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notesSlides/notesSlide1.xml" ContentType="application/vnd.openxmlformats-officedocument.presentationml.notesSlide+xml"/>
  <Override PartName="/ppt/ink/ink10.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notesSlides/notesSlide4.xml" ContentType="application/vnd.openxmlformats-officedocument.presentationml.notesSlide+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ink/ink27.xml" ContentType="application/inkml+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ink/ink43.xml" ContentType="application/inkml+xml"/>
  <Override PartName="/ppt/ink/ink4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56" r:id="rId2"/>
    <p:sldId id="258" r:id="rId3"/>
    <p:sldId id="257" r:id="rId4"/>
    <p:sldId id="259" r:id="rId5"/>
    <p:sldId id="260" r:id="rId6"/>
    <p:sldId id="262" r:id="rId7"/>
    <p:sldId id="263" r:id="rId8"/>
    <p:sldId id="282" r:id="rId9"/>
    <p:sldId id="266" r:id="rId10"/>
    <p:sldId id="284" r:id="rId11"/>
    <p:sldId id="283" r:id="rId12"/>
    <p:sldId id="267" r:id="rId13"/>
    <p:sldId id="268" r:id="rId14"/>
    <p:sldId id="269" r:id="rId15"/>
    <p:sldId id="288" r:id="rId16"/>
    <p:sldId id="270" r:id="rId17"/>
    <p:sldId id="271" r:id="rId18"/>
    <p:sldId id="272" r:id="rId19"/>
    <p:sldId id="300" r:id="rId20"/>
    <p:sldId id="301" r:id="rId21"/>
    <p:sldId id="280" r:id="rId22"/>
    <p:sldId id="297" r:id="rId23"/>
    <p:sldId id="289" r:id="rId24"/>
    <p:sldId id="264" r:id="rId25"/>
    <p:sldId id="265" r:id="rId26"/>
    <p:sldId id="295" r:id="rId27"/>
    <p:sldId id="287" r:id="rId28"/>
    <p:sldId id="290" r:id="rId29"/>
    <p:sldId id="281" r:id="rId30"/>
    <p:sldId id="291" r:id="rId31"/>
    <p:sldId id="278" r:id="rId32"/>
    <p:sldId id="298" r:id="rId33"/>
    <p:sldId id="299" r:id="rId34"/>
    <p:sldId id="292" r:id="rId35"/>
    <p:sldId id="293" r:id="rId36"/>
    <p:sldId id="276" r:id="rId37"/>
    <p:sldId id="294"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1T21:04:12.957"/>
    </inkml:context>
    <inkml:brush xml:id="br0">
      <inkml:brushProperty name="width" value="0.05" units="cm"/>
      <inkml:brushProperty name="height" value="0.05" units="cm"/>
      <inkml:brushProperty name="color" value="#004F8B"/>
      <inkml:brushProperty name="ignorePressure" value="1"/>
    </inkml:brush>
  </inkml:definitions>
  <inkml:trace contextRef="#ctx0" brushRef="#br0">575 1,'23'0,"12"-1,1 2,0 1,-1 2,40 9,-66-11,0 1,-1-1,0 2,1-1,-1 1,-1 0,1 1,-1-1,1 2,-1-1,-1 1,1 0,-1 0,0 1,0 0,-1 0,0 0,0 1,-1-1,0 1,0 0,2 10,3 14,-2 0,-1 0,3 62,-10 102,-1-83,2-63,1-17,-1 0,-9 65,7-88,-1 0,0 0,0 0,-1 0,0 0,0-1,-1 0,-1 0,0 0,0-1,0 0,-1 0,-14 12,2-5,0-1,-1-2,-1 0,0-1,-1-1,0-1,-32 9,4-5,0-2,-72 6,-191-13,165-7,123 3</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2T21:00:54.828"/>
    </inkml:context>
    <inkml:brush xml:id="br0">
      <inkml:brushProperty name="width" value="0.05" units="cm"/>
      <inkml:brushProperty name="height" value="0.05" units="cm"/>
      <inkml:brushProperty name="color" value="#FF0066"/>
      <inkml:brushProperty name="ignorePressure" value="1"/>
    </inkml:brush>
  </inkml:definitions>
  <inkml:trace contextRef="#ctx0" brushRef="#br0">1 1,'15'1,"-1"2,1-1,0 2,-1 0,26 11,-8-3,237 88,-200-73,-41-16,52 25,-64-26</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38:30.101"/>
    </inkml:context>
    <inkml:brush xml:id="br0">
      <inkml:brushProperty name="width" value="0.1" units="cm"/>
      <inkml:brushProperty name="height" value="0.1" units="cm"/>
      <inkml:brushProperty name="color" value="#00A0D7"/>
      <inkml:brushProperty name="ignorePressure" value="1"/>
    </inkml:brush>
  </inkml:definitions>
  <inkml:trace contextRef="#ctx0" brushRef="#br0">1 812,'27'1,"1"2,-1 0,14 5,35 4,271 19,17-14,355-12,-536-8,-2-9,1-8,112-29,500-145,-286 65,28 17,255 0,-714 102,543-97,102-12,-420 99,211 15,-482 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3:28.477"/>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3:28.480"/>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26.40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129 26,'0'4,"-5"7,-1 4,-4 1,-1 2,2 3,3 1,2 2,1 2,2-1,1 2,0 0,1-1,-1 1,0-1,1 1,-1-1,0 0,0 0,0 1,0-1,4-5,7-5,5-6,5-4,3-4,1-2,2-5,-4-6,-2-6,1-5,-4-2,-5-2,-5-2,-3 1,-3 0,-1 0,-2 0,0 0,0 1,0-1,1 1,-1 0,1 0,0 0,0 0,-4 4,-7 2,-5 4,-5 4,-2 6,-3 2,-1 3,0 1,-1 1,6-5,1-1,0 0,-1 1,-1 1,3 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31.615"/>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133 1,'-5'0,"-1"4,1 11,-5 3,1 2,-3-1,0-1,3 2,2 2,-1 2,0 0,1 2,3 0,1 0,-3-4,-1-1,2 0,1 1,1 1,1 1,1 1,6-4,1 0,4-5,5-4,4-5,4-3,2-3,-3-5,-5-7,-2-2,-2-3,0 2,-2-2,-2-2,-4-3,-2-2,-1-2,-2-1,0 0,-1-1,1 1,-1-1,1 0,0 1,-1 0,1-1,0 1,0 0,-4 4,-2 6</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34.821"/>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112 82,'0'5,"5"5,1 6,4 9,0 9,-1 8,2-4,-1-3,-1-4,-3-2,-3-2,-1 0,-1-2,-1 1,4-5,6-2,1 1,3-2,4-6,2-4,4-3,1-3,-3-6,-1-3,-4-4,-1 0,-2-3,-5-4,2 2,-2-1,-2-2,-3-3,-1-1,-2-2,0-1,-1 0,-1-1,1 1,-5-1,-1 0,-5 1,1 0,-3 0,-4 4,1 2,-1 3,-2 2,-3 2,3-1,-4 2,-3 3,-2 4,0 1,0 3,1 0,0 2,0-1,0 5,5 6,2 1,4-2</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38.71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0 527,'13'0,"19"0,16 0,18 0,12-5,14-5,9-6,11-5,11-3,4 3,-6 0,-11 4,-11 5,-9-1,-14 3,-13 2,-7-1,-4 0,2-2,5 0,2-1,3-5,5 2,-5-1,-1 1,4 4,-2 4,-3 3,2 2,-6 1,1 2,3-5,0-2,4 1,3 1,8 1,4 1,6 1,6 0,1 1,2 1,-2-6,1 0,-2-1,0 2,7 1,14-4,8 1,7 0,4 1,10-7,3-1,16 1,4-2,-4 2,-8 2,-4-1,-8 2,-16 1,-7 3,8-3,4 0,11 2,4 2,3 1,4 2,7 0,7 1,6 0,-4 0,-8 1,-14 3,-9 3,-2 3,-2 5,-6 4,-6 0,-7 0,-9 1,-9-2,-9 0,-4 1,-9 3,-3-4,3 1,3 1,2 1,4 2,6-3,6 0,-1 0,-2 2,-5 1,-2-3,-13-5,-5-5,-1-4,2 1,-6 0,-1-2,-2 3,-2 0,2 3,0 0,-1 3,-2-2,2 2,-3 3,1-1,0-4,-5 1,-2-2,-2-3,1-2,-4-3,0-2,0-1,3 0,0 0,3-1,0 1,1-1,1 5,-5 2,-1 0,-5 3,5 0,7-1,3-2,6-2,5-2,9-1,1-1,-5 0,-6-1,-4 1,-6 0,-2-1,-7 1,-6 0,-2 0,1 0,2 4,4 2,-3 4,-4 1,-4-2,-8-3</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42.231"/>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0 264,'5'0,"5"0,6 0,5 0,7 0,8-9,7-3,10-4,8-4,-1 2,3 0,3 2,-4 0,0 2,3 4,-5 4,-4 2,2 3,-5-4,-2 0,4-5,-4 0,4 2,1-3,0 1,3 2,6 2,-4 3,0 1,4 2,0-5,2 0,3 0,-2 0,2 3,1 0,-1 1,-1 1,7 0,-1 0,5 0,6 0,2 0,-5 1,-3-1,-2 0,-10 0,-3 0,1 4,-7 2,1 0,2-2,1 4,-2 0,2-2,-5-1,-4-2,-6-1,-3-1,0-1,2 0,-4 0,-4-1,1 1,-3 0,1 0,0 0,1 4,7 2,10 0,4 3,6 1,4-3,-1 3,2 4,2 0,-3 1,-4 3,0 3,-3-2,-2 0,1 2,3 1,1 1,-4-3,3 0,2-4,0-5,1-4,2 2,3-2,-6 4,-2-1,-7-2,-4-2,1 2,-3 0,2-2,1-2,0-1,4-1,5-1,-3-1,0-1,5 1,-6 0,1-1,-2 1,-1 0,-2 0,-5 0,0 0,2 0,-4 0,3 0,2 0,0 0,0 0,-5 0,-1 0,-1 0,-3-4,-5-2,0 0,-3 2,-2 0,-3 2,-2 1,-2 1,-1 0,0 0,0 0,-5-4,-1-2,0 1,1 1,2 0,-3 2</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4:46.28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 1380,'0'-5,"8"-9,9-4,9-6,9-9,8-8,1-1,2 3,6-2,8-3,3-2,-1 2,7-1,5 3,4 0,1 7,-3 10,-6 4,-2 1,-3 5,1-1,2 4,-2-2,2 3,3 2,6 3,4 3,2 1,4 2,-3 0,-4 1,-5-1,-7 1,-7-1,-4 0,-7 1,-4-1,-5 0,4 0,4 0,1 0,2 0,5-5,2-1,0 1,3-5,-4 1,-4-3,-1-4,-2 0,-4 0,-6-3,-6-2,-4 2,-7 0,-4 3,0 0,-4-2,0-2,2 2,2 4,-3 1,-3-3,-5-3,1 2,-2-1,-1-1,1 2,1 0,-2-2,-2-2,3 2,-1 1,4-2,4-2,-1-1,-2-2,-4 0,2 3,-1 2,2 3,0 6</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1T21:04:17.151"/>
    </inkml:context>
    <inkml:brush xml:id="br0">
      <inkml:brushProperty name="width" value="0.05" units="cm"/>
      <inkml:brushProperty name="height" value="0.05" units="cm"/>
      <inkml:brushProperty name="color" value="#004F8B"/>
      <inkml:brushProperty name="ignorePressure" value="1"/>
    </inkml:brush>
  </inkml:definitions>
  <inkml:trace contextRef="#ctx0" brushRef="#br0">266 0,'-7'1,"0"0,1 1,-1-1,1 1,-9 4,-12 3,15-6,0 1,0 1,0 0,0 0,1 1,0 1,0 0,1 0,-12 11,16-12,0-1,1 1,0 1,0-1,0 1,1 0,-1 0,2 0,-1 0,1 1,0-1,1 1,0 0,0 0,-1 12,1 3,1 0,2 0,5 41,-5-55,1-1,0 0,1 0,-1-1,2 1,-1 0,1-1,0 0,0 0,1 0,0 0,0-1,1 0,6 6,37 29,-32-30</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49:32.590"/>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50:07.583"/>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0:26:41.842"/>
    </inkml:context>
    <inkml:brush xml:id="br0">
      <inkml:brushProperty name="width" value="0.1" units="cm"/>
      <inkml:brushProperty name="height" value="0.1" units="cm"/>
      <inkml:brushProperty name="color" value="#FF0066"/>
      <inkml:brushProperty name="ignorePressure" value="1"/>
    </inkml:brush>
  </inkml:definitions>
  <inkml:trace contextRef="#ctx0" brushRef="#br0">1 1069,'24'-2,"1"-2,0-1,-1-1,0 0,0-2,-1-1,17-9,3 0,532-231,-392 171,69-13,86-35,-114 35,3 11,4 9,181-29,-146 60,77 4,-312 34,323-23,-344 24,3 0,0 0,-1 0,1 1,0 1,-1 0,9 3,-18-3,1 0,-1 0,0 0,0 0,0 1,-1 0,1-1,0 1,0 0,-1 0,1 1,-1-1,0 0,0 1,0-1,0 1,0 0,0 0,-1 0,0 0,1 0,-1 0,0 0,0 0,-1 0,1 1,-1-1,1 1,2 33,0 0,-3 0,-1 0,-2 1,-7 52,-5 6,-3 1,1-8,-2 53,10-39,-7 90,9 48,2-197,0-28</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6:59.274"/>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204 108,'-4'0,"-6"5,-7 5,1 6,-2 0,2 1,0-1,2 0,4 3,-1-3,1 1,3 2,-3 2,-3 2,0 1,2 2,3 0,8-3,4-3,5-3,1-1,4-3,3-4,4 1,3-1,1 3,1-2,1-1,0-4,0-1,-1-2,1-6,-5-6,-6-7,-6-3,-4-5,-3-1,-3-1,-1 0,0-5,-5-1,-1 0,1 2,0 1,-2 2,0 1,-3 0,0 1,3 0,1 0,3 0,-2 5,-5 5,-5 6,0 4</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02.832"/>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160 160,'0'5,"4"5,2 11,4 1,0 1,-1 2,-2 1,-3 0,-2 0,4-4,0-1,-1-1,0 2,2 1,0 2,0 0,2-4,5-5,4-6,3-4,3-3,1-3,-3-5,-5-6,-6-6,-5-5,-3-2,-2-3,-2 0,0 0,0-1,0 1,0 0,1 1,-5 4,-1 2,-4-1,0 0,1-2,-2-2,1 0,2 0,-2 3,1 2,-3 3,-4 6,-3-1,-3 3,-3 1,0 4,-2 1,0 2,0 0,0 6,5 6,6 6,1 0,4 1,-2-2,2 0,3 3,3 2,2 1,2-1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07.157"/>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31 265,'0'5,"4"1,6 4,7 5,-1 4,2-1,2 0,-2 3,-4 2,-1 0,-1 3,0-5,0-1,-4 1,2-4,4-4,4-5,-1-7,0-5,3-6,-3-5,-3-5,-6-3,-2-3,-4-1,-1 0,-1-1,-1 1,0 1,0-1,1 0,-1 1,1 0,-5 4,0 2,-1-1,1 0,-2 2,-5 5,-6 1,2-3,-2 2,-2 3,2 0,0 1,-1 2,-2 3,-3 2,0 1,-2 2,5 4,0 3,5 3,4 6,5 3,3 4,3 2,1 2,0-5</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27:10.160"/>
    </inkml:context>
    <inkml:brush xml:id="br0">
      <inkml:brushProperty name="width" value="0.35" units="cm"/>
      <inkml:brushProperty name="height" value="2.1" units="cm"/>
      <inkml:brushProperty name="color" value="#F6630D"/>
      <inkml:brushProperty name="ignorePressure" value="1"/>
      <inkml:brushProperty name="inkEffects" value="pencil"/>
    </inkml:brush>
  </inkml:definitions>
  <inkml:trace contextRef="#ctx0" brushRef="#br0">0 553,'5'0,"10"-4,20-7,27-9,20-11,24-14,10 2,0 3,-6 4,-10 3,-3 4,-5 2,0 0,-7 2,-5 4,-2 1,-6 5,-1-1,-5 4,1-1,-3 1,2 3,2 3,-1-1,6-1,4 2,6-3,-2 0,-1 2,-1 2,-9 1,-4 3,-3 0,-5 1,3 0,-2 0,-1 1,3-1,0 0,3 5,4 1,-1 5,-3-1,1 4,-1-2,-3 2,-3-1,-2 1,-2 4,-2-3,5 2,-4-3,3-3,1 1,4 2,-5 4,3 3,-1 2,-5-2,2-1,0 1,0-3,-10 0,-3-3,-5 0,-4 2,-3-2,-2-3,-2 0,5-2,-5 3,4 3,0-1,0-4,-5 2,-3-2,-4 1,-2 0,2-3,-3-3</inkml:trace>
  <inkml:trace contextRef="#ctx0" brushRef="#br0" timeOffset="1711.66">4714 579,'4'0,"7"0,14 0,16 0,24 0,27 0,20 0,14 0,7 0,0 0,-6 0,-15 0,-10 0,-7 0,-12 0,-7 0,-2 0,-1 4,-4 7,4 0,4 4,1 3,1 4,1 1,-1 7,1 2,-10 1,-3 2,0 1,3-1,-2-3,-4-2,0-2,4 4,2 0,0 4,-5 0,1-1,-2-3,-3-2,-3-1,-2 3,-3 0,-5 0,-1-2,-1-1,-8-1,-1 3,1 1,4 0,-1 3,-3 0,5-1,-4-3,0 4,2-6,-6-2,-4 3,1 0,4 1,1-2,-2-1,-2-4,-3-3,-5-1,-4-2,-1-6,-3 0,0-2,-3 2,0-1,-2 2,2-2,-2-1</inkml:trace>
  <inkml:trace contextRef="#ctx0" brushRef="#br0" timeOffset="2868.66">8904 2072,'4'-4,"11"-7,16-5,11-5,22-12,21-9,1-2,9 2,-4-1,-4 3,-3-1,-7 6,-3 6,-5 6,-2 8,7 7,3 0,2 1,2-3,-1 1,-4 1,-2 3,-1-3,-7 0,-2 2,1 1,-6 2,1 2,-1 0,-2 1,3 0,0 1,-1-1,-2 0,3 0,-5 1,-2-1,-2 0,0 0,-4 0,-2 0,-4 0,1 0,1 0,-2 0,-4 0,-3 0,-3 0,2 0,0 0,-2 0,-1 0,-1 0,-1 0,-6 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11-19T17:56:23.231"/>
    </inkml:context>
    <inkml:brush xml:id="br0">
      <inkml:brushProperty name="width" value="0.035" units="cm"/>
      <inkml:brushProperty name="height" value="0.035" units="cm"/>
      <inkml:brushProperty name="color" value="#FF0066"/>
    </inkml:brush>
  </inkml:definitions>
  <inkml:trace contextRef="#ctx0" brushRef="#br0">592 1 24575,'-5'1'0,"0"0"0,0 0 0,0 1 0,0 0 0,-8 5 0,-6 1 0,-2 1 0,0 1 0,-35 23 0,46-27 0,2-1 0,0 0 0,1 1 0,-1 0 0,2 0 0,-1 0 0,1 1 0,0 0 0,0 0 0,0 0 0,1 1 0,0 0 0,-4 9 0,4-3 0,1-1 0,0 1 0,1 0 0,0 0 0,1 0 0,0 0 0,1 17 0,4 291 0,-1-283 0,2 1 0,17 73 0,-11-72 0,-3-1 0,4 65 0,-11-75 0,1 17 0,1 0 0,10 57 0,-5-74 0,16 41 0,2 8 0,-22-61 0,0 0 0,-1 0 0,-1 0 0,-1 0 0,0 0 0,-1 0 0,-1 0 0,-1-1 0,-1 1 0,0 0 0,-1-1 0,-1 0 0,-1 0 0,0-1 0,-1 1 0,-1-2 0,0 1 0,-2-1 0,1-1 0,-2 0 0,0 0 0,0-1 0,-26 20 0,25-25 0,1-1 0,-1-1 0,-1 0 0,1 0 0,-1-2 0,0 1 0,0-2 0,-21 3 0,-5-1 0,-71-1 0,183-5 0,93 2 0,-161-1 0,-1 1 0,1-1 0,0 1 0,-1 0 0,1 0 0,-1 1 0,1-1 0,-1 1 0,0 0 0,1 0 0,-1 0 0,0 0 0,0 0 0,-1 1 0,1 0 0,0-1 0,-1 1 0,0 0 0,1 0 0,-1 0 0,0 0 0,-1 1 0,1-1 0,1 5 0,3 8 0,-1 1 0,-1-1 0,-1 1 0,2 19 0,-1-6 0,2 21 0,-3 0 0,-4 77 0,2 53 0,12-115 0,-9-49 0,0 1 0,1 19 0,-4-7 0,-1-19 0,0-1 0,1 1 0,0-1 0,1 0 0,0 1 0,0-1 0,1 0 0,0 0 0,9 18 0,-3-13 0,-1-1 0,-1 1 0,0 1 0,-1-1 0,-1 1 0,0 0 0,-1 0 0,-1 1 0,2 24 0,-3-18 0,1 0 0,1-1 0,2 1 0,12 34 0,-11-33 0,1-1 0,1-1 0,1 1 0,1-2 0,22 35 0,-22-39 0,9 13 0,31 61 0,-43-76 7,0-2 0,1 1 0,1-1 0,0-1 0,1 0 0,1 0 0,0-1 0,23 17-1,27 27-1433,-45-38-5399</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6T21:38:30.101"/>
    </inkml:context>
    <inkml:brush xml:id="br0">
      <inkml:brushProperty name="width" value="0.1" units="cm"/>
      <inkml:brushProperty name="height" value="0.1" units="cm"/>
      <inkml:brushProperty name="color" value="#00A0D7"/>
      <inkml:brushProperty name="ignorePressure" value="1"/>
    </inkml:brush>
  </inkml:definitions>
  <inkml:trace contextRef="#ctx0" brushRef="#br0">1 2850,'29'4,"1"4,-1 4,15 15,38 16,290 67,19-51,382-40,-577-33,-1-27,0-28,121-103,537-508,-307 225,30 63,274-3,-768 361,584-341,110-42,-452 345,228 56,-519 17</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1:14:29.224"/>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27:51.795"/>
    </inkml:context>
    <inkml:brush xml:id="br0">
      <inkml:brushProperty name="width" value="0.025" units="cm"/>
      <inkml:brushProperty name="height" value="0.025" units="cm"/>
      <inkml:brushProperty name="color" value="#00A0D7"/>
      <inkml:brushProperty name="ignorePressure" value="1"/>
    </inkml:brush>
  </inkml:definitions>
  <inkml:trace contextRef="#ctx0" brushRef="#br0">1054 76,'-19'2,"1"1,0 1,-1 0,1 1,1 1,-1 1,-27 15,24-12,-19 8,-330 168,336-164,2 1,0 2,2 0,1 2,1 2,2 0,0 2,2 1,2 1,-34 63,41-60,1 1,2 0,-7 39,-1 2,10-34,2 0,1 1,3-1,2 1,1 0,12 87,-4-88,1 0,3-1,19 53,65 120,-73-178,1-2,1-1,2 0,2-2,1-1,1-1,2-2,48 35,-27-30,2-2,97 42,-128-63,136 70,-137-72,1 0,0-1,0-2,1 0,0-2,0 0,26-1,-13-1,0-2,0-1,0-2,0-2,0-1,58-18,-35-2,-1-3,-1-2,-1-2,60-48,-68 42,-2-3,53-60,-89 90,39-40,-2-2,-2-2,59-93,-98 132,0 0,-1-1,0 0,-2 0,7-31,5-99,-16 135,6-410,-9 391,-2 0,-1 1,-2-1,-1 1,-1 0,-25-53,-2 11,-68-102,88 151,-1 0,-1 2,-1 0,-1 1,0 1,-2 0,0 2,-1 1,-30-17,-8 0,-2 3,0 3,-2 3,-1 2,-1 4,-1 2,-116-13,117 23,-105-7,147 14,1 2,-1 0,1 1,0 2,-27 7,25-3,0 1,0 2,-24 14,31-16</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1:14:29.227"/>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1:14:29.232"/>
    </inkml:context>
    <inkml:brush xml:id="br0">
      <inkml:brushProperty name="width" value="0.1" units="cm"/>
      <inkml:brushProperty name="height" value="0.1" units="cm"/>
      <inkml:brushProperty name="color" value="#FF0066"/>
      <inkml:brushProperty name="ignorePressure" value="1"/>
    </inkml:brush>
  </inkml:definitions>
  <inkml:trace contextRef="#ctx0" brushRef="#br0">1 1069,'24'-2,"1"-2,0-1,-1-1,0 0,0-2,-1-1,17-9,3 0,532-231,-392 171,69-13,86-35,-114 35,3 11,4 9,181-29,-146 60,77 4,-312 34,323-23,-344 24,3 0,0 0,-1 0,1 1,0 1,-1 0,9 3,-18-3,1 0,-1 0,0 0,0 0,0 1,-1 0,1-1,0 1,0 0,-1 0,1 1,-1-1,0 0,0 1,0-1,0 1,0 0,0 0,-1 0,0 0,1 0,-1 0,0 0,0 0,-1 0,1 1,-1-1,1 1,2 33,0 0,-3 0,-1 0,-2 1,-7 52,-5 6,-3 1,1-8,-2 53,10-39,-7 90,9 48,2-197,0-28</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1:30:05.639"/>
    </inkml:context>
    <inkml:brush xml:id="br0">
      <inkml:brushProperty name="width" value="0.1" units="cm"/>
      <inkml:brushProperty name="height" value="0.1" units="cm"/>
      <inkml:brushProperty name="color" value="#5B2D90"/>
      <inkml:brushProperty name="ignorePressure" value="1"/>
    </inkml:brush>
  </inkml:definitions>
  <inkml:trace contextRef="#ctx0" brushRef="#br0">2139 169,'1'146,"-3"159,-4-254,-1 0,-12 34,3-7,8-50,0 0,-2-1,-1 0,-13 22,1 0,8-20,-1 0,-1-1,-2-1,0-1,-2 0,-1-2,-1 0,-54 49,-45 31,75-66,-32 34,-52 62,53-52,-41 31,76-77,-1-1,-1-3,-2-1,-41 19,-262 137,295-151,2 1,2 3,2 3,1 1,3-1,1 1,-8 15,35-38,1 1,0 1,2 1,1 0,1 1,-3 9,11-23,-23 62,0 11,20-58,1 1,1 0,1 0,2 0,1 4,4 702,-1-682,2-1,3-1,1 1,2-1,9 20,24 63,23 40,-53-144,1 1,1-2,1 0,1-1,1-1,2 0,1-1,0-2,2 0,0-1,1-1,22 12,-3-5,1-3,1-1,1-2,1-2,1-2,0-3,25 4,64 9,2-6,-1-6,2-6,7-6,68-8,-2-10,61-17,-183 18,-1-4,25-11,-59 11,0-2,-2-2,-1-2,6-7,233-149,-40 22,41-34,-249 162,21-20,-2-2,54-60,-84 81,44-53,-2-3,-5-4,-4-2,4-16,-26 36,-4-1,-3-2,13-43,75-245,-61 169,4-25,14-102,-55 195,-9 34,4 2,4 0,25-54,-26 87,10-43,-28 77,-1-1,-1 0,-1-1,-2 1,0-17,-7-439,5 469,-1-1,0 1,-1-1,0 1,-1 0,-1 0,0 0,0 0,-5-8,-1 2,-1 0,0 1,-1 1,-1 0,-10-9,-49-46,-2 3,-4 3,-2 4,-29-13,79 54,0 3,-2 0,0 2,-1 1,0 2,-1 1,0 2,0 1,-26-1,-211-36,197 37,-1 2,0 4,-45 6,-7-1,-20-5,-140 4,253 0,1 1,0 1,-1 2,2 2,-1 0,1 3,-25 11,-9 6,36-16,1 1,-16 10,-48 24,53-28,-24 16,53-28,0 0,1 1,0 0,0 1,0 0,1 0,-5 8,-7 13,0 1,2 1,1 1,-4 13,-7 31,19-47,-1 0,-2-1,-10 16,-22 40,32-61</inkml:trace>
  <inkml:trace contextRef="#ctx0" brushRef="#br0" timeOffset="2021.64">1788 4546,'0'50,"0"17,-6 49,4-93,-2 0,-1 0,-1 0,-1-1,0 0,-10 19,4-17,0-1,-2-1,-1 0,0-1,-1 0,-10 7,-8 5,0-2,-2-1,-10 4,11-12,0-2,-1-2,0-2,-16 4,12-4,-43 16,22-9,-15 10,56-23,1 1,1 1,-1 0,2 2,-11 10,3 0,1 1,0 1,3 1,0 1,-10 18,22-29,0 1,2 0,-1 0,2 1,1 0,0 0,1 1,2 0,0-1,0 12,2-6</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06.915"/>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214 193,'0'-4,"-5"-2,-6 0,0-3,0-4,-1-1,-3 2,0 0,3-4,0 1,1 0,-2 1,-3 3,1 0,3-3,0 0,1 8,2 9,4 8,2 7,1 5,2 3,0 1,1 1,-1 0,1 0,-1-1,0 0,0-1,0 1,0-1,0 0,5-4,5-7,2 0,-2 1,3 2,-2 3,2-2,4-5,2-4,3-4,3-3,1-3,0 0,-4-5,-5-6,-6-6,-5-4,-4-4,-1-5,-2-3,0 0,0 1,0 1,-4 7,-1 2,0 1,-3 4,0 0,1-1,2-2,3-3,1-1,1 4</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12.29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57 124,'0'4,"0"7,0 5,0 4,4 0,2 0,0 1,3-3,0 0,-2 2,-1 1,-2 2,2-3,1 0,-1 0,-2 2,-1 1,3-3,0 0,5-4,4-5,4-4,3-3,3-2,1-2,0 0,2-1,-6-5,-5-5,-6-6,-5-4,-8-2,-4-3,-5-1,-5 4,0 1,3 1,-1 3,2 1,-2 2,2 1,-1 1,1 0,-2-4,2-2,-2 1,2 0,2-2,-1 3,1-1,-2 4,-3-1,1-3,-3 3,3-2,-1 3,-2 4,1 7,3 10,5 7,3 6,2 5,2-3</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17.81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22 262,'0'4,"4"11,7 12,0 5,4-2,-1-3,-3 0,-3-1,-4-1,3 1,0 0,3-5,0-1,-2 0,-2 2,2 1,0 1,3-3,4-6,4-5,-1-8,1-6,-4-5,-3-6,0-1,3-2,-1-2,1 2,-2 0,1 2,-1 1,1-3,-1-2,-4-2,-2-2,-3-2,-3 0,0 0,-1-1,-1 0,1 1,-1-1,1 1,-1 0,-3 4,-3 2,1-1,-3-1,-4 4,-5 0,1-2,-1 3,-2 5,2-1,0 3,-2-3,-1 2,-2 3,-2 2,0 3,-1 6,-1 6,5 7,6 5,1 3,3 3,4 0,3 1,3-1,1 0,1 0,-4-5,-1-1,0-1,1-2</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23.423"/>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1 446,'4'0,"6"-4,6-2,9-4,5-5,2 0,3-1,11-3,1 1,6 1,3-3,0 3,5-1,1 4,3 3,-1 4,-2-1,-7 0,0-2,0-4,-1 0,0 2,-10 0,-3 0,0 4,3-3,1 2,-1 2,-4 2,9 2,5-3,-3-1,-4 2,2-4,2 1,-3 1,-1 1,-5-2,1 1,1 0,-2 3,-4 1,-4 1,1-3,-1-1,-1 1,-3 0,3 3,1 0,-2 1,-1 1,-2 0,-1 0,3 0,1 0,4 1,5-1,0 0,1 0,-1 0,1 0,2 0,-2 0,1 0,-2 0,-4 0,-4 0,-3 0,-2 0,-1 0,3 0,2 0,3 0,1 0,-1 0,-3 0,-1 0,-3 0,4 0,5 0,0 0,-1 0,2 0,4 0,-2 0,-2 0,-4 0,2 0,-2 0,-1 0,-2 0,-2 0,-2 0,0 0,-1 0,0 0,0 0,0 0,-1 0,2 0,-1 0,0 0,0 0,0 0,0 0,0 0,1 0,-1 0,0 0,0 0,0 0,1 0,-1 0,0 4,-4 7,-2 0,0-1,-3 2,1 4,0 3,3-2,-3 2,-4 1,-1-3,3 1,-2 1,-3 2,1 2,-2 2,3-4,-2-1,-2 1,2-3,-2-6</inkml:trace>
  <inkml:trace contextRef="#ctx0" brushRef="#br0" timeOffset="3229.63">4531 368,'9'0,"7"0,14 0,12 0,11-4,6-7,6-5,5-5,1-2,-5-3,2-1,-3 4,-4 2,-2 4,-4 0,4 0,-5 1,-3 0,5 2,-5 0,0 1,-6 4,-5-2,-5 2,-5 1,-2 3,-2 3,0 0,3 2,2 0,0 0,-1 1,-1-1,-1 0,0 1,-2-1,0 0,0 0,5 0,1 0,4 0,5 0,4 0,4 4,2 6,-3 2,-5 3,-1-2,-4 2,1-1,3-4,-1 2,1 2,2 4,-1 4,-4-3,-5-4,-2-1,1 3,0-3,-2-3,-1 1,-1 3,-1 4,3-2,1-4,-1 0,13 8,3 4,2 2,-2-3,-5-2,-5-4,-9-1,-1 2,1-4,-6 1,8 3,-2 1,-1 3,-1-3,0-1,0 2,0 1,0-4,-4 1,-2-3,0-1,-3 3,0 2,2-3,1 6,3 2,1-2,1-1,1 1,-4 0,-5 0,-2 2,-3 1,1-5,-3 0,3-1,3 2,3 6,-2 2,2 1,1-1,2 0,1-2,2-1,-4 0,-1-5,-3-2,-1 1,-3 0,1-2,-2-1,2-4,-2 1,1-2,-1 1,2-2,-2 2,1-2,0 2,-4 2,2-1,-1 2,2-3,3 1,0 3,-3 2,1-2,2-4,-1 0,-3-2</inkml:trace>
  <inkml:trace contextRef="#ctx0" brushRef="#br0" timeOffset="5823.24">8694 1782,'4'0,"11"0,7-4,13-2,14-4,4-1,5-2,7 0,1-1,-2-4,-3 2,-3-1,-2-1,-2-4,3 4,6-1,-4 3,1 5,0-1,-6 2,-3-2,-6 1,-7-1,0 0,3-2,-3 2,-2 3,2-2,-2 1,-2 3,-3 2,-2 2,-1 1,-1 2,-1 0,-1 0,6 1,5-1,1 0,-1 1,-2-1,-2 0,-3 0,-6 4,-2 2,4 4,2 1,1-3,0 3,0 4,4 3,1 4,4-2,-5-1,2 2,-1 1,-1 2,15 14,14 10,1 1,-6-8,-13-6,-8-9,-6-5,-4-6,-6 0,-1-4,-1 1,-1 3,-1-1,3-3,2 1,-2 4,1 2,0-1,-2 1,-4 2,0-3,3-4,-3 0,3-2,-3 2,-2 2,0 4,-1 3,2 2,-1 2,2 5,-1 1,-3 1,-3-2,-2-1,-2-2,-1 0,3-1,6-5,1-2,-2 4,-1 3,-4 2,-1 0,-1-1,-2 0,5-6,0-1,1 0,-2 0,-1 2,-1 2,-1 0,-1 0,5-3,0-2,1 1,-2 1,-1 1,-1 1,-1-3</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1:14:29.224"/>
    </inkml:context>
    <inkml:brush xml:id="br0">
      <inkml:brushProperty name="width" value="0.1" units="cm"/>
      <inkml:brushProperty name="height" value="0.1" units="cm"/>
      <inkml:brushProperty name="color" value="#FF0066"/>
      <inkml:brushProperty name="ignorePressure" value="1"/>
    </inkml:brush>
  </inkml:definitions>
  <inkml:trace contextRef="#ctx0" brushRef="#br0">2541 0,'-1'15,"-1"-1,-1 1,0-1,0 0,-1 0,-1 0,-1 0,0-1,0 0,-1 0,-1-1,0 0,-1 0,0-1,-1 0,0 0,-21 19,0-1,-2-1,-1-2,-33 19,11-11,-2-3,-1-2,-1-3,-2-2,-11 0,-13 0,0-3,-2-5,-50 2,-220 12,60 0,122-10,132-13,0 1,1 3,0 1,1 2,0 2,1 2,1 1,1 2,1 2,1 2,1 1,-4 7,2 0,25-21,0 0,-1-1,-8 5,4-5</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1:14:29.227"/>
    </inkml:context>
    <inkml:brush xml:id="br0">
      <inkml:brushProperty name="width" value="0.1" units="cm"/>
      <inkml:brushProperty name="height" value="0.1" units="cm"/>
      <inkml:brushProperty name="color" value="#FF0066"/>
      <inkml:brushProperty name="ignorePressure" value="1"/>
    </inkml:brush>
  </inkml:definitions>
  <inkml:trace contextRef="#ctx0" brushRef="#br0">1 1286,'126'0,"-1"-7,1-4,-2-6,0-6,-1-5,64-26,-159 44,0-2,-1-1,0-1,-1-1,-1-1,-1-1,0-2,-1 0,-1-1,-1-2,-1 0,4-7,53-74,-5-4,32-65,-4 5,-67 121,2 1,2 2,2 2,28-23,45-48,-96 95</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1:14:29.232"/>
    </inkml:context>
    <inkml:brush xml:id="br0">
      <inkml:brushProperty name="width" value="0.1" units="cm"/>
      <inkml:brushProperty name="height" value="0.1" units="cm"/>
      <inkml:brushProperty name="color" value="#FF0066"/>
      <inkml:brushProperty name="ignorePressure" value="1"/>
    </inkml:brush>
  </inkml:definitions>
  <inkml:trace contextRef="#ctx0" brushRef="#br0">1 1069,'24'-2,"1"-2,0-1,-1-1,0 0,0-2,-1-1,17-9,3 0,532-231,-392 171,69-13,86-35,-114 35,3 11,4 9,181-29,-146 60,77 4,-312 34,323-23,-344 24,3 0,0 0,-1 0,1 1,0 1,-1 0,9 3,-18-3,1 0,-1 0,0 0,0 0,0 1,-1 0,1-1,0 1,0 0,-1 0,1 1,-1-1,0 0,0 1,0-1,0 1,0 0,0 0,-1 0,0 0,1 0,-1 0,0 0,0 0,-1 0,1 1,-1-1,1 1,2 33,0 0,-3 0,-1 0,-2 1,-7 52,-5 6,-3 1,1-8,-2 53,10-39,-7 90,9 48,2-197,0-28</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27:55.176"/>
    </inkml:context>
    <inkml:brush xml:id="br0">
      <inkml:brushProperty name="width" value="0.025" units="cm"/>
      <inkml:brushProperty name="height" value="0.025" units="cm"/>
      <inkml:brushProperty name="color" value="#00A0D7"/>
      <inkml:brushProperty name="ignorePressure" value="1"/>
    </inkml:brush>
  </inkml:definitions>
  <inkml:trace contextRef="#ctx0" brushRef="#br0">3696 1,'-1'3,"0"0,-1 1,1-1,-1 0,0 0,0 0,0 0,0 0,0 0,0 0,-1-1,0 1,1-1,-1 0,-5 3,-1 3,-33 29,0-2,-2-1,-2-3,-87 45,-319 93,399-157,-1-2,0-3,-1-2,-75-3,-68 6,-296 6,191-12,252 1,0 3,0 3,1 1,0 2,-69 28,-231 119,261-115,28-12,1 3,2 3,2 2,2 3,1 2,3 2,1 3,-81 108,110-128,0 0,2 2,1 0,2 1,1 1,-16 63,19-48,2 0,2 0,3 1,2 70,3-90,-1-12,0 1,2-1,5 29,-5-40,0-1,1 1,-1-1,1 0,1 0,-1 0,1 0,0-1,0 1,1-1,-1 0,1-1,7 7,22 15,1-2,1-1,1-1,1-3,0-1,2-1,0-2,0-3,2 0,-1-3,1-2,57 4,241-16,-291 0,-1-2,0-1,-1-4,88-32,-100 30,-1-2,-1-1,-1-1,32-25,-51 33,-1 0,0-1,-1 0,0-1,-1 0,0-1,-1 0,0 0,-2-1,1 0,-1-1,5-16,-5 8,-1 0,-1 0,0-1,-2 0,-1 0,-1 0,-1 0,-1 0,-1 0,-1 0,-1 0,-1 1,-1-1,-1 1,-2 1,0 0,-16-30,-26-21,-3 1,-106-107,121 137,10 10,-182-186,169 179,-2 1,-2 3,-58-35,84 59,0 2,0 0,-1 1,0 0,0 2,-1 1,0 1,0 0,0 2,0 0,0 2,-24 2,18-1,4 0</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06.915"/>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214 193,'0'-4,"-5"-2,-6 0,0-3,0-4,-1-1,-3 2,0 0,3-4,0 1,1 0,-2 1,-3 3,1 0,3-3,0 0,1 8,2 9,4 8,2 7,1 5,2 3,0 1,1 1,-1 0,1 0,-1-1,0 0,0-1,0 1,0-1,0 0,5-4,5-7,2 0,-2 1,3 2,-2 3,2-2,4-5,2-4,3-4,3-3,1-3,0 0,-4-5,-5-6,-6-6,-5-4,-4-4,-1-5,-2-3,0 0,0 1,0 1,-4 7,-1 2,0 1,-3 4,0 0,1-1,2-2,3-3,1-1,1 4</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12.29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57 124,'0'4,"0"7,0 5,0 4,4 0,2 0,0 1,3-3,0 0,-2 2,-1 1,-2 2,2-3,1 0,-1 0,-2 2,-1 1,3-3,0 0,5-4,4-5,4-4,3-3,3-2,1-2,0 0,2-1,-6-5,-5-5,-6-6,-5-4,-8-2,-4-3,-5-1,-5 4,0 1,3 1,-1 3,2 1,-2 2,2 1,-1 1,1 0,-2-4,2-2,-2 1,2 0,2-2,-1 3,1-1,-2 4,-3-1,1-3,-3 3,3-2,-1 3,-2 4,1 7,3 10,5 7,3 6,2 5,2-3</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17.814"/>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22 262,'0'4,"4"11,7 12,0 5,4-2,-1-3,-3 0,-3-1,-4-1,3 1,0 0,3-5,0-1,-2 0,-2 2,2 1,0 1,3-3,4-6,4-5,-1-8,1-6,-4-5,-3-6,0-1,3-2,-1-2,1 2,-2 0,1 2,-1 1,1-3,-1-2,-4-2,-2-2,-3-2,-3 0,0 0,-1-1,-1 0,1 1,-1-1,1 1,-1 0,-3 4,-3 2,1-1,-3-1,-4 4,-5 0,1-2,-1 3,-2 5,2-1,0 3,-2-3,-1 2,-2 3,-2 2,0 3,-1 6,-1 6,5 7,6 5,1 3,3 3,4 0,3 1,3-1,1 0,1 0,-4-5,-1-1,0-1,1-2</inkml:trace>
</inkml:ink>
</file>

<file path=ppt/ink/ink4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03:23.423"/>
    </inkml:context>
    <inkml:brush xml:id="br0">
      <inkml:brushProperty name="width" value="0.35" units="cm"/>
      <inkml:brushProperty name="height" value="2.1" units="cm"/>
      <inkml:brushProperty name="color" value="#004F8B"/>
      <inkml:brushProperty name="ignorePressure" value="1"/>
      <inkml:brushProperty name="inkEffects" value="pencil"/>
    </inkml:brush>
  </inkml:definitions>
  <inkml:trace contextRef="#ctx0" brushRef="#br0">1 446,'4'0,"6"-4,6-2,9-4,5-5,2 0,3-1,11-3,1 1,6 1,3-3,0 3,5-1,1 4,3 3,-1 4,-2-1,-7 0,0-2,0-4,-1 0,0 2,-10 0,-3 0,0 4,3-3,1 2,-1 2,-4 2,9 2,5-3,-3-1,-4 2,2-4,2 1,-3 1,-1 1,-5-2,1 1,1 0,-2 3,-4 1,-4 1,1-3,-1-1,-1 1,-3 0,3 3,1 0,-2 1,-1 1,-2 0,-1 0,3 0,1 0,4 1,5-1,0 0,1 0,-1 0,1 0,2 0,-2 0,1 0,-2 0,-4 0,-4 0,-3 0,-2 0,-1 0,3 0,2 0,3 0,1 0,-1 0,-3 0,-1 0,-3 0,4 0,5 0,0 0,-1 0,2 0,4 0,-2 0,-2 0,-4 0,2 0,-2 0,-1 0,-2 0,-2 0,-2 0,0 0,-1 0,0 0,0 0,0 0,-1 0,2 0,-1 0,0 0,0 0,0 0,0 0,0 0,1 0,-1 0,0 0,0 0,0 0,1 0,-1 0,0 4,-4 7,-2 0,0-1,-3 2,1 4,0 3,3-2,-3 2,-4 1,-1-3,3 1,-2 1,-3 2,1 2,-2 2,3-4,-2-1,-2 1,2-3,-2-6</inkml:trace>
  <inkml:trace contextRef="#ctx0" brushRef="#br0" timeOffset="3229.63">4531 368,'9'0,"7"0,14 0,12 0,11-4,6-7,6-5,5-5,1-2,-5-3,2-1,-3 4,-4 2,-2 4,-4 0,4 0,-5 1,-3 0,5 2,-5 0,0 1,-6 4,-5-2,-5 2,-5 1,-2 3,-2 3,0 0,3 2,2 0,0 0,-1 1,-1-1,-1 0,0 1,-2-1,0 0,0 0,5 0,1 0,4 0,5 0,4 0,4 4,2 6,-3 2,-5 3,-1-2,-4 2,1-1,3-4,-1 2,1 2,2 4,-1 4,-4-3,-5-4,-2-1,1 3,0-3,-2-3,-1 1,-1 3,-1 4,3-2,1-4,-1 0,13 8,3 4,2 2,-2-3,-5-2,-5-4,-9-1,-1 2,1-4,-6 1,8 3,-2 1,-1 3,-1-3,0-1,0 2,0 1,0-4,-4 1,-2-3,0-1,-3 3,0 2,2-3,1 6,3 2,1-2,1-1,1 1,-4 0,-5 0,-2 2,-3 1,1-5,-3 0,3-1,3 2,3 6,-2 2,2 1,1-1,2 0,1-2,2-1,-4 0,-1-5,-3-2,-1 1,-3 0,1-2,-2-1,2-4,-2 1,1-2,-1 1,2-2,-2 2,1-2,0 2,-4 2,2-1,-1 2,2-3,3 1,0 3,-3 2,1-2,2-4,-1 0,-3-2</inkml:trace>
  <inkml:trace contextRef="#ctx0" brushRef="#br0" timeOffset="5823.24">8694 1782,'4'0,"11"0,7-4,13-2,14-4,4-1,5-2,7 0,1-1,-2-4,-3 2,-3-1,-2-1,-2-4,3 4,6-1,-4 3,1 5,0-1,-6 2,-3-2,-6 1,-7-1,0 0,3-2,-3 2,-2 3,2-2,-2 1,-2 3,-3 2,-2 2,-1 1,-1 2,-1 0,-1 0,6 1,5-1,1 0,-1 1,-2-1,-2 0,-3 0,-6 4,-2 2,4 4,2 1,1-3,0 3,0 4,4 3,1 4,4-2,-5-1,2 2,-1 1,-1 2,15 14,14 10,1 1,-6-8,-13-6,-8-9,-6-5,-4-6,-6 0,-1-4,-1 1,-1 3,-1-1,3-3,2 1,-2 4,1 2,0-1,-2 1,-4 2,0-3,3-4,-3 0,3-2,-3 2,-2 2,0 4,-1 3,2 2,-1 2,2 5,-1 1,-3 1,-3-2,-2-1,-2-2,-1 0,3-1,6-5,1-2,-2 4,-1 3,-4 2,-1 0,-1-1,-2 0,5-6,0-1,1 0,-2 0,-1 2,-1 2,-1 0,-1 0,5-3,0-2,1 1,-2 1,-1 1,-1 1,-1-3</inkml:trace>
</inkml:ink>
</file>

<file path=ppt/ink/ink4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7-17T02:10:41.968"/>
    </inkml:context>
    <inkml:brush xml:id="br0">
      <inkml:brushProperty name="width" value="0.05" units="cm"/>
      <inkml:brushProperty name="height" value="0.05" units="cm"/>
      <inkml:brushProperty name="color" value="#008C3A"/>
      <inkml:brushProperty name="ignorePressure" value="1"/>
    </inkml:brush>
  </inkml:definitions>
  <inkml:trace contextRef="#ctx0" brushRef="#br0">211 1336,'-1'12,"0"0,-1 0,0 0,0 0,-1 0,-1-1,-1 2,-37 79,11-25,7-14,10-25,2 0,1 4,-10 24,13-37,2-1,0 1,0 0,2 0,0 7,3-20,1-1,0 1,0 0,0-1,1 1,0 0,0-1,0 1,1-1,0 1,0-1,1 0,-1 1,1-1,0-1,0 1,1 0,-1-1,1 0,2 2,4 3,0 0,1-1,0-1,0 1,1-2,0 0,0 0,0-1,9 2,21 5,1-2,13 0,8 3,120 18,-136-24,22-2,-36-3,-1 1,0 1,1 2,-1 2,37 9,1-2,30 0,144 9,-220-22,116 4,19-6,-53-1,-95 0,1 0,0 0,-1-2,1 0,-1 0,0-1,0 0,0-1,0-1,-1 0,0 0,0-1,-1-1,0 1,0-2,0 1,-1-2,-1 1,0-1,0 0,-1-1,0 1,-1-2,0 1,0-1,-2 1,1-2,-1 1,0-5,2-23,-2 0,-2-1,-2 1,-1-1,-2 0,-2 1,-2 0,-10-36,-2 13,-3 1,-2 1,-3 1,-2 1,-8-6,21 36,-2 1,-1 0,-1 2,-1 0,-2 1,0 1,-1 2,-2 0,0 1,-1 2,-1 1,-13-6,13 10,-1 1,0 1,0 1,-1 2,-1 1,-26-3,40 8,0 2,0 0,0 1,0 0,0 2,0 0,0 1,0 0,1 2,-1 0,1 0,0 2,-7 4,-38 20,-60 19,65-29,0-3,-35 6,56-13,0 0,2 2,0 2,-24 14,-13 11,2 3,0 4,62-43,-3 4,-1 0,1 0,0 1,-1 3,3-5,0 1,0-1,-1 0,0 0,0-1,-8 4,-35 16,34-21</inkml:trace>
  <inkml:trace contextRef="#ctx0" brushRef="#br0" timeOffset="2479.02">1362 970,'1'-3,"0"0,0 0,0 0,0-1,0 1,0 0,1 0,0 1,-1-1,1 0,0 1,0-1,1 1,-1-1,1 1,3-5,183-204,-145 166,3 3,1 1,27-16,3 6,1 4,3 3,1 4,59-18,-59 24,-37 15,0 1,7 1,21-4,-8 2,1 3,59-7,128-15,-177 24,47 2,-88 10,1-1,-1-2,-1-2,4-2,-15 2,1 2,-1 0,1 1,6 1,-9 2</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38:41.536"/>
    </inkml:context>
    <inkml:brush xml:id="br0">
      <inkml:brushProperty name="width" value="0.025" units="cm"/>
      <inkml:brushProperty name="height" value="0.025" units="cm"/>
      <inkml:brushProperty name="color" value="#00A0D7"/>
      <inkml:brushProperty name="ignorePressure" value="1"/>
    </inkml:brush>
  </inkml:definitions>
  <inkml:trace contextRef="#ctx0" brushRef="#br0">0 314,'1527'0,"-1462"-3,0-4,91-19,-79 11,-37 7,-3 1,0 1,55-1,-66 8,-16-1,0 1,0-2,0 1,-1-1,15-3,-24 4,1 0,0-1,0 1,-1 0,1 0,0-1,-1 1,1-1,-1 1,1 0,0-1,-1 1,1-1,-1 1,1-1,-1 0,0 1,1-1,-1 1,0-1,1 0,-1 1,0-1,1 0,-1 1,0-1,0 0,0 0,0 1,0-1,0 0,0 1,0-1,0 0,0 0,0 1,0-1,-1 0,1 1,0-1,0 0,-1 1,1-1,-1 0,1 1,0-1,-1 1,1-1,-1 1,1-1,-2 0,-1-3,0 1,0 0,0-1,-1 1,1 0,-8-4,-228-105,200 95,9 6,0 2,0 1,-44-5,57 10,140 6,-52 5,-29-5,1 3,64 16,-96-19,-1 1,-1 0,1 0,-1 1,1 0,-1 1,-1-1,1 2,-1-1,0 1,-1 1,1-1,-1 1,10 17,-13-20,0-1,0 1,1-1,0 0,-1 0,1 0,1 0,9 4,18 14,-32-21,0 0,1 0,-1 1,-1-1,1 0,0 0,0 1,0-1,-1 0,1 1,-1-1,1 1,-1-1,1 1,-1-1,0 1,0-1,0 1,0-1,0 1,0-1,0 1,0-1,-1 1,1-1,0 1,-1-1,1 0,-1 1,0-1,-1 3,-3 4,-1 0,1 0,-14 14,11-13,-61 65,36-41,-37 50,64-75,-1-1,0 1,0-2,-1 1,0-1,0 0,0 0,-12 5,-3 0,-49 16,72-26,-1-1,1 1,-1-1,1 0,-1 0,1 1,-1-1,0 0,1 0,-1 1,1-1,-1 0,0 0,1 0,-1 0,0 0,1 0,-1 0,1 0,-1 0,0-1,1 1,-1 0,0 0,1 0,-1-1,1 1,-1 0,1-1,-1 1,1 0,-1-1,1 1,-1-1,1 1,-1-1,1 0,0-1,0 0,0 1,0-1,0 0,1 0,-1 0,0 0,1 1,0-1,-1 0,1 1,1-3,5-8,0 1,15-18,117-119,-126 131,0-1,15-29,-18 28,2 1,19-26,-1 20,-16 14,-1 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39:46.051"/>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1183 0,'-47'2,"1"1,-1 3,-74 18,-129 54,218-67,-12 5,2 2,0 2,1 2,1 2,1 2,1 1,1 1,2 3,1 1,2 1,-29 38,46-51,2 0,0 1,1 1,-16 40,-22 96,43-125,0 0,3 1,-2 46,11 103,-2-149,2 0,1 0,2-1,1 1,1-2,27 56,-7-30,3 0,61 81,-62-101,1-3,2 0,2-2,1-2,58 37,-69-51,1-1,0-2,1-1,1-1,0-1,1-2,0-1,0-1,33 2,38-1,151-8,-118-3,-94 3,60-9,-84 6,0-1,0 0,-1-1,0-1,0 0,20-12,8-6,-2-2,0-3,-2 0,-1-3,59-62,-23 8,-4-3,73-120,-135 193,-2 0,0 0,0 0,-2-1,6-22,8-89,-14 83,15-60,-12 71,-2 0,-1-1,-2 1,-1-1,-2 0,-1 0,-8-44,6 65,-1 1,0-1,-1 1,0 0,-1 0,-1 0,0 1,0 0,-10-11,-14-14,-46-43,48 51,10 12,1 1,-2 1,0 0,-1 1,-1 2,0 0,0 1,-1 1,0 2,-1 0,0 1,-39-5,-182-15,125 16,-77-3,-27 15,202-1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39:50.137"/>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2413 1,'-45'2,"-1"2,-49 12,-20 2,-166 8,-95 11,3 28,258-41,51-11,1 2,-107 40,124-34,2 1,1 2,0 2,2 2,1 2,-39 37,54-43,2 1,1 1,0 1,2 0,2 2,0 0,2 1,1 1,-20 58,5 8,-31 108,52-165,2 1,1-1,0 52,5-58,1 1,2-1,2 1,1-1,1 0,12 35,-9-43,1 0,1 0,1-1,2-1,0 0,1-1,32 36,1-7,2-2,75 57,-90-81,2-1,0-3,2 0,81 31,-66-36,2-2,-1-2,2-3,78 5,231-12,-233-5,161 2,549-27,-288-5,4 33,-210 2,-346-3,575-13,-445 3,-1-5,173-45,152-53,-428 105,0-2,-1-1,0-1,-1-1,0-1,-1-2,0 0,-2-2,0-1,-1 0,-1-2,33-39,-33 34,-2-2,0 0,-2-1,0 0,-3-2,0 0,-2-1,-1 0,8-41,-5 17,-4 15,-1-1,7-75,-16 107,-1-1,0 1,-1-1,0 1,0-1,-1 1,0 0,-1 0,0 0,-1 0,0 0,0 1,-1-1,0 1,-1 1,-10-14,-14-7,0 0,-2 2,-58-38,-119-52,-294-101,363 170,-249-51,254 74,-318-72,407 85,0 2,-1 2,0 2,-92 1,55 6,-580-15,55 1,386 15,-724-2,917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39:56.182"/>
    </inkml:context>
    <inkml:brush xml:id="br0">
      <inkml:brushProperty name="width" value="0.025" units="cm"/>
      <inkml:brushProperty name="height" value="0.025" units="cm"/>
      <inkml:brushProperty name="color" value="#004F8B"/>
      <inkml:brushProperty name="ignorePressure" value="1"/>
    </inkml:brush>
  </inkml:definitions>
  <inkml:trace contextRef="#ctx0" brushRef="#br0">1287 96,'-188'-13,"14"-1,121 13,-254 3,294 0,0 0,0 1,0 0,0 1,1 1,-1 0,1 0,1 1,-1 1,1 0,0 0,0 1,1 1,-13 12,3 1,1 0,1 1,1 1,0 1,-18 39,-122 300,132-300,12-33,1 1,1 0,2 1,-10 63,17 168,5-136,-2-110,1 0,1 0,0-1,1 1,1-1,0 1,2-1,0-1,1 1,0-2,1 1,1-1,1 0,0-1,1 0,16 14,16 12,2-2,1-2,83 47,-77-51,2-3,1-3,1-1,1-4,1-2,0-2,2-3,0-3,121 7,152-21,-321 2,1-1,-1-1,0 0,0-1,0-1,0 0,-1 0,0-1,0-1,0 0,-1 0,0-1,-1-1,11-10,11-15,-2-1,46-69,-25 32,-24 37,-3-2,0 0,22-53,-35 65,-2-1,0 0,-2 0,-1-1,-1 1,2-42,-7-203,-2 120,2 130,-1 1,0-1,-2 0,0 1,-1-1,-1 1,-1 0,-1 1,0-1,-2 2,0-1,-1 1,-1 0,-1 1,0 0,-23-23,-187-155,180 160,7 9,-50-29,25 18,-79-41,95 56,1-2,-48-36,75 48,2 3</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09T17:40:00.515"/>
    </inkml:context>
    <inkml:brush xml:id="br0">
      <inkml:brushProperty name="width" value="0.025" units="cm"/>
      <inkml:brushProperty name="height" value="0.025" units="cm"/>
      <inkml:brushProperty name="color" value="#004F8B"/>
      <inkml:brushProperty name="ignorePressure" value="1"/>
    </inkml:brush>
  </inkml:definitions>
  <inkml:trace contextRef="#ctx0" brushRef="#br0">1418 107,'-659'0,"631"2,0 2,0 0,0 2,0 0,1 3,-37 15,52-19,-1 2,1 0,0 0,1 1,0 1,0 0,1 0,0 1,-13 17,2 1,0 2,-24 48,18-32,-48 63,-7 9,54-69,-20 31,41-70,1 0,0 0,1 0,0 1,0 0,1 0,-4 21,4-7,1 0,1 41,2-24,1 0,12 62,-9-86,0 1,1-1,1-1,1 1,1-1,0 0,21 31,-6-19,1 0,52 46,64 41,-75-65,206 156,-194-154,139 71,-165-101,1-3,70 19,115 15,-72-18,55 13,2-9,1-10,318 3,-402-32,269-5,-283-7,241-54,-127 18,410-36,-599 79,-1-2,1-2,-2-2,1-2,-2-3,0-1,70-35,-7-6,-30 17,92-63,-145 84,130-98,-143 103,-1 0,0-1,-1 0,-1-1,0-1,-1 0,-1 0,9-23,-2-2,-2-1,13-64,-19 56,-2-1,-2 0,-2 0,-8-70,4 104,-1 0,0 1,-2-1,0 1,-1-1,-10-20,-58-91,15 31,28 41,-2 2,-2 1,-44-50,62 87,0 0,-1 2,-1 0,0 1,-1 1,0 1,-40-18,-8 3,-83-22,-10 2,-3 8,-193-21,-116 49,14 2,-299-9,501 20,-1174-2,1416 1,1 1,-1 0,1 1,-17 5,14-3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B588B66-D420-43E7-BFD4-747BBC736DE7}" type="datetimeFigureOut">
              <a:rPr lang="en-US" smtClean="0"/>
              <a:t>11/19/2023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EC8F5A-042A-403E-A05B-EE3527B3FEF6}" type="slidenum">
              <a:rPr lang="en-US" smtClean="0"/>
              <a:t>‹#›</a:t>
            </a:fld>
            <a:endParaRPr lang="en-US"/>
          </a:p>
        </p:txBody>
      </p:sp>
    </p:spTree>
    <p:extLst>
      <p:ext uri="{BB962C8B-B14F-4D97-AF65-F5344CB8AC3E}">
        <p14:creationId xmlns:p14="http://schemas.microsoft.com/office/powerpoint/2010/main" val="342566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CEC8F5A-042A-403E-A05B-EE3527B3FEF6}" type="slidenum">
              <a:rPr lang="en-US" smtClean="0"/>
              <a:t>24</a:t>
            </a:fld>
            <a:endParaRPr lang="en-US"/>
          </a:p>
        </p:txBody>
      </p:sp>
    </p:spTree>
    <p:extLst>
      <p:ext uri="{BB962C8B-B14F-4D97-AF65-F5344CB8AC3E}">
        <p14:creationId xmlns:p14="http://schemas.microsoft.com/office/powerpoint/2010/main" val="25115905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27</a:t>
            </a:fld>
            <a:endParaRPr lang="en-US"/>
          </a:p>
        </p:txBody>
      </p:sp>
    </p:spTree>
    <p:extLst>
      <p:ext uri="{BB962C8B-B14F-4D97-AF65-F5344CB8AC3E}">
        <p14:creationId xmlns:p14="http://schemas.microsoft.com/office/powerpoint/2010/main" val="3048726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28</a:t>
            </a:fld>
            <a:endParaRPr lang="en-US"/>
          </a:p>
        </p:txBody>
      </p:sp>
    </p:spTree>
    <p:extLst>
      <p:ext uri="{BB962C8B-B14F-4D97-AF65-F5344CB8AC3E}">
        <p14:creationId xmlns:p14="http://schemas.microsoft.com/office/powerpoint/2010/main" val="22058678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31</a:t>
            </a:fld>
            <a:endParaRPr lang="en-US"/>
          </a:p>
        </p:txBody>
      </p:sp>
    </p:spTree>
    <p:extLst>
      <p:ext uri="{BB962C8B-B14F-4D97-AF65-F5344CB8AC3E}">
        <p14:creationId xmlns:p14="http://schemas.microsoft.com/office/powerpoint/2010/main" val="2471148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32</a:t>
            </a:fld>
            <a:endParaRPr lang="en-US"/>
          </a:p>
        </p:txBody>
      </p:sp>
    </p:spTree>
    <p:extLst>
      <p:ext uri="{BB962C8B-B14F-4D97-AF65-F5344CB8AC3E}">
        <p14:creationId xmlns:p14="http://schemas.microsoft.com/office/powerpoint/2010/main" val="4232963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33</a:t>
            </a:fld>
            <a:endParaRPr lang="en-US"/>
          </a:p>
        </p:txBody>
      </p:sp>
    </p:spTree>
    <p:extLst>
      <p:ext uri="{BB962C8B-B14F-4D97-AF65-F5344CB8AC3E}">
        <p14:creationId xmlns:p14="http://schemas.microsoft.com/office/powerpoint/2010/main" val="1172614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34</a:t>
            </a:fld>
            <a:endParaRPr lang="en-US"/>
          </a:p>
        </p:txBody>
      </p:sp>
    </p:spTree>
    <p:extLst>
      <p:ext uri="{BB962C8B-B14F-4D97-AF65-F5344CB8AC3E}">
        <p14:creationId xmlns:p14="http://schemas.microsoft.com/office/powerpoint/2010/main" val="14857942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CEC8F5A-042A-403E-A05B-EE3527B3FEF6}" type="slidenum">
              <a:rPr lang="en-US" smtClean="0"/>
              <a:t>35</a:t>
            </a:fld>
            <a:endParaRPr lang="en-US"/>
          </a:p>
        </p:txBody>
      </p:sp>
    </p:spTree>
    <p:extLst>
      <p:ext uri="{BB962C8B-B14F-4D97-AF65-F5344CB8AC3E}">
        <p14:creationId xmlns:p14="http://schemas.microsoft.com/office/powerpoint/2010/main" val="319159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FF324-6A8F-401C-A87D-769861F61FE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0C80DFB-FC72-48C0-B5A1-C38E1D40FB3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95CAFE0-E223-421D-8F48-8E97D1BE515E}"/>
              </a:ext>
            </a:extLst>
          </p:cNvPr>
          <p:cNvSpPr>
            <a:spLocks noGrp="1"/>
          </p:cNvSpPr>
          <p:nvPr>
            <p:ph type="dt" sz="half" idx="10"/>
          </p:nvPr>
        </p:nvSpPr>
        <p:spPr/>
        <p:txBody>
          <a:bodyPr/>
          <a:lstStyle/>
          <a:p>
            <a:fld id="{28A42BBD-AD60-414B-8A8D-EECA086318EF}" type="datetimeFigureOut">
              <a:rPr lang="en-US" smtClean="0"/>
              <a:t>11/19/2023</a:t>
            </a:fld>
            <a:endParaRPr lang="en-US"/>
          </a:p>
        </p:txBody>
      </p:sp>
      <p:sp>
        <p:nvSpPr>
          <p:cNvPr id="5" name="Footer Placeholder 4">
            <a:extLst>
              <a:ext uri="{FF2B5EF4-FFF2-40B4-BE49-F238E27FC236}">
                <a16:creationId xmlns:a16="http://schemas.microsoft.com/office/drawing/2014/main" id="{57325FF3-BD4D-4C48-BCCA-BF4AF5F303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616372-8CDA-4BFC-81C7-BC47FFDEF67F}"/>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1775639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F2510-F527-41F6-96D9-3C00967BAED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57BAC12-DC5C-4501-B2FC-971EF05DB2B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752FA2-59A4-4F26-B7EF-A035109110DD}"/>
              </a:ext>
            </a:extLst>
          </p:cNvPr>
          <p:cNvSpPr>
            <a:spLocks noGrp="1"/>
          </p:cNvSpPr>
          <p:nvPr>
            <p:ph type="dt" sz="half" idx="10"/>
          </p:nvPr>
        </p:nvSpPr>
        <p:spPr/>
        <p:txBody>
          <a:bodyPr/>
          <a:lstStyle/>
          <a:p>
            <a:fld id="{28A42BBD-AD60-414B-8A8D-EECA086318EF}" type="datetimeFigureOut">
              <a:rPr lang="en-US" smtClean="0"/>
              <a:t>11/19/2023</a:t>
            </a:fld>
            <a:endParaRPr lang="en-US"/>
          </a:p>
        </p:txBody>
      </p:sp>
      <p:sp>
        <p:nvSpPr>
          <p:cNvPr id="5" name="Footer Placeholder 4">
            <a:extLst>
              <a:ext uri="{FF2B5EF4-FFF2-40B4-BE49-F238E27FC236}">
                <a16:creationId xmlns:a16="http://schemas.microsoft.com/office/drawing/2014/main" id="{0ECC8257-5788-475A-B807-5D332682BC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70F5EB-486D-4E0C-BAAC-6DAD247866B5}"/>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1874517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1CA3C8C-78AE-4772-BACB-AC022EC50C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4DAF0C4-AD00-4AAF-A168-FD90B4CEF9A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616848-CAD2-468C-B70F-9A63D71617CA}"/>
              </a:ext>
            </a:extLst>
          </p:cNvPr>
          <p:cNvSpPr>
            <a:spLocks noGrp="1"/>
          </p:cNvSpPr>
          <p:nvPr>
            <p:ph type="dt" sz="half" idx="10"/>
          </p:nvPr>
        </p:nvSpPr>
        <p:spPr/>
        <p:txBody>
          <a:bodyPr/>
          <a:lstStyle/>
          <a:p>
            <a:fld id="{28A42BBD-AD60-414B-8A8D-EECA086318EF}" type="datetimeFigureOut">
              <a:rPr lang="en-US" smtClean="0"/>
              <a:t>11/19/2023</a:t>
            </a:fld>
            <a:endParaRPr lang="en-US"/>
          </a:p>
        </p:txBody>
      </p:sp>
      <p:sp>
        <p:nvSpPr>
          <p:cNvPr id="5" name="Footer Placeholder 4">
            <a:extLst>
              <a:ext uri="{FF2B5EF4-FFF2-40B4-BE49-F238E27FC236}">
                <a16:creationId xmlns:a16="http://schemas.microsoft.com/office/drawing/2014/main" id="{FBBDD25C-BBE9-4EC5-8F45-39AA01CEA4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58B7D2-612A-45AE-B6DD-BB43639F2844}"/>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3518593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4F742-489C-4FF3-841B-32C82B6AF9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958D8A-C60A-4872-9062-434AEBB1C5D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764E020-3446-4AB0-BB3C-35F1175B32FB}"/>
              </a:ext>
            </a:extLst>
          </p:cNvPr>
          <p:cNvSpPr>
            <a:spLocks noGrp="1"/>
          </p:cNvSpPr>
          <p:nvPr>
            <p:ph type="dt" sz="half" idx="10"/>
          </p:nvPr>
        </p:nvSpPr>
        <p:spPr/>
        <p:txBody>
          <a:bodyPr/>
          <a:lstStyle/>
          <a:p>
            <a:fld id="{28A42BBD-AD60-414B-8A8D-EECA086318EF}" type="datetimeFigureOut">
              <a:rPr lang="en-US" smtClean="0"/>
              <a:t>11/19/2023</a:t>
            </a:fld>
            <a:endParaRPr lang="en-US"/>
          </a:p>
        </p:txBody>
      </p:sp>
      <p:sp>
        <p:nvSpPr>
          <p:cNvPr id="5" name="Footer Placeholder 4">
            <a:extLst>
              <a:ext uri="{FF2B5EF4-FFF2-40B4-BE49-F238E27FC236}">
                <a16:creationId xmlns:a16="http://schemas.microsoft.com/office/drawing/2014/main" id="{0D0CD638-657C-4431-8739-B2F269428F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908158E-0C1F-4329-B273-51CBAFA580DA}"/>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2567567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D3C08-320F-4CB9-9D5A-06FA6E3DE0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1C63C72-96B7-487A-A71C-90518F42DA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C8467D-FA98-46D2-8EA1-5E7C45D7E4F7}"/>
              </a:ext>
            </a:extLst>
          </p:cNvPr>
          <p:cNvSpPr>
            <a:spLocks noGrp="1"/>
          </p:cNvSpPr>
          <p:nvPr>
            <p:ph type="dt" sz="half" idx="10"/>
          </p:nvPr>
        </p:nvSpPr>
        <p:spPr/>
        <p:txBody>
          <a:bodyPr/>
          <a:lstStyle/>
          <a:p>
            <a:fld id="{28A42BBD-AD60-414B-8A8D-EECA086318EF}" type="datetimeFigureOut">
              <a:rPr lang="en-US" smtClean="0"/>
              <a:t>11/19/2023</a:t>
            </a:fld>
            <a:endParaRPr lang="en-US"/>
          </a:p>
        </p:txBody>
      </p:sp>
      <p:sp>
        <p:nvSpPr>
          <p:cNvPr id="5" name="Footer Placeholder 4">
            <a:extLst>
              <a:ext uri="{FF2B5EF4-FFF2-40B4-BE49-F238E27FC236}">
                <a16:creationId xmlns:a16="http://schemas.microsoft.com/office/drawing/2014/main" id="{FCEEA6E1-9B40-43D4-BB98-DB826A5AA4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2B5191-42C6-43BF-9BCC-8E4440E140B3}"/>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645792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1F4EB-2FD9-439D-B1B6-01E13916C6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7992388-AA7A-4E53-B743-E70EA360FBD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E14ED6D-2866-4729-9DF9-DD63C29C4A9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E23849D-1DE5-4172-9755-1CB7108A8321}"/>
              </a:ext>
            </a:extLst>
          </p:cNvPr>
          <p:cNvSpPr>
            <a:spLocks noGrp="1"/>
          </p:cNvSpPr>
          <p:nvPr>
            <p:ph type="dt" sz="half" idx="10"/>
          </p:nvPr>
        </p:nvSpPr>
        <p:spPr/>
        <p:txBody>
          <a:bodyPr/>
          <a:lstStyle/>
          <a:p>
            <a:fld id="{28A42BBD-AD60-414B-8A8D-EECA086318EF}" type="datetimeFigureOut">
              <a:rPr lang="en-US" smtClean="0"/>
              <a:t>11/19/2023</a:t>
            </a:fld>
            <a:endParaRPr lang="en-US"/>
          </a:p>
        </p:txBody>
      </p:sp>
      <p:sp>
        <p:nvSpPr>
          <p:cNvPr id="6" name="Footer Placeholder 5">
            <a:extLst>
              <a:ext uri="{FF2B5EF4-FFF2-40B4-BE49-F238E27FC236}">
                <a16:creationId xmlns:a16="http://schemas.microsoft.com/office/drawing/2014/main" id="{0F5D7863-92EA-40FF-AB4E-BC4677DA3E2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52B37C-C3A1-43D6-9D3B-AFC421133E6F}"/>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3384991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3DD42-584B-4B86-A5A4-92B7A65015D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A930A5-9B3F-4F79-BD4C-FD978345DC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618CC1-FE88-4E77-9899-50C4D177D16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4D6862F-8848-4F2A-AD20-E8B1FAC56D3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06E6A6-06A0-464D-9929-61A4F4CD989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BCBF5EC-3887-4ADF-B08E-5AF822AC7B6F}"/>
              </a:ext>
            </a:extLst>
          </p:cNvPr>
          <p:cNvSpPr>
            <a:spLocks noGrp="1"/>
          </p:cNvSpPr>
          <p:nvPr>
            <p:ph type="dt" sz="half" idx="10"/>
          </p:nvPr>
        </p:nvSpPr>
        <p:spPr/>
        <p:txBody>
          <a:bodyPr/>
          <a:lstStyle/>
          <a:p>
            <a:fld id="{28A42BBD-AD60-414B-8A8D-EECA086318EF}" type="datetimeFigureOut">
              <a:rPr lang="en-US" smtClean="0"/>
              <a:t>11/19/2023</a:t>
            </a:fld>
            <a:endParaRPr lang="en-US"/>
          </a:p>
        </p:txBody>
      </p:sp>
      <p:sp>
        <p:nvSpPr>
          <p:cNvPr id="8" name="Footer Placeholder 7">
            <a:extLst>
              <a:ext uri="{FF2B5EF4-FFF2-40B4-BE49-F238E27FC236}">
                <a16:creationId xmlns:a16="http://schemas.microsoft.com/office/drawing/2014/main" id="{3B6A0A2B-7789-49B0-A6C5-6D46005A32A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F58AFA2-A507-4577-A5E8-156A36A1FE87}"/>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4096499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257C2-B97C-4F52-AD09-A7ACB613A00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18447CC-D129-440D-8E23-2F9686954EE7}"/>
              </a:ext>
            </a:extLst>
          </p:cNvPr>
          <p:cNvSpPr>
            <a:spLocks noGrp="1"/>
          </p:cNvSpPr>
          <p:nvPr>
            <p:ph type="dt" sz="half" idx="10"/>
          </p:nvPr>
        </p:nvSpPr>
        <p:spPr/>
        <p:txBody>
          <a:bodyPr/>
          <a:lstStyle/>
          <a:p>
            <a:fld id="{28A42BBD-AD60-414B-8A8D-EECA086318EF}" type="datetimeFigureOut">
              <a:rPr lang="en-US" smtClean="0"/>
              <a:t>11/19/2023</a:t>
            </a:fld>
            <a:endParaRPr lang="en-US"/>
          </a:p>
        </p:txBody>
      </p:sp>
      <p:sp>
        <p:nvSpPr>
          <p:cNvPr id="4" name="Footer Placeholder 3">
            <a:extLst>
              <a:ext uri="{FF2B5EF4-FFF2-40B4-BE49-F238E27FC236}">
                <a16:creationId xmlns:a16="http://schemas.microsoft.com/office/drawing/2014/main" id="{DE33D3B5-D040-4E47-9EF6-84DBD95F812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E3C3939-FD84-444F-993B-64345014AD8B}"/>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3737051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D8A1825-93ED-4457-AAF8-4967F2FA6C32}"/>
              </a:ext>
            </a:extLst>
          </p:cNvPr>
          <p:cNvSpPr>
            <a:spLocks noGrp="1"/>
          </p:cNvSpPr>
          <p:nvPr>
            <p:ph type="dt" sz="half" idx="10"/>
          </p:nvPr>
        </p:nvSpPr>
        <p:spPr/>
        <p:txBody>
          <a:bodyPr/>
          <a:lstStyle/>
          <a:p>
            <a:fld id="{28A42BBD-AD60-414B-8A8D-EECA086318EF}" type="datetimeFigureOut">
              <a:rPr lang="en-US" smtClean="0"/>
              <a:t>11/19/2023</a:t>
            </a:fld>
            <a:endParaRPr lang="en-US"/>
          </a:p>
        </p:txBody>
      </p:sp>
      <p:sp>
        <p:nvSpPr>
          <p:cNvPr id="3" name="Footer Placeholder 2">
            <a:extLst>
              <a:ext uri="{FF2B5EF4-FFF2-40B4-BE49-F238E27FC236}">
                <a16:creationId xmlns:a16="http://schemas.microsoft.com/office/drawing/2014/main" id="{4F7CBAEB-FA50-4EA2-828D-5A053273DD8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772190-F375-4D37-B7B3-12CB2F46C094}"/>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45961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E5030-92AC-45AE-9186-3BC44D9798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EDE3320-C001-4AFD-94EE-C0C50B6B01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F64A51F-3715-4A2B-9D2C-F39A8C1838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01965F2-3D16-4C0C-9919-4FEC79825B56}"/>
              </a:ext>
            </a:extLst>
          </p:cNvPr>
          <p:cNvSpPr>
            <a:spLocks noGrp="1"/>
          </p:cNvSpPr>
          <p:nvPr>
            <p:ph type="dt" sz="half" idx="10"/>
          </p:nvPr>
        </p:nvSpPr>
        <p:spPr/>
        <p:txBody>
          <a:bodyPr/>
          <a:lstStyle/>
          <a:p>
            <a:fld id="{28A42BBD-AD60-414B-8A8D-EECA086318EF}" type="datetimeFigureOut">
              <a:rPr lang="en-US" smtClean="0"/>
              <a:t>11/19/2023</a:t>
            </a:fld>
            <a:endParaRPr lang="en-US"/>
          </a:p>
        </p:txBody>
      </p:sp>
      <p:sp>
        <p:nvSpPr>
          <p:cNvPr id="6" name="Footer Placeholder 5">
            <a:extLst>
              <a:ext uri="{FF2B5EF4-FFF2-40B4-BE49-F238E27FC236}">
                <a16:creationId xmlns:a16="http://schemas.microsoft.com/office/drawing/2014/main" id="{1A7E853E-582D-464B-838E-1592EECA28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A817EC-38E0-434C-8350-AA6D258E5DD2}"/>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512448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BB25FA-233D-49F8-BE61-C96EC74EC9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6265951-4969-48C8-B0C3-937657BB08A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E35A9C-8209-4A4F-BF7A-1B92287CDB1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7010CE-57BC-48C5-BC20-EDFC8563EBC9}"/>
              </a:ext>
            </a:extLst>
          </p:cNvPr>
          <p:cNvSpPr>
            <a:spLocks noGrp="1"/>
          </p:cNvSpPr>
          <p:nvPr>
            <p:ph type="dt" sz="half" idx="10"/>
          </p:nvPr>
        </p:nvSpPr>
        <p:spPr/>
        <p:txBody>
          <a:bodyPr/>
          <a:lstStyle/>
          <a:p>
            <a:fld id="{28A42BBD-AD60-414B-8A8D-EECA086318EF}" type="datetimeFigureOut">
              <a:rPr lang="en-US" smtClean="0"/>
              <a:t>11/19/2023</a:t>
            </a:fld>
            <a:endParaRPr lang="en-US"/>
          </a:p>
        </p:txBody>
      </p:sp>
      <p:sp>
        <p:nvSpPr>
          <p:cNvPr id="6" name="Footer Placeholder 5">
            <a:extLst>
              <a:ext uri="{FF2B5EF4-FFF2-40B4-BE49-F238E27FC236}">
                <a16:creationId xmlns:a16="http://schemas.microsoft.com/office/drawing/2014/main" id="{CD4401F5-49B5-4AB9-83FF-27E04A7E3B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FCA09C-E1B1-4D21-85D2-972188EB6858}"/>
              </a:ext>
            </a:extLst>
          </p:cNvPr>
          <p:cNvSpPr>
            <a:spLocks noGrp="1"/>
          </p:cNvSpPr>
          <p:nvPr>
            <p:ph type="sldNum" sz="quarter" idx="12"/>
          </p:nvPr>
        </p:nvSpPr>
        <p:spPr/>
        <p:txBody>
          <a:bodyPr/>
          <a:lstStyle/>
          <a:p>
            <a:fld id="{01FF520A-CF3B-4FD8-A8A0-243B78930D45}" type="slidenum">
              <a:rPr lang="en-US" smtClean="0"/>
              <a:t>‹#›</a:t>
            </a:fld>
            <a:endParaRPr lang="en-US"/>
          </a:p>
        </p:txBody>
      </p:sp>
    </p:spTree>
    <p:extLst>
      <p:ext uri="{BB962C8B-B14F-4D97-AF65-F5344CB8AC3E}">
        <p14:creationId xmlns:p14="http://schemas.microsoft.com/office/powerpoint/2010/main" val="73741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3D51ACA-9A17-4ABE-8DA8-F076575B8F2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A0F48B8-E0B6-4B53-9C57-4FA4FE4186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490AF1-08B0-4481-952B-BE2D3D9233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A42BBD-AD60-414B-8A8D-EECA086318EF}" type="datetimeFigureOut">
              <a:rPr lang="en-US" smtClean="0"/>
              <a:t>11/19/2023</a:t>
            </a:fld>
            <a:endParaRPr lang="en-US"/>
          </a:p>
        </p:txBody>
      </p:sp>
      <p:sp>
        <p:nvSpPr>
          <p:cNvPr id="5" name="Footer Placeholder 4">
            <a:extLst>
              <a:ext uri="{FF2B5EF4-FFF2-40B4-BE49-F238E27FC236}">
                <a16:creationId xmlns:a16="http://schemas.microsoft.com/office/drawing/2014/main" id="{A136277E-E2E1-47FF-BB9A-A8E5BDAEBE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4053F1C-FD4B-434B-9BCE-CC49E862FB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FF520A-CF3B-4FD8-A8A0-243B78930D45}" type="slidenum">
              <a:rPr lang="en-US" smtClean="0"/>
              <a:t>‹#›</a:t>
            </a:fld>
            <a:endParaRPr lang="en-US"/>
          </a:p>
        </p:txBody>
      </p:sp>
    </p:spTree>
    <p:extLst>
      <p:ext uri="{BB962C8B-B14F-4D97-AF65-F5344CB8AC3E}">
        <p14:creationId xmlns:p14="http://schemas.microsoft.com/office/powerpoint/2010/main" val="41566856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43.bin"/><Relationship Id="rId13" Type="http://schemas.openxmlformats.org/officeDocument/2006/relationships/image" Target="../media/image44.wmf"/><Relationship Id="rId3" Type="http://schemas.openxmlformats.org/officeDocument/2006/relationships/image" Target="../media/image39.wmf"/><Relationship Id="rId7" Type="http://schemas.openxmlformats.org/officeDocument/2006/relationships/image" Target="../media/image41.wmf"/><Relationship Id="rId12" Type="http://schemas.openxmlformats.org/officeDocument/2006/relationships/oleObject" Target="../embeddings/oleObject45.bin"/><Relationship Id="rId2" Type="http://schemas.openxmlformats.org/officeDocument/2006/relationships/oleObject" Target="../embeddings/oleObject40.bin"/><Relationship Id="rId1" Type="http://schemas.openxmlformats.org/officeDocument/2006/relationships/slideLayout" Target="../slideLayouts/slideLayout1.xml"/><Relationship Id="rId6" Type="http://schemas.openxmlformats.org/officeDocument/2006/relationships/oleObject" Target="../embeddings/oleObject42.bin"/><Relationship Id="rId11" Type="http://schemas.openxmlformats.org/officeDocument/2006/relationships/image" Target="../media/image43.wmf"/><Relationship Id="rId5" Type="http://schemas.openxmlformats.org/officeDocument/2006/relationships/image" Target="../media/image40.wmf"/><Relationship Id="rId10" Type="http://schemas.openxmlformats.org/officeDocument/2006/relationships/oleObject" Target="../embeddings/oleObject44.bin"/><Relationship Id="rId4" Type="http://schemas.openxmlformats.org/officeDocument/2006/relationships/oleObject" Target="../embeddings/oleObject41.bin"/><Relationship Id="rId9" Type="http://schemas.openxmlformats.org/officeDocument/2006/relationships/image" Target="../media/image42.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9.bin"/><Relationship Id="rId13" Type="http://schemas.openxmlformats.org/officeDocument/2006/relationships/image" Target="../media/image50.wmf"/><Relationship Id="rId3" Type="http://schemas.openxmlformats.org/officeDocument/2006/relationships/image" Target="../media/image45.wmf"/><Relationship Id="rId7" Type="http://schemas.openxmlformats.org/officeDocument/2006/relationships/image" Target="../media/image47.wmf"/><Relationship Id="rId12" Type="http://schemas.openxmlformats.org/officeDocument/2006/relationships/oleObject" Target="../embeddings/oleObject51.bin"/><Relationship Id="rId2" Type="http://schemas.openxmlformats.org/officeDocument/2006/relationships/oleObject" Target="../embeddings/oleObject46.bin"/><Relationship Id="rId1" Type="http://schemas.openxmlformats.org/officeDocument/2006/relationships/slideLayout" Target="../slideLayouts/slideLayout1.xml"/><Relationship Id="rId6" Type="http://schemas.openxmlformats.org/officeDocument/2006/relationships/oleObject" Target="../embeddings/oleObject48.bin"/><Relationship Id="rId11" Type="http://schemas.openxmlformats.org/officeDocument/2006/relationships/image" Target="../media/image49.wmf"/><Relationship Id="rId5" Type="http://schemas.openxmlformats.org/officeDocument/2006/relationships/image" Target="../media/image46.wmf"/><Relationship Id="rId10" Type="http://schemas.openxmlformats.org/officeDocument/2006/relationships/oleObject" Target="../embeddings/oleObject50.bin"/><Relationship Id="rId4" Type="http://schemas.openxmlformats.org/officeDocument/2006/relationships/oleObject" Target="../embeddings/oleObject47.bin"/><Relationship Id="rId9" Type="http://schemas.openxmlformats.org/officeDocument/2006/relationships/image" Target="../media/image48.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5.bin"/><Relationship Id="rId3" Type="http://schemas.openxmlformats.org/officeDocument/2006/relationships/image" Target="../media/image51.wmf"/><Relationship Id="rId7" Type="http://schemas.openxmlformats.org/officeDocument/2006/relationships/image" Target="../media/image53.wmf"/><Relationship Id="rId2" Type="http://schemas.openxmlformats.org/officeDocument/2006/relationships/oleObject" Target="../embeddings/oleObject52.bin"/><Relationship Id="rId1" Type="http://schemas.openxmlformats.org/officeDocument/2006/relationships/slideLayout" Target="../slideLayouts/slideLayout1.xml"/><Relationship Id="rId6" Type="http://schemas.openxmlformats.org/officeDocument/2006/relationships/oleObject" Target="../embeddings/oleObject54.bin"/><Relationship Id="rId5" Type="http://schemas.openxmlformats.org/officeDocument/2006/relationships/image" Target="../media/image52.wmf"/><Relationship Id="rId4" Type="http://schemas.openxmlformats.org/officeDocument/2006/relationships/oleObject" Target="../embeddings/oleObject53.bin"/><Relationship Id="rId9" Type="http://schemas.openxmlformats.org/officeDocument/2006/relationships/image" Target="../media/image54.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image" Target="../media/image55.wmf"/><Relationship Id="rId7" Type="http://schemas.openxmlformats.org/officeDocument/2006/relationships/image" Target="../media/image57.wmf"/><Relationship Id="rId2" Type="http://schemas.openxmlformats.org/officeDocument/2006/relationships/oleObject" Target="../embeddings/oleObject56.bin"/><Relationship Id="rId1" Type="http://schemas.openxmlformats.org/officeDocument/2006/relationships/slideLayout" Target="../slideLayouts/slideLayout1.xml"/><Relationship Id="rId6" Type="http://schemas.openxmlformats.org/officeDocument/2006/relationships/oleObject" Target="../embeddings/oleObject58.bin"/><Relationship Id="rId5" Type="http://schemas.openxmlformats.org/officeDocument/2006/relationships/image" Target="../media/image56.wmf"/><Relationship Id="rId4" Type="http://schemas.openxmlformats.org/officeDocument/2006/relationships/oleObject" Target="../embeddings/oleObject57.bin"/><Relationship Id="rId9" Type="http://schemas.openxmlformats.org/officeDocument/2006/relationships/image" Target="../media/image58.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63.bin"/><Relationship Id="rId13" Type="http://schemas.openxmlformats.org/officeDocument/2006/relationships/image" Target="../media/image64.wmf"/><Relationship Id="rId3" Type="http://schemas.openxmlformats.org/officeDocument/2006/relationships/image" Target="../media/image59.wmf"/><Relationship Id="rId7" Type="http://schemas.openxmlformats.org/officeDocument/2006/relationships/image" Target="../media/image61.wmf"/><Relationship Id="rId12" Type="http://schemas.openxmlformats.org/officeDocument/2006/relationships/oleObject" Target="../embeddings/oleObject65.bin"/><Relationship Id="rId2" Type="http://schemas.openxmlformats.org/officeDocument/2006/relationships/oleObject" Target="../embeddings/oleObject60.bin"/><Relationship Id="rId1" Type="http://schemas.openxmlformats.org/officeDocument/2006/relationships/slideLayout" Target="../slideLayouts/slideLayout1.xml"/><Relationship Id="rId6" Type="http://schemas.openxmlformats.org/officeDocument/2006/relationships/oleObject" Target="../embeddings/oleObject62.bin"/><Relationship Id="rId11" Type="http://schemas.openxmlformats.org/officeDocument/2006/relationships/image" Target="../media/image63.wmf"/><Relationship Id="rId5" Type="http://schemas.openxmlformats.org/officeDocument/2006/relationships/image" Target="../media/image60.wmf"/><Relationship Id="rId15" Type="http://schemas.openxmlformats.org/officeDocument/2006/relationships/image" Target="../media/image65.wmf"/><Relationship Id="rId10" Type="http://schemas.openxmlformats.org/officeDocument/2006/relationships/oleObject" Target="../embeddings/oleObject64.bin"/><Relationship Id="rId4" Type="http://schemas.openxmlformats.org/officeDocument/2006/relationships/oleObject" Target="../embeddings/oleObject61.bin"/><Relationship Id="rId9" Type="http://schemas.openxmlformats.org/officeDocument/2006/relationships/image" Target="../media/image62.wmf"/><Relationship Id="rId14" Type="http://schemas.openxmlformats.org/officeDocument/2006/relationships/oleObject" Target="../embeddings/oleObject66.bin"/></Relationships>
</file>

<file path=ppt/slides/_rels/slide15.xml.rels><?xml version="1.0" encoding="UTF-8" standalone="yes"?>
<Relationships xmlns="http://schemas.openxmlformats.org/package/2006/relationships"><Relationship Id="rId3" Type="http://schemas.openxmlformats.org/officeDocument/2006/relationships/image" Target="../media/image66.wmf"/><Relationship Id="rId7" Type="http://schemas.openxmlformats.org/officeDocument/2006/relationships/image" Target="../media/image68.wmf"/><Relationship Id="rId2" Type="http://schemas.openxmlformats.org/officeDocument/2006/relationships/oleObject" Target="../embeddings/oleObject67.bin"/><Relationship Id="rId1" Type="http://schemas.openxmlformats.org/officeDocument/2006/relationships/slideLayout" Target="../slideLayouts/slideLayout1.xml"/><Relationship Id="rId6" Type="http://schemas.openxmlformats.org/officeDocument/2006/relationships/oleObject" Target="../embeddings/oleObject69.bin"/><Relationship Id="rId5" Type="http://schemas.openxmlformats.org/officeDocument/2006/relationships/image" Target="../media/image67.wmf"/><Relationship Id="rId4" Type="http://schemas.openxmlformats.org/officeDocument/2006/relationships/oleObject" Target="../embeddings/oleObject68.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73.bin"/><Relationship Id="rId3" Type="http://schemas.openxmlformats.org/officeDocument/2006/relationships/image" Target="../media/image69.wmf"/><Relationship Id="rId7" Type="http://schemas.openxmlformats.org/officeDocument/2006/relationships/image" Target="../media/image71.png"/><Relationship Id="rId2" Type="http://schemas.openxmlformats.org/officeDocument/2006/relationships/oleObject" Target="../embeddings/oleObject70.bin"/><Relationship Id="rId1" Type="http://schemas.openxmlformats.org/officeDocument/2006/relationships/slideLayout" Target="../slideLayouts/slideLayout1.xml"/><Relationship Id="rId6" Type="http://schemas.openxmlformats.org/officeDocument/2006/relationships/oleObject" Target="../embeddings/oleObject72.bin"/><Relationship Id="rId11" Type="http://schemas.openxmlformats.org/officeDocument/2006/relationships/image" Target="../media/image73.png"/><Relationship Id="rId5" Type="http://schemas.openxmlformats.org/officeDocument/2006/relationships/image" Target="../media/image70.wmf"/><Relationship Id="rId10" Type="http://schemas.openxmlformats.org/officeDocument/2006/relationships/oleObject" Target="../embeddings/oleObject74.bin"/><Relationship Id="rId4" Type="http://schemas.openxmlformats.org/officeDocument/2006/relationships/oleObject" Target="../embeddings/oleObject71.bin"/><Relationship Id="rId9" Type="http://schemas.openxmlformats.org/officeDocument/2006/relationships/image" Target="../media/image72.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78.bin"/><Relationship Id="rId13" Type="http://schemas.openxmlformats.org/officeDocument/2006/relationships/image" Target="../media/image79.wmf"/><Relationship Id="rId3" Type="http://schemas.openxmlformats.org/officeDocument/2006/relationships/image" Target="../media/image74.wmf"/><Relationship Id="rId7" Type="http://schemas.openxmlformats.org/officeDocument/2006/relationships/image" Target="../media/image76.wmf"/><Relationship Id="rId12" Type="http://schemas.openxmlformats.org/officeDocument/2006/relationships/oleObject" Target="../embeddings/oleObject80.bin"/><Relationship Id="rId2" Type="http://schemas.openxmlformats.org/officeDocument/2006/relationships/oleObject" Target="../embeddings/oleObject75.bin"/><Relationship Id="rId1" Type="http://schemas.openxmlformats.org/officeDocument/2006/relationships/slideLayout" Target="../slideLayouts/slideLayout1.xml"/><Relationship Id="rId6" Type="http://schemas.openxmlformats.org/officeDocument/2006/relationships/oleObject" Target="../embeddings/oleObject77.bin"/><Relationship Id="rId11" Type="http://schemas.openxmlformats.org/officeDocument/2006/relationships/image" Target="../media/image78.wmf"/><Relationship Id="rId5" Type="http://schemas.openxmlformats.org/officeDocument/2006/relationships/image" Target="../media/image75.wmf"/><Relationship Id="rId10" Type="http://schemas.openxmlformats.org/officeDocument/2006/relationships/oleObject" Target="../embeddings/oleObject79.bin"/><Relationship Id="rId4" Type="http://schemas.openxmlformats.org/officeDocument/2006/relationships/oleObject" Target="../embeddings/oleObject76.bin"/><Relationship Id="rId9" Type="http://schemas.openxmlformats.org/officeDocument/2006/relationships/image" Target="../media/image77.wmf"/></Relationships>
</file>

<file path=ppt/slides/_rels/slide18.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80.png"/><Relationship Id="rId7" Type="http://schemas.openxmlformats.org/officeDocument/2006/relationships/image" Target="../media/image82.wmf"/><Relationship Id="rId2" Type="http://schemas.openxmlformats.org/officeDocument/2006/relationships/oleObject" Target="../embeddings/oleObject81.bin"/><Relationship Id="rId1" Type="http://schemas.openxmlformats.org/officeDocument/2006/relationships/slideLayout" Target="../slideLayouts/slideLayout1.xml"/><Relationship Id="rId6" Type="http://schemas.openxmlformats.org/officeDocument/2006/relationships/oleObject" Target="../embeddings/oleObject83.bin"/><Relationship Id="rId5" Type="http://schemas.openxmlformats.org/officeDocument/2006/relationships/image" Target="../media/image81.wmf"/><Relationship Id="rId4" Type="http://schemas.openxmlformats.org/officeDocument/2006/relationships/oleObject" Target="../embeddings/oleObject82.bin"/><Relationship Id="rId9" Type="http://schemas.openxmlformats.org/officeDocument/2006/relationships/oleObject" Target="../embeddings/oleObject84.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85.bin"/><Relationship Id="rId2" Type="http://schemas.openxmlformats.org/officeDocument/2006/relationships/image" Target="../media/image84.png"/><Relationship Id="rId1" Type="http://schemas.openxmlformats.org/officeDocument/2006/relationships/slideLayout" Target="../slideLayouts/slideLayout1.xml"/><Relationship Id="rId6" Type="http://schemas.openxmlformats.org/officeDocument/2006/relationships/image" Target="../media/image86.emf"/><Relationship Id="rId5" Type="http://schemas.openxmlformats.org/officeDocument/2006/relationships/oleObject" Target="../embeddings/oleObject86.bin"/><Relationship Id="rId4" Type="http://schemas.openxmlformats.org/officeDocument/2006/relationships/image" Target="../media/image85.e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oleObject" Target="../embeddings/oleObject3.bin"/><Relationship Id="rId5" Type="http://schemas.openxmlformats.org/officeDocument/2006/relationships/image" Target="../media/image2.wmf"/><Relationship Id="rId10" Type="http://schemas.openxmlformats.org/officeDocument/2006/relationships/image" Target="../media/image5.png"/><Relationship Id="rId4" Type="http://schemas.openxmlformats.org/officeDocument/2006/relationships/oleObject" Target="../embeddings/oleObject2.bin"/><Relationship Id="rId9" Type="http://schemas.openxmlformats.org/officeDocument/2006/relationships/image" Target="../media/image4.wmf"/></Relationships>
</file>

<file path=ppt/slides/_rels/slide20.xml.rels><?xml version="1.0" encoding="UTF-8" standalone="yes"?>
<Relationships xmlns="http://schemas.openxmlformats.org/package/2006/relationships"><Relationship Id="rId8" Type="http://schemas.openxmlformats.org/officeDocument/2006/relationships/image" Target="../media/image90.wmf"/><Relationship Id="rId3" Type="http://schemas.openxmlformats.org/officeDocument/2006/relationships/image" Target="../media/image87.wmf"/><Relationship Id="rId7" Type="http://schemas.openxmlformats.org/officeDocument/2006/relationships/oleObject" Target="../embeddings/oleObject89.bin"/><Relationship Id="rId2" Type="http://schemas.openxmlformats.org/officeDocument/2006/relationships/oleObject" Target="../embeddings/oleObject87.bin"/><Relationship Id="rId1" Type="http://schemas.openxmlformats.org/officeDocument/2006/relationships/slideLayout" Target="../slideLayouts/slideLayout1.xml"/><Relationship Id="rId6" Type="http://schemas.openxmlformats.org/officeDocument/2006/relationships/image" Target="../media/image89.emf"/><Relationship Id="rId5" Type="http://schemas.openxmlformats.org/officeDocument/2006/relationships/oleObject" Target="../embeddings/oleObject88.bin"/><Relationship Id="rId10" Type="http://schemas.openxmlformats.org/officeDocument/2006/relationships/image" Target="../media/image91.wmf"/><Relationship Id="rId4" Type="http://schemas.openxmlformats.org/officeDocument/2006/relationships/image" Target="../media/image88.png"/><Relationship Id="rId9" Type="http://schemas.openxmlformats.org/officeDocument/2006/relationships/oleObject" Target="../embeddings/oleObject90.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94.bin"/><Relationship Id="rId13" Type="http://schemas.openxmlformats.org/officeDocument/2006/relationships/image" Target="../media/image97.wmf"/><Relationship Id="rId18" Type="http://schemas.openxmlformats.org/officeDocument/2006/relationships/image" Target="../media/image169.png"/><Relationship Id="rId3" Type="http://schemas.openxmlformats.org/officeDocument/2006/relationships/image" Target="../media/image92.wmf"/><Relationship Id="rId7" Type="http://schemas.openxmlformats.org/officeDocument/2006/relationships/image" Target="../media/image94.wmf"/><Relationship Id="rId12" Type="http://schemas.openxmlformats.org/officeDocument/2006/relationships/oleObject" Target="../embeddings/oleObject96.bin"/><Relationship Id="rId17" Type="http://schemas.openxmlformats.org/officeDocument/2006/relationships/customXml" Target="../ink/ink4.xml"/><Relationship Id="rId2" Type="http://schemas.openxmlformats.org/officeDocument/2006/relationships/oleObject" Target="../embeddings/oleObject91.bin"/><Relationship Id="rId16" Type="http://schemas.openxmlformats.org/officeDocument/2006/relationships/image" Target="../media/image168.png"/><Relationship Id="rId1" Type="http://schemas.openxmlformats.org/officeDocument/2006/relationships/slideLayout" Target="../slideLayouts/slideLayout7.xml"/><Relationship Id="rId6" Type="http://schemas.openxmlformats.org/officeDocument/2006/relationships/oleObject" Target="../embeddings/oleObject93.bin"/><Relationship Id="rId11" Type="http://schemas.openxmlformats.org/officeDocument/2006/relationships/image" Target="../media/image96.wmf"/><Relationship Id="rId5" Type="http://schemas.openxmlformats.org/officeDocument/2006/relationships/image" Target="../media/image93.wmf"/><Relationship Id="rId10" Type="http://schemas.openxmlformats.org/officeDocument/2006/relationships/oleObject" Target="../embeddings/oleObject95.bin"/><Relationship Id="rId4" Type="http://schemas.openxmlformats.org/officeDocument/2006/relationships/oleObject" Target="../embeddings/oleObject92.bin"/><Relationship Id="rId9" Type="http://schemas.openxmlformats.org/officeDocument/2006/relationships/image" Target="../media/image95.wmf"/><Relationship Id="rId14" Type="http://schemas.openxmlformats.org/officeDocument/2006/relationships/customXml" Target="../ink/ink3.xml"/></Relationships>
</file>

<file path=ppt/slides/_rels/slide22.xml.rels><?xml version="1.0" encoding="UTF-8" standalone="yes"?>
<Relationships xmlns="http://schemas.openxmlformats.org/package/2006/relationships"><Relationship Id="rId8" Type="http://schemas.openxmlformats.org/officeDocument/2006/relationships/customXml" Target="../ink/ink5.xml"/><Relationship Id="rId13" Type="http://schemas.openxmlformats.org/officeDocument/2006/relationships/customXml" Target="../ink/ink7.xml"/><Relationship Id="rId18" Type="http://schemas.openxmlformats.org/officeDocument/2006/relationships/image" Target="../media/image176.png"/><Relationship Id="rId3" Type="http://schemas.openxmlformats.org/officeDocument/2006/relationships/image" Target="../media/image98.wmf"/><Relationship Id="rId7" Type="http://schemas.openxmlformats.org/officeDocument/2006/relationships/image" Target="../media/image100.wmf"/><Relationship Id="rId12" Type="http://schemas.openxmlformats.org/officeDocument/2006/relationships/image" Target="../media/image173.png"/><Relationship Id="rId17" Type="http://schemas.openxmlformats.org/officeDocument/2006/relationships/customXml" Target="../ink/ink9.xml"/><Relationship Id="rId2" Type="http://schemas.openxmlformats.org/officeDocument/2006/relationships/oleObject" Target="../embeddings/oleObject97.bin"/><Relationship Id="rId16" Type="http://schemas.openxmlformats.org/officeDocument/2006/relationships/image" Target="../media/image175.png"/><Relationship Id="rId20" Type="http://schemas.openxmlformats.org/officeDocument/2006/relationships/image" Target="../media/image101.wmf"/><Relationship Id="rId1" Type="http://schemas.openxmlformats.org/officeDocument/2006/relationships/slideLayout" Target="../slideLayouts/slideLayout7.xml"/><Relationship Id="rId6" Type="http://schemas.openxmlformats.org/officeDocument/2006/relationships/oleObject" Target="../embeddings/oleObject99.bin"/><Relationship Id="rId11" Type="http://schemas.openxmlformats.org/officeDocument/2006/relationships/customXml" Target="../ink/ink6.xml"/><Relationship Id="rId5" Type="http://schemas.openxmlformats.org/officeDocument/2006/relationships/image" Target="../media/image99.wmf"/><Relationship Id="rId15" Type="http://schemas.openxmlformats.org/officeDocument/2006/relationships/customXml" Target="../ink/ink8.xml"/><Relationship Id="rId10" Type="http://schemas.openxmlformats.org/officeDocument/2006/relationships/image" Target="../media/image172.png"/><Relationship Id="rId19" Type="http://schemas.openxmlformats.org/officeDocument/2006/relationships/oleObject" Target="../embeddings/oleObject100.bin"/><Relationship Id="rId4" Type="http://schemas.openxmlformats.org/officeDocument/2006/relationships/oleObject" Target="../embeddings/oleObject98.bin"/><Relationship Id="rId14" Type="http://schemas.openxmlformats.org/officeDocument/2006/relationships/image" Target="../media/image174.png"/></Relationships>
</file>

<file path=ppt/slides/_rels/slide23.xml.rels><?xml version="1.0" encoding="UTF-8" standalone="yes"?>
<Relationships xmlns="http://schemas.openxmlformats.org/package/2006/relationships"><Relationship Id="rId3" Type="http://schemas.openxmlformats.org/officeDocument/2006/relationships/image" Target="../media/image102.wmf"/><Relationship Id="rId2" Type="http://schemas.openxmlformats.org/officeDocument/2006/relationships/oleObject" Target="../embeddings/oleObject101.bin"/><Relationship Id="rId1" Type="http://schemas.openxmlformats.org/officeDocument/2006/relationships/slideLayout" Target="../slideLayouts/slideLayout7.xml"/><Relationship Id="rId5" Type="http://schemas.openxmlformats.org/officeDocument/2006/relationships/image" Target="../media/image103.wmf"/><Relationship Id="rId4" Type="http://schemas.openxmlformats.org/officeDocument/2006/relationships/oleObject" Target="../embeddings/oleObject102.bin"/></Relationships>
</file>

<file path=ppt/slides/_rels/slide24.xml.rels><?xml version="1.0" encoding="UTF-8" standalone="yes"?>
<Relationships xmlns="http://schemas.openxmlformats.org/package/2006/relationships"><Relationship Id="rId8" Type="http://schemas.openxmlformats.org/officeDocument/2006/relationships/image" Target="../media/image106.wmf"/><Relationship Id="rId13" Type="http://schemas.openxmlformats.org/officeDocument/2006/relationships/oleObject" Target="../embeddings/oleObject108.bin"/><Relationship Id="rId18" Type="http://schemas.openxmlformats.org/officeDocument/2006/relationships/oleObject" Target="../embeddings/oleObject110.bin"/><Relationship Id="rId3" Type="http://schemas.openxmlformats.org/officeDocument/2006/relationships/oleObject" Target="../embeddings/oleObject103.bin"/><Relationship Id="rId21" Type="http://schemas.openxmlformats.org/officeDocument/2006/relationships/image" Target="../media/image113.wmf"/><Relationship Id="rId7" Type="http://schemas.openxmlformats.org/officeDocument/2006/relationships/oleObject" Target="../embeddings/oleObject105.bin"/><Relationship Id="rId12" Type="http://schemas.openxmlformats.org/officeDocument/2006/relationships/image" Target="../media/image108.png"/><Relationship Id="rId17" Type="http://schemas.openxmlformats.org/officeDocument/2006/relationships/image" Target="../media/image111.png"/><Relationship Id="rId2" Type="http://schemas.openxmlformats.org/officeDocument/2006/relationships/notesSlide" Target="../notesSlides/notesSlide1.xml"/><Relationship Id="rId16" Type="http://schemas.openxmlformats.org/officeDocument/2006/relationships/image" Target="../media/image110.wmf"/><Relationship Id="rId20" Type="http://schemas.openxmlformats.org/officeDocument/2006/relationships/oleObject" Target="../embeddings/oleObject111.bin"/><Relationship Id="rId1" Type="http://schemas.openxmlformats.org/officeDocument/2006/relationships/slideLayout" Target="../slideLayouts/slideLayout1.xml"/><Relationship Id="rId6" Type="http://schemas.openxmlformats.org/officeDocument/2006/relationships/image" Target="../media/image105.wmf"/><Relationship Id="rId11" Type="http://schemas.openxmlformats.org/officeDocument/2006/relationships/oleObject" Target="../embeddings/oleObject107.bin"/><Relationship Id="rId5" Type="http://schemas.openxmlformats.org/officeDocument/2006/relationships/oleObject" Target="../embeddings/oleObject104.bin"/><Relationship Id="rId15" Type="http://schemas.openxmlformats.org/officeDocument/2006/relationships/oleObject" Target="../embeddings/oleObject109.bin"/><Relationship Id="rId23" Type="http://schemas.openxmlformats.org/officeDocument/2006/relationships/image" Target="../media/image114.wmf"/><Relationship Id="rId10" Type="http://schemas.openxmlformats.org/officeDocument/2006/relationships/image" Target="../media/image107.wmf"/><Relationship Id="rId19" Type="http://schemas.openxmlformats.org/officeDocument/2006/relationships/image" Target="../media/image112.wmf"/><Relationship Id="rId4" Type="http://schemas.openxmlformats.org/officeDocument/2006/relationships/image" Target="../media/image104.wmf"/><Relationship Id="rId9" Type="http://schemas.openxmlformats.org/officeDocument/2006/relationships/oleObject" Target="../embeddings/oleObject106.bin"/><Relationship Id="rId14" Type="http://schemas.openxmlformats.org/officeDocument/2006/relationships/image" Target="../media/image109.wmf"/><Relationship Id="rId22" Type="http://schemas.openxmlformats.org/officeDocument/2006/relationships/oleObject" Target="../embeddings/oleObject112.bin"/></Relationships>
</file>

<file path=ppt/slides/_rels/slide25.xml.rels><?xml version="1.0" encoding="UTF-8" standalone="yes"?>
<Relationships xmlns="http://schemas.openxmlformats.org/package/2006/relationships"><Relationship Id="rId8" Type="http://schemas.openxmlformats.org/officeDocument/2006/relationships/customXml" Target="../ink/ink10.xml"/><Relationship Id="rId3" Type="http://schemas.openxmlformats.org/officeDocument/2006/relationships/image" Target="../media/image115.wmf"/><Relationship Id="rId7" Type="http://schemas.openxmlformats.org/officeDocument/2006/relationships/image" Target="../media/image118.png"/><Relationship Id="rId12" Type="http://schemas.openxmlformats.org/officeDocument/2006/relationships/image" Target="../media/image119.wmf"/><Relationship Id="rId2" Type="http://schemas.openxmlformats.org/officeDocument/2006/relationships/oleObject" Target="../embeddings/oleObject113.bin"/><Relationship Id="rId1" Type="http://schemas.openxmlformats.org/officeDocument/2006/relationships/slideLayout" Target="../slideLayouts/slideLayout1.xml"/><Relationship Id="rId6" Type="http://schemas.openxmlformats.org/officeDocument/2006/relationships/image" Target="../media/image117.png"/><Relationship Id="rId11" Type="http://schemas.openxmlformats.org/officeDocument/2006/relationships/oleObject" Target="../embeddings/oleObject115.bin"/><Relationship Id="rId5" Type="http://schemas.openxmlformats.org/officeDocument/2006/relationships/image" Target="../media/image116.wmf"/><Relationship Id="rId10" Type="http://schemas.openxmlformats.org/officeDocument/2006/relationships/image" Target="../media/image49.png"/><Relationship Id="rId4" Type="http://schemas.openxmlformats.org/officeDocument/2006/relationships/oleObject" Target="../embeddings/oleObject114.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119.bin"/><Relationship Id="rId3" Type="http://schemas.openxmlformats.org/officeDocument/2006/relationships/image" Target="../media/image120.wmf"/><Relationship Id="rId7" Type="http://schemas.openxmlformats.org/officeDocument/2006/relationships/image" Target="../media/image122.wmf"/><Relationship Id="rId2" Type="http://schemas.openxmlformats.org/officeDocument/2006/relationships/oleObject" Target="../embeddings/oleObject116.bin"/><Relationship Id="rId1" Type="http://schemas.openxmlformats.org/officeDocument/2006/relationships/slideLayout" Target="../slideLayouts/slideLayout7.xml"/><Relationship Id="rId6" Type="http://schemas.openxmlformats.org/officeDocument/2006/relationships/oleObject" Target="../embeddings/oleObject118.bin"/><Relationship Id="rId5" Type="http://schemas.openxmlformats.org/officeDocument/2006/relationships/image" Target="../media/image121.wmf"/><Relationship Id="rId4" Type="http://schemas.openxmlformats.org/officeDocument/2006/relationships/oleObject" Target="../embeddings/oleObject117.bin"/><Relationship Id="rId9" Type="http://schemas.openxmlformats.org/officeDocument/2006/relationships/image" Target="../media/image123.wmf"/></Relationships>
</file>

<file path=ppt/slides/_rels/slide27.xml.rels><?xml version="1.0" encoding="UTF-8" standalone="yes"?>
<Relationships xmlns="http://schemas.openxmlformats.org/package/2006/relationships"><Relationship Id="rId8" Type="http://schemas.openxmlformats.org/officeDocument/2006/relationships/image" Target="../media/image126.wmf"/><Relationship Id="rId3" Type="http://schemas.openxmlformats.org/officeDocument/2006/relationships/oleObject" Target="../embeddings/oleObject120.bin"/><Relationship Id="rId7" Type="http://schemas.openxmlformats.org/officeDocument/2006/relationships/oleObject" Target="../embeddings/oleObject122.bin"/><Relationship Id="rId12" Type="http://schemas.openxmlformats.org/officeDocument/2006/relationships/image" Target="../media/image128.wm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25.wmf"/><Relationship Id="rId11" Type="http://schemas.openxmlformats.org/officeDocument/2006/relationships/oleObject" Target="../embeddings/oleObject124.bin"/><Relationship Id="rId5" Type="http://schemas.openxmlformats.org/officeDocument/2006/relationships/oleObject" Target="../embeddings/oleObject121.bin"/><Relationship Id="rId10" Type="http://schemas.openxmlformats.org/officeDocument/2006/relationships/image" Target="../media/image127.wmf"/><Relationship Id="rId4" Type="http://schemas.openxmlformats.org/officeDocument/2006/relationships/image" Target="../media/image124.wmf"/><Relationship Id="rId9" Type="http://schemas.openxmlformats.org/officeDocument/2006/relationships/oleObject" Target="../embeddings/oleObject123.bin"/></Relationships>
</file>

<file path=ppt/slides/_rels/slide28.xml.rels><?xml version="1.0" encoding="UTF-8" standalone="yes"?>
<Relationships xmlns="http://schemas.openxmlformats.org/package/2006/relationships"><Relationship Id="rId8" Type="http://schemas.openxmlformats.org/officeDocument/2006/relationships/image" Target="../media/image131.wmf"/><Relationship Id="rId13" Type="http://schemas.openxmlformats.org/officeDocument/2006/relationships/image" Target="../media/image135.png"/><Relationship Id="rId3" Type="http://schemas.openxmlformats.org/officeDocument/2006/relationships/oleObject" Target="../embeddings/oleObject125.bin"/><Relationship Id="rId7" Type="http://schemas.openxmlformats.org/officeDocument/2006/relationships/oleObject" Target="../embeddings/oleObject127.bin"/><Relationship Id="rId17" Type="http://schemas.openxmlformats.org/officeDocument/2006/relationships/image" Target="../media/image128.wmf"/><Relationship Id="rId2" Type="http://schemas.openxmlformats.org/officeDocument/2006/relationships/notesSlide" Target="../notesSlides/notesSlide3.xml"/><Relationship Id="rId16" Type="http://schemas.openxmlformats.org/officeDocument/2006/relationships/oleObject" Target="../embeddings/oleObject124.bin"/><Relationship Id="rId1" Type="http://schemas.openxmlformats.org/officeDocument/2006/relationships/slideLayout" Target="../slideLayouts/slideLayout1.xml"/><Relationship Id="rId6" Type="http://schemas.openxmlformats.org/officeDocument/2006/relationships/image" Target="../media/image130.wmf"/><Relationship Id="rId11" Type="http://schemas.openxmlformats.org/officeDocument/2006/relationships/customXml" Target="../ink/ink11.xml"/><Relationship Id="rId5" Type="http://schemas.openxmlformats.org/officeDocument/2006/relationships/oleObject" Target="../embeddings/oleObject126.bin"/><Relationship Id="rId15" Type="http://schemas.openxmlformats.org/officeDocument/2006/relationships/image" Target="../media/image133.wmf"/><Relationship Id="rId10" Type="http://schemas.openxmlformats.org/officeDocument/2006/relationships/image" Target="../media/image132.wmf"/><Relationship Id="rId4" Type="http://schemas.openxmlformats.org/officeDocument/2006/relationships/image" Target="../media/image129.wmf"/><Relationship Id="rId9" Type="http://schemas.openxmlformats.org/officeDocument/2006/relationships/oleObject" Target="../embeddings/oleObject128.bin"/><Relationship Id="rId14" Type="http://schemas.openxmlformats.org/officeDocument/2006/relationships/oleObject" Target="../embeddings/oleObject129.bin"/></Relationships>
</file>

<file path=ppt/slides/_rels/slide29.xml.rels><?xml version="1.0" encoding="UTF-8" standalone="yes"?>
<Relationships xmlns="http://schemas.openxmlformats.org/package/2006/relationships"><Relationship Id="rId8" Type="http://schemas.openxmlformats.org/officeDocument/2006/relationships/image" Target="../media/image137.wmf"/><Relationship Id="rId13" Type="http://schemas.openxmlformats.org/officeDocument/2006/relationships/image" Target="../media/image138.wmf"/><Relationship Id="rId18" Type="http://schemas.openxmlformats.org/officeDocument/2006/relationships/customXml" Target="../ink/ink15.xml"/><Relationship Id="rId26" Type="http://schemas.openxmlformats.org/officeDocument/2006/relationships/customXml" Target="../ink/ink19.xml"/><Relationship Id="rId3" Type="http://schemas.openxmlformats.org/officeDocument/2006/relationships/image" Target="../media/image134.wmf"/><Relationship Id="rId21" Type="http://schemas.openxmlformats.org/officeDocument/2006/relationships/image" Target="../media/image1170.png"/><Relationship Id="rId7" Type="http://schemas.openxmlformats.org/officeDocument/2006/relationships/oleObject" Target="../embeddings/oleObject132.bin"/><Relationship Id="rId12" Type="http://schemas.openxmlformats.org/officeDocument/2006/relationships/oleObject" Target="../embeddings/oleObject133.bin"/><Relationship Id="rId17" Type="http://schemas.openxmlformats.org/officeDocument/2006/relationships/image" Target="../media/image1150.png"/><Relationship Id="rId25" Type="http://schemas.openxmlformats.org/officeDocument/2006/relationships/image" Target="../media/image119.png"/><Relationship Id="rId2" Type="http://schemas.openxmlformats.org/officeDocument/2006/relationships/oleObject" Target="../embeddings/oleObject130.bin"/><Relationship Id="rId16" Type="http://schemas.openxmlformats.org/officeDocument/2006/relationships/customXml" Target="../ink/ink14.xml"/><Relationship Id="rId20" Type="http://schemas.openxmlformats.org/officeDocument/2006/relationships/customXml" Target="../ink/ink16.xml"/><Relationship Id="rId1" Type="http://schemas.openxmlformats.org/officeDocument/2006/relationships/slideLayout" Target="../slideLayouts/slideLayout7.xml"/><Relationship Id="rId6" Type="http://schemas.openxmlformats.org/officeDocument/2006/relationships/image" Target="../media/image136.png"/><Relationship Id="rId11" Type="http://schemas.openxmlformats.org/officeDocument/2006/relationships/image" Target="../media/image113.png"/><Relationship Id="rId24" Type="http://schemas.openxmlformats.org/officeDocument/2006/relationships/customXml" Target="../ink/ink18.xml"/><Relationship Id="rId5" Type="http://schemas.openxmlformats.org/officeDocument/2006/relationships/image" Target="../media/image135.wmf"/><Relationship Id="rId15" Type="http://schemas.openxmlformats.org/officeDocument/2006/relationships/image" Target="../media/image1140.png"/><Relationship Id="rId23" Type="http://schemas.openxmlformats.org/officeDocument/2006/relationships/image" Target="../media/image1180.png"/><Relationship Id="rId28" Type="http://schemas.openxmlformats.org/officeDocument/2006/relationships/image" Target="../media/image139.png"/><Relationship Id="rId19" Type="http://schemas.openxmlformats.org/officeDocument/2006/relationships/image" Target="../media/image116.png"/><Relationship Id="rId4" Type="http://schemas.openxmlformats.org/officeDocument/2006/relationships/oleObject" Target="../embeddings/oleObject131.bin"/><Relationship Id="rId9" Type="http://schemas.openxmlformats.org/officeDocument/2006/relationships/customXml" Target="../ink/ink12.xml"/><Relationship Id="rId14" Type="http://schemas.openxmlformats.org/officeDocument/2006/relationships/customXml" Target="../ink/ink13.xml"/><Relationship Id="rId22" Type="http://schemas.openxmlformats.org/officeDocument/2006/relationships/customXml" Target="../ink/ink17.xml"/><Relationship Id="rId27" Type="http://schemas.openxmlformats.org/officeDocument/2006/relationships/image" Target="../media/image120.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7.bin"/><Relationship Id="rId13" Type="http://schemas.openxmlformats.org/officeDocument/2006/relationships/image" Target="../media/image9.wmf"/><Relationship Id="rId18" Type="http://schemas.openxmlformats.org/officeDocument/2006/relationships/oleObject" Target="../embeddings/oleObject12.bin"/><Relationship Id="rId3" Type="http://schemas.openxmlformats.org/officeDocument/2006/relationships/image" Target="../media/image6.wmf"/><Relationship Id="rId21" Type="http://schemas.openxmlformats.org/officeDocument/2006/relationships/image" Target="../media/image13.wmf"/><Relationship Id="rId7" Type="http://schemas.openxmlformats.org/officeDocument/2006/relationships/image" Target="../media/image3.wmf"/><Relationship Id="rId12" Type="http://schemas.openxmlformats.org/officeDocument/2006/relationships/oleObject" Target="../embeddings/oleObject9.bin"/><Relationship Id="rId17" Type="http://schemas.openxmlformats.org/officeDocument/2006/relationships/image" Target="../media/image11.wmf"/><Relationship Id="rId2" Type="http://schemas.openxmlformats.org/officeDocument/2006/relationships/oleObject" Target="../embeddings/oleObject5.bin"/><Relationship Id="rId16" Type="http://schemas.openxmlformats.org/officeDocument/2006/relationships/oleObject" Target="../embeddings/oleObject11.bin"/><Relationship Id="rId20" Type="http://schemas.openxmlformats.org/officeDocument/2006/relationships/oleObject" Target="../embeddings/oleObject13.bin"/><Relationship Id="rId1" Type="http://schemas.openxmlformats.org/officeDocument/2006/relationships/slideLayout" Target="../slideLayouts/slideLayout1.xml"/><Relationship Id="rId6" Type="http://schemas.openxmlformats.org/officeDocument/2006/relationships/oleObject" Target="../embeddings/oleObject6.bin"/><Relationship Id="rId11" Type="http://schemas.openxmlformats.org/officeDocument/2006/relationships/image" Target="../media/image8.wmf"/><Relationship Id="rId5" Type="http://schemas.openxmlformats.org/officeDocument/2006/relationships/image" Target="../media/image13.png"/><Relationship Id="rId15" Type="http://schemas.openxmlformats.org/officeDocument/2006/relationships/image" Target="../media/image10.wmf"/><Relationship Id="rId10" Type="http://schemas.openxmlformats.org/officeDocument/2006/relationships/oleObject" Target="../embeddings/oleObject8.bin"/><Relationship Id="rId19" Type="http://schemas.openxmlformats.org/officeDocument/2006/relationships/image" Target="../media/image12.wmf"/><Relationship Id="rId9" Type="http://schemas.openxmlformats.org/officeDocument/2006/relationships/image" Target="../media/image7.wmf"/><Relationship Id="rId14" Type="http://schemas.openxmlformats.org/officeDocument/2006/relationships/oleObject" Target="../embeddings/oleObject10.bin"/></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37.bin"/><Relationship Id="rId13" Type="http://schemas.openxmlformats.org/officeDocument/2006/relationships/image" Target="../media/image145.wmf"/><Relationship Id="rId3" Type="http://schemas.openxmlformats.org/officeDocument/2006/relationships/image" Target="../media/image140.png"/><Relationship Id="rId7" Type="http://schemas.openxmlformats.org/officeDocument/2006/relationships/image" Target="../media/image142.wmf"/><Relationship Id="rId12" Type="http://schemas.openxmlformats.org/officeDocument/2006/relationships/oleObject" Target="../embeddings/oleObject139.bin"/><Relationship Id="rId17" Type="http://schemas.openxmlformats.org/officeDocument/2006/relationships/image" Target="../media/image147.wmf"/><Relationship Id="rId2" Type="http://schemas.openxmlformats.org/officeDocument/2006/relationships/oleObject" Target="../embeddings/oleObject134.bin"/><Relationship Id="rId16" Type="http://schemas.openxmlformats.org/officeDocument/2006/relationships/oleObject" Target="../embeddings/oleObject141.bin"/><Relationship Id="rId1" Type="http://schemas.openxmlformats.org/officeDocument/2006/relationships/slideLayout" Target="../slideLayouts/slideLayout7.xml"/><Relationship Id="rId6" Type="http://schemas.openxmlformats.org/officeDocument/2006/relationships/oleObject" Target="../embeddings/oleObject136.bin"/><Relationship Id="rId11" Type="http://schemas.openxmlformats.org/officeDocument/2006/relationships/image" Target="../media/image144.wmf"/><Relationship Id="rId5" Type="http://schemas.openxmlformats.org/officeDocument/2006/relationships/image" Target="../media/image141.wmf"/><Relationship Id="rId15" Type="http://schemas.openxmlformats.org/officeDocument/2006/relationships/image" Target="../media/image146.wmf"/><Relationship Id="rId10" Type="http://schemas.openxmlformats.org/officeDocument/2006/relationships/oleObject" Target="../embeddings/oleObject138.bin"/><Relationship Id="rId4" Type="http://schemas.openxmlformats.org/officeDocument/2006/relationships/oleObject" Target="../embeddings/oleObject135.bin"/><Relationship Id="rId9" Type="http://schemas.openxmlformats.org/officeDocument/2006/relationships/image" Target="../media/image143.wmf"/><Relationship Id="rId14" Type="http://schemas.openxmlformats.org/officeDocument/2006/relationships/oleObject" Target="../embeddings/oleObject140.bin"/></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144.bin"/><Relationship Id="rId13" Type="http://schemas.openxmlformats.org/officeDocument/2006/relationships/oleObject" Target="../embeddings/oleObject145.bin"/><Relationship Id="rId18" Type="http://schemas.openxmlformats.org/officeDocument/2006/relationships/image" Target="../media/image150.wmf"/><Relationship Id="rId26" Type="http://schemas.openxmlformats.org/officeDocument/2006/relationships/customXml" Target="../ink/ink24.xml"/><Relationship Id="rId3" Type="http://schemas.openxmlformats.org/officeDocument/2006/relationships/oleObject" Target="../embeddings/oleObject142.bin"/><Relationship Id="rId21" Type="http://schemas.openxmlformats.org/officeDocument/2006/relationships/customXml" Target="../ink/ink22.xml"/><Relationship Id="rId7" Type="http://schemas.openxmlformats.org/officeDocument/2006/relationships/image" Target="../media/image136.png"/><Relationship Id="rId12" Type="http://schemas.openxmlformats.org/officeDocument/2006/relationships/image" Target="../media/image113.png"/><Relationship Id="rId17" Type="http://schemas.openxmlformats.org/officeDocument/2006/relationships/oleObject" Target="../embeddings/oleObject146.bin"/><Relationship Id="rId25" Type="http://schemas.openxmlformats.org/officeDocument/2006/relationships/image" Target="../media/image142.png"/><Relationship Id="rId2" Type="http://schemas.openxmlformats.org/officeDocument/2006/relationships/notesSlide" Target="../notesSlides/notesSlide4.xml"/><Relationship Id="rId16" Type="http://schemas.openxmlformats.org/officeDocument/2006/relationships/image" Target="../media/image1140.png"/><Relationship Id="rId20" Type="http://schemas.openxmlformats.org/officeDocument/2006/relationships/image" Target="../media/image151.wmf"/><Relationship Id="rId29" Type="http://schemas.openxmlformats.org/officeDocument/2006/relationships/image" Target="../media/image144.png"/><Relationship Id="rId1" Type="http://schemas.openxmlformats.org/officeDocument/2006/relationships/slideLayout" Target="../slideLayouts/slideLayout7.xml"/><Relationship Id="rId6" Type="http://schemas.openxmlformats.org/officeDocument/2006/relationships/image" Target="../media/image149.wmf"/><Relationship Id="rId32" Type="http://schemas.openxmlformats.org/officeDocument/2006/relationships/image" Target="../media/image152.png"/><Relationship Id="rId5" Type="http://schemas.openxmlformats.org/officeDocument/2006/relationships/oleObject" Target="../embeddings/oleObject143.bin"/><Relationship Id="rId15" Type="http://schemas.openxmlformats.org/officeDocument/2006/relationships/customXml" Target="../ink/ink21.xml"/><Relationship Id="rId23" Type="http://schemas.openxmlformats.org/officeDocument/2006/relationships/customXml" Target="../ink/ink23.xml"/><Relationship Id="rId28" Type="http://schemas.openxmlformats.org/officeDocument/2006/relationships/customXml" Target="../ink/ink25.xml"/><Relationship Id="rId10" Type="http://schemas.openxmlformats.org/officeDocument/2006/relationships/customXml" Target="../ink/ink20.xml"/><Relationship Id="rId19" Type="http://schemas.openxmlformats.org/officeDocument/2006/relationships/oleObject" Target="../embeddings/oleObject147.bin"/><Relationship Id="rId31" Type="http://schemas.openxmlformats.org/officeDocument/2006/relationships/image" Target="../media/image145.png"/><Relationship Id="rId4" Type="http://schemas.openxmlformats.org/officeDocument/2006/relationships/image" Target="../media/image148.wmf"/><Relationship Id="rId9" Type="http://schemas.openxmlformats.org/officeDocument/2006/relationships/image" Target="../media/image137.wmf"/><Relationship Id="rId14" Type="http://schemas.openxmlformats.org/officeDocument/2006/relationships/image" Target="../media/image138.wmf"/><Relationship Id="rId22" Type="http://schemas.openxmlformats.org/officeDocument/2006/relationships/image" Target="../media/image1400.png"/><Relationship Id="rId27" Type="http://schemas.openxmlformats.org/officeDocument/2006/relationships/image" Target="../media/image1430.png"/><Relationship Id="rId30" Type="http://schemas.openxmlformats.org/officeDocument/2006/relationships/customXml" Target="../ink/ink26.xml"/></Relationships>
</file>

<file path=ppt/slides/_rels/slide32.xml.rels><?xml version="1.0" encoding="UTF-8" standalone="yes"?>
<Relationships xmlns="http://schemas.openxmlformats.org/package/2006/relationships"><Relationship Id="rId8" Type="http://schemas.openxmlformats.org/officeDocument/2006/relationships/image" Target="../media/image155.wmf"/><Relationship Id="rId13" Type="http://schemas.openxmlformats.org/officeDocument/2006/relationships/oleObject" Target="../embeddings/oleObject153.bin"/><Relationship Id="rId18" Type="http://schemas.openxmlformats.org/officeDocument/2006/relationships/image" Target="../media/image160.wmf"/><Relationship Id="rId3" Type="http://schemas.openxmlformats.org/officeDocument/2006/relationships/oleObject" Target="../embeddings/oleObject148.bin"/><Relationship Id="rId7" Type="http://schemas.openxmlformats.org/officeDocument/2006/relationships/oleObject" Target="../embeddings/oleObject150.bin"/><Relationship Id="rId12" Type="http://schemas.openxmlformats.org/officeDocument/2006/relationships/image" Target="../media/image157.wmf"/><Relationship Id="rId17" Type="http://schemas.openxmlformats.org/officeDocument/2006/relationships/oleObject" Target="../embeddings/oleObject155.bin"/><Relationship Id="rId2" Type="http://schemas.openxmlformats.org/officeDocument/2006/relationships/notesSlide" Target="../notesSlides/notesSlide5.xml"/><Relationship Id="rId16" Type="http://schemas.openxmlformats.org/officeDocument/2006/relationships/image" Target="../media/image159.png"/><Relationship Id="rId1" Type="http://schemas.openxmlformats.org/officeDocument/2006/relationships/slideLayout" Target="../slideLayouts/slideLayout1.xml"/><Relationship Id="rId6" Type="http://schemas.openxmlformats.org/officeDocument/2006/relationships/image" Target="../media/image154.wmf"/><Relationship Id="rId11" Type="http://schemas.openxmlformats.org/officeDocument/2006/relationships/oleObject" Target="../embeddings/oleObject152.bin"/><Relationship Id="rId5" Type="http://schemas.openxmlformats.org/officeDocument/2006/relationships/oleObject" Target="../embeddings/oleObject149.bin"/><Relationship Id="rId15" Type="http://schemas.openxmlformats.org/officeDocument/2006/relationships/oleObject" Target="../embeddings/oleObject154.bin"/><Relationship Id="rId10" Type="http://schemas.openxmlformats.org/officeDocument/2006/relationships/image" Target="../media/image156.wmf"/><Relationship Id="rId4" Type="http://schemas.openxmlformats.org/officeDocument/2006/relationships/image" Target="../media/image153.wmf"/><Relationship Id="rId9" Type="http://schemas.openxmlformats.org/officeDocument/2006/relationships/oleObject" Target="../embeddings/oleObject151.bin"/><Relationship Id="rId14" Type="http://schemas.openxmlformats.org/officeDocument/2006/relationships/image" Target="../media/image158.png"/></Relationships>
</file>

<file path=ppt/slides/_rels/slide33.xml.rels><?xml version="1.0" encoding="UTF-8" standalone="yes"?>
<Relationships xmlns="http://schemas.openxmlformats.org/package/2006/relationships"><Relationship Id="rId8" Type="http://schemas.openxmlformats.org/officeDocument/2006/relationships/image" Target="../media/image163.wmf"/><Relationship Id="rId13" Type="http://schemas.openxmlformats.org/officeDocument/2006/relationships/customXml" Target="../ink/ink27.xml"/><Relationship Id="rId18" Type="http://schemas.openxmlformats.org/officeDocument/2006/relationships/image" Target="../media/image168.wmf"/><Relationship Id="rId3" Type="http://schemas.openxmlformats.org/officeDocument/2006/relationships/oleObject" Target="../embeddings/oleObject156.bin"/><Relationship Id="rId7" Type="http://schemas.openxmlformats.org/officeDocument/2006/relationships/oleObject" Target="../embeddings/oleObject158.bin"/><Relationship Id="rId12" Type="http://schemas.openxmlformats.org/officeDocument/2006/relationships/image" Target="../media/image165.wmf"/><Relationship Id="rId17" Type="http://schemas.openxmlformats.org/officeDocument/2006/relationships/oleObject" Target="../embeddings/oleObject162.bin"/><Relationship Id="rId2" Type="http://schemas.openxmlformats.org/officeDocument/2006/relationships/notesSlide" Target="../notesSlides/notesSlide6.xml"/><Relationship Id="rId16" Type="http://schemas.openxmlformats.org/officeDocument/2006/relationships/image" Target="../media/image167.wmf"/><Relationship Id="rId1" Type="http://schemas.openxmlformats.org/officeDocument/2006/relationships/slideLayout" Target="../slideLayouts/slideLayout1.xml"/><Relationship Id="rId6" Type="http://schemas.openxmlformats.org/officeDocument/2006/relationships/image" Target="../media/image162.wmf"/><Relationship Id="rId11" Type="http://schemas.openxmlformats.org/officeDocument/2006/relationships/oleObject" Target="../embeddings/oleObject160.bin"/><Relationship Id="rId5" Type="http://schemas.openxmlformats.org/officeDocument/2006/relationships/oleObject" Target="../embeddings/oleObject157.bin"/><Relationship Id="rId15" Type="http://schemas.openxmlformats.org/officeDocument/2006/relationships/oleObject" Target="../embeddings/oleObject161.bin"/><Relationship Id="rId10" Type="http://schemas.openxmlformats.org/officeDocument/2006/relationships/image" Target="../media/image164.wmf"/><Relationship Id="rId4" Type="http://schemas.openxmlformats.org/officeDocument/2006/relationships/image" Target="../media/image161.wmf"/><Relationship Id="rId9" Type="http://schemas.openxmlformats.org/officeDocument/2006/relationships/oleObject" Target="../embeddings/oleObject159.bin"/><Relationship Id="rId14" Type="http://schemas.openxmlformats.org/officeDocument/2006/relationships/image" Target="../media/image166.png"/></Relationships>
</file>

<file path=ppt/slides/_rels/slide34.xml.rels><?xml version="1.0" encoding="UTF-8" standalone="yes"?>
<Relationships xmlns="http://schemas.openxmlformats.org/package/2006/relationships"><Relationship Id="rId8" Type="http://schemas.openxmlformats.org/officeDocument/2006/relationships/image" Target="../media/image170.wmf"/><Relationship Id="rId13" Type="http://schemas.openxmlformats.org/officeDocument/2006/relationships/oleObject" Target="../embeddings/oleObject167.bin"/><Relationship Id="rId3" Type="http://schemas.openxmlformats.org/officeDocument/2006/relationships/oleObject" Target="../embeddings/oleObject163.bin"/><Relationship Id="rId7" Type="http://schemas.openxmlformats.org/officeDocument/2006/relationships/oleObject" Target="../embeddings/oleObject165.bin"/><Relationship Id="rId12" Type="http://schemas.openxmlformats.org/officeDocument/2006/relationships/image" Target="../media/image128.w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25.wmf"/><Relationship Id="rId11" Type="http://schemas.openxmlformats.org/officeDocument/2006/relationships/oleObject" Target="../embeddings/oleObject124.bin"/><Relationship Id="rId5" Type="http://schemas.openxmlformats.org/officeDocument/2006/relationships/oleObject" Target="../embeddings/oleObject164.bin"/><Relationship Id="rId10" Type="http://schemas.openxmlformats.org/officeDocument/2006/relationships/image" Target="../media/image171.wmf"/><Relationship Id="rId4" Type="http://schemas.openxmlformats.org/officeDocument/2006/relationships/image" Target="../media/image169.wmf"/><Relationship Id="rId9" Type="http://schemas.openxmlformats.org/officeDocument/2006/relationships/oleObject" Target="../embeddings/oleObject166.bin"/><Relationship Id="rId14" Type="http://schemas.openxmlformats.org/officeDocument/2006/relationships/image" Target="../media/image172.wmf"/></Relationships>
</file>

<file path=ppt/slides/_rels/slide35.xml.rels><?xml version="1.0" encoding="UTF-8" standalone="yes"?>
<Relationships xmlns="http://schemas.openxmlformats.org/package/2006/relationships"><Relationship Id="rId8" Type="http://schemas.openxmlformats.org/officeDocument/2006/relationships/image" Target="../media/image174.wmf"/><Relationship Id="rId13" Type="http://schemas.openxmlformats.org/officeDocument/2006/relationships/image" Target="../media/image135.png"/><Relationship Id="rId3" Type="http://schemas.openxmlformats.org/officeDocument/2006/relationships/oleObject" Target="../embeddings/oleObject168.bin"/><Relationship Id="rId7" Type="http://schemas.openxmlformats.org/officeDocument/2006/relationships/oleObject" Target="../embeddings/oleObject170.bin"/><Relationship Id="rId17" Type="http://schemas.openxmlformats.org/officeDocument/2006/relationships/image" Target="../media/image128.wmf"/><Relationship Id="rId2" Type="http://schemas.openxmlformats.org/officeDocument/2006/relationships/notesSlide" Target="../notesSlides/notesSlide8.xml"/><Relationship Id="rId16" Type="http://schemas.openxmlformats.org/officeDocument/2006/relationships/oleObject" Target="../embeddings/oleObject124.bin"/><Relationship Id="rId1" Type="http://schemas.openxmlformats.org/officeDocument/2006/relationships/slideLayout" Target="../slideLayouts/slideLayout1.xml"/><Relationship Id="rId6" Type="http://schemas.openxmlformats.org/officeDocument/2006/relationships/image" Target="../media/image130.wmf"/><Relationship Id="rId11" Type="http://schemas.openxmlformats.org/officeDocument/2006/relationships/customXml" Target="../ink/ink28.xml"/><Relationship Id="rId5" Type="http://schemas.openxmlformats.org/officeDocument/2006/relationships/oleObject" Target="../embeddings/oleObject169.bin"/><Relationship Id="rId15" Type="http://schemas.openxmlformats.org/officeDocument/2006/relationships/image" Target="../media/image176.wmf"/><Relationship Id="rId10" Type="http://schemas.openxmlformats.org/officeDocument/2006/relationships/image" Target="../media/image175.wmf"/><Relationship Id="rId4" Type="http://schemas.openxmlformats.org/officeDocument/2006/relationships/image" Target="../media/image173.wmf"/><Relationship Id="rId9" Type="http://schemas.openxmlformats.org/officeDocument/2006/relationships/oleObject" Target="../embeddings/oleObject171.bin"/><Relationship Id="rId14" Type="http://schemas.openxmlformats.org/officeDocument/2006/relationships/oleObject" Target="../embeddings/oleObject172.bin"/></Relationships>
</file>

<file path=ppt/slides/_rels/slide36.xml.rels><?xml version="1.0" encoding="UTF-8" standalone="yes"?>
<Relationships xmlns="http://schemas.openxmlformats.org/package/2006/relationships"><Relationship Id="rId13" Type="http://schemas.openxmlformats.org/officeDocument/2006/relationships/image" Target="../media/image177.wmf"/><Relationship Id="rId18" Type="http://schemas.openxmlformats.org/officeDocument/2006/relationships/oleObject" Target="../embeddings/oleObject177.bin"/><Relationship Id="rId26" Type="http://schemas.openxmlformats.org/officeDocument/2006/relationships/oleObject" Target="../embeddings/oleObject181.bin"/><Relationship Id="rId3" Type="http://schemas.openxmlformats.org/officeDocument/2006/relationships/oleObject" Target="../embeddings/oleObject173.bin"/><Relationship Id="rId21" Type="http://schemas.openxmlformats.org/officeDocument/2006/relationships/image" Target="../media/image180.wmf"/><Relationship Id="rId34" Type="http://schemas.openxmlformats.org/officeDocument/2006/relationships/customXml" Target="../ink/ink35.xml"/><Relationship Id="rId7" Type="http://schemas.openxmlformats.org/officeDocument/2006/relationships/image" Target="../media/image113.png"/><Relationship Id="rId12" Type="http://schemas.openxmlformats.org/officeDocument/2006/relationships/oleObject" Target="../embeddings/oleObject175.bin"/><Relationship Id="rId17" Type="http://schemas.openxmlformats.org/officeDocument/2006/relationships/image" Target="../media/image178.wmf"/><Relationship Id="rId25" Type="http://schemas.openxmlformats.org/officeDocument/2006/relationships/image" Target="../media/image182.wmf"/><Relationship Id="rId33" Type="http://schemas.openxmlformats.org/officeDocument/2006/relationships/image" Target="../media/image1580.png"/><Relationship Id="rId2" Type="http://schemas.openxmlformats.org/officeDocument/2006/relationships/image" Target="../media/image136.png"/><Relationship Id="rId16" Type="http://schemas.openxmlformats.org/officeDocument/2006/relationships/oleObject" Target="../embeddings/oleObject176.bin"/><Relationship Id="rId20" Type="http://schemas.openxmlformats.org/officeDocument/2006/relationships/oleObject" Target="../embeddings/oleObject178.bin"/><Relationship Id="rId29" Type="http://schemas.openxmlformats.org/officeDocument/2006/relationships/image" Target="../media/image156.png"/><Relationship Id="rId1" Type="http://schemas.openxmlformats.org/officeDocument/2006/relationships/slideLayout" Target="../slideLayouts/slideLayout1.xml"/><Relationship Id="rId11" Type="http://schemas.openxmlformats.org/officeDocument/2006/relationships/image" Target="../media/image1140.png"/><Relationship Id="rId24" Type="http://schemas.openxmlformats.org/officeDocument/2006/relationships/oleObject" Target="../embeddings/oleObject180.bin"/><Relationship Id="rId32" Type="http://schemas.openxmlformats.org/officeDocument/2006/relationships/customXml" Target="../ink/ink34.xml"/><Relationship Id="rId37" Type="http://schemas.openxmlformats.org/officeDocument/2006/relationships/image" Target="../media/image1600.png"/><Relationship Id="rId5" Type="http://schemas.openxmlformats.org/officeDocument/2006/relationships/customXml" Target="../ink/ink29.xml"/><Relationship Id="rId15" Type="http://schemas.openxmlformats.org/officeDocument/2006/relationships/image" Target="../media/image1400.png"/><Relationship Id="rId23" Type="http://schemas.openxmlformats.org/officeDocument/2006/relationships/image" Target="../media/image181.wmf"/><Relationship Id="rId28" Type="http://schemas.openxmlformats.org/officeDocument/2006/relationships/customXml" Target="../ink/ink32.xml"/><Relationship Id="rId36" Type="http://schemas.openxmlformats.org/officeDocument/2006/relationships/customXml" Target="../ink/ink36.xml"/><Relationship Id="rId10" Type="http://schemas.openxmlformats.org/officeDocument/2006/relationships/customXml" Target="../ink/ink30.xml"/><Relationship Id="rId19" Type="http://schemas.openxmlformats.org/officeDocument/2006/relationships/image" Target="../media/image179.wmf"/><Relationship Id="rId31" Type="http://schemas.openxmlformats.org/officeDocument/2006/relationships/image" Target="../media/image157.png"/><Relationship Id="rId4" Type="http://schemas.openxmlformats.org/officeDocument/2006/relationships/image" Target="../media/image137.wmf"/><Relationship Id="rId9" Type="http://schemas.openxmlformats.org/officeDocument/2006/relationships/image" Target="../media/image138.wmf"/><Relationship Id="rId14" Type="http://schemas.openxmlformats.org/officeDocument/2006/relationships/customXml" Target="../ink/ink31.xml"/><Relationship Id="rId22" Type="http://schemas.openxmlformats.org/officeDocument/2006/relationships/oleObject" Target="../embeddings/oleObject179.bin"/><Relationship Id="rId27" Type="http://schemas.openxmlformats.org/officeDocument/2006/relationships/image" Target="../media/image183.wmf"/><Relationship Id="rId30" Type="http://schemas.openxmlformats.org/officeDocument/2006/relationships/customXml" Target="../ink/ink33.xml"/><Relationship Id="rId35" Type="http://schemas.openxmlformats.org/officeDocument/2006/relationships/image" Target="../media/image1590.png"/><Relationship Id="rId8" Type="http://schemas.openxmlformats.org/officeDocument/2006/relationships/oleObject" Target="../embeddings/oleObject174.bin"/></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183.bin"/><Relationship Id="rId13" Type="http://schemas.openxmlformats.org/officeDocument/2006/relationships/image" Target="../media/image184.wmf"/><Relationship Id="rId18" Type="http://schemas.openxmlformats.org/officeDocument/2006/relationships/customXml" Target="../ink/ink41.xml"/><Relationship Id="rId26" Type="http://schemas.openxmlformats.org/officeDocument/2006/relationships/oleObject" Target="../embeddings/oleObject186.bin"/><Relationship Id="rId3" Type="http://schemas.openxmlformats.org/officeDocument/2006/relationships/oleObject" Target="../embeddings/oleObject182.bin"/><Relationship Id="rId21" Type="http://schemas.openxmlformats.org/officeDocument/2006/relationships/image" Target="../media/image1590.png"/><Relationship Id="rId7" Type="http://schemas.openxmlformats.org/officeDocument/2006/relationships/image" Target="../media/image113.png"/><Relationship Id="rId12" Type="http://schemas.openxmlformats.org/officeDocument/2006/relationships/oleObject" Target="../embeddings/oleObject184.bin"/><Relationship Id="rId17" Type="http://schemas.openxmlformats.org/officeDocument/2006/relationships/image" Target="../media/image157.png"/><Relationship Id="rId25" Type="http://schemas.openxmlformats.org/officeDocument/2006/relationships/image" Target="../media/image185.wmf"/><Relationship Id="rId2" Type="http://schemas.openxmlformats.org/officeDocument/2006/relationships/image" Target="../media/image136.png"/><Relationship Id="rId16" Type="http://schemas.openxmlformats.org/officeDocument/2006/relationships/customXml" Target="../ink/ink40.xml"/><Relationship Id="rId20" Type="http://schemas.openxmlformats.org/officeDocument/2006/relationships/customXml" Target="../ink/ink42.xml"/><Relationship Id="rId29" Type="http://schemas.openxmlformats.org/officeDocument/2006/relationships/image" Target="../media/image167.png"/><Relationship Id="rId1" Type="http://schemas.openxmlformats.org/officeDocument/2006/relationships/slideLayout" Target="../slideLayouts/slideLayout1.xml"/><Relationship Id="rId11" Type="http://schemas.openxmlformats.org/officeDocument/2006/relationships/image" Target="../media/image1140.png"/><Relationship Id="rId24" Type="http://schemas.openxmlformats.org/officeDocument/2006/relationships/oleObject" Target="../embeddings/oleObject185.bin"/><Relationship Id="rId5" Type="http://schemas.openxmlformats.org/officeDocument/2006/relationships/customXml" Target="../ink/ink37.xml"/><Relationship Id="rId15" Type="http://schemas.openxmlformats.org/officeDocument/2006/relationships/image" Target="../media/image1400.png"/><Relationship Id="rId23" Type="http://schemas.openxmlformats.org/officeDocument/2006/relationships/image" Target="../media/image1600.png"/><Relationship Id="rId28" Type="http://schemas.openxmlformats.org/officeDocument/2006/relationships/customXml" Target="../ink/ink44.xml"/><Relationship Id="rId10" Type="http://schemas.openxmlformats.org/officeDocument/2006/relationships/customXml" Target="../ink/ink38.xml"/><Relationship Id="rId19" Type="http://schemas.openxmlformats.org/officeDocument/2006/relationships/image" Target="../media/image1580.png"/><Relationship Id="rId4" Type="http://schemas.openxmlformats.org/officeDocument/2006/relationships/image" Target="../media/image137.wmf"/><Relationship Id="rId9" Type="http://schemas.openxmlformats.org/officeDocument/2006/relationships/image" Target="../media/image138.wmf"/><Relationship Id="rId14" Type="http://schemas.openxmlformats.org/officeDocument/2006/relationships/customXml" Target="../ink/ink39.xml"/><Relationship Id="rId22" Type="http://schemas.openxmlformats.org/officeDocument/2006/relationships/customXml" Target="../ink/ink43.xml"/><Relationship Id="rId27" Type="http://schemas.openxmlformats.org/officeDocument/2006/relationships/image" Target="../media/image186.wmf"/><Relationship Id="rId30" Type="http://schemas.openxmlformats.org/officeDocument/2006/relationships/image" Target="../media/image187.pn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14.wmf"/><Relationship Id="rId7" Type="http://schemas.openxmlformats.org/officeDocument/2006/relationships/image" Target="../media/image16.wmf"/><Relationship Id="rId2" Type="http://schemas.openxmlformats.org/officeDocument/2006/relationships/oleObject" Target="../embeddings/oleObject14.bin"/><Relationship Id="rId1" Type="http://schemas.openxmlformats.org/officeDocument/2006/relationships/slideLayout" Target="../slideLayouts/slideLayout1.xml"/><Relationship Id="rId6" Type="http://schemas.openxmlformats.org/officeDocument/2006/relationships/oleObject" Target="../embeddings/oleObject16.bin"/><Relationship Id="rId5" Type="http://schemas.openxmlformats.org/officeDocument/2006/relationships/image" Target="../media/image15.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17.wmf"/></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0.wmf"/><Relationship Id="rId2" Type="http://schemas.openxmlformats.org/officeDocument/2006/relationships/oleObject" Target="../embeddings/oleObject19.bin"/><Relationship Id="rId1" Type="http://schemas.openxmlformats.org/officeDocument/2006/relationships/slideLayout" Target="../slideLayouts/slideLayout1.xml"/><Relationship Id="rId6" Type="http://schemas.openxmlformats.org/officeDocument/2006/relationships/oleObject" Target="../embeddings/oleObject21.bin"/><Relationship Id="rId5" Type="http://schemas.openxmlformats.org/officeDocument/2006/relationships/image" Target="../media/image19.wmf"/><Relationship Id="rId4" Type="http://schemas.openxmlformats.org/officeDocument/2006/relationships/oleObject" Target="../embeddings/oleObject20.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25.bin"/><Relationship Id="rId18" Type="http://schemas.openxmlformats.org/officeDocument/2006/relationships/image" Target="../media/image26.wmf"/><Relationship Id="rId3" Type="http://schemas.openxmlformats.org/officeDocument/2006/relationships/image" Target="../media/image21.png"/><Relationship Id="rId7" Type="http://schemas.openxmlformats.org/officeDocument/2006/relationships/image" Target="../media/image23.wmf"/><Relationship Id="rId12" Type="http://schemas.openxmlformats.org/officeDocument/2006/relationships/customXml" Target="../ink/ink1.xml"/><Relationship Id="rId17" Type="http://schemas.openxmlformats.org/officeDocument/2006/relationships/oleObject" Target="../embeddings/oleObject27.bin"/><Relationship Id="rId2" Type="http://schemas.openxmlformats.org/officeDocument/2006/relationships/oleObject" Target="../embeddings/oleObject22.bin"/><Relationship Id="rId16"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oleObject" Target="../embeddings/oleObject24.bin"/><Relationship Id="rId11" Type="http://schemas.openxmlformats.org/officeDocument/2006/relationships/image" Target="../media/image25.wmf"/><Relationship Id="rId5" Type="http://schemas.openxmlformats.org/officeDocument/2006/relationships/image" Target="../media/image22.wmf"/><Relationship Id="rId15" Type="http://schemas.openxmlformats.org/officeDocument/2006/relationships/customXml" Target="../ink/ink2.xml"/><Relationship Id="rId10" Type="http://schemas.openxmlformats.org/officeDocument/2006/relationships/oleObject" Target="../embeddings/oleObject26.bin"/><Relationship Id="rId4" Type="http://schemas.openxmlformats.org/officeDocument/2006/relationships/oleObject" Target="../embeddings/oleObject23.bin"/><Relationship Id="rId9" Type="http://schemas.openxmlformats.org/officeDocument/2006/relationships/image" Target="../media/image24.wmf"/><Relationship Id="rId1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29.wmf"/><Relationship Id="rId2" Type="http://schemas.openxmlformats.org/officeDocument/2006/relationships/oleObject" Target="../embeddings/oleObject28.bin"/><Relationship Id="rId1" Type="http://schemas.openxmlformats.org/officeDocument/2006/relationships/slideLayout" Target="../slideLayouts/slideLayout1.xml"/><Relationship Id="rId6" Type="http://schemas.openxmlformats.org/officeDocument/2006/relationships/oleObject" Target="../embeddings/oleObject30.bin"/><Relationship Id="rId5" Type="http://schemas.openxmlformats.org/officeDocument/2006/relationships/image" Target="../media/image28.wmf"/><Relationship Id="rId4" Type="http://schemas.openxmlformats.org/officeDocument/2006/relationships/oleObject" Target="../embeddings/oleObject29.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image" Target="../media/image30.wmf"/><Relationship Id="rId7" Type="http://schemas.openxmlformats.org/officeDocument/2006/relationships/image" Target="../media/image32.wmf"/><Relationship Id="rId2" Type="http://schemas.openxmlformats.org/officeDocument/2006/relationships/oleObject" Target="../embeddings/oleObject31.bin"/><Relationship Id="rId1" Type="http://schemas.openxmlformats.org/officeDocument/2006/relationships/slideLayout" Target="../slideLayouts/slideLayout1.xml"/><Relationship Id="rId6" Type="http://schemas.openxmlformats.org/officeDocument/2006/relationships/oleObject" Target="../embeddings/oleObject33.bin"/><Relationship Id="rId5" Type="http://schemas.openxmlformats.org/officeDocument/2006/relationships/image" Target="../media/image31.wmf"/><Relationship Id="rId4" Type="http://schemas.openxmlformats.org/officeDocument/2006/relationships/oleObject" Target="../embeddings/oleObject32.bin"/><Relationship Id="rId9" Type="http://schemas.openxmlformats.org/officeDocument/2006/relationships/image" Target="../media/image33.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image" Target="../media/image34.wmf"/><Relationship Id="rId7" Type="http://schemas.openxmlformats.org/officeDocument/2006/relationships/image" Target="../media/image36.wmf"/><Relationship Id="rId2" Type="http://schemas.openxmlformats.org/officeDocument/2006/relationships/oleObject" Target="../embeddings/oleObject35.bin"/><Relationship Id="rId1" Type="http://schemas.openxmlformats.org/officeDocument/2006/relationships/slideLayout" Target="../slideLayouts/slideLayout1.xml"/><Relationship Id="rId6" Type="http://schemas.openxmlformats.org/officeDocument/2006/relationships/oleObject" Target="../embeddings/oleObject37.bin"/><Relationship Id="rId11" Type="http://schemas.openxmlformats.org/officeDocument/2006/relationships/image" Target="../media/image38.wmf"/><Relationship Id="rId5" Type="http://schemas.openxmlformats.org/officeDocument/2006/relationships/image" Target="../media/image35.wmf"/><Relationship Id="rId10" Type="http://schemas.openxmlformats.org/officeDocument/2006/relationships/oleObject" Target="../embeddings/oleObject39.bin"/><Relationship Id="rId4" Type="http://schemas.openxmlformats.org/officeDocument/2006/relationships/oleObject" Target="../embeddings/oleObject36.bin"/><Relationship Id="rId9" Type="http://schemas.openxmlformats.org/officeDocument/2006/relationships/image" Target="../media/image3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274870"/>
            <a:ext cx="9144000" cy="695286"/>
          </a:xfrm>
        </p:spPr>
        <p:txBody>
          <a:bodyPr>
            <a:normAutofit/>
          </a:bodyPr>
          <a:lstStyle/>
          <a:p>
            <a:r>
              <a:rPr lang="en-US" sz="4000" b="1" u="sng">
                <a:latin typeface="+mn-lt"/>
              </a:rPr>
              <a:t>EM</a:t>
            </a:r>
            <a:r>
              <a:rPr lang="en-US" sz="4000" b="1" u="sng"/>
              <a:t> </a:t>
            </a:r>
            <a:r>
              <a:rPr lang="en-US" sz="4000" b="1" u="sng">
                <a:latin typeface="+mn-lt"/>
              </a:rPr>
              <a:t>Overview</a:t>
            </a:r>
          </a:p>
        </p:txBody>
      </p:sp>
      <p:sp>
        <p:nvSpPr>
          <p:cNvPr id="4" name="TextBox 3">
            <a:extLst>
              <a:ext uri="{FF2B5EF4-FFF2-40B4-BE49-F238E27FC236}">
                <a16:creationId xmlns:a16="http://schemas.microsoft.com/office/drawing/2014/main" id="{A1440161-F71D-4A8A-911E-2E52C67F13F7}"/>
              </a:ext>
            </a:extLst>
          </p:cNvPr>
          <p:cNvSpPr txBox="1"/>
          <p:nvPr/>
        </p:nvSpPr>
        <p:spPr>
          <a:xfrm>
            <a:off x="780586" y="1248937"/>
            <a:ext cx="10121938" cy="369332"/>
          </a:xfrm>
          <a:prstGeom prst="rect">
            <a:avLst/>
          </a:prstGeom>
          <a:noFill/>
        </p:spPr>
        <p:txBody>
          <a:bodyPr wrap="none" rtlCol="0">
            <a:spAutoFit/>
          </a:bodyPr>
          <a:lstStyle/>
          <a:p>
            <a:r>
              <a:rPr lang="en-US"/>
              <a:t>Basically want to be able to calculate the dynamics of EM fields in relation to the charges that create them.</a:t>
            </a:r>
          </a:p>
        </p:txBody>
      </p:sp>
    </p:spTree>
    <p:extLst>
      <p:ext uri="{BB962C8B-B14F-4D97-AF65-F5344CB8AC3E}">
        <p14:creationId xmlns:p14="http://schemas.microsoft.com/office/powerpoint/2010/main" val="12811145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6966"/>
            <a:ext cx="9144000" cy="695286"/>
          </a:xfrm>
        </p:spPr>
        <p:txBody>
          <a:bodyPr>
            <a:normAutofit/>
          </a:bodyPr>
          <a:lstStyle/>
          <a:p>
            <a:r>
              <a:rPr lang="en-US" sz="3600" b="1" u="sng">
                <a:latin typeface="+mn-lt"/>
              </a:rPr>
              <a:t>Dynamic Maxwell’s Equations</a:t>
            </a:r>
          </a:p>
        </p:txBody>
      </p:sp>
      <p:sp>
        <p:nvSpPr>
          <p:cNvPr id="33" name="TextBox 32">
            <a:extLst>
              <a:ext uri="{FF2B5EF4-FFF2-40B4-BE49-F238E27FC236}">
                <a16:creationId xmlns:a16="http://schemas.microsoft.com/office/drawing/2014/main" id="{347D0400-4EAF-42E7-81D6-2D7D01E781E0}"/>
              </a:ext>
            </a:extLst>
          </p:cNvPr>
          <p:cNvSpPr txBox="1"/>
          <p:nvPr/>
        </p:nvSpPr>
        <p:spPr>
          <a:xfrm flipH="1">
            <a:off x="296139" y="2649754"/>
            <a:ext cx="6566574" cy="307777"/>
          </a:xfrm>
          <a:prstGeom prst="rect">
            <a:avLst/>
          </a:prstGeom>
          <a:noFill/>
        </p:spPr>
        <p:txBody>
          <a:bodyPr wrap="square" rtlCol="0">
            <a:spAutoFit/>
          </a:bodyPr>
          <a:lstStyle/>
          <a:p>
            <a:r>
              <a:rPr lang="en-US" sz="1400"/>
              <a:t>In the Lorentz gauge we doing something that’s harder to write in words, and we get: </a:t>
            </a:r>
          </a:p>
        </p:txBody>
      </p:sp>
      <p:graphicFrame>
        <p:nvGraphicFramePr>
          <p:cNvPr id="35" name="Object 34">
            <a:extLst>
              <a:ext uri="{FF2B5EF4-FFF2-40B4-BE49-F238E27FC236}">
                <a16:creationId xmlns:a16="http://schemas.microsoft.com/office/drawing/2014/main" id="{15302984-74D8-4FD7-8B32-EBC72C3C7E1C}"/>
              </a:ext>
            </a:extLst>
          </p:cNvPr>
          <p:cNvGraphicFramePr>
            <a:graphicFrameLocks noChangeAspect="1"/>
          </p:cNvGraphicFramePr>
          <p:nvPr/>
        </p:nvGraphicFramePr>
        <p:xfrm>
          <a:off x="371475" y="1617663"/>
          <a:ext cx="1630363" cy="803275"/>
        </p:xfrm>
        <a:graphic>
          <a:graphicData uri="http://schemas.openxmlformats.org/presentationml/2006/ole">
            <mc:AlternateContent xmlns:mc="http://schemas.openxmlformats.org/markup-compatibility/2006">
              <mc:Choice xmlns:v="urn:schemas-microsoft-com:vml" Requires="v">
                <p:oleObj name="Equation" r:id="rId2" imgW="1346040" imgH="660240" progId="Equation.DSMT4">
                  <p:embed/>
                </p:oleObj>
              </mc:Choice>
              <mc:Fallback>
                <p:oleObj name="Equation" r:id="rId2" imgW="1346040" imgH="660240" progId="Equation.DSMT4">
                  <p:embed/>
                  <p:pic>
                    <p:nvPicPr>
                      <p:cNvPr id="35" name="Object 34">
                        <a:extLst>
                          <a:ext uri="{FF2B5EF4-FFF2-40B4-BE49-F238E27FC236}">
                            <a16:creationId xmlns:a16="http://schemas.microsoft.com/office/drawing/2014/main" id="{15302984-74D8-4FD7-8B32-EBC72C3C7E1C}"/>
                          </a:ext>
                        </a:extLst>
                      </p:cNvPr>
                      <p:cNvPicPr>
                        <a:picLocks noChangeAspect="1" noChangeArrowheads="1"/>
                      </p:cNvPicPr>
                      <p:nvPr/>
                    </p:nvPicPr>
                    <p:blipFill>
                      <a:blip r:embed="rId3"/>
                      <a:srcRect/>
                      <a:stretch>
                        <a:fillRect/>
                      </a:stretch>
                    </p:blipFill>
                    <p:spPr bwMode="auto">
                      <a:xfrm>
                        <a:off x="371475" y="1617663"/>
                        <a:ext cx="1630363" cy="803275"/>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C71FE47A-9C05-48D5-A920-FB5CBF8EC3E0}"/>
              </a:ext>
            </a:extLst>
          </p:cNvPr>
          <p:cNvSpPr txBox="1"/>
          <p:nvPr/>
        </p:nvSpPr>
        <p:spPr>
          <a:xfrm>
            <a:off x="296139" y="924531"/>
            <a:ext cx="11751317" cy="523220"/>
          </a:xfrm>
          <a:prstGeom prst="rect">
            <a:avLst/>
          </a:prstGeom>
          <a:noFill/>
        </p:spPr>
        <p:txBody>
          <a:bodyPr wrap="square" rtlCol="0">
            <a:spAutoFit/>
          </a:bodyPr>
          <a:lstStyle/>
          <a:p>
            <a:r>
              <a:rPr lang="en-US" sz="1400"/>
              <a:t>In the Coulomb gauge, we eliminate the extra d.o.f. by setting divergence of A = 0.  Then the inhomogeneous equations read as follows…and the manipulation there on the right is just to illustrate that we have the freedom to impose that gauge choice.  </a:t>
            </a:r>
          </a:p>
        </p:txBody>
      </p:sp>
      <p:graphicFrame>
        <p:nvGraphicFramePr>
          <p:cNvPr id="32" name="Object 31">
            <a:extLst>
              <a:ext uri="{FF2B5EF4-FFF2-40B4-BE49-F238E27FC236}">
                <a16:creationId xmlns:a16="http://schemas.microsoft.com/office/drawing/2014/main" id="{07A9F9B5-14D4-4BD6-B5B5-F6FB5EF97891}"/>
              </a:ext>
            </a:extLst>
          </p:cNvPr>
          <p:cNvGraphicFramePr>
            <a:graphicFrameLocks noChangeAspect="1"/>
          </p:cNvGraphicFramePr>
          <p:nvPr/>
        </p:nvGraphicFramePr>
        <p:xfrm>
          <a:off x="346075" y="3149600"/>
          <a:ext cx="3611563" cy="652463"/>
        </p:xfrm>
        <a:graphic>
          <a:graphicData uri="http://schemas.openxmlformats.org/presentationml/2006/ole">
            <mc:AlternateContent xmlns:mc="http://schemas.openxmlformats.org/markup-compatibility/2006">
              <mc:Choice xmlns:v="urn:schemas-microsoft-com:vml" Requires="v">
                <p:oleObj name="Equation" r:id="rId4" imgW="2666880" imgH="482400" progId="Equation.DSMT4">
                  <p:embed/>
                </p:oleObj>
              </mc:Choice>
              <mc:Fallback>
                <p:oleObj name="Equation" r:id="rId4" imgW="2666880" imgH="482400" progId="Equation.DSMT4">
                  <p:embed/>
                  <p:pic>
                    <p:nvPicPr>
                      <p:cNvPr id="32" name="Object 31">
                        <a:extLst>
                          <a:ext uri="{FF2B5EF4-FFF2-40B4-BE49-F238E27FC236}">
                            <a16:creationId xmlns:a16="http://schemas.microsoft.com/office/drawing/2014/main" id="{07A9F9B5-14D4-4BD6-B5B5-F6FB5EF97891}"/>
                          </a:ext>
                        </a:extLst>
                      </p:cNvPr>
                      <p:cNvPicPr>
                        <a:picLocks noChangeAspect="1" noChangeArrowheads="1"/>
                      </p:cNvPicPr>
                      <p:nvPr/>
                    </p:nvPicPr>
                    <p:blipFill>
                      <a:blip r:embed="rId5"/>
                      <a:srcRect/>
                      <a:stretch>
                        <a:fillRect/>
                      </a:stretch>
                    </p:blipFill>
                    <p:spPr bwMode="auto">
                      <a:xfrm>
                        <a:off x="346075" y="3149600"/>
                        <a:ext cx="3611563" cy="652463"/>
                      </a:xfrm>
                      <a:prstGeom prst="rect">
                        <a:avLst/>
                      </a:prstGeom>
                      <a:solidFill>
                        <a:srgbClr val="CCFFCC"/>
                      </a:solidFill>
                    </p:spPr>
                  </p:pic>
                </p:oleObj>
              </mc:Fallback>
            </mc:AlternateContent>
          </a:graphicData>
        </a:graphic>
      </p:graphicFrame>
      <p:graphicFrame>
        <p:nvGraphicFramePr>
          <p:cNvPr id="34" name="Object 33">
            <a:extLst>
              <a:ext uri="{FF2B5EF4-FFF2-40B4-BE49-F238E27FC236}">
                <a16:creationId xmlns:a16="http://schemas.microsoft.com/office/drawing/2014/main" id="{6822C9FE-B13D-4ADB-BC8E-99111ECA66F6}"/>
              </a:ext>
            </a:extLst>
          </p:cNvPr>
          <p:cNvGraphicFramePr>
            <a:graphicFrameLocks noChangeAspect="1"/>
          </p:cNvGraphicFramePr>
          <p:nvPr/>
        </p:nvGraphicFramePr>
        <p:xfrm>
          <a:off x="3324225" y="1917700"/>
          <a:ext cx="2678113" cy="279400"/>
        </p:xfrm>
        <a:graphic>
          <a:graphicData uri="http://schemas.openxmlformats.org/presentationml/2006/ole">
            <mc:AlternateContent xmlns:mc="http://schemas.openxmlformats.org/markup-compatibility/2006">
              <mc:Choice xmlns:v="urn:schemas-microsoft-com:vml" Requires="v">
                <p:oleObj name="Equation" r:id="rId6" imgW="1942920" imgH="203040" progId="Equation.DSMT4">
                  <p:embed/>
                </p:oleObj>
              </mc:Choice>
              <mc:Fallback>
                <p:oleObj name="Equation" r:id="rId6" imgW="1942920" imgH="203040" progId="Equation.DSMT4">
                  <p:embed/>
                  <p:pic>
                    <p:nvPicPr>
                      <p:cNvPr id="34" name="Object 33">
                        <a:extLst>
                          <a:ext uri="{FF2B5EF4-FFF2-40B4-BE49-F238E27FC236}">
                            <a16:creationId xmlns:a16="http://schemas.microsoft.com/office/drawing/2014/main" id="{6822C9FE-B13D-4ADB-BC8E-99111ECA66F6}"/>
                          </a:ext>
                        </a:extLst>
                      </p:cNvPr>
                      <p:cNvPicPr/>
                      <p:nvPr/>
                    </p:nvPicPr>
                    <p:blipFill>
                      <a:blip r:embed="rId7"/>
                      <a:stretch>
                        <a:fillRect/>
                      </a:stretch>
                    </p:blipFill>
                    <p:spPr>
                      <a:xfrm>
                        <a:off x="3324225" y="1917700"/>
                        <a:ext cx="2678113" cy="27940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1324C12F-EA73-4C9C-84FA-6B1FEBDE1BB5}"/>
              </a:ext>
            </a:extLst>
          </p:cNvPr>
          <p:cNvGraphicFramePr>
            <a:graphicFrameLocks noChangeAspect="1"/>
          </p:cNvGraphicFramePr>
          <p:nvPr/>
        </p:nvGraphicFramePr>
        <p:xfrm>
          <a:off x="4375150" y="3186347"/>
          <a:ext cx="3441700" cy="539750"/>
        </p:xfrm>
        <a:graphic>
          <a:graphicData uri="http://schemas.openxmlformats.org/presentationml/2006/ole">
            <mc:AlternateContent xmlns:mc="http://schemas.openxmlformats.org/markup-compatibility/2006">
              <mc:Choice xmlns:v="urn:schemas-microsoft-com:vml" Requires="v">
                <p:oleObj name="Equation" r:id="rId8" imgW="2755800" imgH="431640" progId="Equation.DSMT4">
                  <p:embed/>
                </p:oleObj>
              </mc:Choice>
              <mc:Fallback>
                <p:oleObj name="Equation" r:id="rId8" imgW="2755800" imgH="431640" progId="Equation.DSMT4">
                  <p:embed/>
                  <p:pic>
                    <p:nvPicPr>
                      <p:cNvPr id="6" name="Object 5">
                        <a:extLst>
                          <a:ext uri="{FF2B5EF4-FFF2-40B4-BE49-F238E27FC236}">
                            <a16:creationId xmlns:a16="http://schemas.microsoft.com/office/drawing/2014/main" id="{1324C12F-EA73-4C9C-84FA-6B1FEBDE1BB5}"/>
                          </a:ext>
                        </a:extLst>
                      </p:cNvPr>
                      <p:cNvPicPr/>
                      <p:nvPr/>
                    </p:nvPicPr>
                    <p:blipFill>
                      <a:blip r:embed="rId9"/>
                      <a:stretch>
                        <a:fillRect/>
                      </a:stretch>
                    </p:blipFill>
                    <p:spPr>
                      <a:xfrm>
                        <a:off x="4375150" y="3186347"/>
                        <a:ext cx="3441700" cy="539750"/>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664453A7-9ECA-4532-9C9A-17E521C5435E}"/>
              </a:ext>
            </a:extLst>
          </p:cNvPr>
          <p:cNvSpPr txBox="1"/>
          <p:nvPr/>
        </p:nvSpPr>
        <p:spPr>
          <a:xfrm flipH="1">
            <a:off x="296139" y="3992021"/>
            <a:ext cx="6566574" cy="307777"/>
          </a:xfrm>
          <a:prstGeom prst="rect">
            <a:avLst/>
          </a:prstGeom>
          <a:noFill/>
        </p:spPr>
        <p:txBody>
          <a:bodyPr wrap="square" rtlCol="0">
            <a:spAutoFit/>
          </a:bodyPr>
          <a:lstStyle/>
          <a:p>
            <a:r>
              <a:rPr lang="en-US" sz="1400"/>
              <a:t>Then there is the vector potential gauge…where we set the scalar potential to zero.  </a:t>
            </a:r>
          </a:p>
        </p:txBody>
      </p:sp>
      <p:graphicFrame>
        <p:nvGraphicFramePr>
          <p:cNvPr id="11" name="Object 10">
            <a:extLst>
              <a:ext uri="{FF2B5EF4-FFF2-40B4-BE49-F238E27FC236}">
                <a16:creationId xmlns:a16="http://schemas.microsoft.com/office/drawing/2014/main" id="{6CDF3061-8E5E-411E-A6BB-077278BF146E}"/>
              </a:ext>
            </a:extLst>
          </p:cNvPr>
          <p:cNvGraphicFramePr>
            <a:graphicFrameLocks noChangeAspect="1"/>
          </p:cNvGraphicFramePr>
          <p:nvPr/>
        </p:nvGraphicFramePr>
        <p:xfrm>
          <a:off x="380118" y="4653902"/>
          <a:ext cx="2921000" cy="1104900"/>
        </p:xfrm>
        <a:graphic>
          <a:graphicData uri="http://schemas.openxmlformats.org/presentationml/2006/ole">
            <mc:AlternateContent xmlns:mc="http://schemas.openxmlformats.org/markup-compatibility/2006">
              <mc:Choice xmlns:v="urn:schemas-microsoft-com:vml" Requires="v">
                <p:oleObj name="Equation" r:id="rId10" imgW="2209680" imgH="838080" progId="Equation.DSMT4">
                  <p:embed/>
                </p:oleObj>
              </mc:Choice>
              <mc:Fallback>
                <p:oleObj name="Equation" r:id="rId10" imgW="2209680" imgH="838080" progId="Equation.DSMT4">
                  <p:embed/>
                  <p:pic>
                    <p:nvPicPr>
                      <p:cNvPr id="11" name="Object 10">
                        <a:extLst>
                          <a:ext uri="{FF2B5EF4-FFF2-40B4-BE49-F238E27FC236}">
                            <a16:creationId xmlns:a16="http://schemas.microsoft.com/office/drawing/2014/main" id="{6CDF3061-8E5E-411E-A6BB-077278BF146E}"/>
                          </a:ext>
                        </a:extLst>
                      </p:cNvPr>
                      <p:cNvPicPr>
                        <a:picLocks noChangeAspect="1" noChangeArrowheads="1"/>
                      </p:cNvPicPr>
                      <p:nvPr/>
                    </p:nvPicPr>
                    <p:blipFill>
                      <a:blip r:embed="rId11"/>
                      <a:srcRect/>
                      <a:stretch>
                        <a:fillRect/>
                      </a:stretch>
                    </p:blipFill>
                    <p:spPr bwMode="auto">
                      <a:xfrm>
                        <a:off x="380118" y="4653902"/>
                        <a:ext cx="2921000" cy="1104900"/>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13FD1BEE-18EB-4F9E-BA47-59522FACE88C}"/>
              </a:ext>
            </a:extLst>
          </p:cNvPr>
          <p:cNvGraphicFramePr>
            <a:graphicFrameLocks noChangeAspect="1"/>
          </p:cNvGraphicFramePr>
          <p:nvPr/>
        </p:nvGraphicFramePr>
        <p:xfrm>
          <a:off x="3659138" y="5066652"/>
          <a:ext cx="3203575" cy="279400"/>
        </p:xfrm>
        <a:graphic>
          <a:graphicData uri="http://schemas.openxmlformats.org/presentationml/2006/ole">
            <mc:AlternateContent xmlns:mc="http://schemas.openxmlformats.org/markup-compatibility/2006">
              <mc:Choice xmlns:v="urn:schemas-microsoft-com:vml" Requires="v">
                <p:oleObj name="Equation" r:id="rId12" imgW="2323800" imgH="203040" progId="Equation.DSMT4">
                  <p:embed/>
                </p:oleObj>
              </mc:Choice>
              <mc:Fallback>
                <p:oleObj name="Equation" r:id="rId12" imgW="2323800" imgH="203040" progId="Equation.DSMT4">
                  <p:embed/>
                  <p:pic>
                    <p:nvPicPr>
                      <p:cNvPr id="12" name="Object 11">
                        <a:extLst>
                          <a:ext uri="{FF2B5EF4-FFF2-40B4-BE49-F238E27FC236}">
                            <a16:creationId xmlns:a16="http://schemas.microsoft.com/office/drawing/2014/main" id="{13FD1BEE-18EB-4F9E-BA47-59522FACE88C}"/>
                          </a:ext>
                        </a:extLst>
                      </p:cNvPr>
                      <p:cNvPicPr/>
                      <p:nvPr/>
                    </p:nvPicPr>
                    <p:blipFill>
                      <a:blip r:embed="rId13"/>
                      <a:stretch>
                        <a:fillRect/>
                      </a:stretch>
                    </p:blipFill>
                    <p:spPr>
                      <a:xfrm>
                        <a:off x="3659138" y="5066652"/>
                        <a:ext cx="3203575" cy="279400"/>
                      </a:xfrm>
                      <a:prstGeom prst="rect">
                        <a:avLst/>
                      </a:prstGeom>
                    </p:spPr>
                  </p:pic>
                </p:oleObj>
              </mc:Fallback>
            </mc:AlternateContent>
          </a:graphicData>
        </a:graphic>
      </p:graphicFrame>
    </p:spTree>
    <p:extLst>
      <p:ext uri="{BB962C8B-B14F-4D97-AF65-F5344CB8AC3E}">
        <p14:creationId xmlns:p14="http://schemas.microsoft.com/office/powerpoint/2010/main" val="4044941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6966"/>
            <a:ext cx="9144000" cy="695286"/>
          </a:xfrm>
        </p:spPr>
        <p:txBody>
          <a:bodyPr>
            <a:normAutofit/>
          </a:bodyPr>
          <a:lstStyle/>
          <a:p>
            <a:r>
              <a:rPr lang="en-US" sz="3600" b="1" u="sng">
                <a:latin typeface="+mn-lt"/>
              </a:rPr>
              <a:t>Dynamic Maxwell’s Equations</a:t>
            </a:r>
          </a:p>
        </p:txBody>
      </p:sp>
      <p:sp>
        <p:nvSpPr>
          <p:cNvPr id="4" name="TextBox 3">
            <a:extLst>
              <a:ext uri="{FF2B5EF4-FFF2-40B4-BE49-F238E27FC236}">
                <a16:creationId xmlns:a16="http://schemas.microsoft.com/office/drawing/2014/main" id="{A1440161-F71D-4A8A-911E-2E52C67F13F7}"/>
              </a:ext>
            </a:extLst>
          </p:cNvPr>
          <p:cNvSpPr txBox="1"/>
          <p:nvPr/>
        </p:nvSpPr>
        <p:spPr>
          <a:xfrm>
            <a:off x="266930" y="917094"/>
            <a:ext cx="7820337" cy="338554"/>
          </a:xfrm>
          <a:prstGeom prst="rect">
            <a:avLst/>
          </a:prstGeom>
          <a:noFill/>
        </p:spPr>
        <p:txBody>
          <a:bodyPr wrap="square" rtlCol="0">
            <a:spAutoFit/>
          </a:bodyPr>
          <a:lstStyle/>
          <a:p>
            <a:r>
              <a:rPr lang="en-US" sz="1600"/>
              <a:t>Let’s work in the Lorentz gauge.  Then we use the GF technique, illustrated for </a:t>
            </a:r>
            <a:r>
              <a:rPr lang="el-GR" sz="1600"/>
              <a:t>φ</a:t>
            </a:r>
            <a:r>
              <a:rPr lang="en-US" sz="1600"/>
              <a:t>:  </a:t>
            </a:r>
          </a:p>
        </p:txBody>
      </p:sp>
      <p:graphicFrame>
        <p:nvGraphicFramePr>
          <p:cNvPr id="24" name="Object 23">
            <a:extLst>
              <a:ext uri="{FF2B5EF4-FFF2-40B4-BE49-F238E27FC236}">
                <a16:creationId xmlns:a16="http://schemas.microsoft.com/office/drawing/2014/main" id="{23FCE637-6D9F-4CC7-9A98-67C3E99D937E}"/>
              </a:ext>
            </a:extLst>
          </p:cNvPr>
          <p:cNvGraphicFramePr>
            <a:graphicFrameLocks noChangeAspect="1"/>
          </p:cNvGraphicFramePr>
          <p:nvPr/>
        </p:nvGraphicFramePr>
        <p:xfrm>
          <a:off x="355600" y="1342731"/>
          <a:ext cx="3451225" cy="692150"/>
        </p:xfrm>
        <a:graphic>
          <a:graphicData uri="http://schemas.openxmlformats.org/presentationml/2006/ole">
            <mc:AlternateContent xmlns:mc="http://schemas.openxmlformats.org/markup-compatibility/2006">
              <mc:Choice xmlns:v="urn:schemas-microsoft-com:vml" Requires="v">
                <p:oleObj name="Equation" r:id="rId2" imgW="2349360" imgH="482400" progId="Equation.DSMT4">
                  <p:embed/>
                </p:oleObj>
              </mc:Choice>
              <mc:Fallback>
                <p:oleObj name="Equation" r:id="rId2" imgW="2349360" imgH="482400" progId="Equation.DSMT4">
                  <p:embed/>
                  <p:pic>
                    <p:nvPicPr>
                      <p:cNvPr id="24" name="Object 23">
                        <a:extLst>
                          <a:ext uri="{FF2B5EF4-FFF2-40B4-BE49-F238E27FC236}">
                            <a16:creationId xmlns:a16="http://schemas.microsoft.com/office/drawing/2014/main" id="{23FCE637-6D9F-4CC7-9A98-67C3E99D937E}"/>
                          </a:ext>
                        </a:extLst>
                      </p:cNvPr>
                      <p:cNvPicPr>
                        <a:picLocks noChangeAspect="1" noChangeArrowheads="1"/>
                      </p:cNvPicPr>
                      <p:nvPr/>
                    </p:nvPicPr>
                    <p:blipFill>
                      <a:blip r:embed="rId3"/>
                      <a:srcRect/>
                      <a:stretch>
                        <a:fillRect/>
                      </a:stretch>
                    </p:blipFill>
                    <p:spPr bwMode="auto">
                      <a:xfrm>
                        <a:off x="355600" y="1342731"/>
                        <a:ext cx="3451225" cy="692150"/>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FBB9E590-F37E-4257-8411-3538F1EC54CC}"/>
              </a:ext>
            </a:extLst>
          </p:cNvPr>
          <p:cNvSpPr txBox="1"/>
          <p:nvPr/>
        </p:nvSpPr>
        <p:spPr>
          <a:xfrm>
            <a:off x="266930" y="3669563"/>
            <a:ext cx="8311462" cy="338554"/>
          </a:xfrm>
          <a:prstGeom prst="rect">
            <a:avLst/>
          </a:prstGeom>
          <a:noFill/>
        </p:spPr>
        <p:txBody>
          <a:bodyPr wrap="square" rtlCol="0">
            <a:spAutoFit/>
          </a:bodyPr>
          <a:lstStyle/>
          <a:p>
            <a:r>
              <a:rPr lang="en-US" sz="1600"/>
              <a:t>Taking the Fourier transform of both sides, handling the singularities appropriately, we get:</a:t>
            </a:r>
          </a:p>
        </p:txBody>
      </p:sp>
      <p:sp>
        <p:nvSpPr>
          <p:cNvPr id="30" name="TextBox 29">
            <a:extLst>
              <a:ext uri="{FF2B5EF4-FFF2-40B4-BE49-F238E27FC236}">
                <a16:creationId xmlns:a16="http://schemas.microsoft.com/office/drawing/2014/main" id="{85CCB822-CD1F-41FC-BB3A-DB7D82093AF1}"/>
              </a:ext>
            </a:extLst>
          </p:cNvPr>
          <p:cNvSpPr txBox="1"/>
          <p:nvPr/>
        </p:nvSpPr>
        <p:spPr>
          <a:xfrm>
            <a:off x="295016" y="4884013"/>
            <a:ext cx="1997786" cy="338554"/>
          </a:xfrm>
          <a:prstGeom prst="rect">
            <a:avLst/>
          </a:prstGeom>
          <a:noFill/>
        </p:spPr>
        <p:txBody>
          <a:bodyPr wrap="square" rtlCol="0">
            <a:spAutoFit/>
          </a:bodyPr>
          <a:lstStyle/>
          <a:p>
            <a:r>
              <a:rPr lang="en-US" sz="1600"/>
              <a:t>And then we have:</a:t>
            </a:r>
          </a:p>
        </p:txBody>
      </p:sp>
      <p:cxnSp>
        <p:nvCxnSpPr>
          <p:cNvPr id="36" name="Straight Arrow Connector 35">
            <a:extLst>
              <a:ext uri="{FF2B5EF4-FFF2-40B4-BE49-F238E27FC236}">
                <a16:creationId xmlns:a16="http://schemas.microsoft.com/office/drawing/2014/main" id="{75DAE32F-9D92-440D-A317-7B568E385346}"/>
              </a:ext>
            </a:extLst>
          </p:cNvPr>
          <p:cNvCxnSpPr>
            <a:cxnSpLocks/>
          </p:cNvCxnSpPr>
          <p:nvPr/>
        </p:nvCxnSpPr>
        <p:spPr>
          <a:xfrm>
            <a:off x="2666071" y="5912199"/>
            <a:ext cx="2905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3" name="Object 22">
            <a:extLst>
              <a:ext uri="{FF2B5EF4-FFF2-40B4-BE49-F238E27FC236}">
                <a16:creationId xmlns:a16="http://schemas.microsoft.com/office/drawing/2014/main" id="{AF06C1B2-4DED-478A-A698-354D96EFA192}"/>
              </a:ext>
            </a:extLst>
          </p:cNvPr>
          <p:cNvGraphicFramePr>
            <a:graphicFrameLocks noChangeAspect="1"/>
          </p:cNvGraphicFramePr>
          <p:nvPr/>
        </p:nvGraphicFramePr>
        <p:xfrm>
          <a:off x="320577" y="2238375"/>
          <a:ext cx="3502025" cy="1254125"/>
        </p:xfrm>
        <a:graphic>
          <a:graphicData uri="http://schemas.openxmlformats.org/presentationml/2006/ole">
            <mc:AlternateContent xmlns:mc="http://schemas.openxmlformats.org/markup-compatibility/2006">
              <mc:Choice xmlns:v="urn:schemas-microsoft-com:vml" Requires="v">
                <p:oleObj name="Equation" r:id="rId4" imgW="2641320" imgH="939600" progId="Equation.DSMT4">
                  <p:embed/>
                </p:oleObj>
              </mc:Choice>
              <mc:Fallback>
                <p:oleObj name="Equation" r:id="rId4" imgW="2641320" imgH="939600" progId="Equation.DSMT4">
                  <p:embed/>
                  <p:pic>
                    <p:nvPicPr>
                      <p:cNvPr id="23" name="Object 22">
                        <a:extLst>
                          <a:ext uri="{FF2B5EF4-FFF2-40B4-BE49-F238E27FC236}">
                            <a16:creationId xmlns:a16="http://schemas.microsoft.com/office/drawing/2014/main" id="{AF06C1B2-4DED-478A-A698-354D96EFA192}"/>
                          </a:ext>
                        </a:extLst>
                      </p:cNvPr>
                      <p:cNvPicPr>
                        <a:picLocks noChangeAspect="1" noChangeArrowheads="1"/>
                      </p:cNvPicPr>
                      <p:nvPr/>
                    </p:nvPicPr>
                    <p:blipFill>
                      <a:blip r:embed="rId5"/>
                      <a:srcRect/>
                      <a:stretch>
                        <a:fillRect/>
                      </a:stretch>
                    </p:blipFill>
                    <p:spPr bwMode="auto">
                      <a:xfrm>
                        <a:off x="320577" y="2238375"/>
                        <a:ext cx="3502025" cy="1254125"/>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5D386CE1-BF0F-4098-9A39-F009C2E7F75A}"/>
              </a:ext>
            </a:extLst>
          </p:cNvPr>
          <p:cNvGraphicFramePr>
            <a:graphicFrameLocks noChangeAspect="1"/>
          </p:cNvGraphicFramePr>
          <p:nvPr/>
        </p:nvGraphicFramePr>
        <p:xfrm>
          <a:off x="337084" y="4134172"/>
          <a:ext cx="3357562" cy="606425"/>
        </p:xfrm>
        <a:graphic>
          <a:graphicData uri="http://schemas.openxmlformats.org/presentationml/2006/ole">
            <mc:AlternateContent xmlns:mc="http://schemas.openxmlformats.org/markup-compatibility/2006">
              <mc:Choice xmlns:v="urn:schemas-microsoft-com:vml" Requires="v">
                <p:oleObj name="Equation" r:id="rId6" imgW="2641320" imgH="482400" progId="Equation.DSMT4">
                  <p:embed/>
                </p:oleObj>
              </mc:Choice>
              <mc:Fallback>
                <p:oleObj name="Equation" r:id="rId6" imgW="2641320" imgH="482400" progId="Equation.DSMT4">
                  <p:embed/>
                  <p:pic>
                    <p:nvPicPr>
                      <p:cNvPr id="32" name="Object 31">
                        <a:extLst>
                          <a:ext uri="{FF2B5EF4-FFF2-40B4-BE49-F238E27FC236}">
                            <a16:creationId xmlns:a16="http://schemas.microsoft.com/office/drawing/2014/main" id="{5D386CE1-BF0F-4098-9A39-F009C2E7F75A}"/>
                          </a:ext>
                        </a:extLst>
                      </p:cNvPr>
                      <p:cNvPicPr>
                        <a:picLocks noChangeAspect="1" noChangeArrowheads="1"/>
                      </p:cNvPicPr>
                      <p:nvPr/>
                    </p:nvPicPr>
                    <p:blipFill>
                      <a:blip r:embed="rId7"/>
                      <a:srcRect/>
                      <a:stretch>
                        <a:fillRect/>
                      </a:stretch>
                    </p:blipFill>
                    <p:spPr bwMode="auto">
                      <a:xfrm>
                        <a:off x="337084" y="4134172"/>
                        <a:ext cx="3357562" cy="606425"/>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888AF32C-90E6-4511-B597-70CA8D427150}"/>
              </a:ext>
            </a:extLst>
          </p:cNvPr>
          <p:cNvGraphicFramePr>
            <a:graphicFrameLocks noChangeAspect="1"/>
          </p:cNvGraphicFramePr>
          <p:nvPr/>
        </p:nvGraphicFramePr>
        <p:xfrm>
          <a:off x="344194" y="5334000"/>
          <a:ext cx="2152650" cy="1111250"/>
        </p:xfrm>
        <a:graphic>
          <a:graphicData uri="http://schemas.openxmlformats.org/presentationml/2006/ole">
            <mc:AlternateContent xmlns:mc="http://schemas.openxmlformats.org/markup-compatibility/2006">
              <mc:Choice xmlns:v="urn:schemas-microsoft-com:vml" Requires="v">
                <p:oleObj name="Equation" r:id="rId8" imgW="1663560" imgH="863280" progId="Equation.DSMT4">
                  <p:embed/>
                </p:oleObj>
              </mc:Choice>
              <mc:Fallback>
                <p:oleObj name="Equation" r:id="rId8" imgW="1663560" imgH="863280" progId="Equation.DSMT4">
                  <p:embed/>
                  <p:pic>
                    <p:nvPicPr>
                      <p:cNvPr id="37" name="Object 36">
                        <a:extLst>
                          <a:ext uri="{FF2B5EF4-FFF2-40B4-BE49-F238E27FC236}">
                            <a16:creationId xmlns:a16="http://schemas.microsoft.com/office/drawing/2014/main" id="{888AF32C-90E6-4511-B597-70CA8D427150}"/>
                          </a:ext>
                        </a:extLst>
                      </p:cNvPr>
                      <p:cNvPicPr>
                        <a:picLocks noChangeAspect="1" noChangeArrowheads="1"/>
                      </p:cNvPicPr>
                      <p:nvPr/>
                    </p:nvPicPr>
                    <p:blipFill>
                      <a:blip r:embed="rId9"/>
                      <a:srcRect/>
                      <a:stretch>
                        <a:fillRect/>
                      </a:stretch>
                    </p:blipFill>
                    <p:spPr bwMode="auto">
                      <a:xfrm>
                        <a:off x="344194" y="5334000"/>
                        <a:ext cx="2152650" cy="1111250"/>
                      </a:xfrm>
                      <a:prstGeom prst="rect">
                        <a:avLst/>
                      </a:prstGeom>
                      <a:solidFill>
                        <a:srgbClr val="CCFFCC"/>
                      </a:solidFill>
                    </p:spPr>
                  </p:pic>
                </p:oleObj>
              </mc:Fallback>
            </mc:AlternateContent>
          </a:graphicData>
        </a:graphic>
      </p:graphicFrame>
      <p:graphicFrame>
        <p:nvGraphicFramePr>
          <p:cNvPr id="40" name="Object 39">
            <a:extLst>
              <a:ext uri="{FF2B5EF4-FFF2-40B4-BE49-F238E27FC236}">
                <a16:creationId xmlns:a16="http://schemas.microsoft.com/office/drawing/2014/main" id="{5814A3B0-6A0B-456A-9814-480FFBB2A599}"/>
              </a:ext>
            </a:extLst>
          </p:cNvPr>
          <p:cNvGraphicFramePr>
            <a:graphicFrameLocks noChangeAspect="1"/>
          </p:cNvGraphicFramePr>
          <p:nvPr/>
        </p:nvGraphicFramePr>
        <p:xfrm>
          <a:off x="3187700" y="5353050"/>
          <a:ext cx="4643438" cy="1147763"/>
        </p:xfrm>
        <a:graphic>
          <a:graphicData uri="http://schemas.openxmlformats.org/presentationml/2006/ole">
            <mc:AlternateContent xmlns:mc="http://schemas.openxmlformats.org/markup-compatibility/2006">
              <mc:Choice xmlns:v="urn:schemas-microsoft-com:vml" Requires="v">
                <p:oleObj name="Equation" r:id="rId10" imgW="3822480" imgH="939600" progId="Equation.DSMT4">
                  <p:embed/>
                </p:oleObj>
              </mc:Choice>
              <mc:Fallback>
                <p:oleObj name="Equation" r:id="rId10" imgW="3822480" imgH="939600" progId="Equation.DSMT4">
                  <p:embed/>
                  <p:pic>
                    <p:nvPicPr>
                      <p:cNvPr id="40" name="Object 39">
                        <a:extLst>
                          <a:ext uri="{FF2B5EF4-FFF2-40B4-BE49-F238E27FC236}">
                            <a16:creationId xmlns:a16="http://schemas.microsoft.com/office/drawing/2014/main" id="{5814A3B0-6A0B-456A-9814-480FFBB2A599}"/>
                          </a:ext>
                        </a:extLst>
                      </p:cNvPr>
                      <p:cNvPicPr>
                        <a:picLocks noChangeAspect="1" noChangeArrowheads="1"/>
                      </p:cNvPicPr>
                      <p:nvPr/>
                    </p:nvPicPr>
                    <p:blipFill>
                      <a:blip r:embed="rId11"/>
                      <a:srcRect/>
                      <a:stretch>
                        <a:fillRect/>
                      </a:stretch>
                    </p:blipFill>
                    <p:spPr bwMode="auto">
                      <a:xfrm>
                        <a:off x="3187700" y="5353050"/>
                        <a:ext cx="4643438" cy="1147763"/>
                      </a:xfrm>
                      <a:prstGeom prst="rect">
                        <a:avLst/>
                      </a:prstGeom>
                      <a:solidFill>
                        <a:srgbClr val="CCFFCC"/>
                      </a:solidFill>
                    </p:spPr>
                  </p:pic>
                </p:oleObj>
              </mc:Fallback>
            </mc:AlternateContent>
          </a:graphicData>
        </a:graphic>
      </p:graphicFrame>
      <p:sp>
        <p:nvSpPr>
          <p:cNvPr id="42" name="TextBox 41">
            <a:extLst>
              <a:ext uri="{FF2B5EF4-FFF2-40B4-BE49-F238E27FC236}">
                <a16:creationId xmlns:a16="http://schemas.microsoft.com/office/drawing/2014/main" id="{4C07AE1A-8FA2-4E5F-9E66-A2FA7DD63BB8}"/>
              </a:ext>
            </a:extLst>
          </p:cNvPr>
          <p:cNvSpPr txBox="1"/>
          <p:nvPr/>
        </p:nvSpPr>
        <p:spPr>
          <a:xfrm>
            <a:off x="8519663" y="5362361"/>
            <a:ext cx="714170" cy="338554"/>
          </a:xfrm>
          <a:prstGeom prst="rect">
            <a:avLst/>
          </a:prstGeom>
          <a:noFill/>
        </p:spPr>
        <p:txBody>
          <a:bodyPr wrap="none" rtlCol="0">
            <a:spAutoFit/>
          </a:bodyPr>
          <a:lstStyle/>
          <a:p>
            <a:r>
              <a:rPr lang="en-US" sz="1600"/>
              <a:t>where</a:t>
            </a:r>
            <a:endParaRPr lang="en-US"/>
          </a:p>
        </p:txBody>
      </p:sp>
      <p:graphicFrame>
        <p:nvGraphicFramePr>
          <p:cNvPr id="43" name="Object 42">
            <a:extLst>
              <a:ext uri="{FF2B5EF4-FFF2-40B4-BE49-F238E27FC236}">
                <a16:creationId xmlns:a16="http://schemas.microsoft.com/office/drawing/2014/main" id="{093CCCA6-13B5-4689-A65B-219802E5EFF1}"/>
              </a:ext>
            </a:extLst>
          </p:cNvPr>
          <p:cNvGraphicFramePr>
            <a:graphicFrameLocks noChangeAspect="1"/>
          </p:cNvGraphicFramePr>
          <p:nvPr/>
        </p:nvGraphicFramePr>
        <p:xfrm>
          <a:off x="9393560" y="5426245"/>
          <a:ext cx="985708" cy="577829"/>
        </p:xfrm>
        <a:graphic>
          <a:graphicData uri="http://schemas.openxmlformats.org/presentationml/2006/ole">
            <mc:AlternateContent xmlns:mc="http://schemas.openxmlformats.org/markup-compatibility/2006">
              <mc:Choice xmlns:v="urn:schemas-microsoft-com:vml" Requires="v">
                <p:oleObj name="Equation" r:id="rId12" imgW="736560" imgH="431640" progId="Equation.DSMT4">
                  <p:embed/>
                </p:oleObj>
              </mc:Choice>
              <mc:Fallback>
                <p:oleObj name="Equation" r:id="rId12" imgW="736560" imgH="431640" progId="Equation.DSMT4">
                  <p:embed/>
                  <p:pic>
                    <p:nvPicPr>
                      <p:cNvPr id="43" name="Object 42">
                        <a:extLst>
                          <a:ext uri="{FF2B5EF4-FFF2-40B4-BE49-F238E27FC236}">
                            <a16:creationId xmlns:a16="http://schemas.microsoft.com/office/drawing/2014/main" id="{093CCCA6-13B5-4689-A65B-219802E5EFF1}"/>
                          </a:ext>
                        </a:extLst>
                      </p:cNvPr>
                      <p:cNvPicPr/>
                      <p:nvPr/>
                    </p:nvPicPr>
                    <p:blipFill>
                      <a:blip r:embed="rId13"/>
                      <a:stretch>
                        <a:fillRect/>
                      </a:stretch>
                    </p:blipFill>
                    <p:spPr>
                      <a:xfrm>
                        <a:off x="9393560" y="5426245"/>
                        <a:ext cx="985708" cy="577829"/>
                      </a:xfrm>
                      <a:prstGeom prst="rect">
                        <a:avLst/>
                      </a:prstGeom>
                    </p:spPr>
                  </p:pic>
                </p:oleObj>
              </mc:Fallback>
            </mc:AlternateContent>
          </a:graphicData>
        </a:graphic>
      </p:graphicFrame>
    </p:spTree>
    <p:extLst>
      <p:ext uri="{BB962C8B-B14F-4D97-AF65-F5344CB8AC3E}">
        <p14:creationId xmlns:p14="http://schemas.microsoft.com/office/powerpoint/2010/main" val="2947367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274870"/>
            <a:ext cx="9144000" cy="695286"/>
          </a:xfrm>
        </p:spPr>
        <p:txBody>
          <a:bodyPr>
            <a:normAutofit/>
          </a:bodyPr>
          <a:lstStyle/>
          <a:p>
            <a:r>
              <a:rPr lang="en-US" sz="3600" b="1" u="sng">
                <a:latin typeface="+mn-lt"/>
              </a:rPr>
              <a:t>Dynamic Maxwell’s Equations</a:t>
            </a:r>
          </a:p>
        </p:txBody>
      </p:sp>
      <p:sp>
        <p:nvSpPr>
          <p:cNvPr id="4" name="TextBox 3">
            <a:extLst>
              <a:ext uri="{FF2B5EF4-FFF2-40B4-BE49-F238E27FC236}">
                <a16:creationId xmlns:a16="http://schemas.microsoft.com/office/drawing/2014/main" id="{A1440161-F71D-4A8A-911E-2E52C67F13F7}"/>
              </a:ext>
            </a:extLst>
          </p:cNvPr>
          <p:cNvSpPr txBox="1"/>
          <p:nvPr/>
        </p:nvSpPr>
        <p:spPr>
          <a:xfrm>
            <a:off x="278781" y="1138114"/>
            <a:ext cx="9987009" cy="646331"/>
          </a:xfrm>
          <a:prstGeom prst="rect">
            <a:avLst/>
          </a:prstGeom>
          <a:noFill/>
        </p:spPr>
        <p:txBody>
          <a:bodyPr wrap="square" rtlCol="0">
            <a:spAutoFit/>
          </a:bodyPr>
          <a:lstStyle/>
          <a:p>
            <a:r>
              <a:rPr lang="en-US"/>
              <a:t>Let’s look at the case of a single point charge.  That’s hard enough.  First we have to specify the densities, where r</a:t>
            </a:r>
            <a:r>
              <a:rPr lang="en-US" baseline="-25000"/>
              <a:t>0</a:t>
            </a:r>
            <a:r>
              <a:rPr lang="en-US"/>
              <a:t>(t) is its trajectory…</a:t>
            </a:r>
          </a:p>
        </p:txBody>
      </p:sp>
      <p:graphicFrame>
        <p:nvGraphicFramePr>
          <p:cNvPr id="43" name="Object 42">
            <a:extLst>
              <a:ext uri="{FF2B5EF4-FFF2-40B4-BE49-F238E27FC236}">
                <a16:creationId xmlns:a16="http://schemas.microsoft.com/office/drawing/2014/main" id="{093CCCA6-13B5-4689-A65B-219802E5EFF1}"/>
              </a:ext>
            </a:extLst>
          </p:cNvPr>
          <p:cNvGraphicFramePr>
            <a:graphicFrameLocks noChangeAspect="1"/>
          </p:cNvGraphicFramePr>
          <p:nvPr/>
        </p:nvGraphicFramePr>
        <p:xfrm>
          <a:off x="5239582" y="3327832"/>
          <a:ext cx="6843713" cy="1260475"/>
        </p:xfrm>
        <a:graphic>
          <a:graphicData uri="http://schemas.openxmlformats.org/presentationml/2006/ole">
            <mc:AlternateContent xmlns:mc="http://schemas.openxmlformats.org/markup-compatibility/2006">
              <mc:Choice xmlns:v="urn:schemas-microsoft-com:vml" Requires="v">
                <p:oleObj name="Equation" r:id="rId2" imgW="5930640" imgH="1091880" progId="Equation.DSMT4">
                  <p:embed/>
                </p:oleObj>
              </mc:Choice>
              <mc:Fallback>
                <p:oleObj name="Equation" r:id="rId2" imgW="5930640" imgH="1091880" progId="Equation.DSMT4">
                  <p:embed/>
                  <p:pic>
                    <p:nvPicPr>
                      <p:cNvPr id="43" name="Object 42">
                        <a:extLst>
                          <a:ext uri="{FF2B5EF4-FFF2-40B4-BE49-F238E27FC236}">
                            <a16:creationId xmlns:a16="http://schemas.microsoft.com/office/drawing/2014/main" id="{093CCCA6-13B5-4689-A65B-219802E5EFF1}"/>
                          </a:ext>
                        </a:extLst>
                      </p:cNvPr>
                      <p:cNvPicPr/>
                      <p:nvPr/>
                    </p:nvPicPr>
                    <p:blipFill>
                      <a:blip r:embed="rId3"/>
                      <a:stretch>
                        <a:fillRect/>
                      </a:stretch>
                    </p:blipFill>
                    <p:spPr>
                      <a:xfrm>
                        <a:off x="5239582" y="3327832"/>
                        <a:ext cx="6843713" cy="1260475"/>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3EB0AB01-7AE4-449D-883E-15C61084DCD9}"/>
              </a:ext>
            </a:extLst>
          </p:cNvPr>
          <p:cNvGraphicFramePr>
            <a:graphicFrameLocks noChangeAspect="1"/>
          </p:cNvGraphicFramePr>
          <p:nvPr/>
        </p:nvGraphicFramePr>
        <p:xfrm>
          <a:off x="346094" y="1978488"/>
          <a:ext cx="2664410" cy="620796"/>
        </p:xfrm>
        <a:graphic>
          <a:graphicData uri="http://schemas.openxmlformats.org/presentationml/2006/ole">
            <mc:AlternateContent xmlns:mc="http://schemas.openxmlformats.org/markup-compatibility/2006">
              <mc:Choice xmlns:v="urn:schemas-microsoft-com:vml" Requires="v">
                <p:oleObj name="Equation" r:id="rId4" imgW="2197100" imgH="508000" progId="Equation.DSMT4">
                  <p:embed/>
                </p:oleObj>
              </mc:Choice>
              <mc:Fallback>
                <p:oleObj name="Equation" r:id="rId4" imgW="2197100" imgH="508000" progId="Equation.DSMT4">
                  <p:embed/>
                  <p:pic>
                    <p:nvPicPr>
                      <p:cNvPr id="5" name="Object 4">
                        <a:extLst>
                          <a:ext uri="{FF2B5EF4-FFF2-40B4-BE49-F238E27FC236}">
                            <a16:creationId xmlns:a16="http://schemas.microsoft.com/office/drawing/2014/main" id="{3EB0AB01-7AE4-449D-883E-15C61084DC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094" y="1978488"/>
                        <a:ext cx="2664410" cy="620796"/>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FF3DE879-1978-43C1-A1E1-9F8080F02F7C}"/>
              </a:ext>
            </a:extLst>
          </p:cNvPr>
          <p:cNvSpPr txBox="1"/>
          <p:nvPr/>
        </p:nvSpPr>
        <p:spPr>
          <a:xfrm>
            <a:off x="285303" y="2714820"/>
            <a:ext cx="9589869" cy="369332"/>
          </a:xfrm>
          <a:prstGeom prst="rect">
            <a:avLst/>
          </a:prstGeom>
          <a:noFill/>
        </p:spPr>
        <p:txBody>
          <a:bodyPr wrap="none" rtlCol="0">
            <a:spAutoFit/>
          </a:bodyPr>
          <a:lstStyle/>
          <a:p>
            <a:r>
              <a:rPr lang="en-US"/>
              <a:t>Then plugging into the potentials (easier that way than to use explicit E, B formulas), we end up with:</a:t>
            </a:r>
          </a:p>
        </p:txBody>
      </p:sp>
      <p:graphicFrame>
        <p:nvGraphicFramePr>
          <p:cNvPr id="12" name="Object 11">
            <a:extLst>
              <a:ext uri="{FF2B5EF4-FFF2-40B4-BE49-F238E27FC236}">
                <a16:creationId xmlns:a16="http://schemas.microsoft.com/office/drawing/2014/main" id="{1AE27A19-5D4F-4CA8-88DE-798CFA7946DE}"/>
              </a:ext>
            </a:extLst>
          </p:cNvPr>
          <p:cNvGraphicFramePr>
            <a:graphicFrameLocks noChangeAspect="1"/>
          </p:cNvGraphicFramePr>
          <p:nvPr/>
        </p:nvGraphicFramePr>
        <p:xfrm>
          <a:off x="346093" y="3331729"/>
          <a:ext cx="4511099" cy="1111315"/>
        </p:xfrm>
        <a:graphic>
          <a:graphicData uri="http://schemas.openxmlformats.org/presentationml/2006/ole">
            <mc:AlternateContent xmlns:mc="http://schemas.openxmlformats.org/markup-compatibility/2006">
              <mc:Choice xmlns:v="urn:schemas-microsoft-com:vml" Requires="v">
                <p:oleObj name="Equation" r:id="rId6" imgW="3593880" imgH="888840" progId="Equation.DSMT4">
                  <p:embed/>
                </p:oleObj>
              </mc:Choice>
              <mc:Fallback>
                <p:oleObj name="Equation" r:id="rId6" imgW="3593880" imgH="888840" progId="Equation.DSMT4">
                  <p:embed/>
                  <p:pic>
                    <p:nvPicPr>
                      <p:cNvPr id="12" name="Object 11">
                        <a:extLst>
                          <a:ext uri="{FF2B5EF4-FFF2-40B4-BE49-F238E27FC236}">
                            <a16:creationId xmlns:a16="http://schemas.microsoft.com/office/drawing/2014/main" id="{1AE27A19-5D4F-4CA8-88DE-798CFA7946DE}"/>
                          </a:ext>
                        </a:extLst>
                      </p:cNvPr>
                      <p:cNvPicPr>
                        <a:picLocks noChangeAspect="1" noChangeArrowheads="1"/>
                      </p:cNvPicPr>
                      <p:nvPr/>
                    </p:nvPicPr>
                    <p:blipFill>
                      <a:blip r:embed="rId7"/>
                      <a:srcRect/>
                      <a:stretch>
                        <a:fillRect/>
                      </a:stretch>
                    </p:blipFill>
                    <p:spPr bwMode="auto">
                      <a:xfrm>
                        <a:off x="346093" y="3331729"/>
                        <a:ext cx="4511099" cy="1111315"/>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AA6A43E7-A941-4F19-BE43-A9DF6E33814B}"/>
              </a:ext>
            </a:extLst>
          </p:cNvPr>
          <p:cNvGraphicFramePr>
            <a:graphicFrameLocks noChangeAspect="1"/>
          </p:cNvGraphicFramePr>
          <p:nvPr/>
        </p:nvGraphicFramePr>
        <p:xfrm>
          <a:off x="325438" y="5164138"/>
          <a:ext cx="4687887" cy="1112837"/>
        </p:xfrm>
        <a:graphic>
          <a:graphicData uri="http://schemas.openxmlformats.org/presentationml/2006/ole">
            <mc:AlternateContent xmlns:mc="http://schemas.openxmlformats.org/markup-compatibility/2006">
              <mc:Choice xmlns:v="urn:schemas-microsoft-com:vml" Requires="v">
                <p:oleObj name="Equation" r:id="rId8" imgW="3873240" imgH="914400" progId="Equation.DSMT4">
                  <p:embed/>
                </p:oleObj>
              </mc:Choice>
              <mc:Fallback>
                <p:oleObj name="Equation" r:id="rId8" imgW="3873240" imgH="914400" progId="Equation.DSMT4">
                  <p:embed/>
                  <p:pic>
                    <p:nvPicPr>
                      <p:cNvPr id="21" name="Object 20">
                        <a:extLst>
                          <a:ext uri="{FF2B5EF4-FFF2-40B4-BE49-F238E27FC236}">
                            <a16:creationId xmlns:a16="http://schemas.microsoft.com/office/drawing/2014/main" id="{AA6A43E7-A941-4F19-BE43-A9DF6E33814B}"/>
                          </a:ext>
                        </a:extLst>
                      </p:cNvPr>
                      <p:cNvPicPr>
                        <a:picLocks noChangeAspect="1" noChangeArrowheads="1"/>
                      </p:cNvPicPr>
                      <p:nvPr/>
                    </p:nvPicPr>
                    <p:blipFill>
                      <a:blip r:embed="rId9"/>
                      <a:srcRect/>
                      <a:stretch>
                        <a:fillRect/>
                      </a:stretch>
                    </p:blipFill>
                    <p:spPr bwMode="auto">
                      <a:xfrm>
                        <a:off x="325438" y="5164138"/>
                        <a:ext cx="4687887" cy="1112837"/>
                      </a:xfrm>
                      <a:prstGeom prst="rect">
                        <a:avLst/>
                      </a:prstGeom>
                      <a:solidFill>
                        <a:srgbClr val="CCFFCC"/>
                      </a:solidFill>
                    </p:spPr>
                  </p:pic>
                </p:oleObj>
              </mc:Fallback>
            </mc:AlternateContent>
          </a:graphicData>
        </a:graphic>
      </p:graphicFrame>
      <p:sp>
        <p:nvSpPr>
          <p:cNvPr id="33" name="TextBox 32">
            <a:extLst>
              <a:ext uri="{FF2B5EF4-FFF2-40B4-BE49-F238E27FC236}">
                <a16:creationId xmlns:a16="http://schemas.microsoft.com/office/drawing/2014/main" id="{3944DE85-3B03-4DF6-966E-61D85F5E77C3}"/>
              </a:ext>
            </a:extLst>
          </p:cNvPr>
          <p:cNvSpPr txBox="1"/>
          <p:nvPr/>
        </p:nvSpPr>
        <p:spPr>
          <a:xfrm>
            <a:off x="278781" y="4627539"/>
            <a:ext cx="5401159" cy="369332"/>
          </a:xfrm>
          <a:prstGeom prst="rect">
            <a:avLst/>
          </a:prstGeom>
          <a:noFill/>
        </p:spPr>
        <p:txBody>
          <a:bodyPr wrap="none" rtlCol="0">
            <a:spAutoFit/>
          </a:bodyPr>
          <a:lstStyle/>
          <a:p>
            <a:r>
              <a:rPr lang="en-US"/>
              <a:t>Continuing on to the fields, we get (</a:t>
            </a:r>
            <a:r>
              <a:rPr lang="el-GR"/>
              <a:t>α</a:t>
            </a:r>
            <a:r>
              <a:rPr lang="en-US"/>
              <a:t> is derivative of </a:t>
            </a:r>
            <a:r>
              <a:rPr lang="el-GR"/>
              <a:t>β</a:t>
            </a:r>
            <a:r>
              <a:rPr lang="en-US"/>
              <a:t>):</a:t>
            </a:r>
          </a:p>
        </p:txBody>
      </p:sp>
      <p:sp>
        <p:nvSpPr>
          <p:cNvPr id="25" name="TextBox 24">
            <a:extLst>
              <a:ext uri="{FF2B5EF4-FFF2-40B4-BE49-F238E27FC236}">
                <a16:creationId xmlns:a16="http://schemas.microsoft.com/office/drawing/2014/main" id="{76A0AE1F-C39F-4C05-A2ED-277994AE50F1}"/>
              </a:ext>
            </a:extLst>
          </p:cNvPr>
          <p:cNvSpPr txBox="1"/>
          <p:nvPr/>
        </p:nvSpPr>
        <p:spPr>
          <a:xfrm>
            <a:off x="5448692" y="5307291"/>
            <a:ext cx="6466787" cy="646331"/>
          </a:xfrm>
          <a:prstGeom prst="rect">
            <a:avLst/>
          </a:prstGeom>
          <a:noFill/>
        </p:spPr>
        <p:txBody>
          <a:bodyPr wrap="square" rtlCol="0">
            <a:spAutoFit/>
          </a:bodyPr>
          <a:lstStyle/>
          <a:p>
            <a:r>
              <a:rPr lang="en-US"/>
              <a:t>Note E and B are perpendicular.  The 1/r term is radiated power. </a:t>
            </a:r>
          </a:p>
          <a:p>
            <a:r>
              <a:rPr lang="en-US"/>
              <a:t>Expressions reduce to customary ones in small β limit.   </a:t>
            </a:r>
          </a:p>
        </p:txBody>
      </p:sp>
    </p:spTree>
    <p:extLst>
      <p:ext uri="{BB962C8B-B14F-4D97-AF65-F5344CB8AC3E}">
        <p14:creationId xmlns:p14="http://schemas.microsoft.com/office/powerpoint/2010/main" val="34105671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391810" y="134070"/>
            <a:ext cx="9144000" cy="695286"/>
          </a:xfrm>
        </p:spPr>
        <p:txBody>
          <a:bodyPr>
            <a:normAutofit/>
          </a:bodyPr>
          <a:lstStyle/>
          <a:p>
            <a:r>
              <a:rPr lang="en-US" sz="3600" b="1" u="sng">
                <a:latin typeface="+mn-lt"/>
              </a:rPr>
              <a:t>Free EB Energy-Momentum Tensor</a:t>
            </a:r>
          </a:p>
        </p:txBody>
      </p:sp>
      <p:sp>
        <p:nvSpPr>
          <p:cNvPr id="5" name="TextBox 4">
            <a:extLst>
              <a:ext uri="{FF2B5EF4-FFF2-40B4-BE49-F238E27FC236}">
                <a16:creationId xmlns:a16="http://schemas.microsoft.com/office/drawing/2014/main" id="{8DFBFF68-4A20-482D-A595-90A06707D75F}"/>
              </a:ext>
            </a:extLst>
          </p:cNvPr>
          <p:cNvSpPr txBox="1"/>
          <p:nvPr/>
        </p:nvSpPr>
        <p:spPr>
          <a:xfrm>
            <a:off x="239347" y="1100634"/>
            <a:ext cx="11127537" cy="1077218"/>
          </a:xfrm>
          <a:prstGeom prst="rect">
            <a:avLst/>
          </a:prstGeom>
          <a:noFill/>
        </p:spPr>
        <p:txBody>
          <a:bodyPr wrap="square" rtlCol="0">
            <a:spAutoFit/>
          </a:bodyPr>
          <a:lstStyle/>
          <a:p>
            <a:r>
              <a:rPr lang="en-US" sz="1600"/>
              <a:t>Now let’s consider how the energy of a set of particles changes as we do work on them.  There are two parts to the energy: the kinetic energy of the particles, and their potential energy created by the work required to move the charges into position (E</a:t>
            </a:r>
            <a:r>
              <a:rPr lang="en-US" sz="1600" baseline="30000"/>
              <a:t>2</a:t>
            </a:r>
            <a:r>
              <a:rPr lang="en-US" sz="1600"/>
              <a:t>) and to set up their current (B</a:t>
            </a:r>
            <a:r>
              <a:rPr lang="en-US" sz="1600" baseline="30000"/>
              <a:t>2</a:t>
            </a:r>
            <a:r>
              <a:rPr lang="en-US" sz="1600"/>
              <a:t>) which resides within the fields themselves.  This energy will change when we do work on the particles, and we’ll find that some of the energy will radiate away (well unless we use something to reflect it or something). </a:t>
            </a:r>
          </a:p>
        </p:txBody>
      </p:sp>
      <p:sp>
        <p:nvSpPr>
          <p:cNvPr id="3" name="TextBox 2">
            <a:extLst>
              <a:ext uri="{FF2B5EF4-FFF2-40B4-BE49-F238E27FC236}">
                <a16:creationId xmlns:a16="http://schemas.microsoft.com/office/drawing/2014/main" id="{6ED56AAA-9D32-414D-9C7F-C433EB6029E0}"/>
              </a:ext>
            </a:extLst>
          </p:cNvPr>
          <p:cNvSpPr txBox="1"/>
          <p:nvPr/>
        </p:nvSpPr>
        <p:spPr>
          <a:xfrm>
            <a:off x="239347" y="2349959"/>
            <a:ext cx="2304926" cy="338554"/>
          </a:xfrm>
          <a:prstGeom prst="rect">
            <a:avLst/>
          </a:prstGeom>
          <a:noFill/>
        </p:spPr>
        <p:txBody>
          <a:bodyPr wrap="none" rtlCol="0">
            <a:spAutoFit/>
          </a:bodyPr>
          <a:lstStyle/>
          <a:p>
            <a:r>
              <a:rPr lang="en-US" sz="1600"/>
              <a:t>Start from W-KE theorem</a:t>
            </a:r>
          </a:p>
        </p:txBody>
      </p:sp>
      <p:graphicFrame>
        <p:nvGraphicFramePr>
          <p:cNvPr id="6" name="Object 5">
            <a:extLst>
              <a:ext uri="{FF2B5EF4-FFF2-40B4-BE49-F238E27FC236}">
                <a16:creationId xmlns:a16="http://schemas.microsoft.com/office/drawing/2014/main" id="{748B65C1-23CA-4FF8-ACDC-224B8BB9603E}"/>
              </a:ext>
            </a:extLst>
          </p:cNvPr>
          <p:cNvGraphicFramePr>
            <a:graphicFrameLocks noChangeAspect="1"/>
          </p:cNvGraphicFramePr>
          <p:nvPr/>
        </p:nvGraphicFramePr>
        <p:xfrm>
          <a:off x="291316" y="2784573"/>
          <a:ext cx="4657725" cy="2257425"/>
        </p:xfrm>
        <a:graphic>
          <a:graphicData uri="http://schemas.openxmlformats.org/presentationml/2006/ole">
            <mc:AlternateContent xmlns:mc="http://schemas.openxmlformats.org/markup-compatibility/2006">
              <mc:Choice xmlns:v="urn:schemas-microsoft-com:vml" Requires="v">
                <p:oleObj name="Equation" r:id="rId2" imgW="4063680" imgH="1955520" progId="Equation.DSMT4">
                  <p:embed/>
                </p:oleObj>
              </mc:Choice>
              <mc:Fallback>
                <p:oleObj name="Equation" r:id="rId2" imgW="4063680" imgH="1955520" progId="Equation.DSMT4">
                  <p:embed/>
                  <p:pic>
                    <p:nvPicPr>
                      <p:cNvPr id="6" name="Object 5">
                        <a:extLst>
                          <a:ext uri="{FF2B5EF4-FFF2-40B4-BE49-F238E27FC236}">
                            <a16:creationId xmlns:a16="http://schemas.microsoft.com/office/drawing/2014/main" id="{748B65C1-23CA-4FF8-ACDC-224B8BB9603E}"/>
                          </a:ext>
                        </a:extLst>
                      </p:cNvPr>
                      <p:cNvPicPr>
                        <a:picLocks noChangeAspect="1" noChangeArrowheads="1"/>
                      </p:cNvPicPr>
                      <p:nvPr/>
                    </p:nvPicPr>
                    <p:blipFill>
                      <a:blip r:embed="rId3"/>
                      <a:srcRect/>
                      <a:stretch>
                        <a:fillRect/>
                      </a:stretch>
                    </p:blipFill>
                    <p:spPr bwMode="auto">
                      <a:xfrm>
                        <a:off x="291316" y="2784573"/>
                        <a:ext cx="4657725" cy="225742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128C411C-2A4F-428E-9688-BFB04DAA555B}"/>
              </a:ext>
            </a:extLst>
          </p:cNvPr>
          <p:cNvGraphicFramePr>
            <a:graphicFrameLocks noChangeAspect="1"/>
          </p:cNvGraphicFramePr>
          <p:nvPr/>
        </p:nvGraphicFramePr>
        <p:xfrm>
          <a:off x="284420" y="5781719"/>
          <a:ext cx="2100262" cy="468312"/>
        </p:xfrm>
        <a:graphic>
          <a:graphicData uri="http://schemas.openxmlformats.org/presentationml/2006/ole">
            <mc:AlternateContent xmlns:mc="http://schemas.openxmlformats.org/markup-compatibility/2006">
              <mc:Choice xmlns:v="urn:schemas-microsoft-com:vml" Requires="v">
                <p:oleObj name="Equation" r:id="rId4" imgW="1765080" imgH="393480" progId="Equation.DSMT4">
                  <p:embed/>
                </p:oleObj>
              </mc:Choice>
              <mc:Fallback>
                <p:oleObj name="Equation" r:id="rId4" imgW="1765080" imgH="393480" progId="Equation.DSMT4">
                  <p:embed/>
                  <p:pic>
                    <p:nvPicPr>
                      <p:cNvPr id="9" name="Object 8">
                        <a:extLst>
                          <a:ext uri="{FF2B5EF4-FFF2-40B4-BE49-F238E27FC236}">
                            <a16:creationId xmlns:a16="http://schemas.microsoft.com/office/drawing/2014/main" id="{128C411C-2A4F-428E-9688-BFB04DAA555B}"/>
                          </a:ext>
                        </a:extLst>
                      </p:cNvPr>
                      <p:cNvPicPr>
                        <a:picLocks noChangeAspect="1" noChangeArrowheads="1"/>
                      </p:cNvPicPr>
                      <p:nvPr/>
                    </p:nvPicPr>
                    <p:blipFill>
                      <a:blip r:embed="rId5"/>
                      <a:srcRect/>
                      <a:stretch>
                        <a:fillRect/>
                      </a:stretch>
                    </p:blipFill>
                    <p:spPr bwMode="auto">
                      <a:xfrm>
                        <a:off x="284420" y="5781719"/>
                        <a:ext cx="2100262" cy="468312"/>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36CEE2EE-766E-40BE-B1E1-C2B52BB13FB7}"/>
              </a:ext>
            </a:extLst>
          </p:cNvPr>
          <p:cNvSpPr txBox="1"/>
          <p:nvPr/>
        </p:nvSpPr>
        <p:spPr>
          <a:xfrm>
            <a:off x="239347" y="5224427"/>
            <a:ext cx="2190408" cy="338554"/>
          </a:xfrm>
          <a:prstGeom prst="rect">
            <a:avLst/>
          </a:prstGeom>
          <a:noFill/>
        </p:spPr>
        <p:txBody>
          <a:bodyPr wrap="none" rtlCol="0">
            <a:spAutoFit/>
          </a:bodyPr>
          <a:lstStyle/>
          <a:p>
            <a:r>
              <a:rPr lang="en-US" sz="1600"/>
              <a:t>And we finally come to:</a:t>
            </a:r>
          </a:p>
        </p:txBody>
      </p:sp>
      <p:graphicFrame>
        <p:nvGraphicFramePr>
          <p:cNvPr id="12" name="Object 11">
            <a:extLst>
              <a:ext uri="{FF2B5EF4-FFF2-40B4-BE49-F238E27FC236}">
                <a16:creationId xmlns:a16="http://schemas.microsoft.com/office/drawing/2014/main" id="{10E36F32-7F29-42F2-8CFE-FF1149F219F0}"/>
              </a:ext>
            </a:extLst>
          </p:cNvPr>
          <p:cNvGraphicFramePr>
            <a:graphicFrameLocks noChangeAspect="1"/>
          </p:cNvGraphicFramePr>
          <p:nvPr/>
        </p:nvGraphicFramePr>
        <p:xfrm>
          <a:off x="3246566" y="5751556"/>
          <a:ext cx="1987550" cy="498475"/>
        </p:xfrm>
        <a:graphic>
          <a:graphicData uri="http://schemas.openxmlformats.org/presentationml/2006/ole">
            <mc:AlternateContent xmlns:mc="http://schemas.openxmlformats.org/markup-compatibility/2006">
              <mc:Choice xmlns:v="urn:schemas-microsoft-com:vml" Requires="v">
                <p:oleObj name="Equation" r:id="rId6" imgW="1549080" imgH="393480" progId="Equation.DSMT4">
                  <p:embed/>
                </p:oleObj>
              </mc:Choice>
              <mc:Fallback>
                <p:oleObj name="Equation" r:id="rId6" imgW="1549080" imgH="393480" progId="Equation.DSMT4">
                  <p:embed/>
                  <p:pic>
                    <p:nvPicPr>
                      <p:cNvPr id="12" name="Object 11">
                        <a:extLst>
                          <a:ext uri="{FF2B5EF4-FFF2-40B4-BE49-F238E27FC236}">
                            <a16:creationId xmlns:a16="http://schemas.microsoft.com/office/drawing/2014/main" id="{10E36F32-7F29-42F2-8CFE-FF1149F219F0}"/>
                          </a:ext>
                        </a:extLst>
                      </p:cNvPr>
                      <p:cNvPicPr>
                        <a:picLocks noChangeAspect="1" noChangeArrowheads="1"/>
                      </p:cNvPicPr>
                      <p:nvPr/>
                    </p:nvPicPr>
                    <p:blipFill>
                      <a:blip r:embed="rId7"/>
                      <a:srcRect/>
                      <a:stretch>
                        <a:fillRect/>
                      </a:stretch>
                    </p:blipFill>
                    <p:spPr bwMode="auto">
                      <a:xfrm>
                        <a:off x="3246566" y="5751556"/>
                        <a:ext cx="1987550" cy="498475"/>
                      </a:xfrm>
                      <a:prstGeom prst="rect">
                        <a:avLst/>
                      </a:prstGeom>
                      <a:solidFill>
                        <a:srgbClr val="CCFFCC"/>
                      </a:solidFill>
                    </p:spPr>
                  </p:pic>
                </p:oleObj>
              </mc:Fallback>
            </mc:AlternateContent>
          </a:graphicData>
        </a:graphic>
      </p:graphicFrame>
      <p:cxnSp>
        <p:nvCxnSpPr>
          <p:cNvPr id="21" name="Straight Arrow Connector 20">
            <a:extLst>
              <a:ext uri="{FF2B5EF4-FFF2-40B4-BE49-F238E27FC236}">
                <a16:creationId xmlns:a16="http://schemas.microsoft.com/office/drawing/2014/main" id="{1F3DD7D6-8746-447F-867E-6AA9E4D36D03}"/>
              </a:ext>
            </a:extLst>
          </p:cNvPr>
          <p:cNvCxnSpPr/>
          <p:nvPr/>
        </p:nvCxnSpPr>
        <p:spPr>
          <a:xfrm>
            <a:off x="2567944" y="5996593"/>
            <a:ext cx="51181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3" name="Object 22">
            <a:extLst>
              <a:ext uri="{FF2B5EF4-FFF2-40B4-BE49-F238E27FC236}">
                <a16:creationId xmlns:a16="http://schemas.microsoft.com/office/drawing/2014/main" id="{27FE40C6-D67A-4A4E-BEAB-FF652D728C42}"/>
              </a:ext>
            </a:extLst>
          </p:cNvPr>
          <p:cNvGraphicFramePr>
            <a:graphicFrameLocks noChangeAspect="1"/>
          </p:cNvGraphicFramePr>
          <p:nvPr/>
        </p:nvGraphicFramePr>
        <p:xfrm>
          <a:off x="5626100" y="5554663"/>
          <a:ext cx="1666875" cy="1176337"/>
        </p:xfrm>
        <a:graphic>
          <a:graphicData uri="http://schemas.openxmlformats.org/presentationml/2006/ole">
            <mc:AlternateContent xmlns:mc="http://schemas.openxmlformats.org/markup-compatibility/2006">
              <mc:Choice xmlns:v="urn:schemas-microsoft-com:vml" Requires="v">
                <p:oleObj name="Equation" r:id="rId8" imgW="1257120" imgH="888840" progId="Equation.DSMT4">
                  <p:embed/>
                </p:oleObj>
              </mc:Choice>
              <mc:Fallback>
                <p:oleObj name="Equation" r:id="rId8" imgW="1257120" imgH="888840" progId="Equation.DSMT4">
                  <p:embed/>
                  <p:pic>
                    <p:nvPicPr>
                      <p:cNvPr id="23" name="Object 22">
                        <a:extLst>
                          <a:ext uri="{FF2B5EF4-FFF2-40B4-BE49-F238E27FC236}">
                            <a16:creationId xmlns:a16="http://schemas.microsoft.com/office/drawing/2014/main" id="{27FE40C6-D67A-4A4E-BEAB-FF652D728C42}"/>
                          </a:ext>
                        </a:extLst>
                      </p:cNvPr>
                      <p:cNvPicPr/>
                      <p:nvPr/>
                    </p:nvPicPr>
                    <p:blipFill>
                      <a:blip r:embed="rId9"/>
                      <a:stretch>
                        <a:fillRect/>
                      </a:stretch>
                    </p:blipFill>
                    <p:spPr>
                      <a:xfrm>
                        <a:off x="5626100" y="5554663"/>
                        <a:ext cx="1666875" cy="1176337"/>
                      </a:xfrm>
                      <a:prstGeom prst="rect">
                        <a:avLst/>
                      </a:prstGeom>
                    </p:spPr>
                  </p:pic>
                </p:oleObj>
              </mc:Fallback>
            </mc:AlternateContent>
          </a:graphicData>
        </a:graphic>
      </p:graphicFrame>
      <p:sp>
        <p:nvSpPr>
          <p:cNvPr id="27" name="TextBox 26">
            <a:extLst>
              <a:ext uri="{FF2B5EF4-FFF2-40B4-BE49-F238E27FC236}">
                <a16:creationId xmlns:a16="http://schemas.microsoft.com/office/drawing/2014/main" id="{C5DDD32A-07E5-46DF-92E2-D35F38D468D6}"/>
              </a:ext>
            </a:extLst>
          </p:cNvPr>
          <p:cNvSpPr txBox="1"/>
          <p:nvPr/>
        </p:nvSpPr>
        <p:spPr>
          <a:xfrm>
            <a:off x="5549244" y="5207499"/>
            <a:ext cx="768672" cy="338554"/>
          </a:xfrm>
          <a:prstGeom prst="rect">
            <a:avLst/>
          </a:prstGeom>
          <a:noFill/>
        </p:spPr>
        <p:txBody>
          <a:bodyPr wrap="none" rtlCol="0">
            <a:spAutoFit/>
          </a:bodyPr>
          <a:lstStyle/>
          <a:p>
            <a:r>
              <a:rPr lang="en-US" sz="1600"/>
              <a:t>where:</a:t>
            </a:r>
            <a:endParaRPr lang="en-US"/>
          </a:p>
        </p:txBody>
      </p:sp>
    </p:spTree>
    <p:extLst>
      <p:ext uri="{BB962C8B-B14F-4D97-AF65-F5344CB8AC3E}">
        <p14:creationId xmlns:p14="http://schemas.microsoft.com/office/powerpoint/2010/main" val="5350723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391810" y="134070"/>
            <a:ext cx="9144000" cy="695286"/>
          </a:xfrm>
        </p:spPr>
        <p:txBody>
          <a:bodyPr>
            <a:normAutofit/>
          </a:bodyPr>
          <a:lstStyle/>
          <a:p>
            <a:r>
              <a:rPr lang="en-US" sz="3600" b="1" u="sng">
                <a:latin typeface="+mn-lt"/>
              </a:rPr>
              <a:t>Free EB Energy-Momentum Tensor</a:t>
            </a:r>
          </a:p>
        </p:txBody>
      </p:sp>
      <p:sp>
        <p:nvSpPr>
          <p:cNvPr id="5" name="TextBox 4">
            <a:extLst>
              <a:ext uri="{FF2B5EF4-FFF2-40B4-BE49-F238E27FC236}">
                <a16:creationId xmlns:a16="http://schemas.microsoft.com/office/drawing/2014/main" id="{8DFBFF68-4A20-482D-A595-90A06707D75F}"/>
              </a:ext>
            </a:extLst>
          </p:cNvPr>
          <p:cNvSpPr txBox="1"/>
          <p:nvPr/>
        </p:nvSpPr>
        <p:spPr>
          <a:xfrm>
            <a:off x="239347" y="1100634"/>
            <a:ext cx="11127537" cy="584775"/>
          </a:xfrm>
          <a:prstGeom prst="rect">
            <a:avLst/>
          </a:prstGeom>
          <a:noFill/>
        </p:spPr>
        <p:txBody>
          <a:bodyPr wrap="square" rtlCol="0">
            <a:spAutoFit/>
          </a:bodyPr>
          <a:lstStyle/>
          <a:p>
            <a:r>
              <a:rPr lang="en-US" sz="1600"/>
              <a:t>We can write down a similar equation for translational and angular momentum.  Unexpectedly though, we’ll find that there is a term that represents the internal momentum of the field, which begins to force on us the notion that the field is a </a:t>
            </a:r>
            <a:r>
              <a:rPr lang="en-US" sz="1600" i="1"/>
              <a:t>physical</a:t>
            </a:r>
            <a:r>
              <a:rPr lang="en-US" sz="1600"/>
              <a:t> thing.  </a:t>
            </a:r>
          </a:p>
        </p:txBody>
      </p:sp>
      <p:graphicFrame>
        <p:nvGraphicFramePr>
          <p:cNvPr id="19" name="Object 18">
            <a:extLst>
              <a:ext uri="{FF2B5EF4-FFF2-40B4-BE49-F238E27FC236}">
                <a16:creationId xmlns:a16="http://schemas.microsoft.com/office/drawing/2014/main" id="{4B320F31-DAA1-4599-AA70-4FBE80A8C0F2}"/>
              </a:ext>
            </a:extLst>
          </p:cNvPr>
          <p:cNvGraphicFramePr>
            <a:graphicFrameLocks noChangeAspect="1"/>
          </p:cNvGraphicFramePr>
          <p:nvPr/>
        </p:nvGraphicFramePr>
        <p:xfrm>
          <a:off x="291022" y="2344738"/>
          <a:ext cx="5437188" cy="2498725"/>
        </p:xfrm>
        <a:graphic>
          <a:graphicData uri="http://schemas.openxmlformats.org/presentationml/2006/ole">
            <mc:AlternateContent xmlns:mc="http://schemas.openxmlformats.org/markup-compatibility/2006">
              <mc:Choice xmlns:v="urn:schemas-microsoft-com:vml" Requires="v">
                <p:oleObj name="Equation" r:id="rId2" imgW="4356000" imgH="1993680" progId="Equation.DSMT4">
                  <p:embed/>
                </p:oleObj>
              </mc:Choice>
              <mc:Fallback>
                <p:oleObj name="Equation" r:id="rId2" imgW="4356000" imgH="1993680" progId="Equation.DSMT4">
                  <p:embed/>
                  <p:pic>
                    <p:nvPicPr>
                      <p:cNvPr id="19" name="Object 18">
                        <a:extLst>
                          <a:ext uri="{FF2B5EF4-FFF2-40B4-BE49-F238E27FC236}">
                            <a16:creationId xmlns:a16="http://schemas.microsoft.com/office/drawing/2014/main" id="{4B320F31-DAA1-4599-AA70-4FBE80A8C0F2}"/>
                          </a:ext>
                        </a:extLst>
                      </p:cNvPr>
                      <p:cNvPicPr>
                        <a:picLocks noChangeAspect="1" noChangeArrowheads="1"/>
                      </p:cNvPicPr>
                      <p:nvPr/>
                    </p:nvPicPr>
                    <p:blipFill>
                      <a:blip r:embed="rId3"/>
                      <a:srcRect/>
                      <a:stretch>
                        <a:fillRect/>
                      </a:stretch>
                    </p:blipFill>
                    <p:spPr bwMode="auto">
                      <a:xfrm>
                        <a:off x="291022" y="2344738"/>
                        <a:ext cx="5437188" cy="2498725"/>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F0068B6F-845C-465C-932C-8ACBCB50B3DA}"/>
              </a:ext>
            </a:extLst>
          </p:cNvPr>
          <p:cNvSpPr txBox="1"/>
          <p:nvPr/>
        </p:nvSpPr>
        <p:spPr>
          <a:xfrm>
            <a:off x="239347" y="1956687"/>
            <a:ext cx="1961755" cy="338554"/>
          </a:xfrm>
          <a:prstGeom prst="rect">
            <a:avLst/>
          </a:prstGeom>
          <a:noFill/>
        </p:spPr>
        <p:txBody>
          <a:bodyPr wrap="none" rtlCol="0">
            <a:spAutoFit/>
          </a:bodyPr>
          <a:lstStyle/>
          <a:p>
            <a:r>
              <a:rPr lang="en-US" sz="1600"/>
              <a:t>So let’s write out N2L</a:t>
            </a:r>
          </a:p>
        </p:txBody>
      </p:sp>
      <p:sp>
        <p:nvSpPr>
          <p:cNvPr id="13" name="TextBox 12">
            <a:extLst>
              <a:ext uri="{FF2B5EF4-FFF2-40B4-BE49-F238E27FC236}">
                <a16:creationId xmlns:a16="http://schemas.microsoft.com/office/drawing/2014/main" id="{AE507B73-8A2A-4F6C-AB6C-27BBCB205025}"/>
              </a:ext>
            </a:extLst>
          </p:cNvPr>
          <p:cNvSpPr txBox="1"/>
          <p:nvPr/>
        </p:nvSpPr>
        <p:spPr>
          <a:xfrm>
            <a:off x="239346" y="4965409"/>
            <a:ext cx="1544846" cy="338554"/>
          </a:xfrm>
          <a:prstGeom prst="rect">
            <a:avLst/>
          </a:prstGeom>
          <a:noFill/>
        </p:spPr>
        <p:txBody>
          <a:bodyPr wrap="none" rtlCol="0">
            <a:spAutoFit/>
          </a:bodyPr>
          <a:lstStyle/>
          <a:p>
            <a:r>
              <a:rPr lang="en-US" sz="1600"/>
              <a:t>And so we have:</a:t>
            </a:r>
          </a:p>
        </p:txBody>
      </p:sp>
      <p:graphicFrame>
        <p:nvGraphicFramePr>
          <p:cNvPr id="14" name="Object 13">
            <a:extLst>
              <a:ext uri="{FF2B5EF4-FFF2-40B4-BE49-F238E27FC236}">
                <a16:creationId xmlns:a16="http://schemas.microsoft.com/office/drawing/2014/main" id="{6C52D80F-0FF7-4D79-AF4F-7332D0B23127}"/>
              </a:ext>
            </a:extLst>
          </p:cNvPr>
          <p:cNvGraphicFramePr>
            <a:graphicFrameLocks noChangeAspect="1"/>
          </p:cNvGraphicFramePr>
          <p:nvPr/>
        </p:nvGraphicFramePr>
        <p:xfrm>
          <a:off x="280988" y="5465763"/>
          <a:ext cx="2489200" cy="492125"/>
        </p:xfrm>
        <a:graphic>
          <a:graphicData uri="http://schemas.openxmlformats.org/presentationml/2006/ole">
            <mc:AlternateContent xmlns:mc="http://schemas.openxmlformats.org/markup-compatibility/2006">
              <mc:Choice xmlns:v="urn:schemas-microsoft-com:vml" Requires="v">
                <p:oleObj name="Equation" r:id="rId4" imgW="1993680" imgH="393480" progId="Equation.DSMT4">
                  <p:embed/>
                </p:oleObj>
              </mc:Choice>
              <mc:Fallback>
                <p:oleObj name="Equation" r:id="rId4" imgW="1993680" imgH="393480" progId="Equation.DSMT4">
                  <p:embed/>
                  <p:pic>
                    <p:nvPicPr>
                      <p:cNvPr id="14" name="Object 13">
                        <a:extLst>
                          <a:ext uri="{FF2B5EF4-FFF2-40B4-BE49-F238E27FC236}">
                            <a16:creationId xmlns:a16="http://schemas.microsoft.com/office/drawing/2014/main" id="{6C52D80F-0FF7-4D79-AF4F-7332D0B23127}"/>
                          </a:ext>
                        </a:extLst>
                      </p:cNvPr>
                      <p:cNvPicPr>
                        <a:picLocks noChangeAspect="1" noChangeArrowheads="1"/>
                      </p:cNvPicPr>
                      <p:nvPr/>
                    </p:nvPicPr>
                    <p:blipFill>
                      <a:blip r:embed="rId5"/>
                      <a:srcRect/>
                      <a:stretch>
                        <a:fillRect/>
                      </a:stretch>
                    </p:blipFill>
                    <p:spPr bwMode="auto">
                      <a:xfrm>
                        <a:off x="280988" y="5465763"/>
                        <a:ext cx="2489200" cy="492125"/>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B86932FD-C4A1-4D31-A95D-D1C1A459FFC7}"/>
              </a:ext>
            </a:extLst>
          </p:cNvPr>
          <p:cNvGraphicFramePr>
            <a:graphicFrameLocks noChangeAspect="1"/>
          </p:cNvGraphicFramePr>
          <p:nvPr/>
        </p:nvGraphicFramePr>
        <p:xfrm>
          <a:off x="3094038" y="5526088"/>
          <a:ext cx="2854325" cy="1004887"/>
        </p:xfrm>
        <a:graphic>
          <a:graphicData uri="http://schemas.openxmlformats.org/presentationml/2006/ole">
            <mc:AlternateContent xmlns:mc="http://schemas.openxmlformats.org/markup-compatibility/2006">
              <mc:Choice xmlns:v="urn:schemas-microsoft-com:vml" Requires="v">
                <p:oleObj name="Equation" r:id="rId6" imgW="2527200" imgH="888840" progId="Equation.DSMT4">
                  <p:embed/>
                </p:oleObj>
              </mc:Choice>
              <mc:Fallback>
                <p:oleObj name="Equation" r:id="rId6" imgW="2527200" imgH="888840" progId="Equation.DSMT4">
                  <p:embed/>
                  <p:pic>
                    <p:nvPicPr>
                      <p:cNvPr id="7" name="Object 6">
                        <a:extLst>
                          <a:ext uri="{FF2B5EF4-FFF2-40B4-BE49-F238E27FC236}">
                            <a16:creationId xmlns:a16="http://schemas.microsoft.com/office/drawing/2014/main" id="{B86932FD-C4A1-4D31-A95D-D1C1A459FFC7}"/>
                          </a:ext>
                        </a:extLst>
                      </p:cNvPr>
                      <p:cNvPicPr/>
                      <p:nvPr/>
                    </p:nvPicPr>
                    <p:blipFill>
                      <a:blip r:embed="rId7"/>
                      <a:stretch>
                        <a:fillRect/>
                      </a:stretch>
                    </p:blipFill>
                    <p:spPr>
                      <a:xfrm>
                        <a:off x="3094038" y="5526088"/>
                        <a:ext cx="2854325" cy="1004887"/>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042A2898-8905-40FE-BF58-E68017FBE96B}"/>
              </a:ext>
            </a:extLst>
          </p:cNvPr>
          <p:cNvGraphicFramePr>
            <a:graphicFrameLocks noChangeAspect="1"/>
          </p:cNvGraphicFramePr>
          <p:nvPr/>
        </p:nvGraphicFramePr>
        <p:xfrm>
          <a:off x="306388" y="6186488"/>
          <a:ext cx="1944687" cy="525462"/>
        </p:xfrm>
        <a:graphic>
          <a:graphicData uri="http://schemas.openxmlformats.org/presentationml/2006/ole">
            <mc:AlternateContent xmlns:mc="http://schemas.openxmlformats.org/markup-compatibility/2006">
              <mc:Choice xmlns:v="urn:schemas-microsoft-com:vml" Requires="v">
                <p:oleObj name="Equation" r:id="rId8" imgW="1473120" imgH="393480" progId="Equation.DSMT4">
                  <p:embed/>
                </p:oleObj>
              </mc:Choice>
              <mc:Fallback>
                <p:oleObj name="Equation" r:id="rId8" imgW="1473120" imgH="393480" progId="Equation.DSMT4">
                  <p:embed/>
                  <p:pic>
                    <p:nvPicPr>
                      <p:cNvPr id="10" name="Object 9">
                        <a:extLst>
                          <a:ext uri="{FF2B5EF4-FFF2-40B4-BE49-F238E27FC236}">
                            <a16:creationId xmlns:a16="http://schemas.microsoft.com/office/drawing/2014/main" id="{042A2898-8905-40FE-BF58-E68017FBE96B}"/>
                          </a:ext>
                        </a:extLst>
                      </p:cNvPr>
                      <p:cNvPicPr>
                        <a:picLocks noChangeAspect="1" noChangeArrowheads="1"/>
                      </p:cNvPicPr>
                      <p:nvPr/>
                    </p:nvPicPr>
                    <p:blipFill>
                      <a:blip r:embed="rId9"/>
                      <a:srcRect/>
                      <a:stretch>
                        <a:fillRect/>
                      </a:stretch>
                    </p:blipFill>
                    <p:spPr bwMode="auto">
                      <a:xfrm>
                        <a:off x="306388" y="6186488"/>
                        <a:ext cx="1944687" cy="525462"/>
                      </a:xfrm>
                      <a:prstGeom prst="rect">
                        <a:avLst/>
                      </a:prstGeom>
                      <a:solidFill>
                        <a:srgbClr val="CCFFCC"/>
                      </a:solidFill>
                    </p:spPr>
                  </p:pic>
                </p:oleObj>
              </mc:Fallback>
            </mc:AlternateContent>
          </a:graphicData>
        </a:graphic>
      </p:graphicFrame>
      <p:sp>
        <p:nvSpPr>
          <p:cNvPr id="11" name="TextBox 10">
            <a:extLst>
              <a:ext uri="{FF2B5EF4-FFF2-40B4-BE49-F238E27FC236}">
                <a16:creationId xmlns:a16="http://schemas.microsoft.com/office/drawing/2014/main" id="{876BDFC5-5817-4D49-A234-8D0B157A347A}"/>
              </a:ext>
            </a:extLst>
          </p:cNvPr>
          <p:cNvSpPr txBox="1"/>
          <p:nvPr/>
        </p:nvSpPr>
        <p:spPr>
          <a:xfrm>
            <a:off x="6096000" y="5465763"/>
            <a:ext cx="5451556" cy="1323439"/>
          </a:xfrm>
          <a:prstGeom prst="rect">
            <a:avLst/>
          </a:prstGeom>
          <a:noFill/>
        </p:spPr>
        <p:txBody>
          <a:bodyPr wrap="square" rtlCol="0">
            <a:spAutoFit/>
          </a:bodyPr>
          <a:lstStyle/>
          <a:p>
            <a:r>
              <a:rPr lang="en-US" sz="1600"/>
              <a:t>So </a:t>
            </a:r>
            <a:r>
              <a:rPr lang="en-US" sz="1600" b="1"/>
              <a:t>S</a:t>
            </a:r>
            <a:r>
              <a:rPr lang="en-US" sz="1600" b="1" baseline="-25000"/>
              <a:t>P</a:t>
            </a:r>
            <a:r>
              <a:rPr lang="en-US" sz="1600"/>
              <a:t> is the momentum flux tensor, and curly p is the momentum density of the EM field.  Note this indicates that the change in momentum of the particles is not due solely to the external force.  And so these forces violtes N3L.  Perhaps this is because of their retarded nature?</a:t>
            </a:r>
            <a:endParaRPr lang="en-US"/>
          </a:p>
        </p:txBody>
      </p:sp>
      <p:sp>
        <p:nvSpPr>
          <p:cNvPr id="20" name="TextBox 19">
            <a:extLst>
              <a:ext uri="{FF2B5EF4-FFF2-40B4-BE49-F238E27FC236}">
                <a16:creationId xmlns:a16="http://schemas.microsoft.com/office/drawing/2014/main" id="{103D119E-6F62-41AC-A63B-A660EEB15569}"/>
              </a:ext>
            </a:extLst>
          </p:cNvPr>
          <p:cNvSpPr txBox="1"/>
          <p:nvPr/>
        </p:nvSpPr>
        <p:spPr>
          <a:xfrm>
            <a:off x="6096000" y="1938659"/>
            <a:ext cx="4916923" cy="338554"/>
          </a:xfrm>
          <a:prstGeom prst="rect">
            <a:avLst/>
          </a:prstGeom>
          <a:noFill/>
        </p:spPr>
        <p:txBody>
          <a:bodyPr wrap="none" rtlCol="0">
            <a:spAutoFit/>
          </a:bodyPr>
          <a:lstStyle/>
          <a:p>
            <a:r>
              <a:rPr lang="en-US" sz="1600"/>
              <a:t>If we do a similar thing for angular momentum, we’ll get:</a:t>
            </a:r>
            <a:endParaRPr lang="en-US"/>
          </a:p>
        </p:txBody>
      </p:sp>
      <p:graphicFrame>
        <p:nvGraphicFramePr>
          <p:cNvPr id="17" name="Object 16">
            <a:extLst>
              <a:ext uri="{FF2B5EF4-FFF2-40B4-BE49-F238E27FC236}">
                <a16:creationId xmlns:a16="http://schemas.microsoft.com/office/drawing/2014/main" id="{BBE57CDD-E1D5-4940-9FFA-B3D6507D60C5}"/>
              </a:ext>
            </a:extLst>
          </p:cNvPr>
          <p:cNvGraphicFramePr>
            <a:graphicFrameLocks noChangeAspect="1"/>
          </p:cNvGraphicFramePr>
          <p:nvPr/>
        </p:nvGraphicFramePr>
        <p:xfrm>
          <a:off x="6234113" y="3336925"/>
          <a:ext cx="2019300" cy="538163"/>
        </p:xfrm>
        <a:graphic>
          <a:graphicData uri="http://schemas.openxmlformats.org/presentationml/2006/ole">
            <mc:AlternateContent xmlns:mc="http://schemas.openxmlformats.org/markup-compatibility/2006">
              <mc:Choice xmlns:v="urn:schemas-microsoft-com:vml" Requires="v">
                <p:oleObj name="Equation" r:id="rId10" imgW="1485720" imgH="393480" progId="Equation.DSMT4">
                  <p:embed/>
                </p:oleObj>
              </mc:Choice>
              <mc:Fallback>
                <p:oleObj name="Equation" r:id="rId10" imgW="1485720" imgH="393480" progId="Equation.DSMT4">
                  <p:embed/>
                  <p:pic>
                    <p:nvPicPr>
                      <p:cNvPr id="17" name="Object 16">
                        <a:extLst>
                          <a:ext uri="{FF2B5EF4-FFF2-40B4-BE49-F238E27FC236}">
                            <a16:creationId xmlns:a16="http://schemas.microsoft.com/office/drawing/2014/main" id="{BBE57CDD-E1D5-4940-9FFA-B3D6507D60C5}"/>
                          </a:ext>
                        </a:extLst>
                      </p:cNvPr>
                      <p:cNvPicPr>
                        <a:picLocks noChangeAspect="1" noChangeArrowheads="1"/>
                      </p:cNvPicPr>
                      <p:nvPr/>
                    </p:nvPicPr>
                    <p:blipFill>
                      <a:blip r:embed="rId11"/>
                      <a:srcRect/>
                      <a:stretch>
                        <a:fillRect/>
                      </a:stretch>
                    </p:blipFill>
                    <p:spPr bwMode="auto">
                      <a:xfrm>
                        <a:off x="6234113" y="3336925"/>
                        <a:ext cx="2019300" cy="538163"/>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70504E63-6030-42CF-B5FB-B0EDEE26313E}"/>
              </a:ext>
            </a:extLst>
          </p:cNvPr>
          <p:cNvGraphicFramePr>
            <a:graphicFrameLocks noChangeAspect="1"/>
          </p:cNvGraphicFramePr>
          <p:nvPr/>
        </p:nvGraphicFramePr>
        <p:xfrm>
          <a:off x="6234113" y="2511425"/>
          <a:ext cx="2692400" cy="538163"/>
        </p:xfrm>
        <a:graphic>
          <a:graphicData uri="http://schemas.openxmlformats.org/presentationml/2006/ole">
            <mc:AlternateContent xmlns:mc="http://schemas.openxmlformats.org/markup-compatibility/2006">
              <mc:Choice xmlns:v="urn:schemas-microsoft-com:vml" Requires="v">
                <p:oleObj name="Equation" r:id="rId12" imgW="1981080" imgH="393480" progId="Equation.DSMT4">
                  <p:embed/>
                </p:oleObj>
              </mc:Choice>
              <mc:Fallback>
                <p:oleObj name="Equation" r:id="rId12" imgW="1981080" imgH="393480" progId="Equation.DSMT4">
                  <p:embed/>
                  <p:pic>
                    <p:nvPicPr>
                      <p:cNvPr id="22" name="Object 21">
                        <a:extLst>
                          <a:ext uri="{FF2B5EF4-FFF2-40B4-BE49-F238E27FC236}">
                            <a16:creationId xmlns:a16="http://schemas.microsoft.com/office/drawing/2014/main" id="{70504E63-6030-42CF-B5FB-B0EDEE26313E}"/>
                          </a:ext>
                        </a:extLst>
                      </p:cNvPr>
                      <p:cNvPicPr>
                        <a:picLocks noChangeAspect="1" noChangeArrowheads="1"/>
                      </p:cNvPicPr>
                      <p:nvPr/>
                    </p:nvPicPr>
                    <p:blipFill>
                      <a:blip r:embed="rId13"/>
                      <a:srcRect/>
                      <a:stretch>
                        <a:fillRect/>
                      </a:stretch>
                    </p:blipFill>
                    <p:spPr bwMode="auto">
                      <a:xfrm>
                        <a:off x="6234113" y="2511425"/>
                        <a:ext cx="2692400" cy="538163"/>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87FF7D7C-30EE-4648-87FD-E40AFA79FA4A}"/>
              </a:ext>
            </a:extLst>
          </p:cNvPr>
          <p:cNvGraphicFramePr>
            <a:graphicFrameLocks noChangeAspect="1"/>
          </p:cNvGraphicFramePr>
          <p:nvPr/>
        </p:nvGraphicFramePr>
        <p:xfrm>
          <a:off x="9421813" y="2546350"/>
          <a:ext cx="788987" cy="487363"/>
        </p:xfrm>
        <a:graphic>
          <a:graphicData uri="http://schemas.openxmlformats.org/presentationml/2006/ole">
            <mc:AlternateContent xmlns:mc="http://schemas.openxmlformats.org/markup-compatibility/2006">
              <mc:Choice xmlns:v="urn:schemas-microsoft-com:vml" Requires="v">
                <p:oleObj name="Equation" r:id="rId14" imgW="698400" imgH="431640" progId="Equation.DSMT4">
                  <p:embed/>
                </p:oleObj>
              </mc:Choice>
              <mc:Fallback>
                <p:oleObj name="Equation" r:id="rId14" imgW="698400" imgH="431640" progId="Equation.DSMT4">
                  <p:embed/>
                  <p:pic>
                    <p:nvPicPr>
                      <p:cNvPr id="23" name="Object 22">
                        <a:extLst>
                          <a:ext uri="{FF2B5EF4-FFF2-40B4-BE49-F238E27FC236}">
                            <a16:creationId xmlns:a16="http://schemas.microsoft.com/office/drawing/2014/main" id="{87FF7D7C-30EE-4648-87FD-E40AFA79FA4A}"/>
                          </a:ext>
                        </a:extLst>
                      </p:cNvPr>
                      <p:cNvPicPr/>
                      <p:nvPr/>
                    </p:nvPicPr>
                    <p:blipFill>
                      <a:blip r:embed="rId15"/>
                      <a:stretch>
                        <a:fillRect/>
                      </a:stretch>
                    </p:blipFill>
                    <p:spPr>
                      <a:xfrm>
                        <a:off x="9421813" y="2546350"/>
                        <a:ext cx="788987" cy="487363"/>
                      </a:xfrm>
                      <a:prstGeom prst="rect">
                        <a:avLst/>
                      </a:prstGeom>
                    </p:spPr>
                  </p:pic>
                </p:oleObj>
              </mc:Fallback>
            </mc:AlternateContent>
          </a:graphicData>
        </a:graphic>
      </p:graphicFrame>
    </p:spTree>
    <p:extLst>
      <p:ext uri="{BB962C8B-B14F-4D97-AF65-F5344CB8AC3E}">
        <p14:creationId xmlns:p14="http://schemas.microsoft.com/office/powerpoint/2010/main" val="2620692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3403075" y="108177"/>
            <a:ext cx="4898581" cy="695286"/>
          </a:xfrm>
        </p:spPr>
        <p:txBody>
          <a:bodyPr>
            <a:normAutofit/>
          </a:bodyPr>
          <a:lstStyle/>
          <a:p>
            <a:r>
              <a:rPr lang="en-US" sz="3600" b="1" u="sng">
                <a:latin typeface="+mn-lt"/>
              </a:rPr>
              <a:t>Free EB Waves</a:t>
            </a:r>
          </a:p>
        </p:txBody>
      </p:sp>
      <p:sp>
        <p:nvSpPr>
          <p:cNvPr id="3" name="TextBox 2">
            <a:extLst>
              <a:ext uri="{FF2B5EF4-FFF2-40B4-BE49-F238E27FC236}">
                <a16:creationId xmlns:a16="http://schemas.microsoft.com/office/drawing/2014/main" id="{E3D588BF-9343-42BF-9BAC-03868F88F7D7}"/>
              </a:ext>
            </a:extLst>
          </p:cNvPr>
          <p:cNvSpPr txBox="1"/>
          <p:nvPr/>
        </p:nvSpPr>
        <p:spPr>
          <a:xfrm>
            <a:off x="341655" y="1112146"/>
            <a:ext cx="10652289" cy="584775"/>
          </a:xfrm>
          <a:prstGeom prst="rect">
            <a:avLst/>
          </a:prstGeom>
          <a:noFill/>
        </p:spPr>
        <p:txBody>
          <a:bodyPr wrap="square" rtlCol="0">
            <a:spAutoFit/>
          </a:bodyPr>
          <a:lstStyle/>
          <a:p>
            <a:r>
              <a:rPr lang="en-US" sz="1600"/>
              <a:t>Let’s consider radiation now.  First, we’ll examine EM simple waves.  We can verify that the following plane waves are solutions to Maxwell’s equations:</a:t>
            </a:r>
          </a:p>
        </p:txBody>
      </p:sp>
      <p:graphicFrame>
        <p:nvGraphicFramePr>
          <p:cNvPr id="6" name="Object 5">
            <a:extLst>
              <a:ext uri="{FF2B5EF4-FFF2-40B4-BE49-F238E27FC236}">
                <a16:creationId xmlns:a16="http://schemas.microsoft.com/office/drawing/2014/main" id="{9AF1D099-1A8A-4F0C-9CAD-793F8130246D}"/>
              </a:ext>
            </a:extLst>
          </p:cNvPr>
          <p:cNvGraphicFramePr>
            <a:graphicFrameLocks noChangeAspect="1"/>
          </p:cNvGraphicFramePr>
          <p:nvPr/>
        </p:nvGraphicFramePr>
        <p:xfrm>
          <a:off x="419709" y="1981788"/>
          <a:ext cx="1572152" cy="723022"/>
        </p:xfrm>
        <a:graphic>
          <a:graphicData uri="http://schemas.openxmlformats.org/presentationml/2006/ole">
            <mc:AlternateContent xmlns:mc="http://schemas.openxmlformats.org/markup-compatibility/2006">
              <mc:Choice xmlns:v="urn:schemas-microsoft-com:vml" Requires="v">
                <p:oleObj name="Equation" r:id="rId2" imgW="1041120" imgH="482400" progId="Equation.DSMT4">
                  <p:embed/>
                </p:oleObj>
              </mc:Choice>
              <mc:Fallback>
                <p:oleObj name="Equation" r:id="rId2" imgW="1041120" imgH="482400" progId="Equation.DSMT4">
                  <p:embed/>
                  <p:pic>
                    <p:nvPicPr>
                      <p:cNvPr id="6" name="Object 5">
                        <a:extLst>
                          <a:ext uri="{FF2B5EF4-FFF2-40B4-BE49-F238E27FC236}">
                            <a16:creationId xmlns:a16="http://schemas.microsoft.com/office/drawing/2014/main" id="{9AF1D099-1A8A-4F0C-9CAD-793F8130246D}"/>
                          </a:ext>
                        </a:extLst>
                      </p:cNvPr>
                      <p:cNvPicPr>
                        <a:picLocks noChangeAspect="1" noChangeArrowheads="1"/>
                      </p:cNvPicPr>
                      <p:nvPr/>
                    </p:nvPicPr>
                    <p:blipFill>
                      <a:blip r:embed="rId3"/>
                      <a:srcRect/>
                      <a:stretch>
                        <a:fillRect/>
                      </a:stretch>
                    </p:blipFill>
                    <p:spPr bwMode="auto">
                      <a:xfrm>
                        <a:off x="419709" y="1981788"/>
                        <a:ext cx="1572152" cy="723022"/>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66F8F93B-8FFC-4A03-9D93-B54FB6944893}"/>
              </a:ext>
            </a:extLst>
          </p:cNvPr>
          <p:cNvSpPr txBox="1"/>
          <p:nvPr/>
        </p:nvSpPr>
        <p:spPr>
          <a:xfrm>
            <a:off x="2229801" y="2184714"/>
            <a:ext cx="714170" cy="338554"/>
          </a:xfrm>
          <a:prstGeom prst="rect">
            <a:avLst/>
          </a:prstGeom>
          <a:noFill/>
        </p:spPr>
        <p:txBody>
          <a:bodyPr wrap="none" rtlCol="0">
            <a:spAutoFit/>
          </a:bodyPr>
          <a:lstStyle/>
          <a:p>
            <a:r>
              <a:rPr lang="en-US" sz="1600"/>
              <a:t>where</a:t>
            </a:r>
            <a:endParaRPr lang="en-US"/>
          </a:p>
        </p:txBody>
      </p:sp>
      <p:graphicFrame>
        <p:nvGraphicFramePr>
          <p:cNvPr id="16" name="Object 15">
            <a:extLst>
              <a:ext uri="{FF2B5EF4-FFF2-40B4-BE49-F238E27FC236}">
                <a16:creationId xmlns:a16="http://schemas.microsoft.com/office/drawing/2014/main" id="{B6744203-9CC0-4ABD-B369-D17B76AE8D99}"/>
              </a:ext>
            </a:extLst>
          </p:cNvPr>
          <p:cNvGraphicFramePr>
            <a:graphicFrameLocks noChangeAspect="1"/>
          </p:cNvGraphicFramePr>
          <p:nvPr/>
        </p:nvGraphicFramePr>
        <p:xfrm>
          <a:off x="3157538" y="1849438"/>
          <a:ext cx="5365750" cy="1776412"/>
        </p:xfrm>
        <a:graphic>
          <a:graphicData uri="http://schemas.openxmlformats.org/presentationml/2006/ole">
            <mc:AlternateContent xmlns:mc="http://schemas.openxmlformats.org/markup-compatibility/2006">
              <mc:Choice xmlns:v="urn:schemas-microsoft-com:vml" Requires="v">
                <p:oleObj name="Equation" r:id="rId4" imgW="4241520" imgH="1396800" progId="Equation.DSMT4">
                  <p:embed/>
                </p:oleObj>
              </mc:Choice>
              <mc:Fallback>
                <p:oleObj name="Equation" r:id="rId4" imgW="4241520" imgH="1396800" progId="Equation.DSMT4">
                  <p:embed/>
                  <p:pic>
                    <p:nvPicPr>
                      <p:cNvPr id="16" name="Object 15">
                        <a:extLst>
                          <a:ext uri="{FF2B5EF4-FFF2-40B4-BE49-F238E27FC236}">
                            <a16:creationId xmlns:a16="http://schemas.microsoft.com/office/drawing/2014/main" id="{B6744203-9CC0-4ABD-B369-D17B76AE8D99}"/>
                          </a:ext>
                        </a:extLst>
                      </p:cNvPr>
                      <p:cNvPicPr>
                        <a:picLocks noChangeAspect="1" noChangeArrowheads="1"/>
                      </p:cNvPicPr>
                      <p:nvPr/>
                    </p:nvPicPr>
                    <p:blipFill>
                      <a:blip r:embed="rId5"/>
                      <a:srcRect/>
                      <a:stretch>
                        <a:fillRect/>
                      </a:stretch>
                    </p:blipFill>
                    <p:spPr bwMode="auto">
                      <a:xfrm>
                        <a:off x="3157538" y="1849438"/>
                        <a:ext cx="5365750" cy="1776412"/>
                      </a:xfrm>
                      <a:prstGeom prst="rect">
                        <a:avLst/>
                      </a:prstGeom>
                      <a:solidFill>
                        <a:schemeClr val="bg1"/>
                      </a:solidFill>
                    </p:spPr>
                  </p:pic>
                </p:oleObj>
              </mc:Fallback>
            </mc:AlternateContent>
          </a:graphicData>
        </a:graphic>
      </p:graphicFrame>
      <p:graphicFrame>
        <p:nvGraphicFramePr>
          <p:cNvPr id="18" name="Object 17">
            <a:extLst>
              <a:ext uri="{FF2B5EF4-FFF2-40B4-BE49-F238E27FC236}">
                <a16:creationId xmlns:a16="http://schemas.microsoft.com/office/drawing/2014/main" id="{7CA3DC6B-34C7-43EF-BD8B-6CBC374FAE9F}"/>
              </a:ext>
            </a:extLst>
          </p:cNvPr>
          <p:cNvGraphicFramePr>
            <a:graphicFrameLocks noChangeAspect="1"/>
          </p:cNvGraphicFramePr>
          <p:nvPr/>
        </p:nvGraphicFramePr>
        <p:xfrm>
          <a:off x="3197225" y="4450262"/>
          <a:ext cx="985930" cy="1703141"/>
        </p:xfrm>
        <a:graphic>
          <a:graphicData uri="http://schemas.openxmlformats.org/presentationml/2006/ole">
            <mc:AlternateContent xmlns:mc="http://schemas.openxmlformats.org/markup-compatibility/2006">
              <mc:Choice xmlns:v="urn:schemas-microsoft-com:vml" Requires="v">
                <p:oleObj name="Equation" r:id="rId6" imgW="660240" imgH="1168200" progId="Equation.DSMT4">
                  <p:embed/>
                </p:oleObj>
              </mc:Choice>
              <mc:Fallback>
                <p:oleObj name="Equation" r:id="rId6" imgW="660240" imgH="1168200" progId="Equation.DSMT4">
                  <p:embed/>
                  <p:pic>
                    <p:nvPicPr>
                      <p:cNvPr id="18" name="Object 17">
                        <a:extLst>
                          <a:ext uri="{FF2B5EF4-FFF2-40B4-BE49-F238E27FC236}">
                            <a16:creationId xmlns:a16="http://schemas.microsoft.com/office/drawing/2014/main" id="{7CA3DC6B-34C7-43EF-BD8B-6CBC374FAE9F}"/>
                          </a:ext>
                        </a:extLst>
                      </p:cNvPr>
                      <p:cNvPicPr>
                        <a:picLocks noChangeAspect="1" noChangeArrowheads="1"/>
                      </p:cNvPicPr>
                      <p:nvPr/>
                    </p:nvPicPr>
                    <p:blipFill>
                      <a:blip r:embed="rId7"/>
                      <a:srcRect/>
                      <a:stretch>
                        <a:fillRect/>
                      </a:stretch>
                    </p:blipFill>
                    <p:spPr bwMode="auto">
                      <a:xfrm>
                        <a:off x="3197225" y="4450262"/>
                        <a:ext cx="985930" cy="1703141"/>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228A3007-FDFE-464E-BD0D-3FAF206C8E0F}"/>
              </a:ext>
            </a:extLst>
          </p:cNvPr>
          <p:cNvSpPr txBox="1"/>
          <p:nvPr/>
        </p:nvSpPr>
        <p:spPr>
          <a:xfrm flipH="1">
            <a:off x="3110533" y="3918762"/>
            <a:ext cx="1335610" cy="338554"/>
          </a:xfrm>
          <a:prstGeom prst="rect">
            <a:avLst/>
          </a:prstGeom>
          <a:noFill/>
        </p:spPr>
        <p:txBody>
          <a:bodyPr wrap="square" rtlCol="0">
            <a:spAutoFit/>
          </a:bodyPr>
          <a:lstStyle/>
          <a:p>
            <a:r>
              <a:rPr lang="en-US" sz="1600"/>
              <a:t>And further:</a:t>
            </a:r>
          </a:p>
        </p:txBody>
      </p:sp>
    </p:spTree>
    <p:extLst>
      <p:ext uri="{BB962C8B-B14F-4D97-AF65-F5344CB8AC3E}">
        <p14:creationId xmlns:p14="http://schemas.microsoft.com/office/powerpoint/2010/main" val="1997353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886319" y="236288"/>
            <a:ext cx="6772798" cy="695286"/>
          </a:xfrm>
        </p:spPr>
        <p:txBody>
          <a:bodyPr>
            <a:normAutofit/>
          </a:bodyPr>
          <a:lstStyle/>
          <a:p>
            <a:r>
              <a:rPr lang="en-US" sz="3600" b="1" u="sng">
                <a:latin typeface="+mn-lt"/>
              </a:rPr>
              <a:t>Free EB Moving Point Charge</a:t>
            </a:r>
          </a:p>
        </p:txBody>
      </p:sp>
      <p:graphicFrame>
        <p:nvGraphicFramePr>
          <p:cNvPr id="28" name="Object 27">
            <a:extLst>
              <a:ext uri="{FF2B5EF4-FFF2-40B4-BE49-F238E27FC236}">
                <a16:creationId xmlns:a16="http://schemas.microsoft.com/office/drawing/2014/main" id="{BE353874-E148-4473-A4F3-EC69BF0BD148}"/>
              </a:ext>
            </a:extLst>
          </p:cNvPr>
          <p:cNvGraphicFramePr>
            <a:graphicFrameLocks noChangeAspect="1"/>
          </p:cNvGraphicFramePr>
          <p:nvPr/>
        </p:nvGraphicFramePr>
        <p:xfrm>
          <a:off x="395924" y="2251471"/>
          <a:ext cx="3367088" cy="496888"/>
        </p:xfrm>
        <a:graphic>
          <a:graphicData uri="http://schemas.openxmlformats.org/presentationml/2006/ole">
            <mc:AlternateContent xmlns:mc="http://schemas.openxmlformats.org/markup-compatibility/2006">
              <mc:Choice xmlns:v="urn:schemas-microsoft-com:vml" Requires="v">
                <p:oleObj name="Equation" r:id="rId2" imgW="2628720" imgH="393480" progId="Equation.DSMT4">
                  <p:embed/>
                </p:oleObj>
              </mc:Choice>
              <mc:Fallback>
                <p:oleObj name="Equation" r:id="rId2" imgW="2628720" imgH="393480" progId="Equation.DSMT4">
                  <p:embed/>
                  <p:pic>
                    <p:nvPicPr>
                      <p:cNvPr id="28" name="Object 27">
                        <a:extLst>
                          <a:ext uri="{FF2B5EF4-FFF2-40B4-BE49-F238E27FC236}">
                            <a16:creationId xmlns:a16="http://schemas.microsoft.com/office/drawing/2014/main" id="{BE353874-E148-4473-A4F3-EC69BF0BD148}"/>
                          </a:ext>
                        </a:extLst>
                      </p:cNvPr>
                      <p:cNvPicPr>
                        <a:picLocks noChangeAspect="1" noChangeArrowheads="1"/>
                      </p:cNvPicPr>
                      <p:nvPr/>
                    </p:nvPicPr>
                    <p:blipFill>
                      <a:blip r:embed="rId3"/>
                      <a:srcRect/>
                      <a:stretch>
                        <a:fillRect/>
                      </a:stretch>
                    </p:blipFill>
                    <p:spPr bwMode="auto">
                      <a:xfrm>
                        <a:off x="395924" y="2251471"/>
                        <a:ext cx="3367088" cy="496888"/>
                      </a:xfrm>
                      <a:prstGeom prst="rect">
                        <a:avLst/>
                      </a:prstGeom>
                      <a:solidFill>
                        <a:srgbClr val="CCFFCC"/>
                      </a:solidFill>
                    </p:spPr>
                  </p:pic>
                </p:oleObj>
              </mc:Fallback>
            </mc:AlternateContent>
          </a:graphicData>
        </a:graphic>
      </p:graphicFrame>
      <p:sp>
        <p:nvSpPr>
          <p:cNvPr id="29" name="TextBox 28">
            <a:extLst>
              <a:ext uri="{FF2B5EF4-FFF2-40B4-BE49-F238E27FC236}">
                <a16:creationId xmlns:a16="http://schemas.microsoft.com/office/drawing/2014/main" id="{5595A170-4C35-4FE3-A1A5-AB4E48E611FE}"/>
              </a:ext>
            </a:extLst>
          </p:cNvPr>
          <p:cNvSpPr txBox="1"/>
          <p:nvPr/>
        </p:nvSpPr>
        <p:spPr>
          <a:xfrm>
            <a:off x="310402" y="1546788"/>
            <a:ext cx="9210668" cy="584775"/>
          </a:xfrm>
          <a:prstGeom prst="rect">
            <a:avLst/>
          </a:prstGeom>
          <a:noFill/>
        </p:spPr>
        <p:txBody>
          <a:bodyPr wrap="square" rtlCol="0">
            <a:spAutoFit/>
          </a:bodyPr>
          <a:lstStyle/>
          <a:p>
            <a:r>
              <a:rPr lang="en-US" sz="1600"/>
              <a:t>Now let consider power emitted by an accelerating charged particle.  We have the formula for the field.  We simply have to evaluate </a:t>
            </a:r>
            <a:r>
              <a:rPr lang="en-US" sz="1600" b="1"/>
              <a:t>S</a:t>
            </a:r>
            <a:r>
              <a:rPr lang="en-US" sz="1600" baseline="-25000"/>
              <a:t>U</a:t>
            </a:r>
            <a:r>
              <a:rPr lang="en-US" sz="1600"/>
              <a:t>.   </a:t>
            </a:r>
          </a:p>
        </p:txBody>
      </p:sp>
      <p:graphicFrame>
        <p:nvGraphicFramePr>
          <p:cNvPr id="31" name="Object 30">
            <a:extLst>
              <a:ext uri="{FF2B5EF4-FFF2-40B4-BE49-F238E27FC236}">
                <a16:creationId xmlns:a16="http://schemas.microsoft.com/office/drawing/2014/main" id="{EFECD537-A84D-4DCA-8612-CF42D0A8208A}"/>
              </a:ext>
            </a:extLst>
          </p:cNvPr>
          <p:cNvGraphicFramePr>
            <a:graphicFrameLocks noChangeAspect="1"/>
          </p:cNvGraphicFramePr>
          <p:nvPr>
            <p:extLst>
              <p:ext uri="{D42A27DB-BD31-4B8C-83A1-F6EECF244321}">
                <p14:modId xmlns:p14="http://schemas.microsoft.com/office/powerpoint/2010/main" val="2471417917"/>
              </p:ext>
            </p:extLst>
          </p:nvPr>
        </p:nvGraphicFramePr>
        <p:xfrm>
          <a:off x="3034087" y="3838411"/>
          <a:ext cx="2173300" cy="1058054"/>
        </p:xfrm>
        <a:graphic>
          <a:graphicData uri="http://schemas.openxmlformats.org/presentationml/2006/ole">
            <mc:AlternateContent xmlns:mc="http://schemas.openxmlformats.org/markup-compatibility/2006">
              <mc:Choice xmlns:v="urn:schemas-microsoft-com:vml" Requires="v">
                <p:oleObj name="Equation" r:id="rId4" imgW="1930320" imgH="939600" progId="Equation.DSMT4">
                  <p:embed/>
                </p:oleObj>
              </mc:Choice>
              <mc:Fallback>
                <p:oleObj name="Equation" r:id="rId4" imgW="1930320" imgH="939600" progId="Equation.DSMT4">
                  <p:embed/>
                  <p:pic>
                    <p:nvPicPr>
                      <p:cNvPr id="31" name="Object 30">
                        <a:extLst>
                          <a:ext uri="{FF2B5EF4-FFF2-40B4-BE49-F238E27FC236}">
                            <a16:creationId xmlns:a16="http://schemas.microsoft.com/office/drawing/2014/main" id="{EFECD537-A84D-4DCA-8612-CF42D0A8208A}"/>
                          </a:ext>
                        </a:extLst>
                      </p:cNvPr>
                      <p:cNvPicPr>
                        <a:picLocks noChangeAspect="1" noChangeArrowheads="1"/>
                      </p:cNvPicPr>
                      <p:nvPr/>
                    </p:nvPicPr>
                    <p:blipFill>
                      <a:blip r:embed="rId5"/>
                      <a:srcRect/>
                      <a:stretch>
                        <a:fillRect/>
                      </a:stretch>
                    </p:blipFill>
                    <p:spPr bwMode="auto">
                      <a:xfrm>
                        <a:off x="3034087" y="3838411"/>
                        <a:ext cx="2173300" cy="1058054"/>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EF021E2C-1D26-4EFD-AF5D-CE0B4C2F9533}"/>
              </a:ext>
            </a:extLst>
          </p:cNvPr>
          <p:cNvGraphicFramePr>
            <a:graphicFrameLocks noChangeAspect="1"/>
          </p:cNvGraphicFramePr>
          <p:nvPr/>
        </p:nvGraphicFramePr>
        <p:xfrm>
          <a:off x="461912" y="3450991"/>
          <a:ext cx="2057400" cy="1714500"/>
        </p:xfrm>
        <a:graphic>
          <a:graphicData uri="http://schemas.openxmlformats.org/presentationml/2006/ole">
            <mc:AlternateContent xmlns:mc="http://schemas.openxmlformats.org/markup-compatibility/2006">
              <mc:Choice xmlns:v="urn:schemas-microsoft-com:vml" Requires="v">
                <p:oleObj name="Bitmap Image" r:id="rId6" imgW="2619048" imgH="2076740" progId="Paint.Picture">
                  <p:embed/>
                </p:oleObj>
              </mc:Choice>
              <mc:Fallback>
                <p:oleObj name="Bitmap Image" r:id="rId6" imgW="2619048" imgH="2076740" progId="Paint.Picture">
                  <p:embed/>
                  <p:pic>
                    <p:nvPicPr>
                      <p:cNvPr id="33" name="Object 32">
                        <a:extLst>
                          <a:ext uri="{FF2B5EF4-FFF2-40B4-BE49-F238E27FC236}">
                            <a16:creationId xmlns:a16="http://schemas.microsoft.com/office/drawing/2014/main" id="{EF021E2C-1D26-4EFD-AF5D-CE0B4C2F953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8728" t="5504" r="12727" b="11926"/>
                      <a:stretch>
                        <a:fillRect/>
                      </a:stretch>
                    </p:blipFill>
                    <p:spPr bwMode="auto">
                      <a:xfrm>
                        <a:off x="461912" y="3450991"/>
                        <a:ext cx="2057400" cy="171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TextBox 33">
            <a:extLst>
              <a:ext uri="{FF2B5EF4-FFF2-40B4-BE49-F238E27FC236}">
                <a16:creationId xmlns:a16="http://schemas.microsoft.com/office/drawing/2014/main" id="{6547428A-5448-4941-A905-A9FCC8B4CB86}"/>
              </a:ext>
            </a:extLst>
          </p:cNvPr>
          <p:cNvSpPr txBox="1"/>
          <p:nvPr/>
        </p:nvSpPr>
        <p:spPr>
          <a:xfrm>
            <a:off x="395924" y="2933937"/>
            <a:ext cx="2841740" cy="369332"/>
          </a:xfrm>
          <a:prstGeom prst="rect">
            <a:avLst/>
          </a:prstGeom>
          <a:noFill/>
        </p:spPr>
        <p:txBody>
          <a:bodyPr wrap="none" rtlCol="0">
            <a:spAutoFit/>
          </a:bodyPr>
          <a:lstStyle/>
          <a:p>
            <a:r>
              <a:rPr lang="en-US"/>
              <a:t>Linearly accelerating charge:</a:t>
            </a:r>
          </a:p>
        </p:txBody>
      </p:sp>
      <p:graphicFrame>
        <p:nvGraphicFramePr>
          <p:cNvPr id="35" name="Object 34">
            <a:extLst>
              <a:ext uri="{FF2B5EF4-FFF2-40B4-BE49-F238E27FC236}">
                <a16:creationId xmlns:a16="http://schemas.microsoft.com/office/drawing/2014/main" id="{7AC4689D-4D17-4A93-BBF9-AC94B85246BF}"/>
              </a:ext>
            </a:extLst>
          </p:cNvPr>
          <p:cNvGraphicFramePr>
            <a:graphicFrameLocks noChangeAspect="1"/>
          </p:cNvGraphicFramePr>
          <p:nvPr>
            <p:extLst>
              <p:ext uri="{D42A27DB-BD31-4B8C-83A1-F6EECF244321}">
                <p14:modId xmlns:p14="http://schemas.microsoft.com/office/powerpoint/2010/main" val="2516434678"/>
              </p:ext>
            </p:extLst>
          </p:nvPr>
        </p:nvGraphicFramePr>
        <p:xfrm>
          <a:off x="7741024" y="3838411"/>
          <a:ext cx="3703189" cy="1058054"/>
        </p:xfrm>
        <a:graphic>
          <a:graphicData uri="http://schemas.openxmlformats.org/presentationml/2006/ole">
            <mc:AlternateContent xmlns:mc="http://schemas.openxmlformats.org/markup-compatibility/2006">
              <mc:Choice xmlns:v="urn:schemas-microsoft-com:vml" Requires="v">
                <p:oleObj name="Equation" r:id="rId8" imgW="3288960" imgH="939600" progId="Equation.DSMT4">
                  <p:embed/>
                </p:oleObj>
              </mc:Choice>
              <mc:Fallback>
                <p:oleObj name="Equation" r:id="rId8" imgW="3288960" imgH="939600" progId="Equation.DSMT4">
                  <p:embed/>
                  <p:pic>
                    <p:nvPicPr>
                      <p:cNvPr id="35" name="Object 34">
                        <a:extLst>
                          <a:ext uri="{FF2B5EF4-FFF2-40B4-BE49-F238E27FC236}">
                            <a16:creationId xmlns:a16="http://schemas.microsoft.com/office/drawing/2014/main" id="{7AC4689D-4D17-4A93-BBF9-AC94B85246BF}"/>
                          </a:ext>
                        </a:extLst>
                      </p:cNvPr>
                      <p:cNvPicPr>
                        <a:picLocks noChangeAspect="1" noChangeArrowheads="1"/>
                      </p:cNvPicPr>
                      <p:nvPr/>
                    </p:nvPicPr>
                    <p:blipFill>
                      <a:blip r:embed="rId9"/>
                      <a:srcRect/>
                      <a:stretch>
                        <a:fillRect/>
                      </a:stretch>
                    </p:blipFill>
                    <p:spPr bwMode="auto">
                      <a:xfrm>
                        <a:off x="7741024" y="3838411"/>
                        <a:ext cx="3703189" cy="1058054"/>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AAE762AA-4F5F-4FC6-B8E8-E4BD9AB56A38}"/>
              </a:ext>
            </a:extLst>
          </p:cNvPr>
          <p:cNvSpPr txBox="1"/>
          <p:nvPr/>
        </p:nvSpPr>
        <p:spPr>
          <a:xfrm>
            <a:off x="5404169" y="2985524"/>
            <a:ext cx="3316485" cy="369332"/>
          </a:xfrm>
          <a:prstGeom prst="rect">
            <a:avLst/>
          </a:prstGeom>
          <a:noFill/>
        </p:spPr>
        <p:txBody>
          <a:bodyPr wrap="none" rtlCol="0">
            <a:spAutoFit/>
          </a:bodyPr>
          <a:lstStyle/>
          <a:p>
            <a:r>
              <a:rPr lang="en-US"/>
              <a:t>Centripetally accelerating charge:</a:t>
            </a:r>
          </a:p>
        </p:txBody>
      </p:sp>
      <p:graphicFrame>
        <p:nvGraphicFramePr>
          <p:cNvPr id="39" name="Object 38">
            <a:extLst>
              <a:ext uri="{FF2B5EF4-FFF2-40B4-BE49-F238E27FC236}">
                <a16:creationId xmlns:a16="http://schemas.microsoft.com/office/drawing/2014/main" id="{9F82BA17-29AD-4D3C-81B0-8D69E1D1ED8D}"/>
              </a:ext>
            </a:extLst>
          </p:cNvPr>
          <p:cNvGraphicFramePr>
            <a:graphicFrameLocks noChangeAspect="1"/>
          </p:cNvGraphicFramePr>
          <p:nvPr/>
        </p:nvGraphicFramePr>
        <p:xfrm>
          <a:off x="5479262" y="3466840"/>
          <a:ext cx="1943100" cy="1616075"/>
        </p:xfrm>
        <a:graphic>
          <a:graphicData uri="http://schemas.openxmlformats.org/presentationml/2006/ole">
            <mc:AlternateContent xmlns:mc="http://schemas.openxmlformats.org/markup-compatibility/2006">
              <mc:Choice xmlns:v="urn:schemas-microsoft-com:vml" Requires="v">
                <p:oleObj name="Bitmap Image" r:id="rId10" imgW="4219048" imgH="3095238" progId="Paint.Picture">
                  <p:embed/>
                </p:oleObj>
              </mc:Choice>
              <mc:Fallback>
                <p:oleObj name="Bitmap Image" r:id="rId10" imgW="4219048" imgH="3095238" progId="Paint.Picture">
                  <p:embed/>
                  <p:pic>
                    <p:nvPicPr>
                      <p:cNvPr id="39" name="Object 38">
                        <a:extLst>
                          <a:ext uri="{FF2B5EF4-FFF2-40B4-BE49-F238E27FC236}">
                            <a16:creationId xmlns:a16="http://schemas.microsoft.com/office/drawing/2014/main" id="{9F82BA17-29AD-4D3C-81B0-8D69E1D1ED8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l="12010" t="29521" r="41949" b="18217"/>
                      <a:stretch>
                        <a:fillRect/>
                      </a:stretch>
                    </p:blipFill>
                    <p:spPr bwMode="auto">
                      <a:xfrm>
                        <a:off x="5479262" y="3466840"/>
                        <a:ext cx="1943100" cy="1616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630681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82942"/>
            <a:ext cx="9144000" cy="695286"/>
          </a:xfrm>
        </p:spPr>
        <p:txBody>
          <a:bodyPr>
            <a:normAutofit/>
          </a:bodyPr>
          <a:lstStyle/>
          <a:p>
            <a:r>
              <a:rPr lang="en-US" sz="3600" b="1" u="sng">
                <a:latin typeface="+mn-lt"/>
              </a:rPr>
              <a:t>Free EB Dipole</a:t>
            </a:r>
          </a:p>
        </p:txBody>
      </p:sp>
      <p:sp>
        <p:nvSpPr>
          <p:cNvPr id="4" name="TextBox 3">
            <a:extLst>
              <a:ext uri="{FF2B5EF4-FFF2-40B4-BE49-F238E27FC236}">
                <a16:creationId xmlns:a16="http://schemas.microsoft.com/office/drawing/2014/main" id="{A1440161-F71D-4A8A-911E-2E52C67F13F7}"/>
              </a:ext>
            </a:extLst>
          </p:cNvPr>
          <p:cNvSpPr txBox="1"/>
          <p:nvPr/>
        </p:nvSpPr>
        <p:spPr>
          <a:xfrm>
            <a:off x="269354" y="1022676"/>
            <a:ext cx="9987009" cy="584775"/>
          </a:xfrm>
          <a:prstGeom prst="rect">
            <a:avLst/>
          </a:prstGeom>
          <a:noFill/>
        </p:spPr>
        <p:txBody>
          <a:bodyPr wrap="square" rtlCol="0">
            <a:spAutoFit/>
          </a:bodyPr>
          <a:lstStyle/>
          <a:p>
            <a:r>
              <a:rPr lang="en-US" sz="1600"/>
              <a:t>Like in the static fields case, it is sometimes convenient to pursue a dipole expansion of the field.  We’ll assume the density/current is of the form, </a:t>
            </a:r>
          </a:p>
        </p:txBody>
      </p:sp>
      <p:graphicFrame>
        <p:nvGraphicFramePr>
          <p:cNvPr id="6" name="Object 5">
            <a:extLst>
              <a:ext uri="{FF2B5EF4-FFF2-40B4-BE49-F238E27FC236}">
                <a16:creationId xmlns:a16="http://schemas.microsoft.com/office/drawing/2014/main" id="{A3F79A1E-7519-4765-A106-A03CB9E440A7}"/>
              </a:ext>
            </a:extLst>
          </p:cNvPr>
          <p:cNvGraphicFramePr>
            <a:graphicFrameLocks noChangeAspect="1"/>
          </p:cNvGraphicFramePr>
          <p:nvPr/>
        </p:nvGraphicFramePr>
        <p:xfrm>
          <a:off x="383770" y="4049160"/>
          <a:ext cx="3968750" cy="619125"/>
        </p:xfrm>
        <a:graphic>
          <a:graphicData uri="http://schemas.openxmlformats.org/presentationml/2006/ole">
            <mc:AlternateContent xmlns:mc="http://schemas.openxmlformats.org/markup-compatibility/2006">
              <mc:Choice xmlns:v="urn:schemas-microsoft-com:vml" Requires="v">
                <p:oleObj name="Equation" r:id="rId2" imgW="2869920" imgH="444240" progId="Equation.DSMT4">
                  <p:embed/>
                </p:oleObj>
              </mc:Choice>
              <mc:Fallback>
                <p:oleObj name="Equation" r:id="rId2" imgW="2869920" imgH="444240" progId="Equation.DSMT4">
                  <p:embed/>
                  <p:pic>
                    <p:nvPicPr>
                      <p:cNvPr id="6" name="Object 5">
                        <a:extLst>
                          <a:ext uri="{FF2B5EF4-FFF2-40B4-BE49-F238E27FC236}">
                            <a16:creationId xmlns:a16="http://schemas.microsoft.com/office/drawing/2014/main" id="{A3F79A1E-7519-4765-A106-A03CB9E440A7}"/>
                          </a:ext>
                        </a:extLst>
                      </p:cNvPr>
                      <p:cNvPicPr>
                        <a:picLocks noChangeAspect="1" noChangeArrowheads="1"/>
                      </p:cNvPicPr>
                      <p:nvPr/>
                    </p:nvPicPr>
                    <p:blipFill>
                      <a:blip r:embed="rId3"/>
                      <a:srcRect/>
                      <a:stretch>
                        <a:fillRect/>
                      </a:stretch>
                    </p:blipFill>
                    <p:spPr bwMode="auto">
                      <a:xfrm>
                        <a:off x="383770" y="4049160"/>
                        <a:ext cx="3968750" cy="619125"/>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D70CEEE1-D3DC-4FD1-B395-D41D65F518DF}"/>
              </a:ext>
            </a:extLst>
          </p:cNvPr>
          <p:cNvGraphicFramePr>
            <a:graphicFrameLocks noChangeAspect="1"/>
          </p:cNvGraphicFramePr>
          <p:nvPr/>
        </p:nvGraphicFramePr>
        <p:xfrm>
          <a:off x="5231989" y="1679028"/>
          <a:ext cx="6396038" cy="1593850"/>
        </p:xfrm>
        <a:graphic>
          <a:graphicData uri="http://schemas.openxmlformats.org/presentationml/2006/ole">
            <mc:AlternateContent xmlns:mc="http://schemas.openxmlformats.org/markup-compatibility/2006">
              <mc:Choice xmlns:v="urn:schemas-microsoft-com:vml" Requires="v">
                <p:oleObj name="Equation" r:id="rId4" imgW="5549760" imgH="1384200" progId="Equation.DSMT4">
                  <p:embed/>
                </p:oleObj>
              </mc:Choice>
              <mc:Fallback>
                <p:oleObj name="Equation" r:id="rId4" imgW="5549760" imgH="1384200" progId="Equation.DSMT4">
                  <p:embed/>
                  <p:pic>
                    <p:nvPicPr>
                      <p:cNvPr id="11" name="Object 10">
                        <a:extLst>
                          <a:ext uri="{FF2B5EF4-FFF2-40B4-BE49-F238E27FC236}">
                            <a16:creationId xmlns:a16="http://schemas.microsoft.com/office/drawing/2014/main" id="{D70CEEE1-D3DC-4FD1-B395-D41D65F518DF}"/>
                          </a:ext>
                        </a:extLst>
                      </p:cNvPr>
                      <p:cNvPicPr>
                        <a:picLocks noChangeAspect="1" noChangeArrowheads="1"/>
                      </p:cNvPicPr>
                      <p:nvPr/>
                    </p:nvPicPr>
                    <p:blipFill>
                      <a:blip r:embed="rId5"/>
                      <a:srcRect/>
                      <a:stretch>
                        <a:fillRect/>
                      </a:stretch>
                    </p:blipFill>
                    <p:spPr bwMode="auto">
                      <a:xfrm>
                        <a:off x="5231989" y="1679028"/>
                        <a:ext cx="6396038" cy="1593850"/>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2C5F7CA9-7A1F-4BE0-83A0-D45E661265D6}"/>
              </a:ext>
            </a:extLst>
          </p:cNvPr>
          <p:cNvGraphicFramePr>
            <a:graphicFrameLocks noChangeAspect="1"/>
          </p:cNvGraphicFramePr>
          <p:nvPr/>
        </p:nvGraphicFramePr>
        <p:xfrm>
          <a:off x="316597" y="1788716"/>
          <a:ext cx="1855787" cy="615950"/>
        </p:xfrm>
        <a:graphic>
          <a:graphicData uri="http://schemas.openxmlformats.org/presentationml/2006/ole">
            <mc:AlternateContent xmlns:mc="http://schemas.openxmlformats.org/markup-compatibility/2006">
              <mc:Choice xmlns:v="urn:schemas-microsoft-com:vml" Requires="v">
                <p:oleObj name="Equation" r:id="rId6" imgW="1447560" imgH="482400" progId="Equation.DSMT4">
                  <p:embed/>
                </p:oleObj>
              </mc:Choice>
              <mc:Fallback>
                <p:oleObj name="Equation" r:id="rId6" imgW="1447560" imgH="482400" progId="Equation.DSMT4">
                  <p:embed/>
                  <p:pic>
                    <p:nvPicPr>
                      <p:cNvPr id="18" name="Object 17">
                        <a:extLst>
                          <a:ext uri="{FF2B5EF4-FFF2-40B4-BE49-F238E27FC236}">
                            <a16:creationId xmlns:a16="http://schemas.microsoft.com/office/drawing/2014/main" id="{2C5F7CA9-7A1F-4BE0-83A0-D45E661265D6}"/>
                          </a:ext>
                        </a:extLst>
                      </p:cNvPr>
                      <p:cNvPicPr>
                        <a:picLocks noChangeAspect="1" noChangeArrowheads="1"/>
                      </p:cNvPicPr>
                      <p:nvPr/>
                    </p:nvPicPr>
                    <p:blipFill>
                      <a:blip r:embed="rId7"/>
                      <a:srcRect/>
                      <a:stretch>
                        <a:fillRect/>
                      </a:stretch>
                    </p:blipFill>
                    <p:spPr bwMode="auto">
                      <a:xfrm>
                        <a:off x="316597" y="1788716"/>
                        <a:ext cx="1855787" cy="615950"/>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618D7834-F1E0-479F-A93D-3094F78DD081}"/>
              </a:ext>
            </a:extLst>
          </p:cNvPr>
          <p:cNvSpPr txBox="1"/>
          <p:nvPr/>
        </p:nvSpPr>
        <p:spPr>
          <a:xfrm>
            <a:off x="2301161" y="1782828"/>
            <a:ext cx="2802050" cy="1569660"/>
          </a:xfrm>
          <a:prstGeom prst="rect">
            <a:avLst/>
          </a:prstGeom>
          <a:noFill/>
        </p:spPr>
        <p:txBody>
          <a:bodyPr wrap="square" rtlCol="0">
            <a:spAutoFit/>
          </a:bodyPr>
          <a:lstStyle/>
          <a:p>
            <a:r>
              <a:rPr lang="en-US" sz="1600"/>
              <a:t>Then for instance, filling this into the formula for </a:t>
            </a:r>
            <a:r>
              <a:rPr lang="en-US" sz="1600" b="1"/>
              <a:t>A</a:t>
            </a:r>
            <a:r>
              <a:rPr lang="en-US" sz="1600"/>
              <a:t>(</a:t>
            </a:r>
            <a:r>
              <a:rPr lang="en-US" sz="1600" b="1"/>
              <a:t>r</a:t>
            </a:r>
            <a:r>
              <a:rPr lang="en-US" sz="1600"/>
              <a:t>,t), and keeping all terms to order 1/r alone, we get the following result in the form of a spherical wave.</a:t>
            </a:r>
          </a:p>
        </p:txBody>
      </p:sp>
      <p:sp>
        <p:nvSpPr>
          <p:cNvPr id="24" name="TextBox 23">
            <a:extLst>
              <a:ext uri="{FF2B5EF4-FFF2-40B4-BE49-F238E27FC236}">
                <a16:creationId xmlns:a16="http://schemas.microsoft.com/office/drawing/2014/main" id="{50E59838-97FC-4001-AD84-985F58E8F1BA}"/>
              </a:ext>
            </a:extLst>
          </p:cNvPr>
          <p:cNvSpPr txBox="1"/>
          <p:nvPr/>
        </p:nvSpPr>
        <p:spPr>
          <a:xfrm>
            <a:off x="316597" y="3491742"/>
            <a:ext cx="8997266" cy="338554"/>
          </a:xfrm>
          <a:prstGeom prst="rect">
            <a:avLst/>
          </a:prstGeom>
          <a:noFill/>
        </p:spPr>
        <p:txBody>
          <a:bodyPr wrap="square" rtlCol="0">
            <a:spAutoFit/>
          </a:bodyPr>
          <a:lstStyle/>
          <a:p>
            <a:r>
              <a:rPr lang="en-US" sz="1600"/>
              <a:t>By making various manipulations on these terms, and using ME laws, we are able to simplify this to:</a:t>
            </a:r>
          </a:p>
        </p:txBody>
      </p:sp>
      <p:graphicFrame>
        <p:nvGraphicFramePr>
          <p:cNvPr id="22" name="Object 21">
            <a:extLst>
              <a:ext uri="{FF2B5EF4-FFF2-40B4-BE49-F238E27FC236}">
                <a16:creationId xmlns:a16="http://schemas.microsoft.com/office/drawing/2014/main" id="{2008DD0D-20BB-4866-9C89-30E64F1911CD}"/>
              </a:ext>
            </a:extLst>
          </p:cNvPr>
          <p:cNvGraphicFramePr>
            <a:graphicFrameLocks noChangeAspect="1"/>
          </p:cNvGraphicFramePr>
          <p:nvPr/>
        </p:nvGraphicFramePr>
        <p:xfrm>
          <a:off x="2463800" y="5124450"/>
          <a:ext cx="1400175" cy="1420813"/>
        </p:xfrm>
        <a:graphic>
          <a:graphicData uri="http://schemas.openxmlformats.org/presentationml/2006/ole">
            <mc:AlternateContent xmlns:mc="http://schemas.openxmlformats.org/markup-compatibility/2006">
              <mc:Choice xmlns:v="urn:schemas-microsoft-com:vml" Requires="v">
                <p:oleObj name="Equation" r:id="rId8" imgW="1244520" imgH="1269720" progId="Equation.DSMT4">
                  <p:embed/>
                </p:oleObj>
              </mc:Choice>
              <mc:Fallback>
                <p:oleObj name="Equation" r:id="rId8" imgW="1244520" imgH="1269720" progId="Equation.DSMT4">
                  <p:embed/>
                  <p:pic>
                    <p:nvPicPr>
                      <p:cNvPr id="22" name="Object 21">
                        <a:extLst>
                          <a:ext uri="{FF2B5EF4-FFF2-40B4-BE49-F238E27FC236}">
                            <a16:creationId xmlns:a16="http://schemas.microsoft.com/office/drawing/2014/main" id="{2008DD0D-20BB-4866-9C89-30E64F1911CD}"/>
                          </a:ext>
                        </a:extLst>
                      </p:cNvPr>
                      <p:cNvPicPr>
                        <a:picLocks noChangeAspect="1" noChangeArrowheads="1"/>
                      </p:cNvPicPr>
                      <p:nvPr/>
                    </p:nvPicPr>
                    <p:blipFill>
                      <a:blip r:embed="rId9"/>
                      <a:srcRect/>
                      <a:stretch>
                        <a:fillRect/>
                      </a:stretch>
                    </p:blipFill>
                    <p:spPr bwMode="auto">
                      <a:xfrm>
                        <a:off x="2463800" y="5124450"/>
                        <a:ext cx="1400175" cy="1420813"/>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3DEA661E-CD83-4744-99BF-FD3B61FB5C95}"/>
              </a:ext>
            </a:extLst>
          </p:cNvPr>
          <p:cNvSpPr txBox="1"/>
          <p:nvPr/>
        </p:nvSpPr>
        <p:spPr>
          <a:xfrm>
            <a:off x="316597" y="5069284"/>
            <a:ext cx="1767763" cy="1323439"/>
          </a:xfrm>
          <a:prstGeom prst="rect">
            <a:avLst/>
          </a:prstGeom>
          <a:noFill/>
        </p:spPr>
        <p:txBody>
          <a:bodyPr wrap="square" rtlCol="0">
            <a:spAutoFit/>
          </a:bodyPr>
          <a:lstStyle/>
          <a:p>
            <a:r>
              <a:rPr lang="en-US" sz="1600"/>
              <a:t>Then we can get E and B directly from A via Max Eq., being outside the region of charge….  </a:t>
            </a:r>
          </a:p>
        </p:txBody>
      </p:sp>
      <p:graphicFrame>
        <p:nvGraphicFramePr>
          <p:cNvPr id="27" name="Object 26">
            <a:extLst>
              <a:ext uri="{FF2B5EF4-FFF2-40B4-BE49-F238E27FC236}">
                <a16:creationId xmlns:a16="http://schemas.microsoft.com/office/drawing/2014/main" id="{5839911E-2158-4EDD-B2C6-D0F33AFE921B}"/>
              </a:ext>
            </a:extLst>
          </p:cNvPr>
          <p:cNvGraphicFramePr>
            <a:graphicFrameLocks noChangeAspect="1"/>
          </p:cNvGraphicFramePr>
          <p:nvPr/>
        </p:nvGraphicFramePr>
        <p:xfrm>
          <a:off x="4908550" y="5530770"/>
          <a:ext cx="1403350" cy="688975"/>
        </p:xfrm>
        <a:graphic>
          <a:graphicData uri="http://schemas.openxmlformats.org/presentationml/2006/ole">
            <mc:AlternateContent xmlns:mc="http://schemas.openxmlformats.org/markup-compatibility/2006">
              <mc:Choice xmlns:v="urn:schemas-microsoft-com:vml" Requires="v">
                <p:oleObj name="Equation" r:id="rId10" imgW="1041120" imgH="507960" progId="Equation.DSMT4">
                  <p:embed/>
                </p:oleObj>
              </mc:Choice>
              <mc:Fallback>
                <p:oleObj name="Equation" r:id="rId10" imgW="1041120" imgH="507960" progId="Equation.DSMT4">
                  <p:embed/>
                  <p:pic>
                    <p:nvPicPr>
                      <p:cNvPr id="27" name="Object 26">
                        <a:extLst>
                          <a:ext uri="{FF2B5EF4-FFF2-40B4-BE49-F238E27FC236}">
                            <a16:creationId xmlns:a16="http://schemas.microsoft.com/office/drawing/2014/main" id="{5839911E-2158-4EDD-B2C6-D0F33AFE921B}"/>
                          </a:ext>
                        </a:extLst>
                      </p:cNvPr>
                      <p:cNvPicPr>
                        <a:picLocks noChangeAspect="1" noChangeArrowheads="1"/>
                      </p:cNvPicPr>
                      <p:nvPr/>
                    </p:nvPicPr>
                    <p:blipFill>
                      <a:blip r:embed="rId11"/>
                      <a:srcRect/>
                      <a:stretch>
                        <a:fillRect/>
                      </a:stretch>
                    </p:blipFill>
                    <p:spPr bwMode="auto">
                      <a:xfrm>
                        <a:off x="4908550" y="5530770"/>
                        <a:ext cx="1403350" cy="688975"/>
                      </a:xfrm>
                      <a:prstGeom prst="rect">
                        <a:avLst/>
                      </a:prstGeom>
                      <a:noFill/>
                    </p:spPr>
                  </p:pic>
                </p:oleObj>
              </mc:Fallback>
            </mc:AlternateContent>
          </a:graphicData>
        </a:graphic>
      </p:graphicFrame>
      <p:cxnSp>
        <p:nvCxnSpPr>
          <p:cNvPr id="29" name="Straight Arrow Connector 28">
            <a:extLst>
              <a:ext uri="{FF2B5EF4-FFF2-40B4-BE49-F238E27FC236}">
                <a16:creationId xmlns:a16="http://schemas.microsoft.com/office/drawing/2014/main" id="{6E49CD45-863A-44E8-9937-014AE64D2B56}"/>
              </a:ext>
            </a:extLst>
          </p:cNvPr>
          <p:cNvCxnSpPr/>
          <p:nvPr/>
        </p:nvCxnSpPr>
        <p:spPr>
          <a:xfrm>
            <a:off x="3996961" y="5875590"/>
            <a:ext cx="7111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E88B913C-A469-441F-8C3F-FED0BBEDCE6F}"/>
              </a:ext>
            </a:extLst>
          </p:cNvPr>
          <p:cNvSpPr txBox="1"/>
          <p:nvPr/>
        </p:nvSpPr>
        <p:spPr>
          <a:xfrm>
            <a:off x="6693258" y="5277196"/>
            <a:ext cx="2031964" cy="830997"/>
          </a:xfrm>
          <a:prstGeom prst="rect">
            <a:avLst/>
          </a:prstGeom>
          <a:noFill/>
        </p:spPr>
        <p:txBody>
          <a:bodyPr wrap="square" rtlCol="0">
            <a:spAutoFit/>
          </a:bodyPr>
          <a:lstStyle/>
          <a:p>
            <a:r>
              <a:rPr lang="en-US" sz="1600"/>
              <a:t>And then from here we can get the radiated power:</a:t>
            </a:r>
          </a:p>
        </p:txBody>
      </p:sp>
      <p:graphicFrame>
        <p:nvGraphicFramePr>
          <p:cNvPr id="32" name="Object 31">
            <a:extLst>
              <a:ext uri="{FF2B5EF4-FFF2-40B4-BE49-F238E27FC236}">
                <a16:creationId xmlns:a16="http://schemas.microsoft.com/office/drawing/2014/main" id="{1CD85AC3-D2FA-4811-AFE3-EB265C2A81B7}"/>
              </a:ext>
            </a:extLst>
          </p:cNvPr>
          <p:cNvGraphicFramePr>
            <a:graphicFrameLocks noChangeAspect="1"/>
          </p:cNvGraphicFramePr>
          <p:nvPr/>
        </p:nvGraphicFramePr>
        <p:xfrm>
          <a:off x="8907463" y="5151438"/>
          <a:ext cx="1793875" cy="1162050"/>
        </p:xfrm>
        <a:graphic>
          <a:graphicData uri="http://schemas.openxmlformats.org/presentationml/2006/ole">
            <mc:AlternateContent xmlns:mc="http://schemas.openxmlformats.org/markup-compatibility/2006">
              <mc:Choice xmlns:v="urn:schemas-microsoft-com:vml" Requires="v">
                <p:oleObj name="Equation" r:id="rId12" imgW="1371600" imgH="888840" progId="Equation.DSMT4">
                  <p:embed/>
                </p:oleObj>
              </mc:Choice>
              <mc:Fallback>
                <p:oleObj name="Equation" r:id="rId12" imgW="1371600" imgH="888840" progId="Equation.DSMT4">
                  <p:embed/>
                  <p:pic>
                    <p:nvPicPr>
                      <p:cNvPr id="32" name="Object 31">
                        <a:extLst>
                          <a:ext uri="{FF2B5EF4-FFF2-40B4-BE49-F238E27FC236}">
                            <a16:creationId xmlns:a16="http://schemas.microsoft.com/office/drawing/2014/main" id="{1CD85AC3-D2FA-4811-AFE3-EB265C2A81B7}"/>
                          </a:ext>
                        </a:extLst>
                      </p:cNvPr>
                      <p:cNvPicPr>
                        <a:picLocks noChangeAspect="1" noChangeArrowheads="1"/>
                      </p:cNvPicPr>
                      <p:nvPr/>
                    </p:nvPicPr>
                    <p:blipFill>
                      <a:blip r:embed="rId13"/>
                      <a:srcRect/>
                      <a:stretch>
                        <a:fillRect/>
                      </a:stretch>
                    </p:blipFill>
                    <p:spPr bwMode="auto">
                      <a:xfrm>
                        <a:off x="8907463" y="5151438"/>
                        <a:ext cx="1793875" cy="1162050"/>
                      </a:xfrm>
                      <a:prstGeom prst="rect">
                        <a:avLst/>
                      </a:prstGeom>
                      <a:noFill/>
                    </p:spPr>
                  </p:pic>
                </p:oleObj>
              </mc:Fallback>
            </mc:AlternateContent>
          </a:graphicData>
        </a:graphic>
      </p:graphicFrame>
    </p:spTree>
    <p:extLst>
      <p:ext uri="{BB962C8B-B14F-4D97-AF65-F5344CB8AC3E}">
        <p14:creationId xmlns:p14="http://schemas.microsoft.com/office/powerpoint/2010/main" val="2616687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4000107" y="83096"/>
            <a:ext cx="4191786" cy="695286"/>
          </a:xfrm>
        </p:spPr>
        <p:txBody>
          <a:bodyPr>
            <a:normAutofit/>
          </a:bodyPr>
          <a:lstStyle/>
          <a:p>
            <a:r>
              <a:rPr lang="en-US" sz="3600" b="1" u="sng">
                <a:latin typeface="+mn-lt"/>
              </a:rPr>
              <a:t>Free EB Dipole</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300243" y="1225930"/>
            <a:ext cx="11657502" cy="369332"/>
          </a:xfrm>
          <a:prstGeom prst="rect">
            <a:avLst/>
          </a:prstGeom>
          <a:noFill/>
        </p:spPr>
        <p:txBody>
          <a:bodyPr wrap="square" rtlCol="0">
            <a:spAutoFit/>
          </a:bodyPr>
          <a:lstStyle/>
          <a:p>
            <a:r>
              <a:rPr lang="en-US"/>
              <a:t>Consider an oscillating electric dipole.  Keeping just the first term in A, we get for the time-average power: </a:t>
            </a:r>
          </a:p>
        </p:txBody>
      </p:sp>
      <p:graphicFrame>
        <p:nvGraphicFramePr>
          <p:cNvPr id="7" name="Object 6">
            <a:extLst>
              <a:ext uri="{FF2B5EF4-FFF2-40B4-BE49-F238E27FC236}">
                <a16:creationId xmlns:a16="http://schemas.microsoft.com/office/drawing/2014/main" id="{019105F1-1565-4BC9-A4F0-3C3C693AAEE3}"/>
              </a:ext>
            </a:extLst>
          </p:cNvPr>
          <p:cNvGraphicFramePr>
            <a:graphicFrameLocks noChangeAspect="1"/>
          </p:cNvGraphicFramePr>
          <p:nvPr/>
        </p:nvGraphicFramePr>
        <p:xfrm>
          <a:off x="234255" y="1730631"/>
          <a:ext cx="1556838" cy="1698369"/>
        </p:xfrm>
        <a:graphic>
          <a:graphicData uri="http://schemas.openxmlformats.org/presentationml/2006/ole">
            <mc:AlternateContent xmlns:mc="http://schemas.openxmlformats.org/markup-compatibility/2006">
              <mc:Choice xmlns:v="urn:schemas-microsoft-com:vml" Requires="v">
                <p:oleObj name="Bitmap Image" r:id="rId2" imgW="2276793" imgH="2048161" progId="Paint.Picture">
                  <p:embed/>
                </p:oleObj>
              </mc:Choice>
              <mc:Fallback>
                <p:oleObj name="Bitmap Image" r:id="rId2" imgW="2276793" imgH="2048161" progId="Paint.Picture">
                  <p:embed/>
                  <p:pic>
                    <p:nvPicPr>
                      <p:cNvPr id="7" name="Object 6">
                        <a:extLst>
                          <a:ext uri="{FF2B5EF4-FFF2-40B4-BE49-F238E27FC236}">
                            <a16:creationId xmlns:a16="http://schemas.microsoft.com/office/drawing/2014/main" id="{019105F1-1565-4BC9-A4F0-3C3C693AAE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5063" t="16743" r="29707" b="16280"/>
                      <a:stretch>
                        <a:fillRect/>
                      </a:stretch>
                    </p:blipFill>
                    <p:spPr bwMode="auto">
                      <a:xfrm>
                        <a:off x="234255" y="1730631"/>
                        <a:ext cx="1556838" cy="1698369"/>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4A9BCDD5-C736-4444-AF04-D4D8C36591E0}"/>
              </a:ext>
            </a:extLst>
          </p:cNvPr>
          <p:cNvGraphicFramePr>
            <a:graphicFrameLocks noChangeAspect="1"/>
          </p:cNvGraphicFramePr>
          <p:nvPr>
            <p:extLst>
              <p:ext uri="{D42A27DB-BD31-4B8C-83A1-F6EECF244321}">
                <p14:modId xmlns:p14="http://schemas.microsoft.com/office/powerpoint/2010/main" val="777093854"/>
              </p:ext>
            </p:extLst>
          </p:nvPr>
        </p:nvGraphicFramePr>
        <p:xfrm>
          <a:off x="2651125" y="1954213"/>
          <a:ext cx="2398713" cy="1250950"/>
        </p:xfrm>
        <a:graphic>
          <a:graphicData uri="http://schemas.openxmlformats.org/presentationml/2006/ole">
            <mc:AlternateContent xmlns:mc="http://schemas.openxmlformats.org/markup-compatibility/2006">
              <mc:Choice xmlns:v="urn:schemas-microsoft-com:vml" Requires="v">
                <p:oleObj name="Equation" r:id="rId4" imgW="1777680" imgH="939600" progId="Equation.DSMT4">
                  <p:embed/>
                </p:oleObj>
              </mc:Choice>
              <mc:Fallback>
                <p:oleObj name="Equation" r:id="rId4" imgW="1777680" imgH="939600" progId="Equation.DSMT4">
                  <p:embed/>
                  <p:pic>
                    <p:nvPicPr>
                      <p:cNvPr id="9" name="Object 8">
                        <a:extLst>
                          <a:ext uri="{FF2B5EF4-FFF2-40B4-BE49-F238E27FC236}">
                            <a16:creationId xmlns:a16="http://schemas.microsoft.com/office/drawing/2014/main" id="{4A9BCDD5-C736-4444-AF04-D4D8C36591E0}"/>
                          </a:ext>
                        </a:extLst>
                      </p:cNvPr>
                      <p:cNvPicPr>
                        <a:picLocks noChangeAspect="1" noChangeArrowheads="1"/>
                      </p:cNvPicPr>
                      <p:nvPr/>
                    </p:nvPicPr>
                    <p:blipFill>
                      <a:blip r:embed="rId5"/>
                      <a:srcRect/>
                      <a:stretch>
                        <a:fillRect/>
                      </a:stretch>
                    </p:blipFill>
                    <p:spPr bwMode="auto">
                      <a:xfrm>
                        <a:off x="2651125" y="1954213"/>
                        <a:ext cx="2398713" cy="1250950"/>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9CA52B66-85E9-4973-8CAA-BD4B9071A288}"/>
              </a:ext>
            </a:extLst>
          </p:cNvPr>
          <p:cNvGraphicFramePr>
            <a:graphicFrameLocks noChangeAspect="1"/>
          </p:cNvGraphicFramePr>
          <p:nvPr/>
        </p:nvGraphicFramePr>
        <p:xfrm>
          <a:off x="2719388" y="4468813"/>
          <a:ext cx="2262187" cy="1149350"/>
        </p:xfrm>
        <a:graphic>
          <a:graphicData uri="http://schemas.openxmlformats.org/presentationml/2006/ole">
            <mc:AlternateContent xmlns:mc="http://schemas.openxmlformats.org/markup-compatibility/2006">
              <mc:Choice xmlns:v="urn:schemas-microsoft-com:vml" Requires="v">
                <p:oleObj name="Equation" r:id="rId6" imgW="1676160" imgH="863280" progId="Equation.DSMT4">
                  <p:embed/>
                </p:oleObj>
              </mc:Choice>
              <mc:Fallback>
                <p:oleObj name="Equation" r:id="rId6" imgW="1676160" imgH="863280" progId="Equation.DSMT4">
                  <p:embed/>
                  <p:pic>
                    <p:nvPicPr>
                      <p:cNvPr id="21" name="Object 20">
                        <a:extLst>
                          <a:ext uri="{FF2B5EF4-FFF2-40B4-BE49-F238E27FC236}">
                            <a16:creationId xmlns:a16="http://schemas.microsoft.com/office/drawing/2014/main" id="{9CA52B66-85E9-4973-8CAA-BD4B9071A288}"/>
                          </a:ext>
                        </a:extLst>
                      </p:cNvPr>
                      <p:cNvPicPr>
                        <a:picLocks noChangeAspect="1" noChangeArrowheads="1"/>
                      </p:cNvPicPr>
                      <p:nvPr/>
                    </p:nvPicPr>
                    <p:blipFill>
                      <a:blip r:embed="rId7"/>
                      <a:srcRect/>
                      <a:stretch>
                        <a:fillRect/>
                      </a:stretch>
                    </p:blipFill>
                    <p:spPr bwMode="auto">
                      <a:xfrm>
                        <a:off x="2719388" y="4468813"/>
                        <a:ext cx="2262187" cy="1149350"/>
                      </a:xfrm>
                      <a:prstGeom prst="rect">
                        <a:avLst/>
                      </a:prstGeom>
                      <a:solidFill>
                        <a:srgbClr val="CCFFCC"/>
                      </a:solidFill>
                    </p:spPr>
                  </p:pic>
                </p:oleObj>
              </mc:Fallback>
            </mc:AlternateContent>
          </a:graphicData>
        </a:graphic>
      </p:graphicFrame>
      <p:sp>
        <p:nvSpPr>
          <p:cNvPr id="25" name="TextBox 24">
            <a:extLst>
              <a:ext uri="{FF2B5EF4-FFF2-40B4-BE49-F238E27FC236}">
                <a16:creationId xmlns:a16="http://schemas.microsoft.com/office/drawing/2014/main" id="{B7C997B2-34FB-47D5-A356-CD1E17C254BD}"/>
              </a:ext>
            </a:extLst>
          </p:cNvPr>
          <p:cNvSpPr txBox="1"/>
          <p:nvPr/>
        </p:nvSpPr>
        <p:spPr>
          <a:xfrm flipH="1">
            <a:off x="267249" y="3652711"/>
            <a:ext cx="11657502" cy="369332"/>
          </a:xfrm>
          <a:prstGeom prst="rect">
            <a:avLst/>
          </a:prstGeom>
          <a:noFill/>
        </p:spPr>
        <p:txBody>
          <a:bodyPr wrap="square" rtlCol="0">
            <a:spAutoFit/>
          </a:bodyPr>
          <a:lstStyle/>
          <a:p>
            <a:r>
              <a:rPr lang="en-US"/>
              <a:t>Now consider an oscillating magnetic dipole.  Keeping just the first non-zero term in A, we get for the time-average power: </a:t>
            </a:r>
          </a:p>
        </p:txBody>
      </p:sp>
      <p:pic>
        <p:nvPicPr>
          <p:cNvPr id="1027" name="Picture 1">
            <a:extLst>
              <a:ext uri="{FF2B5EF4-FFF2-40B4-BE49-F238E27FC236}">
                <a16:creationId xmlns:a16="http://schemas.microsoft.com/office/drawing/2014/main" id="{BA36AD77-E8D0-F952-5E45-590B53006ED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3348" b="316"/>
          <a:stretch>
            <a:fillRect/>
          </a:stretch>
        </p:blipFill>
        <p:spPr bwMode="auto">
          <a:xfrm>
            <a:off x="9189679" y="4468813"/>
            <a:ext cx="2587625" cy="220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F1FAD315-3619-538E-DA40-FA108A048642}"/>
              </a:ext>
            </a:extLst>
          </p:cNvPr>
          <p:cNvSpPr txBox="1"/>
          <p:nvPr/>
        </p:nvSpPr>
        <p:spPr>
          <a:xfrm>
            <a:off x="7143223" y="5324790"/>
            <a:ext cx="1907458" cy="830997"/>
          </a:xfrm>
          <a:prstGeom prst="rect">
            <a:avLst/>
          </a:prstGeom>
          <a:noFill/>
        </p:spPr>
        <p:txBody>
          <a:bodyPr wrap="square" rtlCol="0">
            <a:spAutoFit/>
          </a:bodyPr>
          <a:lstStyle/>
          <a:p>
            <a:r>
              <a:rPr lang="en-US" sz="1600"/>
              <a:t>both power distributions look like this:</a:t>
            </a:r>
          </a:p>
        </p:txBody>
      </p:sp>
      <p:graphicFrame>
        <p:nvGraphicFramePr>
          <p:cNvPr id="5" name="Object 4">
            <a:extLst>
              <a:ext uri="{FF2B5EF4-FFF2-40B4-BE49-F238E27FC236}">
                <a16:creationId xmlns:a16="http://schemas.microsoft.com/office/drawing/2014/main" id="{8E7216D4-0631-EF5A-4DD0-F66EE3E8BAC5}"/>
              </a:ext>
            </a:extLst>
          </p:cNvPr>
          <p:cNvGraphicFramePr>
            <a:graphicFrameLocks noChangeAspect="1"/>
          </p:cNvGraphicFramePr>
          <p:nvPr>
            <p:extLst>
              <p:ext uri="{D42A27DB-BD31-4B8C-83A1-F6EECF244321}">
                <p14:modId xmlns:p14="http://schemas.microsoft.com/office/powerpoint/2010/main" val="4075231923"/>
              </p:ext>
            </p:extLst>
          </p:nvPr>
        </p:nvGraphicFramePr>
        <p:xfrm>
          <a:off x="314632" y="4194303"/>
          <a:ext cx="1556838" cy="1698369"/>
        </p:xfrm>
        <a:graphic>
          <a:graphicData uri="http://schemas.openxmlformats.org/presentationml/2006/ole">
            <mc:AlternateContent xmlns:mc="http://schemas.openxmlformats.org/markup-compatibility/2006">
              <mc:Choice xmlns:v="urn:schemas-microsoft-com:vml" Requires="v">
                <p:oleObj name="Bitmap Image" r:id="rId9" imgW="2276793" imgH="2048161" progId="Paint.Picture">
                  <p:embed/>
                </p:oleObj>
              </mc:Choice>
              <mc:Fallback>
                <p:oleObj name="Bitmap Image" r:id="rId9" imgW="2276793" imgH="2048161" progId="Paint.Picture">
                  <p:embed/>
                  <p:pic>
                    <p:nvPicPr>
                      <p:cNvPr id="7" name="Object 6">
                        <a:extLst>
                          <a:ext uri="{FF2B5EF4-FFF2-40B4-BE49-F238E27FC236}">
                            <a16:creationId xmlns:a16="http://schemas.microsoft.com/office/drawing/2014/main" id="{019105F1-1565-4BC9-A4F0-3C3C693AAE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5063" t="16743" r="29707" b="16280"/>
                      <a:stretch>
                        <a:fillRect/>
                      </a:stretch>
                    </p:blipFill>
                    <p:spPr bwMode="auto">
                      <a:xfrm>
                        <a:off x="314632" y="4194303"/>
                        <a:ext cx="1556838" cy="1698369"/>
                      </a:xfrm>
                      <a:prstGeom prst="rect">
                        <a:avLst/>
                      </a:prstGeom>
                      <a:noFill/>
                    </p:spPr>
                  </p:pic>
                </p:oleObj>
              </mc:Fallback>
            </mc:AlternateContent>
          </a:graphicData>
        </a:graphic>
      </p:graphicFrame>
    </p:spTree>
    <p:extLst>
      <p:ext uri="{BB962C8B-B14F-4D97-AF65-F5344CB8AC3E}">
        <p14:creationId xmlns:p14="http://schemas.microsoft.com/office/powerpoint/2010/main" val="12405087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4000107" y="83096"/>
            <a:ext cx="4191786" cy="695286"/>
          </a:xfrm>
        </p:spPr>
        <p:txBody>
          <a:bodyPr>
            <a:normAutofit/>
          </a:bodyPr>
          <a:lstStyle/>
          <a:p>
            <a:r>
              <a:rPr lang="en-US" sz="3600" b="1" u="sng">
                <a:latin typeface="+mn-lt"/>
              </a:rPr>
              <a:t>Raleigh Scattering</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300243" y="1225930"/>
            <a:ext cx="4960015" cy="338554"/>
          </a:xfrm>
          <a:prstGeom prst="rect">
            <a:avLst/>
          </a:prstGeom>
          <a:noFill/>
        </p:spPr>
        <p:txBody>
          <a:bodyPr wrap="square" rtlCol="0">
            <a:spAutoFit/>
          </a:bodyPr>
          <a:lstStyle/>
          <a:p>
            <a:r>
              <a:rPr lang="en-US" sz="1600"/>
              <a:t>So consider a diatomic molecule in EM field E(t) = Ee</a:t>
            </a:r>
            <a:r>
              <a:rPr lang="en-US" sz="1600" baseline="30000"/>
              <a:t>-iwt</a:t>
            </a:r>
            <a:r>
              <a:rPr lang="en-US" sz="1600"/>
              <a:t>.  </a:t>
            </a:r>
          </a:p>
        </p:txBody>
      </p:sp>
      <p:sp>
        <p:nvSpPr>
          <p:cNvPr id="25" name="TextBox 24">
            <a:extLst>
              <a:ext uri="{FF2B5EF4-FFF2-40B4-BE49-F238E27FC236}">
                <a16:creationId xmlns:a16="http://schemas.microsoft.com/office/drawing/2014/main" id="{B7C997B2-34FB-47D5-A356-CD1E17C254BD}"/>
              </a:ext>
            </a:extLst>
          </p:cNvPr>
          <p:cNvSpPr txBox="1"/>
          <p:nvPr/>
        </p:nvSpPr>
        <p:spPr>
          <a:xfrm flipH="1">
            <a:off x="6128994" y="1225930"/>
            <a:ext cx="4009783" cy="830997"/>
          </a:xfrm>
          <a:prstGeom prst="rect">
            <a:avLst/>
          </a:prstGeom>
          <a:noFill/>
        </p:spPr>
        <p:txBody>
          <a:bodyPr wrap="square" rtlCol="0">
            <a:spAutoFit/>
          </a:bodyPr>
          <a:lstStyle/>
          <a:p>
            <a:r>
              <a:rPr lang="en-US" sz="1600"/>
              <a:t>It will induce oscillations in the dipole, giving it a polarization (where </a:t>
            </a:r>
            <a:r>
              <a:rPr lang="el-GR" sz="1600">
                <a:latin typeface="Calibri" panose="020F0502020204030204" pitchFamily="34" charset="0"/>
                <a:cs typeface="Calibri" panose="020F0502020204030204" pitchFamily="34" charset="0"/>
              </a:rPr>
              <a:t>ω</a:t>
            </a:r>
            <a:r>
              <a:rPr lang="en-US" sz="1600" baseline="-25000">
                <a:latin typeface="Calibri" panose="020F0502020204030204" pitchFamily="34" charset="0"/>
                <a:cs typeface="Calibri" panose="020F0502020204030204" pitchFamily="34" charset="0"/>
              </a:rPr>
              <a:t>0</a:t>
            </a:r>
            <a:r>
              <a:rPr lang="en-US" sz="1600">
                <a:latin typeface="Calibri" panose="020F0502020204030204" pitchFamily="34" charset="0"/>
                <a:cs typeface="Calibri" panose="020F0502020204030204" pitchFamily="34" charset="0"/>
              </a:rPr>
              <a:t> is dipole’s resonant frequency)</a:t>
            </a:r>
            <a:r>
              <a:rPr lang="en-US" sz="1600"/>
              <a:t>:</a:t>
            </a:r>
            <a:endParaRPr lang="en-US"/>
          </a:p>
        </p:txBody>
      </p:sp>
      <p:pic>
        <p:nvPicPr>
          <p:cNvPr id="2050" name="Picture 1">
            <a:extLst>
              <a:ext uri="{FF2B5EF4-FFF2-40B4-BE49-F238E27FC236}">
                <a16:creationId xmlns:a16="http://schemas.microsoft.com/office/drawing/2014/main" id="{E8D3BBA7-C011-18C0-C193-DB0F74EA66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243" y="1564484"/>
            <a:ext cx="4378325"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Object 4">
            <a:extLst>
              <a:ext uri="{FF2B5EF4-FFF2-40B4-BE49-F238E27FC236}">
                <a16:creationId xmlns:a16="http://schemas.microsoft.com/office/drawing/2014/main" id="{8FC9F6B1-4C53-4E9A-8AE0-6276F61EE38A}"/>
              </a:ext>
            </a:extLst>
          </p:cNvPr>
          <p:cNvGraphicFramePr>
            <a:graphicFrameLocks noChangeAspect="1"/>
          </p:cNvGraphicFramePr>
          <p:nvPr>
            <p:extLst>
              <p:ext uri="{D42A27DB-BD31-4B8C-83A1-F6EECF244321}">
                <p14:modId xmlns:p14="http://schemas.microsoft.com/office/powerpoint/2010/main" val="3150326518"/>
              </p:ext>
            </p:extLst>
          </p:nvPr>
        </p:nvGraphicFramePr>
        <p:xfrm>
          <a:off x="6280662" y="2162353"/>
          <a:ext cx="5164086" cy="571363"/>
        </p:xfrm>
        <a:graphic>
          <a:graphicData uri="http://schemas.openxmlformats.org/presentationml/2006/ole">
            <mc:AlternateContent xmlns:mc="http://schemas.openxmlformats.org/markup-compatibility/2006">
              <mc:Choice xmlns:v="urn:schemas-microsoft-com:vml" Requires="v">
                <p:oleObj name="Equation" r:id="rId3" imgW="4132794" imgH="457088" progId="Equation.DSMT4">
                  <p:embed/>
                </p:oleObj>
              </mc:Choice>
              <mc:Fallback>
                <p:oleObj name="Equation" r:id="rId3" imgW="4132794" imgH="457088" progId="Equation.DSMT4">
                  <p:embed/>
                  <p:pic>
                    <p:nvPicPr>
                      <p:cNvPr id="0" name=""/>
                      <p:cNvPicPr/>
                      <p:nvPr/>
                    </p:nvPicPr>
                    <p:blipFill>
                      <a:blip r:embed="rId4"/>
                      <a:stretch>
                        <a:fillRect/>
                      </a:stretch>
                    </p:blipFill>
                    <p:spPr>
                      <a:xfrm>
                        <a:off x="6280662" y="2162353"/>
                        <a:ext cx="5164086" cy="571363"/>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8AF5E1DB-31C5-AE22-97B1-0D07DF6D3B36}"/>
              </a:ext>
            </a:extLst>
          </p:cNvPr>
          <p:cNvGraphicFramePr>
            <a:graphicFrameLocks noChangeAspect="1"/>
          </p:cNvGraphicFramePr>
          <p:nvPr>
            <p:extLst>
              <p:ext uri="{D42A27DB-BD31-4B8C-83A1-F6EECF244321}">
                <p14:modId xmlns:p14="http://schemas.microsoft.com/office/powerpoint/2010/main" val="1335921293"/>
              </p:ext>
            </p:extLst>
          </p:nvPr>
        </p:nvGraphicFramePr>
        <p:xfrm>
          <a:off x="6398649" y="3829888"/>
          <a:ext cx="4210357" cy="655844"/>
        </p:xfrm>
        <a:graphic>
          <a:graphicData uri="http://schemas.openxmlformats.org/presentationml/2006/ole">
            <mc:AlternateContent xmlns:mc="http://schemas.openxmlformats.org/markup-compatibility/2006">
              <mc:Choice xmlns:v="urn:schemas-microsoft-com:vml" Requires="v">
                <p:oleObj name="Equation" r:id="rId5" imgW="3302699" imgH="514313" progId="Equation.DSMT4">
                  <p:embed/>
                </p:oleObj>
              </mc:Choice>
              <mc:Fallback>
                <p:oleObj name="Equation" r:id="rId5" imgW="3302699" imgH="514313" progId="Equation.DSMT4">
                  <p:embed/>
                  <p:pic>
                    <p:nvPicPr>
                      <p:cNvPr id="0" name=""/>
                      <p:cNvPicPr/>
                      <p:nvPr/>
                    </p:nvPicPr>
                    <p:blipFill>
                      <a:blip r:embed="rId6"/>
                      <a:stretch>
                        <a:fillRect/>
                      </a:stretch>
                    </p:blipFill>
                    <p:spPr>
                      <a:xfrm>
                        <a:off x="6398649" y="3829888"/>
                        <a:ext cx="4210357" cy="655844"/>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64814E89-8408-AAFE-8BDF-9317188B2FFE}"/>
              </a:ext>
            </a:extLst>
          </p:cNvPr>
          <p:cNvSpPr txBox="1"/>
          <p:nvPr/>
        </p:nvSpPr>
        <p:spPr>
          <a:xfrm>
            <a:off x="6280662" y="3106994"/>
            <a:ext cx="4603648" cy="584775"/>
          </a:xfrm>
          <a:prstGeom prst="rect">
            <a:avLst/>
          </a:prstGeom>
          <a:noFill/>
        </p:spPr>
        <p:txBody>
          <a:bodyPr wrap="square" rtlCol="0">
            <a:spAutoFit/>
          </a:bodyPr>
          <a:lstStyle/>
          <a:p>
            <a:r>
              <a:rPr lang="en-US" sz="1600"/>
              <a:t>plugging this into our dP/d</a:t>
            </a:r>
            <a:r>
              <a:rPr lang="el-GR" sz="1600">
                <a:latin typeface="Calibri" panose="020F0502020204030204" pitchFamily="34" charset="0"/>
                <a:cs typeface="Calibri" panose="020F0502020204030204" pitchFamily="34" charset="0"/>
              </a:rPr>
              <a:t>Ω</a:t>
            </a:r>
            <a:r>
              <a:rPr lang="en-US" sz="1600">
                <a:latin typeface="Calibri" panose="020F0502020204030204" pitchFamily="34" charset="0"/>
                <a:cs typeface="Calibri" panose="020F0502020204030204" pitchFamily="34" charset="0"/>
              </a:rPr>
              <a:t> formula, we get, in the small frequency limit.</a:t>
            </a:r>
            <a:endParaRPr lang="en-US" sz="1600"/>
          </a:p>
        </p:txBody>
      </p:sp>
      <p:sp>
        <p:nvSpPr>
          <p:cNvPr id="11" name="TextBox 10">
            <a:extLst>
              <a:ext uri="{FF2B5EF4-FFF2-40B4-BE49-F238E27FC236}">
                <a16:creationId xmlns:a16="http://schemas.microsoft.com/office/drawing/2014/main" id="{9F74FB68-702B-61BE-C9A4-E9742ECD91E4}"/>
              </a:ext>
            </a:extLst>
          </p:cNvPr>
          <p:cNvSpPr txBox="1"/>
          <p:nvPr/>
        </p:nvSpPr>
        <p:spPr>
          <a:xfrm>
            <a:off x="540775" y="3829888"/>
            <a:ext cx="5378245" cy="1077218"/>
          </a:xfrm>
          <a:prstGeom prst="rect">
            <a:avLst/>
          </a:prstGeom>
          <a:noFill/>
        </p:spPr>
        <p:txBody>
          <a:bodyPr wrap="square" rtlCol="0">
            <a:spAutoFit/>
          </a:bodyPr>
          <a:lstStyle/>
          <a:p>
            <a:r>
              <a:rPr lang="en-US" sz="1600"/>
              <a:t>can see get more power radiated for larger frequencies.  This indicates higher frequency light scatters more effectively than lower frequency light.  And this explains color of sky, and perceived color of Sun too.</a:t>
            </a:r>
          </a:p>
        </p:txBody>
      </p:sp>
    </p:spTree>
    <p:extLst>
      <p:ext uri="{BB962C8B-B14F-4D97-AF65-F5344CB8AC3E}">
        <p14:creationId xmlns:p14="http://schemas.microsoft.com/office/powerpoint/2010/main" val="3496369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274870"/>
            <a:ext cx="9144000" cy="695286"/>
          </a:xfrm>
        </p:spPr>
        <p:txBody>
          <a:bodyPr>
            <a:normAutofit/>
          </a:bodyPr>
          <a:lstStyle/>
          <a:p>
            <a:r>
              <a:rPr lang="en-US" sz="3600" b="1" u="sng">
                <a:latin typeface="+mn-lt"/>
              </a:rPr>
              <a:t>Static Maxwell’s equations</a:t>
            </a:r>
          </a:p>
        </p:txBody>
      </p:sp>
      <p:sp>
        <p:nvSpPr>
          <p:cNvPr id="4" name="TextBox 3">
            <a:extLst>
              <a:ext uri="{FF2B5EF4-FFF2-40B4-BE49-F238E27FC236}">
                <a16:creationId xmlns:a16="http://schemas.microsoft.com/office/drawing/2014/main" id="{A1440161-F71D-4A8A-911E-2E52C67F13F7}"/>
              </a:ext>
            </a:extLst>
          </p:cNvPr>
          <p:cNvSpPr txBox="1"/>
          <p:nvPr/>
        </p:nvSpPr>
        <p:spPr>
          <a:xfrm>
            <a:off x="780586" y="1164094"/>
            <a:ext cx="9047285" cy="338554"/>
          </a:xfrm>
          <a:prstGeom prst="rect">
            <a:avLst/>
          </a:prstGeom>
          <a:noFill/>
        </p:spPr>
        <p:txBody>
          <a:bodyPr wrap="none" rtlCol="0">
            <a:spAutoFit/>
          </a:bodyPr>
          <a:lstStyle/>
          <a:p>
            <a:r>
              <a:rPr lang="en-US" sz="1600"/>
              <a:t>Basically want to be able to calculate the dynamics of EM fields in relation to the charges that create them.</a:t>
            </a:r>
          </a:p>
        </p:txBody>
      </p:sp>
      <p:graphicFrame>
        <p:nvGraphicFramePr>
          <p:cNvPr id="5" name="Object 4">
            <a:extLst>
              <a:ext uri="{FF2B5EF4-FFF2-40B4-BE49-F238E27FC236}">
                <a16:creationId xmlns:a16="http://schemas.microsoft.com/office/drawing/2014/main" id="{03D4A482-706D-43A8-BDB2-CDE01B3D66E8}"/>
              </a:ext>
            </a:extLst>
          </p:cNvPr>
          <p:cNvGraphicFramePr>
            <a:graphicFrameLocks noChangeAspect="1"/>
          </p:cNvGraphicFramePr>
          <p:nvPr>
            <p:extLst>
              <p:ext uri="{D42A27DB-BD31-4B8C-83A1-F6EECF244321}">
                <p14:modId xmlns:p14="http://schemas.microsoft.com/office/powerpoint/2010/main" val="4022483043"/>
              </p:ext>
            </p:extLst>
          </p:nvPr>
        </p:nvGraphicFramePr>
        <p:xfrm>
          <a:off x="780586" y="1802780"/>
          <a:ext cx="4850408" cy="1165302"/>
        </p:xfrm>
        <a:graphic>
          <a:graphicData uri="http://schemas.openxmlformats.org/presentationml/2006/ole">
            <mc:AlternateContent xmlns:mc="http://schemas.openxmlformats.org/markup-compatibility/2006">
              <mc:Choice xmlns:v="urn:schemas-microsoft-com:vml" Requires="v">
                <p:oleObj name="Equation" r:id="rId2" imgW="3581400" imgH="863600" progId="Equation.DSMT4">
                  <p:embed/>
                </p:oleObj>
              </mc:Choice>
              <mc:Fallback>
                <p:oleObj name="Equation" r:id="rId2" imgW="3581400" imgH="863600" progId="Equation.DSMT4">
                  <p:embed/>
                  <p:pic>
                    <p:nvPicPr>
                      <p:cNvPr id="5" name="Object 4">
                        <a:extLst>
                          <a:ext uri="{FF2B5EF4-FFF2-40B4-BE49-F238E27FC236}">
                            <a16:creationId xmlns:a16="http://schemas.microsoft.com/office/drawing/2014/main" id="{03D4A482-706D-43A8-BDB2-CDE01B3D66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0586" y="1802780"/>
                        <a:ext cx="4850408" cy="1165302"/>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65BBAA6B-4AF6-4195-9F4E-71A0136D0328}"/>
              </a:ext>
            </a:extLst>
          </p:cNvPr>
          <p:cNvGraphicFramePr>
            <a:graphicFrameLocks noChangeAspect="1"/>
          </p:cNvGraphicFramePr>
          <p:nvPr>
            <p:extLst>
              <p:ext uri="{D42A27DB-BD31-4B8C-83A1-F6EECF244321}">
                <p14:modId xmlns:p14="http://schemas.microsoft.com/office/powerpoint/2010/main" val="2084441139"/>
              </p:ext>
            </p:extLst>
          </p:nvPr>
        </p:nvGraphicFramePr>
        <p:xfrm>
          <a:off x="799440" y="4906486"/>
          <a:ext cx="1795346" cy="1676213"/>
        </p:xfrm>
        <a:graphic>
          <a:graphicData uri="http://schemas.openxmlformats.org/presentationml/2006/ole">
            <mc:AlternateContent xmlns:mc="http://schemas.openxmlformats.org/markup-compatibility/2006">
              <mc:Choice xmlns:v="urn:schemas-microsoft-com:vml" Requires="v">
                <p:oleObj name="Equation" r:id="rId4" imgW="1358900" imgH="1270000" progId="Equation.DSMT4">
                  <p:embed/>
                </p:oleObj>
              </mc:Choice>
              <mc:Fallback>
                <p:oleObj name="Equation" r:id="rId4" imgW="1358900" imgH="1270000" progId="Equation.DSMT4">
                  <p:embed/>
                  <p:pic>
                    <p:nvPicPr>
                      <p:cNvPr id="9" name="Object 8">
                        <a:extLst>
                          <a:ext uri="{FF2B5EF4-FFF2-40B4-BE49-F238E27FC236}">
                            <a16:creationId xmlns:a16="http://schemas.microsoft.com/office/drawing/2014/main" id="{65BBAA6B-4AF6-4195-9F4E-71A0136D03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9440" y="4906486"/>
                        <a:ext cx="1795346" cy="1676213"/>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F4E5AE58-3B56-4F0A-B848-0D39F01A772E}"/>
              </a:ext>
            </a:extLst>
          </p:cNvPr>
          <p:cNvGraphicFramePr>
            <a:graphicFrameLocks noChangeAspect="1"/>
          </p:cNvGraphicFramePr>
          <p:nvPr>
            <p:extLst>
              <p:ext uri="{D42A27DB-BD31-4B8C-83A1-F6EECF244321}">
                <p14:modId xmlns:p14="http://schemas.microsoft.com/office/powerpoint/2010/main" val="2765040831"/>
              </p:ext>
            </p:extLst>
          </p:nvPr>
        </p:nvGraphicFramePr>
        <p:xfrm>
          <a:off x="3305425" y="4906486"/>
          <a:ext cx="1274277" cy="1329680"/>
        </p:xfrm>
        <a:graphic>
          <a:graphicData uri="http://schemas.openxmlformats.org/presentationml/2006/ole">
            <mc:AlternateContent xmlns:mc="http://schemas.openxmlformats.org/markup-compatibility/2006">
              <mc:Choice xmlns:v="urn:schemas-microsoft-com:vml" Requires="v">
                <p:oleObj name="Equation" r:id="rId6" imgW="876300" imgH="914400" progId="Equation.DSMT4">
                  <p:embed/>
                </p:oleObj>
              </mc:Choice>
              <mc:Fallback>
                <p:oleObj name="Equation" r:id="rId6" imgW="876300" imgH="914400" progId="Equation.DSMT4">
                  <p:embed/>
                  <p:pic>
                    <p:nvPicPr>
                      <p:cNvPr id="11" name="Object 10">
                        <a:extLst>
                          <a:ext uri="{FF2B5EF4-FFF2-40B4-BE49-F238E27FC236}">
                            <a16:creationId xmlns:a16="http://schemas.microsoft.com/office/drawing/2014/main" id="{F4E5AE58-3B56-4F0A-B848-0D39F01A772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05425" y="4906486"/>
                        <a:ext cx="1274277" cy="1329680"/>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AF9E5EC4-6490-4F6D-9BD8-72EEBBF7BD38}"/>
              </a:ext>
            </a:extLst>
          </p:cNvPr>
          <p:cNvGraphicFramePr>
            <a:graphicFrameLocks noChangeAspect="1"/>
          </p:cNvGraphicFramePr>
          <p:nvPr>
            <p:extLst>
              <p:ext uri="{D42A27DB-BD31-4B8C-83A1-F6EECF244321}">
                <p14:modId xmlns:p14="http://schemas.microsoft.com/office/powerpoint/2010/main" val="616343936"/>
              </p:ext>
            </p:extLst>
          </p:nvPr>
        </p:nvGraphicFramePr>
        <p:xfrm>
          <a:off x="7064375" y="3828887"/>
          <a:ext cx="2038350" cy="1604963"/>
        </p:xfrm>
        <a:graphic>
          <a:graphicData uri="http://schemas.openxmlformats.org/presentationml/2006/ole">
            <mc:AlternateContent xmlns:mc="http://schemas.openxmlformats.org/markup-compatibility/2006">
              <mc:Choice xmlns:v="urn:schemas-microsoft-com:vml" Requires="v">
                <p:oleObj name="Bitmap Image" r:id="rId8" imgW="3330000" imgH="2689920" progId="Paint.Picture">
                  <p:embed/>
                </p:oleObj>
              </mc:Choice>
              <mc:Fallback>
                <p:oleObj name="Bitmap Image" r:id="rId8" imgW="3330000" imgH="2689920" progId="Paint.Picture">
                  <p:embed/>
                  <p:pic>
                    <p:nvPicPr>
                      <p:cNvPr id="13" name="Object 12">
                        <a:extLst>
                          <a:ext uri="{FF2B5EF4-FFF2-40B4-BE49-F238E27FC236}">
                            <a16:creationId xmlns:a16="http://schemas.microsoft.com/office/drawing/2014/main" id="{AF9E5EC4-6490-4F6D-9BD8-72EEBBF7BD38}"/>
                          </a:ext>
                        </a:extLst>
                      </p:cNvPr>
                      <p:cNvPicPr>
                        <a:picLocks noChangeAspect="1" noChangeArrowheads="1"/>
                      </p:cNvPicPr>
                      <p:nvPr/>
                    </p:nvPicPr>
                    <p:blipFill>
                      <a:blip r:embed="rId9"/>
                      <a:srcRect l="3433" t="6511" r="5336" b="4570"/>
                      <a:stretch>
                        <a:fillRect/>
                      </a:stretch>
                    </p:blipFill>
                    <p:spPr bwMode="auto">
                      <a:xfrm>
                        <a:off x="7064375" y="3828887"/>
                        <a:ext cx="2038350" cy="1604963"/>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4A8357B1-A6A8-4669-91E7-B420B89E3A6D}"/>
              </a:ext>
            </a:extLst>
          </p:cNvPr>
          <p:cNvSpPr txBox="1"/>
          <p:nvPr/>
        </p:nvSpPr>
        <p:spPr>
          <a:xfrm>
            <a:off x="780586" y="3341133"/>
            <a:ext cx="3936380" cy="830997"/>
          </a:xfrm>
          <a:prstGeom prst="rect">
            <a:avLst/>
          </a:prstGeom>
          <a:noFill/>
        </p:spPr>
        <p:txBody>
          <a:bodyPr wrap="square" rtlCol="0">
            <a:spAutoFit/>
          </a:bodyPr>
          <a:lstStyle/>
          <a:p>
            <a:r>
              <a:rPr lang="en-US" sz="1600"/>
              <a:t>We can convert to differential form, and add necessary boundary conditions (by using the integral equations across a surace.</a:t>
            </a:r>
          </a:p>
        </p:txBody>
      </p:sp>
      <p:sp>
        <p:nvSpPr>
          <p:cNvPr id="6" name="TextBox 5">
            <a:extLst>
              <a:ext uri="{FF2B5EF4-FFF2-40B4-BE49-F238E27FC236}">
                <a16:creationId xmlns:a16="http://schemas.microsoft.com/office/drawing/2014/main" id="{658C76A6-BCC2-4341-8DF0-0D84722100A8}"/>
              </a:ext>
            </a:extLst>
          </p:cNvPr>
          <p:cNvSpPr txBox="1"/>
          <p:nvPr/>
        </p:nvSpPr>
        <p:spPr>
          <a:xfrm>
            <a:off x="7064375" y="1897050"/>
            <a:ext cx="4744766" cy="1569660"/>
          </a:xfrm>
          <a:prstGeom prst="rect">
            <a:avLst/>
          </a:prstGeom>
          <a:noFill/>
        </p:spPr>
        <p:txBody>
          <a:bodyPr wrap="square" rtlCol="0">
            <a:spAutoFit/>
          </a:bodyPr>
          <a:lstStyle/>
          <a:p>
            <a:r>
              <a:rPr lang="en-US" sz="1600"/>
              <a:t>There is an implicit question about how to continuumize a in-reality-discrete distribution.  And the answer depends on how close you are to the charges.  Basically your grid can be as large as possible provided moving the contents within the grid doesn’t won’t change your answer.  </a:t>
            </a:r>
          </a:p>
        </p:txBody>
      </p:sp>
      <p:pic>
        <p:nvPicPr>
          <p:cNvPr id="7" name="Picture 6">
            <a:extLst>
              <a:ext uri="{FF2B5EF4-FFF2-40B4-BE49-F238E27FC236}">
                <a16:creationId xmlns:a16="http://schemas.microsoft.com/office/drawing/2014/main" id="{ADD5E043-3AF0-44E2-8992-B1D4ACDECACA}"/>
              </a:ext>
            </a:extLst>
          </p:cNvPr>
          <p:cNvPicPr>
            <a:picLocks noChangeAspect="1"/>
          </p:cNvPicPr>
          <p:nvPr/>
        </p:nvPicPr>
        <p:blipFill>
          <a:blip r:embed="rId10"/>
          <a:stretch>
            <a:fillRect/>
          </a:stretch>
        </p:blipFill>
        <p:spPr>
          <a:xfrm>
            <a:off x="9740639" y="5926603"/>
            <a:ext cx="685800" cy="619125"/>
          </a:xfrm>
          <a:prstGeom prst="rect">
            <a:avLst/>
          </a:prstGeom>
        </p:spPr>
      </p:pic>
    </p:spTree>
    <p:extLst>
      <p:ext uri="{BB962C8B-B14F-4D97-AF65-F5344CB8AC3E}">
        <p14:creationId xmlns:p14="http://schemas.microsoft.com/office/powerpoint/2010/main" val="31461684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4000107" y="83096"/>
            <a:ext cx="4191786" cy="695286"/>
          </a:xfrm>
        </p:spPr>
        <p:txBody>
          <a:bodyPr>
            <a:normAutofit fontScale="90000"/>
          </a:bodyPr>
          <a:lstStyle/>
          <a:p>
            <a:r>
              <a:rPr lang="en-US" sz="3600" b="1" u="sng">
                <a:latin typeface="+mn-lt"/>
              </a:rPr>
              <a:t>Thompson Scattering</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300243" y="1225930"/>
            <a:ext cx="4960015" cy="584775"/>
          </a:xfrm>
          <a:prstGeom prst="rect">
            <a:avLst/>
          </a:prstGeom>
          <a:noFill/>
        </p:spPr>
        <p:txBody>
          <a:bodyPr wrap="square" rtlCol="0">
            <a:spAutoFit/>
          </a:bodyPr>
          <a:lstStyle/>
          <a:p>
            <a:r>
              <a:rPr lang="en-US" sz="1600"/>
              <a:t>So consider a plasma consisting of protons and electrons, in EM field E(t) = Ee</a:t>
            </a:r>
            <a:r>
              <a:rPr lang="en-US" sz="1600" baseline="30000"/>
              <a:t>-iwt</a:t>
            </a:r>
            <a:r>
              <a:rPr lang="en-US" sz="1600"/>
              <a:t>.  </a:t>
            </a:r>
          </a:p>
        </p:txBody>
      </p:sp>
      <p:sp>
        <p:nvSpPr>
          <p:cNvPr id="25" name="TextBox 24">
            <a:extLst>
              <a:ext uri="{FF2B5EF4-FFF2-40B4-BE49-F238E27FC236}">
                <a16:creationId xmlns:a16="http://schemas.microsoft.com/office/drawing/2014/main" id="{B7C997B2-34FB-47D5-A356-CD1E17C254BD}"/>
              </a:ext>
            </a:extLst>
          </p:cNvPr>
          <p:cNvSpPr txBox="1"/>
          <p:nvPr/>
        </p:nvSpPr>
        <p:spPr>
          <a:xfrm flipH="1">
            <a:off x="6128993" y="1225930"/>
            <a:ext cx="5394412" cy="830997"/>
          </a:xfrm>
          <a:prstGeom prst="rect">
            <a:avLst/>
          </a:prstGeom>
          <a:noFill/>
        </p:spPr>
        <p:txBody>
          <a:bodyPr wrap="square" rtlCol="0">
            <a:spAutoFit/>
          </a:bodyPr>
          <a:lstStyle/>
          <a:p>
            <a:r>
              <a:rPr lang="en-US" sz="1600"/>
              <a:t>It will induce oscillations in the plasma, mainly in the electron since it’s lighter.  And the electron will acquire the following polarization:</a:t>
            </a:r>
            <a:endParaRPr lang="en-US"/>
          </a:p>
        </p:txBody>
      </p:sp>
      <p:graphicFrame>
        <p:nvGraphicFramePr>
          <p:cNvPr id="8" name="Object 7">
            <a:extLst>
              <a:ext uri="{FF2B5EF4-FFF2-40B4-BE49-F238E27FC236}">
                <a16:creationId xmlns:a16="http://schemas.microsoft.com/office/drawing/2014/main" id="{8AF5E1DB-31C5-AE22-97B1-0D07DF6D3B36}"/>
              </a:ext>
            </a:extLst>
          </p:cNvPr>
          <p:cNvGraphicFramePr>
            <a:graphicFrameLocks noChangeAspect="1"/>
          </p:cNvGraphicFramePr>
          <p:nvPr>
            <p:extLst>
              <p:ext uri="{D42A27DB-BD31-4B8C-83A1-F6EECF244321}">
                <p14:modId xmlns:p14="http://schemas.microsoft.com/office/powerpoint/2010/main" val="1359048751"/>
              </p:ext>
            </p:extLst>
          </p:nvPr>
        </p:nvGraphicFramePr>
        <p:xfrm>
          <a:off x="6192435" y="3829888"/>
          <a:ext cx="4113212" cy="647700"/>
        </p:xfrm>
        <a:graphic>
          <a:graphicData uri="http://schemas.openxmlformats.org/presentationml/2006/ole">
            <mc:AlternateContent xmlns:mc="http://schemas.openxmlformats.org/markup-compatibility/2006">
              <mc:Choice xmlns:v="urn:schemas-microsoft-com:vml" Requires="v">
                <p:oleObj name="Equation" r:id="rId2" imgW="3225600" imgH="507960" progId="Equation.DSMT4">
                  <p:embed/>
                </p:oleObj>
              </mc:Choice>
              <mc:Fallback>
                <p:oleObj name="Equation" r:id="rId2" imgW="3225600" imgH="507960" progId="Equation.DSMT4">
                  <p:embed/>
                  <p:pic>
                    <p:nvPicPr>
                      <p:cNvPr id="8" name="Object 7">
                        <a:extLst>
                          <a:ext uri="{FF2B5EF4-FFF2-40B4-BE49-F238E27FC236}">
                            <a16:creationId xmlns:a16="http://schemas.microsoft.com/office/drawing/2014/main" id="{8AF5E1DB-31C5-AE22-97B1-0D07DF6D3B36}"/>
                          </a:ext>
                        </a:extLst>
                      </p:cNvPr>
                      <p:cNvPicPr/>
                      <p:nvPr/>
                    </p:nvPicPr>
                    <p:blipFill>
                      <a:blip r:embed="rId3"/>
                      <a:stretch>
                        <a:fillRect/>
                      </a:stretch>
                    </p:blipFill>
                    <p:spPr>
                      <a:xfrm>
                        <a:off x="6192435" y="3829888"/>
                        <a:ext cx="4113212" cy="647700"/>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64814E89-8408-AAFE-8BDF-9317188B2FFE}"/>
              </a:ext>
            </a:extLst>
          </p:cNvPr>
          <p:cNvSpPr txBox="1"/>
          <p:nvPr/>
        </p:nvSpPr>
        <p:spPr>
          <a:xfrm>
            <a:off x="6156616" y="3033521"/>
            <a:ext cx="4603648" cy="584775"/>
          </a:xfrm>
          <a:prstGeom prst="rect">
            <a:avLst/>
          </a:prstGeom>
          <a:noFill/>
        </p:spPr>
        <p:txBody>
          <a:bodyPr wrap="square" rtlCol="0">
            <a:spAutoFit/>
          </a:bodyPr>
          <a:lstStyle/>
          <a:p>
            <a:r>
              <a:rPr lang="en-US" sz="1600"/>
              <a:t>plugging this into our dP/d</a:t>
            </a:r>
            <a:r>
              <a:rPr lang="el-GR" sz="1600">
                <a:latin typeface="Calibri" panose="020F0502020204030204" pitchFamily="34" charset="0"/>
                <a:cs typeface="Calibri" panose="020F0502020204030204" pitchFamily="34" charset="0"/>
              </a:rPr>
              <a:t>Ω</a:t>
            </a:r>
            <a:r>
              <a:rPr lang="en-US" sz="1600">
                <a:latin typeface="Calibri" panose="020F0502020204030204" pitchFamily="34" charset="0"/>
                <a:cs typeface="Calibri" panose="020F0502020204030204" pitchFamily="34" charset="0"/>
              </a:rPr>
              <a:t> formula, we get, in the large frequency limit.</a:t>
            </a:r>
            <a:endParaRPr lang="en-US" sz="1600"/>
          </a:p>
        </p:txBody>
      </p:sp>
      <p:sp>
        <p:nvSpPr>
          <p:cNvPr id="11" name="TextBox 10">
            <a:extLst>
              <a:ext uri="{FF2B5EF4-FFF2-40B4-BE49-F238E27FC236}">
                <a16:creationId xmlns:a16="http://schemas.microsoft.com/office/drawing/2014/main" id="{9F74FB68-702B-61BE-C9A4-E9742ECD91E4}"/>
              </a:ext>
            </a:extLst>
          </p:cNvPr>
          <p:cNvSpPr txBox="1"/>
          <p:nvPr/>
        </p:nvSpPr>
        <p:spPr>
          <a:xfrm>
            <a:off x="378389" y="3838902"/>
            <a:ext cx="5378245" cy="830997"/>
          </a:xfrm>
          <a:prstGeom prst="rect">
            <a:avLst/>
          </a:prstGeom>
          <a:noFill/>
        </p:spPr>
        <p:txBody>
          <a:bodyPr wrap="square" rtlCol="0">
            <a:spAutoFit/>
          </a:bodyPr>
          <a:lstStyle/>
          <a:p>
            <a:r>
              <a:rPr lang="en-US" sz="1600"/>
              <a:t>can see get same power radiated at all frequencies.  It is this scattering that describes the photons bouncing around inside the core of the Sun.  </a:t>
            </a:r>
          </a:p>
        </p:txBody>
      </p:sp>
      <p:pic>
        <p:nvPicPr>
          <p:cNvPr id="3074" name="Picture 1">
            <a:extLst>
              <a:ext uri="{FF2B5EF4-FFF2-40B4-BE49-F238E27FC236}">
                <a16:creationId xmlns:a16="http://schemas.microsoft.com/office/drawing/2014/main" id="{59811C9F-F5FF-95FD-02B0-CE92C38DE9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047" y="1770331"/>
            <a:ext cx="4505325"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Object 5">
            <a:extLst>
              <a:ext uri="{FF2B5EF4-FFF2-40B4-BE49-F238E27FC236}">
                <a16:creationId xmlns:a16="http://schemas.microsoft.com/office/drawing/2014/main" id="{B24AFDB7-5D96-34B1-E631-9E956CDCF0AB}"/>
              </a:ext>
            </a:extLst>
          </p:cNvPr>
          <p:cNvGraphicFramePr>
            <a:graphicFrameLocks noChangeAspect="1"/>
          </p:cNvGraphicFramePr>
          <p:nvPr>
            <p:extLst>
              <p:ext uri="{D42A27DB-BD31-4B8C-83A1-F6EECF244321}">
                <p14:modId xmlns:p14="http://schemas.microsoft.com/office/powerpoint/2010/main" val="1884271785"/>
              </p:ext>
            </p:extLst>
          </p:nvPr>
        </p:nvGraphicFramePr>
        <p:xfrm>
          <a:off x="6192435" y="2212304"/>
          <a:ext cx="5394412" cy="629598"/>
        </p:xfrm>
        <a:graphic>
          <a:graphicData uri="http://schemas.openxmlformats.org/presentationml/2006/ole">
            <mc:AlternateContent xmlns:mc="http://schemas.openxmlformats.org/markup-compatibility/2006">
              <mc:Choice xmlns:v="urn:schemas-microsoft-com:vml" Requires="v">
                <p:oleObj name="Equation" r:id="rId5" imgW="3999315" imgH="466445" progId="Equation.DSMT4">
                  <p:embed/>
                </p:oleObj>
              </mc:Choice>
              <mc:Fallback>
                <p:oleObj name="Equation" r:id="rId5" imgW="3999315" imgH="466445" progId="Equation.DSMT4">
                  <p:embed/>
                  <p:pic>
                    <p:nvPicPr>
                      <p:cNvPr id="0" name=""/>
                      <p:cNvPicPr/>
                      <p:nvPr/>
                    </p:nvPicPr>
                    <p:blipFill>
                      <a:blip r:embed="rId6"/>
                      <a:stretch>
                        <a:fillRect/>
                      </a:stretch>
                    </p:blipFill>
                    <p:spPr>
                      <a:xfrm>
                        <a:off x="6192435" y="2212304"/>
                        <a:ext cx="5394412" cy="629598"/>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8E1CF68F-602F-F2C5-B972-B824D95CA305}"/>
              </a:ext>
            </a:extLst>
          </p:cNvPr>
          <p:cNvSpPr txBox="1"/>
          <p:nvPr/>
        </p:nvSpPr>
        <p:spPr>
          <a:xfrm>
            <a:off x="378389" y="4926410"/>
            <a:ext cx="4744217" cy="584775"/>
          </a:xfrm>
          <a:prstGeom prst="rect">
            <a:avLst/>
          </a:prstGeom>
          <a:noFill/>
        </p:spPr>
        <p:txBody>
          <a:bodyPr wrap="square" rtlCol="0">
            <a:spAutoFit/>
          </a:bodyPr>
          <a:lstStyle/>
          <a:p>
            <a:r>
              <a:rPr lang="en-US" sz="1600"/>
              <a:t>can see get same power radiated at all frequencies.  Can calculate the scattering cross section:  </a:t>
            </a:r>
          </a:p>
        </p:txBody>
      </p:sp>
      <p:graphicFrame>
        <p:nvGraphicFramePr>
          <p:cNvPr id="9" name="Object 8">
            <a:extLst>
              <a:ext uri="{FF2B5EF4-FFF2-40B4-BE49-F238E27FC236}">
                <a16:creationId xmlns:a16="http://schemas.microsoft.com/office/drawing/2014/main" id="{E13A799F-2915-D09A-6F62-BE021C67BA1E}"/>
              </a:ext>
            </a:extLst>
          </p:cNvPr>
          <p:cNvGraphicFramePr>
            <a:graphicFrameLocks noChangeAspect="1"/>
          </p:cNvGraphicFramePr>
          <p:nvPr>
            <p:extLst>
              <p:ext uri="{D42A27DB-BD31-4B8C-83A1-F6EECF244321}">
                <p14:modId xmlns:p14="http://schemas.microsoft.com/office/powerpoint/2010/main" val="3109799196"/>
              </p:ext>
            </p:extLst>
          </p:nvPr>
        </p:nvGraphicFramePr>
        <p:xfrm>
          <a:off x="457047" y="5868518"/>
          <a:ext cx="3302001" cy="706437"/>
        </p:xfrm>
        <a:graphic>
          <a:graphicData uri="http://schemas.openxmlformats.org/presentationml/2006/ole">
            <mc:AlternateContent xmlns:mc="http://schemas.openxmlformats.org/markup-compatibility/2006">
              <mc:Choice xmlns:v="urn:schemas-microsoft-com:vml" Requires="v">
                <p:oleObj name="Equation" r:id="rId7" imgW="2197080" imgH="469800" progId="Equation.DSMT4">
                  <p:embed/>
                </p:oleObj>
              </mc:Choice>
              <mc:Fallback>
                <p:oleObj name="Equation" r:id="rId7" imgW="2197080" imgH="469800" progId="Equation.DSMT4">
                  <p:embed/>
                  <p:pic>
                    <p:nvPicPr>
                      <p:cNvPr id="0" name=""/>
                      <p:cNvPicPr/>
                      <p:nvPr/>
                    </p:nvPicPr>
                    <p:blipFill>
                      <a:blip r:embed="rId8"/>
                      <a:stretch>
                        <a:fillRect/>
                      </a:stretch>
                    </p:blipFill>
                    <p:spPr>
                      <a:xfrm>
                        <a:off x="457047" y="5868518"/>
                        <a:ext cx="3302001" cy="706437"/>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79BC4ADC-1361-D401-F296-80C56CB3DE46}"/>
              </a:ext>
            </a:extLst>
          </p:cNvPr>
          <p:cNvSpPr txBox="1"/>
          <p:nvPr/>
        </p:nvSpPr>
        <p:spPr>
          <a:xfrm>
            <a:off x="5142270" y="4926410"/>
            <a:ext cx="5299588" cy="830997"/>
          </a:xfrm>
          <a:prstGeom prst="rect">
            <a:avLst/>
          </a:prstGeom>
          <a:noFill/>
        </p:spPr>
        <p:txBody>
          <a:bodyPr wrap="square" rtlCol="0">
            <a:spAutoFit/>
          </a:bodyPr>
          <a:lstStyle/>
          <a:p>
            <a:r>
              <a:rPr lang="en-US" sz="1600"/>
              <a:t>and total cross section: r</a:t>
            </a:r>
            <a:r>
              <a:rPr lang="en-US" sz="1600" baseline="-25000"/>
              <a:t>c</a:t>
            </a:r>
            <a:r>
              <a:rPr lang="en-US" sz="1600"/>
              <a:t> is on the order of the radius at which the rest energy of such a uniformly charged ball would equal its electric potential energy, roughly, 1fm.</a:t>
            </a:r>
          </a:p>
        </p:txBody>
      </p:sp>
      <p:graphicFrame>
        <p:nvGraphicFramePr>
          <p:cNvPr id="13" name="Object 12">
            <a:extLst>
              <a:ext uri="{FF2B5EF4-FFF2-40B4-BE49-F238E27FC236}">
                <a16:creationId xmlns:a16="http://schemas.microsoft.com/office/drawing/2014/main" id="{457A3CC1-FBA0-89F9-BDD1-08716A025E0B}"/>
              </a:ext>
            </a:extLst>
          </p:cNvPr>
          <p:cNvGraphicFramePr>
            <a:graphicFrameLocks noChangeAspect="1"/>
          </p:cNvGraphicFramePr>
          <p:nvPr>
            <p:extLst>
              <p:ext uri="{D42A27DB-BD31-4B8C-83A1-F6EECF244321}">
                <p14:modId xmlns:p14="http://schemas.microsoft.com/office/powerpoint/2010/main" val="2418205885"/>
              </p:ext>
            </p:extLst>
          </p:nvPr>
        </p:nvGraphicFramePr>
        <p:xfrm>
          <a:off x="5177716" y="5902422"/>
          <a:ext cx="1014719" cy="627750"/>
        </p:xfrm>
        <a:graphic>
          <a:graphicData uri="http://schemas.openxmlformats.org/presentationml/2006/ole">
            <mc:AlternateContent xmlns:mc="http://schemas.openxmlformats.org/markup-compatibility/2006">
              <mc:Choice xmlns:v="urn:schemas-microsoft-com:vml" Requires="v">
                <p:oleObj name="Equation" r:id="rId9" imgW="634680" imgH="393480" progId="Equation.DSMT4">
                  <p:embed/>
                </p:oleObj>
              </mc:Choice>
              <mc:Fallback>
                <p:oleObj name="Equation" r:id="rId9" imgW="634680" imgH="393480" progId="Equation.DSMT4">
                  <p:embed/>
                  <p:pic>
                    <p:nvPicPr>
                      <p:cNvPr id="0" name=""/>
                      <p:cNvPicPr/>
                      <p:nvPr/>
                    </p:nvPicPr>
                    <p:blipFill>
                      <a:blip r:embed="rId10"/>
                      <a:stretch>
                        <a:fillRect/>
                      </a:stretch>
                    </p:blipFill>
                    <p:spPr>
                      <a:xfrm>
                        <a:off x="5177716" y="5902422"/>
                        <a:ext cx="1014719" cy="627750"/>
                      </a:xfrm>
                      <a:prstGeom prst="rect">
                        <a:avLst/>
                      </a:prstGeom>
                    </p:spPr>
                  </p:pic>
                </p:oleObj>
              </mc:Fallback>
            </mc:AlternateContent>
          </a:graphicData>
        </a:graphic>
      </p:graphicFrame>
    </p:spTree>
    <p:extLst>
      <p:ext uri="{BB962C8B-B14F-4D97-AF65-F5344CB8AC3E}">
        <p14:creationId xmlns:p14="http://schemas.microsoft.com/office/powerpoint/2010/main" val="12959401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95504-8C79-40A5-A80B-1E5335925E9F}"/>
              </a:ext>
            </a:extLst>
          </p:cNvPr>
          <p:cNvSpPr txBox="1">
            <a:spLocks/>
          </p:cNvSpPr>
          <p:nvPr/>
        </p:nvSpPr>
        <p:spPr>
          <a:xfrm>
            <a:off x="1536569" y="293682"/>
            <a:ext cx="8983743" cy="66785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Maxwell’s Equations in Manifestly Covariant Form</a:t>
            </a:r>
          </a:p>
        </p:txBody>
      </p:sp>
      <p:sp>
        <p:nvSpPr>
          <p:cNvPr id="3" name="TextBox 2">
            <a:extLst>
              <a:ext uri="{FF2B5EF4-FFF2-40B4-BE49-F238E27FC236}">
                <a16:creationId xmlns:a16="http://schemas.microsoft.com/office/drawing/2014/main" id="{0AB48772-A34A-427F-8003-AC1BEF3E7F94}"/>
              </a:ext>
            </a:extLst>
          </p:cNvPr>
          <p:cNvSpPr txBox="1"/>
          <p:nvPr/>
        </p:nvSpPr>
        <p:spPr>
          <a:xfrm>
            <a:off x="414778" y="961534"/>
            <a:ext cx="10963375" cy="646331"/>
          </a:xfrm>
          <a:prstGeom prst="rect">
            <a:avLst/>
          </a:prstGeom>
          <a:noFill/>
        </p:spPr>
        <p:txBody>
          <a:bodyPr wrap="square" rtlCol="0">
            <a:spAutoFit/>
          </a:bodyPr>
          <a:lstStyle/>
          <a:p>
            <a:r>
              <a:rPr lang="en-US" dirty="0"/>
              <a:t>So EM is already covariant, i.e., invariant under a Lorentz transformation, but not </a:t>
            </a:r>
            <a:r>
              <a:rPr lang="en-US" i="1" dirty="0"/>
              <a:t>manifestly</a:t>
            </a:r>
            <a:r>
              <a:rPr lang="en-US" dirty="0"/>
              <a:t> so.  So basically we just want to rewrite ME in terms of space-time variables.  Results are summarized (in faux Gaussian units): </a:t>
            </a:r>
          </a:p>
        </p:txBody>
      </p:sp>
      <p:graphicFrame>
        <p:nvGraphicFramePr>
          <p:cNvPr id="5" name="Object 4">
            <a:extLst>
              <a:ext uri="{FF2B5EF4-FFF2-40B4-BE49-F238E27FC236}">
                <a16:creationId xmlns:a16="http://schemas.microsoft.com/office/drawing/2014/main" id="{BB90DF5D-B941-4A6F-B1E5-1384B82AA46F}"/>
              </a:ext>
            </a:extLst>
          </p:cNvPr>
          <p:cNvGraphicFramePr>
            <a:graphicFrameLocks noChangeAspect="1"/>
          </p:cNvGraphicFramePr>
          <p:nvPr/>
        </p:nvGraphicFramePr>
        <p:xfrm>
          <a:off x="509588" y="4143375"/>
          <a:ext cx="5657850" cy="325438"/>
        </p:xfrm>
        <a:graphic>
          <a:graphicData uri="http://schemas.openxmlformats.org/presentationml/2006/ole">
            <mc:AlternateContent xmlns:mc="http://schemas.openxmlformats.org/markup-compatibility/2006">
              <mc:Choice xmlns:v="urn:schemas-microsoft-com:vml" Requires="v">
                <p:oleObj name="Equation" r:id="rId2" imgW="4165560" imgH="241200" progId="Equation.DSMT4">
                  <p:embed/>
                </p:oleObj>
              </mc:Choice>
              <mc:Fallback>
                <p:oleObj name="Equation" r:id="rId2" imgW="4165560" imgH="241200" progId="Equation.DSMT4">
                  <p:embed/>
                  <p:pic>
                    <p:nvPicPr>
                      <p:cNvPr id="5" name="Object 4">
                        <a:extLst>
                          <a:ext uri="{FF2B5EF4-FFF2-40B4-BE49-F238E27FC236}">
                            <a16:creationId xmlns:a16="http://schemas.microsoft.com/office/drawing/2014/main" id="{BB90DF5D-B941-4A6F-B1E5-1384B82AA46F}"/>
                          </a:ext>
                        </a:extLst>
                      </p:cNvPr>
                      <p:cNvPicPr>
                        <a:picLocks noChangeAspect="1" noChangeArrowheads="1"/>
                      </p:cNvPicPr>
                      <p:nvPr/>
                    </p:nvPicPr>
                    <p:blipFill>
                      <a:blip r:embed="rId3"/>
                      <a:srcRect/>
                      <a:stretch>
                        <a:fillRect/>
                      </a:stretch>
                    </p:blipFill>
                    <p:spPr bwMode="auto">
                      <a:xfrm>
                        <a:off x="509588" y="4143375"/>
                        <a:ext cx="5657850" cy="325438"/>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7ABA6729-8219-49F7-AA91-2B29AE2751F1}"/>
              </a:ext>
            </a:extLst>
          </p:cNvPr>
          <p:cNvGraphicFramePr>
            <a:graphicFrameLocks noChangeAspect="1"/>
          </p:cNvGraphicFramePr>
          <p:nvPr/>
        </p:nvGraphicFramePr>
        <p:xfrm>
          <a:off x="6297103" y="1844096"/>
          <a:ext cx="5542963" cy="366656"/>
        </p:xfrm>
        <a:graphic>
          <a:graphicData uri="http://schemas.openxmlformats.org/presentationml/2006/ole">
            <mc:AlternateContent xmlns:mc="http://schemas.openxmlformats.org/markup-compatibility/2006">
              <mc:Choice xmlns:v="urn:schemas-microsoft-com:vml" Requires="v">
                <p:oleObj name="Equation" r:id="rId4" imgW="4025880" imgH="266400" progId="Equation.DSMT4">
                  <p:embed/>
                </p:oleObj>
              </mc:Choice>
              <mc:Fallback>
                <p:oleObj name="Equation" r:id="rId4" imgW="4025880" imgH="266400" progId="Equation.DSMT4">
                  <p:embed/>
                  <p:pic>
                    <p:nvPicPr>
                      <p:cNvPr id="7" name="Object 6">
                        <a:extLst>
                          <a:ext uri="{FF2B5EF4-FFF2-40B4-BE49-F238E27FC236}">
                            <a16:creationId xmlns:a16="http://schemas.microsoft.com/office/drawing/2014/main" id="{7ABA6729-8219-49F7-AA91-2B29AE2751F1}"/>
                          </a:ext>
                        </a:extLst>
                      </p:cNvPr>
                      <p:cNvPicPr>
                        <a:picLocks noChangeAspect="1" noChangeArrowheads="1"/>
                      </p:cNvPicPr>
                      <p:nvPr/>
                    </p:nvPicPr>
                    <p:blipFill>
                      <a:blip r:embed="rId5"/>
                      <a:srcRect/>
                      <a:stretch>
                        <a:fillRect/>
                      </a:stretch>
                    </p:blipFill>
                    <p:spPr bwMode="auto">
                      <a:xfrm>
                        <a:off x="6297103" y="1844096"/>
                        <a:ext cx="5542963" cy="366656"/>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89F8D833-EBFA-4FB4-BC6A-39A41C388F45}"/>
              </a:ext>
            </a:extLst>
          </p:cNvPr>
          <p:cNvGraphicFramePr>
            <a:graphicFrameLocks noChangeAspect="1"/>
          </p:cNvGraphicFramePr>
          <p:nvPr/>
        </p:nvGraphicFramePr>
        <p:xfrm>
          <a:off x="509045" y="1844096"/>
          <a:ext cx="5334043" cy="361776"/>
        </p:xfrm>
        <a:graphic>
          <a:graphicData uri="http://schemas.openxmlformats.org/presentationml/2006/ole">
            <mc:AlternateContent xmlns:mc="http://schemas.openxmlformats.org/markup-compatibility/2006">
              <mc:Choice xmlns:v="urn:schemas-microsoft-com:vml" Requires="v">
                <p:oleObj name="Equation" r:id="rId6" imgW="3924300" imgH="266700" progId="Equation.DSMT4">
                  <p:embed/>
                </p:oleObj>
              </mc:Choice>
              <mc:Fallback>
                <p:oleObj name="Equation" r:id="rId6" imgW="3924300" imgH="266700" progId="Equation.DSMT4">
                  <p:embed/>
                  <p:pic>
                    <p:nvPicPr>
                      <p:cNvPr id="9" name="Object 8">
                        <a:extLst>
                          <a:ext uri="{FF2B5EF4-FFF2-40B4-BE49-F238E27FC236}">
                            <a16:creationId xmlns:a16="http://schemas.microsoft.com/office/drawing/2014/main" id="{89F8D833-EBFA-4FB4-BC6A-39A41C388F4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9045" y="1844096"/>
                        <a:ext cx="5334043" cy="361776"/>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1BC8A57F-CCF7-4139-8BC0-5232ED31D34B}"/>
              </a:ext>
            </a:extLst>
          </p:cNvPr>
          <p:cNvGraphicFramePr>
            <a:graphicFrameLocks noChangeAspect="1"/>
          </p:cNvGraphicFramePr>
          <p:nvPr/>
        </p:nvGraphicFramePr>
        <p:xfrm>
          <a:off x="509045" y="2442103"/>
          <a:ext cx="6273800" cy="1368425"/>
        </p:xfrm>
        <a:graphic>
          <a:graphicData uri="http://schemas.openxmlformats.org/presentationml/2006/ole">
            <mc:AlternateContent xmlns:mc="http://schemas.openxmlformats.org/markup-compatibility/2006">
              <mc:Choice xmlns:v="urn:schemas-microsoft-com:vml" Requires="v">
                <p:oleObj name="Equation" r:id="rId8" imgW="4203360" imgH="939600" progId="Equation.DSMT4">
                  <p:embed/>
                </p:oleObj>
              </mc:Choice>
              <mc:Fallback>
                <p:oleObj name="Equation" r:id="rId8" imgW="4203360" imgH="939600" progId="Equation.DSMT4">
                  <p:embed/>
                  <p:pic>
                    <p:nvPicPr>
                      <p:cNvPr id="11" name="Object 10">
                        <a:extLst>
                          <a:ext uri="{FF2B5EF4-FFF2-40B4-BE49-F238E27FC236}">
                            <a16:creationId xmlns:a16="http://schemas.microsoft.com/office/drawing/2014/main" id="{1BC8A57F-CCF7-4139-8BC0-5232ED31D34B}"/>
                          </a:ext>
                        </a:extLst>
                      </p:cNvPr>
                      <p:cNvPicPr>
                        <a:picLocks noChangeAspect="1" noChangeArrowheads="1"/>
                      </p:cNvPicPr>
                      <p:nvPr/>
                    </p:nvPicPr>
                    <p:blipFill>
                      <a:blip r:embed="rId9"/>
                      <a:srcRect/>
                      <a:stretch>
                        <a:fillRect/>
                      </a:stretch>
                    </p:blipFill>
                    <p:spPr bwMode="auto">
                      <a:xfrm>
                        <a:off x="509045" y="2442103"/>
                        <a:ext cx="6273800" cy="1368425"/>
                      </a:xfrm>
                      <a:prstGeom prst="rect">
                        <a:avLst/>
                      </a:prstGeom>
                      <a:solidFill>
                        <a:srgbClr val="CCFFCC"/>
                      </a:solidFill>
                    </p:spPr>
                  </p:pic>
                </p:oleObj>
              </mc:Fallback>
            </mc:AlternateContent>
          </a:graphicData>
        </a:graphic>
      </p:graphicFrame>
      <p:sp>
        <p:nvSpPr>
          <p:cNvPr id="14" name="TextBox 13">
            <a:extLst>
              <a:ext uri="{FF2B5EF4-FFF2-40B4-BE49-F238E27FC236}">
                <a16:creationId xmlns:a16="http://schemas.microsoft.com/office/drawing/2014/main" id="{258CD148-CD00-46C0-9F22-5902D32891BB}"/>
              </a:ext>
            </a:extLst>
          </p:cNvPr>
          <p:cNvSpPr txBox="1"/>
          <p:nvPr/>
        </p:nvSpPr>
        <p:spPr>
          <a:xfrm>
            <a:off x="7202079" y="2407804"/>
            <a:ext cx="3420526" cy="1323439"/>
          </a:xfrm>
          <a:prstGeom prst="rect">
            <a:avLst/>
          </a:prstGeom>
          <a:noFill/>
        </p:spPr>
        <p:txBody>
          <a:bodyPr wrap="square" rtlCol="0">
            <a:spAutoFit/>
          </a:bodyPr>
          <a:lstStyle/>
          <a:p>
            <a:r>
              <a:rPr lang="en-US" sz="1600"/>
              <a:t>Note that since F is a tensor it is easy to boost E,B to new reference frames.  And so this makes it particularly easy to get the fields of a point charge moving at constant velocity.</a:t>
            </a:r>
          </a:p>
        </p:txBody>
      </p:sp>
      <p:sp>
        <p:nvSpPr>
          <p:cNvPr id="15" name="TextBox 14">
            <a:extLst>
              <a:ext uri="{FF2B5EF4-FFF2-40B4-BE49-F238E27FC236}">
                <a16:creationId xmlns:a16="http://schemas.microsoft.com/office/drawing/2014/main" id="{3AE72CC8-2DF3-4C74-B90E-A158D94A8A89}"/>
              </a:ext>
            </a:extLst>
          </p:cNvPr>
          <p:cNvSpPr txBox="1"/>
          <p:nvPr/>
        </p:nvSpPr>
        <p:spPr>
          <a:xfrm>
            <a:off x="414779" y="4848868"/>
            <a:ext cx="2658360" cy="584775"/>
          </a:xfrm>
          <a:prstGeom prst="rect">
            <a:avLst/>
          </a:prstGeom>
          <a:noFill/>
        </p:spPr>
        <p:txBody>
          <a:bodyPr wrap="square" rtlCol="0">
            <a:spAutoFit/>
          </a:bodyPr>
          <a:lstStyle/>
          <a:p>
            <a:r>
              <a:rPr lang="en-US" sz="1600"/>
              <a:t>ME can also be derived from an action principle.  </a:t>
            </a:r>
          </a:p>
        </p:txBody>
      </p:sp>
      <p:graphicFrame>
        <p:nvGraphicFramePr>
          <p:cNvPr id="17" name="Object 16">
            <a:extLst>
              <a:ext uri="{FF2B5EF4-FFF2-40B4-BE49-F238E27FC236}">
                <a16:creationId xmlns:a16="http://schemas.microsoft.com/office/drawing/2014/main" id="{475211E1-22A0-4E8F-AB50-0EA56DC9A69E}"/>
              </a:ext>
            </a:extLst>
          </p:cNvPr>
          <p:cNvGraphicFramePr>
            <a:graphicFrameLocks noChangeAspect="1"/>
          </p:cNvGraphicFramePr>
          <p:nvPr/>
        </p:nvGraphicFramePr>
        <p:xfrm>
          <a:off x="3938588" y="4865688"/>
          <a:ext cx="2268537" cy="554037"/>
        </p:xfrm>
        <a:graphic>
          <a:graphicData uri="http://schemas.openxmlformats.org/presentationml/2006/ole">
            <mc:AlternateContent xmlns:mc="http://schemas.openxmlformats.org/markup-compatibility/2006">
              <mc:Choice xmlns:v="urn:schemas-microsoft-com:vml" Requires="v">
                <p:oleObj name="Equation" r:id="rId10" imgW="1752480" imgH="431640" progId="Equation.DSMT4">
                  <p:embed/>
                </p:oleObj>
              </mc:Choice>
              <mc:Fallback>
                <p:oleObj name="Equation" r:id="rId10" imgW="1752480" imgH="431640" progId="Equation.DSMT4">
                  <p:embed/>
                  <p:pic>
                    <p:nvPicPr>
                      <p:cNvPr id="17" name="Object 16">
                        <a:extLst>
                          <a:ext uri="{FF2B5EF4-FFF2-40B4-BE49-F238E27FC236}">
                            <a16:creationId xmlns:a16="http://schemas.microsoft.com/office/drawing/2014/main" id="{475211E1-22A0-4E8F-AB50-0EA56DC9A69E}"/>
                          </a:ext>
                        </a:extLst>
                      </p:cNvPr>
                      <p:cNvPicPr>
                        <a:picLocks noChangeAspect="1" noChangeArrowheads="1"/>
                      </p:cNvPicPr>
                      <p:nvPr/>
                    </p:nvPicPr>
                    <p:blipFill>
                      <a:blip r:embed="rId11"/>
                      <a:srcRect/>
                      <a:stretch>
                        <a:fillRect/>
                      </a:stretch>
                    </p:blipFill>
                    <p:spPr bwMode="auto">
                      <a:xfrm>
                        <a:off x="3938588" y="4865688"/>
                        <a:ext cx="2268537" cy="554037"/>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2E20BEF2-E20A-4D62-9574-81246981E183}"/>
              </a:ext>
            </a:extLst>
          </p:cNvPr>
          <p:cNvSpPr txBox="1"/>
          <p:nvPr/>
        </p:nvSpPr>
        <p:spPr>
          <a:xfrm>
            <a:off x="414778" y="5712731"/>
            <a:ext cx="2818616" cy="584775"/>
          </a:xfrm>
          <a:prstGeom prst="rect">
            <a:avLst/>
          </a:prstGeom>
          <a:noFill/>
        </p:spPr>
        <p:txBody>
          <a:bodyPr wrap="square" rtlCol="0">
            <a:spAutoFit/>
          </a:bodyPr>
          <a:lstStyle/>
          <a:p>
            <a:r>
              <a:rPr lang="en-US" sz="1600"/>
              <a:t>FWIW, the free field Lagrangian (density) can be simplified to:</a:t>
            </a:r>
          </a:p>
        </p:txBody>
      </p:sp>
      <p:graphicFrame>
        <p:nvGraphicFramePr>
          <p:cNvPr id="18" name="Object 17">
            <a:extLst>
              <a:ext uri="{FF2B5EF4-FFF2-40B4-BE49-F238E27FC236}">
                <a16:creationId xmlns:a16="http://schemas.microsoft.com/office/drawing/2014/main" id="{A7B2D0D1-DC41-4311-8886-13A0F418DCD2}"/>
              </a:ext>
            </a:extLst>
          </p:cNvPr>
          <p:cNvGraphicFramePr>
            <a:graphicFrameLocks noChangeAspect="1"/>
          </p:cNvGraphicFramePr>
          <p:nvPr/>
        </p:nvGraphicFramePr>
        <p:xfrm>
          <a:off x="3848984" y="5752705"/>
          <a:ext cx="3895725" cy="504825"/>
        </p:xfrm>
        <a:graphic>
          <a:graphicData uri="http://schemas.openxmlformats.org/presentationml/2006/ole">
            <mc:AlternateContent xmlns:mc="http://schemas.openxmlformats.org/markup-compatibility/2006">
              <mc:Choice xmlns:v="urn:schemas-microsoft-com:vml" Requires="v">
                <p:oleObj name="Equation" r:id="rId12" imgW="3009600" imgH="393480" progId="Equation.DSMT4">
                  <p:embed/>
                </p:oleObj>
              </mc:Choice>
              <mc:Fallback>
                <p:oleObj name="Equation" r:id="rId12" imgW="3009600" imgH="393480" progId="Equation.DSMT4">
                  <p:embed/>
                  <p:pic>
                    <p:nvPicPr>
                      <p:cNvPr id="18" name="Object 17">
                        <a:extLst>
                          <a:ext uri="{FF2B5EF4-FFF2-40B4-BE49-F238E27FC236}">
                            <a16:creationId xmlns:a16="http://schemas.microsoft.com/office/drawing/2014/main" id="{A7B2D0D1-DC41-4311-8886-13A0F418DCD2}"/>
                          </a:ext>
                        </a:extLst>
                      </p:cNvPr>
                      <p:cNvPicPr>
                        <a:picLocks noChangeAspect="1" noChangeArrowheads="1"/>
                      </p:cNvPicPr>
                      <p:nvPr/>
                    </p:nvPicPr>
                    <p:blipFill>
                      <a:blip r:embed="rId13"/>
                      <a:srcRect/>
                      <a:stretch>
                        <a:fillRect/>
                      </a:stretch>
                    </p:blipFill>
                    <p:spPr bwMode="auto">
                      <a:xfrm>
                        <a:off x="3848984" y="5752705"/>
                        <a:ext cx="3895725" cy="50482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4" name="Ink 3">
                <a:extLst>
                  <a:ext uri="{FF2B5EF4-FFF2-40B4-BE49-F238E27FC236}">
                    <a16:creationId xmlns:a16="http://schemas.microsoft.com/office/drawing/2014/main" id="{BC5AF985-B28F-4536-9C2A-03C4B4CF1CA4}"/>
                  </a:ext>
                </a:extLst>
              </p14:cNvPr>
              <p14:cNvContentPartPr/>
              <p14:nvPr/>
            </p14:nvContentPartPr>
            <p14:xfrm>
              <a:off x="4654433" y="4657532"/>
              <a:ext cx="841680" cy="877680"/>
            </p14:xfrm>
          </p:contentPart>
        </mc:Choice>
        <mc:Fallback xmlns="">
          <p:pic>
            <p:nvPicPr>
              <p:cNvPr id="4" name="Ink 3">
                <a:extLst>
                  <a:ext uri="{FF2B5EF4-FFF2-40B4-BE49-F238E27FC236}">
                    <a16:creationId xmlns:a16="http://schemas.microsoft.com/office/drawing/2014/main" id="{BC5AF985-B28F-4536-9C2A-03C4B4CF1CA4}"/>
                  </a:ext>
                </a:extLst>
              </p:cNvPr>
              <p:cNvPicPr/>
              <p:nvPr/>
            </p:nvPicPr>
            <p:blipFill>
              <a:blip r:embed="rId16"/>
              <a:stretch>
                <a:fillRect/>
              </a:stretch>
            </p:blipFill>
            <p:spPr>
              <a:xfrm>
                <a:off x="4650113" y="4653212"/>
                <a:ext cx="850320" cy="8863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6" name="Ink 5">
                <a:extLst>
                  <a:ext uri="{FF2B5EF4-FFF2-40B4-BE49-F238E27FC236}">
                    <a16:creationId xmlns:a16="http://schemas.microsoft.com/office/drawing/2014/main" id="{542D447C-45D3-4CF7-9F8D-587AB55A2279}"/>
                  </a:ext>
                </a:extLst>
              </p14:cNvPr>
              <p14:cNvContentPartPr/>
              <p14:nvPr/>
            </p14:nvContentPartPr>
            <p14:xfrm>
              <a:off x="3627713" y="5391932"/>
              <a:ext cx="1330560" cy="830880"/>
            </p14:xfrm>
          </p:contentPart>
        </mc:Choice>
        <mc:Fallback xmlns="">
          <p:pic>
            <p:nvPicPr>
              <p:cNvPr id="6" name="Ink 5">
                <a:extLst>
                  <a:ext uri="{FF2B5EF4-FFF2-40B4-BE49-F238E27FC236}">
                    <a16:creationId xmlns:a16="http://schemas.microsoft.com/office/drawing/2014/main" id="{542D447C-45D3-4CF7-9F8D-587AB55A2279}"/>
                  </a:ext>
                </a:extLst>
              </p:cNvPr>
              <p:cNvPicPr/>
              <p:nvPr/>
            </p:nvPicPr>
            <p:blipFill>
              <a:blip r:embed="rId18"/>
              <a:stretch>
                <a:fillRect/>
              </a:stretch>
            </p:blipFill>
            <p:spPr>
              <a:xfrm>
                <a:off x="3623393" y="5387612"/>
                <a:ext cx="1339200" cy="839520"/>
              </a:xfrm>
              <a:prstGeom prst="rect">
                <a:avLst/>
              </a:prstGeom>
            </p:spPr>
          </p:pic>
        </mc:Fallback>
      </mc:AlternateContent>
    </p:spTree>
    <p:extLst>
      <p:ext uri="{BB962C8B-B14F-4D97-AF65-F5344CB8AC3E}">
        <p14:creationId xmlns:p14="http://schemas.microsoft.com/office/powerpoint/2010/main" val="13756397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95504-8C79-40A5-A80B-1E5335925E9F}"/>
              </a:ext>
            </a:extLst>
          </p:cNvPr>
          <p:cNvSpPr txBox="1">
            <a:spLocks/>
          </p:cNvSpPr>
          <p:nvPr/>
        </p:nvSpPr>
        <p:spPr>
          <a:xfrm>
            <a:off x="1536569" y="293682"/>
            <a:ext cx="8983743" cy="66785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Maxwell’s Equations in Manifestly Covariant Form</a:t>
            </a:r>
          </a:p>
        </p:txBody>
      </p:sp>
      <p:sp>
        <p:nvSpPr>
          <p:cNvPr id="3" name="TextBox 2">
            <a:extLst>
              <a:ext uri="{FF2B5EF4-FFF2-40B4-BE49-F238E27FC236}">
                <a16:creationId xmlns:a16="http://schemas.microsoft.com/office/drawing/2014/main" id="{0AB48772-A34A-427F-8003-AC1BEF3E7F94}"/>
              </a:ext>
            </a:extLst>
          </p:cNvPr>
          <p:cNvSpPr txBox="1"/>
          <p:nvPr/>
        </p:nvSpPr>
        <p:spPr>
          <a:xfrm>
            <a:off x="348789" y="1264782"/>
            <a:ext cx="11604397" cy="338554"/>
          </a:xfrm>
          <a:prstGeom prst="rect">
            <a:avLst/>
          </a:prstGeom>
          <a:noFill/>
        </p:spPr>
        <p:txBody>
          <a:bodyPr wrap="square" rtlCol="0">
            <a:spAutoFit/>
          </a:bodyPr>
          <a:lstStyle/>
          <a:p>
            <a:r>
              <a:rPr lang="en-US" sz="1600"/>
              <a:t>Well in previous file, charge density and current was kind of a free variable.  But if we treat as dependent, which it is, by filling in densities:</a:t>
            </a:r>
          </a:p>
        </p:txBody>
      </p:sp>
      <p:graphicFrame>
        <p:nvGraphicFramePr>
          <p:cNvPr id="6" name="Object 5">
            <a:extLst>
              <a:ext uri="{FF2B5EF4-FFF2-40B4-BE49-F238E27FC236}">
                <a16:creationId xmlns:a16="http://schemas.microsoft.com/office/drawing/2014/main" id="{2C3B420C-36FF-47F8-A5EE-1908EFCAC1EB}"/>
              </a:ext>
            </a:extLst>
          </p:cNvPr>
          <p:cNvGraphicFramePr>
            <a:graphicFrameLocks noChangeAspect="1"/>
          </p:cNvGraphicFramePr>
          <p:nvPr/>
        </p:nvGraphicFramePr>
        <p:xfrm>
          <a:off x="4516438" y="3348038"/>
          <a:ext cx="5918200" cy="593725"/>
        </p:xfrm>
        <a:graphic>
          <a:graphicData uri="http://schemas.openxmlformats.org/presentationml/2006/ole">
            <mc:AlternateContent xmlns:mc="http://schemas.openxmlformats.org/markup-compatibility/2006">
              <mc:Choice xmlns:v="urn:schemas-microsoft-com:vml" Requires="v">
                <p:oleObj name="Equation" r:id="rId2" imgW="4838400" imgH="457200" progId="Equation.DSMT4">
                  <p:embed/>
                </p:oleObj>
              </mc:Choice>
              <mc:Fallback>
                <p:oleObj name="Equation" r:id="rId2" imgW="4838400" imgH="457200" progId="Equation.DSMT4">
                  <p:embed/>
                  <p:pic>
                    <p:nvPicPr>
                      <p:cNvPr id="6" name="Object 5">
                        <a:extLst>
                          <a:ext uri="{FF2B5EF4-FFF2-40B4-BE49-F238E27FC236}">
                            <a16:creationId xmlns:a16="http://schemas.microsoft.com/office/drawing/2014/main" id="{2C3B420C-36FF-47F8-A5EE-1908EFCAC1EB}"/>
                          </a:ext>
                        </a:extLst>
                      </p:cNvPr>
                      <p:cNvPicPr>
                        <a:picLocks noChangeAspect="1" noChangeArrowheads="1"/>
                      </p:cNvPicPr>
                      <p:nvPr/>
                    </p:nvPicPr>
                    <p:blipFill>
                      <a:blip r:embed="rId3"/>
                      <a:srcRect/>
                      <a:stretch>
                        <a:fillRect/>
                      </a:stretch>
                    </p:blipFill>
                    <p:spPr bwMode="auto">
                      <a:xfrm>
                        <a:off x="4516438" y="3348038"/>
                        <a:ext cx="5918200" cy="593725"/>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4D3107CE-8087-46DA-A4F6-DD25F16C2C6C}"/>
              </a:ext>
            </a:extLst>
          </p:cNvPr>
          <p:cNvGraphicFramePr>
            <a:graphicFrameLocks noChangeAspect="1"/>
          </p:cNvGraphicFramePr>
          <p:nvPr/>
        </p:nvGraphicFramePr>
        <p:xfrm>
          <a:off x="552450" y="3429000"/>
          <a:ext cx="2265363" cy="554038"/>
        </p:xfrm>
        <a:graphic>
          <a:graphicData uri="http://schemas.openxmlformats.org/presentationml/2006/ole">
            <mc:AlternateContent xmlns:mc="http://schemas.openxmlformats.org/markup-compatibility/2006">
              <mc:Choice xmlns:v="urn:schemas-microsoft-com:vml" Requires="v">
                <p:oleObj name="Equation" r:id="rId4" imgW="1752480" imgH="431640" progId="Equation.DSMT4">
                  <p:embed/>
                </p:oleObj>
              </mc:Choice>
              <mc:Fallback>
                <p:oleObj name="Equation" r:id="rId4" imgW="1752480" imgH="431640" progId="Equation.DSMT4">
                  <p:embed/>
                  <p:pic>
                    <p:nvPicPr>
                      <p:cNvPr id="19" name="Object 18">
                        <a:extLst>
                          <a:ext uri="{FF2B5EF4-FFF2-40B4-BE49-F238E27FC236}">
                            <a16:creationId xmlns:a16="http://schemas.microsoft.com/office/drawing/2014/main" id="{4D3107CE-8087-46DA-A4F6-DD25F16C2C6C}"/>
                          </a:ext>
                        </a:extLst>
                      </p:cNvPr>
                      <p:cNvPicPr>
                        <a:picLocks noChangeAspect="1" noChangeArrowheads="1"/>
                      </p:cNvPicPr>
                      <p:nvPr/>
                    </p:nvPicPr>
                    <p:blipFill>
                      <a:blip r:embed="rId5"/>
                      <a:srcRect/>
                      <a:stretch>
                        <a:fillRect/>
                      </a:stretch>
                    </p:blipFill>
                    <p:spPr bwMode="auto">
                      <a:xfrm>
                        <a:off x="552450" y="3429000"/>
                        <a:ext cx="2265363" cy="554038"/>
                      </a:xfrm>
                      <a:prstGeom prst="rect">
                        <a:avLst/>
                      </a:prstGeom>
                      <a:solidFill>
                        <a:srgbClr val="CCFFCC"/>
                      </a:solidFill>
                    </p:spPr>
                  </p:pic>
                </p:oleObj>
              </mc:Fallback>
            </mc:AlternateContent>
          </a:graphicData>
        </a:graphic>
      </p:graphicFrame>
      <p:graphicFrame>
        <p:nvGraphicFramePr>
          <p:cNvPr id="10" name="Object 9">
            <a:extLst>
              <a:ext uri="{FF2B5EF4-FFF2-40B4-BE49-F238E27FC236}">
                <a16:creationId xmlns:a16="http://schemas.microsoft.com/office/drawing/2014/main" id="{4C4258CB-30AB-4751-AB57-788DBAC87601}"/>
              </a:ext>
            </a:extLst>
          </p:cNvPr>
          <p:cNvGraphicFramePr>
            <a:graphicFrameLocks noChangeAspect="1"/>
          </p:cNvGraphicFramePr>
          <p:nvPr/>
        </p:nvGraphicFramePr>
        <p:xfrm>
          <a:off x="461909" y="1847793"/>
          <a:ext cx="1687399" cy="893329"/>
        </p:xfrm>
        <a:graphic>
          <a:graphicData uri="http://schemas.openxmlformats.org/presentationml/2006/ole">
            <mc:AlternateContent xmlns:mc="http://schemas.openxmlformats.org/markup-compatibility/2006">
              <mc:Choice xmlns:v="urn:schemas-microsoft-com:vml" Requires="v">
                <p:oleObj name="Equation" r:id="rId6" imgW="1295400" imgH="685800" progId="Equation.DSMT4">
                  <p:embed/>
                </p:oleObj>
              </mc:Choice>
              <mc:Fallback>
                <p:oleObj name="Equation" r:id="rId6" imgW="1295400" imgH="685800" progId="Equation.DSMT4">
                  <p:embed/>
                  <p:pic>
                    <p:nvPicPr>
                      <p:cNvPr id="10" name="Object 9">
                        <a:extLst>
                          <a:ext uri="{FF2B5EF4-FFF2-40B4-BE49-F238E27FC236}">
                            <a16:creationId xmlns:a16="http://schemas.microsoft.com/office/drawing/2014/main" id="{4C4258CB-30AB-4751-AB57-788DBAC8760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909" y="1847793"/>
                        <a:ext cx="1687399" cy="893329"/>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BE200EFC-FF00-48DB-A4AF-3170B14DC4DC}"/>
              </a:ext>
            </a:extLst>
          </p:cNvPr>
          <p:cNvSpPr txBox="1"/>
          <p:nvPr/>
        </p:nvSpPr>
        <p:spPr>
          <a:xfrm>
            <a:off x="348789" y="2875000"/>
            <a:ext cx="4571999" cy="338554"/>
          </a:xfrm>
          <a:prstGeom prst="rect">
            <a:avLst/>
          </a:prstGeom>
          <a:noFill/>
        </p:spPr>
        <p:txBody>
          <a:bodyPr wrap="square" rtlCol="0">
            <a:spAutoFit/>
          </a:bodyPr>
          <a:lstStyle/>
          <a:p>
            <a:r>
              <a:rPr lang="en-US" sz="1600"/>
              <a:t>And adding the particulate kinetic energy:</a:t>
            </a:r>
          </a:p>
        </p:txBody>
      </p:sp>
      <mc:AlternateContent xmlns:mc="http://schemas.openxmlformats.org/markup-compatibility/2006" xmlns:p14="http://schemas.microsoft.com/office/powerpoint/2010/main">
        <mc:Choice Requires="p14">
          <p:contentPart p14:bwMode="auto" r:id="rId8">
            <p14:nvContentPartPr>
              <p14:cNvPr id="13" name="Ink 12">
                <a:extLst>
                  <a:ext uri="{FF2B5EF4-FFF2-40B4-BE49-F238E27FC236}">
                    <a16:creationId xmlns:a16="http://schemas.microsoft.com/office/drawing/2014/main" id="{30CC325F-7FA2-483E-A364-1B0CE9582131}"/>
                  </a:ext>
                </a:extLst>
              </p14:cNvPr>
              <p14:cNvContentPartPr/>
              <p14:nvPr/>
            </p14:nvContentPartPr>
            <p14:xfrm>
              <a:off x="3167273" y="3610292"/>
              <a:ext cx="840960" cy="219600"/>
            </p14:xfrm>
          </p:contentPart>
        </mc:Choice>
        <mc:Fallback xmlns="">
          <p:pic>
            <p:nvPicPr>
              <p:cNvPr id="13" name="Ink 12">
                <a:extLst>
                  <a:ext uri="{FF2B5EF4-FFF2-40B4-BE49-F238E27FC236}">
                    <a16:creationId xmlns:a16="http://schemas.microsoft.com/office/drawing/2014/main" id="{30CC325F-7FA2-483E-A364-1B0CE9582131}"/>
                  </a:ext>
                </a:extLst>
              </p:cNvPr>
              <p:cNvPicPr/>
              <p:nvPr/>
            </p:nvPicPr>
            <p:blipFill>
              <a:blip r:embed="rId10"/>
              <a:stretch>
                <a:fillRect/>
              </a:stretch>
            </p:blipFill>
            <p:spPr>
              <a:xfrm>
                <a:off x="3162953" y="3605972"/>
                <a:ext cx="849600" cy="22824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1" name="Ink 20">
                <a:extLst>
                  <a:ext uri="{FF2B5EF4-FFF2-40B4-BE49-F238E27FC236}">
                    <a16:creationId xmlns:a16="http://schemas.microsoft.com/office/drawing/2014/main" id="{B4CD9379-70BD-401E-9361-8D7F0F36021A}"/>
                  </a:ext>
                </a:extLst>
              </p14:cNvPr>
              <p14:cNvContentPartPr/>
              <p14:nvPr/>
            </p14:nvContentPartPr>
            <p14:xfrm>
              <a:off x="1261073" y="3317972"/>
              <a:ext cx="834120" cy="736920"/>
            </p14:xfrm>
          </p:contentPart>
        </mc:Choice>
        <mc:Fallback xmlns="">
          <p:pic>
            <p:nvPicPr>
              <p:cNvPr id="21" name="Ink 20">
                <a:extLst>
                  <a:ext uri="{FF2B5EF4-FFF2-40B4-BE49-F238E27FC236}">
                    <a16:creationId xmlns:a16="http://schemas.microsoft.com/office/drawing/2014/main" id="{B4CD9379-70BD-401E-9361-8D7F0F36021A}"/>
                  </a:ext>
                </a:extLst>
              </p:cNvPr>
              <p:cNvPicPr/>
              <p:nvPr/>
            </p:nvPicPr>
            <p:blipFill>
              <a:blip r:embed="rId12"/>
              <a:stretch>
                <a:fillRect/>
              </a:stretch>
            </p:blipFill>
            <p:spPr>
              <a:xfrm>
                <a:off x="1256753" y="3313652"/>
                <a:ext cx="842760" cy="7455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2" name="Ink 21">
                <a:extLst>
                  <a:ext uri="{FF2B5EF4-FFF2-40B4-BE49-F238E27FC236}">
                    <a16:creationId xmlns:a16="http://schemas.microsoft.com/office/drawing/2014/main" id="{A9F98245-8963-4A1C-9881-D292202998C2}"/>
                  </a:ext>
                </a:extLst>
              </p14:cNvPr>
              <p14:cNvContentPartPr/>
              <p14:nvPr/>
            </p14:nvContentPartPr>
            <p14:xfrm>
              <a:off x="8209073" y="3166772"/>
              <a:ext cx="2274480" cy="822240"/>
            </p14:xfrm>
          </p:contentPart>
        </mc:Choice>
        <mc:Fallback xmlns="">
          <p:pic>
            <p:nvPicPr>
              <p:cNvPr id="22" name="Ink 21">
                <a:extLst>
                  <a:ext uri="{FF2B5EF4-FFF2-40B4-BE49-F238E27FC236}">
                    <a16:creationId xmlns:a16="http://schemas.microsoft.com/office/drawing/2014/main" id="{A9F98245-8963-4A1C-9881-D292202998C2}"/>
                  </a:ext>
                </a:extLst>
              </p:cNvPr>
              <p:cNvPicPr/>
              <p:nvPr/>
            </p:nvPicPr>
            <p:blipFill>
              <a:blip r:embed="rId14"/>
              <a:stretch>
                <a:fillRect/>
              </a:stretch>
            </p:blipFill>
            <p:spPr>
              <a:xfrm>
                <a:off x="8204753" y="3162452"/>
                <a:ext cx="2283120" cy="8308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3" name="Ink 22">
                <a:extLst>
                  <a:ext uri="{FF2B5EF4-FFF2-40B4-BE49-F238E27FC236}">
                    <a16:creationId xmlns:a16="http://schemas.microsoft.com/office/drawing/2014/main" id="{B8CC115F-1140-4147-89DC-051F3CFF4F7A}"/>
                  </a:ext>
                </a:extLst>
              </p14:cNvPr>
              <p14:cNvContentPartPr/>
              <p14:nvPr/>
            </p14:nvContentPartPr>
            <p14:xfrm>
              <a:off x="2194913" y="3321212"/>
              <a:ext cx="718920" cy="751680"/>
            </p14:xfrm>
          </p:contentPart>
        </mc:Choice>
        <mc:Fallback xmlns="">
          <p:pic>
            <p:nvPicPr>
              <p:cNvPr id="23" name="Ink 22">
                <a:extLst>
                  <a:ext uri="{FF2B5EF4-FFF2-40B4-BE49-F238E27FC236}">
                    <a16:creationId xmlns:a16="http://schemas.microsoft.com/office/drawing/2014/main" id="{B8CC115F-1140-4147-89DC-051F3CFF4F7A}"/>
                  </a:ext>
                </a:extLst>
              </p:cNvPr>
              <p:cNvPicPr/>
              <p:nvPr/>
            </p:nvPicPr>
            <p:blipFill>
              <a:blip r:embed="rId16"/>
              <a:stretch>
                <a:fillRect/>
              </a:stretch>
            </p:blipFill>
            <p:spPr>
              <a:xfrm>
                <a:off x="2190593" y="3316892"/>
                <a:ext cx="727560" cy="76032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4" name="Ink 23">
                <a:extLst>
                  <a:ext uri="{FF2B5EF4-FFF2-40B4-BE49-F238E27FC236}">
                    <a16:creationId xmlns:a16="http://schemas.microsoft.com/office/drawing/2014/main" id="{D1A34A9A-EEA2-4BC6-9335-64DB8D3CD0C2}"/>
                  </a:ext>
                </a:extLst>
              </p14:cNvPr>
              <p14:cNvContentPartPr/>
              <p14:nvPr/>
            </p14:nvContentPartPr>
            <p14:xfrm>
              <a:off x="5873604" y="3267212"/>
              <a:ext cx="2134080" cy="859680"/>
            </p14:xfrm>
          </p:contentPart>
        </mc:Choice>
        <mc:Fallback xmlns="">
          <p:pic>
            <p:nvPicPr>
              <p:cNvPr id="24" name="Ink 23">
                <a:extLst>
                  <a:ext uri="{FF2B5EF4-FFF2-40B4-BE49-F238E27FC236}">
                    <a16:creationId xmlns:a16="http://schemas.microsoft.com/office/drawing/2014/main" id="{D1A34A9A-EEA2-4BC6-9335-64DB8D3CD0C2}"/>
                  </a:ext>
                </a:extLst>
              </p:cNvPr>
              <p:cNvPicPr/>
              <p:nvPr/>
            </p:nvPicPr>
            <p:blipFill>
              <a:blip r:embed="rId18"/>
              <a:stretch>
                <a:fillRect/>
              </a:stretch>
            </p:blipFill>
            <p:spPr>
              <a:xfrm>
                <a:off x="5869284" y="3262892"/>
                <a:ext cx="2142720" cy="868320"/>
              </a:xfrm>
              <a:prstGeom prst="rect">
                <a:avLst/>
              </a:prstGeom>
            </p:spPr>
          </p:pic>
        </mc:Fallback>
      </mc:AlternateContent>
      <p:sp>
        <p:nvSpPr>
          <p:cNvPr id="25" name="TextBox 24">
            <a:extLst>
              <a:ext uri="{FF2B5EF4-FFF2-40B4-BE49-F238E27FC236}">
                <a16:creationId xmlns:a16="http://schemas.microsoft.com/office/drawing/2014/main" id="{A8CE2B9F-8685-47CF-BE68-04B86857D485}"/>
              </a:ext>
            </a:extLst>
          </p:cNvPr>
          <p:cNvSpPr txBox="1"/>
          <p:nvPr/>
        </p:nvSpPr>
        <p:spPr>
          <a:xfrm>
            <a:off x="348788" y="4379137"/>
            <a:ext cx="8135336" cy="584775"/>
          </a:xfrm>
          <a:prstGeom prst="rect">
            <a:avLst/>
          </a:prstGeom>
          <a:noFill/>
        </p:spPr>
        <p:txBody>
          <a:bodyPr wrap="square" rtlCol="0">
            <a:spAutoFit/>
          </a:bodyPr>
          <a:lstStyle/>
          <a:p>
            <a:r>
              <a:rPr lang="en-US" sz="1600"/>
              <a:t>Minimizing w/r to positions and potentials, we get ME’s and the Lorentz force law for particles.  We can construct the Hamiltonian.  And we’ll get:</a:t>
            </a:r>
          </a:p>
        </p:txBody>
      </p:sp>
      <p:sp>
        <p:nvSpPr>
          <p:cNvPr id="26" name="Rectangle 6">
            <a:extLst>
              <a:ext uri="{FF2B5EF4-FFF2-40B4-BE49-F238E27FC236}">
                <a16:creationId xmlns:a16="http://schemas.microsoft.com/office/drawing/2014/main" id="{8A101249-14C8-4FA6-914C-3A268B6721C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 name="Object 26">
            <a:extLst>
              <a:ext uri="{FF2B5EF4-FFF2-40B4-BE49-F238E27FC236}">
                <a16:creationId xmlns:a16="http://schemas.microsoft.com/office/drawing/2014/main" id="{E9261837-8B99-437B-BA9B-E5B1DF1BA27B}"/>
              </a:ext>
            </a:extLst>
          </p:cNvPr>
          <p:cNvGraphicFramePr>
            <a:graphicFrameLocks noChangeAspect="1"/>
          </p:cNvGraphicFramePr>
          <p:nvPr/>
        </p:nvGraphicFramePr>
        <p:xfrm>
          <a:off x="487363" y="5383213"/>
          <a:ext cx="4895850" cy="563562"/>
        </p:xfrm>
        <a:graphic>
          <a:graphicData uri="http://schemas.openxmlformats.org/presentationml/2006/ole">
            <mc:AlternateContent xmlns:mc="http://schemas.openxmlformats.org/markup-compatibility/2006">
              <mc:Choice xmlns:v="urn:schemas-microsoft-com:vml" Requires="v">
                <p:oleObj name="Equation" r:id="rId19" imgW="3543120" imgH="419040" progId="Equation.DSMT4">
                  <p:embed/>
                </p:oleObj>
              </mc:Choice>
              <mc:Fallback>
                <p:oleObj name="Equation" r:id="rId19" imgW="3543120" imgH="419040" progId="Equation.DSMT4">
                  <p:embed/>
                  <p:pic>
                    <p:nvPicPr>
                      <p:cNvPr id="27" name="Object 26">
                        <a:extLst>
                          <a:ext uri="{FF2B5EF4-FFF2-40B4-BE49-F238E27FC236}">
                            <a16:creationId xmlns:a16="http://schemas.microsoft.com/office/drawing/2014/main" id="{E9261837-8B99-437B-BA9B-E5B1DF1BA27B}"/>
                          </a:ext>
                        </a:extLst>
                      </p:cNvPr>
                      <p:cNvPicPr>
                        <a:picLocks noChangeAspect="1" noChangeArrowheads="1"/>
                      </p:cNvPicPr>
                      <p:nvPr/>
                    </p:nvPicPr>
                    <p:blipFill>
                      <a:blip r:embed="rId20"/>
                      <a:srcRect/>
                      <a:stretch>
                        <a:fillRect/>
                      </a:stretch>
                    </p:blipFill>
                    <p:spPr bwMode="auto">
                      <a:xfrm>
                        <a:off x="487363" y="5383213"/>
                        <a:ext cx="4895850" cy="56356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1893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95504-8C79-40A5-A80B-1E5335925E9F}"/>
              </a:ext>
            </a:extLst>
          </p:cNvPr>
          <p:cNvSpPr txBox="1">
            <a:spLocks/>
          </p:cNvSpPr>
          <p:nvPr/>
        </p:nvSpPr>
        <p:spPr>
          <a:xfrm>
            <a:off x="2702924" y="210489"/>
            <a:ext cx="6928701" cy="66785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Symmetries and Conservation Laws</a:t>
            </a:r>
          </a:p>
        </p:txBody>
      </p:sp>
      <p:graphicFrame>
        <p:nvGraphicFramePr>
          <p:cNvPr id="21" name="Object 20">
            <a:extLst>
              <a:ext uri="{FF2B5EF4-FFF2-40B4-BE49-F238E27FC236}">
                <a16:creationId xmlns:a16="http://schemas.microsoft.com/office/drawing/2014/main" id="{05F1404F-E1E5-442B-A838-89172D4F190B}"/>
              </a:ext>
            </a:extLst>
          </p:cNvPr>
          <p:cNvGraphicFramePr>
            <a:graphicFrameLocks noChangeAspect="1"/>
          </p:cNvGraphicFramePr>
          <p:nvPr/>
        </p:nvGraphicFramePr>
        <p:xfrm>
          <a:off x="2202728" y="1857079"/>
          <a:ext cx="3197994" cy="1251473"/>
        </p:xfrm>
        <a:graphic>
          <a:graphicData uri="http://schemas.openxmlformats.org/presentationml/2006/ole">
            <mc:AlternateContent xmlns:mc="http://schemas.openxmlformats.org/markup-compatibility/2006">
              <mc:Choice xmlns:v="urn:schemas-microsoft-com:vml" Requires="v">
                <p:oleObj name="Equation" r:id="rId2" imgW="2247840" imgH="888840" progId="Equation.DSMT4">
                  <p:embed/>
                </p:oleObj>
              </mc:Choice>
              <mc:Fallback>
                <p:oleObj name="Equation" r:id="rId2" imgW="2247840" imgH="888840" progId="Equation.DSMT4">
                  <p:embed/>
                  <p:pic>
                    <p:nvPicPr>
                      <p:cNvPr id="21" name="Object 20">
                        <a:extLst>
                          <a:ext uri="{FF2B5EF4-FFF2-40B4-BE49-F238E27FC236}">
                            <a16:creationId xmlns:a16="http://schemas.microsoft.com/office/drawing/2014/main" id="{05F1404F-E1E5-442B-A838-89172D4F190B}"/>
                          </a:ext>
                        </a:extLst>
                      </p:cNvPr>
                      <p:cNvPicPr>
                        <a:picLocks noChangeAspect="1" noChangeArrowheads="1"/>
                      </p:cNvPicPr>
                      <p:nvPr/>
                    </p:nvPicPr>
                    <p:blipFill>
                      <a:blip r:embed="rId3"/>
                      <a:srcRect/>
                      <a:stretch>
                        <a:fillRect/>
                      </a:stretch>
                    </p:blipFill>
                    <p:spPr bwMode="auto">
                      <a:xfrm>
                        <a:off x="2202728" y="1857079"/>
                        <a:ext cx="3197994" cy="1251473"/>
                      </a:xfrm>
                      <a:prstGeom prst="rect">
                        <a:avLst/>
                      </a:prstGeom>
                      <a:solidFill>
                        <a:srgbClr val="CCFFCC"/>
                      </a:solidFill>
                    </p:spPr>
                  </p:pic>
                </p:oleObj>
              </mc:Fallback>
            </mc:AlternateContent>
          </a:graphicData>
        </a:graphic>
      </p:graphicFrame>
      <p:sp>
        <p:nvSpPr>
          <p:cNvPr id="22" name="TextBox 21">
            <a:extLst>
              <a:ext uri="{FF2B5EF4-FFF2-40B4-BE49-F238E27FC236}">
                <a16:creationId xmlns:a16="http://schemas.microsoft.com/office/drawing/2014/main" id="{78AE0662-3BD7-4401-BDD6-F73D2947C5E9}"/>
              </a:ext>
            </a:extLst>
          </p:cNvPr>
          <p:cNvSpPr txBox="1"/>
          <p:nvPr/>
        </p:nvSpPr>
        <p:spPr>
          <a:xfrm flipH="1">
            <a:off x="375922" y="1051599"/>
            <a:ext cx="10408342" cy="584775"/>
          </a:xfrm>
          <a:prstGeom prst="rect">
            <a:avLst/>
          </a:prstGeom>
          <a:noFill/>
        </p:spPr>
        <p:txBody>
          <a:bodyPr wrap="square" rtlCol="0">
            <a:spAutoFit/>
          </a:bodyPr>
          <a:lstStyle/>
          <a:p>
            <a:r>
              <a:rPr lang="en-US" sz="1600"/>
              <a:t>If fields are source free, then the Lagrangian (and action) will be  translational/temporally invariant.  Taking derivative of action w/r to time and space and setting partials to zero….this results in a conserved currents (energy and momentum)…</a:t>
            </a:r>
          </a:p>
        </p:txBody>
      </p:sp>
      <p:graphicFrame>
        <p:nvGraphicFramePr>
          <p:cNvPr id="23" name="Object 22">
            <a:extLst>
              <a:ext uri="{FF2B5EF4-FFF2-40B4-BE49-F238E27FC236}">
                <a16:creationId xmlns:a16="http://schemas.microsoft.com/office/drawing/2014/main" id="{053EB570-2E99-42AA-B8E3-CE1DAD7979A7}"/>
              </a:ext>
            </a:extLst>
          </p:cNvPr>
          <p:cNvGraphicFramePr>
            <a:graphicFrameLocks noChangeAspect="1"/>
          </p:cNvGraphicFramePr>
          <p:nvPr/>
        </p:nvGraphicFramePr>
        <p:xfrm>
          <a:off x="475997" y="1857079"/>
          <a:ext cx="994582" cy="390032"/>
        </p:xfrm>
        <a:graphic>
          <a:graphicData uri="http://schemas.openxmlformats.org/presentationml/2006/ole">
            <mc:AlternateContent xmlns:mc="http://schemas.openxmlformats.org/markup-compatibility/2006">
              <mc:Choice xmlns:v="urn:schemas-microsoft-com:vml" Requires="v">
                <p:oleObj name="Equation" r:id="rId4" imgW="647640" imgH="253800" progId="Equation.DSMT4">
                  <p:embed/>
                </p:oleObj>
              </mc:Choice>
              <mc:Fallback>
                <p:oleObj name="Equation" r:id="rId4" imgW="647640" imgH="253800" progId="Equation.DSMT4">
                  <p:embed/>
                  <p:pic>
                    <p:nvPicPr>
                      <p:cNvPr id="23" name="Object 22">
                        <a:extLst>
                          <a:ext uri="{FF2B5EF4-FFF2-40B4-BE49-F238E27FC236}">
                            <a16:creationId xmlns:a16="http://schemas.microsoft.com/office/drawing/2014/main" id="{053EB570-2E99-42AA-B8E3-CE1DAD7979A7}"/>
                          </a:ext>
                        </a:extLst>
                      </p:cNvPr>
                      <p:cNvPicPr/>
                      <p:nvPr/>
                    </p:nvPicPr>
                    <p:blipFill>
                      <a:blip r:embed="rId5"/>
                      <a:stretch>
                        <a:fillRect/>
                      </a:stretch>
                    </p:blipFill>
                    <p:spPr>
                      <a:xfrm>
                        <a:off x="475997" y="1857079"/>
                        <a:ext cx="994582" cy="390032"/>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A6D4E2E0-8B75-4EA9-B679-5D83911FA673}"/>
              </a:ext>
            </a:extLst>
          </p:cNvPr>
          <p:cNvSpPr txBox="1"/>
          <p:nvPr/>
        </p:nvSpPr>
        <p:spPr>
          <a:xfrm flipH="1">
            <a:off x="302078" y="3402650"/>
            <a:ext cx="5938466" cy="338554"/>
          </a:xfrm>
          <a:prstGeom prst="rect">
            <a:avLst/>
          </a:prstGeom>
          <a:noFill/>
        </p:spPr>
        <p:txBody>
          <a:bodyPr wrap="square" rtlCol="0">
            <a:spAutoFit/>
          </a:bodyPr>
          <a:lstStyle/>
          <a:p>
            <a:r>
              <a:rPr lang="en-US" sz="1600"/>
              <a:t>This matches what we found, more explicitly, in a previous slide.</a:t>
            </a:r>
          </a:p>
        </p:txBody>
      </p:sp>
    </p:spTree>
    <p:extLst>
      <p:ext uri="{BB962C8B-B14F-4D97-AF65-F5344CB8AC3E}">
        <p14:creationId xmlns:p14="http://schemas.microsoft.com/office/powerpoint/2010/main" val="38563102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622955" y="105186"/>
            <a:ext cx="5842315" cy="695286"/>
          </a:xfrm>
        </p:spPr>
        <p:txBody>
          <a:bodyPr>
            <a:normAutofit fontScale="90000"/>
          </a:bodyPr>
          <a:lstStyle/>
          <a:p>
            <a:r>
              <a:rPr lang="en-US" sz="3600" b="1" u="sng">
                <a:latin typeface="+mn-lt"/>
              </a:rPr>
              <a:t>Maxwell’s Equations in Insulators</a:t>
            </a:r>
          </a:p>
        </p:txBody>
      </p:sp>
      <p:sp>
        <p:nvSpPr>
          <p:cNvPr id="6" name="TextBox 5">
            <a:extLst>
              <a:ext uri="{FF2B5EF4-FFF2-40B4-BE49-F238E27FC236}">
                <a16:creationId xmlns:a16="http://schemas.microsoft.com/office/drawing/2014/main" id="{82758CD8-09A5-4ECF-B174-910FEAA547B8}"/>
              </a:ext>
            </a:extLst>
          </p:cNvPr>
          <p:cNvSpPr txBox="1"/>
          <p:nvPr/>
        </p:nvSpPr>
        <p:spPr>
          <a:xfrm>
            <a:off x="358219" y="965007"/>
            <a:ext cx="9417376" cy="954107"/>
          </a:xfrm>
          <a:prstGeom prst="rect">
            <a:avLst/>
          </a:prstGeom>
          <a:noFill/>
        </p:spPr>
        <p:txBody>
          <a:bodyPr wrap="square" rtlCol="0">
            <a:spAutoFit/>
          </a:bodyPr>
          <a:lstStyle/>
          <a:p>
            <a:r>
              <a:rPr lang="en-US" sz="1400"/>
              <a:t>When normal states of matter, well solids I guess for now, are present, there will be induced in them a response to any free charge/current around.  This induced charge/current will contribute to the overall fields.  Let </a:t>
            </a:r>
            <a:r>
              <a:rPr lang="en-US" sz="1400" b="1"/>
              <a:t>P</a:t>
            </a:r>
            <a:r>
              <a:rPr lang="en-US" sz="1400"/>
              <a:t>(r) be the induced dipole moment density, and </a:t>
            </a:r>
            <a:r>
              <a:rPr lang="en-US" sz="1400" b="1"/>
              <a:t>M</a:t>
            </a:r>
            <a:r>
              <a:rPr lang="en-US" sz="1400"/>
              <a:t>(r) be the induced magnetic dipole moment density.  Then using those asymptotic expansions, and some integration by parts, we can conclude that this leads to an induced charge and current density given by:</a:t>
            </a:r>
          </a:p>
        </p:txBody>
      </p:sp>
      <p:graphicFrame>
        <p:nvGraphicFramePr>
          <p:cNvPr id="14" name="Object 13">
            <a:extLst>
              <a:ext uri="{FF2B5EF4-FFF2-40B4-BE49-F238E27FC236}">
                <a16:creationId xmlns:a16="http://schemas.microsoft.com/office/drawing/2014/main" id="{C802A307-BE7F-4A05-BE16-C327D82D2D33}"/>
              </a:ext>
            </a:extLst>
          </p:cNvPr>
          <p:cNvGraphicFramePr>
            <a:graphicFrameLocks noChangeAspect="1"/>
          </p:cNvGraphicFramePr>
          <p:nvPr>
            <p:extLst>
              <p:ext uri="{D42A27DB-BD31-4B8C-83A1-F6EECF244321}">
                <p14:modId xmlns:p14="http://schemas.microsoft.com/office/powerpoint/2010/main" val="2583907020"/>
              </p:ext>
            </p:extLst>
          </p:nvPr>
        </p:nvGraphicFramePr>
        <p:xfrm>
          <a:off x="447512" y="2072100"/>
          <a:ext cx="1316037" cy="552450"/>
        </p:xfrm>
        <a:graphic>
          <a:graphicData uri="http://schemas.openxmlformats.org/presentationml/2006/ole">
            <mc:AlternateContent xmlns:mc="http://schemas.openxmlformats.org/markup-compatibility/2006">
              <mc:Choice xmlns:v="urn:schemas-microsoft-com:vml" Requires="v">
                <p:oleObj name="Equation" r:id="rId3" imgW="1079280" imgH="457200" progId="Equation.DSMT4">
                  <p:embed/>
                </p:oleObj>
              </mc:Choice>
              <mc:Fallback>
                <p:oleObj name="Equation" r:id="rId3" imgW="1079280" imgH="457200" progId="Equation.DSMT4">
                  <p:embed/>
                  <p:pic>
                    <p:nvPicPr>
                      <p:cNvPr id="0" name="Object 10"/>
                      <p:cNvPicPr>
                        <a:picLocks noChangeAspect="1" noChangeArrowheads="1"/>
                      </p:cNvPicPr>
                      <p:nvPr/>
                    </p:nvPicPr>
                    <p:blipFill>
                      <a:blip r:embed="rId4"/>
                      <a:srcRect/>
                      <a:stretch>
                        <a:fillRect/>
                      </a:stretch>
                    </p:blipFill>
                    <p:spPr bwMode="auto">
                      <a:xfrm>
                        <a:off x="447512" y="2072100"/>
                        <a:ext cx="1316037" cy="552450"/>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C4EF6C38-6320-4033-9A65-006093C8688E}"/>
              </a:ext>
            </a:extLst>
          </p:cNvPr>
          <p:cNvGraphicFramePr>
            <a:graphicFrameLocks noChangeAspect="1"/>
          </p:cNvGraphicFramePr>
          <p:nvPr>
            <p:extLst>
              <p:ext uri="{D42A27DB-BD31-4B8C-83A1-F6EECF244321}">
                <p14:modId xmlns:p14="http://schemas.microsoft.com/office/powerpoint/2010/main" val="3793260427"/>
              </p:ext>
            </p:extLst>
          </p:nvPr>
        </p:nvGraphicFramePr>
        <p:xfrm>
          <a:off x="4630040" y="2378836"/>
          <a:ext cx="2133600" cy="1276350"/>
        </p:xfrm>
        <a:graphic>
          <a:graphicData uri="http://schemas.openxmlformats.org/presentationml/2006/ole">
            <mc:AlternateContent xmlns:mc="http://schemas.openxmlformats.org/markup-compatibility/2006">
              <mc:Choice xmlns:v="urn:schemas-microsoft-com:vml" Requires="v">
                <p:oleObj name="Equation" r:id="rId5" imgW="1562040" imgH="939600" progId="Equation.DSMT4">
                  <p:embed/>
                </p:oleObj>
              </mc:Choice>
              <mc:Fallback>
                <p:oleObj name="Equation" r:id="rId5" imgW="1562040" imgH="939600" progId="Equation.DSMT4">
                  <p:embed/>
                  <p:pic>
                    <p:nvPicPr>
                      <p:cNvPr id="0" name="Object 12"/>
                      <p:cNvPicPr>
                        <a:picLocks noChangeAspect="1" noChangeArrowheads="1"/>
                      </p:cNvPicPr>
                      <p:nvPr/>
                    </p:nvPicPr>
                    <p:blipFill>
                      <a:blip r:embed="rId6"/>
                      <a:srcRect/>
                      <a:stretch>
                        <a:fillRect/>
                      </a:stretch>
                    </p:blipFill>
                    <p:spPr bwMode="auto">
                      <a:xfrm>
                        <a:off x="4630040" y="2378836"/>
                        <a:ext cx="2133600" cy="1276350"/>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F98AEC3A-A26C-417B-859E-034F52C9F690}"/>
              </a:ext>
            </a:extLst>
          </p:cNvPr>
          <p:cNvSpPr txBox="1"/>
          <p:nvPr/>
        </p:nvSpPr>
        <p:spPr>
          <a:xfrm>
            <a:off x="4594012" y="1952443"/>
            <a:ext cx="3545330" cy="307777"/>
          </a:xfrm>
          <a:prstGeom prst="rect">
            <a:avLst/>
          </a:prstGeom>
          <a:noFill/>
        </p:spPr>
        <p:txBody>
          <a:bodyPr wrap="none" rtlCol="0">
            <a:spAutoFit/>
          </a:bodyPr>
          <a:lstStyle/>
          <a:p>
            <a:r>
              <a:rPr lang="en-US" sz="1400"/>
              <a:t>Including the bound currents/charges, we get:</a:t>
            </a:r>
            <a:endParaRPr lang="en-US" sz="1600"/>
          </a:p>
        </p:txBody>
      </p:sp>
      <p:sp>
        <p:nvSpPr>
          <p:cNvPr id="21" name="TextBox 20">
            <a:extLst>
              <a:ext uri="{FF2B5EF4-FFF2-40B4-BE49-F238E27FC236}">
                <a16:creationId xmlns:a16="http://schemas.microsoft.com/office/drawing/2014/main" id="{9AE7EEF7-C133-4DDE-B084-CD529528A1F2}"/>
              </a:ext>
            </a:extLst>
          </p:cNvPr>
          <p:cNvSpPr txBox="1"/>
          <p:nvPr/>
        </p:nvSpPr>
        <p:spPr>
          <a:xfrm>
            <a:off x="347163" y="2783307"/>
            <a:ext cx="3341021" cy="738664"/>
          </a:xfrm>
          <a:prstGeom prst="rect">
            <a:avLst/>
          </a:prstGeom>
          <a:noFill/>
        </p:spPr>
        <p:txBody>
          <a:bodyPr wrap="square" rtlCol="0">
            <a:spAutoFit/>
          </a:bodyPr>
          <a:lstStyle/>
          <a:p>
            <a:r>
              <a:rPr lang="en-US" sz="1400"/>
              <a:t>Can propose static susceptibilities, proportional to overall field.  But note M cannot increase without bound…</a:t>
            </a:r>
          </a:p>
        </p:txBody>
      </p:sp>
      <p:graphicFrame>
        <p:nvGraphicFramePr>
          <p:cNvPr id="26" name="Object 25">
            <a:extLst>
              <a:ext uri="{FF2B5EF4-FFF2-40B4-BE49-F238E27FC236}">
                <a16:creationId xmlns:a16="http://schemas.microsoft.com/office/drawing/2014/main" id="{4D59BDF2-13AC-4346-BBD2-622477E57B08}"/>
              </a:ext>
            </a:extLst>
          </p:cNvPr>
          <p:cNvGraphicFramePr>
            <a:graphicFrameLocks noChangeAspect="1"/>
          </p:cNvGraphicFramePr>
          <p:nvPr>
            <p:extLst>
              <p:ext uri="{D42A27DB-BD31-4B8C-83A1-F6EECF244321}">
                <p14:modId xmlns:p14="http://schemas.microsoft.com/office/powerpoint/2010/main" val="3510744711"/>
              </p:ext>
            </p:extLst>
          </p:nvPr>
        </p:nvGraphicFramePr>
        <p:xfrm>
          <a:off x="426669" y="3655186"/>
          <a:ext cx="1181370" cy="842684"/>
        </p:xfrm>
        <a:graphic>
          <a:graphicData uri="http://schemas.openxmlformats.org/presentationml/2006/ole">
            <mc:AlternateContent xmlns:mc="http://schemas.openxmlformats.org/markup-compatibility/2006">
              <mc:Choice xmlns:v="urn:schemas-microsoft-com:vml" Requires="v">
                <p:oleObj name="Equation" r:id="rId7" imgW="927100" imgH="660400" progId="Equation.DSMT4">
                  <p:embed/>
                </p:oleObj>
              </mc:Choice>
              <mc:Fallback>
                <p:oleObj name="Equation" r:id="rId7" imgW="927100" imgH="660400" progId="Equation.DSMT4">
                  <p:embed/>
                  <p:pic>
                    <p:nvPicPr>
                      <p:cNvPr id="0" name="Object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669" y="3655186"/>
                        <a:ext cx="1181370" cy="842684"/>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27937426-0257-4FCD-958C-DEA638A614E3}"/>
              </a:ext>
            </a:extLst>
          </p:cNvPr>
          <p:cNvSpPr txBox="1"/>
          <p:nvPr/>
        </p:nvSpPr>
        <p:spPr>
          <a:xfrm>
            <a:off x="4594012" y="3720033"/>
            <a:ext cx="6572456" cy="738664"/>
          </a:xfrm>
          <a:prstGeom prst="rect">
            <a:avLst/>
          </a:prstGeom>
          <a:noFill/>
        </p:spPr>
        <p:txBody>
          <a:bodyPr wrap="square" rtlCol="0">
            <a:spAutoFit/>
          </a:bodyPr>
          <a:lstStyle/>
          <a:p>
            <a:r>
              <a:rPr lang="en-US" sz="1400"/>
              <a:t>And then rearranging equations we have the stuff below.  Many of the techniques we used in free space adapt well here within a given dielectric.  But since the susceptibilities are only piece-wise continuous (perhaps), these equations are too.</a:t>
            </a:r>
          </a:p>
        </p:txBody>
      </p:sp>
      <p:graphicFrame>
        <p:nvGraphicFramePr>
          <p:cNvPr id="29" name="Object 28">
            <a:extLst>
              <a:ext uri="{FF2B5EF4-FFF2-40B4-BE49-F238E27FC236}">
                <a16:creationId xmlns:a16="http://schemas.microsoft.com/office/drawing/2014/main" id="{DC7FCA68-9A25-46CD-ACB4-06F2FD996C9D}"/>
              </a:ext>
            </a:extLst>
          </p:cNvPr>
          <p:cNvGraphicFramePr>
            <a:graphicFrameLocks noChangeAspect="1"/>
          </p:cNvGraphicFramePr>
          <p:nvPr>
            <p:extLst>
              <p:ext uri="{D42A27DB-BD31-4B8C-83A1-F6EECF244321}">
                <p14:modId xmlns:p14="http://schemas.microsoft.com/office/powerpoint/2010/main" val="3298031302"/>
              </p:ext>
            </p:extLst>
          </p:nvPr>
        </p:nvGraphicFramePr>
        <p:xfrm>
          <a:off x="4666909" y="4566130"/>
          <a:ext cx="2933700" cy="1192212"/>
        </p:xfrm>
        <a:graphic>
          <a:graphicData uri="http://schemas.openxmlformats.org/presentationml/2006/ole">
            <mc:AlternateContent xmlns:mc="http://schemas.openxmlformats.org/markup-compatibility/2006">
              <mc:Choice xmlns:v="urn:schemas-microsoft-com:vml" Requires="v">
                <p:oleObj name="Equation" r:id="rId9" imgW="2311200" imgH="939600" progId="Equation.DSMT4">
                  <p:embed/>
                </p:oleObj>
              </mc:Choice>
              <mc:Fallback>
                <p:oleObj name="Equation" r:id="rId9" imgW="2311200" imgH="939600" progId="Equation.DSMT4">
                  <p:embed/>
                  <p:pic>
                    <p:nvPicPr>
                      <p:cNvPr id="0" name="Object 19"/>
                      <p:cNvPicPr>
                        <a:picLocks noChangeAspect="1" noChangeArrowheads="1"/>
                      </p:cNvPicPr>
                      <p:nvPr/>
                    </p:nvPicPr>
                    <p:blipFill>
                      <a:blip r:embed="rId10"/>
                      <a:srcRect/>
                      <a:stretch>
                        <a:fillRect/>
                      </a:stretch>
                    </p:blipFill>
                    <p:spPr bwMode="auto">
                      <a:xfrm>
                        <a:off x="4666909" y="4566130"/>
                        <a:ext cx="2933700" cy="1192212"/>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68AD0D9A-1033-44EC-8750-338A721D04FB}"/>
              </a:ext>
            </a:extLst>
          </p:cNvPr>
          <p:cNvGraphicFramePr>
            <a:graphicFrameLocks noChangeAspect="1"/>
          </p:cNvGraphicFramePr>
          <p:nvPr>
            <p:extLst>
              <p:ext uri="{D42A27DB-BD31-4B8C-83A1-F6EECF244321}">
                <p14:modId xmlns:p14="http://schemas.microsoft.com/office/powerpoint/2010/main" val="3348314058"/>
              </p:ext>
            </p:extLst>
          </p:nvPr>
        </p:nvGraphicFramePr>
        <p:xfrm>
          <a:off x="9668955" y="100814"/>
          <a:ext cx="2400300" cy="1516063"/>
        </p:xfrm>
        <a:graphic>
          <a:graphicData uri="http://schemas.openxmlformats.org/presentationml/2006/ole">
            <mc:AlternateContent xmlns:mc="http://schemas.openxmlformats.org/markup-compatibility/2006">
              <mc:Choice xmlns:v="urn:schemas-microsoft-com:vml" Requires="v">
                <p:oleObj name="Bitmap Image" r:id="rId11" imgW="2561905" imgH="2276793" progId="Paint.Picture">
                  <p:embed/>
                </p:oleObj>
              </mc:Choice>
              <mc:Fallback>
                <p:oleObj name="Bitmap Image" r:id="rId11" imgW="2561905" imgH="2276793" progId="Paint.Picture">
                  <p:embed/>
                  <p:pic>
                    <p:nvPicPr>
                      <p:cNvPr id="0" name="Object 26"/>
                      <p:cNvPicPr>
                        <a:picLocks noChangeAspect="1" noChangeArrowheads="1"/>
                      </p:cNvPicPr>
                      <p:nvPr/>
                    </p:nvPicPr>
                    <p:blipFill>
                      <a:blip r:embed="rId12">
                        <a:extLst>
                          <a:ext uri="{28A0092B-C50C-407E-A947-70E740481C1C}">
                            <a14:useLocalDpi xmlns:a14="http://schemas.microsoft.com/office/drawing/2010/main" val="0"/>
                          </a:ext>
                        </a:extLst>
                      </a:blip>
                      <a:srcRect t="15063" r="6322" b="18411"/>
                      <a:stretch>
                        <a:fillRect/>
                      </a:stretch>
                    </p:blipFill>
                    <p:spPr bwMode="auto">
                      <a:xfrm>
                        <a:off x="9668955" y="100814"/>
                        <a:ext cx="2400300" cy="1516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a:extLst>
              <a:ext uri="{FF2B5EF4-FFF2-40B4-BE49-F238E27FC236}">
                <a16:creationId xmlns:a16="http://schemas.microsoft.com/office/drawing/2014/main" id="{77165F19-CBC8-4D95-8195-00D3DE3627A9}"/>
              </a:ext>
            </a:extLst>
          </p:cNvPr>
          <p:cNvGraphicFramePr>
            <a:graphicFrameLocks noChangeAspect="1"/>
          </p:cNvGraphicFramePr>
          <p:nvPr>
            <p:extLst>
              <p:ext uri="{D42A27DB-BD31-4B8C-83A1-F6EECF244321}">
                <p14:modId xmlns:p14="http://schemas.microsoft.com/office/powerpoint/2010/main" val="1890444065"/>
              </p:ext>
            </p:extLst>
          </p:nvPr>
        </p:nvGraphicFramePr>
        <p:xfrm>
          <a:off x="2028330" y="3769206"/>
          <a:ext cx="1181100" cy="584200"/>
        </p:xfrm>
        <a:graphic>
          <a:graphicData uri="http://schemas.openxmlformats.org/presentationml/2006/ole">
            <mc:AlternateContent xmlns:mc="http://schemas.openxmlformats.org/markup-compatibility/2006">
              <mc:Choice xmlns:v="urn:schemas-microsoft-com:vml" Requires="v">
                <p:oleObj name="Equation" r:id="rId13" imgW="927000" imgH="457200" progId="Equation.DSMT4">
                  <p:embed/>
                </p:oleObj>
              </mc:Choice>
              <mc:Fallback>
                <p:oleObj name="Equation" r:id="rId13" imgW="927000" imgH="457200" progId="Equation.DSMT4">
                  <p:embed/>
                  <p:pic>
                    <p:nvPicPr>
                      <p:cNvPr id="26" name="Object 25">
                        <a:extLst>
                          <a:ext uri="{FF2B5EF4-FFF2-40B4-BE49-F238E27FC236}">
                            <a16:creationId xmlns:a16="http://schemas.microsoft.com/office/drawing/2014/main" id="{4D59BDF2-13AC-4346-BBD2-622477E57B08}"/>
                          </a:ext>
                        </a:extLst>
                      </p:cNvPr>
                      <p:cNvPicPr>
                        <a:picLocks noChangeAspect="1" noChangeArrowheads="1"/>
                      </p:cNvPicPr>
                      <p:nvPr/>
                    </p:nvPicPr>
                    <p:blipFill>
                      <a:blip r:embed="rId14"/>
                      <a:srcRect/>
                      <a:stretch>
                        <a:fillRect/>
                      </a:stretch>
                    </p:blipFill>
                    <p:spPr bwMode="auto">
                      <a:xfrm>
                        <a:off x="2028330" y="3769206"/>
                        <a:ext cx="1181100" cy="584200"/>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79B2CF8B-F0A4-4B81-9C11-6E55DEEAF375}"/>
              </a:ext>
            </a:extLst>
          </p:cNvPr>
          <p:cNvSpPr txBox="1"/>
          <p:nvPr/>
        </p:nvSpPr>
        <p:spPr>
          <a:xfrm>
            <a:off x="4594012" y="6014150"/>
            <a:ext cx="2169628" cy="738664"/>
          </a:xfrm>
          <a:prstGeom prst="rect">
            <a:avLst/>
          </a:prstGeom>
          <a:noFill/>
        </p:spPr>
        <p:txBody>
          <a:bodyPr wrap="square" rtlCol="0">
            <a:spAutoFit/>
          </a:bodyPr>
          <a:lstStyle/>
          <a:p>
            <a:r>
              <a:rPr lang="en-US" sz="1400" dirty="0"/>
              <a:t>So note that these imply the relationship, in a homogeneous medium:</a:t>
            </a:r>
          </a:p>
        </p:txBody>
      </p:sp>
      <p:graphicFrame>
        <p:nvGraphicFramePr>
          <p:cNvPr id="18" name="Object 17">
            <a:extLst>
              <a:ext uri="{FF2B5EF4-FFF2-40B4-BE49-F238E27FC236}">
                <a16:creationId xmlns:a16="http://schemas.microsoft.com/office/drawing/2014/main" id="{D26E2D02-DC50-4E9E-B419-A8B83E7FCE96}"/>
              </a:ext>
            </a:extLst>
          </p:cNvPr>
          <p:cNvGraphicFramePr>
            <a:graphicFrameLocks noChangeAspect="1"/>
          </p:cNvGraphicFramePr>
          <p:nvPr>
            <p:extLst>
              <p:ext uri="{D42A27DB-BD31-4B8C-83A1-F6EECF244321}">
                <p14:modId xmlns:p14="http://schemas.microsoft.com/office/powerpoint/2010/main" val="1878984447"/>
              </p:ext>
            </p:extLst>
          </p:nvPr>
        </p:nvGraphicFramePr>
        <p:xfrm>
          <a:off x="6688224" y="6116224"/>
          <a:ext cx="1985814" cy="534515"/>
        </p:xfrm>
        <a:graphic>
          <a:graphicData uri="http://schemas.openxmlformats.org/presentationml/2006/ole">
            <mc:AlternateContent xmlns:mc="http://schemas.openxmlformats.org/markup-compatibility/2006">
              <mc:Choice xmlns:v="urn:schemas-microsoft-com:vml" Requires="v">
                <p:oleObj name="Equation" r:id="rId15" imgW="1600200" imgH="431640" progId="Equation.DSMT4">
                  <p:embed/>
                </p:oleObj>
              </mc:Choice>
              <mc:Fallback>
                <p:oleObj name="Equation" r:id="rId15" imgW="1600200" imgH="431640" progId="Equation.DSMT4">
                  <p:embed/>
                  <p:pic>
                    <p:nvPicPr>
                      <p:cNvPr id="29" name="Object 28">
                        <a:extLst>
                          <a:ext uri="{FF2B5EF4-FFF2-40B4-BE49-F238E27FC236}">
                            <a16:creationId xmlns:a16="http://schemas.microsoft.com/office/drawing/2014/main" id="{DC7FCA68-9A25-46CD-ACB4-06F2FD996C9D}"/>
                          </a:ext>
                        </a:extLst>
                      </p:cNvPr>
                      <p:cNvPicPr>
                        <a:picLocks noChangeAspect="1" noChangeArrowheads="1"/>
                      </p:cNvPicPr>
                      <p:nvPr/>
                    </p:nvPicPr>
                    <p:blipFill>
                      <a:blip r:embed="rId16"/>
                      <a:srcRect/>
                      <a:stretch>
                        <a:fillRect/>
                      </a:stretch>
                    </p:blipFill>
                    <p:spPr bwMode="auto">
                      <a:xfrm>
                        <a:off x="6688224" y="6116224"/>
                        <a:ext cx="1985814" cy="534515"/>
                      </a:xfrm>
                      <a:prstGeom prst="rect">
                        <a:avLst/>
                      </a:prstGeom>
                      <a:solidFill>
                        <a:srgbClr val="CCFFCC"/>
                      </a:solidFill>
                    </p:spPr>
                  </p:pic>
                </p:oleObj>
              </mc:Fallback>
            </mc:AlternateContent>
          </a:graphicData>
        </a:graphic>
      </p:graphicFrame>
      <p:pic>
        <p:nvPicPr>
          <p:cNvPr id="3" name="Picture 2">
            <a:extLst>
              <a:ext uri="{FF2B5EF4-FFF2-40B4-BE49-F238E27FC236}">
                <a16:creationId xmlns:a16="http://schemas.microsoft.com/office/drawing/2014/main" id="{11576284-3293-4DB2-8DDD-0B67BA2B064C}"/>
              </a:ext>
            </a:extLst>
          </p:cNvPr>
          <p:cNvPicPr>
            <a:picLocks noChangeAspect="1"/>
          </p:cNvPicPr>
          <p:nvPr/>
        </p:nvPicPr>
        <p:blipFill>
          <a:blip r:embed="rId17"/>
          <a:stretch>
            <a:fillRect/>
          </a:stretch>
        </p:blipFill>
        <p:spPr>
          <a:xfrm>
            <a:off x="347163" y="5159862"/>
            <a:ext cx="1535591" cy="1410873"/>
          </a:xfrm>
          <a:prstGeom prst="rect">
            <a:avLst/>
          </a:prstGeom>
        </p:spPr>
      </p:pic>
      <p:graphicFrame>
        <p:nvGraphicFramePr>
          <p:cNvPr id="5" name="Object 4">
            <a:extLst>
              <a:ext uri="{FF2B5EF4-FFF2-40B4-BE49-F238E27FC236}">
                <a16:creationId xmlns:a16="http://schemas.microsoft.com/office/drawing/2014/main" id="{02137BAE-C22D-43A6-B8BE-0D78F3F44B9A}"/>
              </a:ext>
            </a:extLst>
          </p:cNvPr>
          <p:cNvGraphicFramePr>
            <a:graphicFrameLocks noChangeAspect="1"/>
          </p:cNvGraphicFramePr>
          <p:nvPr>
            <p:extLst>
              <p:ext uri="{D42A27DB-BD31-4B8C-83A1-F6EECF244321}">
                <p14:modId xmlns:p14="http://schemas.microsoft.com/office/powerpoint/2010/main" val="3037351026"/>
              </p:ext>
            </p:extLst>
          </p:nvPr>
        </p:nvGraphicFramePr>
        <p:xfrm>
          <a:off x="2119306" y="5734243"/>
          <a:ext cx="2116138" cy="317500"/>
        </p:xfrm>
        <a:graphic>
          <a:graphicData uri="http://schemas.openxmlformats.org/presentationml/2006/ole">
            <mc:AlternateContent xmlns:mc="http://schemas.openxmlformats.org/markup-compatibility/2006">
              <mc:Choice xmlns:v="urn:schemas-microsoft-com:vml" Requires="v">
                <p:oleObj name="Equation" r:id="rId18" imgW="1625400" imgH="241200" progId="Equation.DSMT4">
                  <p:embed/>
                </p:oleObj>
              </mc:Choice>
              <mc:Fallback>
                <p:oleObj name="Equation" r:id="rId18" imgW="1625400" imgH="241200" progId="Equation.DSMT4">
                  <p:embed/>
                  <p:pic>
                    <p:nvPicPr>
                      <p:cNvPr id="0" name="Object 601"/>
                      <p:cNvPicPr>
                        <a:picLocks noChangeAspect="1" noChangeArrowheads="1"/>
                      </p:cNvPicPr>
                      <p:nvPr/>
                    </p:nvPicPr>
                    <p:blipFill>
                      <a:blip r:embed="rId19"/>
                      <a:srcRect/>
                      <a:stretch>
                        <a:fillRect/>
                      </a:stretch>
                    </p:blipFill>
                    <p:spPr bwMode="auto">
                      <a:xfrm>
                        <a:off x="2119306" y="5734243"/>
                        <a:ext cx="2116138" cy="317500"/>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D9826857-C720-4D69-A993-D7FDED8892B2}"/>
              </a:ext>
            </a:extLst>
          </p:cNvPr>
          <p:cNvSpPr txBox="1"/>
          <p:nvPr/>
        </p:nvSpPr>
        <p:spPr>
          <a:xfrm>
            <a:off x="335491" y="4636642"/>
            <a:ext cx="3699181" cy="523220"/>
          </a:xfrm>
          <a:prstGeom prst="rect">
            <a:avLst/>
          </a:prstGeom>
          <a:noFill/>
        </p:spPr>
        <p:txBody>
          <a:bodyPr wrap="square" rtlCol="0">
            <a:spAutoFit/>
          </a:bodyPr>
          <a:lstStyle/>
          <a:p>
            <a:r>
              <a:rPr lang="en-US" sz="1400"/>
              <a:t>Can model atom as + nucleus surrounded by – electron cloud.  Then get following ‘result’:</a:t>
            </a:r>
          </a:p>
        </p:txBody>
      </p:sp>
      <p:sp>
        <p:nvSpPr>
          <p:cNvPr id="23" name="TextBox 22">
            <a:extLst>
              <a:ext uri="{FF2B5EF4-FFF2-40B4-BE49-F238E27FC236}">
                <a16:creationId xmlns:a16="http://schemas.microsoft.com/office/drawing/2014/main" id="{1EB75AE2-0054-434B-97A8-CCD286EA8B0E}"/>
              </a:ext>
            </a:extLst>
          </p:cNvPr>
          <p:cNvSpPr txBox="1"/>
          <p:nvPr/>
        </p:nvSpPr>
        <p:spPr>
          <a:xfrm>
            <a:off x="9547795" y="5538828"/>
            <a:ext cx="2400300" cy="523220"/>
          </a:xfrm>
          <a:prstGeom prst="rect">
            <a:avLst/>
          </a:prstGeom>
          <a:noFill/>
        </p:spPr>
        <p:txBody>
          <a:bodyPr wrap="square" rtlCol="0">
            <a:spAutoFit/>
          </a:bodyPr>
          <a:lstStyle/>
          <a:p>
            <a:r>
              <a:rPr lang="en-US" sz="1400" dirty="0"/>
              <a:t>Some definitions – so D and H are basically the free fields:</a:t>
            </a:r>
          </a:p>
        </p:txBody>
      </p:sp>
      <p:graphicFrame>
        <p:nvGraphicFramePr>
          <p:cNvPr id="24" name="Object 23">
            <a:extLst>
              <a:ext uri="{FF2B5EF4-FFF2-40B4-BE49-F238E27FC236}">
                <a16:creationId xmlns:a16="http://schemas.microsoft.com/office/drawing/2014/main" id="{39B9ED39-8337-42E6-B541-D43040AF0722}"/>
              </a:ext>
            </a:extLst>
          </p:cNvPr>
          <p:cNvGraphicFramePr>
            <a:graphicFrameLocks noChangeAspect="1"/>
          </p:cNvGraphicFramePr>
          <p:nvPr>
            <p:extLst>
              <p:ext uri="{D42A27DB-BD31-4B8C-83A1-F6EECF244321}">
                <p14:modId xmlns:p14="http://schemas.microsoft.com/office/powerpoint/2010/main" val="2500509336"/>
              </p:ext>
            </p:extLst>
          </p:nvPr>
        </p:nvGraphicFramePr>
        <p:xfrm>
          <a:off x="9621838" y="6146800"/>
          <a:ext cx="1812925" cy="485775"/>
        </p:xfrm>
        <a:graphic>
          <a:graphicData uri="http://schemas.openxmlformats.org/presentationml/2006/ole">
            <mc:AlternateContent xmlns:mc="http://schemas.openxmlformats.org/markup-compatibility/2006">
              <mc:Choice xmlns:v="urn:schemas-microsoft-com:vml" Requires="v">
                <p:oleObj name="Equation" r:id="rId20" imgW="1460160" imgH="393480" progId="Equation.DSMT4">
                  <p:embed/>
                </p:oleObj>
              </mc:Choice>
              <mc:Fallback>
                <p:oleObj name="Equation" r:id="rId20" imgW="1460160" imgH="393480" progId="Equation.DSMT4">
                  <p:embed/>
                  <p:pic>
                    <p:nvPicPr>
                      <p:cNvPr id="18" name="Object 17">
                        <a:extLst>
                          <a:ext uri="{FF2B5EF4-FFF2-40B4-BE49-F238E27FC236}">
                            <a16:creationId xmlns:a16="http://schemas.microsoft.com/office/drawing/2014/main" id="{D26E2D02-DC50-4E9E-B419-A8B83E7FCE96}"/>
                          </a:ext>
                        </a:extLst>
                      </p:cNvPr>
                      <p:cNvPicPr>
                        <a:picLocks noChangeAspect="1" noChangeArrowheads="1"/>
                      </p:cNvPicPr>
                      <p:nvPr/>
                    </p:nvPicPr>
                    <p:blipFill>
                      <a:blip r:embed="rId21"/>
                      <a:srcRect/>
                      <a:stretch>
                        <a:fillRect/>
                      </a:stretch>
                    </p:blipFill>
                    <p:spPr bwMode="auto">
                      <a:xfrm>
                        <a:off x="9621838" y="6146800"/>
                        <a:ext cx="1812925" cy="485775"/>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028B1E06-D1A9-439A-8753-4985F9A29DE4}"/>
              </a:ext>
            </a:extLst>
          </p:cNvPr>
          <p:cNvGraphicFramePr>
            <a:graphicFrameLocks noChangeAspect="1"/>
          </p:cNvGraphicFramePr>
          <p:nvPr>
            <p:extLst>
              <p:ext uri="{D42A27DB-BD31-4B8C-83A1-F6EECF244321}">
                <p14:modId xmlns:p14="http://schemas.microsoft.com/office/powerpoint/2010/main" val="318517302"/>
              </p:ext>
            </p:extLst>
          </p:nvPr>
        </p:nvGraphicFramePr>
        <p:xfrm>
          <a:off x="9668955" y="4791075"/>
          <a:ext cx="1283968" cy="597387"/>
        </p:xfrm>
        <a:graphic>
          <a:graphicData uri="http://schemas.openxmlformats.org/presentationml/2006/ole">
            <mc:AlternateContent xmlns:mc="http://schemas.openxmlformats.org/markup-compatibility/2006">
              <mc:Choice xmlns:v="urn:schemas-microsoft-com:vml" Requires="v">
                <p:oleObj name="Equation" r:id="rId22" imgW="977900" imgH="457200" progId="Equation.DSMT4">
                  <p:embed/>
                </p:oleObj>
              </mc:Choice>
              <mc:Fallback>
                <p:oleObj name="Equation" r:id="rId22" imgW="977900" imgH="457200" progId="Equation.DSMT4">
                  <p:embed/>
                  <p:pic>
                    <p:nvPicPr>
                      <p:cNvPr id="0" name="Object 744"/>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9668955" y="4791075"/>
                        <a:ext cx="1283968" cy="59738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0404329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3102794" y="172738"/>
            <a:ext cx="5024487" cy="534491"/>
          </a:xfrm>
        </p:spPr>
        <p:txBody>
          <a:bodyPr>
            <a:normAutofit fontScale="90000"/>
          </a:bodyPr>
          <a:lstStyle/>
          <a:p>
            <a:r>
              <a:rPr lang="en-US" sz="3600" b="1" u="sng">
                <a:latin typeface="+mn-lt"/>
              </a:rPr>
              <a:t>Insulator EB Energy</a:t>
            </a:r>
          </a:p>
        </p:txBody>
      </p:sp>
      <p:sp>
        <p:nvSpPr>
          <p:cNvPr id="5" name="TextBox 4">
            <a:extLst>
              <a:ext uri="{FF2B5EF4-FFF2-40B4-BE49-F238E27FC236}">
                <a16:creationId xmlns:a16="http://schemas.microsoft.com/office/drawing/2014/main" id="{A8588664-0DAD-471B-AC40-85AB10C58230}"/>
              </a:ext>
            </a:extLst>
          </p:cNvPr>
          <p:cNvSpPr txBox="1"/>
          <p:nvPr/>
        </p:nvSpPr>
        <p:spPr>
          <a:xfrm>
            <a:off x="444631" y="794548"/>
            <a:ext cx="11302738" cy="954107"/>
          </a:xfrm>
          <a:prstGeom prst="rect">
            <a:avLst/>
          </a:prstGeom>
          <a:noFill/>
        </p:spPr>
        <p:txBody>
          <a:bodyPr wrap="square" rtlCol="0">
            <a:spAutoFit/>
          </a:bodyPr>
          <a:lstStyle/>
          <a:p>
            <a:r>
              <a:rPr lang="en-US" sz="1400"/>
              <a:t>So now we want to calculate the energy stored in a dielectric/magnetic material + free charge distribution.  This is the work required to us from the situation where we have no free charge present to where we do.  From the first law, this is also the change in internal energy (we neglect kinetic energy of free currents though) minus whatever heat is added.  The Q term is only necessary to include in the paramagnetic case (as isentropic work doesn’t change its magnetization - see Thermo file). </a:t>
            </a:r>
          </a:p>
        </p:txBody>
      </p:sp>
      <p:graphicFrame>
        <p:nvGraphicFramePr>
          <p:cNvPr id="17" name="Object 16">
            <a:extLst>
              <a:ext uri="{FF2B5EF4-FFF2-40B4-BE49-F238E27FC236}">
                <a16:creationId xmlns:a16="http://schemas.microsoft.com/office/drawing/2014/main" id="{B1BAF90E-66C2-4854-BF0F-31B0368698EF}"/>
              </a:ext>
            </a:extLst>
          </p:cNvPr>
          <p:cNvGraphicFramePr>
            <a:graphicFrameLocks noChangeAspect="1"/>
          </p:cNvGraphicFramePr>
          <p:nvPr>
            <p:extLst>
              <p:ext uri="{D42A27DB-BD31-4B8C-83A1-F6EECF244321}">
                <p14:modId xmlns:p14="http://schemas.microsoft.com/office/powerpoint/2010/main" val="1827509325"/>
              </p:ext>
            </p:extLst>
          </p:nvPr>
        </p:nvGraphicFramePr>
        <p:xfrm>
          <a:off x="552008" y="4783338"/>
          <a:ext cx="3968750" cy="587375"/>
        </p:xfrm>
        <a:graphic>
          <a:graphicData uri="http://schemas.openxmlformats.org/presentationml/2006/ole">
            <mc:AlternateContent xmlns:mc="http://schemas.openxmlformats.org/markup-compatibility/2006">
              <mc:Choice xmlns:v="urn:schemas-microsoft-com:vml" Requires="v">
                <p:oleObj name="Equation" r:id="rId2" imgW="2654280" imgH="393480" progId="Equation.DSMT4">
                  <p:embed/>
                </p:oleObj>
              </mc:Choice>
              <mc:Fallback>
                <p:oleObj name="Equation" r:id="rId2" imgW="2654280" imgH="393480" progId="Equation.DSMT4">
                  <p:embed/>
                  <p:pic>
                    <p:nvPicPr>
                      <p:cNvPr id="8" name="Object 7">
                        <a:extLst>
                          <a:ext uri="{FF2B5EF4-FFF2-40B4-BE49-F238E27FC236}">
                            <a16:creationId xmlns:a16="http://schemas.microsoft.com/office/drawing/2014/main" id="{6451F0F5-B0DD-4C13-B664-0DE51588D134}"/>
                          </a:ext>
                        </a:extLst>
                      </p:cNvPr>
                      <p:cNvPicPr>
                        <a:picLocks noChangeAspect="1" noChangeArrowheads="1"/>
                      </p:cNvPicPr>
                      <p:nvPr/>
                    </p:nvPicPr>
                    <p:blipFill>
                      <a:blip r:embed="rId3"/>
                      <a:srcRect/>
                      <a:stretch>
                        <a:fillRect/>
                      </a:stretch>
                    </p:blipFill>
                    <p:spPr bwMode="auto">
                      <a:xfrm>
                        <a:off x="552008" y="4783338"/>
                        <a:ext cx="3968750" cy="587375"/>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5ABF4239-1C78-4ED3-A805-025E7D6D5E62}"/>
              </a:ext>
            </a:extLst>
          </p:cNvPr>
          <p:cNvSpPr txBox="1"/>
          <p:nvPr/>
        </p:nvSpPr>
        <p:spPr>
          <a:xfrm>
            <a:off x="452488" y="1761095"/>
            <a:ext cx="1582997" cy="369332"/>
          </a:xfrm>
          <a:prstGeom prst="rect">
            <a:avLst/>
          </a:prstGeom>
          <a:noFill/>
        </p:spPr>
        <p:txBody>
          <a:bodyPr wrap="none" rtlCol="0">
            <a:spAutoFit/>
          </a:bodyPr>
          <a:lstStyle/>
          <a:p>
            <a:r>
              <a:rPr lang="en-US" b="1"/>
              <a:t>Electric energy</a:t>
            </a:r>
          </a:p>
        </p:txBody>
      </p:sp>
      <p:sp>
        <p:nvSpPr>
          <p:cNvPr id="6" name="TextBox 5">
            <a:extLst>
              <a:ext uri="{FF2B5EF4-FFF2-40B4-BE49-F238E27FC236}">
                <a16:creationId xmlns:a16="http://schemas.microsoft.com/office/drawing/2014/main" id="{A81E82E1-8939-4D12-8365-7A461D8BABCB}"/>
              </a:ext>
            </a:extLst>
          </p:cNvPr>
          <p:cNvSpPr txBox="1"/>
          <p:nvPr/>
        </p:nvSpPr>
        <p:spPr>
          <a:xfrm>
            <a:off x="444631" y="3715892"/>
            <a:ext cx="5397879" cy="954107"/>
          </a:xfrm>
          <a:prstGeom prst="rect">
            <a:avLst/>
          </a:prstGeom>
          <a:noFill/>
        </p:spPr>
        <p:txBody>
          <a:bodyPr wrap="square" rtlCol="0">
            <a:spAutoFit/>
          </a:bodyPr>
          <a:lstStyle/>
          <a:p>
            <a:r>
              <a:rPr lang="en-US" sz="1400"/>
              <a:t>If we tabulate the initial electric potential energy (purely intramolecular), and the final electric potential (intramolecular field, and intermolecular field), and take the difference, we get (in terms of the total </a:t>
            </a:r>
            <a:r>
              <a:rPr lang="en-US" sz="1400" b="1"/>
              <a:t>intermolecular</a:t>
            </a:r>
            <a:r>
              <a:rPr lang="en-US" sz="1400"/>
              <a:t> field, E):</a:t>
            </a:r>
          </a:p>
        </p:txBody>
      </p:sp>
      <p:graphicFrame>
        <p:nvGraphicFramePr>
          <p:cNvPr id="14" name="Object 13">
            <a:extLst>
              <a:ext uri="{FF2B5EF4-FFF2-40B4-BE49-F238E27FC236}">
                <a16:creationId xmlns:a16="http://schemas.microsoft.com/office/drawing/2014/main" id="{B8B93F16-A934-4C8C-816C-5909DEB9C92D}"/>
              </a:ext>
            </a:extLst>
          </p:cNvPr>
          <p:cNvGraphicFramePr>
            <a:graphicFrameLocks noChangeAspect="1"/>
          </p:cNvGraphicFramePr>
          <p:nvPr>
            <p:extLst>
              <p:ext uri="{D42A27DB-BD31-4B8C-83A1-F6EECF244321}">
                <p14:modId xmlns:p14="http://schemas.microsoft.com/office/powerpoint/2010/main" val="4207289380"/>
              </p:ext>
            </p:extLst>
          </p:nvPr>
        </p:nvGraphicFramePr>
        <p:xfrm>
          <a:off x="6242049" y="4764287"/>
          <a:ext cx="4403725" cy="625475"/>
        </p:xfrm>
        <a:graphic>
          <a:graphicData uri="http://schemas.openxmlformats.org/presentationml/2006/ole">
            <mc:AlternateContent xmlns:mc="http://schemas.openxmlformats.org/markup-compatibility/2006">
              <mc:Choice xmlns:v="urn:schemas-microsoft-com:vml" Requires="v">
                <p:oleObj name="Equation" r:id="rId4" imgW="3060360" imgH="431640" progId="Equation.DSMT4">
                  <p:embed/>
                </p:oleObj>
              </mc:Choice>
              <mc:Fallback>
                <p:oleObj name="Equation" r:id="rId4" imgW="3060360" imgH="431640" progId="Equation.DSMT4">
                  <p:embed/>
                  <p:pic>
                    <p:nvPicPr>
                      <p:cNvPr id="18" name="Object 17">
                        <a:extLst>
                          <a:ext uri="{FF2B5EF4-FFF2-40B4-BE49-F238E27FC236}">
                            <a16:creationId xmlns:a16="http://schemas.microsoft.com/office/drawing/2014/main" id="{CD22979D-8DAA-4938-87F2-1BCC7ED6A4BB}"/>
                          </a:ext>
                        </a:extLst>
                      </p:cNvPr>
                      <p:cNvPicPr>
                        <a:picLocks noChangeAspect="1" noChangeArrowheads="1"/>
                      </p:cNvPicPr>
                      <p:nvPr/>
                    </p:nvPicPr>
                    <p:blipFill>
                      <a:blip r:embed="rId5"/>
                      <a:srcRect/>
                      <a:stretch>
                        <a:fillRect/>
                      </a:stretch>
                    </p:blipFill>
                    <p:spPr bwMode="auto">
                      <a:xfrm>
                        <a:off x="6242049" y="4764287"/>
                        <a:ext cx="4403725" cy="625475"/>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48CC41E7-C61C-4A29-8678-E1D5E6126420}"/>
              </a:ext>
            </a:extLst>
          </p:cNvPr>
          <p:cNvSpPr txBox="1"/>
          <p:nvPr/>
        </p:nvSpPr>
        <p:spPr>
          <a:xfrm>
            <a:off x="6121036" y="1777731"/>
            <a:ext cx="1783373" cy="369332"/>
          </a:xfrm>
          <a:prstGeom prst="rect">
            <a:avLst/>
          </a:prstGeom>
          <a:noFill/>
        </p:spPr>
        <p:txBody>
          <a:bodyPr wrap="none" rtlCol="0">
            <a:spAutoFit/>
          </a:bodyPr>
          <a:lstStyle/>
          <a:p>
            <a:r>
              <a:rPr lang="en-US" b="1"/>
              <a:t>Magnetic energy</a:t>
            </a:r>
          </a:p>
        </p:txBody>
      </p:sp>
      <p:sp>
        <p:nvSpPr>
          <p:cNvPr id="19" name="TextBox 18">
            <a:extLst>
              <a:ext uri="{FF2B5EF4-FFF2-40B4-BE49-F238E27FC236}">
                <a16:creationId xmlns:a16="http://schemas.microsoft.com/office/drawing/2014/main" id="{2103E25C-DB14-43A4-8CC9-8B0EB275A501}"/>
              </a:ext>
            </a:extLst>
          </p:cNvPr>
          <p:cNvSpPr txBox="1"/>
          <p:nvPr/>
        </p:nvSpPr>
        <p:spPr>
          <a:xfrm>
            <a:off x="6096000" y="3715892"/>
            <a:ext cx="5848582" cy="954107"/>
          </a:xfrm>
          <a:prstGeom prst="rect">
            <a:avLst/>
          </a:prstGeom>
          <a:noFill/>
        </p:spPr>
        <p:txBody>
          <a:bodyPr wrap="square" rtlCol="0">
            <a:spAutoFit/>
          </a:bodyPr>
          <a:lstStyle/>
          <a:p>
            <a:r>
              <a:rPr lang="en-US" sz="1400"/>
              <a:t>There is no initial magnetic potential energy, but if we then calculate the final magnetic potential energy (intramolecular field and intermolecular field), and the kinetic energy of the induced currents, then we get, (in terms of the </a:t>
            </a:r>
            <a:r>
              <a:rPr lang="en-US" sz="1400" b="1"/>
              <a:t>intermolecular</a:t>
            </a:r>
            <a:r>
              <a:rPr lang="en-US" sz="1400"/>
              <a:t> field, B):</a:t>
            </a:r>
          </a:p>
        </p:txBody>
      </p:sp>
      <p:pic>
        <p:nvPicPr>
          <p:cNvPr id="23" name="Picture 22">
            <a:extLst>
              <a:ext uri="{FF2B5EF4-FFF2-40B4-BE49-F238E27FC236}">
                <a16:creationId xmlns:a16="http://schemas.microsoft.com/office/drawing/2014/main" id="{665D6C0D-34D9-4C75-910A-C325DF250174}"/>
              </a:ext>
            </a:extLst>
          </p:cNvPr>
          <p:cNvPicPr>
            <a:picLocks noChangeAspect="1"/>
          </p:cNvPicPr>
          <p:nvPr/>
        </p:nvPicPr>
        <p:blipFill>
          <a:blip r:embed="rId6"/>
          <a:stretch>
            <a:fillRect/>
          </a:stretch>
        </p:blipFill>
        <p:spPr>
          <a:xfrm>
            <a:off x="452488" y="2062917"/>
            <a:ext cx="5162550" cy="1466850"/>
          </a:xfrm>
          <a:prstGeom prst="rect">
            <a:avLst/>
          </a:prstGeom>
        </p:spPr>
      </p:pic>
      <p:pic>
        <p:nvPicPr>
          <p:cNvPr id="24" name="Picture 23">
            <a:extLst>
              <a:ext uri="{FF2B5EF4-FFF2-40B4-BE49-F238E27FC236}">
                <a16:creationId xmlns:a16="http://schemas.microsoft.com/office/drawing/2014/main" id="{16DB589E-78BB-44F7-9940-2400163A2F8C}"/>
              </a:ext>
            </a:extLst>
          </p:cNvPr>
          <p:cNvPicPr>
            <a:picLocks noChangeAspect="1"/>
          </p:cNvPicPr>
          <p:nvPr/>
        </p:nvPicPr>
        <p:blipFill>
          <a:blip r:embed="rId7"/>
          <a:stretch>
            <a:fillRect/>
          </a:stretch>
        </p:blipFill>
        <p:spPr>
          <a:xfrm>
            <a:off x="6096000" y="2062917"/>
            <a:ext cx="4695825" cy="1619250"/>
          </a:xfrm>
          <a:prstGeom prst="rect">
            <a:avLst/>
          </a:prstGeom>
        </p:spPr>
      </p:pic>
      <p:sp>
        <p:nvSpPr>
          <p:cNvPr id="3" name="Rectangle 218">
            <a:extLst>
              <a:ext uri="{FF2B5EF4-FFF2-40B4-BE49-F238E27FC236}">
                <a16:creationId xmlns:a16="http://schemas.microsoft.com/office/drawing/2014/main" id="{71FF9A5D-8015-470B-981F-5F44DB955EC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p14="http://schemas.microsoft.com/office/powerpoint/2010/main">
        <mc:Choice Requires="p14">
          <p:contentPart p14:bwMode="auto" r:id="rId8">
            <p14:nvContentPartPr>
              <p14:cNvPr id="11" name="Ink 10">
                <a:extLst>
                  <a:ext uri="{FF2B5EF4-FFF2-40B4-BE49-F238E27FC236}">
                    <a16:creationId xmlns:a16="http://schemas.microsoft.com/office/drawing/2014/main" id="{336CD78F-C3B1-4298-94AF-66720C7848AA}"/>
                  </a:ext>
                </a:extLst>
              </p14:cNvPr>
              <p14:cNvContentPartPr/>
              <p14:nvPr/>
            </p14:nvContentPartPr>
            <p14:xfrm>
              <a:off x="3855233" y="5448154"/>
              <a:ext cx="219240" cy="81360"/>
            </p14:xfrm>
          </p:contentPart>
        </mc:Choice>
        <mc:Fallback xmlns="">
          <p:pic>
            <p:nvPicPr>
              <p:cNvPr id="11" name="Ink 10">
                <a:extLst>
                  <a:ext uri="{FF2B5EF4-FFF2-40B4-BE49-F238E27FC236}">
                    <a16:creationId xmlns:a16="http://schemas.microsoft.com/office/drawing/2014/main" id="{336CD78F-C3B1-4298-94AF-66720C7848AA}"/>
                  </a:ext>
                </a:extLst>
              </p:cNvPr>
              <p:cNvPicPr/>
              <p:nvPr/>
            </p:nvPicPr>
            <p:blipFill>
              <a:blip r:embed="rId10"/>
              <a:stretch>
                <a:fillRect/>
              </a:stretch>
            </p:blipFill>
            <p:spPr>
              <a:xfrm>
                <a:off x="3846218" y="5439154"/>
                <a:ext cx="236909" cy="99000"/>
              </a:xfrm>
              <a:prstGeom prst="rect">
                <a:avLst/>
              </a:prstGeom>
            </p:spPr>
          </p:pic>
        </mc:Fallback>
      </mc:AlternateContent>
      <p:sp>
        <p:nvSpPr>
          <p:cNvPr id="12" name="TextBox 11">
            <a:extLst>
              <a:ext uri="{FF2B5EF4-FFF2-40B4-BE49-F238E27FC236}">
                <a16:creationId xmlns:a16="http://schemas.microsoft.com/office/drawing/2014/main" id="{20410066-5713-44CC-AD5C-433901967635}"/>
              </a:ext>
            </a:extLst>
          </p:cNvPr>
          <p:cNvSpPr txBox="1"/>
          <p:nvPr/>
        </p:nvSpPr>
        <p:spPr>
          <a:xfrm>
            <a:off x="3102794" y="5606955"/>
            <a:ext cx="2904948" cy="307777"/>
          </a:xfrm>
          <a:prstGeom prst="rect">
            <a:avLst/>
          </a:prstGeom>
          <a:noFill/>
        </p:spPr>
        <p:txBody>
          <a:bodyPr wrap="square" rtlCol="0">
            <a:spAutoFit/>
          </a:bodyPr>
          <a:lstStyle/>
          <a:p>
            <a:r>
              <a:rPr lang="en-US" sz="1400"/>
              <a:t>This is (change in) all dipoles’ energy</a:t>
            </a:r>
          </a:p>
        </p:txBody>
      </p:sp>
      <p:graphicFrame>
        <p:nvGraphicFramePr>
          <p:cNvPr id="13" name="Object 12">
            <a:extLst>
              <a:ext uri="{FF2B5EF4-FFF2-40B4-BE49-F238E27FC236}">
                <a16:creationId xmlns:a16="http://schemas.microsoft.com/office/drawing/2014/main" id="{F2FA5263-8DF3-4FC4-8601-756F583DA1A6}"/>
              </a:ext>
            </a:extLst>
          </p:cNvPr>
          <p:cNvGraphicFramePr>
            <a:graphicFrameLocks noChangeAspect="1"/>
          </p:cNvGraphicFramePr>
          <p:nvPr>
            <p:extLst>
              <p:ext uri="{D42A27DB-BD31-4B8C-83A1-F6EECF244321}">
                <p14:modId xmlns:p14="http://schemas.microsoft.com/office/powerpoint/2010/main" val="767166633"/>
              </p:ext>
            </p:extLst>
          </p:nvPr>
        </p:nvGraphicFramePr>
        <p:xfrm>
          <a:off x="8443911" y="5517891"/>
          <a:ext cx="1934310" cy="350177"/>
        </p:xfrm>
        <a:graphic>
          <a:graphicData uri="http://schemas.openxmlformats.org/presentationml/2006/ole">
            <mc:AlternateContent xmlns:mc="http://schemas.openxmlformats.org/markup-compatibility/2006">
              <mc:Choice xmlns:v="urn:schemas-microsoft-com:vml" Requires="v">
                <p:oleObj name="Equation" r:id="rId11" imgW="1473120" imgH="266400" progId="Equation.DSMT4">
                  <p:embed/>
                </p:oleObj>
              </mc:Choice>
              <mc:Fallback>
                <p:oleObj name="Equation" r:id="rId11" imgW="1473120" imgH="266400" progId="Equation.DSMT4">
                  <p:embed/>
                  <p:pic>
                    <p:nvPicPr>
                      <p:cNvPr id="0" name=""/>
                      <p:cNvPicPr/>
                      <p:nvPr/>
                    </p:nvPicPr>
                    <p:blipFill>
                      <a:blip r:embed="rId12"/>
                      <a:stretch>
                        <a:fillRect/>
                      </a:stretch>
                    </p:blipFill>
                    <p:spPr>
                      <a:xfrm>
                        <a:off x="8443911" y="5517891"/>
                        <a:ext cx="1934310" cy="350177"/>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EF833080-34F5-4B63-8E08-1A6A8791CD4E}"/>
              </a:ext>
            </a:extLst>
          </p:cNvPr>
          <p:cNvSpPr txBox="1"/>
          <p:nvPr/>
        </p:nvSpPr>
        <p:spPr>
          <a:xfrm>
            <a:off x="8375629" y="5871888"/>
            <a:ext cx="3652973" cy="523220"/>
          </a:xfrm>
          <a:prstGeom prst="rect">
            <a:avLst/>
          </a:prstGeom>
          <a:noFill/>
        </p:spPr>
        <p:txBody>
          <a:bodyPr wrap="square" rtlCol="0">
            <a:spAutoFit/>
          </a:bodyPr>
          <a:lstStyle/>
          <a:p>
            <a:r>
              <a:rPr lang="en-US" sz="1400"/>
              <a:t>In ‘classical’, quantum (paramagnet) cases respectively.</a:t>
            </a:r>
          </a:p>
        </p:txBody>
      </p:sp>
      <p:sp>
        <p:nvSpPr>
          <p:cNvPr id="20" name="TextBox 19">
            <a:extLst>
              <a:ext uri="{FF2B5EF4-FFF2-40B4-BE49-F238E27FC236}">
                <a16:creationId xmlns:a16="http://schemas.microsoft.com/office/drawing/2014/main" id="{5A3912BE-ABB1-4DBA-B9F0-B29732328503}"/>
              </a:ext>
            </a:extLst>
          </p:cNvPr>
          <p:cNvSpPr txBox="1"/>
          <p:nvPr/>
        </p:nvSpPr>
        <p:spPr>
          <a:xfrm>
            <a:off x="6165975" y="5529514"/>
            <a:ext cx="2277936" cy="523220"/>
          </a:xfrm>
          <a:prstGeom prst="rect">
            <a:avLst/>
          </a:prstGeom>
          <a:noFill/>
        </p:spPr>
        <p:txBody>
          <a:bodyPr wrap="square" rtlCol="0">
            <a:spAutoFit/>
          </a:bodyPr>
          <a:lstStyle/>
          <a:p>
            <a:r>
              <a:rPr lang="en-US" sz="1400"/>
              <a:t>Q is added to keep magnetic susceptibility constant.  </a:t>
            </a:r>
          </a:p>
        </p:txBody>
      </p:sp>
      <p:sp>
        <p:nvSpPr>
          <p:cNvPr id="22" name="TextBox 21">
            <a:extLst>
              <a:ext uri="{FF2B5EF4-FFF2-40B4-BE49-F238E27FC236}">
                <a16:creationId xmlns:a16="http://schemas.microsoft.com/office/drawing/2014/main" id="{08AC9CB6-DE27-4512-8E52-8534DB77B513}"/>
              </a:ext>
            </a:extLst>
          </p:cNvPr>
          <p:cNvSpPr txBox="1"/>
          <p:nvPr/>
        </p:nvSpPr>
        <p:spPr>
          <a:xfrm>
            <a:off x="452488" y="6111173"/>
            <a:ext cx="5162550" cy="307777"/>
          </a:xfrm>
          <a:prstGeom prst="rect">
            <a:avLst/>
          </a:prstGeom>
          <a:noFill/>
        </p:spPr>
        <p:txBody>
          <a:bodyPr wrap="square" rtlCol="0">
            <a:spAutoFit/>
          </a:bodyPr>
          <a:lstStyle/>
          <a:p>
            <a:r>
              <a:rPr lang="en-US" sz="1400"/>
              <a:t>Can think of first guy as work, and second guy as change in energy.</a:t>
            </a:r>
          </a:p>
        </p:txBody>
      </p:sp>
      <p:sp>
        <p:nvSpPr>
          <p:cNvPr id="25" name="TextBox 24">
            <a:extLst>
              <a:ext uri="{FF2B5EF4-FFF2-40B4-BE49-F238E27FC236}">
                <a16:creationId xmlns:a16="http://schemas.microsoft.com/office/drawing/2014/main" id="{887EC06F-F804-41CC-BA64-B70FFC09DAB8}"/>
              </a:ext>
            </a:extLst>
          </p:cNvPr>
          <p:cNvSpPr txBox="1"/>
          <p:nvPr/>
        </p:nvSpPr>
        <p:spPr>
          <a:xfrm>
            <a:off x="6165974" y="6437762"/>
            <a:ext cx="5843773" cy="307777"/>
          </a:xfrm>
          <a:prstGeom prst="rect">
            <a:avLst/>
          </a:prstGeom>
          <a:noFill/>
        </p:spPr>
        <p:txBody>
          <a:bodyPr wrap="square" rtlCol="0">
            <a:spAutoFit/>
          </a:bodyPr>
          <a:lstStyle/>
          <a:p>
            <a:r>
              <a:rPr lang="en-US" sz="1400"/>
              <a:t>Can think of first guy as work, and second guy as change in energy minus heat.</a:t>
            </a:r>
          </a:p>
        </p:txBody>
      </p:sp>
    </p:spTree>
    <p:extLst>
      <p:ext uri="{BB962C8B-B14F-4D97-AF65-F5344CB8AC3E}">
        <p14:creationId xmlns:p14="http://schemas.microsoft.com/office/powerpoint/2010/main" val="1166580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95504-8C79-40A5-A80B-1E5335925E9F}"/>
              </a:ext>
            </a:extLst>
          </p:cNvPr>
          <p:cNvSpPr txBox="1">
            <a:spLocks/>
          </p:cNvSpPr>
          <p:nvPr/>
        </p:nvSpPr>
        <p:spPr>
          <a:xfrm>
            <a:off x="3438216" y="162924"/>
            <a:ext cx="4734824" cy="66785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u="sng">
                <a:latin typeface="+mn-lt"/>
              </a:rPr>
              <a:t>Dipole-Dipole Interaction</a:t>
            </a:r>
          </a:p>
        </p:txBody>
      </p:sp>
      <p:sp>
        <p:nvSpPr>
          <p:cNvPr id="22" name="TextBox 21">
            <a:extLst>
              <a:ext uri="{FF2B5EF4-FFF2-40B4-BE49-F238E27FC236}">
                <a16:creationId xmlns:a16="http://schemas.microsoft.com/office/drawing/2014/main" id="{78AE0662-3BD7-4401-BDD6-F73D2947C5E9}"/>
              </a:ext>
            </a:extLst>
          </p:cNvPr>
          <p:cNvSpPr txBox="1"/>
          <p:nvPr/>
        </p:nvSpPr>
        <p:spPr>
          <a:xfrm flipH="1">
            <a:off x="375921" y="1141410"/>
            <a:ext cx="10879682" cy="584775"/>
          </a:xfrm>
          <a:prstGeom prst="rect">
            <a:avLst/>
          </a:prstGeom>
          <a:noFill/>
        </p:spPr>
        <p:txBody>
          <a:bodyPr wrap="square" rtlCol="0">
            <a:spAutoFit/>
          </a:bodyPr>
          <a:lstStyle/>
          <a:p>
            <a:r>
              <a:rPr lang="en-US" sz="1600"/>
              <a:t>So looking forward to the Hamiltonian formulation of dynamics, we could need to calculate the potential energy residing in the interaction between bound charges.  And this works out to:</a:t>
            </a:r>
          </a:p>
        </p:txBody>
      </p:sp>
      <p:sp>
        <p:nvSpPr>
          <p:cNvPr id="16" name="TextBox 15">
            <a:extLst>
              <a:ext uri="{FF2B5EF4-FFF2-40B4-BE49-F238E27FC236}">
                <a16:creationId xmlns:a16="http://schemas.microsoft.com/office/drawing/2014/main" id="{A6D4E2E0-8B75-4EA9-B679-5D83911FA673}"/>
              </a:ext>
            </a:extLst>
          </p:cNvPr>
          <p:cNvSpPr txBox="1"/>
          <p:nvPr/>
        </p:nvSpPr>
        <p:spPr>
          <a:xfrm flipH="1">
            <a:off x="375921" y="4016076"/>
            <a:ext cx="7664209" cy="338554"/>
          </a:xfrm>
          <a:prstGeom prst="rect">
            <a:avLst/>
          </a:prstGeom>
          <a:noFill/>
        </p:spPr>
        <p:txBody>
          <a:bodyPr wrap="square" rtlCol="0">
            <a:spAutoFit/>
          </a:bodyPr>
          <a:lstStyle/>
          <a:p>
            <a:r>
              <a:rPr lang="en-US" sz="1600"/>
              <a:t>And for magnetic interaction (might see Energy Thoughts files for first term expression): </a:t>
            </a:r>
          </a:p>
        </p:txBody>
      </p:sp>
      <p:graphicFrame>
        <p:nvGraphicFramePr>
          <p:cNvPr id="4" name="Object 3">
            <a:extLst>
              <a:ext uri="{FF2B5EF4-FFF2-40B4-BE49-F238E27FC236}">
                <a16:creationId xmlns:a16="http://schemas.microsoft.com/office/drawing/2014/main" id="{22DCC28D-1ACE-49AF-800D-7E4819564645}"/>
              </a:ext>
            </a:extLst>
          </p:cNvPr>
          <p:cNvGraphicFramePr>
            <a:graphicFrameLocks noChangeAspect="1"/>
          </p:cNvGraphicFramePr>
          <p:nvPr>
            <p:extLst>
              <p:ext uri="{D42A27DB-BD31-4B8C-83A1-F6EECF244321}">
                <p14:modId xmlns:p14="http://schemas.microsoft.com/office/powerpoint/2010/main" val="481569753"/>
              </p:ext>
            </p:extLst>
          </p:nvPr>
        </p:nvGraphicFramePr>
        <p:xfrm>
          <a:off x="450479" y="4644047"/>
          <a:ext cx="6107113" cy="1393825"/>
        </p:xfrm>
        <a:graphic>
          <a:graphicData uri="http://schemas.openxmlformats.org/presentationml/2006/ole">
            <mc:AlternateContent xmlns:mc="http://schemas.openxmlformats.org/markup-compatibility/2006">
              <mc:Choice xmlns:v="urn:schemas-microsoft-com:vml" Requires="v">
                <p:oleObj name="Equation" r:id="rId2" imgW="4419360" imgH="1015920" progId="Equation.DSMT4">
                  <p:embed/>
                </p:oleObj>
              </mc:Choice>
              <mc:Fallback>
                <p:oleObj name="Equation" r:id="rId2" imgW="4419360" imgH="1015920" progId="Equation.DSMT4">
                  <p:embed/>
                  <p:pic>
                    <p:nvPicPr>
                      <p:cNvPr id="0" name="Object 1"/>
                      <p:cNvPicPr>
                        <a:picLocks noChangeAspect="1" noChangeArrowheads="1"/>
                      </p:cNvPicPr>
                      <p:nvPr/>
                    </p:nvPicPr>
                    <p:blipFill>
                      <a:blip r:embed="rId3"/>
                      <a:srcRect/>
                      <a:stretch>
                        <a:fillRect/>
                      </a:stretch>
                    </p:blipFill>
                    <p:spPr bwMode="auto">
                      <a:xfrm>
                        <a:off x="450479" y="4644047"/>
                        <a:ext cx="6107113" cy="1393825"/>
                      </a:xfrm>
                      <a:prstGeom prst="rect">
                        <a:avLst/>
                      </a:prstGeom>
                      <a:solidFill>
                        <a:schemeClr val="accent1">
                          <a:lumMod val="20000"/>
                          <a:lumOff val="80000"/>
                        </a:schemeClr>
                      </a:solidFill>
                    </p:spPr>
                  </p:pic>
                </p:oleObj>
              </mc:Fallback>
            </mc:AlternateContent>
          </a:graphicData>
        </a:graphic>
      </p:graphicFrame>
      <p:graphicFrame>
        <p:nvGraphicFramePr>
          <p:cNvPr id="6" name="Object 5">
            <a:extLst>
              <a:ext uri="{FF2B5EF4-FFF2-40B4-BE49-F238E27FC236}">
                <a16:creationId xmlns:a16="http://schemas.microsoft.com/office/drawing/2014/main" id="{D0C413DE-F996-405E-BE1E-74C82D8CB090}"/>
              </a:ext>
            </a:extLst>
          </p:cNvPr>
          <p:cNvGraphicFramePr>
            <a:graphicFrameLocks noChangeAspect="1"/>
          </p:cNvGraphicFramePr>
          <p:nvPr>
            <p:extLst>
              <p:ext uri="{D42A27DB-BD31-4B8C-83A1-F6EECF244321}">
                <p14:modId xmlns:p14="http://schemas.microsoft.com/office/powerpoint/2010/main" val="196641657"/>
              </p:ext>
            </p:extLst>
          </p:nvPr>
        </p:nvGraphicFramePr>
        <p:xfrm>
          <a:off x="450479" y="1957912"/>
          <a:ext cx="5750166" cy="1360323"/>
        </p:xfrm>
        <a:graphic>
          <a:graphicData uri="http://schemas.openxmlformats.org/presentationml/2006/ole">
            <mc:AlternateContent xmlns:mc="http://schemas.openxmlformats.org/markup-compatibility/2006">
              <mc:Choice xmlns:v="urn:schemas-microsoft-com:vml" Requires="v">
                <p:oleObj name="Equation" r:id="rId4" imgW="4254480" imgH="1015920" progId="Equation.DSMT4">
                  <p:embed/>
                </p:oleObj>
              </mc:Choice>
              <mc:Fallback>
                <p:oleObj name="Equation" r:id="rId4" imgW="4254480" imgH="1015920" progId="Equation.DSMT4">
                  <p:embed/>
                  <p:pic>
                    <p:nvPicPr>
                      <p:cNvPr id="0" name="Object 3"/>
                      <p:cNvPicPr>
                        <a:picLocks noChangeAspect="1" noChangeArrowheads="1"/>
                      </p:cNvPicPr>
                      <p:nvPr/>
                    </p:nvPicPr>
                    <p:blipFill>
                      <a:blip r:embed="rId5"/>
                      <a:srcRect/>
                      <a:stretch>
                        <a:fillRect/>
                      </a:stretch>
                    </p:blipFill>
                    <p:spPr bwMode="auto">
                      <a:xfrm>
                        <a:off x="450479" y="1957912"/>
                        <a:ext cx="5750166" cy="1360323"/>
                      </a:xfrm>
                      <a:prstGeom prst="rect">
                        <a:avLst/>
                      </a:prstGeom>
                      <a:solidFill>
                        <a:schemeClr val="accent1">
                          <a:lumMod val="20000"/>
                          <a:lumOff val="80000"/>
                        </a:schemeClr>
                      </a:solidFill>
                    </p:spPr>
                  </p:pic>
                </p:oleObj>
              </mc:Fallback>
            </mc:AlternateContent>
          </a:graphicData>
        </a:graphic>
      </p:graphicFrame>
      <p:graphicFrame>
        <p:nvGraphicFramePr>
          <p:cNvPr id="7" name="Object 6">
            <a:extLst>
              <a:ext uri="{FF2B5EF4-FFF2-40B4-BE49-F238E27FC236}">
                <a16:creationId xmlns:a16="http://schemas.microsoft.com/office/drawing/2014/main" id="{1DA76624-1E23-4DCB-82E3-E890FBCE7D2F}"/>
              </a:ext>
            </a:extLst>
          </p:cNvPr>
          <p:cNvGraphicFramePr>
            <a:graphicFrameLocks noChangeAspect="1"/>
          </p:cNvGraphicFramePr>
          <p:nvPr>
            <p:extLst>
              <p:ext uri="{D42A27DB-BD31-4B8C-83A1-F6EECF244321}">
                <p14:modId xmlns:p14="http://schemas.microsoft.com/office/powerpoint/2010/main" val="3474523888"/>
              </p:ext>
            </p:extLst>
          </p:nvPr>
        </p:nvGraphicFramePr>
        <p:xfrm>
          <a:off x="7271349" y="2409675"/>
          <a:ext cx="4063915" cy="550173"/>
        </p:xfrm>
        <a:graphic>
          <a:graphicData uri="http://schemas.openxmlformats.org/presentationml/2006/ole">
            <mc:AlternateContent xmlns:mc="http://schemas.openxmlformats.org/markup-compatibility/2006">
              <mc:Choice xmlns:v="urn:schemas-microsoft-com:vml" Requires="v">
                <p:oleObj name="Equation" r:id="rId6" imgW="3149280" imgH="431640" progId="Equation.DSMT4">
                  <p:embed/>
                </p:oleObj>
              </mc:Choice>
              <mc:Fallback>
                <p:oleObj name="Equation" r:id="rId6" imgW="3149280" imgH="431640" progId="Equation.DSMT4">
                  <p:embed/>
                  <p:pic>
                    <p:nvPicPr>
                      <p:cNvPr id="0" name="Object 1"/>
                      <p:cNvPicPr>
                        <a:picLocks noChangeAspect="1" noChangeArrowheads="1"/>
                      </p:cNvPicPr>
                      <p:nvPr/>
                    </p:nvPicPr>
                    <p:blipFill>
                      <a:blip r:embed="rId7"/>
                      <a:srcRect/>
                      <a:stretch>
                        <a:fillRect/>
                      </a:stretch>
                    </p:blipFill>
                    <p:spPr bwMode="auto">
                      <a:xfrm>
                        <a:off x="7271349" y="2409675"/>
                        <a:ext cx="4063915" cy="550173"/>
                      </a:xfrm>
                      <a:prstGeom prst="rect">
                        <a:avLst/>
                      </a:prstGeom>
                      <a:noFill/>
                      <a:ln>
                        <a:solidFill>
                          <a:schemeClr val="accent1"/>
                        </a:solidFill>
                      </a:ln>
                    </p:spPr>
                  </p:pic>
                </p:oleObj>
              </mc:Fallback>
            </mc:AlternateContent>
          </a:graphicData>
        </a:graphic>
      </p:graphicFrame>
      <p:sp>
        <p:nvSpPr>
          <p:cNvPr id="9" name="TextBox 8">
            <a:extLst>
              <a:ext uri="{FF2B5EF4-FFF2-40B4-BE49-F238E27FC236}">
                <a16:creationId xmlns:a16="http://schemas.microsoft.com/office/drawing/2014/main" id="{5B238212-502B-4DD1-B4A9-7150D6E59E18}"/>
              </a:ext>
            </a:extLst>
          </p:cNvPr>
          <p:cNvSpPr txBox="1"/>
          <p:nvPr/>
        </p:nvSpPr>
        <p:spPr>
          <a:xfrm>
            <a:off x="7176205" y="2020364"/>
            <a:ext cx="1613569" cy="307777"/>
          </a:xfrm>
          <a:prstGeom prst="rect">
            <a:avLst/>
          </a:prstGeom>
          <a:noFill/>
        </p:spPr>
        <p:txBody>
          <a:bodyPr wrap="square" rtlCol="0">
            <a:spAutoFit/>
          </a:bodyPr>
          <a:lstStyle/>
          <a:p>
            <a:r>
              <a:rPr lang="en-US" sz="1400"/>
              <a:t>Special case:</a:t>
            </a:r>
          </a:p>
        </p:txBody>
      </p:sp>
      <p:graphicFrame>
        <p:nvGraphicFramePr>
          <p:cNvPr id="12" name="Object 11">
            <a:extLst>
              <a:ext uri="{FF2B5EF4-FFF2-40B4-BE49-F238E27FC236}">
                <a16:creationId xmlns:a16="http://schemas.microsoft.com/office/drawing/2014/main" id="{BBE931B6-B12F-4362-A355-B9ABAEE9AA28}"/>
              </a:ext>
            </a:extLst>
          </p:cNvPr>
          <p:cNvGraphicFramePr>
            <a:graphicFrameLocks noChangeAspect="1"/>
          </p:cNvGraphicFramePr>
          <p:nvPr>
            <p:extLst>
              <p:ext uri="{D42A27DB-BD31-4B8C-83A1-F6EECF244321}">
                <p14:modId xmlns:p14="http://schemas.microsoft.com/office/powerpoint/2010/main" val="705345825"/>
              </p:ext>
            </p:extLst>
          </p:nvPr>
        </p:nvGraphicFramePr>
        <p:xfrm>
          <a:off x="7244579" y="5055207"/>
          <a:ext cx="4288394" cy="505604"/>
        </p:xfrm>
        <a:graphic>
          <a:graphicData uri="http://schemas.openxmlformats.org/presentationml/2006/ole">
            <mc:AlternateContent xmlns:mc="http://schemas.openxmlformats.org/markup-compatibility/2006">
              <mc:Choice xmlns:v="urn:schemas-microsoft-com:vml" Requires="v">
                <p:oleObj name="Equation" r:id="rId8" imgW="3301920" imgH="393480" progId="Equation.DSMT4">
                  <p:embed/>
                </p:oleObj>
              </mc:Choice>
              <mc:Fallback>
                <p:oleObj name="Equation" r:id="rId8" imgW="3301920" imgH="393480" progId="Equation.DSMT4">
                  <p:embed/>
                  <p:pic>
                    <p:nvPicPr>
                      <p:cNvPr id="7" name="Object 6">
                        <a:extLst>
                          <a:ext uri="{FF2B5EF4-FFF2-40B4-BE49-F238E27FC236}">
                            <a16:creationId xmlns:a16="http://schemas.microsoft.com/office/drawing/2014/main" id="{1DA76624-1E23-4DCB-82E3-E890FBCE7D2F}"/>
                          </a:ext>
                        </a:extLst>
                      </p:cNvPr>
                      <p:cNvPicPr>
                        <a:picLocks noChangeAspect="1" noChangeArrowheads="1"/>
                      </p:cNvPicPr>
                      <p:nvPr/>
                    </p:nvPicPr>
                    <p:blipFill>
                      <a:blip r:embed="rId9"/>
                      <a:srcRect/>
                      <a:stretch>
                        <a:fillRect/>
                      </a:stretch>
                    </p:blipFill>
                    <p:spPr bwMode="auto">
                      <a:xfrm>
                        <a:off x="7244579" y="5055207"/>
                        <a:ext cx="4288394" cy="505604"/>
                      </a:xfrm>
                      <a:prstGeom prst="rect">
                        <a:avLst/>
                      </a:prstGeom>
                      <a:noFill/>
                      <a:ln>
                        <a:solidFill>
                          <a:schemeClr val="accent1"/>
                        </a:solidFill>
                      </a:ln>
                    </p:spPr>
                  </p:pic>
                </p:oleObj>
              </mc:Fallback>
            </mc:AlternateContent>
          </a:graphicData>
        </a:graphic>
      </p:graphicFrame>
      <p:sp>
        <p:nvSpPr>
          <p:cNvPr id="13" name="TextBox 12">
            <a:extLst>
              <a:ext uri="{FF2B5EF4-FFF2-40B4-BE49-F238E27FC236}">
                <a16:creationId xmlns:a16="http://schemas.microsoft.com/office/drawing/2014/main" id="{C24308E2-F57F-4214-B462-B352BE155082}"/>
              </a:ext>
            </a:extLst>
          </p:cNvPr>
          <p:cNvSpPr txBox="1"/>
          <p:nvPr/>
        </p:nvSpPr>
        <p:spPr>
          <a:xfrm>
            <a:off x="7151491" y="4643805"/>
            <a:ext cx="1613569" cy="307777"/>
          </a:xfrm>
          <a:prstGeom prst="rect">
            <a:avLst/>
          </a:prstGeom>
          <a:noFill/>
        </p:spPr>
        <p:txBody>
          <a:bodyPr wrap="square" rtlCol="0">
            <a:spAutoFit/>
          </a:bodyPr>
          <a:lstStyle/>
          <a:p>
            <a:r>
              <a:rPr lang="en-US" sz="1400"/>
              <a:t>Special case:</a:t>
            </a:r>
          </a:p>
        </p:txBody>
      </p:sp>
    </p:spTree>
    <p:extLst>
      <p:ext uri="{BB962C8B-B14F-4D97-AF65-F5344CB8AC3E}">
        <p14:creationId xmlns:p14="http://schemas.microsoft.com/office/powerpoint/2010/main" val="26644214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448584" y="117971"/>
            <a:ext cx="9144000" cy="695286"/>
          </a:xfrm>
        </p:spPr>
        <p:txBody>
          <a:bodyPr>
            <a:normAutofit/>
          </a:bodyPr>
          <a:lstStyle/>
          <a:p>
            <a:r>
              <a:rPr lang="en-US" sz="3600" b="1" u="sng">
                <a:latin typeface="+mn-lt"/>
              </a:rPr>
              <a:t>Maxwell’s Equations in Insulators</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349348" y="1102032"/>
            <a:ext cx="10377512" cy="523220"/>
          </a:xfrm>
          <a:prstGeom prst="rect">
            <a:avLst/>
          </a:prstGeom>
          <a:noFill/>
        </p:spPr>
        <p:txBody>
          <a:bodyPr wrap="square" rtlCol="0">
            <a:spAutoFit/>
          </a:bodyPr>
          <a:lstStyle/>
          <a:p>
            <a:r>
              <a:rPr lang="en-US" sz="1400"/>
              <a:t>Now let’s allow time-dependence.  We will have the usual bound current terms, but now have to add one due to changing charge density (d</a:t>
            </a:r>
            <a:r>
              <a:rPr lang="en-US" sz="1400" b="1"/>
              <a:t>P</a:t>
            </a:r>
            <a:r>
              <a:rPr lang="en-US" sz="1400"/>
              <a:t>/dt term).</a:t>
            </a:r>
            <a:endParaRPr lang="en-US" sz="1600"/>
          </a:p>
        </p:txBody>
      </p:sp>
      <p:sp>
        <p:nvSpPr>
          <p:cNvPr id="12" name="Rectangle 9">
            <a:extLst>
              <a:ext uri="{FF2B5EF4-FFF2-40B4-BE49-F238E27FC236}">
                <a16:creationId xmlns:a16="http://schemas.microsoft.com/office/drawing/2014/main" id="{4F42CC6D-E9B7-41EA-8214-BE00EFD3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D22B50FF-E6E1-438A-9865-87E51410707D}"/>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66B91D5E-C854-45C1-9141-640537588017}"/>
              </a:ext>
            </a:extLst>
          </p:cNvPr>
          <p:cNvSpPr txBox="1"/>
          <p:nvPr/>
        </p:nvSpPr>
        <p:spPr>
          <a:xfrm>
            <a:off x="340465" y="1865974"/>
            <a:ext cx="2996782" cy="369332"/>
          </a:xfrm>
          <a:prstGeom prst="rect">
            <a:avLst/>
          </a:prstGeom>
          <a:noFill/>
        </p:spPr>
        <p:txBody>
          <a:bodyPr wrap="none" rtlCol="0">
            <a:spAutoFit/>
          </a:bodyPr>
          <a:lstStyle/>
          <a:p>
            <a:r>
              <a:rPr lang="en-US" b="1"/>
              <a:t>Constant local susceptibilities</a:t>
            </a:r>
          </a:p>
        </p:txBody>
      </p:sp>
      <p:graphicFrame>
        <p:nvGraphicFramePr>
          <p:cNvPr id="18" name="Object 17">
            <a:extLst>
              <a:ext uri="{FF2B5EF4-FFF2-40B4-BE49-F238E27FC236}">
                <a16:creationId xmlns:a16="http://schemas.microsoft.com/office/drawing/2014/main" id="{4971A8B3-D865-4D0E-90CA-0D70FCDE9E59}"/>
              </a:ext>
            </a:extLst>
          </p:cNvPr>
          <p:cNvGraphicFramePr>
            <a:graphicFrameLocks noChangeAspect="1"/>
          </p:cNvGraphicFramePr>
          <p:nvPr>
            <p:extLst>
              <p:ext uri="{D42A27DB-BD31-4B8C-83A1-F6EECF244321}">
                <p14:modId xmlns:p14="http://schemas.microsoft.com/office/powerpoint/2010/main" val="1878231593"/>
              </p:ext>
            </p:extLst>
          </p:nvPr>
        </p:nvGraphicFramePr>
        <p:xfrm>
          <a:off x="410262" y="2559276"/>
          <a:ext cx="2274888" cy="768350"/>
        </p:xfrm>
        <a:graphic>
          <a:graphicData uri="http://schemas.openxmlformats.org/presentationml/2006/ole">
            <mc:AlternateContent xmlns:mc="http://schemas.openxmlformats.org/markup-compatibility/2006">
              <mc:Choice xmlns:v="urn:schemas-microsoft-com:vml" Requires="v">
                <p:oleObj name="Equation" r:id="rId3" imgW="1866600" imgH="634680" progId="Equation.DSMT4">
                  <p:embed/>
                </p:oleObj>
              </mc:Choice>
              <mc:Fallback>
                <p:oleObj name="Equation" r:id="rId3" imgW="1866600" imgH="634680" progId="Equation.DSMT4">
                  <p:embed/>
                  <p:pic>
                    <p:nvPicPr>
                      <p:cNvPr id="18" name="Object 17">
                        <a:extLst>
                          <a:ext uri="{FF2B5EF4-FFF2-40B4-BE49-F238E27FC236}">
                            <a16:creationId xmlns:a16="http://schemas.microsoft.com/office/drawing/2014/main" id="{4971A8B3-D865-4D0E-90CA-0D70FCDE9E59}"/>
                          </a:ext>
                        </a:extLst>
                      </p:cNvPr>
                      <p:cNvPicPr>
                        <a:picLocks noChangeAspect="1" noChangeArrowheads="1"/>
                      </p:cNvPicPr>
                      <p:nvPr/>
                    </p:nvPicPr>
                    <p:blipFill>
                      <a:blip r:embed="rId4"/>
                      <a:srcRect/>
                      <a:stretch>
                        <a:fillRect/>
                      </a:stretch>
                    </p:blipFill>
                    <p:spPr bwMode="auto">
                      <a:xfrm>
                        <a:off x="410262" y="2559276"/>
                        <a:ext cx="2274888" cy="768350"/>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4506DA24-B234-4279-A2B5-FF862A056EA8}"/>
              </a:ext>
            </a:extLst>
          </p:cNvPr>
          <p:cNvGraphicFramePr>
            <a:graphicFrameLocks noChangeAspect="1"/>
          </p:cNvGraphicFramePr>
          <p:nvPr>
            <p:extLst>
              <p:ext uri="{D42A27DB-BD31-4B8C-83A1-F6EECF244321}">
                <p14:modId xmlns:p14="http://schemas.microsoft.com/office/powerpoint/2010/main" val="496769494"/>
              </p:ext>
            </p:extLst>
          </p:nvPr>
        </p:nvGraphicFramePr>
        <p:xfrm>
          <a:off x="410262" y="3907222"/>
          <a:ext cx="2749550" cy="842963"/>
        </p:xfrm>
        <a:graphic>
          <a:graphicData uri="http://schemas.openxmlformats.org/presentationml/2006/ole">
            <mc:AlternateContent xmlns:mc="http://schemas.openxmlformats.org/markup-compatibility/2006">
              <mc:Choice xmlns:v="urn:schemas-microsoft-com:vml" Requires="v">
                <p:oleObj name="Equation" r:id="rId5" imgW="2158920" imgH="660240" progId="Equation.DSMT4">
                  <p:embed/>
                </p:oleObj>
              </mc:Choice>
              <mc:Fallback>
                <p:oleObj name="Equation" r:id="rId5" imgW="2158920" imgH="660240" progId="Equation.DSMT4">
                  <p:embed/>
                  <p:pic>
                    <p:nvPicPr>
                      <p:cNvPr id="23" name="Object 22">
                        <a:extLst>
                          <a:ext uri="{FF2B5EF4-FFF2-40B4-BE49-F238E27FC236}">
                            <a16:creationId xmlns:a16="http://schemas.microsoft.com/office/drawing/2014/main" id="{4506DA24-B234-4279-A2B5-FF862A056EA8}"/>
                          </a:ext>
                        </a:extLst>
                      </p:cNvPr>
                      <p:cNvPicPr>
                        <a:picLocks noChangeAspect="1" noChangeArrowheads="1"/>
                      </p:cNvPicPr>
                      <p:nvPr/>
                    </p:nvPicPr>
                    <p:blipFill>
                      <a:blip r:embed="rId6"/>
                      <a:srcRect/>
                      <a:stretch>
                        <a:fillRect/>
                      </a:stretch>
                    </p:blipFill>
                    <p:spPr bwMode="auto">
                      <a:xfrm>
                        <a:off x="410262" y="3907222"/>
                        <a:ext cx="2749550" cy="842963"/>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3E0ACBF2-82B0-49FA-B1CD-329B91271ED7}"/>
              </a:ext>
            </a:extLst>
          </p:cNvPr>
          <p:cNvSpPr txBox="1"/>
          <p:nvPr/>
        </p:nvSpPr>
        <p:spPr>
          <a:xfrm>
            <a:off x="349348" y="2187760"/>
            <a:ext cx="1187221" cy="307777"/>
          </a:xfrm>
          <a:prstGeom prst="rect">
            <a:avLst/>
          </a:prstGeom>
          <a:noFill/>
        </p:spPr>
        <p:txBody>
          <a:bodyPr wrap="square" rtlCol="0">
            <a:spAutoFit/>
          </a:bodyPr>
          <a:lstStyle/>
          <a:p>
            <a:r>
              <a:rPr lang="en-US" sz="1400"/>
              <a:t>So will say:</a:t>
            </a:r>
          </a:p>
        </p:txBody>
      </p:sp>
      <p:sp>
        <p:nvSpPr>
          <p:cNvPr id="39" name="TextBox 38">
            <a:extLst>
              <a:ext uri="{FF2B5EF4-FFF2-40B4-BE49-F238E27FC236}">
                <a16:creationId xmlns:a16="http://schemas.microsoft.com/office/drawing/2014/main" id="{45F53E0A-CB03-4BE1-9ADA-9C0CBA8178A3}"/>
              </a:ext>
            </a:extLst>
          </p:cNvPr>
          <p:cNvSpPr txBox="1"/>
          <p:nvPr/>
        </p:nvSpPr>
        <p:spPr>
          <a:xfrm>
            <a:off x="349348" y="3497707"/>
            <a:ext cx="3039948" cy="307777"/>
          </a:xfrm>
          <a:prstGeom prst="rect">
            <a:avLst/>
          </a:prstGeom>
          <a:noFill/>
        </p:spPr>
        <p:txBody>
          <a:bodyPr wrap="square" rtlCol="0">
            <a:spAutoFit/>
          </a:bodyPr>
          <a:lstStyle/>
          <a:p>
            <a:r>
              <a:rPr lang="en-US" sz="1400"/>
              <a:t>Can take susceptibilities to be:</a:t>
            </a:r>
          </a:p>
        </p:txBody>
      </p:sp>
      <p:sp>
        <p:nvSpPr>
          <p:cNvPr id="40" name="TextBox 39">
            <a:extLst>
              <a:ext uri="{FF2B5EF4-FFF2-40B4-BE49-F238E27FC236}">
                <a16:creationId xmlns:a16="http://schemas.microsoft.com/office/drawing/2014/main" id="{1FC2A8A8-1970-4F50-962F-9F0321577AB4}"/>
              </a:ext>
            </a:extLst>
          </p:cNvPr>
          <p:cNvSpPr txBox="1"/>
          <p:nvPr/>
        </p:nvSpPr>
        <p:spPr>
          <a:xfrm>
            <a:off x="4124358" y="2235306"/>
            <a:ext cx="3039948" cy="307777"/>
          </a:xfrm>
          <a:prstGeom prst="rect">
            <a:avLst/>
          </a:prstGeom>
          <a:noFill/>
        </p:spPr>
        <p:txBody>
          <a:bodyPr wrap="square" rtlCol="0">
            <a:spAutoFit/>
          </a:bodyPr>
          <a:lstStyle/>
          <a:p>
            <a:r>
              <a:rPr lang="en-US" sz="1400"/>
              <a:t>Filling these into ME’s :</a:t>
            </a:r>
          </a:p>
        </p:txBody>
      </p:sp>
      <p:graphicFrame>
        <p:nvGraphicFramePr>
          <p:cNvPr id="10" name="Object 9">
            <a:extLst>
              <a:ext uri="{FF2B5EF4-FFF2-40B4-BE49-F238E27FC236}">
                <a16:creationId xmlns:a16="http://schemas.microsoft.com/office/drawing/2014/main" id="{DE642BF9-67EF-4918-A838-2EAAE23BA680}"/>
              </a:ext>
            </a:extLst>
          </p:cNvPr>
          <p:cNvGraphicFramePr>
            <a:graphicFrameLocks noChangeAspect="1"/>
          </p:cNvGraphicFramePr>
          <p:nvPr>
            <p:extLst>
              <p:ext uri="{D42A27DB-BD31-4B8C-83A1-F6EECF244321}">
                <p14:modId xmlns:p14="http://schemas.microsoft.com/office/powerpoint/2010/main" val="3206683262"/>
              </p:ext>
            </p:extLst>
          </p:nvPr>
        </p:nvGraphicFramePr>
        <p:xfrm>
          <a:off x="4232642" y="2616150"/>
          <a:ext cx="3726716" cy="1836036"/>
        </p:xfrm>
        <a:graphic>
          <a:graphicData uri="http://schemas.openxmlformats.org/presentationml/2006/ole">
            <mc:AlternateContent xmlns:mc="http://schemas.openxmlformats.org/markup-compatibility/2006">
              <mc:Choice xmlns:v="urn:schemas-microsoft-com:vml" Requires="v">
                <p:oleObj name="Equation" r:id="rId7" imgW="3251160" imgH="1600200" progId="Equation.DSMT4">
                  <p:embed/>
                </p:oleObj>
              </mc:Choice>
              <mc:Fallback>
                <p:oleObj name="Equation" r:id="rId7" imgW="3251160" imgH="1600200" progId="Equation.DSMT4">
                  <p:embed/>
                  <p:pic>
                    <p:nvPicPr>
                      <p:cNvPr id="10" name="Object 9">
                        <a:extLst>
                          <a:ext uri="{FF2B5EF4-FFF2-40B4-BE49-F238E27FC236}">
                            <a16:creationId xmlns:a16="http://schemas.microsoft.com/office/drawing/2014/main" id="{DE642BF9-67EF-4918-A838-2EAAE23BA680}"/>
                          </a:ext>
                        </a:extLst>
                      </p:cNvPr>
                      <p:cNvPicPr>
                        <a:picLocks noChangeAspect="1" noChangeArrowheads="1"/>
                      </p:cNvPicPr>
                      <p:nvPr/>
                    </p:nvPicPr>
                    <p:blipFill>
                      <a:blip r:embed="rId8"/>
                      <a:srcRect/>
                      <a:stretch>
                        <a:fillRect/>
                      </a:stretch>
                    </p:blipFill>
                    <p:spPr bwMode="auto">
                      <a:xfrm>
                        <a:off x="4232642" y="2616150"/>
                        <a:ext cx="3726716" cy="1836036"/>
                      </a:xfrm>
                      <a:prstGeom prst="rect">
                        <a:avLst/>
                      </a:prstGeom>
                      <a:noFill/>
                    </p:spPr>
                  </p:pic>
                </p:oleObj>
              </mc:Fallback>
            </mc:AlternateContent>
          </a:graphicData>
        </a:graphic>
      </p:graphicFrame>
      <p:sp>
        <p:nvSpPr>
          <p:cNvPr id="41" name="TextBox 40">
            <a:extLst>
              <a:ext uri="{FF2B5EF4-FFF2-40B4-BE49-F238E27FC236}">
                <a16:creationId xmlns:a16="http://schemas.microsoft.com/office/drawing/2014/main" id="{4A00C7D6-7F1C-4EB3-91D9-32F2DEC87D30}"/>
              </a:ext>
            </a:extLst>
          </p:cNvPr>
          <p:cNvSpPr txBox="1"/>
          <p:nvPr/>
        </p:nvSpPr>
        <p:spPr>
          <a:xfrm>
            <a:off x="8618855" y="2287230"/>
            <a:ext cx="956953" cy="307777"/>
          </a:xfrm>
          <a:prstGeom prst="rect">
            <a:avLst/>
          </a:prstGeom>
          <a:noFill/>
        </p:spPr>
        <p:txBody>
          <a:bodyPr wrap="square" rtlCol="0">
            <a:spAutoFit/>
          </a:bodyPr>
          <a:lstStyle/>
          <a:p>
            <a:r>
              <a:rPr lang="en-US" sz="1400"/>
              <a:t>We get:</a:t>
            </a:r>
          </a:p>
        </p:txBody>
      </p:sp>
      <p:graphicFrame>
        <p:nvGraphicFramePr>
          <p:cNvPr id="42" name="Object 41">
            <a:extLst>
              <a:ext uri="{FF2B5EF4-FFF2-40B4-BE49-F238E27FC236}">
                <a16:creationId xmlns:a16="http://schemas.microsoft.com/office/drawing/2014/main" id="{022260E6-E842-49A5-BEF2-52F6BB1C8804}"/>
              </a:ext>
            </a:extLst>
          </p:cNvPr>
          <p:cNvGraphicFramePr>
            <a:graphicFrameLocks noChangeAspect="1"/>
          </p:cNvGraphicFramePr>
          <p:nvPr>
            <p:extLst>
              <p:ext uri="{D42A27DB-BD31-4B8C-83A1-F6EECF244321}">
                <p14:modId xmlns:p14="http://schemas.microsoft.com/office/powerpoint/2010/main" val="3490215089"/>
              </p:ext>
            </p:extLst>
          </p:nvPr>
        </p:nvGraphicFramePr>
        <p:xfrm>
          <a:off x="8711798" y="2652363"/>
          <a:ext cx="1470025" cy="1690688"/>
        </p:xfrm>
        <a:graphic>
          <a:graphicData uri="http://schemas.openxmlformats.org/presentationml/2006/ole">
            <mc:AlternateContent xmlns:mc="http://schemas.openxmlformats.org/markup-compatibility/2006">
              <mc:Choice xmlns:v="urn:schemas-microsoft-com:vml" Requires="v">
                <p:oleObj name="Equation" r:id="rId9" imgW="1282680" imgH="1473120" progId="Equation.DSMT4">
                  <p:embed/>
                </p:oleObj>
              </mc:Choice>
              <mc:Fallback>
                <p:oleObj name="Equation" r:id="rId9" imgW="1282680" imgH="1473120" progId="Equation.DSMT4">
                  <p:embed/>
                  <p:pic>
                    <p:nvPicPr>
                      <p:cNvPr id="42" name="Object 41">
                        <a:extLst>
                          <a:ext uri="{FF2B5EF4-FFF2-40B4-BE49-F238E27FC236}">
                            <a16:creationId xmlns:a16="http://schemas.microsoft.com/office/drawing/2014/main" id="{022260E6-E842-49A5-BEF2-52F6BB1C8804}"/>
                          </a:ext>
                        </a:extLst>
                      </p:cNvPr>
                      <p:cNvPicPr>
                        <a:picLocks noChangeAspect="1" noChangeArrowheads="1"/>
                      </p:cNvPicPr>
                      <p:nvPr/>
                    </p:nvPicPr>
                    <p:blipFill>
                      <a:blip r:embed="rId10"/>
                      <a:srcRect/>
                      <a:stretch>
                        <a:fillRect/>
                      </a:stretch>
                    </p:blipFill>
                    <p:spPr bwMode="auto">
                      <a:xfrm>
                        <a:off x="8711798" y="2652363"/>
                        <a:ext cx="1470025" cy="1690688"/>
                      </a:xfrm>
                      <a:prstGeom prst="rect">
                        <a:avLst/>
                      </a:prstGeom>
                      <a:solidFill>
                        <a:srgbClr val="CCFFCC"/>
                      </a:solidFill>
                    </p:spPr>
                  </p:pic>
                </p:oleObj>
              </mc:Fallback>
            </mc:AlternateContent>
          </a:graphicData>
        </a:graphic>
      </p:graphicFrame>
      <p:graphicFrame>
        <p:nvGraphicFramePr>
          <p:cNvPr id="52" name="Object 51">
            <a:extLst>
              <a:ext uri="{FF2B5EF4-FFF2-40B4-BE49-F238E27FC236}">
                <a16:creationId xmlns:a16="http://schemas.microsoft.com/office/drawing/2014/main" id="{DC1F28FE-592D-4738-8474-A55EF8A9A1BF}"/>
              </a:ext>
            </a:extLst>
          </p:cNvPr>
          <p:cNvGraphicFramePr>
            <a:graphicFrameLocks noChangeAspect="1"/>
          </p:cNvGraphicFramePr>
          <p:nvPr>
            <p:extLst>
              <p:ext uri="{D42A27DB-BD31-4B8C-83A1-F6EECF244321}">
                <p14:modId xmlns:p14="http://schemas.microsoft.com/office/powerpoint/2010/main" val="1311171122"/>
              </p:ext>
            </p:extLst>
          </p:nvPr>
        </p:nvGraphicFramePr>
        <p:xfrm>
          <a:off x="10612312" y="2732451"/>
          <a:ext cx="1155099" cy="1438924"/>
        </p:xfrm>
        <a:graphic>
          <a:graphicData uri="http://schemas.openxmlformats.org/presentationml/2006/ole">
            <mc:AlternateContent xmlns:mc="http://schemas.openxmlformats.org/markup-compatibility/2006">
              <mc:Choice xmlns:v="urn:schemas-microsoft-com:vml" Requires="v">
                <p:oleObj name="Equation" r:id="rId11" imgW="965160" imgH="1193760" progId="Equation.DSMT4">
                  <p:embed/>
                </p:oleObj>
              </mc:Choice>
              <mc:Fallback>
                <p:oleObj name="Equation" r:id="rId11" imgW="965160" imgH="1193760" progId="Equation.DSMT4">
                  <p:embed/>
                  <p:pic>
                    <p:nvPicPr>
                      <p:cNvPr id="52" name="Object 51">
                        <a:extLst>
                          <a:ext uri="{FF2B5EF4-FFF2-40B4-BE49-F238E27FC236}">
                            <a16:creationId xmlns:a16="http://schemas.microsoft.com/office/drawing/2014/main" id="{DC1F28FE-592D-4738-8474-A55EF8A9A1BF}"/>
                          </a:ext>
                        </a:extLst>
                      </p:cNvPr>
                      <p:cNvPicPr>
                        <a:picLocks noChangeAspect="1" noChangeArrowheads="1"/>
                      </p:cNvPicPr>
                      <p:nvPr/>
                    </p:nvPicPr>
                    <p:blipFill>
                      <a:blip r:embed="rId12"/>
                      <a:srcRect/>
                      <a:stretch>
                        <a:fillRect/>
                      </a:stretch>
                    </p:blipFill>
                    <p:spPr bwMode="auto">
                      <a:xfrm>
                        <a:off x="10612312" y="2732451"/>
                        <a:ext cx="1155099" cy="1438924"/>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4474775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448584" y="117971"/>
            <a:ext cx="9144000" cy="695286"/>
          </a:xfrm>
        </p:spPr>
        <p:txBody>
          <a:bodyPr>
            <a:normAutofit/>
          </a:bodyPr>
          <a:lstStyle/>
          <a:p>
            <a:r>
              <a:rPr lang="en-US" sz="3600" b="1" u="sng">
                <a:latin typeface="+mn-lt"/>
              </a:rPr>
              <a:t>Maxwell’s Equations in Insulators</a:t>
            </a:r>
          </a:p>
        </p:txBody>
      </p:sp>
      <p:sp>
        <p:nvSpPr>
          <p:cNvPr id="12" name="Rectangle 9">
            <a:extLst>
              <a:ext uri="{FF2B5EF4-FFF2-40B4-BE49-F238E27FC236}">
                <a16:creationId xmlns:a16="http://schemas.microsoft.com/office/drawing/2014/main" id="{4F42CC6D-E9B7-41EA-8214-BE00EFD3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D22B50FF-E6E1-438A-9865-87E51410707D}"/>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3" name="TextBox 42">
            <a:extLst>
              <a:ext uri="{FF2B5EF4-FFF2-40B4-BE49-F238E27FC236}">
                <a16:creationId xmlns:a16="http://schemas.microsoft.com/office/drawing/2014/main" id="{1A9D89B2-C08D-49FD-B3B6-12CE50182282}"/>
              </a:ext>
            </a:extLst>
          </p:cNvPr>
          <p:cNvSpPr txBox="1"/>
          <p:nvPr/>
        </p:nvSpPr>
        <p:spPr>
          <a:xfrm>
            <a:off x="340465" y="1724945"/>
            <a:ext cx="3369127" cy="369332"/>
          </a:xfrm>
          <a:prstGeom prst="rect">
            <a:avLst/>
          </a:prstGeom>
          <a:noFill/>
        </p:spPr>
        <p:txBody>
          <a:bodyPr wrap="none" rtlCol="0">
            <a:spAutoFit/>
          </a:bodyPr>
          <a:lstStyle/>
          <a:p>
            <a:r>
              <a:rPr lang="en-US" b="1"/>
              <a:t>Nonconstant local susceptibilities</a:t>
            </a:r>
          </a:p>
        </p:txBody>
      </p:sp>
      <p:graphicFrame>
        <p:nvGraphicFramePr>
          <p:cNvPr id="44" name="Object 43">
            <a:extLst>
              <a:ext uri="{FF2B5EF4-FFF2-40B4-BE49-F238E27FC236}">
                <a16:creationId xmlns:a16="http://schemas.microsoft.com/office/drawing/2014/main" id="{DAACE264-CE0D-456B-9109-D00399736B36}"/>
              </a:ext>
            </a:extLst>
          </p:cNvPr>
          <p:cNvGraphicFramePr>
            <a:graphicFrameLocks noChangeAspect="1"/>
          </p:cNvGraphicFramePr>
          <p:nvPr/>
        </p:nvGraphicFramePr>
        <p:xfrm>
          <a:off x="409575" y="2511736"/>
          <a:ext cx="2274888" cy="768350"/>
        </p:xfrm>
        <a:graphic>
          <a:graphicData uri="http://schemas.openxmlformats.org/presentationml/2006/ole">
            <mc:AlternateContent xmlns:mc="http://schemas.openxmlformats.org/markup-compatibility/2006">
              <mc:Choice xmlns:v="urn:schemas-microsoft-com:vml" Requires="v">
                <p:oleObj name="Equation" r:id="rId3" imgW="1866600" imgH="634680" progId="Equation.DSMT4">
                  <p:embed/>
                </p:oleObj>
              </mc:Choice>
              <mc:Fallback>
                <p:oleObj name="Equation" r:id="rId3" imgW="1866600" imgH="634680" progId="Equation.DSMT4">
                  <p:embed/>
                  <p:pic>
                    <p:nvPicPr>
                      <p:cNvPr id="44" name="Object 43">
                        <a:extLst>
                          <a:ext uri="{FF2B5EF4-FFF2-40B4-BE49-F238E27FC236}">
                            <a16:creationId xmlns:a16="http://schemas.microsoft.com/office/drawing/2014/main" id="{DAACE264-CE0D-456B-9109-D00399736B36}"/>
                          </a:ext>
                        </a:extLst>
                      </p:cNvPr>
                      <p:cNvPicPr>
                        <a:picLocks noChangeAspect="1" noChangeArrowheads="1"/>
                      </p:cNvPicPr>
                      <p:nvPr/>
                    </p:nvPicPr>
                    <p:blipFill>
                      <a:blip r:embed="rId4"/>
                      <a:srcRect/>
                      <a:stretch>
                        <a:fillRect/>
                      </a:stretch>
                    </p:blipFill>
                    <p:spPr bwMode="auto">
                      <a:xfrm>
                        <a:off x="409575" y="2511736"/>
                        <a:ext cx="2274888" cy="768350"/>
                      </a:xfrm>
                      <a:prstGeom prst="rect">
                        <a:avLst/>
                      </a:prstGeom>
                      <a:solidFill>
                        <a:srgbClr val="CCFFCC"/>
                      </a:solidFill>
                    </p:spPr>
                  </p:pic>
                </p:oleObj>
              </mc:Fallback>
            </mc:AlternateContent>
          </a:graphicData>
        </a:graphic>
      </p:graphicFrame>
      <p:graphicFrame>
        <p:nvGraphicFramePr>
          <p:cNvPr id="45" name="Object 44">
            <a:extLst>
              <a:ext uri="{FF2B5EF4-FFF2-40B4-BE49-F238E27FC236}">
                <a16:creationId xmlns:a16="http://schemas.microsoft.com/office/drawing/2014/main" id="{878594E7-9F28-4FA4-B7D6-581BE19DBE40}"/>
              </a:ext>
            </a:extLst>
          </p:cNvPr>
          <p:cNvGraphicFramePr>
            <a:graphicFrameLocks noChangeAspect="1"/>
          </p:cNvGraphicFramePr>
          <p:nvPr/>
        </p:nvGraphicFramePr>
        <p:xfrm>
          <a:off x="416989" y="3881718"/>
          <a:ext cx="2425700" cy="744538"/>
        </p:xfrm>
        <a:graphic>
          <a:graphicData uri="http://schemas.openxmlformats.org/presentationml/2006/ole">
            <mc:AlternateContent xmlns:mc="http://schemas.openxmlformats.org/markup-compatibility/2006">
              <mc:Choice xmlns:v="urn:schemas-microsoft-com:vml" Requires="v">
                <p:oleObj name="Equation" r:id="rId5" imgW="1904760" imgH="583920" progId="Equation.DSMT4">
                  <p:embed/>
                </p:oleObj>
              </mc:Choice>
              <mc:Fallback>
                <p:oleObj name="Equation" r:id="rId5" imgW="1904760" imgH="583920" progId="Equation.DSMT4">
                  <p:embed/>
                  <p:pic>
                    <p:nvPicPr>
                      <p:cNvPr id="45" name="Object 44">
                        <a:extLst>
                          <a:ext uri="{FF2B5EF4-FFF2-40B4-BE49-F238E27FC236}">
                            <a16:creationId xmlns:a16="http://schemas.microsoft.com/office/drawing/2014/main" id="{878594E7-9F28-4FA4-B7D6-581BE19DBE40}"/>
                          </a:ext>
                        </a:extLst>
                      </p:cNvPr>
                      <p:cNvPicPr>
                        <a:picLocks noChangeAspect="1" noChangeArrowheads="1"/>
                      </p:cNvPicPr>
                      <p:nvPr/>
                    </p:nvPicPr>
                    <p:blipFill>
                      <a:blip r:embed="rId6"/>
                      <a:srcRect/>
                      <a:stretch>
                        <a:fillRect/>
                      </a:stretch>
                    </p:blipFill>
                    <p:spPr bwMode="auto">
                      <a:xfrm>
                        <a:off x="416989" y="3881718"/>
                        <a:ext cx="2425700" cy="744538"/>
                      </a:xfrm>
                      <a:prstGeom prst="rect">
                        <a:avLst/>
                      </a:prstGeom>
                      <a:noFill/>
                    </p:spPr>
                  </p:pic>
                </p:oleObj>
              </mc:Fallback>
            </mc:AlternateContent>
          </a:graphicData>
        </a:graphic>
      </p:graphicFrame>
      <p:sp>
        <p:nvSpPr>
          <p:cNvPr id="46" name="TextBox 45">
            <a:extLst>
              <a:ext uri="{FF2B5EF4-FFF2-40B4-BE49-F238E27FC236}">
                <a16:creationId xmlns:a16="http://schemas.microsoft.com/office/drawing/2014/main" id="{509D4431-16FC-4C2A-8673-8A4640F41266}"/>
              </a:ext>
            </a:extLst>
          </p:cNvPr>
          <p:cNvSpPr txBox="1"/>
          <p:nvPr/>
        </p:nvSpPr>
        <p:spPr>
          <a:xfrm>
            <a:off x="349348" y="2074435"/>
            <a:ext cx="1554866" cy="307777"/>
          </a:xfrm>
          <a:prstGeom prst="rect">
            <a:avLst/>
          </a:prstGeom>
          <a:noFill/>
        </p:spPr>
        <p:txBody>
          <a:bodyPr wrap="square" rtlCol="0">
            <a:spAutoFit/>
          </a:bodyPr>
          <a:lstStyle/>
          <a:p>
            <a:r>
              <a:rPr lang="en-US" sz="1400"/>
              <a:t>So will say, still:</a:t>
            </a:r>
          </a:p>
        </p:txBody>
      </p:sp>
      <p:sp>
        <p:nvSpPr>
          <p:cNvPr id="47" name="TextBox 46">
            <a:extLst>
              <a:ext uri="{FF2B5EF4-FFF2-40B4-BE49-F238E27FC236}">
                <a16:creationId xmlns:a16="http://schemas.microsoft.com/office/drawing/2014/main" id="{979816AC-D458-4EFA-A954-F53FFA77EE9F}"/>
              </a:ext>
            </a:extLst>
          </p:cNvPr>
          <p:cNvSpPr txBox="1"/>
          <p:nvPr/>
        </p:nvSpPr>
        <p:spPr>
          <a:xfrm>
            <a:off x="333245" y="3450968"/>
            <a:ext cx="3039948" cy="307777"/>
          </a:xfrm>
          <a:prstGeom prst="rect">
            <a:avLst/>
          </a:prstGeom>
          <a:noFill/>
        </p:spPr>
        <p:txBody>
          <a:bodyPr wrap="square" rtlCol="0">
            <a:spAutoFit/>
          </a:bodyPr>
          <a:lstStyle/>
          <a:p>
            <a:r>
              <a:rPr lang="en-US" sz="1400"/>
              <a:t>Will now take susceptibilities to be:</a:t>
            </a:r>
          </a:p>
        </p:txBody>
      </p:sp>
      <p:sp>
        <p:nvSpPr>
          <p:cNvPr id="48" name="TextBox 47">
            <a:extLst>
              <a:ext uri="{FF2B5EF4-FFF2-40B4-BE49-F238E27FC236}">
                <a16:creationId xmlns:a16="http://schemas.microsoft.com/office/drawing/2014/main" id="{53653326-94B6-40EF-A24D-C244E52070EF}"/>
              </a:ext>
            </a:extLst>
          </p:cNvPr>
          <p:cNvSpPr txBox="1"/>
          <p:nvPr/>
        </p:nvSpPr>
        <p:spPr>
          <a:xfrm>
            <a:off x="3830425" y="2111409"/>
            <a:ext cx="3039948" cy="307777"/>
          </a:xfrm>
          <a:prstGeom prst="rect">
            <a:avLst/>
          </a:prstGeom>
          <a:noFill/>
        </p:spPr>
        <p:txBody>
          <a:bodyPr wrap="square" rtlCol="0">
            <a:spAutoFit/>
          </a:bodyPr>
          <a:lstStyle/>
          <a:p>
            <a:r>
              <a:rPr lang="en-US" sz="1400"/>
              <a:t>Filling these into ME’s :</a:t>
            </a:r>
          </a:p>
        </p:txBody>
      </p:sp>
      <p:graphicFrame>
        <p:nvGraphicFramePr>
          <p:cNvPr id="49" name="Object 48">
            <a:extLst>
              <a:ext uri="{FF2B5EF4-FFF2-40B4-BE49-F238E27FC236}">
                <a16:creationId xmlns:a16="http://schemas.microsoft.com/office/drawing/2014/main" id="{2BCEA2AE-36BC-41FD-AFB4-5084C5C94451}"/>
              </a:ext>
            </a:extLst>
          </p:cNvPr>
          <p:cNvGraphicFramePr>
            <a:graphicFrameLocks noChangeAspect="1"/>
          </p:cNvGraphicFramePr>
          <p:nvPr>
            <p:extLst>
              <p:ext uri="{D42A27DB-BD31-4B8C-83A1-F6EECF244321}">
                <p14:modId xmlns:p14="http://schemas.microsoft.com/office/powerpoint/2010/main" val="4084049721"/>
              </p:ext>
            </p:extLst>
          </p:nvPr>
        </p:nvGraphicFramePr>
        <p:xfrm>
          <a:off x="3912125" y="2562789"/>
          <a:ext cx="5844617" cy="1915644"/>
        </p:xfrm>
        <a:graphic>
          <a:graphicData uri="http://schemas.openxmlformats.org/presentationml/2006/ole">
            <mc:AlternateContent xmlns:mc="http://schemas.openxmlformats.org/markup-compatibility/2006">
              <mc:Choice xmlns:v="urn:schemas-microsoft-com:vml" Requires="v">
                <p:oleObj name="Equation" r:id="rId7" imgW="4889160" imgH="1600200" progId="Equation.DSMT4">
                  <p:embed/>
                </p:oleObj>
              </mc:Choice>
              <mc:Fallback>
                <p:oleObj name="Equation" r:id="rId7" imgW="4889160" imgH="1600200" progId="Equation.DSMT4">
                  <p:embed/>
                  <p:pic>
                    <p:nvPicPr>
                      <p:cNvPr id="49" name="Object 48">
                        <a:extLst>
                          <a:ext uri="{FF2B5EF4-FFF2-40B4-BE49-F238E27FC236}">
                            <a16:creationId xmlns:a16="http://schemas.microsoft.com/office/drawing/2014/main" id="{2BCEA2AE-36BC-41FD-AFB4-5084C5C94451}"/>
                          </a:ext>
                        </a:extLst>
                      </p:cNvPr>
                      <p:cNvPicPr>
                        <a:picLocks noChangeAspect="1" noChangeArrowheads="1"/>
                      </p:cNvPicPr>
                      <p:nvPr/>
                    </p:nvPicPr>
                    <p:blipFill>
                      <a:blip r:embed="rId8"/>
                      <a:srcRect/>
                      <a:stretch>
                        <a:fillRect/>
                      </a:stretch>
                    </p:blipFill>
                    <p:spPr bwMode="auto">
                      <a:xfrm>
                        <a:off x="3912125" y="2562789"/>
                        <a:ext cx="5844617" cy="1915644"/>
                      </a:xfrm>
                      <a:prstGeom prst="rect">
                        <a:avLst/>
                      </a:prstGeom>
                      <a:noFill/>
                    </p:spPr>
                  </p:pic>
                </p:oleObj>
              </mc:Fallback>
            </mc:AlternateContent>
          </a:graphicData>
        </a:graphic>
      </p:graphicFrame>
      <p:sp>
        <p:nvSpPr>
          <p:cNvPr id="50" name="TextBox 49">
            <a:extLst>
              <a:ext uri="{FF2B5EF4-FFF2-40B4-BE49-F238E27FC236}">
                <a16:creationId xmlns:a16="http://schemas.microsoft.com/office/drawing/2014/main" id="{EB06B046-02C9-491F-B2BF-400A4B3C5038}"/>
              </a:ext>
            </a:extLst>
          </p:cNvPr>
          <p:cNvSpPr txBox="1"/>
          <p:nvPr/>
        </p:nvSpPr>
        <p:spPr>
          <a:xfrm>
            <a:off x="349348" y="4829569"/>
            <a:ext cx="3039947" cy="307777"/>
          </a:xfrm>
          <a:prstGeom prst="rect">
            <a:avLst/>
          </a:prstGeom>
          <a:noFill/>
        </p:spPr>
        <p:txBody>
          <a:bodyPr wrap="square" rtlCol="0">
            <a:spAutoFit/>
          </a:bodyPr>
          <a:lstStyle/>
          <a:p>
            <a:r>
              <a:rPr lang="en-US" sz="1400"/>
              <a:t>And taking the temporal FT, we get:</a:t>
            </a:r>
          </a:p>
        </p:txBody>
      </p:sp>
      <p:graphicFrame>
        <p:nvGraphicFramePr>
          <p:cNvPr id="51" name="Object 50">
            <a:extLst>
              <a:ext uri="{FF2B5EF4-FFF2-40B4-BE49-F238E27FC236}">
                <a16:creationId xmlns:a16="http://schemas.microsoft.com/office/drawing/2014/main" id="{19221BE1-3832-47CC-8793-98D1E8A63D9A}"/>
              </a:ext>
            </a:extLst>
          </p:cNvPr>
          <p:cNvGraphicFramePr>
            <a:graphicFrameLocks noChangeAspect="1"/>
          </p:cNvGraphicFramePr>
          <p:nvPr/>
        </p:nvGraphicFramePr>
        <p:xfrm>
          <a:off x="416989" y="5252714"/>
          <a:ext cx="3791335" cy="1487315"/>
        </p:xfrm>
        <a:graphic>
          <a:graphicData uri="http://schemas.openxmlformats.org/presentationml/2006/ole">
            <mc:AlternateContent xmlns:mc="http://schemas.openxmlformats.org/markup-compatibility/2006">
              <mc:Choice xmlns:v="urn:schemas-microsoft-com:vml" Requires="v">
                <p:oleObj name="Equation" r:id="rId9" imgW="2984400" imgH="1168200" progId="Equation.DSMT4">
                  <p:embed/>
                </p:oleObj>
              </mc:Choice>
              <mc:Fallback>
                <p:oleObj name="Equation" r:id="rId9" imgW="2984400" imgH="1168200" progId="Equation.DSMT4">
                  <p:embed/>
                  <p:pic>
                    <p:nvPicPr>
                      <p:cNvPr id="51" name="Object 50">
                        <a:extLst>
                          <a:ext uri="{FF2B5EF4-FFF2-40B4-BE49-F238E27FC236}">
                            <a16:creationId xmlns:a16="http://schemas.microsoft.com/office/drawing/2014/main" id="{19221BE1-3832-47CC-8793-98D1E8A63D9A}"/>
                          </a:ext>
                        </a:extLst>
                      </p:cNvPr>
                      <p:cNvPicPr>
                        <a:picLocks noChangeAspect="1" noChangeArrowheads="1"/>
                      </p:cNvPicPr>
                      <p:nvPr/>
                    </p:nvPicPr>
                    <p:blipFill>
                      <a:blip r:embed="rId10"/>
                      <a:srcRect/>
                      <a:stretch>
                        <a:fillRect/>
                      </a:stretch>
                    </p:blipFill>
                    <p:spPr bwMode="auto">
                      <a:xfrm>
                        <a:off x="416989" y="5252714"/>
                        <a:ext cx="3791335" cy="148731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5" name="Ink 4">
                <a:extLst>
                  <a:ext uri="{FF2B5EF4-FFF2-40B4-BE49-F238E27FC236}">
                    <a16:creationId xmlns:a16="http://schemas.microsoft.com/office/drawing/2014/main" id="{2ABFC845-19BB-43AD-97C6-3B95E4CFC095}"/>
                  </a:ext>
                </a:extLst>
              </p14:cNvPr>
              <p14:cNvContentPartPr/>
              <p14:nvPr/>
            </p14:nvContentPartPr>
            <p14:xfrm>
              <a:off x="2130077" y="5354132"/>
              <a:ext cx="2651040" cy="321480"/>
            </p14:xfrm>
          </p:contentPart>
        </mc:Choice>
        <mc:Fallback xmlns="">
          <p:pic>
            <p:nvPicPr>
              <p:cNvPr id="5" name="Ink 4">
                <a:extLst>
                  <a:ext uri="{FF2B5EF4-FFF2-40B4-BE49-F238E27FC236}">
                    <a16:creationId xmlns:a16="http://schemas.microsoft.com/office/drawing/2014/main" id="{2ABFC845-19BB-43AD-97C6-3B95E4CFC095}"/>
                  </a:ext>
                </a:extLst>
              </p:cNvPr>
              <p:cNvPicPr/>
              <p:nvPr/>
            </p:nvPicPr>
            <p:blipFill>
              <a:blip r:embed="rId13"/>
              <a:stretch>
                <a:fillRect/>
              </a:stretch>
            </p:blipFill>
            <p:spPr>
              <a:xfrm>
                <a:off x="2112437" y="5336132"/>
                <a:ext cx="2686680" cy="357120"/>
              </a:xfrm>
              <a:prstGeom prst="rect">
                <a:avLst/>
              </a:prstGeom>
            </p:spPr>
          </p:pic>
        </mc:Fallback>
      </mc:AlternateContent>
      <p:sp>
        <p:nvSpPr>
          <p:cNvPr id="6" name="TextBox 5">
            <a:extLst>
              <a:ext uri="{FF2B5EF4-FFF2-40B4-BE49-F238E27FC236}">
                <a16:creationId xmlns:a16="http://schemas.microsoft.com/office/drawing/2014/main" id="{FFA461A8-39A5-4C72-94D3-B5047CAF66CF}"/>
              </a:ext>
            </a:extLst>
          </p:cNvPr>
          <p:cNvSpPr txBox="1"/>
          <p:nvPr/>
        </p:nvSpPr>
        <p:spPr>
          <a:xfrm>
            <a:off x="4734860" y="4991104"/>
            <a:ext cx="6887325" cy="307777"/>
          </a:xfrm>
          <a:prstGeom prst="rect">
            <a:avLst/>
          </a:prstGeom>
          <a:noFill/>
        </p:spPr>
        <p:txBody>
          <a:bodyPr wrap="square" rtlCol="0">
            <a:spAutoFit/>
          </a:bodyPr>
          <a:lstStyle/>
          <a:p>
            <a:r>
              <a:rPr lang="en-US" sz="1400"/>
              <a:t>The FT of the dielectric susceptibility is, according to our simple dielectric model, given by:</a:t>
            </a:r>
          </a:p>
        </p:txBody>
      </p:sp>
      <p:sp>
        <p:nvSpPr>
          <p:cNvPr id="8" name="Rectangle 11">
            <a:extLst>
              <a:ext uri="{FF2B5EF4-FFF2-40B4-BE49-F238E27FC236}">
                <a16:creationId xmlns:a16="http://schemas.microsoft.com/office/drawing/2014/main" id="{28E9BFB7-5D32-45A8-ADA0-CEB48DF2841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6DCD004A-3E03-46DF-8CB3-C8D8FF72A9B9}"/>
              </a:ext>
            </a:extLst>
          </p:cNvPr>
          <p:cNvGraphicFramePr>
            <a:graphicFrameLocks noChangeAspect="1"/>
          </p:cNvGraphicFramePr>
          <p:nvPr/>
        </p:nvGraphicFramePr>
        <p:xfrm>
          <a:off x="4810649" y="5354132"/>
          <a:ext cx="3806825" cy="1254125"/>
        </p:xfrm>
        <a:graphic>
          <a:graphicData uri="http://schemas.openxmlformats.org/presentationml/2006/ole">
            <mc:AlternateContent xmlns:mc="http://schemas.openxmlformats.org/markup-compatibility/2006">
              <mc:Choice xmlns:v="urn:schemas-microsoft-com:vml" Requires="v">
                <p:oleObj name="Equation" r:id="rId14" imgW="2933640" imgH="965160" progId="Equation.DSMT4">
                  <p:embed/>
                </p:oleObj>
              </mc:Choice>
              <mc:Fallback>
                <p:oleObj name="Equation" r:id="rId14" imgW="2933640" imgH="965160" progId="Equation.DSMT4">
                  <p:embed/>
                  <p:pic>
                    <p:nvPicPr>
                      <p:cNvPr id="9" name="Object 8">
                        <a:extLst>
                          <a:ext uri="{FF2B5EF4-FFF2-40B4-BE49-F238E27FC236}">
                            <a16:creationId xmlns:a16="http://schemas.microsoft.com/office/drawing/2014/main" id="{6DCD004A-3E03-46DF-8CB3-C8D8FF72A9B9}"/>
                          </a:ext>
                        </a:extLst>
                      </p:cNvPr>
                      <p:cNvPicPr>
                        <a:picLocks noChangeAspect="1" noChangeArrowheads="1"/>
                      </p:cNvPicPr>
                      <p:nvPr/>
                    </p:nvPicPr>
                    <p:blipFill>
                      <a:blip r:embed="rId15"/>
                      <a:srcRect/>
                      <a:stretch>
                        <a:fillRect/>
                      </a:stretch>
                    </p:blipFill>
                    <p:spPr bwMode="auto">
                      <a:xfrm>
                        <a:off x="4810649" y="5354132"/>
                        <a:ext cx="3806825" cy="1254125"/>
                      </a:xfrm>
                      <a:prstGeom prst="rect">
                        <a:avLst/>
                      </a:prstGeom>
                      <a:solidFill>
                        <a:srgbClr val="CCFFCC"/>
                      </a:solidFill>
                    </p:spPr>
                  </p:pic>
                </p:oleObj>
              </mc:Fallback>
            </mc:AlternateContent>
          </a:graphicData>
        </a:graphic>
      </p:graphicFrame>
      <p:graphicFrame>
        <p:nvGraphicFramePr>
          <p:cNvPr id="30" name="Object 29">
            <a:extLst>
              <a:ext uri="{FF2B5EF4-FFF2-40B4-BE49-F238E27FC236}">
                <a16:creationId xmlns:a16="http://schemas.microsoft.com/office/drawing/2014/main" id="{A43E3ABE-6789-435D-8090-35AEAC69662E}"/>
              </a:ext>
            </a:extLst>
          </p:cNvPr>
          <p:cNvGraphicFramePr>
            <a:graphicFrameLocks noChangeAspect="1"/>
          </p:cNvGraphicFramePr>
          <p:nvPr/>
        </p:nvGraphicFramePr>
        <p:xfrm>
          <a:off x="9863770" y="5327128"/>
          <a:ext cx="1155099" cy="1438924"/>
        </p:xfrm>
        <a:graphic>
          <a:graphicData uri="http://schemas.openxmlformats.org/presentationml/2006/ole">
            <mc:AlternateContent xmlns:mc="http://schemas.openxmlformats.org/markup-compatibility/2006">
              <mc:Choice xmlns:v="urn:schemas-microsoft-com:vml" Requires="v">
                <p:oleObj name="Equation" r:id="rId16" imgW="965160" imgH="1193760" progId="Equation.DSMT4">
                  <p:embed/>
                </p:oleObj>
              </mc:Choice>
              <mc:Fallback>
                <p:oleObj name="Equation" r:id="rId16" imgW="965160" imgH="1193760" progId="Equation.DSMT4">
                  <p:embed/>
                  <p:pic>
                    <p:nvPicPr>
                      <p:cNvPr id="30" name="Object 29">
                        <a:extLst>
                          <a:ext uri="{FF2B5EF4-FFF2-40B4-BE49-F238E27FC236}">
                            <a16:creationId xmlns:a16="http://schemas.microsoft.com/office/drawing/2014/main" id="{A43E3ABE-6789-435D-8090-35AEAC69662E}"/>
                          </a:ext>
                        </a:extLst>
                      </p:cNvPr>
                      <p:cNvPicPr>
                        <a:picLocks noChangeAspect="1" noChangeArrowheads="1"/>
                      </p:cNvPicPr>
                      <p:nvPr/>
                    </p:nvPicPr>
                    <p:blipFill>
                      <a:blip r:embed="rId17"/>
                      <a:srcRect/>
                      <a:stretch>
                        <a:fillRect/>
                      </a:stretch>
                    </p:blipFill>
                    <p:spPr bwMode="auto">
                      <a:xfrm>
                        <a:off x="9863770" y="5327128"/>
                        <a:ext cx="1155099" cy="1438924"/>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51044252-2801-4023-9F95-E0546B65195E}"/>
              </a:ext>
            </a:extLst>
          </p:cNvPr>
          <p:cNvSpPr txBox="1"/>
          <p:nvPr/>
        </p:nvSpPr>
        <p:spPr>
          <a:xfrm flipH="1">
            <a:off x="349348" y="984139"/>
            <a:ext cx="10377512" cy="523220"/>
          </a:xfrm>
          <a:prstGeom prst="rect">
            <a:avLst/>
          </a:prstGeom>
          <a:noFill/>
        </p:spPr>
        <p:txBody>
          <a:bodyPr wrap="square" rtlCol="0">
            <a:spAutoFit/>
          </a:bodyPr>
          <a:lstStyle/>
          <a:p>
            <a:r>
              <a:rPr lang="en-US" sz="1400"/>
              <a:t>Now let’s allow time-dependence.  We will have the usual bound current terms, but now have to add one due to changing charge density (d</a:t>
            </a:r>
            <a:r>
              <a:rPr lang="en-US" sz="1400" b="1"/>
              <a:t>P</a:t>
            </a:r>
            <a:r>
              <a:rPr lang="en-US" sz="1400"/>
              <a:t>/dt term).  And this time we’ll allow the susceptibilities to be non-constant, but to depend on frequency.</a:t>
            </a:r>
            <a:endParaRPr lang="en-US" sz="1600"/>
          </a:p>
        </p:txBody>
      </p:sp>
    </p:spTree>
    <p:extLst>
      <p:ext uri="{BB962C8B-B14F-4D97-AF65-F5344CB8AC3E}">
        <p14:creationId xmlns:p14="http://schemas.microsoft.com/office/powerpoint/2010/main" val="41773868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06D2B4-D65A-42EF-935A-A02A53285BC7}"/>
              </a:ext>
            </a:extLst>
          </p:cNvPr>
          <p:cNvSpPr txBox="1"/>
          <p:nvPr/>
        </p:nvSpPr>
        <p:spPr>
          <a:xfrm flipH="1">
            <a:off x="347977" y="892908"/>
            <a:ext cx="10849383" cy="584775"/>
          </a:xfrm>
          <a:prstGeom prst="rect">
            <a:avLst/>
          </a:prstGeom>
          <a:noFill/>
        </p:spPr>
        <p:txBody>
          <a:bodyPr wrap="square" rtlCol="0">
            <a:spAutoFit/>
          </a:bodyPr>
          <a:lstStyle/>
          <a:p>
            <a:r>
              <a:rPr lang="en-US" sz="1600"/>
              <a:t>Now let’s consider propagation of fields through refractive interfaces.   We’ll assume absence of free charges/currents.  As before, we simply solve ME in both regions, Note </a:t>
            </a:r>
            <a:r>
              <a:rPr lang="el-GR" sz="1600"/>
              <a:t>α</a:t>
            </a:r>
            <a:r>
              <a:rPr lang="en-US" sz="1600"/>
              <a:t> = cos</a:t>
            </a:r>
            <a:r>
              <a:rPr lang="el-GR" sz="1600"/>
              <a:t>θ</a:t>
            </a:r>
            <a:r>
              <a:rPr lang="en-US" sz="1600" baseline="-25000"/>
              <a:t>t</a:t>
            </a:r>
            <a:r>
              <a:rPr lang="en-US" sz="1600"/>
              <a:t>/cos</a:t>
            </a:r>
            <a:r>
              <a:rPr lang="el-GR" sz="1600"/>
              <a:t>θ</a:t>
            </a:r>
            <a:r>
              <a:rPr lang="en-US" sz="1600" baseline="-25000"/>
              <a:t>i</a:t>
            </a:r>
            <a:r>
              <a:rPr lang="en-US" sz="1600"/>
              <a:t>, and </a:t>
            </a:r>
            <a:r>
              <a:rPr lang="el-GR" sz="1600"/>
              <a:t>β</a:t>
            </a:r>
            <a:r>
              <a:rPr lang="en-US" sz="1600"/>
              <a:t> = n</a:t>
            </a:r>
            <a:r>
              <a:rPr lang="en-US" sz="1600" baseline="-25000"/>
              <a:t>2</a:t>
            </a:r>
            <a:r>
              <a:rPr lang="en-US" sz="1600"/>
              <a:t>/n</a:t>
            </a:r>
            <a:r>
              <a:rPr lang="en-US" sz="1600" baseline="-25000"/>
              <a:t>1</a:t>
            </a:r>
            <a:r>
              <a:rPr lang="en-US" sz="1600"/>
              <a:t>.  </a:t>
            </a:r>
            <a:endParaRPr lang="en-US"/>
          </a:p>
        </p:txBody>
      </p:sp>
      <p:graphicFrame>
        <p:nvGraphicFramePr>
          <p:cNvPr id="6" name="Object 5">
            <a:extLst>
              <a:ext uri="{FF2B5EF4-FFF2-40B4-BE49-F238E27FC236}">
                <a16:creationId xmlns:a16="http://schemas.microsoft.com/office/drawing/2014/main" id="{BEA75BE9-C375-4E20-99B1-265BCA4D5639}"/>
              </a:ext>
            </a:extLst>
          </p:cNvPr>
          <p:cNvGraphicFramePr>
            <a:graphicFrameLocks noChangeAspect="1"/>
          </p:cNvGraphicFramePr>
          <p:nvPr/>
        </p:nvGraphicFramePr>
        <p:xfrm>
          <a:off x="463963" y="5113914"/>
          <a:ext cx="3898799" cy="1211471"/>
        </p:xfrm>
        <a:graphic>
          <a:graphicData uri="http://schemas.openxmlformats.org/presentationml/2006/ole">
            <mc:AlternateContent xmlns:mc="http://schemas.openxmlformats.org/markup-compatibility/2006">
              <mc:Choice xmlns:v="urn:schemas-microsoft-com:vml" Requires="v">
                <p:oleObj name="Equation" r:id="rId2" imgW="3035160" imgH="939600" progId="Equation.DSMT4">
                  <p:embed/>
                </p:oleObj>
              </mc:Choice>
              <mc:Fallback>
                <p:oleObj name="Equation" r:id="rId2" imgW="3035160" imgH="939600" progId="Equation.DSMT4">
                  <p:embed/>
                  <p:pic>
                    <p:nvPicPr>
                      <p:cNvPr id="6" name="Object 5">
                        <a:extLst>
                          <a:ext uri="{FF2B5EF4-FFF2-40B4-BE49-F238E27FC236}">
                            <a16:creationId xmlns:a16="http://schemas.microsoft.com/office/drawing/2014/main" id="{BEA75BE9-C375-4E20-99B1-265BCA4D5639}"/>
                          </a:ext>
                        </a:extLst>
                      </p:cNvPr>
                      <p:cNvPicPr>
                        <a:picLocks noChangeAspect="1" noChangeArrowheads="1"/>
                      </p:cNvPicPr>
                      <p:nvPr/>
                    </p:nvPicPr>
                    <p:blipFill>
                      <a:blip r:embed="rId3"/>
                      <a:srcRect/>
                      <a:stretch>
                        <a:fillRect/>
                      </a:stretch>
                    </p:blipFill>
                    <p:spPr bwMode="auto">
                      <a:xfrm>
                        <a:off x="463963" y="5113914"/>
                        <a:ext cx="3898799" cy="1211471"/>
                      </a:xfrm>
                      <a:prstGeom prst="rect">
                        <a:avLst/>
                      </a:prstGeom>
                      <a:noFill/>
                    </p:spPr>
                  </p:pic>
                </p:oleObj>
              </mc:Fallback>
            </mc:AlternateContent>
          </a:graphicData>
        </a:graphic>
      </p:graphicFrame>
      <p:sp>
        <p:nvSpPr>
          <p:cNvPr id="20" name="Title 1">
            <a:extLst>
              <a:ext uri="{FF2B5EF4-FFF2-40B4-BE49-F238E27FC236}">
                <a16:creationId xmlns:a16="http://schemas.microsoft.com/office/drawing/2014/main" id="{10BBA14D-49EA-4107-B6D9-ACACF4AB3137}"/>
              </a:ext>
            </a:extLst>
          </p:cNvPr>
          <p:cNvSpPr txBox="1">
            <a:spLocks/>
          </p:cNvSpPr>
          <p:nvPr/>
        </p:nvSpPr>
        <p:spPr>
          <a:xfrm>
            <a:off x="3718472" y="110855"/>
            <a:ext cx="6077652" cy="69528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Insulator EB (t): n = const.</a:t>
            </a:r>
          </a:p>
        </p:txBody>
      </p:sp>
      <p:graphicFrame>
        <p:nvGraphicFramePr>
          <p:cNvPr id="21" name="Object 20">
            <a:extLst>
              <a:ext uri="{FF2B5EF4-FFF2-40B4-BE49-F238E27FC236}">
                <a16:creationId xmlns:a16="http://schemas.microsoft.com/office/drawing/2014/main" id="{833EB883-EE58-4534-8DEA-6F1B439C7CEA}"/>
              </a:ext>
            </a:extLst>
          </p:cNvPr>
          <p:cNvGraphicFramePr>
            <a:graphicFrameLocks noChangeAspect="1"/>
          </p:cNvGraphicFramePr>
          <p:nvPr/>
        </p:nvGraphicFramePr>
        <p:xfrm>
          <a:off x="7660019" y="1819210"/>
          <a:ext cx="2116137" cy="628650"/>
        </p:xfrm>
        <a:graphic>
          <a:graphicData uri="http://schemas.openxmlformats.org/presentationml/2006/ole">
            <mc:AlternateContent xmlns:mc="http://schemas.openxmlformats.org/markup-compatibility/2006">
              <mc:Choice xmlns:v="urn:schemas-microsoft-com:vml" Requires="v">
                <p:oleObj name="Equation" r:id="rId4" imgW="1625400" imgH="482400" progId="Equation.DSMT4">
                  <p:embed/>
                </p:oleObj>
              </mc:Choice>
              <mc:Fallback>
                <p:oleObj name="Equation" r:id="rId4" imgW="1625400" imgH="482400" progId="Equation.DSMT4">
                  <p:embed/>
                  <p:pic>
                    <p:nvPicPr>
                      <p:cNvPr id="21" name="Object 20">
                        <a:extLst>
                          <a:ext uri="{FF2B5EF4-FFF2-40B4-BE49-F238E27FC236}">
                            <a16:creationId xmlns:a16="http://schemas.microsoft.com/office/drawing/2014/main" id="{833EB883-EE58-4534-8DEA-6F1B439C7CEA}"/>
                          </a:ext>
                        </a:extLst>
                      </p:cNvPr>
                      <p:cNvPicPr/>
                      <p:nvPr/>
                    </p:nvPicPr>
                    <p:blipFill>
                      <a:blip r:embed="rId5"/>
                      <a:stretch>
                        <a:fillRect/>
                      </a:stretch>
                    </p:blipFill>
                    <p:spPr>
                      <a:xfrm>
                        <a:off x="7660019" y="1819210"/>
                        <a:ext cx="2116137" cy="628650"/>
                      </a:xfrm>
                      <a:prstGeom prst="rect">
                        <a:avLst/>
                      </a:prstGeom>
                    </p:spPr>
                  </p:pic>
                </p:oleObj>
              </mc:Fallback>
            </mc:AlternateContent>
          </a:graphicData>
        </a:graphic>
      </p:graphicFrame>
      <p:pic>
        <p:nvPicPr>
          <p:cNvPr id="22" name="Picture 21">
            <a:extLst>
              <a:ext uri="{FF2B5EF4-FFF2-40B4-BE49-F238E27FC236}">
                <a16:creationId xmlns:a16="http://schemas.microsoft.com/office/drawing/2014/main" id="{3D4825C0-21B4-4A81-8BCD-F3F328D819FD}"/>
              </a:ext>
            </a:extLst>
          </p:cNvPr>
          <p:cNvPicPr>
            <a:picLocks noChangeAspect="1"/>
          </p:cNvPicPr>
          <p:nvPr/>
        </p:nvPicPr>
        <p:blipFill>
          <a:blip r:embed="rId6"/>
          <a:stretch>
            <a:fillRect/>
          </a:stretch>
        </p:blipFill>
        <p:spPr>
          <a:xfrm>
            <a:off x="370625" y="2709372"/>
            <a:ext cx="3657602" cy="1352462"/>
          </a:xfrm>
          <a:prstGeom prst="rect">
            <a:avLst/>
          </a:prstGeom>
        </p:spPr>
      </p:pic>
      <p:graphicFrame>
        <p:nvGraphicFramePr>
          <p:cNvPr id="23" name="Object 22">
            <a:extLst>
              <a:ext uri="{FF2B5EF4-FFF2-40B4-BE49-F238E27FC236}">
                <a16:creationId xmlns:a16="http://schemas.microsoft.com/office/drawing/2014/main" id="{9F9B923E-91F3-4769-AFD0-CF462A610323}"/>
              </a:ext>
            </a:extLst>
          </p:cNvPr>
          <p:cNvGraphicFramePr>
            <a:graphicFrameLocks noChangeAspect="1"/>
          </p:cNvGraphicFramePr>
          <p:nvPr/>
        </p:nvGraphicFramePr>
        <p:xfrm>
          <a:off x="463964" y="2038599"/>
          <a:ext cx="4800691" cy="357541"/>
        </p:xfrm>
        <a:graphic>
          <a:graphicData uri="http://schemas.openxmlformats.org/presentationml/2006/ole">
            <mc:AlternateContent xmlns:mc="http://schemas.openxmlformats.org/markup-compatibility/2006">
              <mc:Choice xmlns:v="urn:schemas-microsoft-com:vml" Requires="v">
                <p:oleObj name="Equation" r:id="rId7" imgW="3797300" imgH="279400" progId="Equation.DSMT4">
                  <p:embed/>
                </p:oleObj>
              </mc:Choice>
              <mc:Fallback>
                <p:oleObj name="Equation" r:id="rId7" imgW="3797300" imgH="279400" progId="Equation.DSMT4">
                  <p:embed/>
                  <p:pic>
                    <p:nvPicPr>
                      <p:cNvPr id="23" name="Object 22">
                        <a:extLst>
                          <a:ext uri="{FF2B5EF4-FFF2-40B4-BE49-F238E27FC236}">
                            <a16:creationId xmlns:a16="http://schemas.microsoft.com/office/drawing/2014/main" id="{9F9B923E-91F3-4769-AFD0-CF462A61032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3964" y="2038599"/>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9">
            <p14:nvContentPartPr>
              <p14:cNvPr id="24" name="Ink 23">
                <a:extLst>
                  <a:ext uri="{FF2B5EF4-FFF2-40B4-BE49-F238E27FC236}">
                    <a16:creationId xmlns:a16="http://schemas.microsoft.com/office/drawing/2014/main" id="{7875DF36-51C8-41B7-A6ED-471802E35275}"/>
                  </a:ext>
                </a:extLst>
              </p14:cNvPr>
              <p14:cNvContentPartPr/>
              <p14:nvPr/>
            </p14:nvContentPartPr>
            <p14:xfrm>
              <a:off x="1594873" y="2461126"/>
              <a:ext cx="915120" cy="372600"/>
            </p14:xfrm>
          </p:contentPart>
        </mc:Choice>
        <mc:Fallback xmlns="">
          <p:pic>
            <p:nvPicPr>
              <p:cNvPr id="24" name="Ink 23">
                <a:extLst>
                  <a:ext uri="{FF2B5EF4-FFF2-40B4-BE49-F238E27FC236}">
                    <a16:creationId xmlns:a16="http://schemas.microsoft.com/office/drawing/2014/main" id="{7875DF36-51C8-41B7-A6ED-471802E35275}"/>
                  </a:ext>
                </a:extLst>
              </p:cNvPr>
              <p:cNvPicPr/>
              <p:nvPr/>
            </p:nvPicPr>
            <p:blipFill>
              <a:blip r:embed="rId11"/>
              <a:stretch>
                <a:fillRect/>
              </a:stretch>
            </p:blipFill>
            <p:spPr>
              <a:xfrm>
                <a:off x="1576873" y="2443126"/>
                <a:ext cx="950760" cy="408240"/>
              </a:xfrm>
              <a:prstGeom prst="rect">
                <a:avLst/>
              </a:prstGeom>
            </p:spPr>
          </p:pic>
        </mc:Fallback>
      </mc:AlternateContent>
      <p:graphicFrame>
        <p:nvGraphicFramePr>
          <p:cNvPr id="25" name="Object 24">
            <a:extLst>
              <a:ext uri="{FF2B5EF4-FFF2-40B4-BE49-F238E27FC236}">
                <a16:creationId xmlns:a16="http://schemas.microsoft.com/office/drawing/2014/main" id="{A236EC68-7BC5-41D6-8752-79F355008A7A}"/>
              </a:ext>
            </a:extLst>
          </p:cNvPr>
          <p:cNvGraphicFramePr>
            <a:graphicFrameLocks noChangeAspect="1"/>
          </p:cNvGraphicFramePr>
          <p:nvPr/>
        </p:nvGraphicFramePr>
        <p:xfrm>
          <a:off x="4524559" y="2591264"/>
          <a:ext cx="2321351" cy="374275"/>
        </p:xfrm>
        <a:graphic>
          <a:graphicData uri="http://schemas.openxmlformats.org/presentationml/2006/ole">
            <mc:AlternateContent xmlns:mc="http://schemas.openxmlformats.org/markup-compatibility/2006">
              <mc:Choice xmlns:v="urn:schemas-microsoft-com:vml" Requires="v">
                <p:oleObj name="Equation" r:id="rId12" imgW="1752600" imgH="279400" progId="Equation.DSMT4">
                  <p:embed/>
                </p:oleObj>
              </mc:Choice>
              <mc:Fallback>
                <p:oleObj name="Equation" r:id="rId12" imgW="1752600" imgH="279400" progId="Equation.DSMT4">
                  <p:embed/>
                  <p:pic>
                    <p:nvPicPr>
                      <p:cNvPr id="25" name="Object 24">
                        <a:extLst>
                          <a:ext uri="{FF2B5EF4-FFF2-40B4-BE49-F238E27FC236}">
                            <a16:creationId xmlns:a16="http://schemas.microsoft.com/office/drawing/2014/main" id="{A236EC68-7BC5-41D6-8752-79F355008A7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24559" y="2591264"/>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26" name="Ink 25">
                <a:extLst>
                  <a:ext uri="{FF2B5EF4-FFF2-40B4-BE49-F238E27FC236}">
                    <a16:creationId xmlns:a16="http://schemas.microsoft.com/office/drawing/2014/main" id="{2235FE5C-28B6-4C78-990C-470FC9EA1D7F}"/>
                  </a:ext>
                </a:extLst>
              </p14:cNvPr>
              <p14:cNvContentPartPr/>
              <p14:nvPr/>
            </p14:nvContentPartPr>
            <p14:xfrm>
              <a:off x="4092913" y="2997526"/>
              <a:ext cx="700920" cy="463320"/>
            </p14:xfrm>
          </p:contentPart>
        </mc:Choice>
        <mc:Fallback xmlns="">
          <p:pic>
            <p:nvPicPr>
              <p:cNvPr id="26" name="Ink 25">
                <a:extLst>
                  <a:ext uri="{FF2B5EF4-FFF2-40B4-BE49-F238E27FC236}">
                    <a16:creationId xmlns:a16="http://schemas.microsoft.com/office/drawing/2014/main" id="{2235FE5C-28B6-4C78-990C-470FC9EA1D7F}"/>
                  </a:ext>
                </a:extLst>
              </p:cNvPr>
              <p:cNvPicPr/>
              <p:nvPr/>
            </p:nvPicPr>
            <p:blipFill>
              <a:blip r:embed="rId15"/>
              <a:stretch>
                <a:fillRect/>
              </a:stretch>
            </p:blipFill>
            <p:spPr>
              <a:xfrm>
                <a:off x="4075273" y="2979886"/>
                <a:ext cx="736560" cy="498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6">
            <p14:nvContentPartPr>
              <p14:cNvPr id="27" name="Ink 26">
                <a:extLst>
                  <a:ext uri="{FF2B5EF4-FFF2-40B4-BE49-F238E27FC236}">
                    <a16:creationId xmlns:a16="http://schemas.microsoft.com/office/drawing/2014/main" id="{53DCAEB7-FB81-4C53-8AE3-1EF3D6F55956}"/>
                  </a:ext>
                </a:extLst>
              </p14:cNvPr>
              <p14:cNvContentPartPr/>
              <p14:nvPr/>
            </p14:nvContentPartPr>
            <p14:xfrm>
              <a:off x="2847546" y="2017292"/>
              <a:ext cx="114120" cy="199800"/>
            </p14:xfrm>
          </p:contentPart>
        </mc:Choice>
        <mc:Fallback xmlns="">
          <p:pic>
            <p:nvPicPr>
              <p:cNvPr id="27" name="Ink 26">
                <a:extLst>
                  <a:ext uri="{FF2B5EF4-FFF2-40B4-BE49-F238E27FC236}">
                    <a16:creationId xmlns:a16="http://schemas.microsoft.com/office/drawing/2014/main" id="{53DCAEB7-FB81-4C53-8AE3-1EF3D6F55956}"/>
                  </a:ext>
                </a:extLst>
              </p:cNvPr>
              <p:cNvPicPr/>
              <p:nvPr/>
            </p:nvPicPr>
            <p:blipFill>
              <a:blip r:embed="rId17"/>
              <a:stretch>
                <a:fillRect/>
              </a:stretch>
            </p:blipFill>
            <p:spPr>
              <a:xfrm>
                <a:off x="2784546" y="1639292"/>
                <a:ext cx="239760" cy="955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
            <p14:nvContentPartPr>
              <p14:cNvPr id="28" name="Ink 27">
                <a:extLst>
                  <a:ext uri="{FF2B5EF4-FFF2-40B4-BE49-F238E27FC236}">
                    <a16:creationId xmlns:a16="http://schemas.microsoft.com/office/drawing/2014/main" id="{9849C957-167C-4BD1-B7F5-1ECC6553E1DB}"/>
                  </a:ext>
                </a:extLst>
              </p14:cNvPr>
              <p14:cNvContentPartPr/>
              <p14:nvPr/>
            </p14:nvContentPartPr>
            <p14:xfrm>
              <a:off x="4552506" y="2054372"/>
              <a:ext cx="77040" cy="181440"/>
            </p14:xfrm>
          </p:contentPart>
        </mc:Choice>
        <mc:Fallback xmlns="">
          <p:pic>
            <p:nvPicPr>
              <p:cNvPr id="28" name="Ink 27">
                <a:extLst>
                  <a:ext uri="{FF2B5EF4-FFF2-40B4-BE49-F238E27FC236}">
                    <a16:creationId xmlns:a16="http://schemas.microsoft.com/office/drawing/2014/main" id="{9849C957-167C-4BD1-B7F5-1ECC6553E1DB}"/>
                  </a:ext>
                </a:extLst>
              </p:cNvPr>
              <p:cNvPicPr/>
              <p:nvPr/>
            </p:nvPicPr>
            <p:blipFill>
              <a:blip r:embed="rId19"/>
              <a:stretch>
                <a:fillRect/>
              </a:stretch>
            </p:blipFill>
            <p:spPr>
              <a:xfrm>
                <a:off x="4489506" y="1676732"/>
                <a:ext cx="202680" cy="937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
            <p14:nvContentPartPr>
              <p14:cNvPr id="29" name="Ink 28">
                <a:extLst>
                  <a:ext uri="{FF2B5EF4-FFF2-40B4-BE49-F238E27FC236}">
                    <a16:creationId xmlns:a16="http://schemas.microsoft.com/office/drawing/2014/main" id="{50B3673A-1877-47FD-BB95-814853AB5F96}"/>
                  </a:ext>
                </a:extLst>
              </p14:cNvPr>
              <p14:cNvContentPartPr/>
              <p14:nvPr/>
            </p14:nvContentPartPr>
            <p14:xfrm>
              <a:off x="6049026" y="2600492"/>
              <a:ext cx="164160" cy="200880"/>
            </p14:xfrm>
          </p:contentPart>
        </mc:Choice>
        <mc:Fallback xmlns="">
          <p:pic>
            <p:nvPicPr>
              <p:cNvPr id="29" name="Ink 28">
                <a:extLst>
                  <a:ext uri="{FF2B5EF4-FFF2-40B4-BE49-F238E27FC236}">
                    <a16:creationId xmlns:a16="http://schemas.microsoft.com/office/drawing/2014/main" id="{50B3673A-1877-47FD-BB95-814853AB5F96}"/>
                  </a:ext>
                </a:extLst>
              </p:cNvPr>
              <p:cNvPicPr/>
              <p:nvPr/>
            </p:nvPicPr>
            <p:blipFill>
              <a:blip r:embed="rId21"/>
              <a:stretch>
                <a:fillRect/>
              </a:stretch>
            </p:blipFill>
            <p:spPr>
              <a:xfrm>
                <a:off x="5986026" y="2222492"/>
                <a:ext cx="289800" cy="9565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
            <p14:nvContentPartPr>
              <p14:cNvPr id="30" name="Ink 29">
                <a:extLst>
                  <a:ext uri="{FF2B5EF4-FFF2-40B4-BE49-F238E27FC236}">
                    <a16:creationId xmlns:a16="http://schemas.microsoft.com/office/drawing/2014/main" id="{D684CCCC-645C-448D-B579-645DC0D0022F}"/>
                  </a:ext>
                </a:extLst>
              </p14:cNvPr>
              <p14:cNvContentPartPr/>
              <p14:nvPr/>
            </p14:nvContentPartPr>
            <p14:xfrm>
              <a:off x="2940786" y="1818212"/>
              <a:ext cx="4467960" cy="262800"/>
            </p14:xfrm>
          </p:contentPart>
        </mc:Choice>
        <mc:Fallback xmlns="">
          <p:pic>
            <p:nvPicPr>
              <p:cNvPr id="30" name="Ink 29">
                <a:extLst>
                  <a:ext uri="{FF2B5EF4-FFF2-40B4-BE49-F238E27FC236}">
                    <a16:creationId xmlns:a16="http://schemas.microsoft.com/office/drawing/2014/main" id="{D684CCCC-645C-448D-B579-645DC0D0022F}"/>
                  </a:ext>
                </a:extLst>
              </p:cNvPr>
              <p:cNvPicPr/>
              <p:nvPr/>
            </p:nvPicPr>
            <p:blipFill>
              <a:blip r:embed="rId23"/>
              <a:stretch>
                <a:fillRect/>
              </a:stretch>
            </p:blipFill>
            <p:spPr>
              <a:xfrm>
                <a:off x="2877786" y="1440572"/>
                <a:ext cx="4593600" cy="1018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4">
            <p14:nvContentPartPr>
              <p14:cNvPr id="31" name="Ink 30">
                <a:extLst>
                  <a:ext uri="{FF2B5EF4-FFF2-40B4-BE49-F238E27FC236}">
                    <a16:creationId xmlns:a16="http://schemas.microsoft.com/office/drawing/2014/main" id="{237988B5-EC85-4337-B6F0-961244215CF4}"/>
                  </a:ext>
                </a:extLst>
              </p14:cNvPr>
              <p14:cNvContentPartPr/>
              <p14:nvPr/>
            </p14:nvContentPartPr>
            <p14:xfrm>
              <a:off x="4609386" y="1922252"/>
              <a:ext cx="2705040" cy="161640"/>
            </p14:xfrm>
          </p:contentPart>
        </mc:Choice>
        <mc:Fallback xmlns="">
          <p:pic>
            <p:nvPicPr>
              <p:cNvPr id="31" name="Ink 30">
                <a:extLst>
                  <a:ext uri="{FF2B5EF4-FFF2-40B4-BE49-F238E27FC236}">
                    <a16:creationId xmlns:a16="http://schemas.microsoft.com/office/drawing/2014/main" id="{237988B5-EC85-4337-B6F0-961244215CF4}"/>
                  </a:ext>
                </a:extLst>
              </p:cNvPr>
              <p:cNvPicPr/>
              <p:nvPr/>
            </p:nvPicPr>
            <p:blipFill>
              <a:blip r:embed="rId25"/>
              <a:stretch>
                <a:fillRect/>
              </a:stretch>
            </p:blipFill>
            <p:spPr>
              <a:xfrm>
                <a:off x="4546386" y="1544612"/>
                <a:ext cx="2830680" cy="9172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6">
            <p14:nvContentPartPr>
              <p14:cNvPr id="32" name="Ink 31">
                <a:extLst>
                  <a:ext uri="{FF2B5EF4-FFF2-40B4-BE49-F238E27FC236}">
                    <a16:creationId xmlns:a16="http://schemas.microsoft.com/office/drawing/2014/main" id="{77837A78-7E51-4DB5-8D2D-94BB68272305}"/>
                  </a:ext>
                </a:extLst>
              </p14:cNvPr>
              <p14:cNvContentPartPr/>
              <p14:nvPr/>
            </p14:nvContentPartPr>
            <p14:xfrm>
              <a:off x="6117786" y="2057612"/>
              <a:ext cx="1228320" cy="496800"/>
            </p14:xfrm>
          </p:contentPart>
        </mc:Choice>
        <mc:Fallback xmlns="">
          <p:pic>
            <p:nvPicPr>
              <p:cNvPr id="32" name="Ink 31">
                <a:extLst>
                  <a:ext uri="{FF2B5EF4-FFF2-40B4-BE49-F238E27FC236}">
                    <a16:creationId xmlns:a16="http://schemas.microsoft.com/office/drawing/2014/main" id="{77837A78-7E51-4DB5-8D2D-94BB68272305}"/>
                  </a:ext>
                </a:extLst>
              </p:cNvPr>
              <p:cNvPicPr/>
              <p:nvPr/>
            </p:nvPicPr>
            <p:blipFill>
              <a:blip r:embed="rId27"/>
              <a:stretch>
                <a:fillRect/>
              </a:stretch>
            </p:blipFill>
            <p:spPr>
              <a:xfrm>
                <a:off x="6055146" y="1679972"/>
                <a:ext cx="1353960" cy="1252440"/>
              </a:xfrm>
              <a:prstGeom prst="rect">
                <a:avLst/>
              </a:prstGeom>
            </p:spPr>
          </p:pic>
        </mc:Fallback>
      </mc:AlternateContent>
      <p:sp>
        <p:nvSpPr>
          <p:cNvPr id="33" name="TextBox 32">
            <a:extLst>
              <a:ext uri="{FF2B5EF4-FFF2-40B4-BE49-F238E27FC236}">
                <a16:creationId xmlns:a16="http://schemas.microsoft.com/office/drawing/2014/main" id="{1AFF4EE9-F8BA-4E5F-9A67-F56F18A6A8B8}"/>
              </a:ext>
            </a:extLst>
          </p:cNvPr>
          <p:cNvSpPr txBox="1"/>
          <p:nvPr/>
        </p:nvSpPr>
        <p:spPr>
          <a:xfrm flipH="1">
            <a:off x="370624" y="4303542"/>
            <a:ext cx="5162909" cy="584775"/>
          </a:xfrm>
          <a:prstGeom prst="rect">
            <a:avLst/>
          </a:prstGeom>
          <a:noFill/>
        </p:spPr>
        <p:txBody>
          <a:bodyPr wrap="square" rtlCol="0">
            <a:spAutoFit/>
          </a:bodyPr>
          <a:lstStyle/>
          <a:p>
            <a:r>
              <a:rPr lang="en-US" sz="1600"/>
              <a:t>Then we stitch together with boundary conditions (on previous page).  We find, (note </a:t>
            </a:r>
            <a:r>
              <a:rPr lang="el-GR" sz="1600"/>
              <a:t>β</a:t>
            </a:r>
            <a:r>
              <a:rPr lang="en-US" sz="1600"/>
              <a:t> = n</a:t>
            </a:r>
            <a:r>
              <a:rPr lang="en-US" sz="1600" baseline="-25000"/>
              <a:t>2</a:t>
            </a:r>
            <a:r>
              <a:rPr lang="en-US" sz="1600"/>
              <a:t>/n</a:t>
            </a:r>
            <a:r>
              <a:rPr lang="en-US" sz="1600" baseline="-25000"/>
              <a:t>1</a:t>
            </a:r>
            <a:r>
              <a:rPr lang="en-US" sz="1600"/>
              <a:t>)  </a:t>
            </a:r>
            <a:endParaRPr lang="en-US"/>
          </a:p>
        </p:txBody>
      </p:sp>
      <p:pic>
        <p:nvPicPr>
          <p:cNvPr id="34" name="Picture 33">
            <a:extLst>
              <a:ext uri="{FF2B5EF4-FFF2-40B4-BE49-F238E27FC236}">
                <a16:creationId xmlns:a16="http://schemas.microsoft.com/office/drawing/2014/main" id="{8DD0D046-2969-41AC-837E-63AEB969AA57}"/>
              </a:ext>
            </a:extLst>
          </p:cNvPr>
          <p:cNvPicPr>
            <a:picLocks noChangeAspect="1"/>
          </p:cNvPicPr>
          <p:nvPr/>
        </p:nvPicPr>
        <p:blipFill>
          <a:blip r:embed="rId28"/>
          <a:stretch>
            <a:fillRect/>
          </a:stretch>
        </p:blipFill>
        <p:spPr>
          <a:xfrm>
            <a:off x="5130059" y="4204681"/>
            <a:ext cx="3431701" cy="2542464"/>
          </a:xfrm>
          <a:prstGeom prst="rect">
            <a:avLst/>
          </a:prstGeom>
        </p:spPr>
      </p:pic>
      <p:sp>
        <p:nvSpPr>
          <p:cNvPr id="35" name="TextBox 34">
            <a:extLst>
              <a:ext uri="{FF2B5EF4-FFF2-40B4-BE49-F238E27FC236}">
                <a16:creationId xmlns:a16="http://schemas.microsoft.com/office/drawing/2014/main" id="{250F363A-D948-4AAD-8203-6D944D2FD74C}"/>
              </a:ext>
            </a:extLst>
          </p:cNvPr>
          <p:cNvSpPr txBox="1"/>
          <p:nvPr/>
        </p:nvSpPr>
        <p:spPr>
          <a:xfrm>
            <a:off x="8785782" y="4396210"/>
            <a:ext cx="2686639" cy="1323439"/>
          </a:xfrm>
          <a:prstGeom prst="rect">
            <a:avLst/>
          </a:prstGeom>
          <a:noFill/>
        </p:spPr>
        <p:txBody>
          <a:bodyPr wrap="square" rtlCol="0">
            <a:spAutoFit/>
          </a:bodyPr>
          <a:lstStyle/>
          <a:p>
            <a:r>
              <a:rPr lang="en-US" sz="1600"/>
              <a:t>Transmission is perfect when the ‘impedance’ of the two media match.   Note also there is inversion (r &lt; 0) when second medium is ‘heavier’.</a:t>
            </a:r>
          </a:p>
        </p:txBody>
      </p:sp>
    </p:spTree>
    <p:extLst>
      <p:ext uri="{BB962C8B-B14F-4D97-AF65-F5344CB8AC3E}">
        <p14:creationId xmlns:p14="http://schemas.microsoft.com/office/powerpoint/2010/main" val="6652708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451913" y="181500"/>
            <a:ext cx="7148660" cy="695286"/>
          </a:xfrm>
        </p:spPr>
        <p:txBody>
          <a:bodyPr>
            <a:normAutofit/>
          </a:bodyPr>
          <a:lstStyle/>
          <a:p>
            <a:r>
              <a:rPr lang="en-US" sz="3600" b="1" u="sng">
                <a:latin typeface="+mn-lt"/>
              </a:rPr>
              <a:t>Free EB (charge specified, no BC)</a:t>
            </a:r>
          </a:p>
        </p:txBody>
      </p:sp>
      <p:sp>
        <p:nvSpPr>
          <p:cNvPr id="4" name="TextBox 3">
            <a:extLst>
              <a:ext uri="{FF2B5EF4-FFF2-40B4-BE49-F238E27FC236}">
                <a16:creationId xmlns:a16="http://schemas.microsoft.com/office/drawing/2014/main" id="{A1440161-F71D-4A8A-911E-2E52C67F13F7}"/>
              </a:ext>
            </a:extLst>
          </p:cNvPr>
          <p:cNvSpPr txBox="1"/>
          <p:nvPr/>
        </p:nvSpPr>
        <p:spPr>
          <a:xfrm>
            <a:off x="278781" y="1138114"/>
            <a:ext cx="10648684" cy="369332"/>
          </a:xfrm>
          <a:prstGeom prst="rect">
            <a:avLst/>
          </a:prstGeom>
          <a:noFill/>
        </p:spPr>
        <p:txBody>
          <a:bodyPr wrap="none" rtlCol="0">
            <a:spAutoFit/>
          </a:bodyPr>
          <a:lstStyle/>
          <a:p>
            <a:r>
              <a:rPr lang="en-US"/>
              <a:t>Let’s consider the case of steady state charge distributions/currents.  Then the fields will be time-independent.  </a:t>
            </a:r>
          </a:p>
        </p:txBody>
      </p:sp>
      <p:graphicFrame>
        <p:nvGraphicFramePr>
          <p:cNvPr id="9" name="Object 8">
            <a:extLst>
              <a:ext uri="{FF2B5EF4-FFF2-40B4-BE49-F238E27FC236}">
                <a16:creationId xmlns:a16="http://schemas.microsoft.com/office/drawing/2014/main" id="{65BBAA6B-4AF6-4195-9F4E-71A0136D0328}"/>
              </a:ext>
            </a:extLst>
          </p:cNvPr>
          <p:cNvGraphicFramePr>
            <a:graphicFrameLocks noChangeAspect="1"/>
          </p:cNvGraphicFramePr>
          <p:nvPr>
            <p:extLst>
              <p:ext uri="{D42A27DB-BD31-4B8C-83A1-F6EECF244321}">
                <p14:modId xmlns:p14="http://schemas.microsoft.com/office/powerpoint/2010/main" val="1431111879"/>
              </p:ext>
            </p:extLst>
          </p:nvPr>
        </p:nvGraphicFramePr>
        <p:xfrm>
          <a:off x="346094" y="1724563"/>
          <a:ext cx="1209881" cy="1337359"/>
        </p:xfrm>
        <a:graphic>
          <a:graphicData uri="http://schemas.openxmlformats.org/presentationml/2006/ole">
            <mc:AlternateContent xmlns:mc="http://schemas.openxmlformats.org/markup-compatibility/2006">
              <mc:Choice xmlns:v="urn:schemas-microsoft-com:vml" Requires="v">
                <p:oleObj name="Equation" r:id="rId2" imgW="825480" imgH="914400" progId="Equation.DSMT4">
                  <p:embed/>
                </p:oleObj>
              </mc:Choice>
              <mc:Fallback>
                <p:oleObj name="Equation" r:id="rId2" imgW="825480" imgH="914400" progId="Equation.DSMT4">
                  <p:embed/>
                  <p:pic>
                    <p:nvPicPr>
                      <p:cNvPr id="0" name="Object 5"/>
                      <p:cNvPicPr>
                        <a:picLocks noChangeAspect="1" noChangeArrowheads="1"/>
                      </p:cNvPicPr>
                      <p:nvPr/>
                    </p:nvPicPr>
                    <p:blipFill>
                      <a:blip r:embed="rId3"/>
                      <a:srcRect/>
                      <a:stretch>
                        <a:fillRect/>
                      </a:stretch>
                    </p:blipFill>
                    <p:spPr bwMode="auto">
                      <a:xfrm>
                        <a:off x="346094" y="1724563"/>
                        <a:ext cx="1209881" cy="1337359"/>
                      </a:xfrm>
                      <a:prstGeom prst="rect">
                        <a:avLst/>
                      </a:prstGeom>
                      <a:solidFill>
                        <a:srgbClr val="CCFFCC"/>
                      </a:solidFill>
                    </p:spPr>
                  </p:pic>
                </p:oleObj>
              </mc:Fallback>
            </mc:AlternateContent>
          </a:graphicData>
        </a:graphic>
      </p:graphicFrame>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45455470-B7DC-41B0-847A-B86ACDB94FCF}"/>
                  </a:ext>
                </a:extLst>
              </p:cNvPr>
              <p:cNvSpPr txBox="1"/>
              <p:nvPr/>
            </p:nvSpPr>
            <p:spPr>
              <a:xfrm flipH="1">
                <a:off x="3353832" y="1698174"/>
                <a:ext cx="4342728" cy="1384995"/>
              </a:xfrm>
              <a:prstGeom prst="rect">
                <a:avLst/>
              </a:prstGeom>
              <a:noFill/>
            </p:spPr>
            <p:txBody>
              <a:bodyPr wrap="square" rtlCol="0">
                <a:spAutoFit/>
              </a:bodyPr>
              <a:lstStyle/>
              <a:p>
                <a:r>
                  <a:rPr lang="en-US" sz="1400"/>
                  <a:t>Typical way to solve these equations is with Green’s functions.  First we’ll make the subs which automatically satisfy the homogeneous equations.  And employ the Coulomb gauge condition: </a:t>
                </a:r>
                <a14:m>
                  <m:oMath xmlns:m="http://schemas.openxmlformats.org/officeDocument/2006/math">
                    <m:r>
                      <m:rPr>
                        <m:sty m:val="p"/>
                      </m:rPr>
                      <a:rPr lang="en-US" sz="1400" i="1" smtClean="0">
                        <a:latin typeface="Cambria Math" panose="02040503050406030204" pitchFamily="18" charset="0"/>
                        <a:ea typeface="Cambria Math" panose="02040503050406030204" pitchFamily="18" charset="0"/>
                      </a:rPr>
                      <m:t>∇</m:t>
                    </m:r>
                    <m:r>
                      <a:rPr lang="en-US" sz="1400" i="1" smtClean="0">
                        <a:latin typeface="Cambria Math" panose="02040503050406030204" pitchFamily="18" charset="0"/>
                        <a:ea typeface="Cambria Math" panose="02040503050406030204" pitchFamily="18" charset="0"/>
                      </a:rPr>
                      <m:t>∙</m:t>
                    </m:r>
                    <m:r>
                      <a:rPr lang="en-US" sz="1400" b="1" i="1" smtClean="0">
                        <a:latin typeface="Cambria Math" panose="02040503050406030204" pitchFamily="18" charset="0"/>
                        <a:ea typeface="Cambria Math" panose="02040503050406030204" pitchFamily="18" charset="0"/>
                      </a:rPr>
                      <m:t>𝑨</m:t>
                    </m:r>
                  </m:oMath>
                </a14:m>
                <a:r>
                  <a:rPr lang="en-US" sz="1400"/>
                  <a:t> = 0.  Note how there are really only 4 d.o.f. within the field, as befits the four independent sources (charge, current)</a:t>
                </a:r>
              </a:p>
            </p:txBody>
          </p:sp>
        </mc:Choice>
        <mc:Fallback xmlns="">
          <p:sp>
            <p:nvSpPr>
              <p:cNvPr id="14" name="TextBox 13">
                <a:extLst>
                  <a:ext uri="{FF2B5EF4-FFF2-40B4-BE49-F238E27FC236}">
                    <a16:creationId xmlns:a16="http://schemas.microsoft.com/office/drawing/2014/main" id="{45455470-B7DC-41B0-847A-B86ACDB94FCF}"/>
                  </a:ext>
                </a:extLst>
              </p:cNvPr>
              <p:cNvSpPr txBox="1">
                <a:spLocks noRot="1" noChangeAspect="1" noMove="1" noResize="1" noEditPoints="1" noAdjustHandles="1" noChangeArrowheads="1" noChangeShapeType="1" noTextEdit="1"/>
              </p:cNvSpPr>
              <p:nvPr/>
            </p:nvSpPr>
            <p:spPr>
              <a:xfrm flipH="1">
                <a:off x="3353832" y="1698174"/>
                <a:ext cx="4342728" cy="1384995"/>
              </a:xfrm>
              <a:prstGeom prst="rect">
                <a:avLst/>
              </a:prstGeom>
              <a:blipFill>
                <a:blip r:embed="rId5"/>
                <a:stretch>
                  <a:fillRect l="-421" t="-881" b="-3524"/>
                </a:stretch>
              </a:blipFill>
            </p:spPr>
            <p:txBody>
              <a:bodyPr/>
              <a:lstStyle/>
              <a:p>
                <a:r>
                  <a:rPr lang="en-US">
                    <a:noFill/>
                  </a:rPr>
                  <a:t> </a:t>
                </a:r>
              </a:p>
            </p:txBody>
          </p:sp>
        </mc:Fallback>
      </mc:AlternateContent>
      <p:graphicFrame>
        <p:nvGraphicFramePr>
          <p:cNvPr id="15" name="Object 14">
            <a:extLst>
              <a:ext uri="{FF2B5EF4-FFF2-40B4-BE49-F238E27FC236}">
                <a16:creationId xmlns:a16="http://schemas.microsoft.com/office/drawing/2014/main" id="{42B6E794-89C9-4C09-A292-04BCCD27FC17}"/>
              </a:ext>
            </a:extLst>
          </p:cNvPr>
          <p:cNvGraphicFramePr>
            <a:graphicFrameLocks noChangeAspect="1"/>
          </p:cNvGraphicFramePr>
          <p:nvPr>
            <p:extLst>
              <p:ext uri="{D42A27DB-BD31-4B8C-83A1-F6EECF244321}">
                <p14:modId xmlns:p14="http://schemas.microsoft.com/office/powerpoint/2010/main" val="973756245"/>
              </p:ext>
            </p:extLst>
          </p:nvPr>
        </p:nvGraphicFramePr>
        <p:xfrm>
          <a:off x="1749434" y="1732242"/>
          <a:ext cx="1274277" cy="1329680"/>
        </p:xfrm>
        <a:graphic>
          <a:graphicData uri="http://schemas.openxmlformats.org/presentationml/2006/ole">
            <mc:AlternateContent xmlns:mc="http://schemas.openxmlformats.org/markup-compatibility/2006">
              <mc:Choice xmlns:v="urn:schemas-microsoft-com:vml" Requires="v">
                <p:oleObj name="Equation" r:id="rId6" imgW="876300" imgH="914400" progId="Equation.DSMT4">
                  <p:embed/>
                </p:oleObj>
              </mc:Choice>
              <mc:Fallback>
                <p:oleObj name="Equation" r:id="rId6" imgW="876300" imgH="914400" progId="Equation.DSMT4">
                  <p:embed/>
                  <p:pic>
                    <p:nvPicPr>
                      <p:cNvPr id="11" name="Object 10">
                        <a:extLst>
                          <a:ext uri="{FF2B5EF4-FFF2-40B4-BE49-F238E27FC236}">
                            <a16:creationId xmlns:a16="http://schemas.microsoft.com/office/drawing/2014/main" id="{F4E5AE58-3B56-4F0A-B848-0D39F01A772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49434" y="1732242"/>
                        <a:ext cx="1274277" cy="1329680"/>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64EB7862-3B10-46E8-AED0-543DE4E9209F}"/>
              </a:ext>
            </a:extLst>
          </p:cNvPr>
          <p:cNvGraphicFramePr>
            <a:graphicFrameLocks noChangeAspect="1"/>
          </p:cNvGraphicFramePr>
          <p:nvPr>
            <p:extLst>
              <p:ext uri="{D42A27DB-BD31-4B8C-83A1-F6EECF244321}">
                <p14:modId xmlns:p14="http://schemas.microsoft.com/office/powerpoint/2010/main" val="568954540"/>
              </p:ext>
            </p:extLst>
          </p:nvPr>
        </p:nvGraphicFramePr>
        <p:xfrm>
          <a:off x="8101913" y="1817492"/>
          <a:ext cx="875483" cy="549032"/>
        </p:xfrm>
        <a:graphic>
          <a:graphicData uri="http://schemas.openxmlformats.org/presentationml/2006/ole">
            <mc:AlternateContent xmlns:mc="http://schemas.openxmlformats.org/markup-compatibility/2006">
              <mc:Choice xmlns:v="urn:schemas-microsoft-com:vml" Requires="v">
                <p:oleObj name="Equation" r:id="rId8" imgW="647419" imgH="406224" progId="Equation.DSMT4">
                  <p:embed/>
                </p:oleObj>
              </mc:Choice>
              <mc:Fallback>
                <p:oleObj name="Equation" r:id="rId8" imgW="647419" imgH="406224" progId="Equation.DSMT4">
                  <p:embed/>
                  <p:pic>
                    <p:nvPicPr>
                      <p:cNvPr id="0" name="Object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01913" y="1817492"/>
                        <a:ext cx="875483" cy="549032"/>
                      </a:xfrm>
                      <a:prstGeom prst="rect">
                        <a:avLst/>
                      </a:prstGeom>
                      <a:solidFill>
                        <a:srgbClr val="CCFFCC"/>
                      </a:solidFill>
                    </p:spPr>
                  </p:pic>
                </p:oleObj>
              </mc:Fallback>
            </mc:AlternateContent>
          </a:graphicData>
        </a:graphic>
      </p:graphicFrame>
      <p:cxnSp>
        <p:nvCxnSpPr>
          <p:cNvPr id="19" name="Straight Arrow Connector 18">
            <a:extLst>
              <a:ext uri="{FF2B5EF4-FFF2-40B4-BE49-F238E27FC236}">
                <a16:creationId xmlns:a16="http://schemas.microsoft.com/office/drawing/2014/main" id="{531E6DAD-0366-46D6-A299-38CBAAFA2D7B}"/>
              </a:ext>
            </a:extLst>
          </p:cNvPr>
          <p:cNvCxnSpPr>
            <a:cxnSpLocks/>
          </p:cNvCxnSpPr>
          <p:nvPr/>
        </p:nvCxnSpPr>
        <p:spPr>
          <a:xfrm>
            <a:off x="9238268" y="2116417"/>
            <a:ext cx="5929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21" name="Object 20">
            <a:extLst>
              <a:ext uri="{FF2B5EF4-FFF2-40B4-BE49-F238E27FC236}">
                <a16:creationId xmlns:a16="http://schemas.microsoft.com/office/drawing/2014/main" id="{5B20A8A8-31F3-483B-AC4E-D38FC88888E8}"/>
              </a:ext>
            </a:extLst>
          </p:cNvPr>
          <p:cNvGraphicFramePr>
            <a:graphicFrameLocks noChangeAspect="1"/>
          </p:cNvGraphicFramePr>
          <p:nvPr>
            <p:extLst>
              <p:ext uri="{D42A27DB-BD31-4B8C-83A1-F6EECF244321}">
                <p14:modId xmlns:p14="http://schemas.microsoft.com/office/powerpoint/2010/main" val="680574269"/>
              </p:ext>
            </p:extLst>
          </p:nvPr>
        </p:nvGraphicFramePr>
        <p:xfrm>
          <a:off x="10076699" y="1798638"/>
          <a:ext cx="1255713" cy="701675"/>
        </p:xfrm>
        <a:graphic>
          <a:graphicData uri="http://schemas.openxmlformats.org/presentationml/2006/ole">
            <mc:AlternateContent xmlns:mc="http://schemas.openxmlformats.org/markup-compatibility/2006">
              <mc:Choice xmlns:v="urn:schemas-microsoft-com:vml" Requires="v">
                <p:oleObj name="Equation" r:id="rId10" imgW="876240" imgH="482400" progId="Equation.DSMT4">
                  <p:embed/>
                </p:oleObj>
              </mc:Choice>
              <mc:Fallback>
                <p:oleObj name="Equation" r:id="rId10" imgW="876240" imgH="482400" progId="Equation.DSMT4">
                  <p:embed/>
                  <p:pic>
                    <p:nvPicPr>
                      <p:cNvPr id="0" name="Object 21"/>
                      <p:cNvPicPr>
                        <a:picLocks noChangeAspect="1" noChangeArrowheads="1"/>
                      </p:cNvPicPr>
                      <p:nvPr/>
                    </p:nvPicPr>
                    <p:blipFill>
                      <a:blip r:embed="rId11"/>
                      <a:srcRect/>
                      <a:stretch>
                        <a:fillRect/>
                      </a:stretch>
                    </p:blipFill>
                    <p:spPr bwMode="auto">
                      <a:xfrm>
                        <a:off x="10076699" y="1798638"/>
                        <a:ext cx="1255713" cy="701675"/>
                      </a:xfrm>
                      <a:prstGeom prst="rect">
                        <a:avLst/>
                      </a:prstGeom>
                      <a:solidFill>
                        <a:srgbClr val="CCFFCC"/>
                      </a:solidFill>
                    </p:spPr>
                  </p:pic>
                </p:oleObj>
              </mc:Fallback>
            </mc:AlternateContent>
          </a:graphicData>
        </a:graphic>
      </p:graphicFrame>
      <p:sp>
        <p:nvSpPr>
          <p:cNvPr id="22" name="TextBox 21">
            <a:extLst>
              <a:ext uri="{FF2B5EF4-FFF2-40B4-BE49-F238E27FC236}">
                <a16:creationId xmlns:a16="http://schemas.microsoft.com/office/drawing/2014/main" id="{DD096B7E-A903-4443-80AA-0255E1464654}"/>
              </a:ext>
            </a:extLst>
          </p:cNvPr>
          <p:cNvSpPr txBox="1"/>
          <p:nvPr/>
        </p:nvSpPr>
        <p:spPr>
          <a:xfrm>
            <a:off x="278781" y="3555463"/>
            <a:ext cx="4672561" cy="369332"/>
          </a:xfrm>
          <a:prstGeom prst="rect">
            <a:avLst/>
          </a:prstGeom>
          <a:noFill/>
        </p:spPr>
        <p:txBody>
          <a:bodyPr wrap="none" rtlCol="0">
            <a:spAutoFit/>
          </a:bodyPr>
          <a:lstStyle/>
          <a:p>
            <a:r>
              <a:rPr lang="en-US"/>
              <a:t>Then we use the GF technique, illustrated for </a:t>
            </a:r>
            <a:r>
              <a:rPr lang="el-GR"/>
              <a:t>φ</a:t>
            </a:r>
            <a:r>
              <a:rPr lang="en-US"/>
              <a:t>:</a:t>
            </a:r>
          </a:p>
        </p:txBody>
      </p:sp>
      <p:graphicFrame>
        <p:nvGraphicFramePr>
          <p:cNvPr id="24" name="Object 23">
            <a:extLst>
              <a:ext uri="{FF2B5EF4-FFF2-40B4-BE49-F238E27FC236}">
                <a16:creationId xmlns:a16="http://schemas.microsoft.com/office/drawing/2014/main" id="{23FCE637-6D9F-4CC7-9A98-67C3E99D937E}"/>
              </a:ext>
            </a:extLst>
          </p:cNvPr>
          <p:cNvGraphicFramePr>
            <a:graphicFrameLocks noChangeAspect="1"/>
          </p:cNvGraphicFramePr>
          <p:nvPr>
            <p:extLst>
              <p:ext uri="{D42A27DB-BD31-4B8C-83A1-F6EECF244321}">
                <p14:modId xmlns:p14="http://schemas.microsoft.com/office/powerpoint/2010/main" val="3448441794"/>
              </p:ext>
            </p:extLst>
          </p:nvPr>
        </p:nvGraphicFramePr>
        <p:xfrm>
          <a:off x="371042" y="3999796"/>
          <a:ext cx="2777512" cy="692660"/>
        </p:xfrm>
        <a:graphic>
          <a:graphicData uri="http://schemas.openxmlformats.org/presentationml/2006/ole">
            <mc:AlternateContent xmlns:mc="http://schemas.openxmlformats.org/markup-compatibility/2006">
              <mc:Choice xmlns:v="urn:schemas-microsoft-com:vml" Requires="v">
                <p:oleObj name="Equation" r:id="rId12" imgW="1892160" imgH="482400" progId="Equation.DSMT4">
                  <p:embed/>
                </p:oleObj>
              </mc:Choice>
              <mc:Fallback>
                <p:oleObj name="Equation" r:id="rId12" imgW="1892160" imgH="482400" progId="Equation.DSMT4">
                  <p:embed/>
                  <p:pic>
                    <p:nvPicPr>
                      <p:cNvPr id="0" name="Object 27"/>
                      <p:cNvPicPr>
                        <a:picLocks noChangeAspect="1" noChangeArrowheads="1"/>
                      </p:cNvPicPr>
                      <p:nvPr/>
                    </p:nvPicPr>
                    <p:blipFill>
                      <a:blip r:embed="rId13"/>
                      <a:srcRect/>
                      <a:stretch>
                        <a:fillRect/>
                      </a:stretch>
                    </p:blipFill>
                    <p:spPr bwMode="auto">
                      <a:xfrm>
                        <a:off x="371042" y="3999796"/>
                        <a:ext cx="2777512" cy="692660"/>
                      </a:xfrm>
                      <a:prstGeom prst="rect">
                        <a:avLst/>
                      </a:prstGeom>
                      <a:solidFill>
                        <a:srgbClr val="CCFFCC"/>
                      </a:solidFill>
                    </p:spPr>
                  </p:pic>
                </p:oleObj>
              </mc:Fallback>
            </mc:AlternateContent>
          </a:graphicData>
        </a:graphic>
      </p:graphicFrame>
      <p:graphicFrame>
        <p:nvGraphicFramePr>
          <p:cNvPr id="26" name="Object 25">
            <a:extLst>
              <a:ext uri="{FF2B5EF4-FFF2-40B4-BE49-F238E27FC236}">
                <a16:creationId xmlns:a16="http://schemas.microsoft.com/office/drawing/2014/main" id="{8FB68881-6CA8-465D-B96F-88F2F30F1CB5}"/>
              </a:ext>
            </a:extLst>
          </p:cNvPr>
          <p:cNvGraphicFramePr>
            <a:graphicFrameLocks noChangeAspect="1"/>
          </p:cNvGraphicFramePr>
          <p:nvPr>
            <p:extLst>
              <p:ext uri="{D42A27DB-BD31-4B8C-83A1-F6EECF244321}">
                <p14:modId xmlns:p14="http://schemas.microsoft.com/office/powerpoint/2010/main" val="4103691058"/>
              </p:ext>
            </p:extLst>
          </p:nvPr>
        </p:nvGraphicFramePr>
        <p:xfrm>
          <a:off x="346094" y="4950674"/>
          <a:ext cx="2632776" cy="647514"/>
        </p:xfrm>
        <a:graphic>
          <a:graphicData uri="http://schemas.openxmlformats.org/presentationml/2006/ole">
            <mc:AlternateContent xmlns:mc="http://schemas.openxmlformats.org/markup-compatibility/2006">
              <mc:Choice xmlns:v="urn:schemas-microsoft-com:vml" Requires="v">
                <p:oleObj name="Equation" r:id="rId14" imgW="1854200" imgH="457200" progId="Equation.DSMT4">
                  <p:embed/>
                </p:oleObj>
              </mc:Choice>
              <mc:Fallback>
                <p:oleObj name="Equation" r:id="rId14" imgW="1854200" imgH="457200" progId="Equation.DSMT4">
                  <p:embed/>
                  <p:pic>
                    <p:nvPicPr>
                      <p:cNvPr id="0" name="Object 2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46094" y="4950674"/>
                        <a:ext cx="2632776" cy="647514"/>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FBB9E590-F37E-4257-8411-3538F1EC54CC}"/>
              </a:ext>
            </a:extLst>
          </p:cNvPr>
          <p:cNvSpPr txBox="1"/>
          <p:nvPr/>
        </p:nvSpPr>
        <p:spPr>
          <a:xfrm>
            <a:off x="278781" y="5702576"/>
            <a:ext cx="5129560" cy="369332"/>
          </a:xfrm>
          <a:prstGeom prst="rect">
            <a:avLst/>
          </a:prstGeom>
          <a:noFill/>
        </p:spPr>
        <p:txBody>
          <a:bodyPr wrap="square" rtlCol="0">
            <a:spAutoFit/>
          </a:bodyPr>
          <a:lstStyle/>
          <a:p>
            <a:r>
              <a:rPr lang="en-US"/>
              <a:t>Taking the Fourier transform of both sides, we get:</a:t>
            </a:r>
          </a:p>
        </p:txBody>
      </p:sp>
      <p:graphicFrame>
        <p:nvGraphicFramePr>
          <p:cNvPr id="29" name="Object 28">
            <a:extLst>
              <a:ext uri="{FF2B5EF4-FFF2-40B4-BE49-F238E27FC236}">
                <a16:creationId xmlns:a16="http://schemas.microsoft.com/office/drawing/2014/main" id="{61EB2684-C03A-4F31-B7FA-992A112552E4}"/>
              </a:ext>
            </a:extLst>
          </p:cNvPr>
          <p:cNvGraphicFramePr>
            <a:graphicFrameLocks noChangeAspect="1"/>
          </p:cNvGraphicFramePr>
          <p:nvPr>
            <p:extLst>
              <p:ext uri="{D42A27DB-BD31-4B8C-83A1-F6EECF244321}">
                <p14:modId xmlns:p14="http://schemas.microsoft.com/office/powerpoint/2010/main" val="2373031928"/>
              </p:ext>
            </p:extLst>
          </p:nvPr>
        </p:nvGraphicFramePr>
        <p:xfrm>
          <a:off x="346094" y="6071908"/>
          <a:ext cx="2016639" cy="646330"/>
        </p:xfrm>
        <a:graphic>
          <a:graphicData uri="http://schemas.openxmlformats.org/presentationml/2006/ole">
            <mc:AlternateContent xmlns:mc="http://schemas.openxmlformats.org/markup-compatibility/2006">
              <mc:Choice xmlns:v="urn:schemas-microsoft-com:vml" Requires="v">
                <p:oleObj name="Equation" r:id="rId16" imgW="1396394" imgH="444307" progId="Equation.DSMT4">
                  <p:embed/>
                </p:oleObj>
              </mc:Choice>
              <mc:Fallback>
                <p:oleObj name="Equation" r:id="rId16" imgW="1396394" imgH="444307" progId="Equation.DSMT4">
                  <p:embed/>
                  <p:pic>
                    <p:nvPicPr>
                      <p:cNvPr id="0" name="Object 3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46094" y="6071908"/>
                        <a:ext cx="2016639" cy="646330"/>
                      </a:xfrm>
                      <a:prstGeom prst="rect">
                        <a:avLst/>
                      </a:prstGeom>
                      <a:solidFill>
                        <a:schemeClr val="bg1"/>
                      </a:solidFill>
                    </p:spPr>
                  </p:pic>
                </p:oleObj>
              </mc:Fallback>
            </mc:AlternateContent>
          </a:graphicData>
        </a:graphic>
      </p:graphicFrame>
      <p:sp>
        <p:nvSpPr>
          <p:cNvPr id="30" name="TextBox 29">
            <a:extLst>
              <a:ext uri="{FF2B5EF4-FFF2-40B4-BE49-F238E27FC236}">
                <a16:creationId xmlns:a16="http://schemas.microsoft.com/office/drawing/2014/main" id="{85CCB822-CD1F-41FC-BB3A-DB7D82093AF1}"/>
              </a:ext>
            </a:extLst>
          </p:cNvPr>
          <p:cNvSpPr txBox="1"/>
          <p:nvPr/>
        </p:nvSpPr>
        <p:spPr>
          <a:xfrm>
            <a:off x="5925017" y="3556568"/>
            <a:ext cx="1997786" cy="369332"/>
          </a:xfrm>
          <a:prstGeom prst="rect">
            <a:avLst/>
          </a:prstGeom>
          <a:noFill/>
        </p:spPr>
        <p:txBody>
          <a:bodyPr wrap="square" rtlCol="0">
            <a:spAutoFit/>
          </a:bodyPr>
          <a:lstStyle/>
          <a:p>
            <a:r>
              <a:rPr lang="en-US"/>
              <a:t>And then we have:</a:t>
            </a:r>
          </a:p>
        </p:txBody>
      </p:sp>
      <p:graphicFrame>
        <p:nvGraphicFramePr>
          <p:cNvPr id="33" name="Object 32">
            <a:extLst>
              <a:ext uri="{FF2B5EF4-FFF2-40B4-BE49-F238E27FC236}">
                <a16:creationId xmlns:a16="http://schemas.microsoft.com/office/drawing/2014/main" id="{8B9C3666-5DFF-4AFA-999E-96FF7B960EC0}"/>
              </a:ext>
            </a:extLst>
          </p:cNvPr>
          <p:cNvGraphicFramePr>
            <a:graphicFrameLocks noChangeAspect="1"/>
          </p:cNvGraphicFramePr>
          <p:nvPr>
            <p:extLst>
              <p:ext uri="{D42A27DB-BD31-4B8C-83A1-F6EECF244321}">
                <p14:modId xmlns:p14="http://schemas.microsoft.com/office/powerpoint/2010/main" val="2023884313"/>
              </p:ext>
            </p:extLst>
          </p:nvPr>
        </p:nvGraphicFramePr>
        <p:xfrm>
          <a:off x="6026243" y="4057449"/>
          <a:ext cx="2161583" cy="1184757"/>
        </p:xfrm>
        <a:graphic>
          <a:graphicData uri="http://schemas.openxmlformats.org/presentationml/2006/ole">
            <mc:AlternateContent xmlns:mc="http://schemas.openxmlformats.org/markup-compatibility/2006">
              <mc:Choice xmlns:v="urn:schemas-microsoft-com:vml" Requires="v">
                <p:oleObj name="Equation" r:id="rId18" imgW="1586811" imgH="863225" progId="Equation.DSMT4">
                  <p:embed/>
                </p:oleObj>
              </mc:Choice>
              <mc:Fallback>
                <p:oleObj name="Equation" r:id="rId18" imgW="1586811" imgH="863225" progId="Equation.DSMT4">
                  <p:embed/>
                  <p:pic>
                    <p:nvPicPr>
                      <p:cNvPr id="0" name="Object 3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026243" y="4057449"/>
                        <a:ext cx="2161583" cy="1184757"/>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D3FC6124-9DEB-4F13-AB3F-E594F22BB447}"/>
              </a:ext>
            </a:extLst>
          </p:cNvPr>
          <p:cNvGraphicFramePr>
            <a:graphicFrameLocks noChangeAspect="1"/>
          </p:cNvGraphicFramePr>
          <p:nvPr>
            <p:extLst>
              <p:ext uri="{D42A27DB-BD31-4B8C-83A1-F6EECF244321}">
                <p14:modId xmlns:p14="http://schemas.microsoft.com/office/powerpoint/2010/main" val="3981854781"/>
              </p:ext>
            </p:extLst>
          </p:nvPr>
        </p:nvGraphicFramePr>
        <p:xfrm>
          <a:off x="9748838" y="4070350"/>
          <a:ext cx="1978025" cy="1109663"/>
        </p:xfrm>
        <a:graphic>
          <a:graphicData uri="http://schemas.openxmlformats.org/presentationml/2006/ole">
            <mc:AlternateContent xmlns:mc="http://schemas.openxmlformats.org/markup-compatibility/2006">
              <mc:Choice xmlns:v="urn:schemas-microsoft-com:vml" Requires="v">
                <p:oleObj name="Equation" r:id="rId20" imgW="1536480" imgH="863280" progId="Equation.DSMT4">
                  <p:embed/>
                </p:oleObj>
              </mc:Choice>
              <mc:Fallback>
                <p:oleObj name="Equation" r:id="rId20" imgW="1536480" imgH="863280" progId="Equation.DSMT4">
                  <p:embed/>
                  <p:pic>
                    <p:nvPicPr>
                      <p:cNvPr id="0" name="Object 43"/>
                      <p:cNvPicPr>
                        <a:picLocks noChangeAspect="1" noChangeArrowheads="1"/>
                      </p:cNvPicPr>
                      <p:nvPr/>
                    </p:nvPicPr>
                    <p:blipFill>
                      <a:blip r:embed="rId21"/>
                      <a:srcRect/>
                      <a:stretch>
                        <a:fillRect/>
                      </a:stretch>
                    </p:blipFill>
                    <p:spPr bwMode="auto">
                      <a:xfrm>
                        <a:off x="9748838" y="4070350"/>
                        <a:ext cx="1978025" cy="1109663"/>
                      </a:xfrm>
                      <a:prstGeom prst="rect">
                        <a:avLst/>
                      </a:prstGeom>
                      <a:solidFill>
                        <a:srgbClr val="CCFFCC"/>
                      </a:solidFill>
                    </p:spPr>
                  </p:pic>
                </p:oleObj>
              </mc:Fallback>
            </mc:AlternateContent>
          </a:graphicData>
        </a:graphic>
      </p:graphicFrame>
      <p:cxnSp>
        <p:nvCxnSpPr>
          <p:cNvPr id="36" name="Straight Arrow Connector 35">
            <a:extLst>
              <a:ext uri="{FF2B5EF4-FFF2-40B4-BE49-F238E27FC236}">
                <a16:creationId xmlns:a16="http://schemas.microsoft.com/office/drawing/2014/main" id="{75DAE32F-9D92-440D-A317-7B568E385346}"/>
              </a:ext>
            </a:extLst>
          </p:cNvPr>
          <p:cNvCxnSpPr/>
          <p:nvPr/>
        </p:nvCxnSpPr>
        <p:spPr>
          <a:xfrm>
            <a:off x="8378889" y="4658894"/>
            <a:ext cx="11545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92154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06D2B4-D65A-42EF-935A-A02A53285BC7}"/>
              </a:ext>
            </a:extLst>
          </p:cNvPr>
          <p:cNvSpPr txBox="1"/>
          <p:nvPr/>
        </p:nvSpPr>
        <p:spPr>
          <a:xfrm flipH="1">
            <a:off x="301129" y="974067"/>
            <a:ext cx="10548138" cy="523220"/>
          </a:xfrm>
          <a:prstGeom prst="rect">
            <a:avLst/>
          </a:prstGeom>
          <a:noFill/>
        </p:spPr>
        <p:txBody>
          <a:bodyPr wrap="square" rtlCol="0">
            <a:spAutoFit/>
          </a:bodyPr>
          <a:lstStyle/>
          <a:p>
            <a:r>
              <a:rPr lang="en-US" sz="1400"/>
              <a:t>Now we consider oblique incidence.  Note </a:t>
            </a:r>
            <a:r>
              <a:rPr lang="el-GR" sz="1400"/>
              <a:t>α</a:t>
            </a:r>
            <a:r>
              <a:rPr lang="en-US" sz="1400"/>
              <a:t> = cos</a:t>
            </a:r>
            <a:r>
              <a:rPr lang="el-GR" sz="1400"/>
              <a:t>θ</a:t>
            </a:r>
            <a:r>
              <a:rPr lang="en-US" sz="1400" baseline="-25000"/>
              <a:t>t</a:t>
            </a:r>
            <a:r>
              <a:rPr lang="en-US" sz="1400"/>
              <a:t>/cos</a:t>
            </a:r>
            <a:r>
              <a:rPr lang="el-GR" sz="1400"/>
              <a:t>θ</a:t>
            </a:r>
            <a:r>
              <a:rPr lang="en-US" sz="1400" baseline="-25000"/>
              <a:t>i</a:t>
            </a:r>
            <a:r>
              <a:rPr lang="en-US" sz="1400"/>
              <a:t>, and </a:t>
            </a:r>
            <a:r>
              <a:rPr lang="el-GR" sz="1400"/>
              <a:t>β</a:t>
            </a:r>
            <a:r>
              <a:rPr lang="en-US" sz="1400"/>
              <a:t> = n</a:t>
            </a:r>
            <a:r>
              <a:rPr lang="en-US" sz="1400" baseline="-25000"/>
              <a:t>2</a:t>
            </a:r>
            <a:r>
              <a:rPr lang="en-US" sz="1400"/>
              <a:t>/n</a:t>
            </a:r>
            <a:r>
              <a:rPr lang="en-US" sz="1400" baseline="-25000"/>
              <a:t>1</a:t>
            </a:r>
            <a:r>
              <a:rPr lang="en-US" sz="1400"/>
              <a:t>.  Note E</a:t>
            </a:r>
            <a:r>
              <a:rPr lang="en-US" sz="1400" baseline="-25000"/>
              <a:t>parallel</a:t>
            </a:r>
            <a:r>
              <a:rPr lang="en-US" sz="1400"/>
              <a:t> is the component of field parallel to plane made by incident ray and normal line (diagonal arrow in the diagram below).  And E</a:t>
            </a:r>
            <a:r>
              <a:rPr lang="en-US" sz="1400" baseline="-25000"/>
              <a:t>perp</a:t>
            </a:r>
            <a:r>
              <a:rPr lang="en-US" sz="1400"/>
              <a:t> is the component going up and down.</a:t>
            </a:r>
            <a:endParaRPr lang="en-US" sz="1600"/>
          </a:p>
        </p:txBody>
      </p:sp>
      <p:graphicFrame>
        <p:nvGraphicFramePr>
          <p:cNvPr id="8" name="Object 7">
            <a:extLst>
              <a:ext uri="{FF2B5EF4-FFF2-40B4-BE49-F238E27FC236}">
                <a16:creationId xmlns:a16="http://schemas.microsoft.com/office/drawing/2014/main" id="{07FE47EF-7EC9-479A-9935-2E00AA471232}"/>
              </a:ext>
            </a:extLst>
          </p:cNvPr>
          <p:cNvGraphicFramePr>
            <a:graphicFrameLocks noChangeAspect="1"/>
          </p:cNvGraphicFramePr>
          <p:nvPr/>
        </p:nvGraphicFramePr>
        <p:xfrm>
          <a:off x="308056" y="1665213"/>
          <a:ext cx="2937393" cy="2133689"/>
        </p:xfrm>
        <a:graphic>
          <a:graphicData uri="http://schemas.openxmlformats.org/presentationml/2006/ole">
            <mc:AlternateContent xmlns:mc="http://schemas.openxmlformats.org/markup-compatibility/2006">
              <mc:Choice xmlns:v="urn:schemas-microsoft-com:vml" Requires="v">
                <p:oleObj name="Bitmap Image" r:id="rId2" imgW="2523810" imgH="1905266" progId="Paint.Picture">
                  <p:embed/>
                </p:oleObj>
              </mc:Choice>
              <mc:Fallback>
                <p:oleObj name="Bitmap Image" r:id="rId2" imgW="2523810" imgH="1905266" progId="Paint.Picture">
                  <p:embed/>
                  <p:pic>
                    <p:nvPicPr>
                      <p:cNvPr id="8" name="Object 7">
                        <a:extLst>
                          <a:ext uri="{FF2B5EF4-FFF2-40B4-BE49-F238E27FC236}">
                            <a16:creationId xmlns:a16="http://schemas.microsoft.com/office/drawing/2014/main" id="{07FE47EF-7EC9-479A-9935-2E00AA4712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056" t="8000" r="377" b="5000"/>
                      <a:stretch>
                        <a:fillRect/>
                      </a:stretch>
                    </p:blipFill>
                    <p:spPr bwMode="auto">
                      <a:xfrm>
                        <a:off x="308056" y="1665213"/>
                        <a:ext cx="2937393" cy="2133689"/>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A84D8D59-5C33-499F-8FBF-6AAB06B18B7D}"/>
              </a:ext>
            </a:extLst>
          </p:cNvPr>
          <p:cNvGraphicFramePr>
            <a:graphicFrameLocks noChangeAspect="1"/>
          </p:cNvGraphicFramePr>
          <p:nvPr/>
        </p:nvGraphicFramePr>
        <p:xfrm>
          <a:off x="3374493" y="2858057"/>
          <a:ext cx="3913657" cy="619386"/>
        </p:xfrm>
        <a:graphic>
          <a:graphicData uri="http://schemas.openxmlformats.org/presentationml/2006/ole">
            <mc:AlternateContent xmlns:mc="http://schemas.openxmlformats.org/markup-compatibility/2006">
              <mc:Choice xmlns:v="urn:schemas-microsoft-com:vml" Requires="v">
                <p:oleObj name="Equation" r:id="rId4" imgW="2946400" imgH="457200" progId="Equation.DSMT4">
                  <p:embed/>
                </p:oleObj>
              </mc:Choice>
              <mc:Fallback>
                <p:oleObj name="Equation" r:id="rId4" imgW="2946400" imgH="457200" progId="Equation.DSMT4">
                  <p:embed/>
                  <p:pic>
                    <p:nvPicPr>
                      <p:cNvPr id="9" name="Object 8">
                        <a:extLst>
                          <a:ext uri="{FF2B5EF4-FFF2-40B4-BE49-F238E27FC236}">
                            <a16:creationId xmlns:a16="http://schemas.microsoft.com/office/drawing/2014/main" id="{A84D8D59-5C33-499F-8FBF-6AAB06B18B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4493" y="2858057"/>
                        <a:ext cx="3913657" cy="619386"/>
                      </a:xfrm>
                      <a:prstGeom prst="rect">
                        <a:avLst/>
                      </a:prstGeom>
                      <a:solidFill>
                        <a:srgbClr val="CCFFCC"/>
                      </a:solidFill>
                    </p:spPr>
                  </p:pic>
                </p:oleObj>
              </mc:Fallback>
            </mc:AlternateContent>
          </a:graphicData>
        </a:graphic>
      </p:graphicFrame>
      <p:graphicFrame>
        <p:nvGraphicFramePr>
          <p:cNvPr id="10" name="Object 9">
            <a:extLst>
              <a:ext uri="{FF2B5EF4-FFF2-40B4-BE49-F238E27FC236}">
                <a16:creationId xmlns:a16="http://schemas.microsoft.com/office/drawing/2014/main" id="{13027698-56DF-41AA-A3FB-FC1417E682D5}"/>
              </a:ext>
            </a:extLst>
          </p:cNvPr>
          <p:cNvGraphicFramePr>
            <a:graphicFrameLocks noChangeAspect="1"/>
          </p:cNvGraphicFramePr>
          <p:nvPr/>
        </p:nvGraphicFramePr>
        <p:xfrm>
          <a:off x="3681001" y="4533686"/>
          <a:ext cx="2336800" cy="939800"/>
        </p:xfrm>
        <a:graphic>
          <a:graphicData uri="http://schemas.openxmlformats.org/presentationml/2006/ole">
            <mc:AlternateContent xmlns:mc="http://schemas.openxmlformats.org/markup-compatibility/2006">
              <mc:Choice xmlns:v="urn:schemas-microsoft-com:vml" Requires="v">
                <p:oleObj name="Equation" r:id="rId6" imgW="2336760" imgH="939600" progId="Equation.DSMT4">
                  <p:embed/>
                </p:oleObj>
              </mc:Choice>
              <mc:Fallback>
                <p:oleObj name="Equation" r:id="rId6" imgW="2336760" imgH="939600" progId="Equation.DSMT4">
                  <p:embed/>
                  <p:pic>
                    <p:nvPicPr>
                      <p:cNvPr id="10" name="Object 9">
                        <a:extLst>
                          <a:ext uri="{FF2B5EF4-FFF2-40B4-BE49-F238E27FC236}">
                            <a16:creationId xmlns:a16="http://schemas.microsoft.com/office/drawing/2014/main" id="{13027698-56DF-41AA-A3FB-FC1417E682D5}"/>
                          </a:ext>
                        </a:extLst>
                      </p:cNvPr>
                      <p:cNvPicPr>
                        <a:picLocks noChangeAspect="1" noChangeArrowheads="1"/>
                      </p:cNvPicPr>
                      <p:nvPr/>
                    </p:nvPicPr>
                    <p:blipFill>
                      <a:blip r:embed="rId7"/>
                      <a:srcRect/>
                      <a:stretch>
                        <a:fillRect/>
                      </a:stretch>
                    </p:blipFill>
                    <p:spPr bwMode="auto">
                      <a:xfrm>
                        <a:off x="3681001" y="4533686"/>
                        <a:ext cx="2336800" cy="939800"/>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F369EB58-71D4-4077-8690-40C1B32F8EAF}"/>
              </a:ext>
            </a:extLst>
          </p:cNvPr>
          <p:cNvGraphicFramePr>
            <a:graphicFrameLocks noChangeAspect="1"/>
          </p:cNvGraphicFramePr>
          <p:nvPr/>
        </p:nvGraphicFramePr>
        <p:xfrm>
          <a:off x="6453799" y="4657756"/>
          <a:ext cx="2067887" cy="1977009"/>
        </p:xfrm>
        <a:graphic>
          <a:graphicData uri="http://schemas.openxmlformats.org/presentationml/2006/ole">
            <mc:AlternateContent xmlns:mc="http://schemas.openxmlformats.org/markup-compatibility/2006">
              <mc:Choice xmlns:v="urn:schemas-microsoft-com:vml" Requires="v">
                <p:oleObj name="Bitmap Image" r:id="rId8" imgW="2034720" imgH="1943280" progId="Paint.Picture">
                  <p:embed/>
                </p:oleObj>
              </mc:Choice>
              <mc:Fallback>
                <p:oleObj name="Bitmap Image" r:id="rId8" imgW="2034720" imgH="1943280" progId="Paint.Picture">
                  <p:embed/>
                  <p:pic>
                    <p:nvPicPr>
                      <p:cNvPr id="11" name="Object 10">
                        <a:extLst>
                          <a:ext uri="{FF2B5EF4-FFF2-40B4-BE49-F238E27FC236}">
                            <a16:creationId xmlns:a16="http://schemas.microsoft.com/office/drawing/2014/main" id="{F369EB58-71D4-4077-8690-40C1B32F8EAF}"/>
                          </a:ext>
                        </a:extLst>
                      </p:cNvPr>
                      <p:cNvPicPr>
                        <a:picLocks noChangeAspect="1" noChangeArrowheads="1"/>
                      </p:cNvPicPr>
                      <p:nvPr/>
                    </p:nvPicPr>
                    <p:blipFill>
                      <a:blip r:embed="rId9"/>
                      <a:srcRect/>
                      <a:stretch>
                        <a:fillRect/>
                      </a:stretch>
                    </p:blipFill>
                    <p:spPr bwMode="auto">
                      <a:xfrm>
                        <a:off x="6453799" y="4657756"/>
                        <a:ext cx="2067887" cy="1977009"/>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8BA34205-AAAF-40BC-8359-6064714624FD}"/>
              </a:ext>
            </a:extLst>
          </p:cNvPr>
          <p:cNvGraphicFramePr>
            <a:graphicFrameLocks noChangeAspect="1"/>
          </p:cNvGraphicFramePr>
          <p:nvPr/>
        </p:nvGraphicFramePr>
        <p:xfrm>
          <a:off x="9796124" y="4543626"/>
          <a:ext cx="1986147" cy="1938370"/>
        </p:xfrm>
        <a:graphic>
          <a:graphicData uri="http://schemas.openxmlformats.org/presentationml/2006/ole">
            <mc:AlternateContent xmlns:mc="http://schemas.openxmlformats.org/markup-compatibility/2006">
              <mc:Choice xmlns:v="urn:schemas-microsoft-com:vml" Requires="v">
                <p:oleObj name="Bitmap Image" r:id="rId10" imgW="2057400" imgH="2019240" progId="Paint.Picture">
                  <p:embed/>
                </p:oleObj>
              </mc:Choice>
              <mc:Fallback>
                <p:oleObj name="Bitmap Image" r:id="rId10" imgW="2057400" imgH="2019240" progId="Paint.Picture">
                  <p:embed/>
                  <p:pic>
                    <p:nvPicPr>
                      <p:cNvPr id="12" name="Object 11">
                        <a:extLst>
                          <a:ext uri="{FF2B5EF4-FFF2-40B4-BE49-F238E27FC236}">
                            <a16:creationId xmlns:a16="http://schemas.microsoft.com/office/drawing/2014/main" id="{8BA34205-AAAF-40BC-8359-6064714624FD}"/>
                          </a:ext>
                        </a:extLst>
                      </p:cNvPr>
                      <p:cNvPicPr>
                        <a:picLocks noChangeAspect="1" noChangeArrowheads="1"/>
                      </p:cNvPicPr>
                      <p:nvPr/>
                    </p:nvPicPr>
                    <p:blipFill>
                      <a:blip r:embed="rId11"/>
                      <a:srcRect r="5063" b="5469"/>
                      <a:stretch>
                        <a:fillRect/>
                      </a:stretch>
                    </p:blipFill>
                    <p:spPr bwMode="auto">
                      <a:xfrm>
                        <a:off x="9796124" y="4543626"/>
                        <a:ext cx="1986147" cy="1938370"/>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0149EDC6-0D4F-462F-8697-FF8864F521A4}"/>
              </a:ext>
            </a:extLst>
          </p:cNvPr>
          <p:cNvGraphicFramePr>
            <a:graphicFrameLocks noChangeAspect="1"/>
          </p:cNvGraphicFramePr>
          <p:nvPr/>
        </p:nvGraphicFramePr>
        <p:xfrm>
          <a:off x="3655601" y="5636998"/>
          <a:ext cx="2362200" cy="939800"/>
        </p:xfrm>
        <a:graphic>
          <a:graphicData uri="http://schemas.openxmlformats.org/presentationml/2006/ole">
            <mc:AlternateContent xmlns:mc="http://schemas.openxmlformats.org/markup-compatibility/2006">
              <mc:Choice xmlns:v="urn:schemas-microsoft-com:vml" Requires="v">
                <p:oleObj name="Equation" r:id="rId12" imgW="2361960" imgH="939600" progId="Equation.DSMT4">
                  <p:embed/>
                </p:oleObj>
              </mc:Choice>
              <mc:Fallback>
                <p:oleObj name="Equation" r:id="rId12" imgW="2361960" imgH="939600" progId="Equation.DSMT4">
                  <p:embed/>
                  <p:pic>
                    <p:nvPicPr>
                      <p:cNvPr id="13" name="Object 12">
                        <a:extLst>
                          <a:ext uri="{FF2B5EF4-FFF2-40B4-BE49-F238E27FC236}">
                            <a16:creationId xmlns:a16="http://schemas.microsoft.com/office/drawing/2014/main" id="{0149EDC6-0D4F-462F-8697-FF8864F521A4}"/>
                          </a:ext>
                        </a:extLst>
                      </p:cNvPr>
                      <p:cNvPicPr>
                        <a:picLocks noChangeAspect="1" noChangeArrowheads="1"/>
                      </p:cNvPicPr>
                      <p:nvPr/>
                    </p:nvPicPr>
                    <p:blipFill>
                      <a:blip r:embed="rId13"/>
                      <a:srcRect/>
                      <a:stretch>
                        <a:fillRect/>
                      </a:stretch>
                    </p:blipFill>
                    <p:spPr bwMode="auto">
                      <a:xfrm>
                        <a:off x="3655601" y="5636998"/>
                        <a:ext cx="2362200" cy="939800"/>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8C5E1060-38A8-4DE6-B05A-6DC0444CF4A3}"/>
              </a:ext>
            </a:extLst>
          </p:cNvPr>
          <p:cNvGraphicFramePr>
            <a:graphicFrameLocks noChangeAspect="1"/>
          </p:cNvGraphicFramePr>
          <p:nvPr/>
        </p:nvGraphicFramePr>
        <p:xfrm>
          <a:off x="8684562" y="4253512"/>
          <a:ext cx="965200" cy="487363"/>
        </p:xfrm>
        <a:graphic>
          <a:graphicData uri="http://schemas.openxmlformats.org/presentationml/2006/ole">
            <mc:AlternateContent xmlns:mc="http://schemas.openxmlformats.org/markup-compatibility/2006">
              <mc:Choice xmlns:v="urn:schemas-microsoft-com:vml" Requires="v">
                <p:oleObj name="Equation" r:id="rId14" imgW="965160" imgH="482400" progId="Equation.DSMT4">
                  <p:embed/>
                </p:oleObj>
              </mc:Choice>
              <mc:Fallback>
                <p:oleObj name="Equation" r:id="rId14" imgW="965160" imgH="482400" progId="Equation.DSMT4">
                  <p:embed/>
                  <p:pic>
                    <p:nvPicPr>
                      <p:cNvPr id="14" name="Object 13">
                        <a:extLst>
                          <a:ext uri="{FF2B5EF4-FFF2-40B4-BE49-F238E27FC236}">
                            <a16:creationId xmlns:a16="http://schemas.microsoft.com/office/drawing/2014/main" id="{8C5E1060-38A8-4DE6-B05A-6DC0444CF4A3}"/>
                          </a:ext>
                        </a:extLst>
                      </p:cNvPr>
                      <p:cNvPicPr>
                        <a:picLocks noChangeAspect="1" noChangeArrowheads="1"/>
                      </p:cNvPicPr>
                      <p:nvPr/>
                    </p:nvPicPr>
                    <p:blipFill>
                      <a:blip r:embed="rId15"/>
                      <a:srcRect/>
                      <a:stretch>
                        <a:fillRect/>
                      </a:stretch>
                    </p:blipFill>
                    <p:spPr bwMode="auto">
                      <a:xfrm>
                        <a:off x="8684562" y="4253512"/>
                        <a:ext cx="965200" cy="487363"/>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6A60D0C8-C665-4814-A51C-49F799438E9E}"/>
              </a:ext>
            </a:extLst>
          </p:cNvPr>
          <p:cNvGraphicFramePr>
            <a:graphicFrameLocks noChangeAspect="1"/>
          </p:cNvGraphicFramePr>
          <p:nvPr/>
        </p:nvGraphicFramePr>
        <p:xfrm>
          <a:off x="8668048" y="6200774"/>
          <a:ext cx="939800" cy="487362"/>
        </p:xfrm>
        <a:graphic>
          <a:graphicData uri="http://schemas.openxmlformats.org/presentationml/2006/ole">
            <mc:AlternateContent xmlns:mc="http://schemas.openxmlformats.org/markup-compatibility/2006">
              <mc:Choice xmlns:v="urn:schemas-microsoft-com:vml" Requires="v">
                <p:oleObj name="Equation" r:id="rId16" imgW="939600" imgH="482400" progId="Equation.DSMT4">
                  <p:embed/>
                </p:oleObj>
              </mc:Choice>
              <mc:Fallback>
                <p:oleObj name="Equation" r:id="rId16" imgW="939600" imgH="482400" progId="Equation.DSMT4">
                  <p:embed/>
                  <p:pic>
                    <p:nvPicPr>
                      <p:cNvPr id="15" name="Object 14">
                        <a:extLst>
                          <a:ext uri="{FF2B5EF4-FFF2-40B4-BE49-F238E27FC236}">
                            <a16:creationId xmlns:a16="http://schemas.microsoft.com/office/drawing/2014/main" id="{6A60D0C8-C665-4814-A51C-49F799438E9E}"/>
                          </a:ext>
                        </a:extLst>
                      </p:cNvPr>
                      <p:cNvPicPr>
                        <a:picLocks noChangeAspect="1" noChangeArrowheads="1"/>
                      </p:cNvPicPr>
                      <p:nvPr/>
                    </p:nvPicPr>
                    <p:blipFill>
                      <a:blip r:embed="rId17"/>
                      <a:srcRect/>
                      <a:stretch>
                        <a:fillRect/>
                      </a:stretch>
                    </p:blipFill>
                    <p:spPr bwMode="auto">
                      <a:xfrm>
                        <a:off x="8668048" y="6200774"/>
                        <a:ext cx="939800" cy="487362"/>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9ABD36B2-653E-45D4-A678-CD8FD84295C9}"/>
              </a:ext>
            </a:extLst>
          </p:cNvPr>
          <p:cNvSpPr txBox="1"/>
          <p:nvPr/>
        </p:nvSpPr>
        <p:spPr>
          <a:xfrm>
            <a:off x="339628" y="4495225"/>
            <a:ext cx="3022930" cy="2031325"/>
          </a:xfrm>
          <a:prstGeom prst="rect">
            <a:avLst/>
          </a:prstGeom>
          <a:noFill/>
        </p:spPr>
        <p:txBody>
          <a:bodyPr wrap="square" rtlCol="0">
            <a:spAutoFit/>
          </a:bodyPr>
          <a:lstStyle/>
          <a:p>
            <a:r>
              <a:rPr lang="en-US" sz="1400"/>
              <a:t>Looking at trans/refl of plane polarized part of wave and perpendicular polarized part.  Note Brewster’s angle, where reflection is purely perpendicularly polarized.  And note critical angle, only operative for n</a:t>
            </a:r>
            <a:r>
              <a:rPr lang="en-US" sz="1400" baseline="-25000"/>
              <a:t>2</a:t>
            </a:r>
            <a:r>
              <a:rPr lang="en-US" sz="1400"/>
              <a:t> &lt; n</a:t>
            </a:r>
            <a:r>
              <a:rPr lang="en-US" sz="1400" baseline="-25000"/>
              <a:t>1</a:t>
            </a:r>
            <a:r>
              <a:rPr lang="en-US" sz="1400"/>
              <a:t>, where reflection is entire.  Note T</a:t>
            </a:r>
            <a:r>
              <a:rPr lang="en-US" sz="1400" baseline="-25000"/>
              <a:t>parallel</a:t>
            </a:r>
            <a:r>
              <a:rPr lang="en-US" sz="1400"/>
              <a:t> = S</a:t>
            </a:r>
            <a:r>
              <a:rPr lang="en-US" sz="1400" baseline="-25000"/>
              <a:t>2transmitted parallel</a:t>
            </a:r>
            <a:r>
              <a:rPr lang="en-US" sz="1400"/>
              <a:t>/S</a:t>
            </a:r>
            <a:r>
              <a:rPr lang="en-US" sz="1400" baseline="-25000"/>
              <a:t>1incident parallel</a:t>
            </a:r>
            <a:r>
              <a:rPr lang="en-US" sz="1400"/>
              <a:t>, etc.</a:t>
            </a:r>
          </a:p>
        </p:txBody>
      </p:sp>
      <p:sp>
        <p:nvSpPr>
          <p:cNvPr id="17" name="Freeform: Shape 16">
            <a:extLst>
              <a:ext uri="{FF2B5EF4-FFF2-40B4-BE49-F238E27FC236}">
                <a16:creationId xmlns:a16="http://schemas.microsoft.com/office/drawing/2014/main" id="{E912508A-B12B-4EE1-8302-F4C210B73DC0}"/>
              </a:ext>
            </a:extLst>
          </p:cNvPr>
          <p:cNvSpPr/>
          <p:nvPr/>
        </p:nvSpPr>
        <p:spPr>
          <a:xfrm>
            <a:off x="8073957" y="4653730"/>
            <a:ext cx="1040860" cy="184825"/>
          </a:xfrm>
          <a:custGeom>
            <a:avLst/>
            <a:gdLst>
              <a:gd name="connsiteX0" fmla="*/ 1040860 w 1040860"/>
              <a:gd name="connsiteY0" fmla="*/ 58366 h 184825"/>
              <a:gd name="connsiteX1" fmla="*/ 982494 w 1040860"/>
              <a:gd name="connsiteY1" fmla="*/ 87549 h 184825"/>
              <a:gd name="connsiteX2" fmla="*/ 953311 w 1040860"/>
              <a:gd name="connsiteY2" fmla="*/ 97276 h 184825"/>
              <a:gd name="connsiteX3" fmla="*/ 924128 w 1040860"/>
              <a:gd name="connsiteY3" fmla="*/ 116732 h 184825"/>
              <a:gd name="connsiteX4" fmla="*/ 846307 w 1040860"/>
              <a:gd name="connsiteY4" fmla="*/ 136187 h 184825"/>
              <a:gd name="connsiteX5" fmla="*/ 807396 w 1040860"/>
              <a:gd name="connsiteY5" fmla="*/ 145915 h 184825"/>
              <a:gd name="connsiteX6" fmla="*/ 544749 w 1040860"/>
              <a:gd name="connsiteY6" fmla="*/ 136187 h 184825"/>
              <a:gd name="connsiteX7" fmla="*/ 515566 w 1040860"/>
              <a:gd name="connsiteY7" fmla="*/ 126459 h 184825"/>
              <a:gd name="connsiteX8" fmla="*/ 466928 w 1040860"/>
              <a:gd name="connsiteY8" fmla="*/ 116732 h 184825"/>
              <a:gd name="connsiteX9" fmla="*/ 428017 w 1040860"/>
              <a:gd name="connsiteY9" fmla="*/ 97276 h 184825"/>
              <a:gd name="connsiteX10" fmla="*/ 398834 w 1040860"/>
              <a:gd name="connsiteY10" fmla="*/ 87549 h 184825"/>
              <a:gd name="connsiteX11" fmla="*/ 311286 w 1040860"/>
              <a:gd name="connsiteY11" fmla="*/ 38910 h 184825"/>
              <a:gd name="connsiteX12" fmla="*/ 262647 w 1040860"/>
              <a:gd name="connsiteY12" fmla="*/ 0 h 184825"/>
              <a:gd name="connsiteX13" fmla="*/ 204281 w 1040860"/>
              <a:gd name="connsiteY13" fmla="*/ 19455 h 184825"/>
              <a:gd name="connsiteX14" fmla="*/ 155643 w 1040860"/>
              <a:gd name="connsiteY14" fmla="*/ 77821 h 184825"/>
              <a:gd name="connsiteX15" fmla="*/ 116732 w 1040860"/>
              <a:gd name="connsiteY15" fmla="*/ 126459 h 184825"/>
              <a:gd name="connsiteX16" fmla="*/ 58366 w 1040860"/>
              <a:gd name="connsiteY16" fmla="*/ 145915 h 184825"/>
              <a:gd name="connsiteX17" fmla="*/ 0 w 1040860"/>
              <a:gd name="connsiteY17" fmla="*/ 184825 h 18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40860" h="184825">
                <a:moveTo>
                  <a:pt x="1040860" y="58366"/>
                </a:moveTo>
                <a:cubicBezTo>
                  <a:pt x="1021405" y="68094"/>
                  <a:pt x="1002371" y="78715"/>
                  <a:pt x="982494" y="87549"/>
                </a:cubicBezTo>
                <a:cubicBezTo>
                  <a:pt x="973124" y="91713"/>
                  <a:pt x="962482" y="92690"/>
                  <a:pt x="953311" y="97276"/>
                </a:cubicBezTo>
                <a:cubicBezTo>
                  <a:pt x="942854" y="102505"/>
                  <a:pt x="935115" y="112737"/>
                  <a:pt x="924128" y="116732"/>
                </a:cubicBezTo>
                <a:cubicBezTo>
                  <a:pt x="898999" y="125870"/>
                  <a:pt x="872247" y="129702"/>
                  <a:pt x="846307" y="136187"/>
                </a:cubicBezTo>
                <a:lnTo>
                  <a:pt x="807396" y="145915"/>
                </a:lnTo>
                <a:cubicBezTo>
                  <a:pt x="719847" y="142672"/>
                  <a:pt x="632164" y="142015"/>
                  <a:pt x="544749" y="136187"/>
                </a:cubicBezTo>
                <a:cubicBezTo>
                  <a:pt x="534518" y="135505"/>
                  <a:pt x="525514" y="128946"/>
                  <a:pt x="515566" y="126459"/>
                </a:cubicBezTo>
                <a:cubicBezTo>
                  <a:pt x="499526" y="122449"/>
                  <a:pt x="483141" y="119974"/>
                  <a:pt x="466928" y="116732"/>
                </a:cubicBezTo>
                <a:cubicBezTo>
                  <a:pt x="453958" y="110247"/>
                  <a:pt x="441346" y="102988"/>
                  <a:pt x="428017" y="97276"/>
                </a:cubicBezTo>
                <a:cubicBezTo>
                  <a:pt x="418592" y="93237"/>
                  <a:pt x="407797" y="92529"/>
                  <a:pt x="398834" y="87549"/>
                </a:cubicBezTo>
                <a:cubicBezTo>
                  <a:pt x="298483" y="31798"/>
                  <a:pt x="377322" y="60923"/>
                  <a:pt x="311286" y="38910"/>
                </a:cubicBezTo>
                <a:cubicBezTo>
                  <a:pt x="302817" y="30441"/>
                  <a:pt x="274918" y="0"/>
                  <a:pt x="262647" y="0"/>
                </a:cubicBezTo>
                <a:cubicBezTo>
                  <a:pt x="242139" y="0"/>
                  <a:pt x="223736" y="12970"/>
                  <a:pt x="204281" y="19455"/>
                </a:cubicBezTo>
                <a:cubicBezTo>
                  <a:pt x="155978" y="91911"/>
                  <a:pt x="218059" y="2921"/>
                  <a:pt x="155643" y="77821"/>
                </a:cubicBezTo>
                <a:cubicBezTo>
                  <a:pt x="145822" y="89607"/>
                  <a:pt x="132907" y="118372"/>
                  <a:pt x="116732" y="126459"/>
                </a:cubicBezTo>
                <a:cubicBezTo>
                  <a:pt x="98389" y="135630"/>
                  <a:pt x="75430" y="134539"/>
                  <a:pt x="58366" y="145915"/>
                </a:cubicBezTo>
                <a:lnTo>
                  <a:pt x="0" y="184825"/>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65DCEC7-336F-4027-A9E4-8B7FB2BF9345}"/>
              </a:ext>
            </a:extLst>
          </p:cNvPr>
          <p:cNvSpPr/>
          <p:nvPr/>
        </p:nvSpPr>
        <p:spPr>
          <a:xfrm>
            <a:off x="9251004" y="4692640"/>
            <a:ext cx="1245141" cy="155643"/>
          </a:xfrm>
          <a:custGeom>
            <a:avLst/>
            <a:gdLst>
              <a:gd name="connsiteX0" fmla="*/ 0 w 1245141"/>
              <a:gd name="connsiteY0" fmla="*/ 0 h 155643"/>
              <a:gd name="connsiteX1" fmla="*/ 68094 w 1245141"/>
              <a:gd name="connsiteY1" fmla="*/ 58366 h 155643"/>
              <a:gd name="connsiteX2" fmla="*/ 97277 w 1245141"/>
              <a:gd name="connsiteY2" fmla="*/ 68094 h 155643"/>
              <a:gd name="connsiteX3" fmla="*/ 136187 w 1245141"/>
              <a:gd name="connsiteY3" fmla="*/ 87549 h 155643"/>
              <a:gd name="connsiteX4" fmla="*/ 194553 w 1245141"/>
              <a:gd name="connsiteY4" fmla="*/ 107005 h 155643"/>
              <a:gd name="connsiteX5" fmla="*/ 272375 w 1245141"/>
              <a:gd name="connsiteY5" fmla="*/ 136188 h 155643"/>
              <a:gd name="connsiteX6" fmla="*/ 340468 w 1245141"/>
              <a:gd name="connsiteY6" fmla="*/ 155643 h 155643"/>
              <a:gd name="connsiteX7" fmla="*/ 573932 w 1245141"/>
              <a:gd name="connsiteY7" fmla="*/ 145915 h 155643"/>
              <a:gd name="connsiteX8" fmla="*/ 603115 w 1245141"/>
              <a:gd name="connsiteY8" fmla="*/ 116732 h 155643"/>
              <a:gd name="connsiteX9" fmla="*/ 642026 w 1245141"/>
              <a:gd name="connsiteY9" fmla="*/ 107005 h 155643"/>
              <a:gd name="connsiteX10" fmla="*/ 700392 w 1245141"/>
              <a:gd name="connsiteY10" fmla="*/ 68094 h 155643"/>
              <a:gd name="connsiteX11" fmla="*/ 739302 w 1245141"/>
              <a:gd name="connsiteY11" fmla="*/ 38911 h 155643"/>
              <a:gd name="connsiteX12" fmla="*/ 817124 w 1245141"/>
              <a:gd name="connsiteY12" fmla="*/ 19456 h 155643"/>
              <a:gd name="connsiteX13" fmla="*/ 894945 w 1245141"/>
              <a:gd name="connsiteY13" fmla="*/ 0 h 155643"/>
              <a:gd name="connsiteX14" fmla="*/ 1089498 w 1245141"/>
              <a:gd name="connsiteY14" fmla="*/ 19456 h 155643"/>
              <a:gd name="connsiteX15" fmla="*/ 1118681 w 1245141"/>
              <a:gd name="connsiteY15" fmla="*/ 38911 h 155643"/>
              <a:gd name="connsiteX16" fmla="*/ 1177047 w 1245141"/>
              <a:gd name="connsiteY16" fmla="*/ 68094 h 155643"/>
              <a:gd name="connsiteX17" fmla="*/ 1235413 w 1245141"/>
              <a:gd name="connsiteY17" fmla="*/ 116732 h 155643"/>
              <a:gd name="connsiteX18" fmla="*/ 1245141 w 1245141"/>
              <a:gd name="connsiteY18" fmla="*/ 116732 h 155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45141" h="155643">
                <a:moveTo>
                  <a:pt x="0" y="0"/>
                </a:moveTo>
                <a:cubicBezTo>
                  <a:pt x="22698" y="19455"/>
                  <a:pt x="43603" y="41222"/>
                  <a:pt x="68094" y="58366"/>
                </a:cubicBezTo>
                <a:cubicBezTo>
                  <a:pt x="76494" y="64246"/>
                  <a:pt x="87852" y="64055"/>
                  <a:pt x="97277" y="68094"/>
                </a:cubicBezTo>
                <a:cubicBezTo>
                  <a:pt x="110605" y="73806"/>
                  <a:pt x="122723" y="82163"/>
                  <a:pt x="136187" y="87549"/>
                </a:cubicBezTo>
                <a:cubicBezTo>
                  <a:pt x="155228" y="95166"/>
                  <a:pt x="175512" y="99389"/>
                  <a:pt x="194553" y="107005"/>
                </a:cubicBezTo>
                <a:cubicBezTo>
                  <a:pt x="220239" y="117279"/>
                  <a:pt x="245695" y="128565"/>
                  <a:pt x="272375" y="136188"/>
                </a:cubicBezTo>
                <a:cubicBezTo>
                  <a:pt x="357877" y="160617"/>
                  <a:pt x="270497" y="132318"/>
                  <a:pt x="340468" y="155643"/>
                </a:cubicBezTo>
                <a:cubicBezTo>
                  <a:pt x="418289" y="152400"/>
                  <a:pt x="496884" y="157330"/>
                  <a:pt x="573932" y="145915"/>
                </a:cubicBezTo>
                <a:cubicBezTo>
                  <a:pt x="587540" y="143899"/>
                  <a:pt x="591171" y="123557"/>
                  <a:pt x="603115" y="116732"/>
                </a:cubicBezTo>
                <a:cubicBezTo>
                  <a:pt x="614723" y="110099"/>
                  <a:pt x="629056" y="110247"/>
                  <a:pt x="642026" y="107005"/>
                </a:cubicBezTo>
                <a:cubicBezTo>
                  <a:pt x="681667" y="67362"/>
                  <a:pt x="637574" y="107355"/>
                  <a:pt x="700392" y="68094"/>
                </a:cubicBezTo>
                <a:cubicBezTo>
                  <a:pt x="714140" y="59501"/>
                  <a:pt x="725226" y="46955"/>
                  <a:pt x="739302" y="38911"/>
                </a:cubicBezTo>
                <a:cubicBezTo>
                  <a:pt x="756101" y="29311"/>
                  <a:pt x="803691" y="22556"/>
                  <a:pt x="817124" y="19456"/>
                </a:cubicBezTo>
                <a:cubicBezTo>
                  <a:pt x="843178" y="13444"/>
                  <a:pt x="894945" y="0"/>
                  <a:pt x="894945" y="0"/>
                </a:cubicBezTo>
                <a:cubicBezTo>
                  <a:pt x="895989" y="70"/>
                  <a:pt x="1047793" y="3817"/>
                  <a:pt x="1089498" y="19456"/>
                </a:cubicBezTo>
                <a:cubicBezTo>
                  <a:pt x="1100445" y="23561"/>
                  <a:pt x="1108224" y="33683"/>
                  <a:pt x="1118681" y="38911"/>
                </a:cubicBezTo>
                <a:cubicBezTo>
                  <a:pt x="1162551" y="60846"/>
                  <a:pt x="1135232" y="33249"/>
                  <a:pt x="1177047" y="68094"/>
                </a:cubicBezTo>
                <a:cubicBezTo>
                  <a:pt x="1209318" y="94986"/>
                  <a:pt x="1199185" y="98618"/>
                  <a:pt x="1235413" y="116732"/>
                </a:cubicBezTo>
                <a:cubicBezTo>
                  <a:pt x="1238313" y="118182"/>
                  <a:pt x="1241898" y="116732"/>
                  <a:pt x="1245141" y="116732"/>
                </a:cubicBezTo>
              </a:path>
            </a:pathLst>
          </a:cu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19" name="Freeform: Shape 18">
            <a:extLst>
              <a:ext uri="{FF2B5EF4-FFF2-40B4-BE49-F238E27FC236}">
                <a16:creationId xmlns:a16="http://schemas.microsoft.com/office/drawing/2014/main" id="{4FD186BA-648E-46B0-BAE4-6C0774382EA1}"/>
              </a:ext>
            </a:extLst>
          </p:cNvPr>
          <p:cNvSpPr/>
          <p:nvPr/>
        </p:nvSpPr>
        <p:spPr>
          <a:xfrm>
            <a:off x="9717932" y="6403999"/>
            <a:ext cx="758757" cy="127169"/>
          </a:xfrm>
          <a:custGeom>
            <a:avLst/>
            <a:gdLst>
              <a:gd name="connsiteX0" fmla="*/ 0 w 758757"/>
              <a:gd name="connsiteY0" fmla="*/ 127169 h 127169"/>
              <a:gd name="connsiteX1" fmla="*/ 87549 w 758757"/>
              <a:gd name="connsiteY1" fmla="*/ 107714 h 127169"/>
              <a:gd name="connsiteX2" fmla="*/ 525294 w 758757"/>
              <a:gd name="connsiteY2" fmla="*/ 88259 h 127169"/>
              <a:gd name="connsiteX3" fmla="*/ 554477 w 758757"/>
              <a:gd name="connsiteY3" fmla="*/ 78531 h 127169"/>
              <a:gd name="connsiteX4" fmla="*/ 583659 w 758757"/>
              <a:gd name="connsiteY4" fmla="*/ 59076 h 127169"/>
              <a:gd name="connsiteX5" fmla="*/ 642025 w 758757"/>
              <a:gd name="connsiteY5" fmla="*/ 39620 h 127169"/>
              <a:gd name="connsiteX6" fmla="*/ 671208 w 758757"/>
              <a:gd name="connsiteY6" fmla="*/ 29893 h 127169"/>
              <a:gd name="connsiteX7" fmla="*/ 729574 w 758757"/>
              <a:gd name="connsiteY7" fmla="*/ 710 h 127169"/>
              <a:gd name="connsiteX8" fmla="*/ 758757 w 758757"/>
              <a:gd name="connsiteY8" fmla="*/ 710 h 12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8757" h="127169">
                <a:moveTo>
                  <a:pt x="0" y="127169"/>
                </a:moveTo>
                <a:cubicBezTo>
                  <a:pt x="29183" y="120684"/>
                  <a:pt x="57803" y="110689"/>
                  <a:pt x="87549" y="107714"/>
                </a:cubicBezTo>
                <a:cubicBezTo>
                  <a:pt x="116353" y="104834"/>
                  <a:pt x="513102" y="88767"/>
                  <a:pt x="525294" y="88259"/>
                </a:cubicBezTo>
                <a:cubicBezTo>
                  <a:pt x="535022" y="85016"/>
                  <a:pt x="545306" y="83117"/>
                  <a:pt x="554477" y="78531"/>
                </a:cubicBezTo>
                <a:cubicBezTo>
                  <a:pt x="564934" y="73303"/>
                  <a:pt x="572976" y="63824"/>
                  <a:pt x="583659" y="59076"/>
                </a:cubicBezTo>
                <a:cubicBezTo>
                  <a:pt x="602399" y="50747"/>
                  <a:pt x="622570" y="46105"/>
                  <a:pt x="642025" y="39620"/>
                </a:cubicBezTo>
                <a:lnTo>
                  <a:pt x="671208" y="29893"/>
                </a:lnTo>
                <a:cubicBezTo>
                  <a:pt x="693618" y="14953"/>
                  <a:pt x="702723" y="5185"/>
                  <a:pt x="729574" y="710"/>
                </a:cubicBezTo>
                <a:cubicBezTo>
                  <a:pt x="739169" y="-889"/>
                  <a:pt x="749029" y="710"/>
                  <a:pt x="758757" y="710"/>
                </a:cubicBezTo>
              </a:path>
            </a:pathLst>
          </a:cu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
        <p:nvSpPr>
          <p:cNvPr id="20" name="Title 1">
            <a:extLst>
              <a:ext uri="{FF2B5EF4-FFF2-40B4-BE49-F238E27FC236}">
                <a16:creationId xmlns:a16="http://schemas.microsoft.com/office/drawing/2014/main" id="{10BBA14D-49EA-4107-B6D9-ACACF4AB3137}"/>
              </a:ext>
            </a:extLst>
          </p:cNvPr>
          <p:cNvSpPr txBox="1">
            <a:spLocks/>
          </p:cNvSpPr>
          <p:nvPr/>
        </p:nvSpPr>
        <p:spPr>
          <a:xfrm>
            <a:off x="3718472" y="110855"/>
            <a:ext cx="6077652" cy="69528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Insulator EB (t): n = const.</a:t>
            </a:r>
          </a:p>
        </p:txBody>
      </p:sp>
      <p:sp>
        <p:nvSpPr>
          <p:cNvPr id="22" name="TextBox 21">
            <a:extLst>
              <a:ext uri="{FF2B5EF4-FFF2-40B4-BE49-F238E27FC236}">
                <a16:creationId xmlns:a16="http://schemas.microsoft.com/office/drawing/2014/main" id="{53BB1665-234D-43E6-94F4-D2016052034B}"/>
              </a:ext>
            </a:extLst>
          </p:cNvPr>
          <p:cNvSpPr txBox="1"/>
          <p:nvPr/>
        </p:nvSpPr>
        <p:spPr>
          <a:xfrm>
            <a:off x="3289526" y="2355991"/>
            <a:ext cx="2806474" cy="338554"/>
          </a:xfrm>
          <a:prstGeom prst="rect">
            <a:avLst/>
          </a:prstGeom>
          <a:noFill/>
        </p:spPr>
        <p:txBody>
          <a:bodyPr wrap="none" rtlCol="0">
            <a:spAutoFit/>
          </a:bodyPr>
          <a:lstStyle/>
          <a:p>
            <a:r>
              <a:rPr lang="en-US" sz="1600"/>
              <a:t>First thing we find is Snell’s law:</a:t>
            </a:r>
          </a:p>
        </p:txBody>
      </p:sp>
    </p:spTree>
    <p:extLst>
      <p:ext uri="{BB962C8B-B14F-4D97-AF65-F5344CB8AC3E}">
        <p14:creationId xmlns:p14="http://schemas.microsoft.com/office/powerpoint/2010/main" val="32307008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15BDB-274F-42F3-BC70-1916500DC7F6}"/>
              </a:ext>
            </a:extLst>
          </p:cNvPr>
          <p:cNvSpPr txBox="1">
            <a:spLocks/>
          </p:cNvSpPr>
          <p:nvPr/>
        </p:nvSpPr>
        <p:spPr>
          <a:xfrm>
            <a:off x="3393469" y="197047"/>
            <a:ext cx="5906173" cy="68817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u="sng">
                <a:latin typeface="+mn-lt"/>
              </a:rPr>
              <a:t>Insulator EB (t): n = n(</a:t>
            </a:r>
            <a:r>
              <a:rPr lang="el-GR" sz="3600" b="1" u="sng">
                <a:latin typeface="+mn-lt"/>
              </a:rPr>
              <a:t>ω</a:t>
            </a:r>
            <a:r>
              <a:rPr lang="en-US" sz="3600" b="1" u="sng">
                <a:latin typeface="+mn-lt"/>
              </a:rPr>
              <a:t>)</a:t>
            </a:r>
          </a:p>
        </p:txBody>
      </p:sp>
      <p:sp>
        <p:nvSpPr>
          <p:cNvPr id="3" name="TextBox 2">
            <a:extLst>
              <a:ext uri="{FF2B5EF4-FFF2-40B4-BE49-F238E27FC236}">
                <a16:creationId xmlns:a16="http://schemas.microsoft.com/office/drawing/2014/main" id="{7BDC1005-29B0-4408-8655-B5C7662382AE}"/>
              </a:ext>
            </a:extLst>
          </p:cNvPr>
          <p:cNvSpPr txBox="1"/>
          <p:nvPr/>
        </p:nvSpPr>
        <p:spPr>
          <a:xfrm>
            <a:off x="179107" y="1029028"/>
            <a:ext cx="8848161" cy="338554"/>
          </a:xfrm>
          <a:prstGeom prst="rect">
            <a:avLst/>
          </a:prstGeom>
          <a:noFill/>
        </p:spPr>
        <p:txBody>
          <a:bodyPr wrap="square" rtlCol="0">
            <a:spAutoFit/>
          </a:bodyPr>
          <a:lstStyle/>
          <a:p>
            <a:r>
              <a:rPr lang="en-US" sz="1600"/>
              <a:t>Now consider waves inside on a medium with a frequency-dependent electric susceptibility:</a:t>
            </a:r>
          </a:p>
        </p:txBody>
      </p:sp>
      <p:sp>
        <p:nvSpPr>
          <p:cNvPr id="22" name="TextBox 21">
            <a:extLst>
              <a:ext uri="{FF2B5EF4-FFF2-40B4-BE49-F238E27FC236}">
                <a16:creationId xmlns:a16="http://schemas.microsoft.com/office/drawing/2014/main" id="{6C848AF6-9391-457D-8E83-DF0E6960322B}"/>
              </a:ext>
            </a:extLst>
          </p:cNvPr>
          <p:cNvSpPr txBox="1"/>
          <p:nvPr/>
        </p:nvSpPr>
        <p:spPr>
          <a:xfrm>
            <a:off x="3628669" y="4265071"/>
            <a:ext cx="3944114" cy="2462213"/>
          </a:xfrm>
          <a:prstGeom prst="rect">
            <a:avLst/>
          </a:prstGeom>
          <a:noFill/>
        </p:spPr>
        <p:txBody>
          <a:bodyPr wrap="square" rtlCol="0">
            <a:spAutoFit/>
          </a:bodyPr>
          <a:lstStyle/>
          <a:p>
            <a:r>
              <a:rPr lang="en-US" sz="1400"/>
              <a:t>Note that T + R = 1 at all times (at the interface).  The transmitted wave will get slowly (or quickly, depending on how large Imk is) absorbed.  Eventually all absorbed if medium 2 is infinite in extent.  Observe that unless EM field excites a response from bound e’s, the field will basically transmit (though ultimately be absorbed if infinite 2</a:t>
            </a:r>
            <a:r>
              <a:rPr lang="en-US" sz="1400" baseline="30000"/>
              <a:t>nd</a:t>
            </a:r>
            <a:r>
              <a:rPr lang="en-US" sz="1400"/>
              <a:t> medium).  So only near resonance do we get appreciable reflection.  And what </a:t>
            </a:r>
            <a:r>
              <a:rPr lang="en-US" sz="1400" i="1"/>
              <a:t>does</a:t>
            </a:r>
            <a:r>
              <a:rPr lang="en-US" sz="1400"/>
              <a:t> transmit, near resonance frequency, is probably </a:t>
            </a:r>
            <a:r>
              <a:rPr lang="en-US" sz="1400" i="1"/>
              <a:t>quickly</a:t>
            </a:r>
            <a:r>
              <a:rPr lang="en-US" sz="1400"/>
              <a:t> absorbed, due to spike in A(w).  </a:t>
            </a:r>
            <a:endParaRPr lang="en-US"/>
          </a:p>
        </p:txBody>
      </p:sp>
      <p:graphicFrame>
        <p:nvGraphicFramePr>
          <p:cNvPr id="24" name="Object 23">
            <a:extLst>
              <a:ext uri="{FF2B5EF4-FFF2-40B4-BE49-F238E27FC236}">
                <a16:creationId xmlns:a16="http://schemas.microsoft.com/office/drawing/2014/main" id="{054516F4-4551-4C96-9EFA-627D22AAEE8A}"/>
              </a:ext>
            </a:extLst>
          </p:cNvPr>
          <p:cNvGraphicFramePr>
            <a:graphicFrameLocks noChangeAspect="1"/>
          </p:cNvGraphicFramePr>
          <p:nvPr>
            <p:extLst>
              <p:ext uri="{D42A27DB-BD31-4B8C-83A1-F6EECF244321}">
                <p14:modId xmlns:p14="http://schemas.microsoft.com/office/powerpoint/2010/main" val="758203392"/>
              </p:ext>
            </p:extLst>
          </p:nvPr>
        </p:nvGraphicFramePr>
        <p:xfrm>
          <a:off x="225425" y="5778500"/>
          <a:ext cx="2379663" cy="974725"/>
        </p:xfrm>
        <a:graphic>
          <a:graphicData uri="http://schemas.openxmlformats.org/presentationml/2006/ole">
            <mc:AlternateContent xmlns:mc="http://schemas.openxmlformats.org/markup-compatibility/2006">
              <mc:Choice xmlns:v="urn:schemas-microsoft-com:vml" Requires="v">
                <p:oleObj name="Equation" r:id="rId3" imgW="2171520" imgH="888840" progId="Equation.DSMT4">
                  <p:embed/>
                </p:oleObj>
              </mc:Choice>
              <mc:Fallback>
                <p:oleObj name="Equation" r:id="rId3" imgW="2171520" imgH="888840" progId="Equation.DSMT4">
                  <p:embed/>
                  <p:pic>
                    <p:nvPicPr>
                      <p:cNvPr id="24" name="Object 23">
                        <a:extLst>
                          <a:ext uri="{FF2B5EF4-FFF2-40B4-BE49-F238E27FC236}">
                            <a16:creationId xmlns:a16="http://schemas.microsoft.com/office/drawing/2014/main" id="{054516F4-4551-4C96-9EFA-627D22AAEE8A}"/>
                          </a:ext>
                        </a:extLst>
                      </p:cNvPr>
                      <p:cNvPicPr>
                        <a:picLocks noChangeAspect="1" noChangeArrowheads="1"/>
                      </p:cNvPicPr>
                      <p:nvPr/>
                    </p:nvPicPr>
                    <p:blipFill>
                      <a:blip r:embed="rId4"/>
                      <a:srcRect/>
                      <a:stretch>
                        <a:fillRect/>
                      </a:stretch>
                    </p:blipFill>
                    <p:spPr bwMode="auto">
                      <a:xfrm>
                        <a:off x="225425" y="5778500"/>
                        <a:ext cx="2379663" cy="974725"/>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344A0411-7A29-448D-B530-7C0CF5ADC875}"/>
              </a:ext>
            </a:extLst>
          </p:cNvPr>
          <p:cNvSpPr txBox="1"/>
          <p:nvPr/>
        </p:nvSpPr>
        <p:spPr>
          <a:xfrm>
            <a:off x="189465" y="4001524"/>
            <a:ext cx="1846726" cy="338554"/>
          </a:xfrm>
          <a:prstGeom prst="rect">
            <a:avLst/>
          </a:prstGeom>
          <a:noFill/>
        </p:spPr>
        <p:txBody>
          <a:bodyPr wrap="square" rtlCol="0">
            <a:spAutoFit/>
          </a:bodyPr>
          <a:lstStyle/>
          <a:p>
            <a:r>
              <a:rPr lang="en-US" sz="1600"/>
              <a:t>Power absorbed:</a:t>
            </a:r>
          </a:p>
        </p:txBody>
      </p:sp>
      <p:graphicFrame>
        <p:nvGraphicFramePr>
          <p:cNvPr id="18" name="Object 17">
            <a:extLst>
              <a:ext uri="{FF2B5EF4-FFF2-40B4-BE49-F238E27FC236}">
                <a16:creationId xmlns:a16="http://schemas.microsoft.com/office/drawing/2014/main" id="{861E15B9-181D-4136-BDBC-25B6155271E6}"/>
              </a:ext>
            </a:extLst>
          </p:cNvPr>
          <p:cNvGraphicFramePr>
            <a:graphicFrameLocks noChangeAspect="1"/>
          </p:cNvGraphicFramePr>
          <p:nvPr/>
        </p:nvGraphicFramePr>
        <p:xfrm>
          <a:off x="229105" y="4386543"/>
          <a:ext cx="3063875" cy="1138237"/>
        </p:xfrm>
        <a:graphic>
          <a:graphicData uri="http://schemas.openxmlformats.org/presentationml/2006/ole">
            <mc:AlternateContent xmlns:mc="http://schemas.openxmlformats.org/markup-compatibility/2006">
              <mc:Choice xmlns:v="urn:schemas-microsoft-com:vml" Requires="v">
                <p:oleObj name="Equation" r:id="rId5" imgW="2831760" imgH="1054080" progId="Equation.DSMT4">
                  <p:embed/>
                </p:oleObj>
              </mc:Choice>
              <mc:Fallback>
                <p:oleObj name="Equation" r:id="rId5" imgW="2831760" imgH="1054080" progId="Equation.DSMT4">
                  <p:embed/>
                  <p:pic>
                    <p:nvPicPr>
                      <p:cNvPr id="18" name="Object 17">
                        <a:extLst>
                          <a:ext uri="{FF2B5EF4-FFF2-40B4-BE49-F238E27FC236}">
                            <a16:creationId xmlns:a16="http://schemas.microsoft.com/office/drawing/2014/main" id="{861E15B9-181D-4136-BDBC-25B6155271E6}"/>
                          </a:ext>
                        </a:extLst>
                      </p:cNvPr>
                      <p:cNvPicPr>
                        <a:picLocks noChangeAspect="1" noChangeArrowheads="1"/>
                      </p:cNvPicPr>
                      <p:nvPr/>
                    </p:nvPicPr>
                    <p:blipFill>
                      <a:blip r:embed="rId6"/>
                      <a:srcRect/>
                      <a:stretch>
                        <a:fillRect/>
                      </a:stretch>
                    </p:blipFill>
                    <p:spPr bwMode="auto">
                      <a:xfrm>
                        <a:off x="229105" y="4386543"/>
                        <a:ext cx="3063875" cy="1138237"/>
                      </a:xfrm>
                      <a:prstGeom prst="rect">
                        <a:avLst/>
                      </a:prstGeom>
                      <a:noFill/>
                    </p:spPr>
                  </p:pic>
                </p:oleObj>
              </mc:Fallback>
            </mc:AlternateContent>
          </a:graphicData>
        </a:graphic>
      </p:graphicFrame>
      <p:pic>
        <p:nvPicPr>
          <p:cNvPr id="6" name="Picture 5">
            <a:extLst>
              <a:ext uri="{FF2B5EF4-FFF2-40B4-BE49-F238E27FC236}">
                <a16:creationId xmlns:a16="http://schemas.microsoft.com/office/drawing/2014/main" id="{FB6B9EFD-897A-44BC-A43A-E6BB1F2FCD0B}"/>
              </a:ext>
            </a:extLst>
          </p:cNvPr>
          <p:cNvPicPr>
            <a:picLocks noChangeAspect="1"/>
          </p:cNvPicPr>
          <p:nvPr/>
        </p:nvPicPr>
        <p:blipFill>
          <a:blip r:embed="rId7"/>
          <a:stretch>
            <a:fillRect/>
          </a:stretch>
        </p:blipFill>
        <p:spPr>
          <a:xfrm>
            <a:off x="189465" y="2251638"/>
            <a:ext cx="3657602" cy="1352462"/>
          </a:xfrm>
          <a:prstGeom prst="rect">
            <a:avLst/>
          </a:prstGeom>
        </p:spPr>
      </p:pic>
      <p:graphicFrame>
        <p:nvGraphicFramePr>
          <p:cNvPr id="10" name="Object 9">
            <a:extLst>
              <a:ext uri="{FF2B5EF4-FFF2-40B4-BE49-F238E27FC236}">
                <a16:creationId xmlns:a16="http://schemas.microsoft.com/office/drawing/2014/main" id="{7276B1B5-3B55-4652-9EAF-3723FA745688}"/>
              </a:ext>
            </a:extLst>
          </p:cNvPr>
          <p:cNvGraphicFramePr>
            <a:graphicFrameLocks noChangeAspect="1"/>
          </p:cNvGraphicFramePr>
          <p:nvPr/>
        </p:nvGraphicFramePr>
        <p:xfrm>
          <a:off x="282804" y="1580865"/>
          <a:ext cx="4800691" cy="357541"/>
        </p:xfrm>
        <a:graphic>
          <a:graphicData uri="http://schemas.openxmlformats.org/presentationml/2006/ole">
            <mc:AlternateContent xmlns:mc="http://schemas.openxmlformats.org/markup-compatibility/2006">
              <mc:Choice xmlns:v="urn:schemas-microsoft-com:vml" Requires="v">
                <p:oleObj name="Equation" r:id="rId8" imgW="3797300" imgH="279400" progId="Equation.DSMT4">
                  <p:embed/>
                </p:oleObj>
              </mc:Choice>
              <mc:Fallback>
                <p:oleObj name="Equation" r:id="rId8" imgW="3797300" imgH="279400" progId="Equation.DSMT4">
                  <p:embed/>
                  <p:pic>
                    <p:nvPicPr>
                      <p:cNvPr id="10" name="Object 9">
                        <a:extLst>
                          <a:ext uri="{FF2B5EF4-FFF2-40B4-BE49-F238E27FC236}">
                            <a16:creationId xmlns:a16="http://schemas.microsoft.com/office/drawing/2014/main" id="{7276B1B5-3B55-4652-9EAF-3723FA74568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2804" y="1580865"/>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12" name="Ink 11">
                <a:extLst>
                  <a:ext uri="{FF2B5EF4-FFF2-40B4-BE49-F238E27FC236}">
                    <a16:creationId xmlns:a16="http://schemas.microsoft.com/office/drawing/2014/main" id="{5483B3E3-1C2E-4304-8DEB-838988081516}"/>
                  </a:ext>
                </a:extLst>
              </p14:cNvPr>
              <p14:cNvContentPartPr/>
              <p14:nvPr/>
            </p14:nvContentPartPr>
            <p14:xfrm>
              <a:off x="1413713" y="2003392"/>
              <a:ext cx="915120" cy="372600"/>
            </p14:xfrm>
          </p:contentPart>
        </mc:Choice>
        <mc:Fallback xmlns="">
          <p:pic>
            <p:nvPicPr>
              <p:cNvPr id="12" name="Ink 11">
                <a:extLst>
                  <a:ext uri="{FF2B5EF4-FFF2-40B4-BE49-F238E27FC236}">
                    <a16:creationId xmlns:a16="http://schemas.microsoft.com/office/drawing/2014/main" id="{5483B3E3-1C2E-4304-8DEB-838988081516}"/>
                  </a:ext>
                </a:extLst>
              </p:cNvPr>
              <p:cNvPicPr/>
              <p:nvPr/>
            </p:nvPicPr>
            <p:blipFill>
              <a:blip r:embed="rId12"/>
              <a:stretch>
                <a:fillRect/>
              </a:stretch>
            </p:blipFill>
            <p:spPr>
              <a:xfrm>
                <a:off x="1395713" y="1985392"/>
                <a:ext cx="950760" cy="408240"/>
              </a:xfrm>
              <a:prstGeom prst="rect">
                <a:avLst/>
              </a:prstGeom>
            </p:spPr>
          </p:pic>
        </mc:Fallback>
      </mc:AlternateContent>
      <p:graphicFrame>
        <p:nvGraphicFramePr>
          <p:cNvPr id="23" name="Object 22">
            <a:extLst>
              <a:ext uri="{FF2B5EF4-FFF2-40B4-BE49-F238E27FC236}">
                <a16:creationId xmlns:a16="http://schemas.microsoft.com/office/drawing/2014/main" id="{F1B3EF32-A70F-4D9F-8174-44A516A6AC9C}"/>
              </a:ext>
            </a:extLst>
          </p:cNvPr>
          <p:cNvGraphicFramePr>
            <a:graphicFrameLocks noChangeAspect="1"/>
          </p:cNvGraphicFramePr>
          <p:nvPr/>
        </p:nvGraphicFramePr>
        <p:xfrm>
          <a:off x="4343399" y="2133530"/>
          <a:ext cx="2321351" cy="374275"/>
        </p:xfrm>
        <a:graphic>
          <a:graphicData uri="http://schemas.openxmlformats.org/presentationml/2006/ole">
            <mc:AlternateContent xmlns:mc="http://schemas.openxmlformats.org/markup-compatibility/2006">
              <mc:Choice xmlns:v="urn:schemas-microsoft-com:vml" Requires="v">
                <p:oleObj name="Equation" r:id="rId13" imgW="1752600" imgH="279400" progId="Equation.DSMT4">
                  <p:embed/>
                </p:oleObj>
              </mc:Choice>
              <mc:Fallback>
                <p:oleObj name="Equation" r:id="rId13" imgW="1752600" imgH="279400" progId="Equation.DSMT4">
                  <p:embed/>
                  <p:pic>
                    <p:nvPicPr>
                      <p:cNvPr id="23" name="Object 22">
                        <a:extLst>
                          <a:ext uri="{FF2B5EF4-FFF2-40B4-BE49-F238E27FC236}">
                            <a16:creationId xmlns:a16="http://schemas.microsoft.com/office/drawing/2014/main" id="{F1B3EF32-A70F-4D9F-8174-44A516A6AC9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343399" y="2133530"/>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25" name="Ink 24">
                <a:extLst>
                  <a:ext uri="{FF2B5EF4-FFF2-40B4-BE49-F238E27FC236}">
                    <a16:creationId xmlns:a16="http://schemas.microsoft.com/office/drawing/2014/main" id="{DBD669A0-1E44-4948-A4EE-7BFD2698049C}"/>
                  </a:ext>
                </a:extLst>
              </p14:cNvPr>
              <p14:cNvContentPartPr/>
              <p14:nvPr/>
            </p14:nvContentPartPr>
            <p14:xfrm>
              <a:off x="3911753" y="2539792"/>
              <a:ext cx="700920" cy="463320"/>
            </p14:xfrm>
          </p:contentPart>
        </mc:Choice>
        <mc:Fallback xmlns="">
          <p:pic>
            <p:nvPicPr>
              <p:cNvPr id="25" name="Ink 24">
                <a:extLst>
                  <a:ext uri="{FF2B5EF4-FFF2-40B4-BE49-F238E27FC236}">
                    <a16:creationId xmlns:a16="http://schemas.microsoft.com/office/drawing/2014/main" id="{DBD669A0-1E44-4948-A4EE-7BFD2698049C}"/>
                  </a:ext>
                </a:extLst>
              </p:cNvPr>
              <p:cNvPicPr/>
              <p:nvPr/>
            </p:nvPicPr>
            <p:blipFill>
              <a:blip r:embed="rId16"/>
              <a:stretch>
                <a:fillRect/>
              </a:stretch>
            </p:blipFill>
            <p:spPr>
              <a:xfrm>
                <a:off x="3894113" y="2522152"/>
                <a:ext cx="736560" cy="498960"/>
              </a:xfrm>
              <a:prstGeom prst="rect">
                <a:avLst/>
              </a:prstGeom>
            </p:spPr>
          </p:pic>
        </mc:Fallback>
      </mc:AlternateContent>
      <p:graphicFrame>
        <p:nvGraphicFramePr>
          <p:cNvPr id="27" name="Object 26">
            <a:extLst>
              <a:ext uri="{FF2B5EF4-FFF2-40B4-BE49-F238E27FC236}">
                <a16:creationId xmlns:a16="http://schemas.microsoft.com/office/drawing/2014/main" id="{D068CD01-3254-4CCF-BFE8-C999F93ECFF5}"/>
              </a:ext>
            </a:extLst>
          </p:cNvPr>
          <p:cNvGraphicFramePr>
            <a:graphicFrameLocks noChangeAspect="1"/>
          </p:cNvGraphicFramePr>
          <p:nvPr/>
        </p:nvGraphicFramePr>
        <p:xfrm>
          <a:off x="7272916" y="1687725"/>
          <a:ext cx="3141663" cy="628650"/>
        </p:xfrm>
        <a:graphic>
          <a:graphicData uri="http://schemas.openxmlformats.org/presentationml/2006/ole">
            <mc:AlternateContent xmlns:mc="http://schemas.openxmlformats.org/markup-compatibility/2006">
              <mc:Choice xmlns:v="urn:schemas-microsoft-com:vml" Requires="v">
                <p:oleObj name="Equation" r:id="rId17" imgW="2412720" imgH="482400" progId="Equation.DSMT4">
                  <p:embed/>
                </p:oleObj>
              </mc:Choice>
              <mc:Fallback>
                <p:oleObj name="Equation" r:id="rId17" imgW="2412720" imgH="482400" progId="Equation.DSMT4">
                  <p:embed/>
                  <p:pic>
                    <p:nvPicPr>
                      <p:cNvPr id="27" name="Object 26">
                        <a:extLst>
                          <a:ext uri="{FF2B5EF4-FFF2-40B4-BE49-F238E27FC236}">
                            <a16:creationId xmlns:a16="http://schemas.microsoft.com/office/drawing/2014/main" id="{D068CD01-3254-4CCF-BFE8-C999F93ECFF5}"/>
                          </a:ext>
                        </a:extLst>
                      </p:cNvPr>
                      <p:cNvPicPr/>
                      <p:nvPr/>
                    </p:nvPicPr>
                    <p:blipFill>
                      <a:blip r:embed="rId18"/>
                      <a:stretch>
                        <a:fillRect/>
                      </a:stretch>
                    </p:blipFill>
                    <p:spPr>
                      <a:xfrm>
                        <a:off x="7272916" y="1687725"/>
                        <a:ext cx="3141663" cy="628650"/>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C8CA32DA-019F-441B-A85D-9FAC5A87A6C4}"/>
              </a:ext>
            </a:extLst>
          </p:cNvPr>
          <p:cNvGraphicFramePr>
            <a:graphicFrameLocks noChangeAspect="1"/>
          </p:cNvGraphicFramePr>
          <p:nvPr/>
        </p:nvGraphicFramePr>
        <p:xfrm>
          <a:off x="7272916" y="2539792"/>
          <a:ext cx="3186585" cy="1269872"/>
        </p:xfrm>
        <a:graphic>
          <a:graphicData uri="http://schemas.openxmlformats.org/presentationml/2006/ole">
            <mc:AlternateContent xmlns:mc="http://schemas.openxmlformats.org/markup-compatibility/2006">
              <mc:Choice xmlns:v="urn:schemas-microsoft-com:vml" Requires="v">
                <p:oleObj name="Equation" r:id="rId19" imgW="2552400" imgH="1015920" progId="Equation.DSMT4">
                  <p:embed/>
                </p:oleObj>
              </mc:Choice>
              <mc:Fallback>
                <p:oleObj name="Equation" r:id="rId19" imgW="2552400" imgH="1015920" progId="Equation.DSMT4">
                  <p:embed/>
                  <p:pic>
                    <p:nvPicPr>
                      <p:cNvPr id="29" name="Object 28">
                        <a:extLst>
                          <a:ext uri="{FF2B5EF4-FFF2-40B4-BE49-F238E27FC236}">
                            <a16:creationId xmlns:a16="http://schemas.microsoft.com/office/drawing/2014/main" id="{C8CA32DA-019F-441B-A85D-9FAC5A87A6C4}"/>
                          </a:ext>
                        </a:extLst>
                      </p:cNvPr>
                      <p:cNvPicPr>
                        <a:picLocks noChangeAspect="1" noChangeArrowheads="1"/>
                      </p:cNvPicPr>
                      <p:nvPr/>
                    </p:nvPicPr>
                    <p:blipFill>
                      <a:blip r:embed="rId20"/>
                      <a:srcRect/>
                      <a:stretch>
                        <a:fillRect/>
                      </a:stretch>
                    </p:blipFill>
                    <p:spPr bwMode="auto">
                      <a:xfrm>
                        <a:off x="7272916" y="2539792"/>
                        <a:ext cx="3186585" cy="1269872"/>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30" name="Ink 29">
                <a:extLst>
                  <a:ext uri="{FF2B5EF4-FFF2-40B4-BE49-F238E27FC236}">
                    <a16:creationId xmlns:a16="http://schemas.microsoft.com/office/drawing/2014/main" id="{BA859601-F243-46EE-BFB6-15966F7A69AF}"/>
                  </a:ext>
                </a:extLst>
              </p14:cNvPr>
              <p14:cNvContentPartPr/>
              <p14:nvPr/>
            </p14:nvContentPartPr>
            <p14:xfrm>
              <a:off x="7908473" y="1304914"/>
              <a:ext cx="1389960" cy="494280"/>
            </p14:xfrm>
          </p:contentPart>
        </mc:Choice>
        <mc:Fallback xmlns="">
          <p:pic>
            <p:nvPicPr>
              <p:cNvPr id="30" name="Ink 29">
                <a:extLst>
                  <a:ext uri="{FF2B5EF4-FFF2-40B4-BE49-F238E27FC236}">
                    <a16:creationId xmlns:a16="http://schemas.microsoft.com/office/drawing/2014/main" id="{BA859601-F243-46EE-BFB6-15966F7A69AF}"/>
                  </a:ext>
                </a:extLst>
              </p:cNvPr>
              <p:cNvPicPr/>
              <p:nvPr/>
            </p:nvPicPr>
            <p:blipFill>
              <a:blip r:embed="rId22"/>
              <a:stretch>
                <a:fillRect/>
              </a:stretch>
            </p:blipFill>
            <p:spPr>
              <a:xfrm>
                <a:off x="7890833" y="1286914"/>
                <a:ext cx="1425600" cy="529920"/>
              </a:xfrm>
              <a:prstGeom prst="rect">
                <a:avLst/>
              </a:prstGeom>
            </p:spPr>
          </p:pic>
        </mc:Fallback>
      </mc:AlternateContent>
      <p:sp>
        <p:nvSpPr>
          <p:cNvPr id="31" name="TextBox 30">
            <a:extLst>
              <a:ext uri="{FF2B5EF4-FFF2-40B4-BE49-F238E27FC236}">
                <a16:creationId xmlns:a16="http://schemas.microsoft.com/office/drawing/2014/main" id="{0A6D6A93-E8CD-40E7-B596-F724C5F5EC2F}"/>
              </a:ext>
            </a:extLst>
          </p:cNvPr>
          <p:cNvSpPr txBox="1"/>
          <p:nvPr/>
        </p:nvSpPr>
        <p:spPr>
          <a:xfrm>
            <a:off x="8887336" y="344724"/>
            <a:ext cx="3054485" cy="830997"/>
          </a:xfrm>
          <a:prstGeom prst="rect">
            <a:avLst/>
          </a:prstGeom>
          <a:noFill/>
        </p:spPr>
        <p:txBody>
          <a:bodyPr wrap="square" rtlCol="0">
            <a:spAutoFit/>
          </a:bodyPr>
          <a:lstStyle/>
          <a:p>
            <a:r>
              <a:rPr lang="en-US" sz="1600"/>
              <a:t>These are now complex.  Imk governs rate of wave decay.  Rek governs phase velocity.</a:t>
            </a:r>
          </a:p>
        </p:txBody>
      </p:sp>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33" name="Ink 32">
                <a:extLst>
                  <a:ext uri="{FF2B5EF4-FFF2-40B4-BE49-F238E27FC236}">
                    <a16:creationId xmlns:a16="http://schemas.microsoft.com/office/drawing/2014/main" id="{CEDCAA53-C5E6-4654-940A-AD698230B98F}"/>
                  </a:ext>
                </a:extLst>
              </p14:cNvPr>
              <p14:cNvContentPartPr/>
              <p14:nvPr/>
            </p14:nvContentPartPr>
            <p14:xfrm>
              <a:off x="2650673" y="1573052"/>
              <a:ext cx="123120" cy="199440"/>
            </p14:xfrm>
          </p:contentPart>
        </mc:Choice>
        <mc:Fallback xmlns="">
          <p:pic>
            <p:nvPicPr>
              <p:cNvPr id="33" name="Ink 32">
                <a:extLst>
                  <a:ext uri="{FF2B5EF4-FFF2-40B4-BE49-F238E27FC236}">
                    <a16:creationId xmlns:a16="http://schemas.microsoft.com/office/drawing/2014/main" id="{CEDCAA53-C5E6-4654-940A-AD698230B98F}"/>
                  </a:ext>
                </a:extLst>
              </p:cNvPr>
              <p:cNvPicPr/>
              <p:nvPr/>
            </p:nvPicPr>
            <p:blipFill>
              <a:blip r:embed="rId25"/>
              <a:stretch>
                <a:fillRect/>
              </a:stretch>
            </p:blipFill>
            <p:spPr>
              <a:xfrm>
                <a:off x="2587673" y="1195052"/>
                <a:ext cx="248760" cy="9550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6">
            <p14:nvContentPartPr>
              <p14:cNvPr id="34" name="Ink 33">
                <a:extLst>
                  <a:ext uri="{FF2B5EF4-FFF2-40B4-BE49-F238E27FC236}">
                    <a16:creationId xmlns:a16="http://schemas.microsoft.com/office/drawing/2014/main" id="{AA4F331B-8955-4BA1-913D-04FC3F91F9ED}"/>
                  </a:ext>
                </a:extLst>
              </p14:cNvPr>
              <p14:cNvContentPartPr/>
              <p14:nvPr/>
            </p14:nvContentPartPr>
            <p14:xfrm>
              <a:off x="4307033" y="1544612"/>
              <a:ext cx="153360" cy="201240"/>
            </p14:xfrm>
          </p:contentPart>
        </mc:Choice>
        <mc:Fallback xmlns="">
          <p:pic>
            <p:nvPicPr>
              <p:cNvPr id="34" name="Ink 33">
                <a:extLst>
                  <a:ext uri="{FF2B5EF4-FFF2-40B4-BE49-F238E27FC236}">
                    <a16:creationId xmlns:a16="http://schemas.microsoft.com/office/drawing/2014/main" id="{AA4F331B-8955-4BA1-913D-04FC3F91F9ED}"/>
                  </a:ext>
                </a:extLst>
              </p:cNvPr>
              <p:cNvPicPr/>
              <p:nvPr/>
            </p:nvPicPr>
            <p:blipFill>
              <a:blip r:embed="rId27"/>
              <a:stretch>
                <a:fillRect/>
              </a:stretch>
            </p:blipFill>
            <p:spPr>
              <a:xfrm>
                <a:off x="4244393" y="1166612"/>
                <a:ext cx="279000" cy="95688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8">
            <p14:nvContentPartPr>
              <p14:cNvPr id="35" name="Ink 34">
                <a:extLst>
                  <a:ext uri="{FF2B5EF4-FFF2-40B4-BE49-F238E27FC236}">
                    <a16:creationId xmlns:a16="http://schemas.microsoft.com/office/drawing/2014/main" id="{F7A48C88-86BE-49BB-811A-9A62C0F0A689}"/>
                  </a:ext>
                </a:extLst>
              </p14:cNvPr>
              <p14:cNvContentPartPr/>
              <p14:nvPr/>
            </p14:nvContentPartPr>
            <p14:xfrm>
              <a:off x="5899313" y="2138612"/>
              <a:ext cx="125640" cy="198000"/>
            </p14:xfrm>
          </p:contentPart>
        </mc:Choice>
        <mc:Fallback xmlns="">
          <p:pic>
            <p:nvPicPr>
              <p:cNvPr id="35" name="Ink 34">
                <a:extLst>
                  <a:ext uri="{FF2B5EF4-FFF2-40B4-BE49-F238E27FC236}">
                    <a16:creationId xmlns:a16="http://schemas.microsoft.com/office/drawing/2014/main" id="{F7A48C88-86BE-49BB-811A-9A62C0F0A689}"/>
                  </a:ext>
                </a:extLst>
              </p:cNvPr>
              <p:cNvPicPr/>
              <p:nvPr/>
            </p:nvPicPr>
            <p:blipFill>
              <a:blip r:embed="rId29"/>
              <a:stretch>
                <a:fillRect/>
              </a:stretch>
            </p:blipFill>
            <p:spPr>
              <a:xfrm>
                <a:off x="5836673" y="1760972"/>
                <a:ext cx="251280" cy="9536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
            <p14:nvContentPartPr>
              <p14:cNvPr id="39" name="Ink 38">
                <a:extLst>
                  <a:ext uri="{FF2B5EF4-FFF2-40B4-BE49-F238E27FC236}">
                    <a16:creationId xmlns:a16="http://schemas.microsoft.com/office/drawing/2014/main" id="{0AA0908B-EC63-4B52-841A-1CF0FCC1B5AA}"/>
                  </a:ext>
                </a:extLst>
              </p14:cNvPr>
              <p14:cNvContentPartPr/>
              <p14:nvPr/>
            </p14:nvContentPartPr>
            <p14:xfrm>
              <a:off x="2752193" y="1375052"/>
              <a:ext cx="4317120" cy="746280"/>
            </p14:xfrm>
          </p:contentPart>
        </mc:Choice>
        <mc:Fallback xmlns="">
          <p:pic>
            <p:nvPicPr>
              <p:cNvPr id="39" name="Ink 38">
                <a:extLst>
                  <a:ext uri="{FF2B5EF4-FFF2-40B4-BE49-F238E27FC236}">
                    <a16:creationId xmlns:a16="http://schemas.microsoft.com/office/drawing/2014/main" id="{0AA0908B-EC63-4B52-841A-1CF0FCC1B5AA}"/>
                  </a:ext>
                </a:extLst>
              </p:cNvPr>
              <p:cNvPicPr/>
              <p:nvPr/>
            </p:nvPicPr>
            <p:blipFill>
              <a:blip r:embed="rId31"/>
              <a:stretch>
                <a:fillRect/>
              </a:stretch>
            </p:blipFill>
            <p:spPr>
              <a:xfrm>
                <a:off x="2689198" y="997230"/>
                <a:ext cx="4442750" cy="1502285"/>
              </a:xfrm>
              <a:prstGeom prst="rect">
                <a:avLst/>
              </a:prstGeom>
            </p:spPr>
          </p:pic>
        </mc:Fallback>
      </mc:AlternateContent>
      <p:pic>
        <p:nvPicPr>
          <p:cNvPr id="2050" name="Picture 1">
            <a:extLst>
              <a:ext uri="{FF2B5EF4-FFF2-40B4-BE49-F238E27FC236}">
                <a16:creationId xmlns:a16="http://schemas.microsoft.com/office/drawing/2014/main" id="{FD9B4328-0AC9-1E62-7A7F-7346F19972E6}"/>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7823995" y="4124462"/>
            <a:ext cx="3384779" cy="2621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67146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797843" y="50595"/>
            <a:ext cx="6837577" cy="695286"/>
          </a:xfrm>
        </p:spPr>
        <p:txBody>
          <a:bodyPr>
            <a:normAutofit/>
          </a:bodyPr>
          <a:lstStyle/>
          <a:p>
            <a:r>
              <a:rPr lang="en-US" sz="3600" b="1" u="sng" dirty="0">
                <a:latin typeface="+mn-lt"/>
              </a:rPr>
              <a:t>Maxwell’s Equations in Metals</a:t>
            </a:r>
          </a:p>
        </p:txBody>
      </p:sp>
      <p:sp>
        <p:nvSpPr>
          <p:cNvPr id="12" name="Rectangle 9">
            <a:extLst>
              <a:ext uri="{FF2B5EF4-FFF2-40B4-BE49-F238E27FC236}">
                <a16:creationId xmlns:a16="http://schemas.microsoft.com/office/drawing/2014/main" id="{4F42CC6D-E9B7-41EA-8214-BE00EFD3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D22B50FF-E6E1-438A-9865-87E51410707D}"/>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66B91D5E-C854-45C1-9141-640537588017}"/>
              </a:ext>
            </a:extLst>
          </p:cNvPr>
          <p:cNvSpPr txBox="1"/>
          <p:nvPr/>
        </p:nvSpPr>
        <p:spPr>
          <a:xfrm>
            <a:off x="248246" y="1724584"/>
            <a:ext cx="2996782" cy="369332"/>
          </a:xfrm>
          <a:prstGeom prst="rect">
            <a:avLst/>
          </a:prstGeom>
          <a:noFill/>
        </p:spPr>
        <p:txBody>
          <a:bodyPr wrap="none" rtlCol="0">
            <a:spAutoFit/>
          </a:bodyPr>
          <a:lstStyle/>
          <a:p>
            <a:r>
              <a:rPr lang="en-US" b="1"/>
              <a:t>Constant local susceptibilities</a:t>
            </a:r>
          </a:p>
        </p:txBody>
      </p:sp>
      <p:graphicFrame>
        <p:nvGraphicFramePr>
          <p:cNvPr id="18" name="Object 17">
            <a:extLst>
              <a:ext uri="{FF2B5EF4-FFF2-40B4-BE49-F238E27FC236}">
                <a16:creationId xmlns:a16="http://schemas.microsoft.com/office/drawing/2014/main" id="{4971A8B3-D865-4D0E-90CA-0D70FCDE9E59}"/>
              </a:ext>
            </a:extLst>
          </p:cNvPr>
          <p:cNvGraphicFramePr>
            <a:graphicFrameLocks noChangeAspect="1"/>
          </p:cNvGraphicFramePr>
          <p:nvPr>
            <p:extLst>
              <p:ext uri="{D42A27DB-BD31-4B8C-83A1-F6EECF244321}">
                <p14:modId xmlns:p14="http://schemas.microsoft.com/office/powerpoint/2010/main" val="790324927"/>
              </p:ext>
            </p:extLst>
          </p:nvPr>
        </p:nvGraphicFramePr>
        <p:xfrm>
          <a:off x="361476" y="2434556"/>
          <a:ext cx="2941638" cy="554037"/>
        </p:xfrm>
        <a:graphic>
          <a:graphicData uri="http://schemas.openxmlformats.org/presentationml/2006/ole">
            <mc:AlternateContent xmlns:mc="http://schemas.openxmlformats.org/markup-compatibility/2006">
              <mc:Choice xmlns:v="urn:schemas-microsoft-com:vml" Requires="v">
                <p:oleObj name="Equation" r:id="rId3" imgW="2412720" imgH="457200" progId="Equation.DSMT4">
                  <p:embed/>
                </p:oleObj>
              </mc:Choice>
              <mc:Fallback>
                <p:oleObj name="Equation" r:id="rId3" imgW="2412720" imgH="457200" progId="Equation.DSMT4">
                  <p:embed/>
                  <p:pic>
                    <p:nvPicPr>
                      <p:cNvPr id="18" name="Object 17">
                        <a:extLst>
                          <a:ext uri="{FF2B5EF4-FFF2-40B4-BE49-F238E27FC236}">
                            <a16:creationId xmlns:a16="http://schemas.microsoft.com/office/drawing/2014/main" id="{4971A8B3-D865-4D0E-90CA-0D70FCDE9E59}"/>
                          </a:ext>
                        </a:extLst>
                      </p:cNvPr>
                      <p:cNvPicPr>
                        <a:picLocks noChangeAspect="1" noChangeArrowheads="1"/>
                      </p:cNvPicPr>
                      <p:nvPr/>
                    </p:nvPicPr>
                    <p:blipFill>
                      <a:blip r:embed="rId4"/>
                      <a:srcRect/>
                      <a:stretch>
                        <a:fillRect/>
                      </a:stretch>
                    </p:blipFill>
                    <p:spPr bwMode="auto">
                      <a:xfrm>
                        <a:off x="361476" y="2434556"/>
                        <a:ext cx="2941638" cy="554037"/>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4506DA24-B234-4279-A2B5-FF862A056EA8}"/>
              </a:ext>
            </a:extLst>
          </p:cNvPr>
          <p:cNvGraphicFramePr>
            <a:graphicFrameLocks noChangeAspect="1"/>
          </p:cNvGraphicFramePr>
          <p:nvPr>
            <p:extLst>
              <p:ext uri="{D42A27DB-BD31-4B8C-83A1-F6EECF244321}">
                <p14:modId xmlns:p14="http://schemas.microsoft.com/office/powerpoint/2010/main" val="1078866796"/>
              </p:ext>
            </p:extLst>
          </p:nvPr>
        </p:nvGraphicFramePr>
        <p:xfrm>
          <a:off x="3526925" y="2424754"/>
          <a:ext cx="2749550" cy="550862"/>
        </p:xfrm>
        <a:graphic>
          <a:graphicData uri="http://schemas.openxmlformats.org/presentationml/2006/ole">
            <mc:AlternateContent xmlns:mc="http://schemas.openxmlformats.org/markup-compatibility/2006">
              <mc:Choice xmlns:v="urn:schemas-microsoft-com:vml" Requires="v">
                <p:oleObj name="Equation" r:id="rId5" imgW="2158920" imgH="431640" progId="Equation.DSMT4">
                  <p:embed/>
                </p:oleObj>
              </mc:Choice>
              <mc:Fallback>
                <p:oleObj name="Equation" r:id="rId5" imgW="2158920" imgH="431640" progId="Equation.DSMT4">
                  <p:embed/>
                  <p:pic>
                    <p:nvPicPr>
                      <p:cNvPr id="23" name="Object 22">
                        <a:extLst>
                          <a:ext uri="{FF2B5EF4-FFF2-40B4-BE49-F238E27FC236}">
                            <a16:creationId xmlns:a16="http://schemas.microsoft.com/office/drawing/2014/main" id="{4506DA24-B234-4279-A2B5-FF862A056EA8}"/>
                          </a:ext>
                        </a:extLst>
                      </p:cNvPr>
                      <p:cNvPicPr>
                        <a:picLocks noChangeAspect="1" noChangeArrowheads="1"/>
                      </p:cNvPicPr>
                      <p:nvPr/>
                    </p:nvPicPr>
                    <p:blipFill>
                      <a:blip r:embed="rId6"/>
                      <a:srcRect/>
                      <a:stretch>
                        <a:fillRect/>
                      </a:stretch>
                    </p:blipFill>
                    <p:spPr bwMode="auto">
                      <a:xfrm>
                        <a:off x="3526925" y="2424754"/>
                        <a:ext cx="2749550" cy="550862"/>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3E0ACBF2-82B0-49FA-B1CD-329B91271ED7}"/>
              </a:ext>
            </a:extLst>
          </p:cNvPr>
          <p:cNvSpPr txBox="1"/>
          <p:nvPr/>
        </p:nvSpPr>
        <p:spPr>
          <a:xfrm>
            <a:off x="257129" y="2046370"/>
            <a:ext cx="1187221" cy="307777"/>
          </a:xfrm>
          <a:prstGeom prst="rect">
            <a:avLst/>
          </a:prstGeom>
          <a:noFill/>
        </p:spPr>
        <p:txBody>
          <a:bodyPr wrap="square" rtlCol="0">
            <a:spAutoFit/>
          </a:bodyPr>
          <a:lstStyle/>
          <a:p>
            <a:r>
              <a:rPr lang="en-US" sz="1400"/>
              <a:t>So will say:</a:t>
            </a:r>
          </a:p>
        </p:txBody>
      </p:sp>
      <p:sp>
        <p:nvSpPr>
          <p:cNvPr id="39" name="TextBox 38">
            <a:extLst>
              <a:ext uri="{FF2B5EF4-FFF2-40B4-BE49-F238E27FC236}">
                <a16:creationId xmlns:a16="http://schemas.microsoft.com/office/drawing/2014/main" id="{45F53E0A-CB03-4BE1-9ADA-9C0CBA8178A3}"/>
              </a:ext>
            </a:extLst>
          </p:cNvPr>
          <p:cNvSpPr txBox="1"/>
          <p:nvPr/>
        </p:nvSpPr>
        <p:spPr>
          <a:xfrm>
            <a:off x="3444517" y="2037986"/>
            <a:ext cx="2442917" cy="307777"/>
          </a:xfrm>
          <a:prstGeom prst="rect">
            <a:avLst/>
          </a:prstGeom>
          <a:noFill/>
        </p:spPr>
        <p:txBody>
          <a:bodyPr wrap="square" rtlCol="0">
            <a:spAutoFit/>
          </a:bodyPr>
          <a:lstStyle/>
          <a:p>
            <a:r>
              <a:rPr lang="en-US" sz="1400"/>
              <a:t>Can take susceptibilities to be:</a:t>
            </a:r>
          </a:p>
        </p:txBody>
      </p:sp>
      <p:sp>
        <p:nvSpPr>
          <p:cNvPr id="40" name="TextBox 39">
            <a:extLst>
              <a:ext uri="{FF2B5EF4-FFF2-40B4-BE49-F238E27FC236}">
                <a16:creationId xmlns:a16="http://schemas.microsoft.com/office/drawing/2014/main" id="{1FC2A8A8-1970-4F50-962F-9F0321577AB4}"/>
              </a:ext>
            </a:extLst>
          </p:cNvPr>
          <p:cNvSpPr txBox="1"/>
          <p:nvPr/>
        </p:nvSpPr>
        <p:spPr>
          <a:xfrm>
            <a:off x="6764308" y="2038678"/>
            <a:ext cx="1906809" cy="307777"/>
          </a:xfrm>
          <a:prstGeom prst="rect">
            <a:avLst/>
          </a:prstGeom>
          <a:noFill/>
        </p:spPr>
        <p:txBody>
          <a:bodyPr wrap="square" rtlCol="0">
            <a:spAutoFit/>
          </a:bodyPr>
          <a:lstStyle/>
          <a:p>
            <a:r>
              <a:rPr lang="en-US" sz="1400" dirty="0"/>
              <a:t>Filling these into ME’s :</a:t>
            </a:r>
          </a:p>
        </p:txBody>
      </p:sp>
      <p:graphicFrame>
        <p:nvGraphicFramePr>
          <p:cNvPr id="10" name="Object 9">
            <a:extLst>
              <a:ext uri="{FF2B5EF4-FFF2-40B4-BE49-F238E27FC236}">
                <a16:creationId xmlns:a16="http://schemas.microsoft.com/office/drawing/2014/main" id="{DE642BF9-67EF-4918-A838-2EAAE23BA680}"/>
              </a:ext>
            </a:extLst>
          </p:cNvPr>
          <p:cNvGraphicFramePr>
            <a:graphicFrameLocks noChangeAspect="1"/>
          </p:cNvGraphicFramePr>
          <p:nvPr>
            <p:extLst>
              <p:ext uri="{D42A27DB-BD31-4B8C-83A1-F6EECF244321}">
                <p14:modId xmlns:p14="http://schemas.microsoft.com/office/powerpoint/2010/main" val="784738150"/>
              </p:ext>
            </p:extLst>
          </p:nvPr>
        </p:nvGraphicFramePr>
        <p:xfrm>
          <a:off x="6964699" y="2525864"/>
          <a:ext cx="1798637" cy="1233488"/>
        </p:xfrm>
        <a:graphic>
          <a:graphicData uri="http://schemas.openxmlformats.org/presentationml/2006/ole">
            <mc:AlternateContent xmlns:mc="http://schemas.openxmlformats.org/markup-compatibility/2006">
              <mc:Choice xmlns:v="urn:schemas-microsoft-com:vml" Requires="v">
                <p:oleObj name="Equation" r:id="rId7" imgW="1371600" imgH="939600" progId="Equation.DSMT4">
                  <p:embed/>
                </p:oleObj>
              </mc:Choice>
              <mc:Fallback>
                <p:oleObj name="Equation" r:id="rId7" imgW="1371600" imgH="939600" progId="Equation.DSMT4">
                  <p:embed/>
                  <p:pic>
                    <p:nvPicPr>
                      <p:cNvPr id="10" name="Object 9">
                        <a:extLst>
                          <a:ext uri="{FF2B5EF4-FFF2-40B4-BE49-F238E27FC236}">
                            <a16:creationId xmlns:a16="http://schemas.microsoft.com/office/drawing/2014/main" id="{DE642BF9-67EF-4918-A838-2EAAE23BA680}"/>
                          </a:ext>
                        </a:extLst>
                      </p:cNvPr>
                      <p:cNvPicPr>
                        <a:picLocks noChangeAspect="1" noChangeArrowheads="1"/>
                      </p:cNvPicPr>
                      <p:nvPr/>
                    </p:nvPicPr>
                    <p:blipFill>
                      <a:blip r:embed="rId8"/>
                      <a:srcRect/>
                      <a:stretch>
                        <a:fillRect/>
                      </a:stretch>
                    </p:blipFill>
                    <p:spPr bwMode="auto">
                      <a:xfrm>
                        <a:off x="6964699" y="2525864"/>
                        <a:ext cx="1798637" cy="1233488"/>
                      </a:xfrm>
                      <a:prstGeom prst="rect">
                        <a:avLst/>
                      </a:prstGeom>
                      <a:noFill/>
                    </p:spPr>
                  </p:pic>
                </p:oleObj>
              </mc:Fallback>
            </mc:AlternateContent>
          </a:graphicData>
        </a:graphic>
      </p:graphicFrame>
      <p:sp>
        <p:nvSpPr>
          <p:cNvPr id="41" name="TextBox 40">
            <a:extLst>
              <a:ext uri="{FF2B5EF4-FFF2-40B4-BE49-F238E27FC236}">
                <a16:creationId xmlns:a16="http://schemas.microsoft.com/office/drawing/2014/main" id="{4A00C7D6-7F1C-4EB3-91D9-32F2DEC87D30}"/>
              </a:ext>
            </a:extLst>
          </p:cNvPr>
          <p:cNvSpPr txBox="1"/>
          <p:nvPr/>
        </p:nvSpPr>
        <p:spPr>
          <a:xfrm>
            <a:off x="9144733" y="2011984"/>
            <a:ext cx="956953" cy="307777"/>
          </a:xfrm>
          <a:prstGeom prst="rect">
            <a:avLst/>
          </a:prstGeom>
          <a:noFill/>
        </p:spPr>
        <p:txBody>
          <a:bodyPr wrap="square" rtlCol="0">
            <a:spAutoFit/>
          </a:bodyPr>
          <a:lstStyle/>
          <a:p>
            <a:r>
              <a:rPr lang="en-US" sz="1400" dirty="0"/>
              <a:t>We get:</a:t>
            </a:r>
          </a:p>
        </p:txBody>
      </p:sp>
      <p:graphicFrame>
        <p:nvGraphicFramePr>
          <p:cNvPr id="42" name="Object 41">
            <a:extLst>
              <a:ext uri="{FF2B5EF4-FFF2-40B4-BE49-F238E27FC236}">
                <a16:creationId xmlns:a16="http://schemas.microsoft.com/office/drawing/2014/main" id="{022260E6-E842-49A5-BEF2-52F6BB1C8804}"/>
              </a:ext>
            </a:extLst>
          </p:cNvPr>
          <p:cNvGraphicFramePr>
            <a:graphicFrameLocks noChangeAspect="1"/>
          </p:cNvGraphicFramePr>
          <p:nvPr>
            <p:extLst>
              <p:ext uri="{D42A27DB-BD31-4B8C-83A1-F6EECF244321}">
                <p14:modId xmlns:p14="http://schemas.microsoft.com/office/powerpoint/2010/main" val="1365799520"/>
              </p:ext>
            </p:extLst>
          </p:nvPr>
        </p:nvGraphicFramePr>
        <p:xfrm>
          <a:off x="9249836" y="2401420"/>
          <a:ext cx="2166938" cy="1933575"/>
        </p:xfrm>
        <a:graphic>
          <a:graphicData uri="http://schemas.openxmlformats.org/presentationml/2006/ole">
            <mc:AlternateContent xmlns:mc="http://schemas.openxmlformats.org/markup-compatibility/2006">
              <mc:Choice xmlns:v="urn:schemas-microsoft-com:vml" Requires="v">
                <p:oleObj name="Equation" r:id="rId9" imgW="1765080" imgH="1574640" progId="Equation.DSMT4">
                  <p:embed/>
                </p:oleObj>
              </mc:Choice>
              <mc:Fallback>
                <p:oleObj name="Equation" r:id="rId9" imgW="1765080" imgH="1574640" progId="Equation.DSMT4">
                  <p:embed/>
                  <p:pic>
                    <p:nvPicPr>
                      <p:cNvPr id="42" name="Object 41">
                        <a:extLst>
                          <a:ext uri="{FF2B5EF4-FFF2-40B4-BE49-F238E27FC236}">
                            <a16:creationId xmlns:a16="http://schemas.microsoft.com/office/drawing/2014/main" id="{022260E6-E842-49A5-BEF2-52F6BB1C8804}"/>
                          </a:ext>
                        </a:extLst>
                      </p:cNvPr>
                      <p:cNvPicPr>
                        <a:picLocks noChangeAspect="1" noChangeArrowheads="1"/>
                      </p:cNvPicPr>
                      <p:nvPr/>
                    </p:nvPicPr>
                    <p:blipFill>
                      <a:blip r:embed="rId10"/>
                      <a:srcRect/>
                      <a:stretch>
                        <a:fillRect/>
                      </a:stretch>
                    </p:blipFill>
                    <p:spPr bwMode="auto">
                      <a:xfrm>
                        <a:off x="9249836" y="2401420"/>
                        <a:ext cx="2166938" cy="1933575"/>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FCBA0BFD-6FC0-4786-A1F1-93934C04ECE5}"/>
              </a:ext>
            </a:extLst>
          </p:cNvPr>
          <p:cNvGraphicFramePr>
            <a:graphicFrameLocks noChangeAspect="1"/>
          </p:cNvGraphicFramePr>
          <p:nvPr>
            <p:extLst>
              <p:ext uri="{D42A27DB-BD31-4B8C-83A1-F6EECF244321}">
                <p14:modId xmlns:p14="http://schemas.microsoft.com/office/powerpoint/2010/main" val="49681387"/>
              </p:ext>
            </p:extLst>
          </p:nvPr>
        </p:nvGraphicFramePr>
        <p:xfrm>
          <a:off x="340465" y="5387710"/>
          <a:ext cx="1725457" cy="592953"/>
        </p:xfrm>
        <a:graphic>
          <a:graphicData uri="http://schemas.openxmlformats.org/presentationml/2006/ole">
            <mc:AlternateContent xmlns:mc="http://schemas.openxmlformats.org/markup-compatibility/2006">
              <mc:Choice xmlns:v="urn:schemas-microsoft-com:vml" Requires="v">
                <p:oleObj name="Equation" r:id="rId11" imgW="1257120" imgH="431640" progId="Equation.DSMT4">
                  <p:embed/>
                </p:oleObj>
              </mc:Choice>
              <mc:Fallback>
                <p:oleObj name="Equation" r:id="rId11" imgW="1257120" imgH="431640" progId="Equation.DSMT4">
                  <p:embed/>
                  <p:pic>
                    <p:nvPicPr>
                      <p:cNvPr id="0" name=""/>
                      <p:cNvPicPr/>
                      <p:nvPr/>
                    </p:nvPicPr>
                    <p:blipFill>
                      <a:blip r:embed="rId12"/>
                      <a:stretch>
                        <a:fillRect/>
                      </a:stretch>
                    </p:blipFill>
                    <p:spPr>
                      <a:xfrm>
                        <a:off x="340465" y="5387710"/>
                        <a:ext cx="1725457" cy="592953"/>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F04FBE38-E316-4934-B9DB-D5075B23F3A7}"/>
              </a:ext>
            </a:extLst>
          </p:cNvPr>
          <p:cNvGraphicFramePr>
            <a:graphicFrameLocks noChangeAspect="1"/>
          </p:cNvGraphicFramePr>
          <p:nvPr>
            <p:extLst>
              <p:ext uri="{D42A27DB-BD31-4B8C-83A1-F6EECF244321}">
                <p14:modId xmlns:p14="http://schemas.microsoft.com/office/powerpoint/2010/main" val="1535600292"/>
              </p:ext>
            </p:extLst>
          </p:nvPr>
        </p:nvGraphicFramePr>
        <p:xfrm>
          <a:off x="4175741" y="5529926"/>
          <a:ext cx="1181100" cy="1158875"/>
        </p:xfrm>
        <a:graphic>
          <a:graphicData uri="http://schemas.openxmlformats.org/presentationml/2006/ole">
            <mc:AlternateContent xmlns:mc="http://schemas.openxmlformats.org/markup-compatibility/2006">
              <mc:Choice xmlns:v="urn:schemas-microsoft-com:vml" Requires="v">
                <p:oleObj name="Bitmap Image" r:id="rId13" imgW="2789162" imgH="2240474" progId="Paint.Picture">
                  <p:embed/>
                </p:oleObj>
              </mc:Choice>
              <mc:Fallback>
                <p:oleObj name="Bitmap Image" r:id="rId13" imgW="2789162" imgH="2240474" progId="Paint.Picture">
                  <p:embed/>
                  <p:pic>
                    <p:nvPicPr>
                      <p:cNvPr id="0" name="Object 1"/>
                      <p:cNvPicPr>
                        <a:picLocks noChangeAspect="1" noChangeArrowheads="1"/>
                      </p:cNvPicPr>
                      <p:nvPr/>
                    </p:nvPicPr>
                    <p:blipFill>
                      <a:blip r:embed="rId14">
                        <a:extLst>
                          <a:ext uri="{28A0092B-C50C-407E-A947-70E740481C1C}">
                            <a14:useLocalDpi xmlns:a14="http://schemas.microsoft.com/office/drawing/2010/main" val="0"/>
                          </a:ext>
                        </a:extLst>
                      </a:blip>
                      <a:srcRect l="20287" t="21346" r="29713" b="17862"/>
                      <a:stretch>
                        <a:fillRect/>
                      </a:stretch>
                    </p:blipFill>
                    <p:spPr bwMode="auto">
                      <a:xfrm>
                        <a:off x="4175741" y="5529926"/>
                        <a:ext cx="1181100" cy="1158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a:extLst>
              <a:ext uri="{FF2B5EF4-FFF2-40B4-BE49-F238E27FC236}">
                <a16:creationId xmlns:a16="http://schemas.microsoft.com/office/drawing/2014/main" id="{88A3F30C-1F15-444C-BAF6-3D5B4BC945DA}"/>
              </a:ext>
            </a:extLst>
          </p:cNvPr>
          <p:cNvGraphicFramePr>
            <a:graphicFrameLocks noChangeAspect="1"/>
          </p:cNvGraphicFramePr>
          <p:nvPr>
            <p:extLst>
              <p:ext uri="{D42A27DB-BD31-4B8C-83A1-F6EECF244321}">
                <p14:modId xmlns:p14="http://schemas.microsoft.com/office/powerpoint/2010/main" val="668100429"/>
              </p:ext>
            </p:extLst>
          </p:nvPr>
        </p:nvGraphicFramePr>
        <p:xfrm>
          <a:off x="6479150" y="4795266"/>
          <a:ext cx="5541372" cy="2001248"/>
        </p:xfrm>
        <a:graphic>
          <a:graphicData uri="http://schemas.openxmlformats.org/presentationml/2006/ole">
            <mc:AlternateContent xmlns:mc="http://schemas.openxmlformats.org/markup-compatibility/2006">
              <mc:Choice xmlns:v="urn:schemas-microsoft-com:vml" Requires="v">
                <p:oleObj name="Bitmap Image" r:id="rId15" imgW="6515665" imgH="2384762" progId="Paint.Picture">
                  <p:embed/>
                </p:oleObj>
              </mc:Choice>
              <mc:Fallback>
                <p:oleObj name="Bitmap Image" r:id="rId15" imgW="6515665" imgH="2384762" progId="Paint.Picture">
                  <p:embed/>
                  <p:pic>
                    <p:nvPicPr>
                      <p:cNvPr id="0" name="Object 3"/>
                      <p:cNvPicPr>
                        <a:picLocks noChangeAspect="1" noChangeArrowheads="1"/>
                      </p:cNvPicPr>
                      <p:nvPr/>
                    </p:nvPicPr>
                    <p:blipFill>
                      <a:blip r:embed="rId16">
                        <a:extLst>
                          <a:ext uri="{28A0092B-C50C-407E-A947-70E740481C1C}">
                            <a14:useLocalDpi xmlns:a14="http://schemas.microsoft.com/office/drawing/2010/main" val="0"/>
                          </a:ext>
                        </a:extLst>
                      </a:blip>
                      <a:srcRect l="-975" t="5298" r="3345" b="-1439"/>
                      <a:stretch>
                        <a:fillRect/>
                      </a:stretch>
                    </p:blipFill>
                    <p:spPr bwMode="auto">
                      <a:xfrm>
                        <a:off x="6479150" y="4795266"/>
                        <a:ext cx="5541372" cy="2001248"/>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0156F5B2-E68B-477C-B222-F4364D1F2886}"/>
              </a:ext>
            </a:extLst>
          </p:cNvPr>
          <p:cNvSpPr txBox="1"/>
          <p:nvPr/>
        </p:nvSpPr>
        <p:spPr>
          <a:xfrm>
            <a:off x="248246" y="4354451"/>
            <a:ext cx="3039949" cy="954107"/>
          </a:xfrm>
          <a:prstGeom prst="rect">
            <a:avLst/>
          </a:prstGeom>
          <a:noFill/>
        </p:spPr>
        <p:txBody>
          <a:bodyPr wrap="square" rtlCol="0">
            <a:spAutoFit/>
          </a:bodyPr>
          <a:lstStyle/>
          <a:p>
            <a:r>
              <a:rPr lang="en-US" sz="1400" dirty="0"/>
              <a:t>If we look at a free point charge in the center of our metal, we can calculate the total potential and find it’s exponentially damped:</a:t>
            </a:r>
          </a:p>
        </p:txBody>
      </p:sp>
      <p:sp>
        <p:nvSpPr>
          <p:cNvPr id="24" name="TextBox 23">
            <a:extLst>
              <a:ext uri="{FF2B5EF4-FFF2-40B4-BE49-F238E27FC236}">
                <a16:creationId xmlns:a16="http://schemas.microsoft.com/office/drawing/2014/main" id="{7881DFEC-84D4-48BB-89DF-53D5BCC4C129}"/>
              </a:ext>
            </a:extLst>
          </p:cNvPr>
          <p:cNvSpPr txBox="1"/>
          <p:nvPr/>
        </p:nvSpPr>
        <p:spPr>
          <a:xfrm>
            <a:off x="248246" y="6004128"/>
            <a:ext cx="3039949" cy="738664"/>
          </a:xfrm>
          <a:prstGeom prst="rect">
            <a:avLst/>
          </a:prstGeom>
          <a:noFill/>
        </p:spPr>
        <p:txBody>
          <a:bodyPr wrap="square" rtlCol="0">
            <a:spAutoFit/>
          </a:bodyPr>
          <a:lstStyle/>
          <a:p>
            <a:r>
              <a:rPr lang="en-US" sz="1400" dirty="0"/>
              <a:t>So it’s not zero, but it is very small, as the damping length is on order of atomic diameter.  </a:t>
            </a:r>
          </a:p>
        </p:txBody>
      </p:sp>
      <p:sp>
        <p:nvSpPr>
          <p:cNvPr id="25" name="TextBox 24">
            <a:extLst>
              <a:ext uri="{FF2B5EF4-FFF2-40B4-BE49-F238E27FC236}">
                <a16:creationId xmlns:a16="http://schemas.microsoft.com/office/drawing/2014/main" id="{9C35E423-3815-4185-A363-811FB4959F3A}"/>
              </a:ext>
            </a:extLst>
          </p:cNvPr>
          <p:cNvSpPr txBox="1"/>
          <p:nvPr/>
        </p:nvSpPr>
        <p:spPr>
          <a:xfrm>
            <a:off x="3340861" y="4334995"/>
            <a:ext cx="3039949" cy="1169551"/>
          </a:xfrm>
          <a:prstGeom prst="rect">
            <a:avLst/>
          </a:prstGeom>
          <a:noFill/>
        </p:spPr>
        <p:txBody>
          <a:bodyPr wrap="square" rtlCol="0">
            <a:spAutoFit/>
          </a:bodyPr>
          <a:lstStyle/>
          <a:p>
            <a:r>
              <a:rPr lang="en-US" sz="1400" dirty="0"/>
              <a:t>Can also calculate field within metal cylinder say, due to point charge in middle.  And we see that potential is almost (but not quite) constant through the metal.</a:t>
            </a:r>
          </a:p>
        </p:txBody>
      </p:sp>
      <p:sp>
        <p:nvSpPr>
          <p:cNvPr id="26" name="TextBox 25">
            <a:extLst>
              <a:ext uri="{FF2B5EF4-FFF2-40B4-BE49-F238E27FC236}">
                <a16:creationId xmlns:a16="http://schemas.microsoft.com/office/drawing/2014/main" id="{912D7909-F626-4121-8AAA-8E3B4BCFBC11}"/>
              </a:ext>
            </a:extLst>
          </p:cNvPr>
          <p:cNvSpPr txBox="1"/>
          <p:nvPr/>
        </p:nvSpPr>
        <p:spPr>
          <a:xfrm flipH="1">
            <a:off x="269389" y="790104"/>
            <a:ext cx="11502188" cy="954107"/>
          </a:xfrm>
          <a:prstGeom prst="rect">
            <a:avLst/>
          </a:prstGeom>
          <a:noFill/>
        </p:spPr>
        <p:txBody>
          <a:bodyPr wrap="square" rtlCol="0">
            <a:spAutoFit/>
          </a:bodyPr>
          <a:lstStyle/>
          <a:p>
            <a:r>
              <a:rPr lang="en-US" sz="1400" dirty="0"/>
              <a:t>For a metal, things are a bit different</a:t>
            </a:r>
            <a:r>
              <a:rPr lang="en-US" sz="1400"/>
              <a:t>.  Electrons </a:t>
            </a:r>
            <a:r>
              <a:rPr lang="en-US" sz="1400" dirty="0"/>
              <a:t>are free to roam the interior, and their equilibrium arrangement will be </a:t>
            </a:r>
            <a:r>
              <a:rPr lang="en-US" sz="1400"/>
              <a:t>determined by </a:t>
            </a:r>
            <a:r>
              <a:rPr lang="en-US" sz="1400" dirty="0"/>
              <a:t>the ambient electric potential</a:t>
            </a:r>
            <a:r>
              <a:rPr lang="en-US" sz="1400"/>
              <a:t>.  Gradients in the charge density will drive an electric current, as will an Electric field.  And </a:t>
            </a:r>
            <a:r>
              <a:rPr lang="en-US" sz="1400" dirty="0"/>
              <a:t>we may also have, in the time-independent equilibrium situation, an effective current coming from magnetization induced by the external magnetic field (this will manifest mainly in a small paramagnetic susceptibility of the electron spins).  Assuming constant susceptibilities….</a:t>
            </a:r>
            <a:endParaRPr lang="en-US" sz="1600" dirty="0"/>
          </a:p>
        </p:txBody>
      </p:sp>
      <p:graphicFrame>
        <p:nvGraphicFramePr>
          <p:cNvPr id="20" name="Object 19">
            <a:extLst>
              <a:ext uri="{FF2B5EF4-FFF2-40B4-BE49-F238E27FC236}">
                <a16:creationId xmlns:a16="http://schemas.microsoft.com/office/drawing/2014/main" id="{54A687BA-5251-4B6E-BEC8-0D618807E73A}"/>
              </a:ext>
            </a:extLst>
          </p:cNvPr>
          <p:cNvGraphicFramePr>
            <a:graphicFrameLocks noChangeAspect="1"/>
          </p:cNvGraphicFramePr>
          <p:nvPr>
            <p:extLst>
              <p:ext uri="{D42A27DB-BD31-4B8C-83A1-F6EECF244321}">
                <p14:modId xmlns:p14="http://schemas.microsoft.com/office/powerpoint/2010/main" val="2384389262"/>
              </p:ext>
            </p:extLst>
          </p:nvPr>
        </p:nvGraphicFramePr>
        <p:xfrm>
          <a:off x="340465" y="3186274"/>
          <a:ext cx="2538412" cy="1089025"/>
        </p:xfrm>
        <a:graphic>
          <a:graphicData uri="http://schemas.openxmlformats.org/presentationml/2006/ole">
            <mc:AlternateContent xmlns:mc="http://schemas.openxmlformats.org/markup-compatibility/2006">
              <mc:Choice xmlns:v="urn:schemas-microsoft-com:vml" Requires="v">
                <p:oleObj name="Equation" r:id="rId17" imgW="2070000" imgH="888840" progId="Equation.DSMT4">
                  <p:embed/>
                </p:oleObj>
              </mc:Choice>
              <mc:Fallback>
                <p:oleObj name="Equation" r:id="rId17" imgW="2070000" imgH="888840" progId="Equation.DSMT4">
                  <p:embed/>
                  <p:pic>
                    <p:nvPicPr>
                      <p:cNvPr id="0" name=""/>
                      <p:cNvPicPr/>
                      <p:nvPr/>
                    </p:nvPicPr>
                    <p:blipFill>
                      <a:blip r:embed="rId18"/>
                      <a:stretch>
                        <a:fillRect/>
                      </a:stretch>
                    </p:blipFill>
                    <p:spPr>
                      <a:xfrm>
                        <a:off x="340465" y="3186274"/>
                        <a:ext cx="2538412" cy="1089025"/>
                      </a:xfrm>
                      <a:prstGeom prst="rect">
                        <a:avLst/>
                      </a:prstGeom>
                      <a:solidFill>
                        <a:schemeClr val="accent1">
                          <a:lumMod val="40000"/>
                          <a:lumOff val="60000"/>
                          <a:alpha val="50000"/>
                        </a:schemeClr>
                      </a:solidFill>
                    </p:spPr>
                  </p:pic>
                </p:oleObj>
              </mc:Fallback>
            </mc:AlternateContent>
          </a:graphicData>
        </a:graphic>
      </p:graphicFrame>
      <p:sp>
        <p:nvSpPr>
          <p:cNvPr id="30" name="TextBox 29">
            <a:extLst>
              <a:ext uri="{FF2B5EF4-FFF2-40B4-BE49-F238E27FC236}">
                <a16:creationId xmlns:a16="http://schemas.microsoft.com/office/drawing/2014/main" id="{BCCF8871-D883-4761-913E-EEF68467CEC4}"/>
              </a:ext>
            </a:extLst>
          </p:cNvPr>
          <p:cNvSpPr txBox="1"/>
          <p:nvPr/>
        </p:nvSpPr>
        <p:spPr>
          <a:xfrm>
            <a:off x="3331029" y="3080460"/>
            <a:ext cx="3148121" cy="954107"/>
          </a:xfrm>
          <a:prstGeom prst="rect">
            <a:avLst/>
          </a:prstGeom>
          <a:noFill/>
        </p:spPr>
        <p:txBody>
          <a:bodyPr wrap="square" rtlCol="0">
            <a:spAutoFit/>
          </a:bodyPr>
          <a:lstStyle/>
          <a:p>
            <a:r>
              <a:rPr lang="en-US" sz="1400" dirty="0"/>
              <a:t>Can </a:t>
            </a:r>
            <a:r>
              <a:rPr lang="en-US" sz="1400"/>
              <a:t>use basic models to get susceptibilities (except for magnetic).  </a:t>
            </a:r>
            <a:r>
              <a:rPr lang="en-US" sz="1400" dirty="0"/>
              <a:t>Electric susceptibility is very high, and magnetic susceptibility very low.</a:t>
            </a:r>
          </a:p>
        </p:txBody>
      </p:sp>
    </p:spTree>
    <p:extLst>
      <p:ext uri="{BB962C8B-B14F-4D97-AF65-F5344CB8AC3E}">
        <p14:creationId xmlns:p14="http://schemas.microsoft.com/office/powerpoint/2010/main" val="20510353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797843" y="50595"/>
            <a:ext cx="6837577" cy="695286"/>
          </a:xfrm>
        </p:spPr>
        <p:txBody>
          <a:bodyPr>
            <a:normAutofit/>
          </a:bodyPr>
          <a:lstStyle/>
          <a:p>
            <a:r>
              <a:rPr lang="en-US" sz="3600" b="1" u="sng" dirty="0">
                <a:latin typeface="+mn-lt"/>
              </a:rPr>
              <a:t>Maxwell’s Equations in Metals</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173055" y="1010426"/>
            <a:ext cx="11358033" cy="738664"/>
          </a:xfrm>
          <a:prstGeom prst="rect">
            <a:avLst/>
          </a:prstGeom>
          <a:noFill/>
        </p:spPr>
        <p:txBody>
          <a:bodyPr wrap="square" rtlCol="0">
            <a:spAutoFit/>
          </a:bodyPr>
          <a:lstStyle/>
          <a:p>
            <a:r>
              <a:rPr lang="en-US" sz="1400" dirty="0"/>
              <a:t>We can generalize to time-dependent, non-local susceptibilities.   The charge density one generalizes as expected.  Then there are three influences on the current – the tendency for the H-field to magnetize the electrons, for the potential </a:t>
            </a:r>
            <a:r>
              <a:rPr lang="el-GR" sz="1400" dirty="0">
                <a:latin typeface="Calibri" panose="020F0502020204030204" pitchFamily="34" charset="0"/>
                <a:cs typeface="Calibri" panose="020F0502020204030204" pitchFamily="34" charset="0"/>
              </a:rPr>
              <a:t>φ</a:t>
            </a:r>
            <a:r>
              <a:rPr lang="en-US" sz="1400" dirty="0">
                <a:latin typeface="Calibri" panose="020F0502020204030204" pitchFamily="34" charset="0"/>
                <a:cs typeface="Calibri" panose="020F0502020204030204" pitchFamily="34" charset="0"/>
              </a:rPr>
              <a:t> to induce current </a:t>
            </a:r>
            <a:r>
              <a:rPr lang="en-US" sz="1400">
                <a:latin typeface="Calibri" panose="020F0502020204030204" pitchFamily="34" charset="0"/>
                <a:cs typeface="Calibri" panose="020F0502020204030204" pitchFamily="34" charset="0"/>
              </a:rPr>
              <a:t>density changes, driving a diffusive current, and for the electric field to drive current.</a:t>
            </a:r>
            <a:endParaRPr lang="en-US" sz="1600" dirty="0"/>
          </a:p>
        </p:txBody>
      </p:sp>
      <p:sp>
        <p:nvSpPr>
          <p:cNvPr id="12" name="Rectangle 9">
            <a:extLst>
              <a:ext uri="{FF2B5EF4-FFF2-40B4-BE49-F238E27FC236}">
                <a16:creationId xmlns:a16="http://schemas.microsoft.com/office/drawing/2014/main" id="{4F42CC6D-E9B7-41EA-8214-BE00EFD3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D22B50FF-E6E1-438A-9865-87E51410707D}"/>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66B91D5E-C854-45C1-9141-640537588017}"/>
              </a:ext>
            </a:extLst>
          </p:cNvPr>
          <p:cNvSpPr txBox="1"/>
          <p:nvPr/>
        </p:nvSpPr>
        <p:spPr>
          <a:xfrm>
            <a:off x="173055" y="1901300"/>
            <a:ext cx="3289875" cy="369332"/>
          </a:xfrm>
          <a:prstGeom prst="rect">
            <a:avLst/>
          </a:prstGeom>
          <a:noFill/>
        </p:spPr>
        <p:txBody>
          <a:bodyPr wrap="none" rtlCol="0">
            <a:spAutoFit/>
          </a:bodyPr>
          <a:lstStyle/>
          <a:p>
            <a:r>
              <a:rPr lang="en-US" b="1" dirty="0"/>
              <a:t>Time-dependent susceptibilities</a:t>
            </a:r>
          </a:p>
        </p:txBody>
      </p:sp>
      <p:graphicFrame>
        <p:nvGraphicFramePr>
          <p:cNvPr id="18" name="Object 17">
            <a:extLst>
              <a:ext uri="{FF2B5EF4-FFF2-40B4-BE49-F238E27FC236}">
                <a16:creationId xmlns:a16="http://schemas.microsoft.com/office/drawing/2014/main" id="{4971A8B3-D865-4D0E-90CA-0D70FCDE9E59}"/>
              </a:ext>
            </a:extLst>
          </p:cNvPr>
          <p:cNvGraphicFramePr>
            <a:graphicFrameLocks noChangeAspect="1"/>
          </p:cNvGraphicFramePr>
          <p:nvPr>
            <p:extLst>
              <p:ext uri="{D42A27DB-BD31-4B8C-83A1-F6EECF244321}">
                <p14:modId xmlns:p14="http://schemas.microsoft.com/office/powerpoint/2010/main" val="3853223036"/>
              </p:ext>
            </p:extLst>
          </p:nvPr>
        </p:nvGraphicFramePr>
        <p:xfrm>
          <a:off x="255413" y="2572941"/>
          <a:ext cx="4862513" cy="904875"/>
        </p:xfrm>
        <a:graphic>
          <a:graphicData uri="http://schemas.openxmlformats.org/presentationml/2006/ole">
            <mc:AlternateContent xmlns:mc="http://schemas.openxmlformats.org/markup-compatibility/2006">
              <mc:Choice xmlns:v="urn:schemas-microsoft-com:vml" Requires="v">
                <p:oleObj name="Equation" r:id="rId3" imgW="3987720" imgH="685800" progId="Equation.DSMT4">
                  <p:embed/>
                </p:oleObj>
              </mc:Choice>
              <mc:Fallback>
                <p:oleObj name="Equation" r:id="rId3" imgW="3987720" imgH="685800" progId="Equation.DSMT4">
                  <p:embed/>
                  <p:pic>
                    <p:nvPicPr>
                      <p:cNvPr id="18" name="Object 17">
                        <a:extLst>
                          <a:ext uri="{FF2B5EF4-FFF2-40B4-BE49-F238E27FC236}">
                            <a16:creationId xmlns:a16="http://schemas.microsoft.com/office/drawing/2014/main" id="{4971A8B3-D865-4D0E-90CA-0D70FCDE9E59}"/>
                          </a:ext>
                        </a:extLst>
                      </p:cNvPr>
                      <p:cNvPicPr>
                        <a:picLocks noChangeAspect="1" noChangeArrowheads="1"/>
                      </p:cNvPicPr>
                      <p:nvPr/>
                    </p:nvPicPr>
                    <p:blipFill>
                      <a:blip r:embed="rId4"/>
                      <a:srcRect/>
                      <a:stretch>
                        <a:fillRect/>
                      </a:stretch>
                    </p:blipFill>
                    <p:spPr bwMode="auto">
                      <a:xfrm>
                        <a:off x="255413" y="2572941"/>
                        <a:ext cx="4862513" cy="904875"/>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3E0ACBF2-82B0-49FA-B1CD-329B91271ED7}"/>
              </a:ext>
            </a:extLst>
          </p:cNvPr>
          <p:cNvSpPr txBox="1"/>
          <p:nvPr/>
        </p:nvSpPr>
        <p:spPr>
          <a:xfrm>
            <a:off x="180877" y="2239430"/>
            <a:ext cx="1187221" cy="307777"/>
          </a:xfrm>
          <a:prstGeom prst="rect">
            <a:avLst/>
          </a:prstGeom>
          <a:noFill/>
        </p:spPr>
        <p:txBody>
          <a:bodyPr wrap="square" rtlCol="0">
            <a:spAutoFit/>
          </a:bodyPr>
          <a:lstStyle/>
          <a:p>
            <a:r>
              <a:rPr lang="en-US" sz="1400"/>
              <a:t>So will say:</a:t>
            </a:r>
          </a:p>
        </p:txBody>
      </p:sp>
      <p:sp>
        <p:nvSpPr>
          <p:cNvPr id="39" name="TextBox 38">
            <a:extLst>
              <a:ext uri="{FF2B5EF4-FFF2-40B4-BE49-F238E27FC236}">
                <a16:creationId xmlns:a16="http://schemas.microsoft.com/office/drawing/2014/main" id="{45F53E0A-CB03-4BE1-9ADA-9C0CBA8178A3}"/>
              </a:ext>
            </a:extLst>
          </p:cNvPr>
          <p:cNvSpPr txBox="1"/>
          <p:nvPr/>
        </p:nvSpPr>
        <p:spPr>
          <a:xfrm>
            <a:off x="180877" y="3643411"/>
            <a:ext cx="4745084" cy="307777"/>
          </a:xfrm>
          <a:prstGeom prst="rect">
            <a:avLst/>
          </a:prstGeom>
          <a:noFill/>
        </p:spPr>
        <p:txBody>
          <a:bodyPr wrap="square" rtlCol="0">
            <a:spAutoFit/>
          </a:bodyPr>
          <a:lstStyle/>
          <a:p>
            <a:r>
              <a:rPr lang="en-US" sz="1400"/>
              <a:t>Solving mean-field approximation to Boltzman equation,</a:t>
            </a:r>
            <a:endParaRPr lang="en-US" sz="1400" dirty="0"/>
          </a:p>
        </p:txBody>
      </p:sp>
      <p:sp>
        <p:nvSpPr>
          <p:cNvPr id="40" name="TextBox 39">
            <a:extLst>
              <a:ext uri="{FF2B5EF4-FFF2-40B4-BE49-F238E27FC236}">
                <a16:creationId xmlns:a16="http://schemas.microsoft.com/office/drawing/2014/main" id="{1FC2A8A8-1970-4F50-962F-9F0321577AB4}"/>
              </a:ext>
            </a:extLst>
          </p:cNvPr>
          <p:cNvSpPr txBox="1"/>
          <p:nvPr/>
        </p:nvSpPr>
        <p:spPr>
          <a:xfrm>
            <a:off x="5485215" y="2308581"/>
            <a:ext cx="1983180" cy="307777"/>
          </a:xfrm>
          <a:prstGeom prst="rect">
            <a:avLst/>
          </a:prstGeom>
          <a:noFill/>
        </p:spPr>
        <p:txBody>
          <a:bodyPr wrap="square" rtlCol="0">
            <a:spAutoFit/>
          </a:bodyPr>
          <a:lstStyle/>
          <a:p>
            <a:r>
              <a:rPr lang="en-US" sz="1400" dirty="0"/>
              <a:t>Filling these into ME’s :</a:t>
            </a:r>
          </a:p>
        </p:txBody>
      </p:sp>
      <p:graphicFrame>
        <p:nvGraphicFramePr>
          <p:cNvPr id="10" name="Object 9">
            <a:extLst>
              <a:ext uri="{FF2B5EF4-FFF2-40B4-BE49-F238E27FC236}">
                <a16:creationId xmlns:a16="http://schemas.microsoft.com/office/drawing/2014/main" id="{DE642BF9-67EF-4918-A838-2EAAE23BA680}"/>
              </a:ext>
            </a:extLst>
          </p:cNvPr>
          <p:cNvGraphicFramePr>
            <a:graphicFrameLocks noChangeAspect="1"/>
          </p:cNvGraphicFramePr>
          <p:nvPr>
            <p:extLst>
              <p:ext uri="{D42A27DB-BD31-4B8C-83A1-F6EECF244321}">
                <p14:modId xmlns:p14="http://schemas.microsoft.com/office/powerpoint/2010/main" val="2586291577"/>
              </p:ext>
            </p:extLst>
          </p:nvPr>
        </p:nvGraphicFramePr>
        <p:xfrm>
          <a:off x="5577486" y="2704446"/>
          <a:ext cx="1798637" cy="2141537"/>
        </p:xfrm>
        <a:graphic>
          <a:graphicData uri="http://schemas.openxmlformats.org/presentationml/2006/ole">
            <mc:AlternateContent xmlns:mc="http://schemas.openxmlformats.org/markup-compatibility/2006">
              <mc:Choice xmlns:v="urn:schemas-microsoft-com:vml" Requires="v">
                <p:oleObj name="Equation" r:id="rId5" imgW="1371600" imgH="1498320" progId="Equation.DSMT4">
                  <p:embed/>
                </p:oleObj>
              </mc:Choice>
              <mc:Fallback>
                <p:oleObj name="Equation" r:id="rId5" imgW="1371600" imgH="1498320" progId="Equation.DSMT4">
                  <p:embed/>
                  <p:pic>
                    <p:nvPicPr>
                      <p:cNvPr id="10" name="Object 9">
                        <a:extLst>
                          <a:ext uri="{FF2B5EF4-FFF2-40B4-BE49-F238E27FC236}">
                            <a16:creationId xmlns:a16="http://schemas.microsoft.com/office/drawing/2014/main" id="{DE642BF9-67EF-4918-A838-2EAAE23BA680}"/>
                          </a:ext>
                        </a:extLst>
                      </p:cNvPr>
                      <p:cNvPicPr>
                        <a:picLocks noChangeAspect="1" noChangeArrowheads="1"/>
                      </p:cNvPicPr>
                      <p:nvPr/>
                    </p:nvPicPr>
                    <p:blipFill>
                      <a:blip r:embed="rId6"/>
                      <a:srcRect/>
                      <a:stretch>
                        <a:fillRect/>
                      </a:stretch>
                    </p:blipFill>
                    <p:spPr bwMode="auto">
                      <a:xfrm>
                        <a:off x="5577486" y="2704446"/>
                        <a:ext cx="1798637" cy="2141537"/>
                      </a:xfrm>
                      <a:prstGeom prst="rect">
                        <a:avLst/>
                      </a:prstGeom>
                      <a:noFill/>
                    </p:spPr>
                  </p:pic>
                </p:oleObj>
              </mc:Fallback>
            </mc:AlternateContent>
          </a:graphicData>
        </a:graphic>
      </p:graphicFrame>
      <p:sp>
        <p:nvSpPr>
          <p:cNvPr id="41" name="TextBox 40">
            <a:extLst>
              <a:ext uri="{FF2B5EF4-FFF2-40B4-BE49-F238E27FC236}">
                <a16:creationId xmlns:a16="http://schemas.microsoft.com/office/drawing/2014/main" id="{4A00C7D6-7F1C-4EB3-91D9-32F2DEC87D30}"/>
              </a:ext>
            </a:extLst>
          </p:cNvPr>
          <p:cNvSpPr txBox="1"/>
          <p:nvPr/>
        </p:nvSpPr>
        <p:spPr>
          <a:xfrm>
            <a:off x="7722923" y="2274727"/>
            <a:ext cx="956953" cy="307777"/>
          </a:xfrm>
          <a:prstGeom prst="rect">
            <a:avLst/>
          </a:prstGeom>
          <a:noFill/>
        </p:spPr>
        <p:txBody>
          <a:bodyPr wrap="square" rtlCol="0">
            <a:spAutoFit/>
          </a:bodyPr>
          <a:lstStyle/>
          <a:p>
            <a:r>
              <a:rPr lang="en-US" sz="1400" dirty="0"/>
              <a:t>We get:</a:t>
            </a:r>
          </a:p>
        </p:txBody>
      </p:sp>
      <p:graphicFrame>
        <p:nvGraphicFramePr>
          <p:cNvPr id="42" name="Object 41">
            <a:extLst>
              <a:ext uri="{FF2B5EF4-FFF2-40B4-BE49-F238E27FC236}">
                <a16:creationId xmlns:a16="http://schemas.microsoft.com/office/drawing/2014/main" id="{022260E6-E842-49A5-BEF2-52F6BB1C8804}"/>
              </a:ext>
            </a:extLst>
          </p:cNvPr>
          <p:cNvGraphicFramePr>
            <a:graphicFrameLocks noChangeAspect="1"/>
          </p:cNvGraphicFramePr>
          <p:nvPr>
            <p:extLst>
              <p:ext uri="{D42A27DB-BD31-4B8C-83A1-F6EECF244321}">
                <p14:modId xmlns:p14="http://schemas.microsoft.com/office/powerpoint/2010/main" val="3778329364"/>
              </p:ext>
            </p:extLst>
          </p:nvPr>
        </p:nvGraphicFramePr>
        <p:xfrm>
          <a:off x="7693554" y="2862361"/>
          <a:ext cx="4348162" cy="1562100"/>
        </p:xfrm>
        <a:graphic>
          <a:graphicData uri="http://schemas.openxmlformats.org/presentationml/2006/ole">
            <mc:AlternateContent xmlns:mc="http://schemas.openxmlformats.org/markup-compatibility/2006">
              <mc:Choice xmlns:v="urn:schemas-microsoft-com:vml" Requires="v">
                <p:oleObj name="Equation" r:id="rId7" imgW="3543120" imgH="1168200" progId="Equation.DSMT4">
                  <p:embed/>
                </p:oleObj>
              </mc:Choice>
              <mc:Fallback>
                <p:oleObj name="Equation" r:id="rId7" imgW="3543120" imgH="1168200" progId="Equation.DSMT4">
                  <p:embed/>
                  <p:pic>
                    <p:nvPicPr>
                      <p:cNvPr id="42" name="Object 41">
                        <a:extLst>
                          <a:ext uri="{FF2B5EF4-FFF2-40B4-BE49-F238E27FC236}">
                            <a16:creationId xmlns:a16="http://schemas.microsoft.com/office/drawing/2014/main" id="{022260E6-E842-49A5-BEF2-52F6BB1C8804}"/>
                          </a:ext>
                        </a:extLst>
                      </p:cNvPr>
                      <p:cNvPicPr>
                        <a:picLocks noChangeAspect="1" noChangeArrowheads="1"/>
                      </p:cNvPicPr>
                      <p:nvPr/>
                    </p:nvPicPr>
                    <p:blipFill>
                      <a:blip r:embed="rId8"/>
                      <a:srcRect/>
                      <a:stretch>
                        <a:fillRect/>
                      </a:stretch>
                    </p:blipFill>
                    <p:spPr bwMode="auto">
                      <a:xfrm>
                        <a:off x="7693554" y="2862361"/>
                        <a:ext cx="4348162" cy="1562100"/>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E234A9FA-CD5A-48A8-9491-F96342BEAF20}"/>
              </a:ext>
            </a:extLst>
          </p:cNvPr>
          <p:cNvGraphicFramePr>
            <a:graphicFrameLocks noChangeAspect="1"/>
          </p:cNvGraphicFramePr>
          <p:nvPr>
            <p:extLst>
              <p:ext uri="{D42A27DB-BD31-4B8C-83A1-F6EECF244321}">
                <p14:modId xmlns:p14="http://schemas.microsoft.com/office/powerpoint/2010/main" val="1596936791"/>
              </p:ext>
            </p:extLst>
          </p:nvPr>
        </p:nvGraphicFramePr>
        <p:xfrm>
          <a:off x="246063" y="5680075"/>
          <a:ext cx="4459287" cy="982663"/>
        </p:xfrm>
        <a:graphic>
          <a:graphicData uri="http://schemas.openxmlformats.org/presentationml/2006/ole">
            <mc:AlternateContent xmlns:mc="http://schemas.openxmlformats.org/markup-compatibility/2006">
              <mc:Choice xmlns:v="urn:schemas-microsoft-com:vml" Requires="v">
                <p:oleObj name="Equation" r:id="rId9" imgW="3886200" imgH="863280" progId="Equation.DSMT4">
                  <p:embed/>
                </p:oleObj>
              </mc:Choice>
              <mc:Fallback>
                <p:oleObj name="Equation" r:id="rId9" imgW="3886200" imgH="863280" progId="Equation.DSMT4">
                  <p:embed/>
                  <p:pic>
                    <p:nvPicPr>
                      <p:cNvPr id="0" name="Object 1"/>
                      <p:cNvPicPr>
                        <a:picLocks noChangeAspect="1" noChangeArrowheads="1"/>
                      </p:cNvPicPr>
                      <p:nvPr/>
                    </p:nvPicPr>
                    <p:blipFill>
                      <a:blip r:embed="rId10"/>
                      <a:srcRect/>
                      <a:stretch>
                        <a:fillRect/>
                      </a:stretch>
                    </p:blipFill>
                    <p:spPr bwMode="auto">
                      <a:xfrm>
                        <a:off x="246063" y="5680075"/>
                        <a:ext cx="4459287" cy="982663"/>
                      </a:xfrm>
                      <a:prstGeom prst="rect">
                        <a:avLst/>
                      </a:prstGeom>
                      <a:solidFill>
                        <a:schemeClr val="accent1">
                          <a:lumMod val="20000"/>
                          <a:lumOff val="80000"/>
                        </a:schemeClr>
                      </a:solidFill>
                    </p:spPr>
                  </p:pic>
                </p:oleObj>
              </mc:Fallback>
            </mc:AlternateContent>
          </a:graphicData>
        </a:graphic>
      </p:graphicFrame>
      <p:graphicFrame>
        <p:nvGraphicFramePr>
          <p:cNvPr id="9" name="Object 8">
            <a:extLst>
              <a:ext uri="{FF2B5EF4-FFF2-40B4-BE49-F238E27FC236}">
                <a16:creationId xmlns:a16="http://schemas.microsoft.com/office/drawing/2014/main" id="{35B96C69-1C58-85B6-33A3-F31AB4F90CD0}"/>
              </a:ext>
            </a:extLst>
          </p:cNvPr>
          <p:cNvGraphicFramePr>
            <a:graphicFrameLocks noChangeAspect="1"/>
          </p:cNvGraphicFramePr>
          <p:nvPr>
            <p:extLst>
              <p:ext uri="{D42A27DB-BD31-4B8C-83A1-F6EECF244321}">
                <p14:modId xmlns:p14="http://schemas.microsoft.com/office/powerpoint/2010/main" val="1618367276"/>
              </p:ext>
            </p:extLst>
          </p:nvPr>
        </p:nvGraphicFramePr>
        <p:xfrm>
          <a:off x="8002507" y="5142344"/>
          <a:ext cx="3875087" cy="1574800"/>
        </p:xfrm>
        <a:graphic>
          <a:graphicData uri="http://schemas.openxmlformats.org/presentationml/2006/ole">
            <mc:AlternateContent xmlns:mc="http://schemas.openxmlformats.org/markup-compatibility/2006">
              <mc:Choice xmlns:v="urn:schemas-microsoft-com:vml" Requires="v">
                <p:oleObj name="Equation" r:id="rId11" imgW="2501640" imgH="1015920" progId="Equation.DSMT4">
                  <p:embed/>
                </p:oleObj>
              </mc:Choice>
              <mc:Fallback>
                <p:oleObj name="Equation" r:id="rId11" imgW="2501640" imgH="1015920" progId="Equation.DSMT4">
                  <p:embed/>
                  <p:pic>
                    <p:nvPicPr>
                      <p:cNvPr id="0" name=""/>
                      <p:cNvPicPr/>
                      <p:nvPr/>
                    </p:nvPicPr>
                    <p:blipFill>
                      <a:blip r:embed="rId12"/>
                      <a:stretch>
                        <a:fillRect/>
                      </a:stretch>
                    </p:blipFill>
                    <p:spPr>
                      <a:xfrm>
                        <a:off x="8002507" y="5142344"/>
                        <a:ext cx="3875087" cy="1574800"/>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B337FF7B-CBB5-D00F-8372-E2BD6540B6CC}"/>
              </a:ext>
            </a:extLst>
          </p:cNvPr>
          <p:cNvSpPr txBox="1"/>
          <p:nvPr/>
        </p:nvSpPr>
        <p:spPr>
          <a:xfrm>
            <a:off x="7686787" y="4641097"/>
            <a:ext cx="1983180" cy="307777"/>
          </a:xfrm>
          <a:prstGeom prst="rect">
            <a:avLst/>
          </a:prstGeom>
          <a:noFill/>
        </p:spPr>
        <p:txBody>
          <a:bodyPr wrap="square" rtlCol="0">
            <a:spAutoFit/>
          </a:bodyPr>
          <a:lstStyle/>
          <a:p>
            <a:r>
              <a:rPr lang="en-US" sz="1400"/>
              <a:t>where,</a:t>
            </a:r>
            <a:endParaRPr lang="en-US" sz="1400" dirty="0"/>
          </a:p>
        </p:txBody>
      </p:sp>
      <mc:AlternateContent xmlns:mc="http://schemas.openxmlformats.org/markup-compatibility/2006">
        <mc:Choice xmlns:p14="http://schemas.microsoft.com/office/powerpoint/2010/main" Requires="p14">
          <p:contentPart p14:bwMode="auto" r:id="rId13">
            <p14:nvContentPartPr>
              <p14:cNvPr id="5" name="Ink 4">
                <a:extLst>
                  <a:ext uri="{FF2B5EF4-FFF2-40B4-BE49-F238E27FC236}">
                    <a16:creationId xmlns:a16="http://schemas.microsoft.com/office/drawing/2014/main" id="{0B900A0D-C728-8810-85B4-7B47F9AE7B51}"/>
                  </a:ext>
                </a:extLst>
              </p14:cNvPr>
              <p14:cNvContentPartPr/>
              <p14:nvPr/>
            </p14:nvContentPartPr>
            <p14:xfrm>
              <a:off x="7640018" y="5394066"/>
              <a:ext cx="304200" cy="1301400"/>
            </p14:xfrm>
          </p:contentPart>
        </mc:Choice>
        <mc:Fallback>
          <p:pic>
            <p:nvPicPr>
              <p:cNvPr id="5" name="Ink 4">
                <a:extLst>
                  <a:ext uri="{FF2B5EF4-FFF2-40B4-BE49-F238E27FC236}">
                    <a16:creationId xmlns:a16="http://schemas.microsoft.com/office/drawing/2014/main" id="{0B900A0D-C728-8810-85B4-7B47F9AE7B51}"/>
                  </a:ext>
                </a:extLst>
              </p:cNvPr>
              <p:cNvPicPr/>
              <p:nvPr/>
            </p:nvPicPr>
            <p:blipFill>
              <a:blip r:embed="rId14"/>
              <a:stretch>
                <a:fillRect/>
              </a:stretch>
            </p:blipFill>
            <p:spPr>
              <a:xfrm>
                <a:off x="7633898" y="5387946"/>
                <a:ext cx="316440" cy="1313640"/>
              </a:xfrm>
              <a:prstGeom prst="rect">
                <a:avLst/>
              </a:prstGeom>
            </p:spPr>
          </p:pic>
        </mc:Fallback>
      </mc:AlternateContent>
      <p:graphicFrame>
        <p:nvGraphicFramePr>
          <p:cNvPr id="6" name="Object 5">
            <a:extLst>
              <a:ext uri="{FF2B5EF4-FFF2-40B4-BE49-F238E27FC236}">
                <a16:creationId xmlns:a16="http://schemas.microsoft.com/office/drawing/2014/main" id="{4D27B26A-DF7E-0909-BA23-2058C222D28C}"/>
              </a:ext>
            </a:extLst>
          </p:cNvPr>
          <p:cNvGraphicFramePr>
            <a:graphicFrameLocks noChangeAspect="1"/>
          </p:cNvGraphicFramePr>
          <p:nvPr>
            <p:extLst>
              <p:ext uri="{D42A27DB-BD31-4B8C-83A1-F6EECF244321}">
                <p14:modId xmlns:p14="http://schemas.microsoft.com/office/powerpoint/2010/main" val="324852647"/>
              </p:ext>
            </p:extLst>
          </p:nvPr>
        </p:nvGraphicFramePr>
        <p:xfrm>
          <a:off x="255413" y="4003413"/>
          <a:ext cx="2933937" cy="953157"/>
        </p:xfrm>
        <a:graphic>
          <a:graphicData uri="http://schemas.openxmlformats.org/presentationml/2006/ole">
            <mc:AlternateContent xmlns:mc="http://schemas.openxmlformats.org/markup-compatibility/2006">
              <mc:Choice xmlns:v="urn:schemas-microsoft-com:vml" Requires="v">
                <p:oleObj name="Equation" r:id="rId15" imgW="2501640" imgH="812520" progId="Equation.DSMT4">
                  <p:embed/>
                </p:oleObj>
              </mc:Choice>
              <mc:Fallback>
                <p:oleObj name="Equation" r:id="rId15" imgW="2501640" imgH="812520" progId="Equation.DSMT4">
                  <p:embed/>
                  <p:pic>
                    <p:nvPicPr>
                      <p:cNvPr id="0" name=""/>
                      <p:cNvPicPr/>
                      <p:nvPr/>
                    </p:nvPicPr>
                    <p:blipFill>
                      <a:blip r:embed="rId16"/>
                      <a:stretch>
                        <a:fillRect/>
                      </a:stretch>
                    </p:blipFill>
                    <p:spPr>
                      <a:xfrm>
                        <a:off x="255413" y="4003413"/>
                        <a:ext cx="2933937" cy="953157"/>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5AC7C70D-40D2-B20D-D94B-53EC3BCE927F}"/>
              </a:ext>
            </a:extLst>
          </p:cNvPr>
          <p:cNvSpPr txBox="1"/>
          <p:nvPr/>
        </p:nvSpPr>
        <p:spPr>
          <a:xfrm>
            <a:off x="173055" y="5165510"/>
            <a:ext cx="2933938" cy="307777"/>
          </a:xfrm>
          <a:prstGeom prst="rect">
            <a:avLst/>
          </a:prstGeom>
          <a:noFill/>
        </p:spPr>
        <p:txBody>
          <a:bodyPr wrap="square">
            <a:spAutoFit/>
          </a:bodyPr>
          <a:lstStyle/>
          <a:p>
            <a:r>
              <a:rPr lang="en-US" sz="1400"/>
              <a:t>we get the following susceptibilities:</a:t>
            </a:r>
          </a:p>
        </p:txBody>
      </p:sp>
      <p:sp>
        <p:nvSpPr>
          <p:cNvPr id="16" name="TextBox 15">
            <a:extLst>
              <a:ext uri="{FF2B5EF4-FFF2-40B4-BE49-F238E27FC236}">
                <a16:creationId xmlns:a16="http://schemas.microsoft.com/office/drawing/2014/main" id="{944F1723-C737-8170-9660-9C3652248382}"/>
              </a:ext>
            </a:extLst>
          </p:cNvPr>
          <p:cNvSpPr txBox="1"/>
          <p:nvPr/>
        </p:nvSpPr>
        <p:spPr>
          <a:xfrm>
            <a:off x="5284861" y="5062476"/>
            <a:ext cx="1890908" cy="738664"/>
          </a:xfrm>
          <a:prstGeom prst="rect">
            <a:avLst/>
          </a:prstGeom>
          <a:noFill/>
        </p:spPr>
        <p:txBody>
          <a:bodyPr wrap="square" rtlCol="0">
            <a:spAutoFit/>
          </a:bodyPr>
          <a:lstStyle/>
          <a:p>
            <a:r>
              <a:rPr lang="en-US" sz="1400"/>
              <a:t>Note as a consequence of isotropy (at least), we have:</a:t>
            </a:r>
          </a:p>
        </p:txBody>
      </p:sp>
      <p:graphicFrame>
        <p:nvGraphicFramePr>
          <p:cNvPr id="19" name="Object 18">
            <a:extLst>
              <a:ext uri="{FF2B5EF4-FFF2-40B4-BE49-F238E27FC236}">
                <a16:creationId xmlns:a16="http://schemas.microsoft.com/office/drawing/2014/main" id="{AB154A01-873A-AC92-72AE-60C3A5B5379A}"/>
              </a:ext>
            </a:extLst>
          </p:cNvPr>
          <p:cNvGraphicFramePr>
            <a:graphicFrameLocks noChangeAspect="1"/>
          </p:cNvGraphicFramePr>
          <p:nvPr>
            <p:extLst>
              <p:ext uri="{D42A27DB-BD31-4B8C-83A1-F6EECF244321}">
                <p14:modId xmlns:p14="http://schemas.microsoft.com/office/powerpoint/2010/main" val="2296488731"/>
              </p:ext>
            </p:extLst>
          </p:nvPr>
        </p:nvGraphicFramePr>
        <p:xfrm>
          <a:off x="5310506" y="5929744"/>
          <a:ext cx="1971675" cy="831850"/>
        </p:xfrm>
        <a:graphic>
          <a:graphicData uri="http://schemas.openxmlformats.org/presentationml/2006/ole">
            <mc:AlternateContent xmlns:mc="http://schemas.openxmlformats.org/markup-compatibility/2006">
              <mc:Choice xmlns:v="urn:schemas-microsoft-com:vml" Requires="v">
                <p:oleObj name="Equation" r:id="rId17" imgW="1625400" imgH="685800" progId="Equation.DSMT4">
                  <p:embed/>
                </p:oleObj>
              </mc:Choice>
              <mc:Fallback>
                <p:oleObj name="Equation" r:id="rId17" imgW="1625400" imgH="685800" progId="Equation.DSMT4">
                  <p:embed/>
                  <p:pic>
                    <p:nvPicPr>
                      <p:cNvPr id="0" name=""/>
                      <p:cNvPicPr/>
                      <p:nvPr/>
                    </p:nvPicPr>
                    <p:blipFill>
                      <a:blip r:embed="rId18"/>
                      <a:stretch>
                        <a:fillRect/>
                      </a:stretch>
                    </p:blipFill>
                    <p:spPr>
                      <a:xfrm>
                        <a:off x="5310506" y="5929744"/>
                        <a:ext cx="1971675" cy="831850"/>
                      </a:xfrm>
                      <a:prstGeom prst="rect">
                        <a:avLst/>
                      </a:prstGeom>
                      <a:solidFill>
                        <a:schemeClr val="accent4">
                          <a:lumMod val="40000"/>
                          <a:lumOff val="60000"/>
                        </a:schemeClr>
                      </a:solidFill>
                    </p:spPr>
                  </p:pic>
                </p:oleObj>
              </mc:Fallback>
            </mc:AlternateContent>
          </a:graphicData>
        </a:graphic>
      </p:graphicFrame>
    </p:spTree>
    <p:extLst>
      <p:ext uri="{BB962C8B-B14F-4D97-AF65-F5344CB8AC3E}">
        <p14:creationId xmlns:p14="http://schemas.microsoft.com/office/powerpoint/2010/main" val="32194821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448584" y="117971"/>
            <a:ext cx="9144000" cy="695286"/>
          </a:xfrm>
        </p:spPr>
        <p:txBody>
          <a:bodyPr>
            <a:normAutofit/>
          </a:bodyPr>
          <a:lstStyle/>
          <a:p>
            <a:r>
              <a:rPr lang="en-US" sz="3600" b="1" u="sng">
                <a:latin typeface="+mn-lt"/>
              </a:rPr>
              <a:t>Maxwell’s Equations in Metal-Insulators</a:t>
            </a:r>
          </a:p>
        </p:txBody>
      </p:sp>
      <p:sp>
        <p:nvSpPr>
          <p:cNvPr id="12" name="Rectangle 9">
            <a:extLst>
              <a:ext uri="{FF2B5EF4-FFF2-40B4-BE49-F238E27FC236}">
                <a16:creationId xmlns:a16="http://schemas.microsoft.com/office/drawing/2014/main" id="{4F42CC6D-E9B7-41EA-8214-BE00EFD3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D22B50FF-E6E1-438A-9865-87E51410707D}"/>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Box 3">
            <a:extLst>
              <a:ext uri="{FF2B5EF4-FFF2-40B4-BE49-F238E27FC236}">
                <a16:creationId xmlns:a16="http://schemas.microsoft.com/office/drawing/2014/main" id="{66B91D5E-C854-45C1-9141-640537588017}"/>
              </a:ext>
            </a:extLst>
          </p:cNvPr>
          <p:cNvSpPr txBox="1"/>
          <p:nvPr/>
        </p:nvSpPr>
        <p:spPr>
          <a:xfrm>
            <a:off x="349348" y="1790560"/>
            <a:ext cx="2996782" cy="369332"/>
          </a:xfrm>
          <a:prstGeom prst="rect">
            <a:avLst/>
          </a:prstGeom>
          <a:noFill/>
        </p:spPr>
        <p:txBody>
          <a:bodyPr wrap="none" rtlCol="0">
            <a:spAutoFit/>
          </a:bodyPr>
          <a:lstStyle/>
          <a:p>
            <a:r>
              <a:rPr lang="en-US" b="1"/>
              <a:t>Constant local susceptibilities</a:t>
            </a:r>
          </a:p>
        </p:txBody>
      </p:sp>
      <p:graphicFrame>
        <p:nvGraphicFramePr>
          <p:cNvPr id="18" name="Object 17">
            <a:extLst>
              <a:ext uri="{FF2B5EF4-FFF2-40B4-BE49-F238E27FC236}">
                <a16:creationId xmlns:a16="http://schemas.microsoft.com/office/drawing/2014/main" id="{4971A8B3-D865-4D0E-90CA-0D70FCDE9E59}"/>
              </a:ext>
            </a:extLst>
          </p:cNvPr>
          <p:cNvGraphicFramePr>
            <a:graphicFrameLocks noChangeAspect="1"/>
          </p:cNvGraphicFramePr>
          <p:nvPr>
            <p:extLst>
              <p:ext uri="{D42A27DB-BD31-4B8C-83A1-F6EECF244321}">
                <p14:modId xmlns:p14="http://schemas.microsoft.com/office/powerpoint/2010/main" val="2114223332"/>
              </p:ext>
            </p:extLst>
          </p:nvPr>
        </p:nvGraphicFramePr>
        <p:xfrm>
          <a:off x="449205" y="2519593"/>
          <a:ext cx="3033712" cy="768350"/>
        </p:xfrm>
        <a:graphic>
          <a:graphicData uri="http://schemas.openxmlformats.org/presentationml/2006/ole">
            <mc:AlternateContent xmlns:mc="http://schemas.openxmlformats.org/markup-compatibility/2006">
              <mc:Choice xmlns:v="urn:schemas-microsoft-com:vml" Requires="v">
                <p:oleObj name="Equation" r:id="rId3" imgW="2489040" imgH="634680" progId="Equation.DSMT4">
                  <p:embed/>
                </p:oleObj>
              </mc:Choice>
              <mc:Fallback>
                <p:oleObj name="Equation" r:id="rId3" imgW="2489040" imgH="634680" progId="Equation.DSMT4">
                  <p:embed/>
                  <p:pic>
                    <p:nvPicPr>
                      <p:cNvPr id="18" name="Object 17">
                        <a:extLst>
                          <a:ext uri="{FF2B5EF4-FFF2-40B4-BE49-F238E27FC236}">
                            <a16:creationId xmlns:a16="http://schemas.microsoft.com/office/drawing/2014/main" id="{4971A8B3-D865-4D0E-90CA-0D70FCDE9E59}"/>
                          </a:ext>
                        </a:extLst>
                      </p:cNvPr>
                      <p:cNvPicPr>
                        <a:picLocks noChangeAspect="1" noChangeArrowheads="1"/>
                      </p:cNvPicPr>
                      <p:nvPr/>
                    </p:nvPicPr>
                    <p:blipFill>
                      <a:blip r:embed="rId4"/>
                      <a:srcRect/>
                      <a:stretch>
                        <a:fillRect/>
                      </a:stretch>
                    </p:blipFill>
                    <p:spPr bwMode="auto">
                      <a:xfrm>
                        <a:off x="449205" y="2519593"/>
                        <a:ext cx="3033712" cy="768350"/>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4506DA24-B234-4279-A2B5-FF862A056EA8}"/>
              </a:ext>
            </a:extLst>
          </p:cNvPr>
          <p:cNvGraphicFramePr>
            <a:graphicFrameLocks noChangeAspect="1"/>
          </p:cNvGraphicFramePr>
          <p:nvPr>
            <p:extLst>
              <p:ext uri="{D42A27DB-BD31-4B8C-83A1-F6EECF244321}">
                <p14:modId xmlns:p14="http://schemas.microsoft.com/office/powerpoint/2010/main" val="4213456732"/>
              </p:ext>
            </p:extLst>
          </p:nvPr>
        </p:nvGraphicFramePr>
        <p:xfrm>
          <a:off x="4654692" y="2532701"/>
          <a:ext cx="2749550" cy="842963"/>
        </p:xfrm>
        <a:graphic>
          <a:graphicData uri="http://schemas.openxmlformats.org/presentationml/2006/ole">
            <mc:AlternateContent xmlns:mc="http://schemas.openxmlformats.org/markup-compatibility/2006">
              <mc:Choice xmlns:v="urn:schemas-microsoft-com:vml" Requires="v">
                <p:oleObj name="Equation" r:id="rId5" imgW="2158920" imgH="660240" progId="Equation.DSMT4">
                  <p:embed/>
                </p:oleObj>
              </mc:Choice>
              <mc:Fallback>
                <p:oleObj name="Equation" r:id="rId5" imgW="2158920" imgH="660240" progId="Equation.DSMT4">
                  <p:embed/>
                  <p:pic>
                    <p:nvPicPr>
                      <p:cNvPr id="23" name="Object 22">
                        <a:extLst>
                          <a:ext uri="{FF2B5EF4-FFF2-40B4-BE49-F238E27FC236}">
                            <a16:creationId xmlns:a16="http://schemas.microsoft.com/office/drawing/2014/main" id="{4506DA24-B234-4279-A2B5-FF862A056EA8}"/>
                          </a:ext>
                        </a:extLst>
                      </p:cNvPr>
                      <p:cNvPicPr>
                        <a:picLocks noChangeAspect="1" noChangeArrowheads="1"/>
                      </p:cNvPicPr>
                      <p:nvPr/>
                    </p:nvPicPr>
                    <p:blipFill>
                      <a:blip r:embed="rId6"/>
                      <a:srcRect/>
                      <a:stretch>
                        <a:fillRect/>
                      </a:stretch>
                    </p:blipFill>
                    <p:spPr bwMode="auto">
                      <a:xfrm>
                        <a:off x="4654692" y="2532701"/>
                        <a:ext cx="2749550" cy="842963"/>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3E0ACBF2-82B0-49FA-B1CD-329B91271ED7}"/>
              </a:ext>
            </a:extLst>
          </p:cNvPr>
          <p:cNvSpPr txBox="1"/>
          <p:nvPr/>
        </p:nvSpPr>
        <p:spPr>
          <a:xfrm>
            <a:off x="358231" y="2112346"/>
            <a:ext cx="1187221" cy="307777"/>
          </a:xfrm>
          <a:prstGeom prst="rect">
            <a:avLst/>
          </a:prstGeom>
          <a:noFill/>
        </p:spPr>
        <p:txBody>
          <a:bodyPr wrap="square" rtlCol="0">
            <a:spAutoFit/>
          </a:bodyPr>
          <a:lstStyle/>
          <a:p>
            <a:r>
              <a:rPr lang="en-US" sz="1400"/>
              <a:t>So will say:</a:t>
            </a:r>
          </a:p>
        </p:txBody>
      </p:sp>
      <p:sp>
        <p:nvSpPr>
          <p:cNvPr id="39" name="TextBox 38">
            <a:extLst>
              <a:ext uri="{FF2B5EF4-FFF2-40B4-BE49-F238E27FC236}">
                <a16:creationId xmlns:a16="http://schemas.microsoft.com/office/drawing/2014/main" id="{45F53E0A-CB03-4BE1-9ADA-9C0CBA8178A3}"/>
              </a:ext>
            </a:extLst>
          </p:cNvPr>
          <p:cNvSpPr txBox="1"/>
          <p:nvPr/>
        </p:nvSpPr>
        <p:spPr>
          <a:xfrm>
            <a:off x="4548330" y="2094073"/>
            <a:ext cx="3039948" cy="307777"/>
          </a:xfrm>
          <a:prstGeom prst="rect">
            <a:avLst/>
          </a:prstGeom>
          <a:noFill/>
        </p:spPr>
        <p:txBody>
          <a:bodyPr wrap="square" rtlCol="0">
            <a:spAutoFit/>
          </a:bodyPr>
          <a:lstStyle/>
          <a:p>
            <a:r>
              <a:rPr lang="en-US" sz="1400"/>
              <a:t>Can take susceptibilities to be:</a:t>
            </a:r>
          </a:p>
        </p:txBody>
      </p:sp>
      <p:sp>
        <p:nvSpPr>
          <p:cNvPr id="40" name="TextBox 39">
            <a:extLst>
              <a:ext uri="{FF2B5EF4-FFF2-40B4-BE49-F238E27FC236}">
                <a16:creationId xmlns:a16="http://schemas.microsoft.com/office/drawing/2014/main" id="{1FC2A8A8-1970-4F50-962F-9F0321577AB4}"/>
              </a:ext>
            </a:extLst>
          </p:cNvPr>
          <p:cNvSpPr txBox="1"/>
          <p:nvPr/>
        </p:nvSpPr>
        <p:spPr>
          <a:xfrm>
            <a:off x="358231" y="3904843"/>
            <a:ext cx="2366115" cy="307777"/>
          </a:xfrm>
          <a:prstGeom prst="rect">
            <a:avLst/>
          </a:prstGeom>
          <a:noFill/>
        </p:spPr>
        <p:txBody>
          <a:bodyPr wrap="square" rtlCol="0">
            <a:spAutoFit/>
          </a:bodyPr>
          <a:lstStyle/>
          <a:p>
            <a:r>
              <a:rPr lang="en-US" sz="1400"/>
              <a:t>Filling these into ME’s :</a:t>
            </a:r>
          </a:p>
        </p:txBody>
      </p:sp>
      <p:graphicFrame>
        <p:nvGraphicFramePr>
          <p:cNvPr id="10" name="Object 9">
            <a:extLst>
              <a:ext uri="{FF2B5EF4-FFF2-40B4-BE49-F238E27FC236}">
                <a16:creationId xmlns:a16="http://schemas.microsoft.com/office/drawing/2014/main" id="{DE642BF9-67EF-4918-A838-2EAAE23BA680}"/>
              </a:ext>
            </a:extLst>
          </p:cNvPr>
          <p:cNvGraphicFramePr>
            <a:graphicFrameLocks noChangeAspect="1"/>
          </p:cNvGraphicFramePr>
          <p:nvPr>
            <p:extLst>
              <p:ext uri="{D42A27DB-BD31-4B8C-83A1-F6EECF244321}">
                <p14:modId xmlns:p14="http://schemas.microsoft.com/office/powerpoint/2010/main" val="1233708587"/>
              </p:ext>
            </p:extLst>
          </p:nvPr>
        </p:nvGraphicFramePr>
        <p:xfrm>
          <a:off x="449205" y="4358180"/>
          <a:ext cx="4715042" cy="2102796"/>
        </p:xfrm>
        <a:graphic>
          <a:graphicData uri="http://schemas.openxmlformats.org/presentationml/2006/ole">
            <mc:AlternateContent xmlns:mc="http://schemas.openxmlformats.org/markup-compatibility/2006">
              <mc:Choice xmlns:v="urn:schemas-microsoft-com:vml" Requires="v">
                <p:oleObj name="Equation" r:id="rId7" imgW="3593880" imgH="1600200" progId="Equation.DSMT4">
                  <p:embed/>
                </p:oleObj>
              </mc:Choice>
              <mc:Fallback>
                <p:oleObj name="Equation" r:id="rId7" imgW="3593880" imgH="1600200" progId="Equation.DSMT4">
                  <p:embed/>
                  <p:pic>
                    <p:nvPicPr>
                      <p:cNvPr id="10" name="Object 9">
                        <a:extLst>
                          <a:ext uri="{FF2B5EF4-FFF2-40B4-BE49-F238E27FC236}">
                            <a16:creationId xmlns:a16="http://schemas.microsoft.com/office/drawing/2014/main" id="{DE642BF9-67EF-4918-A838-2EAAE23BA680}"/>
                          </a:ext>
                        </a:extLst>
                      </p:cNvPr>
                      <p:cNvPicPr>
                        <a:picLocks noChangeAspect="1" noChangeArrowheads="1"/>
                      </p:cNvPicPr>
                      <p:nvPr/>
                    </p:nvPicPr>
                    <p:blipFill>
                      <a:blip r:embed="rId8"/>
                      <a:srcRect/>
                      <a:stretch>
                        <a:fillRect/>
                      </a:stretch>
                    </p:blipFill>
                    <p:spPr bwMode="auto">
                      <a:xfrm>
                        <a:off x="449205" y="4358180"/>
                        <a:ext cx="4715042" cy="2102796"/>
                      </a:xfrm>
                      <a:prstGeom prst="rect">
                        <a:avLst/>
                      </a:prstGeom>
                      <a:noFill/>
                    </p:spPr>
                  </p:pic>
                </p:oleObj>
              </mc:Fallback>
            </mc:AlternateContent>
          </a:graphicData>
        </a:graphic>
      </p:graphicFrame>
      <p:sp>
        <p:nvSpPr>
          <p:cNvPr id="41" name="TextBox 40">
            <a:extLst>
              <a:ext uri="{FF2B5EF4-FFF2-40B4-BE49-F238E27FC236}">
                <a16:creationId xmlns:a16="http://schemas.microsoft.com/office/drawing/2014/main" id="{4A00C7D6-7F1C-4EB3-91D9-32F2DEC87D30}"/>
              </a:ext>
            </a:extLst>
          </p:cNvPr>
          <p:cNvSpPr txBox="1"/>
          <p:nvPr/>
        </p:nvSpPr>
        <p:spPr>
          <a:xfrm>
            <a:off x="6158845" y="3904843"/>
            <a:ext cx="956953" cy="307777"/>
          </a:xfrm>
          <a:prstGeom prst="rect">
            <a:avLst/>
          </a:prstGeom>
          <a:noFill/>
        </p:spPr>
        <p:txBody>
          <a:bodyPr wrap="square" rtlCol="0">
            <a:spAutoFit/>
          </a:bodyPr>
          <a:lstStyle/>
          <a:p>
            <a:r>
              <a:rPr lang="en-US" sz="1400"/>
              <a:t>We get:</a:t>
            </a:r>
          </a:p>
        </p:txBody>
      </p:sp>
      <p:graphicFrame>
        <p:nvGraphicFramePr>
          <p:cNvPr id="42" name="Object 41">
            <a:extLst>
              <a:ext uri="{FF2B5EF4-FFF2-40B4-BE49-F238E27FC236}">
                <a16:creationId xmlns:a16="http://schemas.microsoft.com/office/drawing/2014/main" id="{022260E6-E842-49A5-BEF2-52F6BB1C8804}"/>
              </a:ext>
            </a:extLst>
          </p:cNvPr>
          <p:cNvGraphicFramePr>
            <a:graphicFrameLocks noChangeAspect="1"/>
          </p:cNvGraphicFramePr>
          <p:nvPr>
            <p:extLst>
              <p:ext uri="{D42A27DB-BD31-4B8C-83A1-F6EECF244321}">
                <p14:modId xmlns:p14="http://schemas.microsoft.com/office/powerpoint/2010/main" val="1145928089"/>
              </p:ext>
            </p:extLst>
          </p:nvPr>
        </p:nvGraphicFramePr>
        <p:xfrm>
          <a:off x="6254974" y="4272201"/>
          <a:ext cx="2010378" cy="1809849"/>
        </p:xfrm>
        <a:graphic>
          <a:graphicData uri="http://schemas.openxmlformats.org/presentationml/2006/ole">
            <mc:AlternateContent xmlns:mc="http://schemas.openxmlformats.org/markup-compatibility/2006">
              <mc:Choice xmlns:v="urn:schemas-microsoft-com:vml" Requires="v">
                <p:oleObj name="Equation" r:id="rId9" imgW="1638000" imgH="1473120" progId="Equation.DSMT4">
                  <p:embed/>
                </p:oleObj>
              </mc:Choice>
              <mc:Fallback>
                <p:oleObj name="Equation" r:id="rId9" imgW="1638000" imgH="1473120" progId="Equation.DSMT4">
                  <p:embed/>
                  <p:pic>
                    <p:nvPicPr>
                      <p:cNvPr id="42" name="Object 41">
                        <a:extLst>
                          <a:ext uri="{FF2B5EF4-FFF2-40B4-BE49-F238E27FC236}">
                            <a16:creationId xmlns:a16="http://schemas.microsoft.com/office/drawing/2014/main" id="{022260E6-E842-49A5-BEF2-52F6BB1C8804}"/>
                          </a:ext>
                        </a:extLst>
                      </p:cNvPr>
                      <p:cNvPicPr>
                        <a:picLocks noChangeAspect="1" noChangeArrowheads="1"/>
                      </p:cNvPicPr>
                      <p:nvPr/>
                    </p:nvPicPr>
                    <p:blipFill>
                      <a:blip r:embed="rId10"/>
                      <a:srcRect/>
                      <a:stretch>
                        <a:fillRect/>
                      </a:stretch>
                    </p:blipFill>
                    <p:spPr bwMode="auto">
                      <a:xfrm>
                        <a:off x="6254974" y="4272201"/>
                        <a:ext cx="2010378" cy="1809849"/>
                      </a:xfrm>
                      <a:prstGeom prst="rect">
                        <a:avLst/>
                      </a:prstGeom>
                      <a:solidFill>
                        <a:srgbClr val="CCFFCC"/>
                      </a:solidFill>
                    </p:spPr>
                  </p:pic>
                </p:oleObj>
              </mc:Fallback>
            </mc:AlternateContent>
          </a:graphicData>
        </a:graphic>
      </p:graphicFrame>
      <p:graphicFrame>
        <p:nvGraphicFramePr>
          <p:cNvPr id="52" name="Object 51">
            <a:extLst>
              <a:ext uri="{FF2B5EF4-FFF2-40B4-BE49-F238E27FC236}">
                <a16:creationId xmlns:a16="http://schemas.microsoft.com/office/drawing/2014/main" id="{DC1F28FE-592D-4738-8474-A55EF8A9A1BF}"/>
              </a:ext>
            </a:extLst>
          </p:cNvPr>
          <p:cNvGraphicFramePr>
            <a:graphicFrameLocks noChangeAspect="1"/>
          </p:cNvGraphicFramePr>
          <p:nvPr>
            <p:extLst>
              <p:ext uri="{D42A27DB-BD31-4B8C-83A1-F6EECF244321}">
                <p14:modId xmlns:p14="http://schemas.microsoft.com/office/powerpoint/2010/main" val="3990945139"/>
              </p:ext>
            </p:extLst>
          </p:nvPr>
        </p:nvGraphicFramePr>
        <p:xfrm>
          <a:off x="9004269" y="4640769"/>
          <a:ext cx="1155099" cy="1438924"/>
        </p:xfrm>
        <a:graphic>
          <a:graphicData uri="http://schemas.openxmlformats.org/presentationml/2006/ole">
            <mc:AlternateContent xmlns:mc="http://schemas.openxmlformats.org/markup-compatibility/2006">
              <mc:Choice xmlns:v="urn:schemas-microsoft-com:vml" Requires="v">
                <p:oleObj name="Equation" r:id="rId11" imgW="965160" imgH="1193760" progId="Equation.DSMT4">
                  <p:embed/>
                </p:oleObj>
              </mc:Choice>
              <mc:Fallback>
                <p:oleObj name="Equation" r:id="rId11" imgW="965160" imgH="1193760" progId="Equation.DSMT4">
                  <p:embed/>
                  <p:pic>
                    <p:nvPicPr>
                      <p:cNvPr id="52" name="Object 51">
                        <a:extLst>
                          <a:ext uri="{FF2B5EF4-FFF2-40B4-BE49-F238E27FC236}">
                            <a16:creationId xmlns:a16="http://schemas.microsoft.com/office/drawing/2014/main" id="{DC1F28FE-592D-4738-8474-A55EF8A9A1BF}"/>
                          </a:ext>
                        </a:extLst>
                      </p:cNvPr>
                      <p:cNvPicPr>
                        <a:picLocks noChangeAspect="1" noChangeArrowheads="1"/>
                      </p:cNvPicPr>
                      <p:nvPr/>
                    </p:nvPicPr>
                    <p:blipFill>
                      <a:blip r:embed="rId12"/>
                      <a:srcRect/>
                      <a:stretch>
                        <a:fillRect/>
                      </a:stretch>
                    </p:blipFill>
                    <p:spPr bwMode="auto">
                      <a:xfrm>
                        <a:off x="9004269" y="4640769"/>
                        <a:ext cx="1155099" cy="1438924"/>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7B2E4D2E-B1DE-46F8-A69D-A332B0ECF6CF}"/>
              </a:ext>
            </a:extLst>
          </p:cNvPr>
          <p:cNvSpPr txBox="1"/>
          <p:nvPr/>
        </p:nvSpPr>
        <p:spPr>
          <a:xfrm flipH="1">
            <a:off x="358231" y="952426"/>
            <a:ext cx="11502187" cy="738664"/>
          </a:xfrm>
          <a:prstGeom prst="rect">
            <a:avLst/>
          </a:prstGeom>
          <a:noFill/>
        </p:spPr>
        <p:txBody>
          <a:bodyPr wrap="square" rtlCol="0">
            <a:spAutoFit/>
          </a:bodyPr>
          <a:lstStyle/>
          <a:p>
            <a:r>
              <a:rPr lang="en-US" sz="1400">
                <a:latin typeface="Calibri" panose="020F0502020204030204" pitchFamily="34" charset="0"/>
                <a:cs typeface="Calibri" panose="020F0502020204030204" pitchFamily="34" charset="0"/>
              </a:rPr>
              <a:t>We can combine models.  And we’ll presume fields which oscillate slowly on the time scale of </a:t>
            </a:r>
            <a:r>
              <a:rPr lang="el-GR" sz="1400">
                <a:latin typeface="Calibri" panose="020F0502020204030204" pitchFamily="34" charset="0"/>
                <a:ea typeface="Calibri" panose="020F0502020204030204" pitchFamily="34" charset="0"/>
                <a:cs typeface="Calibri" panose="020F0502020204030204" pitchFamily="34" charset="0"/>
              </a:rPr>
              <a:t>σ</a:t>
            </a:r>
            <a:r>
              <a:rPr lang="en-US" sz="1400">
                <a:latin typeface="Calibri" panose="020F0502020204030204" pitchFamily="34" charset="0"/>
                <a:ea typeface="Calibri" panose="020F0502020204030204" pitchFamily="34" charset="0"/>
                <a:cs typeface="Calibri" panose="020F0502020204030204" pitchFamily="34" charset="0"/>
              </a:rPr>
              <a:t>/</a:t>
            </a:r>
            <a:r>
              <a:rPr lang="el-GR" sz="1400">
                <a:latin typeface="Calibri" panose="020F0502020204030204" pitchFamily="34" charset="0"/>
                <a:ea typeface="Calibri" panose="020F0502020204030204" pitchFamily="34" charset="0"/>
                <a:cs typeface="Calibri" panose="020F0502020204030204" pitchFamily="34" charset="0"/>
              </a:rPr>
              <a:t>ε</a:t>
            </a:r>
            <a:r>
              <a:rPr lang="en-US" sz="1400" baseline="-25000">
                <a:latin typeface="Calibri" panose="020F0502020204030204" pitchFamily="34" charset="0"/>
                <a:ea typeface="Calibri" panose="020F0502020204030204" pitchFamily="34" charset="0"/>
                <a:cs typeface="Calibri" panose="020F0502020204030204" pitchFamily="34" charset="0"/>
              </a:rPr>
              <a:t>0</a:t>
            </a:r>
            <a:r>
              <a:rPr lang="en-US" sz="1400">
                <a:latin typeface="Calibri" panose="020F0502020204030204" pitchFamily="34" charset="0"/>
                <a:ea typeface="Calibri" panose="020F0502020204030204" pitchFamily="34" charset="0"/>
                <a:cs typeface="Calibri" panose="020F0502020204030204" pitchFamily="34" charset="0"/>
              </a:rPr>
              <a:t>.  This has the consequence that we can ignore the induced metallic charge density, and its diffusive contribution to the current.  </a:t>
            </a:r>
            <a:r>
              <a:rPr lang="en-US" sz="1400">
                <a:latin typeface="Calibri" panose="020F0502020204030204" pitchFamily="34" charset="0"/>
                <a:cs typeface="Calibri" panose="020F0502020204030204" pitchFamily="34" charset="0"/>
              </a:rPr>
              <a:t>And </a:t>
            </a:r>
            <a:r>
              <a:rPr lang="en-US" sz="1400" dirty="0">
                <a:latin typeface="Calibri" panose="020F0502020204030204" pitchFamily="34" charset="0"/>
                <a:cs typeface="Calibri" panose="020F0502020204030204" pitchFamily="34" charset="0"/>
              </a:rPr>
              <a:t>if we allow the possibility of an insulator response too (maybe semiconductor type material), then we’ll have what I’ll call a metal-insulator.  So we have:</a:t>
            </a:r>
            <a:endParaRPr lang="en-US" sz="1600" dirty="0"/>
          </a:p>
        </p:txBody>
      </p:sp>
      <p:graphicFrame>
        <p:nvGraphicFramePr>
          <p:cNvPr id="3" name="Object 2">
            <a:extLst>
              <a:ext uri="{FF2B5EF4-FFF2-40B4-BE49-F238E27FC236}">
                <a16:creationId xmlns:a16="http://schemas.microsoft.com/office/drawing/2014/main" id="{081B07B5-3F1C-76F4-587B-0125AA94D3F7}"/>
              </a:ext>
            </a:extLst>
          </p:cNvPr>
          <p:cNvGraphicFramePr>
            <a:graphicFrameLocks noChangeAspect="1"/>
          </p:cNvGraphicFramePr>
          <p:nvPr>
            <p:extLst>
              <p:ext uri="{D42A27DB-BD31-4B8C-83A1-F6EECF244321}">
                <p14:modId xmlns:p14="http://schemas.microsoft.com/office/powerpoint/2010/main" val="736620441"/>
              </p:ext>
            </p:extLst>
          </p:nvPr>
        </p:nvGraphicFramePr>
        <p:xfrm>
          <a:off x="8130613" y="2354377"/>
          <a:ext cx="3197378" cy="538334"/>
        </p:xfrm>
        <a:graphic>
          <a:graphicData uri="http://schemas.openxmlformats.org/presentationml/2006/ole">
            <mc:AlternateContent xmlns:mc="http://schemas.openxmlformats.org/markup-compatibility/2006">
              <mc:Choice xmlns:v="urn:schemas-microsoft-com:vml" Requires="v">
                <p:oleObj name="Equation" r:id="rId13" imgW="2489040" imgH="419040" progId="Equation.DSMT4">
                  <p:embed/>
                </p:oleObj>
              </mc:Choice>
              <mc:Fallback>
                <p:oleObj name="Equation" r:id="rId13" imgW="2489040" imgH="419040" progId="Equation.DSMT4">
                  <p:embed/>
                  <p:pic>
                    <p:nvPicPr>
                      <p:cNvPr id="0" name=""/>
                      <p:cNvPicPr/>
                      <p:nvPr/>
                    </p:nvPicPr>
                    <p:blipFill>
                      <a:blip r:embed="rId14"/>
                      <a:stretch>
                        <a:fillRect/>
                      </a:stretch>
                    </p:blipFill>
                    <p:spPr>
                      <a:xfrm>
                        <a:off x="8130613" y="2354377"/>
                        <a:ext cx="3197378" cy="538334"/>
                      </a:xfrm>
                      <a:prstGeom prst="rect">
                        <a:avLst/>
                      </a:prstGeom>
                    </p:spPr>
                  </p:pic>
                </p:oleObj>
              </mc:Fallback>
            </mc:AlternateContent>
          </a:graphicData>
        </a:graphic>
      </p:graphicFrame>
    </p:spTree>
    <p:extLst>
      <p:ext uri="{BB962C8B-B14F-4D97-AF65-F5344CB8AC3E}">
        <p14:creationId xmlns:p14="http://schemas.microsoft.com/office/powerpoint/2010/main" val="24322984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448584" y="117971"/>
            <a:ext cx="9144000" cy="695286"/>
          </a:xfrm>
        </p:spPr>
        <p:txBody>
          <a:bodyPr>
            <a:normAutofit/>
          </a:bodyPr>
          <a:lstStyle/>
          <a:p>
            <a:r>
              <a:rPr lang="en-US" sz="3600" b="1" u="sng">
                <a:latin typeface="+mn-lt"/>
              </a:rPr>
              <a:t>Maxwell’s Equations in Metal-Insulators</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349347" y="1193746"/>
            <a:ext cx="8391529" cy="523220"/>
          </a:xfrm>
          <a:prstGeom prst="rect">
            <a:avLst/>
          </a:prstGeom>
          <a:noFill/>
        </p:spPr>
        <p:txBody>
          <a:bodyPr wrap="square" rtlCol="0">
            <a:spAutoFit/>
          </a:bodyPr>
          <a:lstStyle/>
          <a:p>
            <a:r>
              <a:rPr lang="en-US" sz="1400" dirty="0"/>
              <a:t>And can generalize to </a:t>
            </a:r>
            <a:r>
              <a:rPr lang="en-US" sz="1400"/>
              <a:t>non-constant susceptibilities.  Note that if j is allowed to change, then by the continuity equation, we’ll have an induced charge density as well.  But it should be quite ephemeral, and we’ll ignore it.</a:t>
            </a:r>
            <a:endParaRPr lang="en-US" sz="1600" dirty="0"/>
          </a:p>
        </p:txBody>
      </p:sp>
      <p:sp>
        <p:nvSpPr>
          <p:cNvPr id="12" name="Rectangle 9">
            <a:extLst>
              <a:ext uri="{FF2B5EF4-FFF2-40B4-BE49-F238E27FC236}">
                <a16:creationId xmlns:a16="http://schemas.microsoft.com/office/drawing/2014/main" id="{4F42CC6D-E9B7-41EA-8214-BE00EFD3517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6">
            <a:extLst>
              <a:ext uri="{FF2B5EF4-FFF2-40B4-BE49-F238E27FC236}">
                <a16:creationId xmlns:a16="http://schemas.microsoft.com/office/drawing/2014/main" id="{D22B50FF-E6E1-438A-9865-87E51410707D}"/>
              </a:ext>
            </a:extLst>
          </p:cNvPr>
          <p:cNvSpPr>
            <a:spLocks noChangeArrowheads="1"/>
          </p:cNvSpPr>
          <p:nvPr/>
        </p:nvSpPr>
        <p:spPr bwMode="auto">
          <a:xfrm>
            <a:off x="62845" y="6148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3" name="TextBox 42">
            <a:extLst>
              <a:ext uri="{FF2B5EF4-FFF2-40B4-BE49-F238E27FC236}">
                <a16:creationId xmlns:a16="http://schemas.microsoft.com/office/drawing/2014/main" id="{1A9D89B2-C08D-49FD-B3B6-12CE50182282}"/>
              </a:ext>
            </a:extLst>
          </p:cNvPr>
          <p:cNvSpPr txBox="1"/>
          <p:nvPr/>
        </p:nvSpPr>
        <p:spPr>
          <a:xfrm>
            <a:off x="340465" y="1724945"/>
            <a:ext cx="3369127" cy="369332"/>
          </a:xfrm>
          <a:prstGeom prst="rect">
            <a:avLst/>
          </a:prstGeom>
          <a:noFill/>
        </p:spPr>
        <p:txBody>
          <a:bodyPr wrap="none" rtlCol="0">
            <a:spAutoFit/>
          </a:bodyPr>
          <a:lstStyle/>
          <a:p>
            <a:r>
              <a:rPr lang="en-US" b="1"/>
              <a:t>Nonconstant local susceptibilities</a:t>
            </a:r>
          </a:p>
        </p:txBody>
      </p:sp>
      <p:graphicFrame>
        <p:nvGraphicFramePr>
          <p:cNvPr id="44" name="Object 43">
            <a:extLst>
              <a:ext uri="{FF2B5EF4-FFF2-40B4-BE49-F238E27FC236}">
                <a16:creationId xmlns:a16="http://schemas.microsoft.com/office/drawing/2014/main" id="{DAACE264-CE0D-456B-9109-D00399736B36}"/>
              </a:ext>
            </a:extLst>
          </p:cNvPr>
          <p:cNvGraphicFramePr>
            <a:graphicFrameLocks noChangeAspect="1"/>
          </p:cNvGraphicFramePr>
          <p:nvPr>
            <p:extLst>
              <p:ext uri="{D42A27DB-BD31-4B8C-83A1-F6EECF244321}">
                <p14:modId xmlns:p14="http://schemas.microsoft.com/office/powerpoint/2010/main" val="3609854221"/>
              </p:ext>
            </p:extLst>
          </p:nvPr>
        </p:nvGraphicFramePr>
        <p:xfrm>
          <a:off x="416989" y="2496363"/>
          <a:ext cx="3854450" cy="768350"/>
        </p:xfrm>
        <a:graphic>
          <a:graphicData uri="http://schemas.openxmlformats.org/presentationml/2006/ole">
            <mc:AlternateContent xmlns:mc="http://schemas.openxmlformats.org/markup-compatibility/2006">
              <mc:Choice xmlns:v="urn:schemas-microsoft-com:vml" Requires="v">
                <p:oleObj name="Equation" r:id="rId3" imgW="3162240" imgH="634680" progId="Equation.DSMT4">
                  <p:embed/>
                </p:oleObj>
              </mc:Choice>
              <mc:Fallback>
                <p:oleObj name="Equation" r:id="rId3" imgW="3162240" imgH="634680" progId="Equation.DSMT4">
                  <p:embed/>
                  <p:pic>
                    <p:nvPicPr>
                      <p:cNvPr id="44" name="Object 43">
                        <a:extLst>
                          <a:ext uri="{FF2B5EF4-FFF2-40B4-BE49-F238E27FC236}">
                            <a16:creationId xmlns:a16="http://schemas.microsoft.com/office/drawing/2014/main" id="{DAACE264-CE0D-456B-9109-D00399736B36}"/>
                          </a:ext>
                        </a:extLst>
                      </p:cNvPr>
                      <p:cNvPicPr>
                        <a:picLocks noChangeAspect="1" noChangeArrowheads="1"/>
                      </p:cNvPicPr>
                      <p:nvPr/>
                    </p:nvPicPr>
                    <p:blipFill>
                      <a:blip r:embed="rId4"/>
                      <a:srcRect/>
                      <a:stretch>
                        <a:fillRect/>
                      </a:stretch>
                    </p:blipFill>
                    <p:spPr bwMode="auto">
                      <a:xfrm>
                        <a:off x="416989" y="2496363"/>
                        <a:ext cx="3854450" cy="768350"/>
                      </a:xfrm>
                      <a:prstGeom prst="rect">
                        <a:avLst/>
                      </a:prstGeom>
                      <a:solidFill>
                        <a:srgbClr val="CCFFCC"/>
                      </a:solidFill>
                    </p:spPr>
                  </p:pic>
                </p:oleObj>
              </mc:Fallback>
            </mc:AlternateContent>
          </a:graphicData>
        </a:graphic>
      </p:graphicFrame>
      <p:graphicFrame>
        <p:nvGraphicFramePr>
          <p:cNvPr id="45" name="Object 44">
            <a:extLst>
              <a:ext uri="{FF2B5EF4-FFF2-40B4-BE49-F238E27FC236}">
                <a16:creationId xmlns:a16="http://schemas.microsoft.com/office/drawing/2014/main" id="{878594E7-9F28-4FA4-B7D6-581BE19DBE40}"/>
              </a:ext>
            </a:extLst>
          </p:cNvPr>
          <p:cNvGraphicFramePr>
            <a:graphicFrameLocks noChangeAspect="1"/>
          </p:cNvGraphicFramePr>
          <p:nvPr/>
        </p:nvGraphicFramePr>
        <p:xfrm>
          <a:off x="416989" y="3881718"/>
          <a:ext cx="2425700" cy="744538"/>
        </p:xfrm>
        <a:graphic>
          <a:graphicData uri="http://schemas.openxmlformats.org/presentationml/2006/ole">
            <mc:AlternateContent xmlns:mc="http://schemas.openxmlformats.org/markup-compatibility/2006">
              <mc:Choice xmlns:v="urn:schemas-microsoft-com:vml" Requires="v">
                <p:oleObj name="Equation" r:id="rId5" imgW="1904760" imgH="583920" progId="Equation.DSMT4">
                  <p:embed/>
                </p:oleObj>
              </mc:Choice>
              <mc:Fallback>
                <p:oleObj name="Equation" r:id="rId5" imgW="1904760" imgH="583920" progId="Equation.DSMT4">
                  <p:embed/>
                  <p:pic>
                    <p:nvPicPr>
                      <p:cNvPr id="45" name="Object 44">
                        <a:extLst>
                          <a:ext uri="{FF2B5EF4-FFF2-40B4-BE49-F238E27FC236}">
                            <a16:creationId xmlns:a16="http://schemas.microsoft.com/office/drawing/2014/main" id="{878594E7-9F28-4FA4-B7D6-581BE19DBE40}"/>
                          </a:ext>
                        </a:extLst>
                      </p:cNvPr>
                      <p:cNvPicPr>
                        <a:picLocks noChangeAspect="1" noChangeArrowheads="1"/>
                      </p:cNvPicPr>
                      <p:nvPr/>
                    </p:nvPicPr>
                    <p:blipFill>
                      <a:blip r:embed="rId6"/>
                      <a:srcRect/>
                      <a:stretch>
                        <a:fillRect/>
                      </a:stretch>
                    </p:blipFill>
                    <p:spPr bwMode="auto">
                      <a:xfrm>
                        <a:off x="416989" y="3881718"/>
                        <a:ext cx="2425700" cy="744538"/>
                      </a:xfrm>
                      <a:prstGeom prst="rect">
                        <a:avLst/>
                      </a:prstGeom>
                      <a:noFill/>
                    </p:spPr>
                  </p:pic>
                </p:oleObj>
              </mc:Fallback>
            </mc:AlternateContent>
          </a:graphicData>
        </a:graphic>
      </p:graphicFrame>
      <p:sp>
        <p:nvSpPr>
          <p:cNvPr id="46" name="TextBox 45">
            <a:extLst>
              <a:ext uri="{FF2B5EF4-FFF2-40B4-BE49-F238E27FC236}">
                <a16:creationId xmlns:a16="http://schemas.microsoft.com/office/drawing/2014/main" id="{509D4431-16FC-4C2A-8673-8A4640F41266}"/>
              </a:ext>
            </a:extLst>
          </p:cNvPr>
          <p:cNvSpPr txBox="1"/>
          <p:nvPr/>
        </p:nvSpPr>
        <p:spPr>
          <a:xfrm>
            <a:off x="349348" y="2074435"/>
            <a:ext cx="1554866" cy="307777"/>
          </a:xfrm>
          <a:prstGeom prst="rect">
            <a:avLst/>
          </a:prstGeom>
          <a:noFill/>
        </p:spPr>
        <p:txBody>
          <a:bodyPr wrap="square" rtlCol="0">
            <a:spAutoFit/>
          </a:bodyPr>
          <a:lstStyle/>
          <a:p>
            <a:r>
              <a:rPr lang="en-US" sz="1400"/>
              <a:t>So will say, still:</a:t>
            </a:r>
          </a:p>
        </p:txBody>
      </p:sp>
      <p:sp>
        <p:nvSpPr>
          <p:cNvPr id="47" name="TextBox 46">
            <a:extLst>
              <a:ext uri="{FF2B5EF4-FFF2-40B4-BE49-F238E27FC236}">
                <a16:creationId xmlns:a16="http://schemas.microsoft.com/office/drawing/2014/main" id="{979816AC-D458-4EFA-A954-F53FFA77EE9F}"/>
              </a:ext>
            </a:extLst>
          </p:cNvPr>
          <p:cNvSpPr txBox="1"/>
          <p:nvPr/>
        </p:nvSpPr>
        <p:spPr>
          <a:xfrm>
            <a:off x="333245" y="3450968"/>
            <a:ext cx="3039948" cy="307777"/>
          </a:xfrm>
          <a:prstGeom prst="rect">
            <a:avLst/>
          </a:prstGeom>
          <a:noFill/>
        </p:spPr>
        <p:txBody>
          <a:bodyPr wrap="square" rtlCol="0">
            <a:spAutoFit/>
          </a:bodyPr>
          <a:lstStyle/>
          <a:p>
            <a:r>
              <a:rPr lang="en-US" sz="1400"/>
              <a:t>Will now take susceptibilities to be:</a:t>
            </a:r>
          </a:p>
        </p:txBody>
      </p:sp>
      <p:sp>
        <p:nvSpPr>
          <p:cNvPr id="48" name="TextBox 47">
            <a:extLst>
              <a:ext uri="{FF2B5EF4-FFF2-40B4-BE49-F238E27FC236}">
                <a16:creationId xmlns:a16="http://schemas.microsoft.com/office/drawing/2014/main" id="{53653326-94B6-40EF-A24D-C244E52070EF}"/>
              </a:ext>
            </a:extLst>
          </p:cNvPr>
          <p:cNvSpPr txBox="1"/>
          <p:nvPr/>
        </p:nvSpPr>
        <p:spPr>
          <a:xfrm>
            <a:off x="4901808" y="1940388"/>
            <a:ext cx="3039948" cy="307777"/>
          </a:xfrm>
          <a:prstGeom prst="rect">
            <a:avLst/>
          </a:prstGeom>
          <a:noFill/>
        </p:spPr>
        <p:txBody>
          <a:bodyPr wrap="square" rtlCol="0">
            <a:spAutoFit/>
          </a:bodyPr>
          <a:lstStyle/>
          <a:p>
            <a:r>
              <a:rPr lang="en-US" sz="1400"/>
              <a:t>Filling these into ME’s :</a:t>
            </a:r>
          </a:p>
        </p:txBody>
      </p:sp>
      <p:graphicFrame>
        <p:nvGraphicFramePr>
          <p:cNvPr id="49" name="Object 48">
            <a:extLst>
              <a:ext uri="{FF2B5EF4-FFF2-40B4-BE49-F238E27FC236}">
                <a16:creationId xmlns:a16="http://schemas.microsoft.com/office/drawing/2014/main" id="{2BCEA2AE-36BC-41FD-AFB4-5084C5C94451}"/>
              </a:ext>
            </a:extLst>
          </p:cNvPr>
          <p:cNvGraphicFramePr>
            <a:graphicFrameLocks noChangeAspect="1"/>
          </p:cNvGraphicFramePr>
          <p:nvPr>
            <p:extLst>
              <p:ext uri="{D42A27DB-BD31-4B8C-83A1-F6EECF244321}">
                <p14:modId xmlns:p14="http://schemas.microsoft.com/office/powerpoint/2010/main" val="1084519346"/>
              </p:ext>
            </p:extLst>
          </p:nvPr>
        </p:nvGraphicFramePr>
        <p:xfrm>
          <a:off x="4969023" y="2349753"/>
          <a:ext cx="7089775" cy="1836737"/>
        </p:xfrm>
        <a:graphic>
          <a:graphicData uri="http://schemas.openxmlformats.org/presentationml/2006/ole">
            <mc:AlternateContent xmlns:mc="http://schemas.openxmlformats.org/markup-compatibility/2006">
              <mc:Choice xmlns:v="urn:schemas-microsoft-com:vml" Requires="v">
                <p:oleObj name="Equation" r:id="rId7" imgW="6184800" imgH="1600200" progId="Equation.DSMT4">
                  <p:embed/>
                </p:oleObj>
              </mc:Choice>
              <mc:Fallback>
                <p:oleObj name="Equation" r:id="rId7" imgW="6184800" imgH="1600200" progId="Equation.DSMT4">
                  <p:embed/>
                  <p:pic>
                    <p:nvPicPr>
                      <p:cNvPr id="49" name="Object 48">
                        <a:extLst>
                          <a:ext uri="{FF2B5EF4-FFF2-40B4-BE49-F238E27FC236}">
                            <a16:creationId xmlns:a16="http://schemas.microsoft.com/office/drawing/2014/main" id="{2BCEA2AE-36BC-41FD-AFB4-5084C5C94451}"/>
                          </a:ext>
                        </a:extLst>
                      </p:cNvPr>
                      <p:cNvPicPr>
                        <a:picLocks noChangeAspect="1" noChangeArrowheads="1"/>
                      </p:cNvPicPr>
                      <p:nvPr/>
                    </p:nvPicPr>
                    <p:blipFill>
                      <a:blip r:embed="rId8"/>
                      <a:srcRect/>
                      <a:stretch>
                        <a:fillRect/>
                      </a:stretch>
                    </p:blipFill>
                    <p:spPr bwMode="auto">
                      <a:xfrm>
                        <a:off x="4969023" y="2349753"/>
                        <a:ext cx="7089775" cy="1836737"/>
                      </a:xfrm>
                      <a:prstGeom prst="rect">
                        <a:avLst/>
                      </a:prstGeom>
                      <a:noFill/>
                    </p:spPr>
                  </p:pic>
                </p:oleObj>
              </mc:Fallback>
            </mc:AlternateContent>
          </a:graphicData>
        </a:graphic>
      </p:graphicFrame>
      <p:sp>
        <p:nvSpPr>
          <p:cNvPr id="50" name="TextBox 49">
            <a:extLst>
              <a:ext uri="{FF2B5EF4-FFF2-40B4-BE49-F238E27FC236}">
                <a16:creationId xmlns:a16="http://schemas.microsoft.com/office/drawing/2014/main" id="{EB06B046-02C9-491F-B2BF-400A4B3C5038}"/>
              </a:ext>
            </a:extLst>
          </p:cNvPr>
          <p:cNvSpPr txBox="1"/>
          <p:nvPr/>
        </p:nvSpPr>
        <p:spPr>
          <a:xfrm>
            <a:off x="349348" y="4829569"/>
            <a:ext cx="3039947" cy="307777"/>
          </a:xfrm>
          <a:prstGeom prst="rect">
            <a:avLst/>
          </a:prstGeom>
          <a:noFill/>
        </p:spPr>
        <p:txBody>
          <a:bodyPr wrap="square" rtlCol="0">
            <a:spAutoFit/>
          </a:bodyPr>
          <a:lstStyle/>
          <a:p>
            <a:r>
              <a:rPr lang="en-US" sz="1400"/>
              <a:t>And taking the temporal FT, we get:</a:t>
            </a:r>
          </a:p>
        </p:txBody>
      </p:sp>
      <p:graphicFrame>
        <p:nvGraphicFramePr>
          <p:cNvPr id="51" name="Object 50">
            <a:extLst>
              <a:ext uri="{FF2B5EF4-FFF2-40B4-BE49-F238E27FC236}">
                <a16:creationId xmlns:a16="http://schemas.microsoft.com/office/drawing/2014/main" id="{19221BE1-3832-47CC-8793-98D1E8A63D9A}"/>
              </a:ext>
            </a:extLst>
          </p:cNvPr>
          <p:cNvGraphicFramePr>
            <a:graphicFrameLocks noChangeAspect="1"/>
          </p:cNvGraphicFramePr>
          <p:nvPr>
            <p:extLst>
              <p:ext uri="{D42A27DB-BD31-4B8C-83A1-F6EECF244321}">
                <p14:modId xmlns:p14="http://schemas.microsoft.com/office/powerpoint/2010/main" val="1199373762"/>
              </p:ext>
            </p:extLst>
          </p:nvPr>
        </p:nvGraphicFramePr>
        <p:xfrm>
          <a:off x="418010" y="5237577"/>
          <a:ext cx="3484562" cy="1487487"/>
        </p:xfrm>
        <a:graphic>
          <a:graphicData uri="http://schemas.openxmlformats.org/presentationml/2006/ole">
            <mc:AlternateContent xmlns:mc="http://schemas.openxmlformats.org/markup-compatibility/2006">
              <mc:Choice xmlns:v="urn:schemas-microsoft-com:vml" Requires="v">
                <p:oleObj name="Equation" r:id="rId9" imgW="2743200" imgH="1168200" progId="Equation.DSMT4">
                  <p:embed/>
                </p:oleObj>
              </mc:Choice>
              <mc:Fallback>
                <p:oleObj name="Equation" r:id="rId9" imgW="2743200" imgH="1168200" progId="Equation.DSMT4">
                  <p:embed/>
                  <p:pic>
                    <p:nvPicPr>
                      <p:cNvPr id="51" name="Object 50">
                        <a:extLst>
                          <a:ext uri="{FF2B5EF4-FFF2-40B4-BE49-F238E27FC236}">
                            <a16:creationId xmlns:a16="http://schemas.microsoft.com/office/drawing/2014/main" id="{19221BE1-3832-47CC-8793-98D1E8A63D9A}"/>
                          </a:ext>
                        </a:extLst>
                      </p:cNvPr>
                      <p:cNvPicPr>
                        <a:picLocks noChangeAspect="1" noChangeArrowheads="1"/>
                      </p:cNvPicPr>
                      <p:nvPr/>
                    </p:nvPicPr>
                    <p:blipFill>
                      <a:blip r:embed="rId10"/>
                      <a:srcRect/>
                      <a:stretch>
                        <a:fillRect/>
                      </a:stretch>
                    </p:blipFill>
                    <p:spPr bwMode="auto">
                      <a:xfrm>
                        <a:off x="418010" y="5237577"/>
                        <a:ext cx="3484562" cy="1487487"/>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5" name="Ink 4">
                <a:extLst>
                  <a:ext uri="{FF2B5EF4-FFF2-40B4-BE49-F238E27FC236}">
                    <a16:creationId xmlns:a16="http://schemas.microsoft.com/office/drawing/2014/main" id="{2ABFC845-19BB-43AD-97C6-3B95E4CFC095}"/>
                  </a:ext>
                </a:extLst>
              </p14:cNvPr>
              <p14:cNvContentPartPr/>
              <p14:nvPr/>
            </p14:nvContentPartPr>
            <p14:xfrm>
              <a:off x="1705308" y="5697079"/>
              <a:ext cx="2847837" cy="1128215"/>
            </p14:xfrm>
          </p:contentPart>
        </mc:Choice>
        <mc:Fallback xmlns="">
          <p:pic>
            <p:nvPicPr>
              <p:cNvPr id="5" name="Ink 4">
                <a:extLst>
                  <a:ext uri="{FF2B5EF4-FFF2-40B4-BE49-F238E27FC236}">
                    <a16:creationId xmlns:a16="http://schemas.microsoft.com/office/drawing/2014/main" id="{2ABFC845-19BB-43AD-97C6-3B95E4CFC095}"/>
                  </a:ext>
                </a:extLst>
              </p:cNvPr>
              <p:cNvPicPr/>
              <p:nvPr/>
            </p:nvPicPr>
            <p:blipFill>
              <a:blip r:embed="rId13"/>
              <a:stretch>
                <a:fillRect/>
              </a:stretch>
            </p:blipFill>
            <p:spPr>
              <a:xfrm>
                <a:off x="1687669" y="5679074"/>
                <a:ext cx="2883475" cy="1163866"/>
              </a:xfrm>
              <a:prstGeom prst="rect">
                <a:avLst/>
              </a:prstGeom>
            </p:spPr>
          </p:pic>
        </mc:Fallback>
      </mc:AlternateContent>
      <p:sp>
        <p:nvSpPr>
          <p:cNvPr id="6" name="TextBox 5">
            <a:extLst>
              <a:ext uri="{FF2B5EF4-FFF2-40B4-BE49-F238E27FC236}">
                <a16:creationId xmlns:a16="http://schemas.microsoft.com/office/drawing/2014/main" id="{FFA461A8-39A5-4C72-94D3-B5047CAF66CF}"/>
              </a:ext>
            </a:extLst>
          </p:cNvPr>
          <p:cNvSpPr txBox="1"/>
          <p:nvPr/>
        </p:nvSpPr>
        <p:spPr>
          <a:xfrm>
            <a:off x="4734860" y="4829569"/>
            <a:ext cx="6887325" cy="307777"/>
          </a:xfrm>
          <a:prstGeom prst="rect">
            <a:avLst/>
          </a:prstGeom>
          <a:noFill/>
        </p:spPr>
        <p:txBody>
          <a:bodyPr wrap="square" rtlCol="0">
            <a:spAutoFit/>
          </a:bodyPr>
          <a:lstStyle/>
          <a:p>
            <a:r>
              <a:rPr lang="en-US" sz="1400"/>
              <a:t>The FT of the conductivity is, according to our simple model, given by:</a:t>
            </a:r>
          </a:p>
        </p:txBody>
      </p:sp>
      <p:sp>
        <p:nvSpPr>
          <p:cNvPr id="8" name="Rectangle 11">
            <a:extLst>
              <a:ext uri="{FF2B5EF4-FFF2-40B4-BE49-F238E27FC236}">
                <a16:creationId xmlns:a16="http://schemas.microsoft.com/office/drawing/2014/main" id="{28E9BFB7-5D32-45A8-ADA0-CEB48DF2841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a:extLst>
              <a:ext uri="{FF2B5EF4-FFF2-40B4-BE49-F238E27FC236}">
                <a16:creationId xmlns:a16="http://schemas.microsoft.com/office/drawing/2014/main" id="{6DCD004A-3E03-46DF-8CB3-C8D8FF72A9B9}"/>
              </a:ext>
            </a:extLst>
          </p:cNvPr>
          <p:cNvGraphicFramePr>
            <a:graphicFrameLocks noChangeAspect="1"/>
          </p:cNvGraphicFramePr>
          <p:nvPr>
            <p:extLst>
              <p:ext uri="{D42A27DB-BD31-4B8C-83A1-F6EECF244321}">
                <p14:modId xmlns:p14="http://schemas.microsoft.com/office/powerpoint/2010/main" val="1615408839"/>
              </p:ext>
            </p:extLst>
          </p:nvPr>
        </p:nvGraphicFramePr>
        <p:xfrm>
          <a:off x="4969023" y="5524043"/>
          <a:ext cx="1862138" cy="512763"/>
        </p:xfrm>
        <a:graphic>
          <a:graphicData uri="http://schemas.openxmlformats.org/presentationml/2006/ole">
            <mc:AlternateContent xmlns:mc="http://schemas.openxmlformats.org/markup-compatibility/2006">
              <mc:Choice xmlns:v="urn:schemas-microsoft-com:vml" Requires="v">
                <p:oleObj name="Equation" r:id="rId14" imgW="1434960" imgH="393480" progId="Equation.DSMT4">
                  <p:embed/>
                </p:oleObj>
              </mc:Choice>
              <mc:Fallback>
                <p:oleObj name="Equation" r:id="rId14" imgW="1434960" imgH="393480" progId="Equation.DSMT4">
                  <p:embed/>
                  <p:pic>
                    <p:nvPicPr>
                      <p:cNvPr id="9" name="Object 8">
                        <a:extLst>
                          <a:ext uri="{FF2B5EF4-FFF2-40B4-BE49-F238E27FC236}">
                            <a16:creationId xmlns:a16="http://schemas.microsoft.com/office/drawing/2014/main" id="{6DCD004A-3E03-46DF-8CB3-C8D8FF72A9B9}"/>
                          </a:ext>
                        </a:extLst>
                      </p:cNvPr>
                      <p:cNvPicPr>
                        <a:picLocks noChangeAspect="1" noChangeArrowheads="1"/>
                      </p:cNvPicPr>
                      <p:nvPr/>
                    </p:nvPicPr>
                    <p:blipFill>
                      <a:blip r:embed="rId15"/>
                      <a:srcRect/>
                      <a:stretch>
                        <a:fillRect/>
                      </a:stretch>
                    </p:blipFill>
                    <p:spPr bwMode="auto">
                      <a:xfrm>
                        <a:off x="4969023" y="5524043"/>
                        <a:ext cx="1862138" cy="512763"/>
                      </a:xfrm>
                      <a:prstGeom prst="rect">
                        <a:avLst/>
                      </a:prstGeom>
                      <a:solidFill>
                        <a:srgbClr val="CCFFCC"/>
                      </a:solidFill>
                    </p:spPr>
                  </p:pic>
                </p:oleObj>
              </mc:Fallback>
            </mc:AlternateContent>
          </a:graphicData>
        </a:graphic>
      </p:graphicFrame>
      <p:graphicFrame>
        <p:nvGraphicFramePr>
          <p:cNvPr id="30" name="Object 29">
            <a:extLst>
              <a:ext uri="{FF2B5EF4-FFF2-40B4-BE49-F238E27FC236}">
                <a16:creationId xmlns:a16="http://schemas.microsoft.com/office/drawing/2014/main" id="{A43E3ABE-6789-435D-8090-35AEAC69662E}"/>
              </a:ext>
            </a:extLst>
          </p:cNvPr>
          <p:cNvGraphicFramePr>
            <a:graphicFrameLocks noChangeAspect="1"/>
          </p:cNvGraphicFramePr>
          <p:nvPr>
            <p:extLst>
              <p:ext uri="{D42A27DB-BD31-4B8C-83A1-F6EECF244321}">
                <p14:modId xmlns:p14="http://schemas.microsoft.com/office/powerpoint/2010/main" val="3189981445"/>
              </p:ext>
            </p:extLst>
          </p:nvPr>
        </p:nvGraphicFramePr>
        <p:xfrm>
          <a:off x="10467086" y="5324311"/>
          <a:ext cx="1155099" cy="1438924"/>
        </p:xfrm>
        <a:graphic>
          <a:graphicData uri="http://schemas.openxmlformats.org/presentationml/2006/ole">
            <mc:AlternateContent xmlns:mc="http://schemas.openxmlformats.org/markup-compatibility/2006">
              <mc:Choice xmlns:v="urn:schemas-microsoft-com:vml" Requires="v">
                <p:oleObj name="Equation" r:id="rId16" imgW="965160" imgH="1193760" progId="Equation.DSMT4">
                  <p:embed/>
                </p:oleObj>
              </mc:Choice>
              <mc:Fallback>
                <p:oleObj name="Equation" r:id="rId16" imgW="965160" imgH="1193760" progId="Equation.DSMT4">
                  <p:embed/>
                  <p:pic>
                    <p:nvPicPr>
                      <p:cNvPr id="30" name="Object 29">
                        <a:extLst>
                          <a:ext uri="{FF2B5EF4-FFF2-40B4-BE49-F238E27FC236}">
                            <a16:creationId xmlns:a16="http://schemas.microsoft.com/office/drawing/2014/main" id="{A43E3ABE-6789-435D-8090-35AEAC69662E}"/>
                          </a:ext>
                        </a:extLst>
                      </p:cNvPr>
                      <p:cNvPicPr>
                        <a:picLocks noChangeAspect="1" noChangeArrowheads="1"/>
                      </p:cNvPicPr>
                      <p:nvPr/>
                    </p:nvPicPr>
                    <p:blipFill>
                      <a:blip r:embed="rId17"/>
                      <a:srcRect/>
                      <a:stretch>
                        <a:fillRect/>
                      </a:stretch>
                    </p:blipFill>
                    <p:spPr bwMode="auto">
                      <a:xfrm>
                        <a:off x="10467086" y="5324311"/>
                        <a:ext cx="1155099" cy="1438924"/>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9692686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445926" y="119817"/>
            <a:ext cx="7835086" cy="695286"/>
          </a:xfrm>
        </p:spPr>
        <p:txBody>
          <a:bodyPr>
            <a:normAutofit/>
          </a:bodyPr>
          <a:lstStyle/>
          <a:p>
            <a:r>
              <a:rPr lang="en-US" sz="3600" b="1" u="sng">
                <a:latin typeface="+mn-lt"/>
              </a:rPr>
              <a:t>Metal-Insulator EB (t): (</a:t>
            </a:r>
            <a:r>
              <a:rPr lang="el-GR" sz="3600" b="1" u="sng">
                <a:latin typeface="+mn-lt"/>
              </a:rPr>
              <a:t>σ</a:t>
            </a:r>
            <a:r>
              <a:rPr lang="en-US" sz="3600" b="1" u="sng">
                <a:latin typeface="+mn-lt"/>
              </a:rPr>
              <a:t> = const.)</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287884" y="990811"/>
            <a:ext cx="8384775" cy="369332"/>
          </a:xfrm>
          <a:prstGeom prst="rect">
            <a:avLst/>
          </a:prstGeom>
          <a:noFill/>
        </p:spPr>
        <p:txBody>
          <a:bodyPr wrap="square" rtlCol="0">
            <a:spAutoFit/>
          </a:bodyPr>
          <a:lstStyle/>
          <a:p>
            <a:r>
              <a:rPr lang="en-US"/>
              <a:t>Now let’s consider propagation of fields through metals (not </a:t>
            </a:r>
            <a:r>
              <a:rPr lang="en-US" i="1"/>
              <a:t>perfect</a:t>
            </a:r>
            <a:r>
              <a:rPr lang="en-US"/>
              <a:t> metals per se’).  </a:t>
            </a:r>
          </a:p>
        </p:txBody>
      </p:sp>
      <p:pic>
        <p:nvPicPr>
          <p:cNvPr id="20" name="Picture 19">
            <a:extLst>
              <a:ext uri="{FF2B5EF4-FFF2-40B4-BE49-F238E27FC236}">
                <a16:creationId xmlns:a16="http://schemas.microsoft.com/office/drawing/2014/main" id="{F06CCBDE-A262-4203-BBBB-F2A2E266E133}"/>
              </a:ext>
            </a:extLst>
          </p:cNvPr>
          <p:cNvPicPr>
            <a:picLocks noChangeAspect="1"/>
          </p:cNvPicPr>
          <p:nvPr/>
        </p:nvPicPr>
        <p:blipFill>
          <a:blip r:embed="rId2"/>
          <a:stretch>
            <a:fillRect/>
          </a:stretch>
        </p:blipFill>
        <p:spPr>
          <a:xfrm>
            <a:off x="287884" y="2242597"/>
            <a:ext cx="3657602" cy="1352462"/>
          </a:xfrm>
          <a:prstGeom prst="rect">
            <a:avLst/>
          </a:prstGeom>
        </p:spPr>
      </p:pic>
      <p:graphicFrame>
        <p:nvGraphicFramePr>
          <p:cNvPr id="21" name="Object 20">
            <a:extLst>
              <a:ext uri="{FF2B5EF4-FFF2-40B4-BE49-F238E27FC236}">
                <a16:creationId xmlns:a16="http://schemas.microsoft.com/office/drawing/2014/main" id="{53208D67-3737-4681-BE01-EC1E17FE3717}"/>
              </a:ext>
            </a:extLst>
          </p:cNvPr>
          <p:cNvGraphicFramePr>
            <a:graphicFrameLocks noChangeAspect="1"/>
          </p:cNvGraphicFramePr>
          <p:nvPr>
            <p:extLst>
              <p:ext uri="{D42A27DB-BD31-4B8C-83A1-F6EECF244321}">
                <p14:modId xmlns:p14="http://schemas.microsoft.com/office/powerpoint/2010/main" val="2535572956"/>
              </p:ext>
            </p:extLst>
          </p:nvPr>
        </p:nvGraphicFramePr>
        <p:xfrm>
          <a:off x="381223" y="1571824"/>
          <a:ext cx="4800691" cy="357541"/>
        </p:xfrm>
        <a:graphic>
          <a:graphicData uri="http://schemas.openxmlformats.org/presentationml/2006/ole">
            <mc:AlternateContent xmlns:mc="http://schemas.openxmlformats.org/markup-compatibility/2006">
              <mc:Choice xmlns:v="urn:schemas-microsoft-com:vml" Requires="v">
                <p:oleObj name="Equation" r:id="rId3" imgW="3797300" imgH="279400" progId="Equation.DSMT4">
                  <p:embed/>
                </p:oleObj>
              </mc:Choice>
              <mc:Fallback>
                <p:oleObj name="Equation" r:id="rId3" imgW="3797300" imgH="279400" progId="Equation.DSMT4">
                  <p:embed/>
                  <p:pic>
                    <p:nvPicPr>
                      <p:cNvPr id="10" name="Object 9">
                        <a:extLst>
                          <a:ext uri="{FF2B5EF4-FFF2-40B4-BE49-F238E27FC236}">
                            <a16:creationId xmlns:a16="http://schemas.microsoft.com/office/drawing/2014/main" id="{7276B1B5-3B55-4652-9EAF-3723FA7456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223" y="1571824"/>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5">
            <p14:nvContentPartPr>
              <p14:cNvPr id="22" name="Ink 21">
                <a:extLst>
                  <a:ext uri="{FF2B5EF4-FFF2-40B4-BE49-F238E27FC236}">
                    <a16:creationId xmlns:a16="http://schemas.microsoft.com/office/drawing/2014/main" id="{20B15850-C817-4B29-B4F5-4DBAABB2F5A3}"/>
                  </a:ext>
                </a:extLst>
              </p14:cNvPr>
              <p14:cNvContentPartPr/>
              <p14:nvPr/>
            </p14:nvContentPartPr>
            <p14:xfrm>
              <a:off x="1512132" y="1994351"/>
              <a:ext cx="915120" cy="372600"/>
            </p14:xfrm>
          </p:contentPart>
        </mc:Choice>
        <mc:Fallback xmlns="">
          <p:pic>
            <p:nvPicPr>
              <p:cNvPr id="22" name="Ink 21">
                <a:extLst>
                  <a:ext uri="{FF2B5EF4-FFF2-40B4-BE49-F238E27FC236}">
                    <a16:creationId xmlns:a16="http://schemas.microsoft.com/office/drawing/2014/main" id="{20B15850-C817-4B29-B4F5-4DBAABB2F5A3}"/>
                  </a:ext>
                </a:extLst>
              </p:cNvPr>
              <p:cNvPicPr/>
              <p:nvPr/>
            </p:nvPicPr>
            <p:blipFill>
              <a:blip r:embed="rId7"/>
              <a:stretch>
                <a:fillRect/>
              </a:stretch>
            </p:blipFill>
            <p:spPr>
              <a:xfrm>
                <a:off x="1494132" y="1976351"/>
                <a:ext cx="950760" cy="408240"/>
              </a:xfrm>
              <a:prstGeom prst="rect">
                <a:avLst/>
              </a:prstGeom>
            </p:spPr>
          </p:pic>
        </mc:Fallback>
      </mc:AlternateContent>
      <p:graphicFrame>
        <p:nvGraphicFramePr>
          <p:cNvPr id="23" name="Object 22">
            <a:extLst>
              <a:ext uri="{FF2B5EF4-FFF2-40B4-BE49-F238E27FC236}">
                <a16:creationId xmlns:a16="http://schemas.microsoft.com/office/drawing/2014/main" id="{1FFB9F1D-E822-4CCB-B6AB-8A0D4A97FFFB}"/>
              </a:ext>
            </a:extLst>
          </p:cNvPr>
          <p:cNvGraphicFramePr>
            <a:graphicFrameLocks noChangeAspect="1"/>
          </p:cNvGraphicFramePr>
          <p:nvPr>
            <p:extLst>
              <p:ext uri="{D42A27DB-BD31-4B8C-83A1-F6EECF244321}">
                <p14:modId xmlns:p14="http://schemas.microsoft.com/office/powerpoint/2010/main" val="361349017"/>
              </p:ext>
            </p:extLst>
          </p:nvPr>
        </p:nvGraphicFramePr>
        <p:xfrm>
          <a:off x="4441818" y="2124489"/>
          <a:ext cx="2321351" cy="374275"/>
        </p:xfrm>
        <a:graphic>
          <a:graphicData uri="http://schemas.openxmlformats.org/presentationml/2006/ole">
            <mc:AlternateContent xmlns:mc="http://schemas.openxmlformats.org/markup-compatibility/2006">
              <mc:Choice xmlns:v="urn:schemas-microsoft-com:vml" Requires="v">
                <p:oleObj name="Equation" r:id="rId8" imgW="1752600" imgH="279400" progId="Equation.DSMT4">
                  <p:embed/>
                </p:oleObj>
              </mc:Choice>
              <mc:Fallback>
                <p:oleObj name="Equation" r:id="rId8" imgW="1752600" imgH="279400" progId="Equation.DSMT4">
                  <p:embed/>
                  <p:pic>
                    <p:nvPicPr>
                      <p:cNvPr id="23" name="Object 22">
                        <a:extLst>
                          <a:ext uri="{FF2B5EF4-FFF2-40B4-BE49-F238E27FC236}">
                            <a16:creationId xmlns:a16="http://schemas.microsoft.com/office/drawing/2014/main" id="{F1B3EF32-A70F-4D9F-8174-44A516A6AC9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41818" y="2124489"/>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24" name="Ink 23">
                <a:extLst>
                  <a:ext uri="{FF2B5EF4-FFF2-40B4-BE49-F238E27FC236}">
                    <a16:creationId xmlns:a16="http://schemas.microsoft.com/office/drawing/2014/main" id="{6E7C3A4B-7F31-4105-A808-D179B1548920}"/>
                  </a:ext>
                </a:extLst>
              </p14:cNvPr>
              <p14:cNvContentPartPr/>
              <p14:nvPr/>
            </p14:nvContentPartPr>
            <p14:xfrm>
              <a:off x="4010172" y="2530751"/>
              <a:ext cx="700920" cy="463320"/>
            </p14:xfrm>
          </p:contentPart>
        </mc:Choice>
        <mc:Fallback xmlns="">
          <p:pic>
            <p:nvPicPr>
              <p:cNvPr id="24" name="Ink 23">
                <a:extLst>
                  <a:ext uri="{FF2B5EF4-FFF2-40B4-BE49-F238E27FC236}">
                    <a16:creationId xmlns:a16="http://schemas.microsoft.com/office/drawing/2014/main" id="{6E7C3A4B-7F31-4105-A808-D179B1548920}"/>
                  </a:ext>
                </a:extLst>
              </p:cNvPr>
              <p:cNvPicPr/>
              <p:nvPr/>
            </p:nvPicPr>
            <p:blipFill>
              <a:blip r:embed="rId11"/>
              <a:stretch>
                <a:fillRect/>
              </a:stretch>
            </p:blipFill>
            <p:spPr>
              <a:xfrm>
                <a:off x="3992532" y="2513111"/>
                <a:ext cx="736560" cy="498960"/>
              </a:xfrm>
              <a:prstGeom prst="rect">
                <a:avLst/>
              </a:prstGeom>
            </p:spPr>
          </p:pic>
        </mc:Fallback>
      </mc:AlternateContent>
      <p:graphicFrame>
        <p:nvGraphicFramePr>
          <p:cNvPr id="26" name="Object 25">
            <a:extLst>
              <a:ext uri="{FF2B5EF4-FFF2-40B4-BE49-F238E27FC236}">
                <a16:creationId xmlns:a16="http://schemas.microsoft.com/office/drawing/2014/main" id="{8BF9A080-694B-4121-B6BC-AC7C665DDFA3}"/>
              </a:ext>
            </a:extLst>
          </p:cNvPr>
          <p:cNvGraphicFramePr>
            <a:graphicFrameLocks noChangeAspect="1"/>
          </p:cNvGraphicFramePr>
          <p:nvPr>
            <p:extLst>
              <p:ext uri="{D42A27DB-BD31-4B8C-83A1-F6EECF244321}">
                <p14:modId xmlns:p14="http://schemas.microsoft.com/office/powerpoint/2010/main" val="1484696091"/>
              </p:ext>
            </p:extLst>
          </p:nvPr>
        </p:nvGraphicFramePr>
        <p:xfrm>
          <a:off x="7140555" y="2321073"/>
          <a:ext cx="4333875" cy="644525"/>
        </p:xfrm>
        <a:graphic>
          <a:graphicData uri="http://schemas.openxmlformats.org/presentationml/2006/ole">
            <mc:AlternateContent xmlns:mc="http://schemas.openxmlformats.org/markup-compatibility/2006">
              <mc:Choice xmlns:v="urn:schemas-microsoft-com:vml" Requires="v">
                <p:oleObj name="Equation" r:id="rId12" imgW="3327120" imgH="495000" progId="Equation.DSMT4">
                  <p:embed/>
                </p:oleObj>
              </mc:Choice>
              <mc:Fallback>
                <p:oleObj name="Equation" r:id="rId12" imgW="3327120" imgH="495000" progId="Equation.DSMT4">
                  <p:embed/>
                  <p:pic>
                    <p:nvPicPr>
                      <p:cNvPr id="27" name="Object 26">
                        <a:extLst>
                          <a:ext uri="{FF2B5EF4-FFF2-40B4-BE49-F238E27FC236}">
                            <a16:creationId xmlns:a16="http://schemas.microsoft.com/office/drawing/2014/main" id="{D068CD01-3254-4CCF-BFE8-C999F93ECFF5}"/>
                          </a:ext>
                        </a:extLst>
                      </p:cNvPr>
                      <p:cNvPicPr/>
                      <p:nvPr/>
                    </p:nvPicPr>
                    <p:blipFill>
                      <a:blip r:embed="rId13"/>
                      <a:stretch>
                        <a:fillRect/>
                      </a:stretch>
                    </p:blipFill>
                    <p:spPr>
                      <a:xfrm>
                        <a:off x="7140555" y="2321073"/>
                        <a:ext cx="4333875" cy="644525"/>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28" name="Ink 27">
                <a:extLst>
                  <a:ext uri="{FF2B5EF4-FFF2-40B4-BE49-F238E27FC236}">
                    <a16:creationId xmlns:a16="http://schemas.microsoft.com/office/drawing/2014/main" id="{91E4A953-6186-4D32-885F-C1ED95788E4C}"/>
                  </a:ext>
                </a:extLst>
              </p14:cNvPr>
              <p14:cNvContentPartPr/>
              <p14:nvPr/>
            </p14:nvContentPartPr>
            <p14:xfrm>
              <a:off x="7977679" y="1776033"/>
              <a:ext cx="1389960" cy="494280"/>
            </p14:xfrm>
          </p:contentPart>
        </mc:Choice>
        <mc:Fallback xmlns="">
          <p:pic>
            <p:nvPicPr>
              <p:cNvPr id="28" name="Ink 27">
                <a:extLst>
                  <a:ext uri="{FF2B5EF4-FFF2-40B4-BE49-F238E27FC236}">
                    <a16:creationId xmlns:a16="http://schemas.microsoft.com/office/drawing/2014/main" id="{91E4A953-6186-4D32-885F-C1ED95788E4C}"/>
                  </a:ext>
                </a:extLst>
              </p:cNvPr>
              <p:cNvPicPr/>
              <p:nvPr/>
            </p:nvPicPr>
            <p:blipFill>
              <a:blip r:embed="rId15"/>
              <a:stretch>
                <a:fillRect/>
              </a:stretch>
            </p:blipFill>
            <p:spPr>
              <a:xfrm>
                <a:off x="7960039" y="1758033"/>
                <a:ext cx="1425600" cy="529920"/>
              </a:xfrm>
              <a:prstGeom prst="rect">
                <a:avLst/>
              </a:prstGeom>
            </p:spPr>
          </p:pic>
        </mc:Fallback>
      </mc:AlternateContent>
      <p:sp>
        <p:nvSpPr>
          <p:cNvPr id="4" name="TextBox 3">
            <a:extLst>
              <a:ext uri="{FF2B5EF4-FFF2-40B4-BE49-F238E27FC236}">
                <a16:creationId xmlns:a16="http://schemas.microsoft.com/office/drawing/2014/main" id="{454B77AE-D9B1-49AE-A14E-4CDE46CABD56}"/>
              </a:ext>
            </a:extLst>
          </p:cNvPr>
          <p:cNvSpPr txBox="1"/>
          <p:nvPr/>
        </p:nvSpPr>
        <p:spPr>
          <a:xfrm>
            <a:off x="8724212" y="807047"/>
            <a:ext cx="3193486" cy="830997"/>
          </a:xfrm>
          <a:prstGeom prst="rect">
            <a:avLst/>
          </a:prstGeom>
          <a:noFill/>
        </p:spPr>
        <p:txBody>
          <a:bodyPr wrap="square" rtlCol="0">
            <a:spAutoFit/>
          </a:bodyPr>
          <a:lstStyle/>
          <a:p>
            <a:r>
              <a:rPr lang="en-US" sz="1600"/>
              <a:t>These are complex now.  Imk governs how quickly wave will decay/lose energy inside the metal.  </a:t>
            </a:r>
            <a:endParaRPr lang="en-US"/>
          </a:p>
        </p:txBody>
      </p:sp>
      <p:graphicFrame>
        <p:nvGraphicFramePr>
          <p:cNvPr id="8" name="Object 7">
            <a:extLst>
              <a:ext uri="{FF2B5EF4-FFF2-40B4-BE49-F238E27FC236}">
                <a16:creationId xmlns:a16="http://schemas.microsoft.com/office/drawing/2014/main" id="{B73BCAD7-2DD0-4C3A-9F3E-EFCCBA9123E5}"/>
              </a:ext>
            </a:extLst>
          </p:cNvPr>
          <p:cNvGraphicFramePr>
            <a:graphicFrameLocks noChangeAspect="1"/>
          </p:cNvGraphicFramePr>
          <p:nvPr>
            <p:extLst>
              <p:ext uri="{D42A27DB-BD31-4B8C-83A1-F6EECF244321}">
                <p14:modId xmlns:p14="http://schemas.microsoft.com/office/powerpoint/2010/main" val="3168522309"/>
              </p:ext>
            </p:extLst>
          </p:nvPr>
        </p:nvGraphicFramePr>
        <p:xfrm>
          <a:off x="7148329" y="3112378"/>
          <a:ext cx="4438619" cy="780025"/>
        </p:xfrm>
        <a:graphic>
          <a:graphicData uri="http://schemas.openxmlformats.org/presentationml/2006/ole">
            <mc:AlternateContent xmlns:mc="http://schemas.openxmlformats.org/markup-compatibility/2006">
              <mc:Choice xmlns:v="urn:schemas-microsoft-com:vml" Requires="v">
                <p:oleObj name="Equation" r:id="rId16" imgW="3556000" imgH="622300" progId="Equation.DSMT4">
                  <p:embed/>
                </p:oleObj>
              </mc:Choice>
              <mc:Fallback>
                <p:oleObj name="Equation" r:id="rId16" imgW="3556000" imgH="622300" progId="Equation.DSMT4">
                  <p:embed/>
                  <p:pic>
                    <p:nvPicPr>
                      <p:cNvPr id="0" name="Object 40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148329" y="3112378"/>
                        <a:ext cx="4438619" cy="780025"/>
                      </a:xfrm>
                      <a:prstGeom prst="rect">
                        <a:avLst/>
                      </a:prstGeom>
                      <a:solidFill>
                        <a:srgbClr val="CCFFCC"/>
                      </a:solidFill>
                    </p:spPr>
                  </p:pic>
                </p:oleObj>
              </mc:Fallback>
            </mc:AlternateContent>
          </a:graphicData>
        </a:graphic>
      </p:graphicFrame>
      <p:graphicFrame>
        <p:nvGraphicFramePr>
          <p:cNvPr id="30" name="Object 29">
            <a:extLst>
              <a:ext uri="{FF2B5EF4-FFF2-40B4-BE49-F238E27FC236}">
                <a16:creationId xmlns:a16="http://schemas.microsoft.com/office/drawing/2014/main" id="{591DBEBD-9F45-4F9B-8092-5F7E42B71B36}"/>
              </a:ext>
            </a:extLst>
          </p:cNvPr>
          <p:cNvGraphicFramePr>
            <a:graphicFrameLocks noChangeAspect="1"/>
          </p:cNvGraphicFramePr>
          <p:nvPr>
            <p:extLst>
              <p:ext uri="{D42A27DB-BD31-4B8C-83A1-F6EECF244321}">
                <p14:modId xmlns:p14="http://schemas.microsoft.com/office/powerpoint/2010/main" val="2237257279"/>
              </p:ext>
            </p:extLst>
          </p:nvPr>
        </p:nvGraphicFramePr>
        <p:xfrm>
          <a:off x="7137322" y="4073035"/>
          <a:ext cx="2984096" cy="733794"/>
        </p:xfrm>
        <a:graphic>
          <a:graphicData uri="http://schemas.openxmlformats.org/presentationml/2006/ole">
            <mc:AlternateContent xmlns:mc="http://schemas.openxmlformats.org/markup-compatibility/2006">
              <mc:Choice xmlns:v="urn:schemas-microsoft-com:vml" Requires="v">
                <p:oleObj name="Equation" r:id="rId18" imgW="2324100" imgH="571500" progId="Equation.DSMT4">
                  <p:embed/>
                </p:oleObj>
              </mc:Choice>
              <mc:Fallback>
                <p:oleObj name="Equation" r:id="rId18" imgW="2324100" imgH="571500" progId="Equation.DSMT4">
                  <p:embed/>
                  <p:pic>
                    <p:nvPicPr>
                      <p:cNvPr id="0" name="Object 40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137322" y="4073035"/>
                        <a:ext cx="2984096" cy="733794"/>
                      </a:xfrm>
                      <a:prstGeom prst="rect">
                        <a:avLst/>
                      </a:prstGeom>
                      <a:solidFill>
                        <a:srgbClr val="CCFFCC"/>
                      </a:solidFill>
                    </p:spPr>
                  </p:pic>
                </p:oleObj>
              </mc:Fallback>
            </mc:AlternateContent>
          </a:graphicData>
        </a:graphic>
      </p:graphicFrame>
      <p:graphicFrame>
        <p:nvGraphicFramePr>
          <p:cNvPr id="32" name="Object 31">
            <a:extLst>
              <a:ext uri="{FF2B5EF4-FFF2-40B4-BE49-F238E27FC236}">
                <a16:creationId xmlns:a16="http://schemas.microsoft.com/office/drawing/2014/main" id="{78024DBD-1D69-46FA-BDED-B21EFE63E8C8}"/>
              </a:ext>
            </a:extLst>
          </p:cNvPr>
          <p:cNvGraphicFramePr>
            <a:graphicFrameLocks noChangeAspect="1"/>
          </p:cNvGraphicFramePr>
          <p:nvPr>
            <p:extLst>
              <p:ext uri="{D42A27DB-BD31-4B8C-83A1-F6EECF244321}">
                <p14:modId xmlns:p14="http://schemas.microsoft.com/office/powerpoint/2010/main" val="2182385243"/>
              </p:ext>
            </p:extLst>
          </p:nvPr>
        </p:nvGraphicFramePr>
        <p:xfrm>
          <a:off x="7137322" y="5059556"/>
          <a:ext cx="2579687" cy="614362"/>
        </p:xfrm>
        <a:graphic>
          <a:graphicData uri="http://schemas.openxmlformats.org/presentationml/2006/ole">
            <mc:AlternateContent xmlns:mc="http://schemas.openxmlformats.org/markup-compatibility/2006">
              <mc:Choice xmlns:v="urn:schemas-microsoft-com:vml" Requires="v">
                <p:oleObj name="Equation" r:id="rId20" imgW="1650960" imgH="393480" progId="Equation.DSMT4">
                  <p:embed/>
                </p:oleObj>
              </mc:Choice>
              <mc:Fallback>
                <p:oleObj name="Equation" r:id="rId20" imgW="1650960" imgH="393480" progId="Equation.DSMT4">
                  <p:embed/>
                  <p:pic>
                    <p:nvPicPr>
                      <p:cNvPr id="0" name="Object 411"/>
                      <p:cNvPicPr>
                        <a:picLocks noChangeAspect="1" noChangeArrowheads="1"/>
                      </p:cNvPicPr>
                      <p:nvPr/>
                    </p:nvPicPr>
                    <p:blipFill>
                      <a:blip r:embed="rId21"/>
                      <a:srcRect/>
                      <a:stretch>
                        <a:fillRect/>
                      </a:stretch>
                    </p:blipFill>
                    <p:spPr bwMode="auto">
                      <a:xfrm>
                        <a:off x="7137322" y="5059556"/>
                        <a:ext cx="2579687" cy="614362"/>
                      </a:xfrm>
                      <a:prstGeom prst="rect">
                        <a:avLst/>
                      </a:prstGeom>
                      <a:solidFill>
                        <a:srgbClr val="CCFFCC"/>
                      </a:solidFill>
                    </p:spPr>
                  </p:pic>
                </p:oleObj>
              </mc:Fallback>
            </mc:AlternateContent>
          </a:graphicData>
        </a:graphic>
      </p:graphicFrame>
      <p:graphicFrame>
        <p:nvGraphicFramePr>
          <p:cNvPr id="34" name="Object 33">
            <a:extLst>
              <a:ext uri="{FF2B5EF4-FFF2-40B4-BE49-F238E27FC236}">
                <a16:creationId xmlns:a16="http://schemas.microsoft.com/office/drawing/2014/main" id="{CEB1D52D-3A79-4182-951C-28393E0B2925}"/>
              </a:ext>
            </a:extLst>
          </p:cNvPr>
          <p:cNvGraphicFramePr>
            <a:graphicFrameLocks noChangeAspect="1"/>
          </p:cNvGraphicFramePr>
          <p:nvPr>
            <p:extLst>
              <p:ext uri="{D42A27DB-BD31-4B8C-83A1-F6EECF244321}">
                <p14:modId xmlns:p14="http://schemas.microsoft.com/office/powerpoint/2010/main" val="3307275241"/>
              </p:ext>
            </p:extLst>
          </p:nvPr>
        </p:nvGraphicFramePr>
        <p:xfrm>
          <a:off x="7148329" y="5914266"/>
          <a:ext cx="2579687" cy="778773"/>
        </p:xfrm>
        <a:graphic>
          <a:graphicData uri="http://schemas.openxmlformats.org/presentationml/2006/ole">
            <mc:AlternateContent xmlns:mc="http://schemas.openxmlformats.org/markup-compatibility/2006">
              <mc:Choice xmlns:v="urn:schemas-microsoft-com:vml" Requires="v">
                <p:oleObj name="Equation" r:id="rId22" imgW="1765080" imgH="533160" progId="Equation.DSMT4">
                  <p:embed/>
                </p:oleObj>
              </mc:Choice>
              <mc:Fallback>
                <p:oleObj name="Equation" r:id="rId22" imgW="1765080" imgH="533160" progId="Equation.DSMT4">
                  <p:embed/>
                  <p:pic>
                    <p:nvPicPr>
                      <p:cNvPr id="0" name="Object 413"/>
                      <p:cNvPicPr>
                        <a:picLocks noChangeAspect="1" noChangeArrowheads="1"/>
                      </p:cNvPicPr>
                      <p:nvPr/>
                    </p:nvPicPr>
                    <p:blipFill>
                      <a:blip r:embed="rId23"/>
                      <a:srcRect/>
                      <a:stretch>
                        <a:fillRect/>
                      </a:stretch>
                    </p:blipFill>
                    <p:spPr bwMode="auto">
                      <a:xfrm>
                        <a:off x="7148329" y="5914266"/>
                        <a:ext cx="2579687" cy="778773"/>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78B1CB31-4AB1-4823-98D2-7FE9BC01CA93}"/>
              </a:ext>
            </a:extLst>
          </p:cNvPr>
          <p:cNvGraphicFramePr>
            <a:graphicFrameLocks noChangeAspect="1"/>
          </p:cNvGraphicFramePr>
          <p:nvPr>
            <p:extLst>
              <p:ext uri="{D42A27DB-BD31-4B8C-83A1-F6EECF244321}">
                <p14:modId xmlns:p14="http://schemas.microsoft.com/office/powerpoint/2010/main" val="2514050026"/>
              </p:ext>
            </p:extLst>
          </p:nvPr>
        </p:nvGraphicFramePr>
        <p:xfrm>
          <a:off x="466389" y="4017459"/>
          <a:ext cx="1503303" cy="1368361"/>
        </p:xfrm>
        <a:graphic>
          <a:graphicData uri="http://schemas.openxmlformats.org/presentationml/2006/ole">
            <mc:AlternateContent xmlns:mc="http://schemas.openxmlformats.org/markup-compatibility/2006">
              <mc:Choice xmlns:v="urn:schemas-microsoft-com:vml" Requires="v">
                <p:oleObj name="Equation" r:id="rId24" imgW="965160" imgH="888840" progId="Equation.DSMT4">
                  <p:embed/>
                </p:oleObj>
              </mc:Choice>
              <mc:Fallback>
                <p:oleObj name="Equation" r:id="rId24" imgW="965160" imgH="888840" progId="Equation.DSMT4">
                  <p:embed/>
                  <p:pic>
                    <p:nvPicPr>
                      <p:cNvPr id="33" name="Object 32">
                        <a:extLst>
                          <a:ext uri="{FF2B5EF4-FFF2-40B4-BE49-F238E27FC236}">
                            <a16:creationId xmlns:a16="http://schemas.microsoft.com/office/drawing/2014/main" id="{905A967B-FE18-408A-8A1F-B441B26BEFAC}"/>
                          </a:ext>
                        </a:extLst>
                      </p:cNvPr>
                      <p:cNvPicPr>
                        <a:picLocks noChangeAspect="1" noChangeArrowheads="1"/>
                      </p:cNvPicPr>
                      <p:nvPr/>
                    </p:nvPicPr>
                    <p:blipFill>
                      <a:blip r:embed="rId25"/>
                      <a:srcRect/>
                      <a:stretch>
                        <a:fillRect/>
                      </a:stretch>
                    </p:blipFill>
                    <p:spPr bwMode="auto">
                      <a:xfrm>
                        <a:off x="466389" y="4017459"/>
                        <a:ext cx="1503303" cy="1368361"/>
                      </a:xfrm>
                      <a:prstGeom prst="rect">
                        <a:avLst/>
                      </a:prstGeom>
                      <a:solidFill>
                        <a:srgbClr val="CCFFCC"/>
                      </a:solidFill>
                    </p:spPr>
                  </p:pic>
                </p:oleObj>
              </mc:Fallback>
            </mc:AlternateContent>
          </a:graphicData>
        </a:graphic>
      </p:graphicFrame>
      <p:graphicFrame>
        <p:nvGraphicFramePr>
          <p:cNvPr id="36" name="Object 35">
            <a:extLst>
              <a:ext uri="{FF2B5EF4-FFF2-40B4-BE49-F238E27FC236}">
                <a16:creationId xmlns:a16="http://schemas.microsoft.com/office/drawing/2014/main" id="{FBCB8731-6C6C-4C5E-AC58-25113D61DFBD}"/>
              </a:ext>
            </a:extLst>
          </p:cNvPr>
          <p:cNvGraphicFramePr>
            <a:graphicFrameLocks noChangeAspect="1"/>
          </p:cNvGraphicFramePr>
          <p:nvPr>
            <p:extLst>
              <p:ext uri="{D42A27DB-BD31-4B8C-83A1-F6EECF244321}">
                <p14:modId xmlns:p14="http://schemas.microsoft.com/office/powerpoint/2010/main" val="1027398358"/>
              </p:ext>
            </p:extLst>
          </p:nvPr>
        </p:nvGraphicFramePr>
        <p:xfrm>
          <a:off x="2484438" y="3979863"/>
          <a:ext cx="3436937" cy="1517650"/>
        </p:xfrm>
        <a:graphic>
          <a:graphicData uri="http://schemas.openxmlformats.org/presentationml/2006/ole">
            <mc:AlternateContent xmlns:mc="http://schemas.openxmlformats.org/markup-compatibility/2006">
              <mc:Choice xmlns:v="urn:schemas-microsoft-com:vml" Requires="v">
                <p:oleObj name="Equation" r:id="rId26" imgW="2298600" imgH="1015920" progId="Equation.DSMT4">
                  <p:embed/>
                </p:oleObj>
              </mc:Choice>
              <mc:Fallback>
                <p:oleObj name="Equation" r:id="rId26" imgW="2298600" imgH="1015920" progId="Equation.DSMT4">
                  <p:embed/>
                  <p:pic>
                    <p:nvPicPr>
                      <p:cNvPr id="37" name="Object 36">
                        <a:extLst>
                          <a:ext uri="{FF2B5EF4-FFF2-40B4-BE49-F238E27FC236}">
                            <a16:creationId xmlns:a16="http://schemas.microsoft.com/office/drawing/2014/main" id="{A50A18E7-23D8-49FB-9119-444B3B62D7E7}"/>
                          </a:ext>
                        </a:extLst>
                      </p:cNvPr>
                      <p:cNvPicPr>
                        <a:picLocks noChangeAspect="1" noChangeArrowheads="1"/>
                      </p:cNvPicPr>
                      <p:nvPr/>
                    </p:nvPicPr>
                    <p:blipFill>
                      <a:blip r:embed="rId27"/>
                      <a:srcRect/>
                      <a:stretch>
                        <a:fillRect/>
                      </a:stretch>
                    </p:blipFill>
                    <p:spPr bwMode="auto">
                      <a:xfrm>
                        <a:off x="2484438" y="3979863"/>
                        <a:ext cx="3436937" cy="1517650"/>
                      </a:xfrm>
                      <a:prstGeom prst="rect">
                        <a:avLst/>
                      </a:prstGeom>
                      <a:solidFill>
                        <a:srgbClr val="CCFFCC"/>
                      </a:solidFill>
                    </p:spPr>
                  </p:pic>
                </p:oleObj>
              </mc:Fallback>
            </mc:AlternateContent>
          </a:graphicData>
        </a:graphic>
      </p:graphicFrame>
      <p:sp>
        <p:nvSpPr>
          <p:cNvPr id="40" name="TextBox 39">
            <a:extLst>
              <a:ext uri="{FF2B5EF4-FFF2-40B4-BE49-F238E27FC236}">
                <a16:creationId xmlns:a16="http://schemas.microsoft.com/office/drawing/2014/main" id="{31DC1A68-FF43-4CCA-8CB2-304C0849841D}"/>
              </a:ext>
            </a:extLst>
          </p:cNvPr>
          <p:cNvSpPr txBox="1"/>
          <p:nvPr/>
        </p:nvSpPr>
        <p:spPr>
          <a:xfrm>
            <a:off x="2116784" y="6021676"/>
            <a:ext cx="3959460" cy="369332"/>
          </a:xfrm>
          <a:prstGeom prst="rect">
            <a:avLst/>
          </a:prstGeom>
          <a:noFill/>
        </p:spPr>
        <p:txBody>
          <a:bodyPr wrap="square" rtlCol="0">
            <a:spAutoFit/>
          </a:bodyPr>
          <a:lstStyle/>
          <a:p>
            <a:r>
              <a:rPr lang="en-US"/>
              <a:t>Assuming ‘good’ metal, i.e. </a:t>
            </a:r>
            <a:r>
              <a:rPr lang="el-GR"/>
              <a:t>σ</a:t>
            </a:r>
            <a:r>
              <a:rPr lang="en-US"/>
              <a:t>/</a:t>
            </a:r>
            <a:r>
              <a:rPr lang="el-GR"/>
              <a:t>ω</a:t>
            </a:r>
            <a:r>
              <a:rPr lang="en-US"/>
              <a:t> &gt;&gt; </a:t>
            </a:r>
            <a:r>
              <a:rPr lang="el-GR"/>
              <a:t>ε</a:t>
            </a:r>
            <a:endParaRPr lang="en-US"/>
          </a:p>
        </p:txBody>
      </p:sp>
      <mc:AlternateContent xmlns:mc="http://schemas.openxmlformats.org/markup-compatibility/2006" xmlns:p14="http://schemas.microsoft.com/office/powerpoint/2010/main">
        <mc:Choice Requires="p14">
          <p:contentPart p14:bwMode="auto" r:id="rId28">
            <p14:nvContentPartPr>
              <p14:cNvPr id="44" name="Ink 43">
                <a:extLst>
                  <a:ext uri="{FF2B5EF4-FFF2-40B4-BE49-F238E27FC236}">
                    <a16:creationId xmlns:a16="http://schemas.microsoft.com/office/drawing/2014/main" id="{65A9BC97-3F8F-41F8-9E52-B28C199A699E}"/>
                  </a:ext>
                </a:extLst>
              </p14:cNvPr>
              <p14:cNvContentPartPr/>
              <p14:nvPr/>
            </p14:nvContentPartPr>
            <p14:xfrm>
              <a:off x="4268650" y="3810853"/>
              <a:ext cx="1822320" cy="2141280"/>
            </p14:xfrm>
          </p:contentPart>
        </mc:Choice>
        <mc:Fallback xmlns="">
          <p:pic>
            <p:nvPicPr>
              <p:cNvPr id="44" name="Ink 43">
                <a:extLst>
                  <a:ext uri="{FF2B5EF4-FFF2-40B4-BE49-F238E27FC236}">
                    <a16:creationId xmlns:a16="http://schemas.microsoft.com/office/drawing/2014/main" id="{65A9BC97-3F8F-41F8-9E52-B28C199A699E}"/>
                  </a:ext>
                </a:extLst>
              </p:cNvPr>
              <p:cNvPicPr/>
              <p:nvPr/>
            </p:nvPicPr>
            <p:blipFill>
              <a:blip r:embed="rId29"/>
              <a:stretch>
                <a:fillRect/>
              </a:stretch>
            </p:blipFill>
            <p:spPr>
              <a:xfrm>
                <a:off x="4251010" y="3792853"/>
                <a:ext cx="1857960" cy="217692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
            <p14:nvContentPartPr>
              <p14:cNvPr id="45" name="Ink 44">
                <a:extLst>
                  <a:ext uri="{FF2B5EF4-FFF2-40B4-BE49-F238E27FC236}">
                    <a16:creationId xmlns:a16="http://schemas.microsoft.com/office/drawing/2014/main" id="{D876D028-F940-4C48-B88A-19F84318901D}"/>
                  </a:ext>
                </a:extLst>
              </p14:cNvPr>
              <p14:cNvContentPartPr/>
              <p14:nvPr/>
            </p14:nvContentPartPr>
            <p14:xfrm>
              <a:off x="2751113" y="1561172"/>
              <a:ext cx="97560" cy="183960"/>
            </p14:xfrm>
          </p:contentPart>
        </mc:Choice>
        <mc:Fallback xmlns="">
          <p:pic>
            <p:nvPicPr>
              <p:cNvPr id="45" name="Ink 44">
                <a:extLst>
                  <a:ext uri="{FF2B5EF4-FFF2-40B4-BE49-F238E27FC236}">
                    <a16:creationId xmlns:a16="http://schemas.microsoft.com/office/drawing/2014/main" id="{D876D028-F940-4C48-B88A-19F84318901D}"/>
                  </a:ext>
                </a:extLst>
              </p:cNvPr>
              <p:cNvPicPr/>
              <p:nvPr/>
            </p:nvPicPr>
            <p:blipFill>
              <a:blip r:embed="rId31"/>
              <a:stretch>
                <a:fillRect/>
              </a:stretch>
            </p:blipFill>
            <p:spPr>
              <a:xfrm>
                <a:off x="2688473" y="1183532"/>
                <a:ext cx="223200" cy="9396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2">
            <p14:nvContentPartPr>
              <p14:cNvPr id="46" name="Ink 45">
                <a:extLst>
                  <a:ext uri="{FF2B5EF4-FFF2-40B4-BE49-F238E27FC236}">
                    <a16:creationId xmlns:a16="http://schemas.microsoft.com/office/drawing/2014/main" id="{3DCADB31-9A70-46E3-94DD-B3B0D28D2F41}"/>
                  </a:ext>
                </a:extLst>
              </p14:cNvPr>
              <p14:cNvContentPartPr/>
              <p14:nvPr/>
            </p14:nvContentPartPr>
            <p14:xfrm>
              <a:off x="4457153" y="1538852"/>
              <a:ext cx="134640" cy="187920"/>
            </p14:xfrm>
          </p:contentPart>
        </mc:Choice>
        <mc:Fallback xmlns="">
          <p:pic>
            <p:nvPicPr>
              <p:cNvPr id="46" name="Ink 45">
                <a:extLst>
                  <a:ext uri="{FF2B5EF4-FFF2-40B4-BE49-F238E27FC236}">
                    <a16:creationId xmlns:a16="http://schemas.microsoft.com/office/drawing/2014/main" id="{3DCADB31-9A70-46E3-94DD-B3B0D28D2F41}"/>
                  </a:ext>
                </a:extLst>
              </p:cNvPr>
              <p:cNvPicPr/>
              <p:nvPr/>
            </p:nvPicPr>
            <p:blipFill>
              <a:blip r:embed="rId33"/>
              <a:stretch>
                <a:fillRect/>
              </a:stretch>
            </p:blipFill>
            <p:spPr>
              <a:xfrm>
                <a:off x="4394153" y="1160852"/>
                <a:ext cx="260280" cy="9435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4">
            <p14:nvContentPartPr>
              <p14:cNvPr id="47" name="Ink 46">
                <a:extLst>
                  <a:ext uri="{FF2B5EF4-FFF2-40B4-BE49-F238E27FC236}">
                    <a16:creationId xmlns:a16="http://schemas.microsoft.com/office/drawing/2014/main" id="{CB49BC28-4968-4311-B052-F00E8E5B1F91}"/>
                  </a:ext>
                </a:extLst>
              </p14:cNvPr>
              <p14:cNvContentPartPr/>
              <p14:nvPr/>
            </p14:nvContentPartPr>
            <p14:xfrm>
              <a:off x="5959073" y="2064092"/>
              <a:ext cx="150480" cy="253800"/>
            </p14:xfrm>
          </p:contentPart>
        </mc:Choice>
        <mc:Fallback xmlns="">
          <p:pic>
            <p:nvPicPr>
              <p:cNvPr id="47" name="Ink 46">
                <a:extLst>
                  <a:ext uri="{FF2B5EF4-FFF2-40B4-BE49-F238E27FC236}">
                    <a16:creationId xmlns:a16="http://schemas.microsoft.com/office/drawing/2014/main" id="{CB49BC28-4968-4311-B052-F00E8E5B1F91}"/>
                  </a:ext>
                </a:extLst>
              </p:cNvPr>
              <p:cNvPicPr/>
              <p:nvPr/>
            </p:nvPicPr>
            <p:blipFill>
              <a:blip r:embed="rId35"/>
              <a:stretch>
                <a:fillRect/>
              </a:stretch>
            </p:blipFill>
            <p:spPr>
              <a:xfrm>
                <a:off x="5896433" y="1686452"/>
                <a:ext cx="276120" cy="1009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6">
            <p14:nvContentPartPr>
              <p14:cNvPr id="52" name="Ink 51">
                <a:extLst>
                  <a:ext uri="{FF2B5EF4-FFF2-40B4-BE49-F238E27FC236}">
                    <a16:creationId xmlns:a16="http://schemas.microsoft.com/office/drawing/2014/main" id="{B65067EA-F51C-4DED-A618-364DD0054857}"/>
                  </a:ext>
                </a:extLst>
              </p14:cNvPr>
              <p14:cNvContentPartPr/>
              <p14:nvPr/>
            </p14:nvContentPartPr>
            <p14:xfrm>
              <a:off x="2846513" y="1441652"/>
              <a:ext cx="4233240" cy="1092600"/>
            </p14:xfrm>
          </p:contentPart>
        </mc:Choice>
        <mc:Fallback xmlns="">
          <p:pic>
            <p:nvPicPr>
              <p:cNvPr id="52" name="Ink 51">
                <a:extLst>
                  <a:ext uri="{FF2B5EF4-FFF2-40B4-BE49-F238E27FC236}">
                    <a16:creationId xmlns:a16="http://schemas.microsoft.com/office/drawing/2014/main" id="{B65067EA-F51C-4DED-A618-364DD0054857}"/>
                  </a:ext>
                </a:extLst>
              </p:cNvPr>
              <p:cNvPicPr/>
              <p:nvPr/>
            </p:nvPicPr>
            <p:blipFill>
              <a:blip r:embed="rId37"/>
              <a:stretch>
                <a:fillRect/>
              </a:stretch>
            </p:blipFill>
            <p:spPr>
              <a:xfrm>
                <a:off x="2783873" y="1064136"/>
                <a:ext cx="4358880" cy="1847991"/>
              </a:xfrm>
              <a:prstGeom prst="rect">
                <a:avLst/>
              </a:prstGeom>
            </p:spPr>
          </p:pic>
        </mc:Fallback>
      </mc:AlternateContent>
    </p:spTree>
    <p:extLst>
      <p:ext uri="{BB962C8B-B14F-4D97-AF65-F5344CB8AC3E}">
        <p14:creationId xmlns:p14="http://schemas.microsoft.com/office/powerpoint/2010/main" val="14234924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3019061" y="100401"/>
            <a:ext cx="6114365" cy="695286"/>
          </a:xfrm>
        </p:spPr>
        <p:txBody>
          <a:bodyPr>
            <a:normAutofit fontScale="90000"/>
          </a:bodyPr>
          <a:lstStyle/>
          <a:p>
            <a:r>
              <a:rPr lang="en-US" sz="3600" b="1" u="sng">
                <a:latin typeface="+mn-lt"/>
              </a:rPr>
              <a:t>Metal-Insulator EB (t): (</a:t>
            </a:r>
            <a:r>
              <a:rPr lang="el-GR" sz="3600" b="1" u="sng">
                <a:latin typeface="+mn-lt"/>
              </a:rPr>
              <a:t>σ</a:t>
            </a:r>
            <a:r>
              <a:rPr lang="en-US" sz="3600" b="1" u="sng">
                <a:latin typeface="+mn-lt"/>
              </a:rPr>
              <a:t> = σ(</a:t>
            </a:r>
            <a:r>
              <a:rPr lang="el-GR" sz="3600" b="1" u="sng">
                <a:latin typeface="+mn-lt"/>
              </a:rPr>
              <a:t>ω</a:t>
            </a:r>
            <a:r>
              <a:rPr lang="en-US" sz="3600" b="1" u="sng">
                <a:latin typeface="+mn-lt"/>
              </a:rPr>
              <a:t>))</a:t>
            </a:r>
          </a:p>
        </p:txBody>
      </p:sp>
      <p:sp>
        <p:nvSpPr>
          <p:cNvPr id="3" name="TextBox 2">
            <a:extLst>
              <a:ext uri="{FF2B5EF4-FFF2-40B4-BE49-F238E27FC236}">
                <a16:creationId xmlns:a16="http://schemas.microsoft.com/office/drawing/2014/main" id="{66CF6FCD-E4FE-463F-80F2-94101EA2DCA2}"/>
              </a:ext>
            </a:extLst>
          </p:cNvPr>
          <p:cNvSpPr txBox="1"/>
          <p:nvPr/>
        </p:nvSpPr>
        <p:spPr>
          <a:xfrm flipH="1">
            <a:off x="287884" y="990811"/>
            <a:ext cx="8384775" cy="369332"/>
          </a:xfrm>
          <a:prstGeom prst="rect">
            <a:avLst/>
          </a:prstGeom>
          <a:noFill/>
        </p:spPr>
        <p:txBody>
          <a:bodyPr wrap="square" rtlCol="0">
            <a:spAutoFit/>
          </a:bodyPr>
          <a:lstStyle/>
          <a:p>
            <a:r>
              <a:rPr lang="en-US"/>
              <a:t>Now let’s consider propagation of fields through metals (not </a:t>
            </a:r>
            <a:r>
              <a:rPr lang="en-US" i="1"/>
              <a:t>perfect</a:t>
            </a:r>
            <a:r>
              <a:rPr lang="en-US"/>
              <a:t> metals per se’).  </a:t>
            </a:r>
          </a:p>
        </p:txBody>
      </p:sp>
      <p:pic>
        <p:nvPicPr>
          <p:cNvPr id="20" name="Picture 19">
            <a:extLst>
              <a:ext uri="{FF2B5EF4-FFF2-40B4-BE49-F238E27FC236}">
                <a16:creationId xmlns:a16="http://schemas.microsoft.com/office/drawing/2014/main" id="{F06CCBDE-A262-4203-BBBB-F2A2E266E133}"/>
              </a:ext>
            </a:extLst>
          </p:cNvPr>
          <p:cNvPicPr>
            <a:picLocks noChangeAspect="1"/>
          </p:cNvPicPr>
          <p:nvPr/>
        </p:nvPicPr>
        <p:blipFill>
          <a:blip r:embed="rId2"/>
          <a:stretch>
            <a:fillRect/>
          </a:stretch>
        </p:blipFill>
        <p:spPr>
          <a:xfrm>
            <a:off x="287884" y="2242597"/>
            <a:ext cx="3657602" cy="1352462"/>
          </a:xfrm>
          <a:prstGeom prst="rect">
            <a:avLst/>
          </a:prstGeom>
        </p:spPr>
      </p:pic>
      <p:graphicFrame>
        <p:nvGraphicFramePr>
          <p:cNvPr id="21" name="Object 20">
            <a:extLst>
              <a:ext uri="{FF2B5EF4-FFF2-40B4-BE49-F238E27FC236}">
                <a16:creationId xmlns:a16="http://schemas.microsoft.com/office/drawing/2014/main" id="{53208D67-3737-4681-BE01-EC1E17FE3717}"/>
              </a:ext>
            </a:extLst>
          </p:cNvPr>
          <p:cNvGraphicFramePr>
            <a:graphicFrameLocks noChangeAspect="1"/>
          </p:cNvGraphicFramePr>
          <p:nvPr/>
        </p:nvGraphicFramePr>
        <p:xfrm>
          <a:off x="381223" y="1571824"/>
          <a:ext cx="4800691" cy="357541"/>
        </p:xfrm>
        <a:graphic>
          <a:graphicData uri="http://schemas.openxmlformats.org/presentationml/2006/ole">
            <mc:AlternateContent xmlns:mc="http://schemas.openxmlformats.org/markup-compatibility/2006">
              <mc:Choice xmlns:v="urn:schemas-microsoft-com:vml" Requires="v">
                <p:oleObj name="Equation" r:id="rId3" imgW="3797300" imgH="279400" progId="Equation.DSMT4">
                  <p:embed/>
                </p:oleObj>
              </mc:Choice>
              <mc:Fallback>
                <p:oleObj name="Equation" r:id="rId3" imgW="3797300" imgH="279400" progId="Equation.DSMT4">
                  <p:embed/>
                  <p:pic>
                    <p:nvPicPr>
                      <p:cNvPr id="21" name="Object 20">
                        <a:extLst>
                          <a:ext uri="{FF2B5EF4-FFF2-40B4-BE49-F238E27FC236}">
                            <a16:creationId xmlns:a16="http://schemas.microsoft.com/office/drawing/2014/main" id="{53208D67-3737-4681-BE01-EC1E17FE37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223" y="1571824"/>
                        <a:ext cx="4800691" cy="357541"/>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5">
            <p14:nvContentPartPr>
              <p14:cNvPr id="22" name="Ink 21">
                <a:extLst>
                  <a:ext uri="{FF2B5EF4-FFF2-40B4-BE49-F238E27FC236}">
                    <a16:creationId xmlns:a16="http://schemas.microsoft.com/office/drawing/2014/main" id="{20B15850-C817-4B29-B4F5-4DBAABB2F5A3}"/>
                  </a:ext>
                </a:extLst>
              </p14:cNvPr>
              <p14:cNvContentPartPr/>
              <p14:nvPr/>
            </p14:nvContentPartPr>
            <p14:xfrm>
              <a:off x="1512132" y="1994351"/>
              <a:ext cx="915120" cy="372600"/>
            </p14:xfrm>
          </p:contentPart>
        </mc:Choice>
        <mc:Fallback xmlns="">
          <p:pic>
            <p:nvPicPr>
              <p:cNvPr id="22" name="Ink 21">
                <a:extLst>
                  <a:ext uri="{FF2B5EF4-FFF2-40B4-BE49-F238E27FC236}">
                    <a16:creationId xmlns:a16="http://schemas.microsoft.com/office/drawing/2014/main" id="{20B15850-C817-4B29-B4F5-4DBAABB2F5A3}"/>
                  </a:ext>
                </a:extLst>
              </p:cNvPr>
              <p:cNvPicPr/>
              <p:nvPr/>
            </p:nvPicPr>
            <p:blipFill>
              <a:blip r:embed="rId7"/>
              <a:stretch>
                <a:fillRect/>
              </a:stretch>
            </p:blipFill>
            <p:spPr>
              <a:xfrm>
                <a:off x="1494132" y="1976351"/>
                <a:ext cx="950760" cy="408240"/>
              </a:xfrm>
              <a:prstGeom prst="rect">
                <a:avLst/>
              </a:prstGeom>
            </p:spPr>
          </p:pic>
        </mc:Fallback>
      </mc:AlternateContent>
      <p:graphicFrame>
        <p:nvGraphicFramePr>
          <p:cNvPr id="23" name="Object 22">
            <a:extLst>
              <a:ext uri="{FF2B5EF4-FFF2-40B4-BE49-F238E27FC236}">
                <a16:creationId xmlns:a16="http://schemas.microsoft.com/office/drawing/2014/main" id="{1FFB9F1D-E822-4CCB-B6AB-8A0D4A97FFFB}"/>
              </a:ext>
            </a:extLst>
          </p:cNvPr>
          <p:cNvGraphicFramePr>
            <a:graphicFrameLocks noChangeAspect="1"/>
          </p:cNvGraphicFramePr>
          <p:nvPr/>
        </p:nvGraphicFramePr>
        <p:xfrm>
          <a:off x="4441818" y="2124489"/>
          <a:ext cx="2321351" cy="374275"/>
        </p:xfrm>
        <a:graphic>
          <a:graphicData uri="http://schemas.openxmlformats.org/presentationml/2006/ole">
            <mc:AlternateContent xmlns:mc="http://schemas.openxmlformats.org/markup-compatibility/2006">
              <mc:Choice xmlns:v="urn:schemas-microsoft-com:vml" Requires="v">
                <p:oleObj name="Equation" r:id="rId8" imgW="1752600" imgH="279400" progId="Equation.DSMT4">
                  <p:embed/>
                </p:oleObj>
              </mc:Choice>
              <mc:Fallback>
                <p:oleObj name="Equation" r:id="rId8" imgW="1752600" imgH="279400" progId="Equation.DSMT4">
                  <p:embed/>
                  <p:pic>
                    <p:nvPicPr>
                      <p:cNvPr id="23" name="Object 22">
                        <a:extLst>
                          <a:ext uri="{FF2B5EF4-FFF2-40B4-BE49-F238E27FC236}">
                            <a16:creationId xmlns:a16="http://schemas.microsoft.com/office/drawing/2014/main" id="{1FFB9F1D-E822-4CCB-B6AB-8A0D4A97FFF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41818" y="2124489"/>
                        <a:ext cx="2321351" cy="3742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0">
            <p14:nvContentPartPr>
              <p14:cNvPr id="24" name="Ink 23">
                <a:extLst>
                  <a:ext uri="{FF2B5EF4-FFF2-40B4-BE49-F238E27FC236}">
                    <a16:creationId xmlns:a16="http://schemas.microsoft.com/office/drawing/2014/main" id="{6E7C3A4B-7F31-4105-A808-D179B1548920}"/>
                  </a:ext>
                </a:extLst>
              </p14:cNvPr>
              <p14:cNvContentPartPr/>
              <p14:nvPr/>
            </p14:nvContentPartPr>
            <p14:xfrm>
              <a:off x="4010172" y="2530751"/>
              <a:ext cx="700920" cy="463320"/>
            </p14:xfrm>
          </p:contentPart>
        </mc:Choice>
        <mc:Fallback xmlns="">
          <p:pic>
            <p:nvPicPr>
              <p:cNvPr id="24" name="Ink 23">
                <a:extLst>
                  <a:ext uri="{FF2B5EF4-FFF2-40B4-BE49-F238E27FC236}">
                    <a16:creationId xmlns:a16="http://schemas.microsoft.com/office/drawing/2014/main" id="{6E7C3A4B-7F31-4105-A808-D179B1548920}"/>
                  </a:ext>
                </a:extLst>
              </p:cNvPr>
              <p:cNvPicPr/>
              <p:nvPr/>
            </p:nvPicPr>
            <p:blipFill>
              <a:blip r:embed="rId11"/>
              <a:stretch>
                <a:fillRect/>
              </a:stretch>
            </p:blipFill>
            <p:spPr>
              <a:xfrm>
                <a:off x="3992532" y="2513111"/>
                <a:ext cx="736560" cy="498960"/>
              </a:xfrm>
              <a:prstGeom prst="rect">
                <a:avLst/>
              </a:prstGeom>
            </p:spPr>
          </p:pic>
        </mc:Fallback>
      </mc:AlternateContent>
      <p:graphicFrame>
        <p:nvGraphicFramePr>
          <p:cNvPr id="26" name="Object 25">
            <a:extLst>
              <a:ext uri="{FF2B5EF4-FFF2-40B4-BE49-F238E27FC236}">
                <a16:creationId xmlns:a16="http://schemas.microsoft.com/office/drawing/2014/main" id="{8BF9A080-694B-4121-B6BC-AC7C665DDFA3}"/>
              </a:ext>
            </a:extLst>
          </p:cNvPr>
          <p:cNvGraphicFramePr>
            <a:graphicFrameLocks noChangeAspect="1"/>
          </p:cNvGraphicFramePr>
          <p:nvPr>
            <p:extLst>
              <p:ext uri="{D42A27DB-BD31-4B8C-83A1-F6EECF244321}">
                <p14:modId xmlns:p14="http://schemas.microsoft.com/office/powerpoint/2010/main" val="784041322"/>
              </p:ext>
            </p:extLst>
          </p:nvPr>
        </p:nvGraphicFramePr>
        <p:xfrm>
          <a:off x="7206332" y="2340287"/>
          <a:ext cx="4864100" cy="1289050"/>
        </p:xfrm>
        <a:graphic>
          <a:graphicData uri="http://schemas.openxmlformats.org/presentationml/2006/ole">
            <mc:AlternateContent xmlns:mc="http://schemas.openxmlformats.org/markup-compatibility/2006">
              <mc:Choice xmlns:v="urn:schemas-microsoft-com:vml" Requires="v">
                <p:oleObj name="Equation" r:id="rId12" imgW="3733560" imgH="990360" progId="Equation.DSMT4">
                  <p:embed/>
                </p:oleObj>
              </mc:Choice>
              <mc:Fallback>
                <p:oleObj name="Equation" r:id="rId12" imgW="3733560" imgH="990360" progId="Equation.DSMT4">
                  <p:embed/>
                  <p:pic>
                    <p:nvPicPr>
                      <p:cNvPr id="26" name="Object 25">
                        <a:extLst>
                          <a:ext uri="{FF2B5EF4-FFF2-40B4-BE49-F238E27FC236}">
                            <a16:creationId xmlns:a16="http://schemas.microsoft.com/office/drawing/2014/main" id="{8BF9A080-694B-4121-B6BC-AC7C665DDFA3}"/>
                          </a:ext>
                        </a:extLst>
                      </p:cNvPr>
                      <p:cNvPicPr/>
                      <p:nvPr/>
                    </p:nvPicPr>
                    <p:blipFill>
                      <a:blip r:embed="rId13"/>
                      <a:stretch>
                        <a:fillRect/>
                      </a:stretch>
                    </p:blipFill>
                    <p:spPr>
                      <a:xfrm>
                        <a:off x="7206332" y="2340287"/>
                        <a:ext cx="4864100" cy="1289050"/>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4">
            <p14:nvContentPartPr>
              <p14:cNvPr id="28" name="Ink 27">
                <a:extLst>
                  <a:ext uri="{FF2B5EF4-FFF2-40B4-BE49-F238E27FC236}">
                    <a16:creationId xmlns:a16="http://schemas.microsoft.com/office/drawing/2014/main" id="{91E4A953-6186-4D32-885F-C1ED95788E4C}"/>
                  </a:ext>
                </a:extLst>
              </p14:cNvPr>
              <p14:cNvContentPartPr/>
              <p14:nvPr/>
            </p14:nvContentPartPr>
            <p14:xfrm rot="21438237">
              <a:off x="7977679" y="1813591"/>
              <a:ext cx="1389960" cy="494280"/>
            </p14:xfrm>
          </p:contentPart>
        </mc:Choice>
        <mc:Fallback xmlns="">
          <p:pic>
            <p:nvPicPr>
              <p:cNvPr id="28" name="Ink 27">
                <a:extLst>
                  <a:ext uri="{FF2B5EF4-FFF2-40B4-BE49-F238E27FC236}">
                    <a16:creationId xmlns:a16="http://schemas.microsoft.com/office/drawing/2014/main" id="{91E4A953-6186-4D32-885F-C1ED95788E4C}"/>
                  </a:ext>
                </a:extLst>
              </p:cNvPr>
              <p:cNvPicPr/>
              <p:nvPr/>
            </p:nvPicPr>
            <p:blipFill>
              <a:blip r:embed="rId15"/>
              <a:stretch>
                <a:fillRect/>
              </a:stretch>
            </p:blipFill>
            <p:spPr>
              <a:xfrm rot="21438237">
                <a:off x="7960039" y="1795591"/>
                <a:ext cx="1425600" cy="529920"/>
              </a:xfrm>
              <a:prstGeom prst="rect">
                <a:avLst/>
              </a:prstGeom>
            </p:spPr>
          </p:pic>
        </mc:Fallback>
      </mc:AlternateContent>
      <p:sp>
        <p:nvSpPr>
          <p:cNvPr id="4" name="TextBox 3">
            <a:extLst>
              <a:ext uri="{FF2B5EF4-FFF2-40B4-BE49-F238E27FC236}">
                <a16:creationId xmlns:a16="http://schemas.microsoft.com/office/drawing/2014/main" id="{454B77AE-D9B1-49AE-A14E-4CDE46CABD56}"/>
              </a:ext>
            </a:extLst>
          </p:cNvPr>
          <p:cNvSpPr txBox="1"/>
          <p:nvPr/>
        </p:nvSpPr>
        <p:spPr>
          <a:xfrm>
            <a:off x="8724212" y="807047"/>
            <a:ext cx="3193486" cy="830997"/>
          </a:xfrm>
          <a:prstGeom prst="rect">
            <a:avLst/>
          </a:prstGeom>
          <a:noFill/>
        </p:spPr>
        <p:txBody>
          <a:bodyPr wrap="square" rtlCol="0">
            <a:spAutoFit/>
          </a:bodyPr>
          <a:lstStyle/>
          <a:p>
            <a:r>
              <a:rPr lang="en-US" sz="1600"/>
              <a:t>These are complex now.  Imk governs how quickly wave will decay/lose energy inside the metal.  </a:t>
            </a:r>
            <a:endParaRPr lang="en-US"/>
          </a:p>
        </p:txBody>
      </p:sp>
      <mc:AlternateContent xmlns:mc="http://schemas.openxmlformats.org/markup-compatibility/2006" xmlns:p14="http://schemas.microsoft.com/office/powerpoint/2010/main" xmlns:aink="http://schemas.microsoft.com/office/drawing/2016/ink">
        <mc:Choice Requires="p14 aink">
          <p:contentPart p14:bwMode="auto" r:id="rId16">
            <p14:nvContentPartPr>
              <p14:cNvPr id="45" name="Ink 44">
                <a:extLst>
                  <a:ext uri="{FF2B5EF4-FFF2-40B4-BE49-F238E27FC236}">
                    <a16:creationId xmlns:a16="http://schemas.microsoft.com/office/drawing/2014/main" id="{D876D028-F940-4C48-B88A-19F84318901D}"/>
                  </a:ext>
                </a:extLst>
              </p14:cNvPr>
              <p14:cNvContentPartPr/>
              <p14:nvPr/>
            </p14:nvContentPartPr>
            <p14:xfrm>
              <a:off x="2751113" y="1561172"/>
              <a:ext cx="97560" cy="183960"/>
            </p14:xfrm>
          </p:contentPart>
        </mc:Choice>
        <mc:Fallback xmlns="">
          <p:pic>
            <p:nvPicPr>
              <p:cNvPr id="45" name="Ink 44">
                <a:extLst>
                  <a:ext uri="{FF2B5EF4-FFF2-40B4-BE49-F238E27FC236}">
                    <a16:creationId xmlns:a16="http://schemas.microsoft.com/office/drawing/2014/main" id="{D876D028-F940-4C48-B88A-19F84318901D}"/>
                  </a:ext>
                </a:extLst>
              </p:cNvPr>
              <p:cNvPicPr/>
              <p:nvPr/>
            </p:nvPicPr>
            <p:blipFill>
              <a:blip r:embed="rId17"/>
              <a:stretch>
                <a:fillRect/>
              </a:stretch>
            </p:blipFill>
            <p:spPr>
              <a:xfrm>
                <a:off x="2688473" y="1183532"/>
                <a:ext cx="223200" cy="9396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8">
            <p14:nvContentPartPr>
              <p14:cNvPr id="46" name="Ink 45">
                <a:extLst>
                  <a:ext uri="{FF2B5EF4-FFF2-40B4-BE49-F238E27FC236}">
                    <a16:creationId xmlns:a16="http://schemas.microsoft.com/office/drawing/2014/main" id="{3DCADB31-9A70-46E3-94DD-B3B0D28D2F41}"/>
                  </a:ext>
                </a:extLst>
              </p14:cNvPr>
              <p14:cNvContentPartPr/>
              <p14:nvPr/>
            </p14:nvContentPartPr>
            <p14:xfrm>
              <a:off x="4457153" y="1538852"/>
              <a:ext cx="134640" cy="187920"/>
            </p14:xfrm>
          </p:contentPart>
        </mc:Choice>
        <mc:Fallback xmlns="">
          <p:pic>
            <p:nvPicPr>
              <p:cNvPr id="46" name="Ink 45">
                <a:extLst>
                  <a:ext uri="{FF2B5EF4-FFF2-40B4-BE49-F238E27FC236}">
                    <a16:creationId xmlns:a16="http://schemas.microsoft.com/office/drawing/2014/main" id="{3DCADB31-9A70-46E3-94DD-B3B0D28D2F41}"/>
                  </a:ext>
                </a:extLst>
              </p:cNvPr>
              <p:cNvPicPr/>
              <p:nvPr/>
            </p:nvPicPr>
            <p:blipFill>
              <a:blip r:embed="rId19"/>
              <a:stretch>
                <a:fillRect/>
              </a:stretch>
            </p:blipFill>
            <p:spPr>
              <a:xfrm>
                <a:off x="4394153" y="1160852"/>
                <a:ext cx="260280" cy="9435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0">
            <p14:nvContentPartPr>
              <p14:cNvPr id="47" name="Ink 46">
                <a:extLst>
                  <a:ext uri="{FF2B5EF4-FFF2-40B4-BE49-F238E27FC236}">
                    <a16:creationId xmlns:a16="http://schemas.microsoft.com/office/drawing/2014/main" id="{CB49BC28-4968-4311-B052-F00E8E5B1F91}"/>
                  </a:ext>
                </a:extLst>
              </p14:cNvPr>
              <p14:cNvContentPartPr/>
              <p14:nvPr/>
            </p14:nvContentPartPr>
            <p14:xfrm>
              <a:off x="5959073" y="2064092"/>
              <a:ext cx="150480" cy="253800"/>
            </p14:xfrm>
          </p:contentPart>
        </mc:Choice>
        <mc:Fallback xmlns="">
          <p:pic>
            <p:nvPicPr>
              <p:cNvPr id="47" name="Ink 46">
                <a:extLst>
                  <a:ext uri="{FF2B5EF4-FFF2-40B4-BE49-F238E27FC236}">
                    <a16:creationId xmlns:a16="http://schemas.microsoft.com/office/drawing/2014/main" id="{CB49BC28-4968-4311-B052-F00E8E5B1F91}"/>
                  </a:ext>
                </a:extLst>
              </p:cNvPr>
              <p:cNvPicPr/>
              <p:nvPr/>
            </p:nvPicPr>
            <p:blipFill>
              <a:blip r:embed="rId21"/>
              <a:stretch>
                <a:fillRect/>
              </a:stretch>
            </p:blipFill>
            <p:spPr>
              <a:xfrm>
                <a:off x="5896433" y="1686452"/>
                <a:ext cx="276120" cy="1009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2">
            <p14:nvContentPartPr>
              <p14:cNvPr id="52" name="Ink 51">
                <a:extLst>
                  <a:ext uri="{FF2B5EF4-FFF2-40B4-BE49-F238E27FC236}">
                    <a16:creationId xmlns:a16="http://schemas.microsoft.com/office/drawing/2014/main" id="{B65067EA-F51C-4DED-A618-364DD0054857}"/>
                  </a:ext>
                </a:extLst>
              </p14:cNvPr>
              <p14:cNvContentPartPr/>
              <p14:nvPr/>
            </p14:nvContentPartPr>
            <p14:xfrm>
              <a:off x="2846513" y="1441652"/>
              <a:ext cx="4233240" cy="1092600"/>
            </p14:xfrm>
          </p:contentPart>
        </mc:Choice>
        <mc:Fallback xmlns="">
          <p:pic>
            <p:nvPicPr>
              <p:cNvPr id="52" name="Ink 51">
                <a:extLst>
                  <a:ext uri="{FF2B5EF4-FFF2-40B4-BE49-F238E27FC236}">
                    <a16:creationId xmlns:a16="http://schemas.microsoft.com/office/drawing/2014/main" id="{B65067EA-F51C-4DED-A618-364DD0054857}"/>
                  </a:ext>
                </a:extLst>
              </p:cNvPr>
              <p:cNvPicPr/>
              <p:nvPr/>
            </p:nvPicPr>
            <p:blipFill>
              <a:blip r:embed="rId23"/>
              <a:stretch>
                <a:fillRect/>
              </a:stretch>
            </p:blipFill>
            <p:spPr>
              <a:xfrm>
                <a:off x="2783873" y="1064136"/>
                <a:ext cx="4358880" cy="1847991"/>
              </a:xfrm>
              <a:prstGeom prst="rect">
                <a:avLst/>
              </a:prstGeom>
            </p:spPr>
          </p:pic>
        </mc:Fallback>
      </mc:AlternateContent>
      <p:sp>
        <p:nvSpPr>
          <p:cNvPr id="25" name="TextBox 24">
            <a:extLst>
              <a:ext uri="{FF2B5EF4-FFF2-40B4-BE49-F238E27FC236}">
                <a16:creationId xmlns:a16="http://schemas.microsoft.com/office/drawing/2014/main" id="{3F26279E-4884-4496-9DF9-2B8E8E84EED7}"/>
              </a:ext>
            </a:extLst>
          </p:cNvPr>
          <p:cNvSpPr txBox="1"/>
          <p:nvPr/>
        </p:nvSpPr>
        <p:spPr>
          <a:xfrm>
            <a:off x="3687448" y="4299711"/>
            <a:ext cx="3944114" cy="2462213"/>
          </a:xfrm>
          <a:prstGeom prst="rect">
            <a:avLst/>
          </a:prstGeom>
          <a:noFill/>
        </p:spPr>
        <p:txBody>
          <a:bodyPr wrap="square" rtlCol="0">
            <a:spAutoFit/>
          </a:bodyPr>
          <a:lstStyle/>
          <a:p>
            <a:r>
              <a:rPr lang="en-US" sz="1400"/>
              <a:t>Note that T + R = 1 at all times.  The transmitted wave will get slowly (or quickly, depending on how large Imk is) absorbed.  Eventually all absorbed if medium 2 is infinite in extent.  Observe that unless EM field excites a response from bound e’s, the field will basically transmit (though ultimately be absorbed if infinite 2</a:t>
            </a:r>
            <a:r>
              <a:rPr lang="en-US" sz="1400" baseline="30000"/>
              <a:t>nd</a:t>
            </a:r>
            <a:r>
              <a:rPr lang="en-US" sz="1400"/>
              <a:t> medium).  So only near resonance (</a:t>
            </a:r>
            <a:r>
              <a:rPr lang="el-GR" sz="1400"/>
              <a:t>ω</a:t>
            </a:r>
            <a:r>
              <a:rPr lang="en-US" sz="1400"/>
              <a:t> = 0, ‘cause e’s are not bound) do we get appreciable reflection.  And what </a:t>
            </a:r>
            <a:r>
              <a:rPr lang="en-US" sz="1400" i="1"/>
              <a:t>does</a:t>
            </a:r>
            <a:r>
              <a:rPr lang="en-US" sz="1400"/>
              <a:t> transmit, near resonance frequency, is probably </a:t>
            </a:r>
            <a:r>
              <a:rPr lang="en-US" sz="1400" i="1"/>
              <a:t>quickly</a:t>
            </a:r>
            <a:r>
              <a:rPr lang="en-US" sz="1400"/>
              <a:t> absorbed, due to spike in A(w).  </a:t>
            </a:r>
            <a:endParaRPr lang="en-US"/>
          </a:p>
        </p:txBody>
      </p:sp>
      <p:graphicFrame>
        <p:nvGraphicFramePr>
          <p:cNvPr id="27" name="Object 26">
            <a:extLst>
              <a:ext uri="{FF2B5EF4-FFF2-40B4-BE49-F238E27FC236}">
                <a16:creationId xmlns:a16="http://schemas.microsoft.com/office/drawing/2014/main" id="{AC09BA4D-DDB5-41E5-8A62-72340A9DDFED}"/>
              </a:ext>
            </a:extLst>
          </p:cNvPr>
          <p:cNvGraphicFramePr>
            <a:graphicFrameLocks noChangeAspect="1"/>
          </p:cNvGraphicFramePr>
          <p:nvPr>
            <p:extLst>
              <p:ext uri="{D42A27DB-BD31-4B8C-83A1-F6EECF244321}">
                <p14:modId xmlns:p14="http://schemas.microsoft.com/office/powerpoint/2010/main" val="619064045"/>
              </p:ext>
            </p:extLst>
          </p:nvPr>
        </p:nvGraphicFramePr>
        <p:xfrm>
          <a:off x="345367" y="5598407"/>
          <a:ext cx="2254250" cy="974725"/>
        </p:xfrm>
        <a:graphic>
          <a:graphicData uri="http://schemas.openxmlformats.org/presentationml/2006/ole">
            <mc:AlternateContent xmlns:mc="http://schemas.openxmlformats.org/markup-compatibility/2006">
              <mc:Choice xmlns:v="urn:schemas-microsoft-com:vml" Requires="v">
                <p:oleObj name="Equation" r:id="rId24" imgW="2057400" imgH="888840" progId="Equation.DSMT4">
                  <p:embed/>
                </p:oleObj>
              </mc:Choice>
              <mc:Fallback>
                <p:oleObj name="Equation" r:id="rId24" imgW="2057400" imgH="888840" progId="Equation.DSMT4">
                  <p:embed/>
                  <p:pic>
                    <p:nvPicPr>
                      <p:cNvPr id="24" name="Object 23">
                        <a:extLst>
                          <a:ext uri="{FF2B5EF4-FFF2-40B4-BE49-F238E27FC236}">
                            <a16:creationId xmlns:a16="http://schemas.microsoft.com/office/drawing/2014/main" id="{054516F4-4551-4C96-9EFA-627D22AAEE8A}"/>
                          </a:ext>
                        </a:extLst>
                      </p:cNvPr>
                      <p:cNvPicPr>
                        <a:picLocks noChangeAspect="1" noChangeArrowheads="1"/>
                      </p:cNvPicPr>
                      <p:nvPr/>
                    </p:nvPicPr>
                    <p:blipFill>
                      <a:blip r:embed="rId25"/>
                      <a:srcRect/>
                      <a:stretch>
                        <a:fillRect/>
                      </a:stretch>
                    </p:blipFill>
                    <p:spPr bwMode="auto">
                      <a:xfrm>
                        <a:off x="345367" y="5598407"/>
                        <a:ext cx="2254250" cy="974725"/>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35209D29-177B-4587-8E7A-E41E4FC0BA0B}"/>
              </a:ext>
            </a:extLst>
          </p:cNvPr>
          <p:cNvSpPr txBox="1"/>
          <p:nvPr/>
        </p:nvSpPr>
        <p:spPr>
          <a:xfrm>
            <a:off x="248244" y="3908291"/>
            <a:ext cx="1846726" cy="338554"/>
          </a:xfrm>
          <a:prstGeom prst="rect">
            <a:avLst/>
          </a:prstGeom>
          <a:noFill/>
        </p:spPr>
        <p:txBody>
          <a:bodyPr wrap="square" rtlCol="0">
            <a:spAutoFit/>
          </a:bodyPr>
          <a:lstStyle/>
          <a:p>
            <a:r>
              <a:rPr lang="en-US" sz="1600"/>
              <a:t>Power absorbed:</a:t>
            </a:r>
          </a:p>
        </p:txBody>
      </p:sp>
      <p:graphicFrame>
        <p:nvGraphicFramePr>
          <p:cNvPr id="31" name="Object 30">
            <a:extLst>
              <a:ext uri="{FF2B5EF4-FFF2-40B4-BE49-F238E27FC236}">
                <a16:creationId xmlns:a16="http://schemas.microsoft.com/office/drawing/2014/main" id="{8B2D4E9A-4A1C-4FEB-82AC-76B55CBF0B51}"/>
              </a:ext>
            </a:extLst>
          </p:cNvPr>
          <p:cNvGraphicFramePr>
            <a:graphicFrameLocks noChangeAspect="1"/>
          </p:cNvGraphicFramePr>
          <p:nvPr>
            <p:extLst>
              <p:ext uri="{D42A27DB-BD31-4B8C-83A1-F6EECF244321}">
                <p14:modId xmlns:p14="http://schemas.microsoft.com/office/powerpoint/2010/main" val="2748126405"/>
              </p:ext>
            </p:extLst>
          </p:nvPr>
        </p:nvGraphicFramePr>
        <p:xfrm>
          <a:off x="287338" y="4265613"/>
          <a:ext cx="3063875" cy="1165225"/>
        </p:xfrm>
        <a:graphic>
          <a:graphicData uri="http://schemas.openxmlformats.org/presentationml/2006/ole">
            <mc:AlternateContent xmlns:mc="http://schemas.openxmlformats.org/markup-compatibility/2006">
              <mc:Choice xmlns:v="urn:schemas-microsoft-com:vml" Requires="v">
                <p:oleObj name="Equation" r:id="rId26" imgW="2831760" imgH="1079280" progId="Equation.DSMT4">
                  <p:embed/>
                </p:oleObj>
              </mc:Choice>
              <mc:Fallback>
                <p:oleObj name="Equation" r:id="rId26" imgW="2831760" imgH="1079280" progId="Equation.DSMT4">
                  <p:embed/>
                  <p:pic>
                    <p:nvPicPr>
                      <p:cNvPr id="18" name="Object 17">
                        <a:extLst>
                          <a:ext uri="{FF2B5EF4-FFF2-40B4-BE49-F238E27FC236}">
                            <a16:creationId xmlns:a16="http://schemas.microsoft.com/office/drawing/2014/main" id="{861E15B9-181D-4136-BDBC-25B6155271E6}"/>
                          </a:ext>
                        </a:extLst>
                      </p:cNvPr>
                      <p:cNvPicPr>
                        <a:picLocks noChangeAspect="1" noChangeArrowheads="1"/>
                      </p:cNvPicPr>
                      <p:nvPr/>
                    </p:nvPicPr>
                    <p:blipFill>
                      <a:blip r:embed="rId27"/>
                      <a:srcRect/>
                      <a:stretch>
                        <a:fillRect/>
                      </a:stretch>
                    </p:blipFill>
                    <p:spPr bwMode="auto">
                      <a:xfrm>
                        <a:off x="287338" y="4265613"/>
                        <a:ext cx="3063875" cy="116522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28">
            <p14:nvContentPartPr>
              <p14:cNvPr id="7" name="Ink 6">
                <a:extLst>
                  <a:ext uri="{FF2B5EF4-FFF2-40B4-BE49-F238E27FC236}">
                    <a16:creationId xmlns:a16="http://schemas.microsoft.com/office/drawing/2014/main" id="{9C87E93E-A116-4E5D-8D22-239A5C137126}"/>
                  </a:ext>
                </a:extLst>
              </p14:cNvPr>
              <p14:cNvContentPartPr/>
              <p14:nvPr/>
            </p14:nvContentPartPr>
            <p14:xfrm>
              <a:off x="2243153" y="3892532"/>
              <a:ext cx="1300320" cy="821160"/>
            </p14:xfrm>
          </p:contentPart>
        </mc:Choice>
        <mc:Fallback xmlns="">
          <p:pic>
            <p:nvPicPr>
              <p:cNvPr id="7" name="Ink 6">
                <a:extLst>
                  <a:ext uri="{FF2B5EF4-FFF2-40B4-BE49-F238E27FC236}">
                    <a16:creationId xmlns:a16="http://schemas.microsoft.com/office/drawing/2014/main" id="{9C87E93E-A116-4E5D-8D22-239A5C137126}"/>
                  </a:ext>
                </a:extLst>
              </p:cNvPr>
              <p:cNvPicPr/>
              <p:nvPr/>
            </p:nvPicPr>
            <p:blipFill>
              <a:blip r:embed="rId29"/>
              <a:stretch>
                <a:fillRect/>
              </a:stretch>
            </p:blipFill>
            <p:spPr>
              <a:xfrm>
                <a:off x="2234511" y="3883532"/>
                <a:ext cx="1317965" cy="838800"/>
              </a:xfrm>
              <a:prstGeom prst="rect">
                <a:avLst/>
              </a:prstGeom>
            </p:spPr>
          </p:pic>
        </mc:Fallback>
      </mc:AlternateContent>
      <p:sp>
        <p:nvSpPr>
          <p:cNvPr id="9" name="TextBox 8">
            <a:extLst>
              <a:ext uri="{FF2B5EF4-FFF2-40B4-BE49-F238E27FC236}">
                <a16:creationId xmlns:a16="http://schemas.microsoft.com/office/drawing/2014/main" id="{25995356-56CB-4936-965C-252386912C0F}"/>
              </a:ext>
            </a:extLst>
          </p:cNvPr>
          <p:cNvSpPr txBox="1"/>
          <p:nvPr/>
        </p:nvSpPr>
        <p:spPr>
          <a:xfrm>
            <a:off x="3628968" y="3739014"/>
            <a:ext cx="3740639" cy="338554"/>
          </a:xfrm>
          <a:prstGeom prst="rect">
            <a:avLst/>
          </a:prstGeom>
          <a:noFill/>
        </p:spPr>
        <p:txBody>
          <a:bodyPr wrap="none" rtlCol="0">
            <a:spAutoFit/>
          </a:bodyPr>
          <a:lstStyle/>
          <a:p>
            <a:r>
              <a:rPr lang="en-US" sz="1600"/>
              <a:t>Leaving out magnetic field induced current</a:t>
            </a:r>
            <a:endParaRPr lang="en-US"/>
          </a:p>
        </p:txBody>
      </p:sp>
      <p:pic>
        <p:nvPicPr>
          <p:cNvPr id="1026" name="Picture 1">
            <a:extLst>
              <a:ext uri="{FF2B5EF4-FFF2-40B4-BE49-F238E27FC236}">
                <a16:creationId xmlns:a16="http://schemas.microsoft.com/office/drawing/2014/main" id="{B01825B5-EF90-C5ED-389C-52E75811CC02}"/>
              </a:ext>
            </a:extLst>
          </p:cNvPr>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7974620" y="4022540"/>
            <a:ext cx="3470128" cy="265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677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910872" y="184786"/>
            <a:ext cx="6281394" cy="695286"/>
          </a:xfrm>
        </p:spPr>
        <p:txBody>
          <a:bodyPr>
            <a:normAutofit/>
          </a:bodyPr>
          <a:lstStyle/>
          <a:p>
            <a:r>
              <a:rPr lang="en-US" sz="3600" b="1" u="sng">
                <a:latin typeface="+mn-lt"/>
              </a:rPr>
              <a:t>Free EB (charge specified, BC)</a:t>
            </a:r>
          </a:p>
        </p:txBody>
      </p:sp>
      <p:sp>
        <p:nvSpPr>
          <p:cNvPr id="4" name="TextBox 3">
            <a:extLst>
              <a:ext uri="{FF2B5EF4-FFF2-40B4-BE49-F238E27FC236}">
                <a16:creationId xmlns:a16="http://schemas.microsoft.com/office/drawing/2014/main" id="{A1440161-F71D-4A8A-911E-2E52C67F13F7}"/>
              </a:ext>
            </a:extLst>
          </p:cNvPr>
          <p:cNvSpPr txBox="1"/>
          <p:nvPr/>
        </p:nvSpPr>
        <p:spPr>
          <a:xfrm>
            <a:off x="278781" y="1138114"/>
            <a:ext cx="7016793" cy="369332"/>
          </a:xfrm>
          <a:prstGeom prst="rect">
            <a:avLst/>
          </a:prstGeom>
          <a:noFill/>
        </p:spPr>
        <p:txBody>
          <a:bodyPr wrap="none" rtlCol="0">
            <a:spAutoFit/>
          </a:bodyPr>
          <a:lstStyle/>
          <a:p>
            <a:r>
              <a:rPr lang="en-US"/>
              <a:t>We can modify our procedure to accommodate boundary conditions.  </a:t>
            </a:r>
          </a:p>
        </p:txBody>
      </p:sp>
      <p:sp>
        <p:nvSpPr>
          <p:cNvPr id="22" name="TextBox 21">
            <a:extLst>
              <a:ext uri="{FF2B5EF4-FFF2-40B4-BE49-F238E27FC236}">
                <a16:creationId xmlns:a16="http://schemas.microsoft.com/office/drawing/2014/main" id="{DD096B7E-A903-4443-80AA-0255E1464654}"/>
              </a:ext>
            </a:extLst>
          </p:cNvPr>
          <p:cNvSpPr txBox="1"/>
          <p:nvPr/>
        </p:nvSpPr>
        <p:spPr>
          <a:xfrm>
            <a:off x="354013" y="2055101"/>
            <a:ext cx="5384616" cy="369332"/>
          </a:xfrm>
          <a:prstGeom prst="rect">
            <a:avLst/>
          </a:prstGeom>
          <a:noFill/>
        </p:spPr>
        <p:txBody>
          <a:bodyPr wrap="none" rtlCol="0">
            <a:spAutoFit/>
          </a:bodyPr>
          <a:lstStyle/>
          <a:p>
            <a:r>
              <a:rPr lang="en-US"/>
              <a:t>Using the GF substitution, we come the usual equation:</a:t>
            </a:r>
          </a:p>
        </p:txBody>
      </p:sp>
      <p:graphicFrame>
        <p:nvGraphicFramePr>
          <p:cNvPr id="24" name="Object 23">
            <a:extLst>
              <a:ext uri="{FF2B5EF4-FFF2-40B4-BE49-F238E27FC236}">
                <a16:creationId xmlns:a16="http://schemas.microsoft.com/office/drawing/2014/main" id="{23FCE637-6D9F-4CC7-9A98-67C3E99D937E}"/>
              </a:ext>
            </a:extLst>
          </p:cNvPr>
          <p:cNvGraphicFramePr>
            <a:graphicFrameLocks noChangeAspect="1"/>
          </p:cNvGraphicFramePr>
          <p:nvPr>
            <p:extLst>
              <p:ext uri="{D42A27DB-BD31-4B8C-83A1-F6EECF244321}">
                <p14:modId xmlns:p14="http://schemas.microsoft.com/office/powerpoint/2010/main" val="2207110564"/>
              </p:ext>
            </p:extLst>
          </p:nvPr>
        </p:nvGraphicFramePr>
        <p:xfrm>
          <a:off x="473997" y="2600619"/>
          <a:ext cx="2970213" cy="740350"/>
        </p:xfrm>
        <a:graphic>
          <a:graphicData uri="http://schemas.openxmlformats.org/presentationml/2006/ole">
            <mc:AlternateContent xmlns:mc="http://schemas.openxmlformats.org/markup-compatibility/2006">
              <mc:Choice xmlns:v="urn:schemas-microsoft-com:vml" Requires="v">
                <p:oleObj name="Equation" r:id="rId2" imgW="1892160" imgH="482400" progId="Equation.DSMT4">
                  <p:embed/>
                </p:oleObj>
              </mc:Choice>
              <mc:Fallback>
                <p:oleObj name="Equation" r:id="rId2" imgW="1892160" imgH="482400" progId="Equation.DSMT4">
                  <p:embed/>
                  <p:pic>
                    <p:nvPicPr>
                      <p:cNvPr id="24" name="Object 23">
                        <a:extLst>
                          <a:ext uri="{FF2B5EF4-FFF2-40B4-BE49-F238E27FC236}">
                            <a16:creationId xmlns:a16="http://schemas.microsoft.com/office/drawing/2014/main" id="{23FCE637-6D9F-4CC7-9A98-67C3E99D937E}"/>
                          </a:ext>
                        </a:extLst>
                      </p:cNvPr>
                      <p:cNvPicPr>
                        <a:picLocks noChangeAspect="1" noChangeArrowheads="1"/>
                      </p:cNvPicPr>
                      <p:nvPr/>
                    </p:nvPicPr>
                    <p:blipFill>
                      <a:blip r:embed="rId3"/>
                      <a:srcRect/>
                      <a:stretch>
                        <a:fillRect/>
                      </a:stretch>
                    </p:blipFill>
                    <p:spPr bwMode="auto">
                      <a:xfrm>
                        <a:off x="473997" y="2600619"/>
                        <a:ext cx="2970213" cy="740350"/>
                      </a:xfrm>
                      <a:prstGeom prst="rect">
                        <a:avLst/>
                      </a:prstGeom>
                      <a:solidFill>
                        <a:srgbClr val="CCFFCC"/>
                      </a:solidFill>
                    </p:spPr>
                  </p:pic>
                </p:oleObj>
              </mc:Fallback>
            </mc:AlternateContent>
          </a:graphicData>
        </a:graphic>
      </p:graphicFrame>
      <p:graphicFrame>
        <p:nvGraphicFramePr>
          <p:cNvPr id="26" name="Object 25">
            <a:extLst>
              <a:ext uri="{FF2B5EF4-FFF2-40B4-BE49-F238E27FC236}">
                <a16:creationId xmlns:a16="http://schemas.microsoft.com/office/drawing/2014/main" id="{8FB68881-6CA8-465D-B96F-88F2F30F1CB5}"/>
              </a:ext>
            </a:extLst>
          </p:cNvPr>
          <p:cNvGraphicFramePr>
            <a:graphicFrameLocks noChangeAspect="1"/>
          </p:cNvGraphicFramePr>
          <p:nvPr>
            <p:extLst>
              <p:ext uri="{D42A27DB-BD31-4B8C-83A1-F6EECF244321}">
                <p14:modId xmlns:p14="http://schemas.microsoft.com/office/powerpoint/2010/main" val="1699527925"/>
              </p:ext>
            </p:extLst>
          </p:nvPr>
        </p:nvGraphicFramePr>
        <p:xfrm>
          <a:off x="473997" y="3517523"/>
          <a:ext cx="2723889" cy="674963"/>
        </p:xfrm>
        <a:graphic>
          <a:graphicData uri="http://schemas.openxmlformats.org/presentationml/2006/ole">
            <mc:AlternateContent xmlns:mc="http://schemas.openxmlformats.org/markup-compatibility/2006">
              <mc:Choice xmlns:v="urn:schemas-microsoft-com:vml" Requires="v">
                <p:oleObj name="Equation" r:id="rId4" imgW="1841400" imgH="457200" progId="Equation.DSMT4">
                  <p:embed/>
                </p:oleObj>
              </mc:Choice>
              <mc:Fallback>
                <p:oleObj name="Equation" r:id="rId4" imgW="1841400" imgH="457200" progId="Equation.DSMT4">
                  <p:embed/>
                  <p:pic>
                    <p:nvPicPr>
                      <p:cNvPr id="26" name="Object 25">
                        <a:extLst>
                          <a:ext uri="{FF2B5EF4-FFF2-40B4-BE49-F238E27FC236}">
                            <a16:creationId xmlns:a16="http://schemas.microsoft.com/office/drawing/2014/main" id="{8FB68881-6CA8-465D-B96F-88F2F30F1CB5}"/>
                          </a:ext>
                        </a:extLst>
                      </p:cNvPr>
                      <p:cNvPicPr>
                        <a:picLocks noChangeAspect="1" noChangeArrowheads="1"/>
                      </p:cNvPicPr>
                      <p:nvPr/>
                    </p:nvPicPr>
                    <p:blipFill>
                      <a:blip r:embed="rId5"/>
                      <a:srcRect/>
                      <a:stretch>
                        <a:fillRect/>
                      </a:stretch>
                    </p:blipFill>
                    <p:spPr bwMode="auto">
                      <a:xfrm>
                        <a:off x="473997" y="3517523"/>
                        <a:ext cx="2723889" cy="674963"/>
                      </a:xfrm>
                      <a:prstGeom prst="rect">
                        <a:avLst/>
                      </a:prstGeom>
                      <a:noFill/>
                    </p:spPr>
                  </p:pic>
                </p:oleObj>
              </mc:Fallback>
            </mc:AlternateContent>
          </a:graphicData>
        </a:graphic>
      </p:graphicFrame>
      <p:graphicFrame>
        <p:nvGraphicFramePr>
          <p:cNvPr id="29" name="Object 28">
            <a:extLst>
              <a:ext uri="{FF2B5EF4-FFF2-40B4-BE49-F238E27FC236}">
                <a16:creationId xmlns:a16="http://schemas.microsoft.com/office/drawing/2014/main" id="{61EB2684-C03A-4F31-B7FA-992A112552E4}"/>
              </a:ext>
            </a:extLst>
          </p:cNvPr>
          <p:cNvGraphicFramePr>
            <a:graphicFrameLocks noChangeAspect="1"/>
          </p:cNvGraphicFramePr>
          <p:nvPr>
            <p:extLst>
              <p:ext uri="{D42A27DB-BD31-4B8C-83A1-F6EECF244321}">
                <p14:modId xmlns:p14="http://schemas.microsoft.com/office/powerpoint/2010/main" val="661592332"/>
              </p:ext>
            </p:extLst>
          </p:nvPr>
        </p:nvGraphicFramePr>
        <p:xfrm>
          <a:off x="473997" y="4375763"/>
          <a:ext cx="2970213" cy="646112"/>
        </p:xfrm>
        <a:graphic>
          <a:graphicData uri="http://schemas.openxmlformats.org/presentationml/2006/ole">
            <mc:AlternateContent xmlns:mc="http://schemas.openxmlformats.org/markup-compatibility/2006">
              <mc:Choice xmlns:v="urn:schemas-microsoft-com:vml" Requires="v">
                <p:oleObj name="Equation" r:id="rId6" imgW="2057400" imgH="444240" progId="Equation.DSMT4">
                  <p:embed/>
                </p:oleObj>
              </mc:Choice>
              <mc:Fallback>
                <p:oleObj name="Equation" r:id="rId6" imgW="2057400" imgH="444240" progId="Equation.DSMT4">
                  <p:embed/>
                  <p:pic>
                    <p:nvPicPr>
                      <p:cNvPr id="29" name="Object 28">
                        <a:extLst>
                          <a:ext uri="{FF2B5EF4-FFF2-40B4-BE49-F238E27FC236}">
                            <a16:creationId xmlns:a16="http://schemas.microsoft.com/office/drawing/2014/main" id="{61EB2684-C03A-4F31-B7FA-992A112552E4}"/>
                          </a:ext>
                        </a:extLst>
                      </p:cNvPr>
                      <p:cNvPicPr>
                        <a:picLocks noChangeAspect="1" noChangeArrowheads="1"/>
                      </p:cNvPicPr>
                      <p:nvPr/>
                    </p:nvPicPr>
                    <p:blipFill>
                      <a:blip r:embed="rId7"/>
                      <a:srcRect/>
                      <a:stretch>
                        <a:fillRect/>
                      </a:stretch>
                    </p:blipFill>
                    <p:spPr bwMode="auto">
                      <a:xfrm>
                        <a:off x="473997" y="4375763"/>
                        <a:ext cx="2970213" cy="646112"/>
                      </a:xfrm>
                      <a:prstGeom prst="rect">
                        <a:avLst/>
                      </a:prstGeom>
                      <a:solidFill>
                        <a:schemeClr val="bg1"/>
                      </a:solidFill>
                    </p:spPr>
                  </p:pic>
                </p:oleObj>
              </mc:Fallback>
            </mc:AlternateContent>
          </a:graphicData>
        </a:graphic>
      </p:graphicFrame>
      <p:sp>
        <p:nvSpPr>
          <p:cNvPr id="30" name="TextBox 29">
            <a:extLst>
              <a:ext uri="{FF2B5EF4-FFF2-40B4-BE49-F238E27FC236}">
                <a16:creationId xmlns:a16="http://schemas.microsoft.com/office/drawing/2014/main" id="{85CCB822-CD1F-41FC-BB3A-DB7D82093AF1}"/>
              </a:ext>
            </a:extLst>
          </p:cNvPr>
          <p:cNvSpPr txBox="1"/>
          <p:nvPr/>
        </p:nvSpPr>
        <p:spPr>
          <a:xfrm>
            <a:off x="473997" y="5241070"/>
            <a:ext cx="4005262" cy="1200329"/>
          </a:xfrm>
          <a:prstGeom prst="rect">
            <a:avLst/>
          </a:prstGeom>
          <a:noFill/>
        </p:spPr>
        <p:txBody>
          <a:bodyPr wrap="square" rtlCol="0">
            <a:spAutoFit/>
          </a:bodyPr>
          <a:lstStyle/>
          <a:p>
            <a:r>
              <a:rPr lang="en-US"/>
              <a:t>G</a:t>
            </a:r>
            <a:r>
              <a:rPr lang="en-US" baseline="-25000"/>
              <a:t>h</a:t>
            </a:r>
            <a:r>
              <a:rPr lang="en-US"/>
              <a:t>(r,r) is a homogeneous solution to the Laplace equation, and is usually in form of an ‘image’ charge located outside the boundaries of our problem.  </a:t>
            </a:r>
          </a:p>
        </p:txBody>
      </p:sp>
      <p:sp>
        <p:nvSpPr>
          <p:cNvPr id="3" name="TextBox 2">
            <a:extLst>
              <a:ext uri="{FF2B5EF4-FFF2-40B4-BE49-F238E27FC236}">
                <a16:creationId xmlns:a16="http://schemas.microsoft.com/office/drawing/2014/main" id="{03FCABAA-5767-44DA-BC84-8FBCC8656704}"/>
              </a:ext>
            </a:extLst>
          </p:cNvPr>
          <p:cNvSpPr txBox="1"/>
          <p:nvPr/>
        </p:nvSpPr>
        <p:spPr>
          <a:xfrm>
            <a:off x="346093" y="1616930"/>
            <a:ext cx="5129559" cy="369332"/>
          </a:xfrm>
          <a:prstGeom prst="rect">
            <a:avLst/>
          </a:prstGeom>
          <a:noFill/>
        </p:spPr>
        <p:txBody>
          <a:bodyPr wrap="square" rtlCol="0">
            <a:spAutoFit/>
          </a:bodyPr>
          <a:lstStyle/>
          <a:p>
            <a:r>
              <a:rPr lang="en-US" b="1"/>
              <a:t>Case 1</a:t>
            </a:r>
            <a:r>
              <a:rPr lang="en-US"/>
              <a:t>: </a:t>
            </a:r>
            <a:r>
              <a:rPr lang="el-GR" b="1"/>
              <a:t>φ</a:t>
            </a:r>
            <a:r>
              <a:rPr lang="en-US" b="1"/>
              <a:t> = 0 (or constant) on some surface</a:t>
            </a:r>
          </a:p>
        </p:txBody>
      </p:sp>
      <p:sp>
        <p:nvSpPr>
          <p:cNvPr id="34" name="TextBox 33">
            <a:extLst>
              <a:ext uri="{FF2B5EF4-FFF2-40B4-BE49-F238E27FC236}">
                <a16:creationId xmlns:a16="http://schemas.microsoft.com/office/drawing/2014/main" id="{CF158A31-529A-4BA3-B438-41B84881A00A}"/>
              </a:ext>
            </a:extLst>
          </p:cNvPr>
          <p:cNvSpPr txBox="1"/>
          <p:nvPr/>
        </p:nvSpPr>
        <p:spPr>
          <a:xfrm>
            <a:off x="6333386" y="2055101"/>
            <a:ext cx="5384617" cy="646331"/>
          </a:xfrm>
          <a:prstGeom prst="rect">
            <a:avLst/>
          </a:prstGeom>
          <a:noFill/>
        </p:spPr>
        <p:txBody>
          <a:bodyPr wrap="square" rtlCol="0">
            <a:spAutoFit/>
          </a:bodyPr>
          <a:lstStyle/>
          <a:p>
            <a:r>
              <a:rPr lang="en-US"/>
              <a:t>This time we have to use another of Green’s theorems.  We end up with:</a:t>
            </a:r>
          </a:p>
        </p:txBody>
      </p:sp>
      <p:sp>
        <p:nvSpPr>
          <p:cNvPr id="40" name="TextBox 39">
            <a:extLst>
              <a:ext uri="{FF2B5EF4-FFF2-40B4-BE49-F238E27FC236}">
                <a16:creationId xmlns:a16="http://schemas.microsoft.com/office/drawing/2014/main" id="{51984169-6296-4205-9314-37A9A4E3BD39}"/>
              </a:ext>
            </a:extLst>
          </p:cNvPr>
          <p:cNvSpPr txBox="1"/>
          <p:nvPr/>
        </p:nvSpPr>
        <p:spPr>
          <a:xfrm>
            <a:off x="6247002" y="5241070"/>
            <a:ext cx="4005262" cy="923330"/>
          </a:xfrm>
          <a:prstGeom prst="rect">
            <a:avLst/>
          </a:prstGeom>
          <a:noFill/>
        </p:spPr>
        <p:txBody>
          <a:bodyPr wrap="square" rtlCol="0">
            <a:spAutoFit/>
          </a:bodyPr>
          <a:lstStyle/>
          <a:p>
            <a:r>
              <a:rPr lang="en-US"/>
              <a:t>Where again, G</a:t>
            </a:r>
            <a:r>
              <a:rPr lang="en-US" baseline="-25000"/>
              <a:t>h</a:t>
            </a:r>
            <a:r>
              <a:rPr lang="en-US"/>
              <a:t>(r,r) is a homogeneous solution to the Laplace equation, like in the previous case.</a:t>
            </a:r>
          </a:p>
        </p:txBody>
      </p:sp>
      <p:sp>
        <p:nvSpPr>
          <p:cNvPr id="41" name="TextBox 40">
            <a:extLst>
              <a:ext uri="{FF2B5EF4-FFF2-40B4-BE49-F238E27FC236}">
                <a16:creationId xmlns:a16="http://schemas.microsoft.com/office/drawing/2014/main" id="{DA9FE3AA-7F04-4202-994C-27302DCD3712}"/>
              </a:ext>
            </a:extLst>
          </p:cNvPr>
          <p:cNvSpPr txBox="1"/>
          <p:nvPr/>
        </p:nvSpPr>
        <p:spPr>
          <a:xfrm>
            <a:off x="6325466" y="1616930"/>
            <a:ext cx="5129559" cy="369332"/>
          </a:xfrm>
          <a:prstGeom prst="rect">
            <a:avLst/>
          </a:prstGeom>
          <a:noFill/>
        </p:spPr>
        <p:txBody>
          <a:bodyPr wrap="square" rtlCol="0">
            <a:spAutoFit/>
          </a:bodyPr>
          <a:lstStyle/>
          <a:p>
            <a:r>
              <a:rPr lang="en-US" b="1"/>
              <a:t>Case 2:</a:t>
            </a:r>
            <a:r>
              <a:rPr lang="en-US"/>
              <a:t> </a:t>
            </a:r>
            <a:r>
              <a:rPr lang="el-GR" b="1"/>
              <a:t>φ</a:t>
            </a:r>
            <a:r>
              <a:rPr lang="en-US" b="1"/>
              <a:t> = something on some surface</a:t>
            </a:r>
          </a:p>
        </p:txBody>
      </p:sp>
      <p:graphicFrame>
        <p:nvGraphicFramePr>
          <p:cNvPr id="6" name="Object 5">
            <a:extLst>
              <a:ext uri="{FF2B5EF4-FFF2-40B4-BE49-F238E27FC236}">
                <a16:creationId xmlns:a16="http://schemas.microsoft.com/office/drawing/2014/main" id="{CDE454B9-D7FF-4BF1-8599-A7BFF236FECA}"/>
              </a:ext>
            </a:extLst>
          </p:cNvPr>
          <p:cNvGraphicFramePr>
            <a:graphicFrameLocks noChangeAspect="1"/>
          </p:cNvGraphicFramePr>
          <p:nvPr>
            <p:extLst>
              <p:ext uri="{D42A27DB-BD31-4B8C-83A1-F6EECF244321}">
                <p14:modId xmlns:p14="http://schemas.microsoft.com/office/powerpoint/2010/main" val="318745778"/>
              </p:ext>
            </p:extLst>
          </p:nvPr>
        </p:nvGraphicFramePr>
        <p:xfrm>
          <a:off x="6347214" y="2816215"/>
          <a:ext cx="4335489" cy="1340354"/>
        </p:xfrm>
        <a:graphic>
          <a:graphicData uri="http://schemas.openxmlformats.org/presentationml/2006/ole">
            <mc:AlternateContent xmlns:mc="http://schemas.openxmlformats.org/markup-compatibility/2006">
              <mc:Choice xmlns:v="urn:schemas-microsoft-com:vml" Requires="v">
                <p:oleObj name="Equation" r:id="rId8" imgW="3022560" imgH="939600" progId="Equation.DSMT4">
                  <p:embed/>
                </p:oleObj>
              </mc:Choice>
              <mc:Fallback>
                <p:oleObj name="Equation" r:id="rId8" imgW="3022560" imgH="939600" progId="Equation.DSMT4">
                  <p:embed/>
                  <p:pic>
                    <p:nvPicPr>
                      <p:cNvPr id="0" name="Object 5"/>
                      <p:cNvPicPr>
                        <a:picLocks noChangeAspect="1" noChangeArrowheads="1"/>
                      </p:cNvPicPr>
                      <p:nvPr/>
                    </p:nvPicPr>
                    <p:blipFill>
                      <a:blip r:embed="rId9"/>
                      <a:srcRect/>
                      <a:stretch>
                        <a:fillRect/>
                      </a:stretch>
                    </p:blipFill>
                    <p:spPr bwMode="auto">
                      <a:xfrm>
                        <a:off x="6347214" y="2816215"/>
                        <a:ext cx="4335489" cy="1340354"/>
                      </a:xfrm>
                      <a:prstGeom prst="rect">
                        <a:avLst/>
                      </a:prstGeom>
                      <a:solidFill>
                        <a:srgbClr val="CCFFCC"/>
                      </a:solidFill>
                    </p:spPr>
                  </p:pic>
                </p:oleObj>
              </mc:Fallback>
            </mc:AlternateContent>
          </a:graphicData>
        </a:graphic>
      </p:graphicFrame>
      <p:graphicFrame>
        <p:nvGraphicFramePr>
          <p:cNvPr id="42" name="Object 41">
            <a:extLst>
              <a:ext uri="{FF2B5EF4-FFF2-40B4-BE49-F238E27FC236}">
                <a16:creationId xmlns:a16="http://schemas.microsoft.com/office/drawing/2014/main" id="{F2F89294-8F51-44C9-8C20-6D11313ACB57}"/>
              </a:ext>
            </a:extLst>
          </p:cNvPr>
          <p:cNvGraphicFramePr>
            <a:graphicFrameLocks noChangeAspect="1"/>
          </p:cNvGraphicFramePr>
          <p:nvPr>
            <p:extLst>
              <p:ext uri="{D42A27DB-BD31-4B8C-83A1-F6EECF244321}">
                <p14:modId xmlns:p14="http://schemas.microsoft.com/office/powerpoint/2010/main" val="2890292379"/>
              </p:ext>
            </p:extLst>
          </p:nvPr>
        </p:nvGraphicFramePr>
        <p:xfrm>
          <a:off x="6347214" y="4375763"/>
          <a:ext cx="2970213" cy="646112"/>
        </p:xfrm>
        <a:graphic>
          <a:graphicData uri="http://schemas.openxmlformats.org/presentationml/2006/ole">
            <mc:AlternateContent xmlns:mc="http://schemas.openxmlformats.org/markup-compatibility/2006">
              <mc:Choice xmlns:v="urn:schemas-microsoft-com:vml" Requires="v">
                <p:oleObj name="Equation" r:id="rId10" imgW="2057400" imgH="444240" progId="Equation.DSMT4">
                  <p:embed/>
                </p:oleObj>
              </mc:Choice>
              <mc:Fallback>
                <p:oleObj name="Equation" r:id="rId10" imgW="2057400" imgH="444240" progId="Equation.DSMT4">
                  <p:embed/>
                  <p:pic>
                    <p:nvPicPr>
                      <p:cNvPr id="29" name="Object 28">
                        <a:extLst>
                          <a:ext uri="{FF2B5EF4-FFF2-40B4-BE49-F238E27FC236}">
                            <a16:creationId xmlns:a16="http://schemas.microsoft.com/office/drawing/2014/main" id="{61EB2684-C03A-4F31-B7FA-992A112552E4}"/>
                          </a:ext>
                        </a:extLst>
                      </p:cNvPr>
                      <p:cNvPicPr>
                        <a:picLocks noChangeAspect="1" noChangeArrowheads="1"/>
                      </p:cNvPicPr>
                      <p:nvPr/>
                    </p:nvPicPr>
                    <p:blipFill>
                      <a:blip r:embed="rId7"/>
                      <a:srcRect/>
                      <a:stretch>
                        <a:fillRect/>
                      </a:stretch>
                    </p:blipFill>
                    <p:spPr bwMode="auto">
                      <a:xfrm>
                        <a:off x="6347214" y="4375763"/>
                        <a:ext cx="2970213" cy="646112"/>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2637020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640710" y="149235"/>
            <a:ext cx="6611332" cy="695286"/>
          </a:xfrm>
        </p:spPr>
        <p:txBody>
          <a:bodyPr>
            <a:normAutofit/>
          </a:bodyPr>
          <a:lstStyle/>
          <a:p>
            <a:r>
              <a:rPr lang="en-US" sz="3600" b="1" u="sng">
                <a:latin typeface="+mn-lt"/>
              </a:rPr>
              <a:t>Free EB (charge specified, BC)</a:t>
            </a:r>
          </a:p>
        </p:txBody>
      </p:sp>
      <p:sp>
        <p:nvSpPr>
          <p:cNvPr id="4" name="TextBox 3">
            <a:extLst>
              <a:ext uri="{FF2B5EF4-FFF2-40B4-BE49-F238E27FC236}">
                <a16:creationId xmlns:a16="http://schemas.microsoft.com/office/drawing/2014/main" id="{A1440161-F71D-4A8A-911E-2E52C67F13F7}"/>
              </a:ext>
            </a:extLst>
          </p:cNvPr>
          <p:cNvSpPr txBox="1"/>
          <p:nvPr/>
        </p:nvSpPr>
        <p:spPr>
          <a:xfrm>
            <a:off x="278780" y="1119742"/>
            <a:ext cx="2084673" cy="369332"/>
          </a:xfrm>
          <a:prstGeom prst="rect">
            <a:avLst/>
          </a:prstGeom>
          <a:noFill/>
        </p:spPr>
        <p:txBody>
          <a:bodyPr wrap="none" rtlCol="0">
            <a:spAutoFit/>
          </a:bodyPr>
          <a:lstStyle/>
          <a:p>
            <a:r>
              <a:rPr lang="en-US"/>
              <a:t>Well, I say it below.  </a:t>
            </a:r>
          </a:p>
        </p:txBody>
      </p:sp>
      <p:sp>
        <p:nvSpPr>
          <p:cNvPr id="3" name="TextBox 2">
            <a:extLst>
              <a:ext uri="{FF2B5EF4-FFF2-40B4-BE49-F238E27FC236}">
                <a16:creationId xmlns:a16="http://schemas.microsoft.com/office/drawing/2014/main" id="{03FCABAA-5767-44DA-BC84-8FBCC8656704}"/>
              </a:ext>
            </a:extLst>
          </p:cNvPr>
          <p:cNvSpPr txBox="1"/>
          <p:nvPr/>
        </p:nvSpPr>
        <p:spPr>
          <a:xfrm>
            <a:off x="278780" y="1638661"/>
            <a:ext cx="10203366" cy="369332"/>
          </a:xfrm>
          <a:prstGeom prst="rect">
            <a:avLst/>
          </a:prstGeom>
          <a:noFill/>
        </p:spPr>
        <p:txBody>
          <a:bodyPr wrap="square" rtlCol="0">
            <a:spAutoFit/>
          </a:bodyPr>
          <a:lstStyle/>
          <a:p>
            <a:r>
              <a:rPr lang="en-US" b="1"/>
              <a:t>Case 3</a:t>
            </a:r>
            <a:r>
              <a:rPr lang="en-US"/>
              <a:t>: </a:t>
            </a:r>
            <a:r>
              <a:rPr lang="el-GR" b="1"/>
              <a:t>φ</a:t>
            </a:r>
            <a:r>
              <a:rPr lang="en-US" b="1"/>
              <a:t> = something on surface, but surface is complicated and you’re not gonna get a G</a:t>
            </a:r>
            <a:r>
              <a:rPr lang="en-US" b="1" baseline="-25000"/>
              <a:t>h</a:t>
            </a:r>
            <a:r>
              <a:rPr lang="en-US" b="1"/>
              <a:t> for it.  </a:t>
            </a:r>
          </a:p>
        </p:txBody>
      </p:sp>
      <p:sp>
        <p:nvSpPr>
          <p:cNvPr id="15" name="TextBox 14">
            <a:extLst>
              <a:ext uri="{FF2B5EF4-FFF2-40B4-BE49-F238E27FC236}">
                <a16:creationId xmlns:a16="http://schemas.microsoft.com/office/drawing/2014/main" id="{A0D8CDB0-BC98-4F25-8A01-5D27D0092F80}"/>
              </a:ext>
            </a:extLst>
          </p:cNvPr>
          <p:cNvSpPr txBox="1"/>
          <p:nvPr/>
        </p:nvSpPr>
        <p:spPr>
          <a:xfrm>
            <a:off x="345688" y="2059173"/>
            <a:ext cx="10322312" cy="923330"/>
          </a:xfrm>
          <a:prstGeom prst="rect">
            <a:avLst/>
          </a:prstGeom>
          <a:noFill/>
        </p:spPr>
        <p:txBody>
          <a:bodyPr wrap="square" rtlCol="0">
            <a:spAutoFit/>
          </a:bodyPr>
          <a:lstStyle/>
          <a:p>
            <a:r>
              <a:rPr lang="en-US"/>
              <a:t>So we can handle complicated surfaces, like the potential V(x,y) specified on the back surface of a semi-infinite box (zero everywhere else), but it’ll usually be in the form of an eigenfunction expansion.  So go back to:</a:t>
            </a:r>
          </a:p>
        </p:txBody>
      </p:sp>
      <p:graphicFrame>
        <p:nvGraphicFramePr>
          <p:cNvPr id="7" name="Object 6">
            <a:extLst>
              <a:ext uri="{FF2B5EF4-FFF2-40B4-BE49-F238E27FC236}">
                <a16:creationId xmlns:a16="http://schemas.microsoft.com/office/drawing/2014/main" id="{AF23395C-8A00-49E2-B027-1814A70C6F2C}"/>
              </a:ext>
            </a:extLst>
          </p:cNvPr>
          <p:cNvGraphicFramePr>
            <a:graphicFrameLocks noChangeAspect="1"/>
          </p:cNvGraphicFramePr>
          <p:nvPr>
            <p:extLst>
              <p:ext uri="{D42A27DB-BD31-4B8C-83A1-F6EECF244321}">
                <p14:modId xmlns:p14="http://schemas.microsoft.com/office/powerpoint/2010/main" val="4030071467"/>
              </p:ext>
            </p:extLst>
          </p:nvPr>
        </p:nvGraphicFramePr>
        <p:xfrm>
          <a:off x="11810" y="3875498"/>
          <a:ext cx="2628900" cy="1600200"/>
        </p:xfrm>
        <a:graphic>
          <a:graphicData uri="http://schemas.openxmlformats.org/presentationml/2006/ole">
            <mc:AlternateContent xmlns:mc="http://schemas.openxmlformats.org/markup-compatibility/2006">
              <mc:Choice xmlns:v="urn:schemas-microsoft-com:vml" Requires="v">
                <p:oleObj name="Bitmap Image" r:id="rId2" imgW="2828571" imgH="2095793" progId="Paint.Picture">
                  <p:embed/>
                </p:oleObj>
              </mc:Choice>
              <mc:Fallback>
                <p:oleObj name="Bitmap Image" r:id="rId2" imgW="2828571" imgH="2095793"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t="10909" r="7071" b="12727"/>
                      <a:stretch>
                        <a:fillRect/>
                      </a:stretch>
                    </p:blipFill>
                    <p:spPr bwMode="auto">
                      <a:xfrm>
                        <a:off x="11810" y="3875498"/>
                        <a:ext cx="2628900" cy="160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8">
            <a:extLst>
              <a:ext uri="{FF2B5EF4-FFF2-40B4-BE49-F238E27FC236}">
                <a16:creationId xmlns:a16="http://schemas.microsoft.com/office/drawing/2014/main" id="{23E476E8-9F81-4DB4-9549-33B5EB4380F3}"/>
              </a:ext>
            </a:extLst>
          </p:cNvPr>
          <p:cNvGraphicFramePr>
            <a:graphicFrameLocks noChangeAspect="1"/>
          </p:cNvGraphicFramePr>
          <p:nvPr>
            <p:extLst>
              <p:ext uri="{D42A27DB-BD31-4B8C-83A1-F6EECF244321}">
                <p14:modId xmlns:p14="http://schemas.microsoft.com/office/powerpoint/2010/main" val="3380016818"/>
              </p:ext>
            </p:extLst>
          </p:nvPr>
        </p:nvGraphicFramePr>
        <p:xfrm>
          <a:off x="404426" y="3097010"/>
          <a:ext cx="1255712" cy="350838"/>
        </p:xfrm>
        <a:graphic>
          <a:graphicData uri="http://schemas.openxmlformats.org/presentationml/2006/ole">
            <mc:AlternateContent xmlns:mc="http://schemas.openxmlformats.org/markup-compatibility/2006">
              <mc:Choice xmlns:v="urn:schemas-microsoft-com:vml" Requires="v">
                <p:oleObj name="Equation" r:id="rId4" imgW="876240" imgH="241200" progId="Equation.DSMT4">
                  <p:embed/>
                </p:oleObj>
              </mc:Choice>
              <mc:Fallback>
                <p:oleObj name="Equation" r:id="rId4" imgW="876240" imgH="241200" progId="Equation.DSMT4">
                  <p:embed/>
                  <p:pic>
                    <p:nvPicPr>
                      <p:cNvPr id="21" name="Object 20">
                        <a:extLst>
                          <a:ext uri="{FF2B5EF4-FFF2-40B4-BE49-F238E27FC236}">
                            <a16:creationId xmlns:a16="http://schemas.microsoft.com/office/drawing/2014/main" id="{5B20A8A8-31F3-483B-AC4E-D38FC88888E8}"/>
                          </a:ext>
                        </a:extLst>
                      </p:cNvPr>
                      <p:cNvPicPr>
                        <a:picLocks noChangeAspect="1" noChangeArrowheads="1"/>
                      </p:cNvPicPr>
                      <p:nvPr/>
                    </p:nvPicPr>
                    <p:blipFill>
                      <a:blip r:embed="rId5"/>
                      <a:srcRect/>
                      <a:stretch>
                        <a:fillRect/>
                      </a:stretch>
                    </p:blipFill>
                    <p:spPr bwMode="auto">
                      <a:xfrm>
                        <a:off x="404426" y="3097010"/>
                        <a:ext cx="1255712" cy="350838"/>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4714600E-3AE6-4D3A-A5D1-FC06CB5C79A2}"/>
              </a:ext>
            </a:extLst>
          </p:cNvPr>
          <p:cNvSpPr txBox="1"/>
          <p:nvPr/>
        </p:nvSpPr>
        <p:spPr>
          <a:xfrm>
            <a:off x="1811435" y="3084644"/>
            <a:ext cx="1658550" cy="369332"/>
          </a:xfrm>
          <a:prstGeom prst="rect">
            <a:avLst/>
          </a:prstGeom>
          <a:noFill/>
        </p:spPr>
        <p:txBody>
          <a:bodyPr wrap="square" rtlCol="0">
            <a:spAutoFit/>
          </a:bodyPr>
          <a:lstStyle/>
          <a:p>
            <a:r>
              <a:rPr lang="en-US"/>
              <a:t>And write</a:t>
            </a:r>
          </a:p>
        </p:txBody>
      </p:sp>
      <p:graphicFrame>
        <p:nvGraphicFramePr>
          <p:cNvPr id="21" name="Object 20">
            <a:extLst>
              <a:ext uri="{FF2B5EF4-FFF2-40B4-BE49-F238E27FC236}">
                <a16:creationId xmlns:a16="http://schemas.microsoft.com/office/drawing/2014/main" id="{4D8F8FEB-1B8E-4059-B13F-3FC2FA3D82A0}"/>
              </a:ext>
            </a:extLst>
          </p:cNvPr>
          <p:cNvGraphicFramePr>
            <a:graphicFrameLocks noChangeAspect="1"/>
          </p:cNvGraphicFramePr>
          <p:nvPr>
            <p:extLst>
              <p:ext uri="{D42A27DB-BD31-4B8C-83A1-F6EECF244321}">
                <p14:modId xmlns:p14="http://schemas.microsoft.com/office/powerpoint/2010/main" val="1297538143"/>
              </p:ext>
            </p:extLst>
          </p:nvPr>
        </p:nvGraphicFramePr>
        <p:xfrm>
          <a:off x="3209771" y="3093891"/>
          <a:ext cx="1055688" cy="350837"/>
        </p:xfrm>
        <a:graphic>
          <a:graphicData uri="http://schemas.openxmlformats.org/presentationml/2006/ole">
            <mc:AlternateContent xmlns:mc="http://schemas.openxmlformats.org/markup-compatibility/2006">
              <mc:Choice xmlns:v="urn:schemas-microsoft-com:vml" Requires="v">
                <p:oleObj name="Equation" r:id="rId6" imgW="736560" imgH="241200" progId="Equation.DSMT4">
                  <p:embed/>
                </p:oleObj>
              </mc:Choice>
              <mc:Fallback>
                <p:oleObj name="Equation" r:id="rId6" imgW="736560" imgH="241200" progId="Equation.DSMT4">
                  <p:embed/>
                  <p:pic>
                    <p:nvPicPr>
                      <p:cNvPr id="19" name="Object 18">
                        <a:extLst>
                          <a:ext uri="{FF2B5EF4-FFF2-40B4-BE49-F238E27FC236}">
                            <a16:creationId xmlns:a16="http://schemas.microsoft.com/office/drawing/2014/main" id="{23E476E8-9F81-4DB4-9549-33B5EB4380F3}"/>
                          </a:ext>
                        </a:extLst>
                      </p:cNvPr>
                      <p:cNvPicPr>
                        <a:picLocks noChangeAspect="1" noChangeArrowheads="1"/>
                      </p:cNvPicPr>
                      <p:nvPr/>
                    </p:nvPicPr>
                    <p:blipFill>
                      <a:blip r:embed="rId7"/>
                      <a:srcRect/>
                      <a:stretch>
                        <a:fillRect/>
                      </a:stretch>
                    </p:blipFill>
                    <p:spPr bwMode="auto">
                      <a:xfrm>
                        <a:off x="3209771" y="3093891"/>
                        <a:ext cx="1055688" cy="350837"/>
                      </a:xfrm>
                      <a:prstGeom prst="rect">
                        <a:avLst/>
                      </a:prstGeom>
                      <a:solidFill>
                        <a:srgbClr val="CCFFCC"/>
                      </a:solidFill>
                    </p:spPr>
                  </p:pic>
                </p:oleObj>
              </mc:Fallback>
            </mc:AlternateContent>
          </a:graphicData>
        </a:graphic>
      </p:graphicFrame>
      <p:sp>
        <p:nvSpPr>
          <p:cNvPr id="23" name="TextBox 22">
            <a:extLst>
              <a:ext uri="{FF2B5EF4-FFF2-40B4-BE49-F238E27FC236}">
                <a16:creationId xmlns:a16="http://schemas.microsoft.com/office/drawing/2014/main" id="{CBA514EB-458B-4778-8508-78029A6542E0}"/>
              </a:ext>
            </a:extLst>
          </p:cNvPr>
          <p:cNvSpPr txBox="1"/>
          <p:nvPr/>
        </p:nvSpPr>
        <p:spPr>
          <a:xfrm>
            <a:off x="4551187" y="3075396"/>
            <a:ext cx="6912267" cy="1200329"/>
          </a:xfrm>
          <a:prstGeom prst="rect">
            <a:avLst/>
          </a:prstGeom>
          <a:noFill/>
        </p:spPr>
        <p:txBody>
          <a:bodyPr wrap="square" rtlCol="0">
            <a:spAutoFit/>
          </a:bodyPr>
          <a:lstStyle/>
          <a:p>
            <a:r>
              <a:rPr lang="en-US"/>
              <a:t>where </a:t>
            </a:r>
            <a:r>
              <a:rPr lang="el-GR"/>
              <a:t>φ</a:t>
            </a:r>
            <a:r>
              <a:rPr lang="en-US" baseline="-25000"/>
              <a:t>p</a:t>
            </a:r>
            <a:r>
              <a:rPr lang="en-US"/>
              <a:t> satisfies the inhomogeneous part, and  </a:t>
            </a:r>
            <a:r>
              <a:rPr lang="el-GR"/>
              <a:t>φ</a:t>
            </a:r>
            <a:r>
              <a:rPr lang="en-US" baseline="-25000"/>
              <a:t>h</a:t>
            </a:r>
            <a:r>
              <a:rPr lang="en-US"/>
              <a:t> is a homogeneous solution that cleans up the mess on the boundary.   The latter can be ascertained using separation of variables, typically.  Don’t need to go into it here per se’.  </a:t>
            </a:r>
          </a:p>
        </p:txBody>
      </p:sp>
    </p:spTree>
    <p:extLst>
      <p:ext uri="{BB962C8B-B14F-4D97-AF65-F5344CB8AC3E}">
        <p14:creationId xmlns:p14="http://schemas.microsoft.com/office/powerpoint/2010/main" val="3519020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2577464" y="241406"/>
            <a:ext cx="6620759" cy="695286"/>
          </a:xfrm>
        </p:spPr>
        <p:txBody>
          <a:bodyPr>
            <a:normAutofit/>
          </a:bodyPr>
          <a:lstStyle/>
          <a:p>
            <a:r>
              <a:rPr lang="en-US" sz="3600" b="1" u="sng">
                <a:latin typeface="+mn-lt"/>
              </a:rPr>
              <a:t>Free EB (asymptotic expansion)</a:t>
            </a:r>
          </a:p>
        </p:txBody>
      </p:sp>
      <p:sp>
        <p:nvSpPr>
          <p:cNvPr id="4" name="TextBox 3">
            <a:extLst>
              <a:ext uri="{FF2B5EF4-FFF2-40B4-BE49-F238E27FC236}">
                <a16:creationId xmlns:a16="http://schemas.microsoft.com/office/drawing/2014/main" id="{A1440161-F71D-4A8A-911E-2E52C67F13F7}"/>
              </a:ext>
            </a:extLst>
          </p:cNvPr>
          <p:cNvSpPr txBox="1"/>
          <p:nvPr/>
        </p:nvSpPr>
        <p:spPr>
          <a:xfrm>
            <a:off x="278781" y="1138114"/>
            <a:ext cx="11218126" cy="923330"/>
          </a:xfrm>
          <a:prstGeom prst="rect">
            <a:avLst/>
          </a:prstGeom>
          <a:noFill/>
        </p:spPr>
        <p:txBody>
          <a:bodyPr wrap="square" rtlCol="0">
            <a:spAutoFit/>
          </a:bodyPr>
          <a:lstStyle/>
          <a:p>
            <a:r>
              <a:rPr lang="en-US"/>
              <a:t>Sometimes the integrals are rather complicated, and all we need is an approximate solution for points farish from the charges.  In this case the multipole expansion method comes in handly.  It starts with the expansion of the Green’s function in spherical harmonics (which can be done by solving Laplace’s equation in spherical coordinates).</a:t>
            </a:r>
          </a:p>
        </p:txBody>
      </p:sp>
      <p:graphicFrame>
        <p:nvGraphicFramePr>
          <p:cNvPr id="5" name="Object 4">
            <a:extLst>
              <a:ext uri="{FF2B5EF4-FFF2-40B4-BE49-F238E27FC236}">
                <a16:creationId xmlns:a16="http://schemas.microsoft.com/office/drawing/2014/main" id="{386C9E23-3569-452C-850F-9BFCF3803533}"/>
              </a:ext>
            </a:extLst>
          </p:cNvPr>
          <p:cNvGraphicFramePr>
            <a:graphicFrameLocks noChangeAspect="1"/>
          </p:cNvGraphicFramePr>
          <p:nvPr>
            <p:extLst>
              <p:ext uri="{D42A27DB-BD31-4B8C-83A1-F6EECF244321}">
                <p14:modId xmlns:p14="http://schemas.microsoft.com/office/powerpoint/2010/main" val="1049661872"/>
              </p:ext>
            </p:extLst>
          </p:nvPr>
        </p:nvGraphicFramePr>
        <p:xfrm>
          <a:off x="278781" y="2120590"/>
          <a:ext cx="2207941" cy="1839951"/>
        </p:xfrm>
        <a:graphic>
          <a:graphicData uri="http://schemas.openxmlformats.org/presentationml/2006/ole">
            <mc:AlternateContent xmlns:mc="http://schemas.openxmlformats.org/markup-compatibility/2006">
              <mc:Choice xmlns:v="urn:schemas-microsoft-com:vml" Requires="v">
                <p:oleObj name="Bitmap Image" r:id="rId2" imgW="2362530" imgH="2114845" progId="Paint.Picture">
                  <p:embed/>
                </p:oleObj>
              </mc:Choice>
              <mc:Fallback>
                <p:oleObj name="Bitmap Image" r:id="rId2" imgW="2362530" imgH="2114845"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l="9677" t="6757" r="3226" b="12163"/>
                      <a:stretch>
                        <a:fillRect/>
                      </a:stretch>
                    </p:blipFill>
                    <p:spPr bwMode="auto">
                      <a:xfrm>
                        <a:off x="278781" y="2120590"/>
                        <a:ext cx="2207941" cy="1839951"/>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CE00DEE2-37EC-4B66-9C3A-E092CA8A2D10}"/>
              </a:ext>
            </a:extLst>
          </p:cNvPr>
          <p:cNvGraphicFramePr>
            <a:graphicFrameLocks noChangeAspect="1"/>
          </p:cNvGraphicFramePr>
          <p:nvPr>
            <p:extLst>
              <p:ext uri="{D42A27DB-BD31-4B8C-83A1-F6EECF244321}">
                <p14:modId xmlns:p14="http://schemas.microsoft.com/office/powerpoint/2010/main" val="3392460073"/>
              </p:ext>
            </p:extLst>
          </p:nvPr>
        </p:nvGraphicFramePr>
        <p:xfrm>
          <a:off x="4677353" y="2262866"/>
          <a:ext cx="3537045" cy="685557"/>
        </p:xfrm>
        <a:graphic>
          <a:graphicData uri="http://schemas.openxmlformats.org/presentationml/2006/ole">
            <mc:AlternateContent xmlns:mc="http://schemas.openxmlformats.org/markup-compatibility/2006">
              <mc:Choice xmlns:v="urn:schemas-microsoft-com:vml" Requires="v">
                <p:oleObj name="Equation" r:id="rId4" imgW="2616120" imgH="507960" progId="Equation.DSMT4">
                  <p:embed/>
                </p:oleObj>
              </mc:Choice>
              <mc:Fallback>
                <p:oleObj name="Equation" r:id="rId4" imgW="2616120" imgH="507960" progId="Equation.DSMT4">
                  <p:embed/>
                  <p:pic>
                    <p:nvPicPr>
                      <p:cNvPr id="0" name="Object 4"/>
                      <p:cNvPicPr>
                        <a:picLocks noChangeAspect="1" noChangeArrowheads="1"/>
                      </p:cNvPicPr>
                      <p:nvPr/>
                    </p:nvPicPr>
                    <p:blipFill>
                      <a:blip r:embed="rId5"/>
                      <a:srcRect/>
                      <a:stretch>
                        <a:fillRect/>
                      </a:stretch>
                    </p:blipFill>
                    <p:spPr bwMode="auto">
                      <a:xfrm>
                        <a:off x="4677353" y="2262866"/>
                        <a:ext cx="3537045" cy="685557"/>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40004129-2172-4CB5-8803-E5DA8D745871}"/>
              </a:ext>
            </a:extLst>
          </p:cNvPr>
          <p:cNvGraphicFramePr>
            <a:graphicFrameLocks noChangeAspect="1"/>
          </p:cNvGraphicFramePr>
          <p:nvPr>
            <p:extLst>
              <p:ext uri="{D42A27DB-BD31-4B8C-83A1-F6EECF244321}">
                <p14:modId xmlns:p14="http://schemas.microsoft.com/office/powerpoint/2010/main" val="3241656516"/>
              </p:ext>
            </p:extLst>
          </p:nvPr>
        </p:nvGraphicFramePr>
        <p:xfrm>
          <a:off x="336984" y="4165417"/>
          <a:ext cx="3836213" cy="1859777"/>
        </p:xfrm>
        <a:graphic>
          <a:graphicData uri="http://schemas.openxmlformats.org/presentationml/2006/ole">
            <mc:AlternateContent xmlns:mc="http://schemas.openxmlformats.org/markup-compatibility/2006">
              <mc:Choice xmlns:v="urn:schemas-microsoft-com:vml" Requires="v">
                <p:oleObj name="Equation" r:id="rId6" imgW="2857320" imgH="1384200" progId="Equation.DSMT4">
                  <p:embed/>
                </p:oleObj>
              </mc:Choice>
              <mc:Fallback>
                <p:oleObj name="Equation" r:id="rId6" imgW="2857320" imgH="1384200" progId="Equation.DSMT4">
                  <p:embed/>
                  <p:pic>
                    <p:nvPicPr>
                      <p:cNvPr id="0" name="Object 6"/>
                      <p:cNvPicPr>
                        <a:picLocks noChangeAspect="1" noChangeArrowheads="1"/>
                      </p:cNvPicPr>
                      <p:nvPr/>
                    </p:nvPicPr>
                    <p:blipFill>
                      <a:blip r:embed="rId7"/>
                      <a:srcRect/>
                      <a:stretch>
                        <a:fillRect/>
                      </a:stretch>
                    </p:blipFill>
                    <p:spPr bwMode="auto">
                      <a:xfrm>
                        <a:off x="336984" y="4165417"/>
                        <a:ext cx="3836213" cy="1859777"/>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8F8BE0B4-5D03-46CA-B499-E83095074740}"/>
              </a:ext>
            </a:extLst>
          </p:cNvPr>
          <p:cNvSpPr txBox="1"/>
          <p:nvPr/>
        </p:nvSpPr>
        <p:spPr>
          <a:xfrm>
            <a:off x="4561793" y="3217125"/>
            <a:ext cx="4269971" cy="369332"/>
          </a:xfrm>
          <a:prstGeom prst="rect">
            <a:avLst/>
          </a:prstGeom>
          <a:noFill/>
        </p:spPr>
        <p:txBody>
          <a:bodyPr wrap="square" rtlCol="0">
            <a:spAutoFit/>
          </a:bodyPr>
          <a:lstStyle/>
          <a:p>
            <a:r>
              <a:rPr lang="en-US"/>
              <a:t>Then we get, doing some simplication:</a:t>
            </a:r>
          </a:p>
        </p:txBody>
      </p:sp>
      <p:graphicFrame>
        <p:nvGraphicFramePr>
          <p:cNvPr id="13" name="Object 12">
            <a:extLst>
              <a:ext uri="{FF2B5EF4-FFF2-40B4-BE49-F238E27FC236}">
                <a16:creationId xmlns:a16="http://schemas.microsoft.com/office/drawing/2014/main" id="{C7E178AF-D2F0-445F-8DE2-B3403750745E}"/>
              </a:ext>
            </a:extLst>
          </p:cNvPr>
          <p:cNvGraphicFramePr>
            <a:graphicFrameLocks noChangeAspect="1"/>
          </p:cNvGraphicFramePr>
          <p:nvPr>
            <p:extLst>
              <p:ext uri="{D42A27DB-BD31-4B8C-83A1-F6EECF244321}">
                <p14:modId xmlns:p14="http://schemas.microsoft.com/office/powerpoint/2010/main" val="2485832266"/>
              </p:ext>
            </p:extLst>
          </p:nvPr>
        </p:nvGraphicFramePr>
        <p:xfrm>
          <a:off x="8756348" y="4165417"/>
          <a:ext cx="2118261" cy="1780286"/>
        </p:xfrm>
        <a:graphic>
          <a:graphicData uri="http://schemas.openxmlformats.org/presentationml/2006/ole">
            <mc:AlternateContent xmlns:mc="http://schemas.openxmlformats.org/markup-compatibility/2006">
              <mc:Choice xmlns:v="urn:schemas-microsoft-com:vml" Requires="v">
                <p:oleObj name="Equation" r:id="rId8" imgW="1562040" imgH="1320480" progId="Equation.DSMT4">
                  <p:embed/>
                </p:oleObj>
              </mc:Choice>
              <mc:Fallback>
                <p:oleObj name="Equation" r:id="rId8" imgW="1562040" imgH="1320480" progId="Equation.DSMT4">
                  <p:embed/>
                  <p:pic>
                    <p:nvPicPr>
                      <p:cNvPr id="0" name="Object 8"/>
                      <p:cNvPicPr>
                        <a:picLocks noChangeAspect="1" noChangeArrowheads="1"/>
                      </p:cNvPicPr>
                      <p:nvPr/>
                    </p:nvPicPr>
                    <p:blipFill>
                      <a:blip r:embed="rId9"/>
                      <a:srcRect/>
                      <a:stretch>
                        <a:fillRect/>
                      </a:stretch>
                    </p:blipFill>
                    <p:spPr bwMode="auto">
                      <a:xfrm>
                        <a:off x="8756348" y="4165417"/>
                        <a:ext cx="2118261" cy="1780286"/>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A687BF40-085D-4644-B469-6264B9DD083F}"/>
              </a:ext>
            </a:extLst>
          </p:cNvPr>
          <p:cNvGraphicFramePr>
            <a:graphicFrameLocks noChangeAspect="1"/>
          </p:cNvGraphicFramePr>
          <p:nvPr>
            <p:extLst>
              <p:ext uri="{D42A27DB-BD31-4B8C-83A1-F6EECF244321}">
                <p14:modId xmlns:p14="http://schemas.microsoft.com/office/powerpoint/2010/main" val="4287203036"/>
              </p:ext>
            </p:extLst>
          </p:nvPr>
        </p:nvGraphicFramePr>
        <p:xfrm>
          <a:off x="4522609" y="4091619"/>
          <a:ext cx="3695700" cy="1933575"/>
        </p:xfrm>
        <a:graphic>
          <a:graphicData uri="http://schemas.openxmlformats.org/presentationml/2006/ole">
            <mc:AlternateContent xmlns:mc="http://schemas.openxmlformats.org/markup-compatibility/2006">
              <mc:Choice xmlns:v="urn:schemas-microsoft-com:vml" Requires="v">
                <p:oleObj name="Equation" r:id="rId10" imgW="2527200" imgH="1320480" progId="Equation.DSMT4">
                  <p:embed/>
                </p:oleObj>
              </mc:Choice>
              <mc:Fallback>
                <p:oleObj name="Equation" r:id="rId10" imgW="2527200" imgH="1320480" progId="Equation.DSMT4">
                  <p:embed/>
                  <p:pic>
                    <p:nvPicPr>
                      <p:cNvPr id="0" name="Object 10"/>
                      <p:cNvPicPr>
                        <a:picLocks noChangeAspect="1" noChangeArrowheads="1"/>
                      </p:cNvPicPr>
                      <p:nvPr/>
                    </p:nvPicPr>
                    <p:blipFill>
                      <a:blip r:embed="rId11"/>
                      <a:srcRect/>
                      <a:stretch>
                        <a:fillRect/>
                      </a:stretch>
                    </p:blipFill>
                    <p:spPr bwMode="auto">
                      <a:xfrm>
                        <a:off x="4522609" y="4091619"/>
                        <a:ext cx="3695700" cy="193357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3" name="Ink 2">
                <a:extLst>
                  <a:ext uri="{FF2B5EF4-FFF2-40B4-BE49-F238E27FC236}">
                    <a16:creationId xmlns:a16="http://schemas.microsoft.com/office/drawing/2014/main" id="{7DCE7EFB-03C4-427E-8157-D95ED5C136C7}"/>
                  </a:ext>
                </a:extLst>
              </p14:cNvPr>
              <p14:cNvContentPartPr/>
              <p14:nvPr/>
            </p14:nvContentPartPr>
            <p14:xfrm>
              <a:off x="9992337" y="5664782"/>
              <a:ext cx="359280" cy="416160"/>
            </p14:xfrm>
          </p:contentPart>
        </mc:Choice>
        <mc:Fallback xmlns="">
          <p:pic>
            <p:nvPicPr>
              <p:cNvPr id="3" name="Ink 2">
                <a:extLst>
                  <a:ext uri="{FF2B5EF4-FFF2-40B4-BE49-F238E27FC236}">
                    <a16:creationId xmlns:a16="http://schemas.microsoft.com/office/drawing/2014/main" id="{7DCE7EFB-03C4-427E-8157-D95ED5C136C7}"/>
                  </a:ext>
                </a:extLst>
              </p:cNvPr>
              <p:cNvPicPr/>
              <p:nvPr/>
            </p:nvPicPr>
            <p:blipFill>
              <a:blip r:embed="rId14"/>
              <a:stretch>
                <a:fillRect/>
              </a:stretch>
            </p:blipFill>
            <p:spPr>
              <a:xfrm>
                <a:off x="9983697" y="5655782"/>
                <a:ext cx="376920" cy="4338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6" name="Ink 5">
                <a:extLst>
                  <a:ext uri="{FF2B5EF4-FFF2-40B4-BE49-F238E27FC236}">
                    <a16:creationId xmlns:a16="http://schemas.microsoft.com/office/drawing/2014/main" id="{CD34A969-30CB-45C1-8FE3-BED52F6EF5F4}"/>
                  </a:ext>
                </a:extLst>
              </p14:cNvPr>
              <p14:cNvContentPartPr/>
              <p14:nvPr/>
            </p14:nvContentPartPr>
            <p14:xfrm>
              <a:off x="9886857" y="6079862"/>
              <a:ext cx="96120" cy="185040"/>
            </p14:xfrm>
          </p:contentPart>
        </mc:Choice>
        <mc:Fallback xmlns="">
          <p:pic>
            <p:nvPicPr>
              <p:cNvPr id="6" name="Ink 5">
                <a:extLst>
                  <a:ext uri="{FF2B5EF4-FFF2-40B4-BE49-F238E27FC236}">
                    <a16:creationId xmlns:a16="http://schemas.microsoft.com/office/drawing/2014/main" id="{CD34A969-30CB-45C1-8FE3-BED52F6EF5F4}"/>
                  </a:ext>
                </a:extLst>
              </p:cNvPr>
              <p:cNvPicPr/>
              <p:nvPr/>
            </p:nvPicPr>
            <p:blipFill>
              <a:blip r:embed="rId16"/>
              <a:stretch>
                <a:fillRect/>
              </a:stretch>
            </p:blipFill>
            <p:spPr>
              <a:xfrm>
                <a:off x="9877857" y="6070862"/>
                <a:ext cx="113760" cy="202680"/>
              </a:xfrm>
              <a:prstGeom prst="rect">
                <a:avLst/>
              </a:prstGeom>
            </p:spPr>
          </p:pic>
        </mc:Fallback>
      </mc:AlternateContent>
      <p:graphicFrame>
        <p:nvGraphicFramePr>
          <p:cNvPr id="8" name="Object 7">
            <a:extLst>
              <a:ext uri="{FF2B5EF4-FFF2-40B4-BE49-F238E27FC236}">
                <a16:creationId xmlns:a16="http://schemas.microsoft.com/office/drawing/2014/main" id="{668916A0-771B-4890-8A37-BECEE240FD29}"/>
              </a:ext>
            </a:extLst>
          </p:cNvPr>
          <p:cNvGraphicFramePr>
            <a:graphicFrameLocks noChangeAspect="1"/>
          </p:cNvGraphicFramePr>
          <p:nvPr>
            <p:extLst>
              <p:ext uri="{D42A27DB-BD31-4B8C-83A1-F6EECF244321}">
                <p14:modId xmlns:p14="http://schemas.microsoft.com/office/powerpoint/2010/main" val="3438003392"/>
              </p:ext>
            </p:extLst>
          </p:nvPr>
        </p:nvGraphicFramePr>
        <p:xfrm>
          <a:off x="9035151" y="6172382"/>
          <a:ext cx="1427162" cy="458787"/>
        </p:xfrm>
        <a:graphic>
          <a:graphicData uri="http://schemas.openxmlformats.org/presentationml/2006/ole">
            <mc:AlternateContent xmlns:mc="http://schemas.openxmlformats.org/markup-compatibility/2006">
              <mc:Choice xmlns:v="urn:schemas-microsoft-com:vml" Requires="v">
                <p:oleObj name="Equation" r:id="rId17" imgW="1231560" imgH="393480" progId="Equation.DSMT4">
                  <p:embed/>
                </p:oleObj>
              </mc:Choice>
              <mc:Fallback>
                <p:oleObj name="Equation" r:id="rId17" imgW="1231560" imgH="393480" progId="Equation.DSMT4">
                  <p:embed/>
                  <p:pic>
                    <p:nvPicPr>
                      <p:cNvPr id="0" name=""/>
                      <p:cNvPicPr/>
                      <p:nvPr/>
                    </p:nvPicPr>
                    <p:blipFill>
                      <a:blip r:embed="rId18"/>
                      <a:stretch>
                        <a:fillRect/>
                      </a:stretch>
                    </p:blipFill>
                    <p:spPr>
                      <a:xfrm>
                        <a:off x="9035151" y="6172382"/>
                        <a:ext cx="1427162" cy="458787"/>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DF8ACF57-8173-4632-A3FB-8FFD02D97253}"/>
              </a:ext>
            </a:extLst>
          </p:cNvPr>
          <p:cNvSpPr txBox="1"/>
          <p:nvPr/>
        </p:nvSpPr>
        <p:spPr>
          <a:xfrm>
            <a:off x="10746449" y="6079862"/>
            <a:ext cx="1135139" cy="738664"/>
          </a:xfrm>
          <a:prstGeom prst="rect">
            <a:avLst/>
          </a:prstGeom>
          <a:noFill/>
        </p:spPr>
        <p:txBody>
          <a:bodyPr wrap="square" rtlCol="0">
            <a:spAutoFit/>
          </a:bodyPr>
          <a:lstStyle/>
          <a:p>
            <a:r>
              <a:rPr lang="en-US" sz="1400"/>
              <a:t>If charge, mass evenly comingled</a:t>
            </a:r>
          </a:p>
        </p:txBody>
      </p:sp>
    </p:spTree>
    <p:extLst>
      <p:ext uri="{BB962C8B-B14F-4D97-AF65-F5344CB8AC3E}">
        <p14:creationId xmlns:p14="http://schemas.microsoft.com/office/powerpoint/2010/main" val="2505723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274870"/>
            <a:ext cx="9144000" cy="695286"/>
          </a:xfrm>
        </p:spPr>
        <p:txBody>
          <a:bodyPr>
            <a:normAutofit/>
          </a:bodyPr>
          <a:lstStyle/>
          <a:p>
            <a:r>
              <a:rPr lang="en-US" sz="3600" b="1" u="sng">
                <a:latin typeface="+mn-lt"/>
              </a:rPr>
              <a:t>Free EB (Energy)</a:t>
            </a:r>
          </a:p>
        </p:txBody>
      </p:sp>
      <p:sp>
        <p:nvSpPr>
          <p:cNvPr id="5" name="TextBox 4">
            <a:extLst>
              <a:ext uri="{FF2B5EF4-FFF2-40B4-BE49-F238E27FC236}">
                <a16:creationId xmlns:a16="http://schemas.microsoft.com/office/drawing/2014/main" id="{8DFBFF68-4A20-482D-A595-90A06707D75F}"/>
              </a:ext>
            </a:extLst>
          </p:cNvPr>
          <p:cNvSpPr txBox="1"/>
          <p:nvPr/>
        </p:nvSpPr>
        <p:spPr>
          <a:xfrm>
            <a:off x="401444" y="1100784"/>
            <a:ext cx="9916448" cy="646331"/>
          </a:xfrm>
          <a:prstGeom prst="rect">
            <a:avLst/>
          </a:prstGeom>
          <a:noFill/>
        </p:spPr>
        <p:txBody>
          <a:bodyPr wrap="square" rtlCol="0">
            <a:spAutoFit/>
          </a:bodyPr>
          <a:lstStyle/>
          <a:p>
            <a:r>
              <a:rPr lang="en-US"/>
              <a:t>Now let’s consider the energy residing in the EM field.  The energy stored in the fields is, as usual, just the work required to set up the charge distribution that creates the fields.  </a:t>
            </a:r>
          </a:p>
        </p:txBody>
      </p:sp>
      <p:graphicFrame>
        <p:nvGraphicFramePr>
          <p:cNvPr id="8" name="Object 7">
            <a:extLst>
              <a:ext uri="{FF2B5EF4-FFF2-40B4-BE49-F238E27FC236}">
                <a16:creationId xmlns:a16="http://schemas.microsoft.com/office/drawing/2014/main" id="{6451F0F5-B0DD-4C13-B664-0DE51588D134}"/>
              </a:ext>
            </a:extLst>
          </p:cNvPr>
          <p:cNvGraphicFramePr>
            <a:graphicFrameLocks noChangeAspect="1"/>
          </p:cNvGraphicFramePr>
          <p:nvPr>
            <p:extLst>
              <p:ext uri="{D42A27DB-BD31-4B8C-83A1-F6EECF244321}">
                <p14:modId xmlns:p14="http://schemas.microsoft.com/office/powerpoint/2010/main" val="1042283575"/>
              </p:ext>
            </p:extLst>
          </p:nvPr>
        </p:nvGraphicFramePr>
        <p:xfrm>
          <a:off x="518768" y="2970071"/>
          <a:ext cx="2167870" cy="1131878"/>
        </p:xfrm>
        <a:graphic>
          <a:graphicData uri="http://schemas.openxmlformats.org/presentationml/2006/ole">
            <mc:AlternateContent xmlns:mc="http://schemas.openxmlformats.org/markup-compatibility/2006">
              <mc:Choice xmlns:v="urn:schemas-microsoft-com:vml" Requires="v">
                <p:oleObj name="Equation" r:id="rId2" imgW="1650960" imgH="863280" progId="Equation.DSMT4">
                  <p:embed/>
                </p:oleObj>
              </mc:Choice>
              <mc:Fallback>
                <p:oleObj name="Equation" r:id="rId2" imgW="1650960" imgH="863280" progId="Equation.DSMT4">
                  <p:embed/>
                  <p:pic>
                    <p:nvPicPr>
                      <p:cNvPr id="0" name="Object 1"/>
                      <p:cNvPicPr>
                        <a:picLocks noChangeAspect="1" noChangeArrowheads="1"/>
                      </p:cNvPicPr>
                      <p:nvPr/>
                    </p:nvPicPr>
                    <p:blipFill>
                      <a:blip r:embed="rId3"/>
                      <a:srcRect/>
                      <a:stretch>
                        <a:fillRect/>
                      </a:stretch>
                    </p:blipFill>
                    <p:spPr bwMode="auto">
                      <a:xfrm>
                        <a:off x="518768" y="2970071"/>
                        <a:ext cx="2167870" cy="1131878"/>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7E16B212-4629-46F8-88E0-74608B767CAE}"/>
              </a:ext>
            </a:extLst>
          </p:cNvPr>
          <p:cNvGraphicFramePr>
            <a:graphicFrameLocks noChangeAspect="1"/>
          </p:cNvGraphicFramePr>
          <p:nvPr>
            <p:extLst>
              <p:ext uri="{D42A27DB-BD31-4B8C-83A1-F6EECF244321}">
                <p14:modId xmlns:p14="http://schemas.microsoft.com/office/powerpoint/2010/main" val="1280165342"/>
              </p:ext>
            </p:extLst>
          </p:nvPr>
        </p:nvGraphicFramePr>
        <p:xfrm>
          <a:off x="6483923" y="3577992"/>
          <a:ext cx="2828925" cy="3005138"/>
        </p:xfrm>
        <a:graphic>
          <a:graphicData uri="http://schemas.openxmlformats.org/presentationml/2006/ole">
            <mc:AlternateContent xmlns:mc="http://schemas.openxmlformats.org/markup-compatibility/2006">
              <mc:Choice xmlns:v="urn:schemas-microsoft-com:vml" Requires="v">
                <p:oleObj name="Equation" r:id="rId4" imgW="2286000" imgH="2412720" progId="Equation.DSMT4">
                  <p:embed/>
                </p:oleObj>
              </mc:Choice>
              <mc:Fallback>
                <p:oleObj name="Equation" r:id="rId4" imgW="2286000" imgH="2412720" progId="Equation.DSMT4">
                  <p:embed/>
                  <p:pic>
                    <p:nvPicPr>
                      <p:cNvPr id="0" name="Object 3"/>
                      <p:cNvPicPr>
                        <a:picLocks noChangeAspect="1" noChangeArrowheads="1"/>
                      </p:cNvPicPr>
                      <p:nvPr/>
                    </p:nvPicPr>
                    <p:blipFill>
                      <a:blip r:embed="rId5"/>
                      <a:srcRect/>
                      <a:stretch>
                        <a:fillRect/>
                      </a:stretch>
                    </p:blipFill>
                    <p:spPr bwMode="auto">
                      <a:xfrm>
                        <a:off x="6483923" y="3577992"/>
                        <a:ext cx="2828925" cy="3005138"/>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AADD5AA9-D509-4D02-96BE-71EAF9D10410}"/>
              </a:ext>
            </a:extLst>
          </p:cNvPr>
          <p:cNvSpPr txBox="1"/>
          <p:nvPr/>
        </p:nvSpPr>
        <p:spPr>
          <a:xfrm>
            <a:off x="4728346" y="1935648"/>
            <a:ext cx="6838343" cy="1323439"/>
          </a:xfrm>
          <a:prstGeom prst="rect">
            <a:avLst/>
          </a:prstGeom>
          <a:noFill/>
        </p:spPr>
        <p:txBody>
          <a:bodyPr wrap="square" rtlCol="0">
            <a:spAutoFit/>
          </a:bodyPr>
          <a:lstStyle/>
          <a:p>
            <a:r>
              <a:rPr lang="en-US" sz="1600"/>
              <a:t>Work required to set up Magnetic field is work required to accelerate the charges from rest into their stable current configuration.  Accelerating charges induces an E field, and it is this field that we have to work against.  Setup is to say dU</a:t>
            </a:r>
            <a:r>
              <a:rPr lang="en-US" sz="1600" baseline="-25000"/>
              <a:t>B</a:t>
            </a:r>
            <a:r>
              <a:rPr lang="en-US" sz="1600"/>
              <a:t> = Pdt, where P is the instantaneous power the electric field is the exerting on the charges.  Then some integration by parts and ME gives us result.</a:t>
            </a:r>
          </a:p>
        </p:txBody>
      </p:sp>
      <p:sp>
        <p:nvSpPr>
          <p:cNvPr id="22" name="TextBox 21">
            <a:extLst>
              <a:ext uri="{FF2B5EF4-FFF2-40B4-BE49-F238E27FC236}">
                <a16:creationId xmlns:a16="http://schemas.microsoft.com/office/drawing/2014/main" id="{68016C15-2E7A-42DF-BE00-1A712B8B2F24}"/>
              </a:ext>
            </a:extLst>
          </p:cNvPr>
          <p:cNvSpPr txBox="1"/>
          <p:nvPr/>
        </p:nvSpPr>
        <p:spPr>
          <a:xfrm>
            <a:off x="401444" y="1935648"/>
            <a:ext cx="3825854" cy="830997"/>
          </a:xfrm>
          <a:prstGeom prst="rect">
            <a:avLst/>
          </a:prstGeom>
          <a:noFill/>
        </p:spPr>
        <p:txBody>
          <a:bodyPr wrap="square" rtlCol="0">
            <a:spAutoFit/>
          </a:bodyPr>
          <a:lstStyle/>
          <a:p>
            <a:r>
              <a:rPr lang="en-US" sz="1600"/>
              <a:t>Work required to set up Electric field is the usual.  Some integration by parts enables us to put it in terms of the field.</a:t>
            </a:r>
          </a:p>
        </p:txBody>
      </p:sp>
      <p:sp>
        <p:nvSpPr>
          <p:cNvPr id="18" name="TextBox 17">
            <a:extLst>
              <a:ext uri="{FF2B5EF4-FFF2-40B4-BE49-F238E27FC236}">
                <a16:creationId xmlns:a16="http://schemas.microsoft.com/office/drawing/2014/main" id="{87313D5E-096D-4ECA-8476-DD829A8B9400}"/>
              </a:ext>
            </a:extLst>
          </p:cNvPr>
          <p:cNvSpPr txBox="1"/>
          <p:nvPr/>
        </p:nvSpPr>
        <p:spPr>
          <a:xfrm>
            <a:off x="401444" y="4344640"/>
            <a:ext cx="3968391" cy="830997"/>
          </a:xfrm>
          <a:prstGeom prst="rect">
            <a:avLst/>
          </a:prstGeom>
          <a:noFill/>
        </p:spPr>
        <p:txBody>
          <a:bodyPr wrap="square" rtlCol="0">
            <a:spAutoFit/>
          </a:bodyPr>
          <a:lstStyle/>
          <a:p>
            <a:r>
              <a:rPr lang="en-US" sz="1600"/>
              <a:t>Note this formula counts the self-energy of creating the charges in the first place.  Formula excluding is:</a:t>
            </a:r>
            <a:endParaRPr lang="en-US"/>
          </a:p>
        </p:txBody>
      </p:sp>
      <p:graphicFrame>
        <p:nvGraphicFramePr>
          <p:cNvPr id="24" name="Object 23">
            <a:extLst>
              <a:ext uri="{FF2B5EF4-FFF2-40B4-BE49-F238E27FC236}">
                <a16:creationId xmlns:a16="http://schemas.microsoft.com/office/drawing/2014/main" id="{C2E279CD-D7A1-4259-B5A5-6EE7853BE194}"/>
              </a:ext>
            </a:extLst>
          </p:cNvPr>
          <p:cNvGraphicFramePr>
            <a:graphicFrameLocks noChangeAspect="1"/>
          </p:cNvGraphicFramePr>
          <p:nvPr>
            <p:extLst>
              <p:ext uri="{D42A27DB-BD31-4B8C-83A1-F6EECF244321}">
                <p14:modId xmlns:p14="http://schemas.microsoft.com/office/powerpoint/2010/main" val="2869802313"/>
              </p:ext>
            </p:extLst>
          </p:nvPr>
        </p:nvGraphicFramePr>
        <p:xfrm>
          <a:off x="518768" y="5192066"/>
          <a:ext cx="1901825" cy="565150"/>
        </p:xfrm>
        <a:graphic>
          <a:graphicData uri="http://schemas.openxmlformats.org/presentationml/2006/ole">
            <mc:AlternateContent xmlns:mc="http://schemas.openxmlformats.org/markup-compatibility/2006">
              <mc:Choice xmlns:v="urn:schemas-microsoft-com:vml" Requires="v">
                <p:oleObj name="Equation" r:id="rId6" imgW="1447560" imgH="431640" progId="Equation.DSMT4">
                  <p:embed/>
                </p:oleObj>
              </mc:Choice>
              <mc:Fallback>
                <p:oleObj name="Equation" r:id="rId6" imgW="1447560" imgH="431640" progId="Equation.DSMT4">
                  <p:embed/>
                  <p:pic>
                    <p:nvPicPr>
                      <p:cNvPr id="8" name="Object 7">
                        <a:extLst>
                          <a:ext uri="{FF2B5EF4-FFF2-40B4-BE49-F238E27FC236}">
                            <a16:creationId xmlns:a16="http://schemas.microsoft.com/office/drawing/2014/main" id="{6451F0F5-B0DD-4C13-B664-0DE51588D134}"/>
                          </a:ext>
                        </a:extLst>
                      </p:cNvPr>
                      <p:cNvPicPr>
                        <a:picLocks noChangeAspect="1" noChangeArrowheads="1"/>
                      </p:cNvPicPr>
                      <p:nvPr/>
                    </p:nvPicPr>
                    <p:blipFill>
                      <a:blip r:embed="rId7"/>
                      <a:srcRect/>
                      <a:stretch>
                        <a:fillRect/>
                      </a:stretch>
                    </p:blipFill>
                    <p:spPr bwMode="auto">
                      <a:xfrm>
                        <a:off x="518768" y="5192066"/>
                        <a:ext cx="1901825" cy="565150"/>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A2C845E4-1752-466C-9D1C-CA5D9A3F4271}"/>
              </a:ext>
            </a:extLst>
          </p:cNvPr>
          <p:cNvSpPr txBox="1"/>
          <p:nvPr/>
        </p:nvSpPr>
        <p:spPr>
          <a:xfrm>
            <a:off x="401443" y="5811671"/>
            <a:ext cx="3968391" cy="584775"/>
          </a:xfrm>
          <a:prstGeom prst="rect">
            <a:avLst/>
          </a:prstGeom>
          <a:noFill/>
        </p:spPr>
        <p:txBody>
          <a:bodyPr wrap="square" rtlCol="0">
            <a:spAutoFit/>
          </a:bodyPr>
          <a:lstStyle/>
          <a:p>
            <a:r>
              <a:rPr lang="en-US" sz="1600"/>
              <a:t>These are equivalent if </a:t>
            </a:r>
            <a:r>
              <a:rPr lang="el-GR" sz="1600"/>
              <a:t>ρ</a:t>
            </a:r>
            <a:r>
              <a:rPr lang="en-US" sz="1600"/>
              <a:t> is sufficiently spread out, as it is in 2D, 3D.  </a:t>
            </a:r>
            <a:endParaRPr lang="en-US"/>
          </a:p>
        </p:txBody>
      </p:sp>
    </p:spTree>
    <p:extLst>
      <p:ext uri="{BB962C8B-B14F-4D97-AF65-F5344CB8AC3E}">
        <p14:creationId xmlns:p14="http://schemas.microsoft.com/office/powerpoint/2010/main" val="15244386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274870"/>
            <a:ext cx="9144000" cy="695286"/>
          </a:xfrm>
        </p:spPr>
        <p:txBody>
          <a:bodyPr>
            <a:normAutofit/>
          </a:bodyPr>
          <a:lstStyle/>
          <a:p>
            <a:r>
              <a:rPr lang="en-US" sz="4000" b="1" u="sng">
                <a:latin typeface="+mn-lt"/>
              </a:rPr>
              <a:t>Charge Dynamics</a:t>
            </a:r>
          </a:p>
        </p:txBody>
      </p:sp>
      <p:sp>
        <p:nvSpPr>
          <p:cNvPr id="4" name="TextBox 3">
            <a:extLst>
              <a:ext uri="{FF2B5EF4-FFF2-40B4-BE49-F238E27FC236}">
                <a16:creationId xmlns:a16="http://schemas.microsoft.com/office/drawing/2014/main" id="{A1440161-F71D-4A8A-911E-2E52C67F13F7}"/>
              </a:ext>
            </a:extLst>
          </p:cNvPr>
          <p:cNvSpPr txBox="1"/>
          <p:nvPr/>
        </p:nvSpPr>
        <p:spPr>
          <a:xfrm>
            <a:off x="233830" y="1201803"/>
            <a:ext cx="4681794" cy="307777"/>
          </a:xfrm>
          <a:prstGeom prst="rect">
            <a:avLst/>
          </a:prstGeom>
          <a:noFill/>
        </p:spPr>
        <p:txBody>
          <a:bodyPr wrap="none" rtlCol="0">
            <a:spAutoFit/>
          </a:bodyPr>
          <a:lstStyle/>
          <a:p>
            <a:r>
              <a:rPr lang="en-US" sz="1400"/>
              <a:t>Consider a particle in an EM field, it’s motion will follow from:</a:t>
            </a:r>
          </a:p>
        </p:txBody>
      </p:sp>
      <p:graphicFrame>
        <p:nvGraphicFramePr>
          <p:cNvPr id="3" name="Object 2">
            <a:extLst>
              <a:ext uri="{FF2B5EF4-FFF2-40B4-BE49-F238E27FC236}">
                <a16:creationId xmlns:a16="http://schemas.microsoft.com/office/drawing/2014/main" id="{9EDE586F-61BC-42C1-BF3A-9F0821DDADA2}"/>
              </a:ext>
            </a:extLst>
          </p:cNvPr>
          <p:cNvGraphicFramePr>
            <a:graphicFrameLocks noChangeAspect="1"/>
          </p:cNvGraphicFramePr>
          <p:nvPr>
            <p:extLst>
              <p:ext uri="{D42A27DB-BD31-4B8C-83A1-F6EECF244321}">
                <p14:modId xmlns:p14="http://schemas.microsoft.com/office/powerpoint/2010/main" val="1936565145"/>
              </p:ext>
            </p:extLst>
          </p:nvPr>
        </p:nvGraphicFramePr>
        <p:xfrm>
          <a:off x="314325" y="1655763"/>
          <a:ext cx="1512888" cy="249237"/>
        </p:xfrm>
        <a:graphic>
          <a:graphicData uri="http://schemas.openxmlformats.org/presentationml/2006/ole">
            <mc:AlternateContent xmlns:mc="http://schemas.openxmlformats.org/markup-compatibility/2006">
              <mc:Choice xmlns:v="urn:schemas-microsoft-com:vml" Requires="v">
                <p:oleObj name="Equation" r:id="rId2" imgW="1079280" imgH="177480" progId="Equation.DSMT4">
                  <p:embed/>
                </p:oleObj>
              </mc:Choice>
              <mc:Fallback>
                <p:oleObj name="Equation" r:id="rId2" imgW="1079280" imgH="177480" progId="Equation.DSMT4">
                  <p:embed/>
                  <p:pic>
                    <p:nvPicPr>
                      <p:cNvPr id="0" name=""/>
                      <p:cNvPicPr/>
                      <p:nvPr/>
                    </p:nvPicPr>
                    <p:blipFill>
                      <a:blip r:embed="rId3"/>
                      <a:stretch>
                        <a:fillRect/>
                      </a:stretch>
                    </p:blipFill>
                    <p:spPr>
                      <a:xfrm>
                        <a:off x="314325" y="1655763"/>
                        <a:ext cx="1512888" cy="249237"/>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77517B0B-1D32-4FB7-9282-A1A51E6D3775}"/>
              </a:ext>
            </a:extLst>
          </p:cNvPr>
          <p:cNvSpPr txBox="1"/>
          <p:nvPr/>
        </p:nvSpPr>
        <p:spPr>
          <a:xfrm>
            <a:off x="212207" y="1987922"/>
            <a:ext cx="7319810" cy="523220"/>
          </a:xfrm>
          <a:prstGeom prst="rect">
            <a:avLst/>
          </a:prstGeom>
          <a:noFill/>
        </p:spPr>
        <p:txBody>
          <a:bodyPr wrap="square" rtlCol="0">
            <a:spAutoFit/>
          </a:bodyPr>
          <a:lstStyle/>
          <a:p>
            <a:r>
              <a:rPr lang="en-US" sz="1400"/>
              <a:t>We’ll assume a magnetic field in the z direction, and arbitrary E field.  Then let’s take LT of each side.  Then dividing by m and defining the cyclotron frequency </a:t>
            </a:r>
            <a:r>
              <a:rPr lang="el-GR" sz="1400"/>
              <a:t>ω</a:t>
            </a:r>
            <a:r>
              <a:rPr lang="en-US" sz="1400"/>
              <a:t> = eB/m, we have:</a:t>
            </a:r>
            <a:endParaRPr lang="en-US"/>
          </a:p>
        </p:txBody>
      </p:sp>
      <p:graphicFrame>
        <p:nvGraphicFramePr>
          <p:cNvPr id="19" name="Object 18">
            <a:extLst>
              <a:ext uri="{FF2B5EF4-FFF2-40B4-BE49-F238E27FC236}">
                <a16:creationId xmlns:a16="http://schemas.microsoft.com/office/drawing/2014/main" id="{BD6DF123-DBD0-4CAB-AB38-57EC56E17C61}"/>
              </a:ext>
            </a:extLst>
          </p:cNvPr>
          <p:cNvGraphicFramePr>
            <a:graphicFrameLocks noChangeAspect="1"/>
          </p:cNvGraphicFramePr>
          <p:nvPr>
            <p:extLst>
              <p:ext uri="{D42A27DB-BD31-4B8C-83A1-F6EECF244321}">
                <p14:modId xmlns:p14="http://schemas.microsoft.com/office/powerpoint/2010/main" val="1611157503"/>
              </p:ext>
            </p:extLst>
          </p:nvPr>
        </p:nvGraphicFramePr>
        <p:xfrm>
          <a:off x="296383" y="2620438"/>
          <a:ext cx="3617913" cy="1698625"/>
        </p:xfrm>
        <a:graphic>
          <a:graphicData uri="http://schemas.openxmlformats.org/presentationml/2006/ole">
            <mc:AlternateContent xmlns:mc="http://schemas.openxmlformats.org/markup-compatibility/2006">
              <mc:Choice xmlns:v="urn:schemas-microsoft-com:vml" Requires="v">
                <p:oleObj name="Equation" r:id="rId4" imgW="2806560" imgH="1320480" progId="Equation.DSMT4">
                  <p:embed/>
                </p:oleObj>
              </mc:Choice>
              <mc:Fallback>
                <p:oleObj name="Equation" r:id="rId4" imgW="2806560" imgH="1320480" progId="Equation.DSMT4">
                  <p:embed/>
                  <p:pic>
                    <p:nvPicPr>
                      <p:cNvPr id="18" name="Object 17">
                        <a:extLst>
                          <a:ext uri="{FF2B5EF4-FFF2-40B4-BE49-F238E27FC236}">
                            <a16:creationId xmlns:a16="http://schemas.microsoft.com/office/drawing/2014/main" id="{DFEF51D5-78F4-4D08-BE38-AC7F6437383C}"/>
                          </a:ext>
                        </a:extLst>
                      </p:cNvPr>
                      <p:cNvPicPr>
                        <a:picLocks noChangeAspect="1" noChangeArrowheads="1"/>
                      </p:cNvPicPr>
                      <p:nvPr/>
                    </p:nvPicPr>
                    <p:blipFill>
                      <a:blip r:embed="rId5"/>
                      <a:srcRect/>
                      <a:stretch>
                        <a:fillRect/>
                      </a:stretch>
                    </p:blipFill>
                    <p:spPr bwMode="auto">
                      <a:xfrm>
                        <a:off x="296383" y="2620438"/>
                        <a:ext cx="3617913" cy="1698625"/>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E373FB92-C2A4-4295-9050-861860BC967A}"/>
              </a:ext>
            </a:extLst>
          </p:cNvPr>
          <p:cNvGraphicFramePr>
            <a:graphicFrameLocks noChangeAspect="1"/>
          </p:cNvGraphicFramePr>
          <p:nvPr>
            <p:extLst>
              <p:ext uri="{D42A27DB-BD31-4B8C-83A1-F6EECF244321}">
                <p14:modId xmlns:p14="http://schemas.microsoft.com/office/powerpoint/2010/main" val="1132146523"/>
              </p:ext>
            </p:extLst>
          </p:nvPr>
        </p:nvGraphicFramePr>
        <p:xfrm>
          <a:off x="296383" y="4978740"/>
          <a:ext cx="7715250" cy="1568450"/>
        </p:xfrm>
        <a:graphic>
          <a:graphicData uri="http://schemas.openxmlformats.org/presentationml/2006/ole">
            <mc:AlternateContent xmlns:mc="http://schemas.openxmlformats.org/markup-compatibility/2006">
              <mc:Choice xmlns:v="urn:schemas-microsoft-com:vml" Requires="v">
                <p:oleObj name="Equation" r:id="rId6" imgW="6426000" imgH="1307880" progId="Equation.DSMT4">
                  <p:embed/>
                </p:oleObj>
              </mc:Choice>
              <mc:Fallback>
                <p:oleObj name="Equation" r:id="rId6" imgW="6426000" imgH="1307880" progId="Equation.DSMT4">
                  <p:embed/>
                  <p:pic>
                    <p:nvPicPr>
                      <p:cNvPr id="20" name="Object 19">
                        <a:extLst>
                          <a:ext uri="{FF2B5EF4-FFF2-40B4-BE49-F238E27FC236}">
                            <a16:creationId xmlns:a16="http://schemas.microsoft.com/office/drawing/2014/main" id="{49C2666C-9CAD-438D-84F9-E457EF15BC1F}"/>
                          </a:ext>
                        </a:extLst>
                      </p:cNvPr>
                      <p:cNvPicPr>
                        <a:picLocks noChangeAspect="1" noChangeArrowheads="1"/>
                      </p:cNvPicPr>
                      <p:nvPr/>
                    </p:nvPicPr>
                    <p:blipFill>
                      <a:blip r:embed="rId7"/>
                      <a:srcRect/>
                      <a:stretch>
                        <a:fillRect/>
                      </a:stretch>
                    </p:blipFill>
                    <p:spPr bwMode="auto">
                      <a:xfrm>
                        <a:off x="296383" y="4978740"/>
                        <a:ext cx="7715250" cy="1568450"/>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3954009B-ACDB-47F9-98C4-50D88D721228}"/>
              </a:ext>
            </a:extLst>
          </p:cNvPr>
          <p:cNvSpPr txBox="1"/>
          <p:nvPr/>
        </p:nvSpPr>
        <p:spPr>
          <a:xfrm>
            <a:off x="212207" y="4466417"/>
            <a:ext cx="1701434" cy="307777"/>
          </a:xfrm>
          <a:prstGeom prst="rect">
            <a:avLst/>
          </a:prstGeom>
          <a:noFill/>
        </p:spPr>
        <p:txBody>
          <a:bodyPr wrap="square" rtlCol="0">
            <a:spAutoFit/>
          </a:bodyPr>
          <a:lstStyle/>
          <a:p>
            <a:r>
              <a:rPr lang="en-US" sz="1400"/>
              <a:t>Solving we get:</a:t>
            </a:r>
            <a:endParaRPr lang="en-US"/>
          </a:p>
        </p:txBody>
      </p:sp>
      <p:sp>
        <p:nvSpPr>
          <p:cNvPr id="23" name="Freeform: Shape 22">
            <a:extLst>
              <a:ext uri="{FF2B5EF4-FFF2-40B4-BE49-F238E27FC236}">
                <a16:creationId xmlns:a16="http://schemas.microsoft.com/office/drawing/2014/main" id="{F67D7311-7710-44A7-8B90-5F27A3EFE8A0}"/>
              </a:ext>
            </a:extLst>
          </p:cNvPr>
          <p:cNvSpPr/>
          <p:nvPr/>
        </p:nvSpPr>
        <p:spPr>
          <a:xfrm>
            <a:off x="6505116" y="3091993"/>
            <a:ext cx="1422826" cy="1699176"/>
          </a:xfrm>
          <a:custGeom>
            <a:avLst/>
            <a:gdLst>
              <a:gd name="connsiteX0" fmla="*/ 0 w 886120"/>
              <a:gd name="connsiteY0" fmla="*/ 2262433 h 2262433"/>
              <a:gd name="connsiteX1" fmla="*/ 65988 w 886120"/>
              <a:gd name="connsiteY1" fmla="*/ 2187018 h 2262433"/>
              <a:gd name="connsiteX2" fmla="*/ 113122 w 886120"/>
              <a:gd name="connsiteY2" fmla="*/ 2149311 h 2262433"/>
              <a:gd name="connsiteX3" fmla="*/ 179109 w 886120"/>
              <a:gd name="connsiteY3" fmla="*/ 2064470 h 2262433"/>
              <a:gd name="connsiteX4" fmla="*/ 216817 w 886120"/>
              <a:gd name="connsiteY4" fmla="*/ 2017336 h 2262433"/>
              <a:gd name="connsiteX5" fmla="*/ 245097 w 886120"/>
              <a:gd name="connsiteY5" fmla="*/ 1979629 h 2262433"/>
              <a:gd name="connsiteX6" fmla="*/ 263951 w 886120"/>
              <a:gd name="connsiteY6" fmla="*/ 1923068 h 2262433"/>
              <a:gd name="connsiteX7" fmla="*/ 301658 w 886120"/>
              <a:gd name="connsiteY7" fmla="*/ 1809946 h 2262433"/>
              <a:gd name="connsiteX8" fmla="*/ 311085 w 886120"/>
              <a:gd name="connsiteY8" fmla="*/ 1743959 h 2262433"/>
              <a:gd name="connsiteX9" fmla="*/ 320511 w 886120"/>
              <a:gd name="connsiteY9" fmla="*/ 923827 h 2262433"/>
              <a:gd name="connsiteX10" fmla="*/ 339365 w 886120"/>
              <a:gd name="connsiteY10" fmla="*/ 810705 h 2262433"/>
              <a:gd name="connsiteX11" fmla="*/ 377072 w 886120"/>
              <a:gd name="connsiteY11" fmla="*/ 725864 h 2262433"/>
              <a:gd name="connsiteX12" fmla="*/ 433633 w 886120"/>
              <a:gd name="connsiteY12" fmla="*/ 575035 h 2262433"/>
              <a:gd name="connsiteX13" fmla="*/ 499621 w 886120"/>
              <a:gd name="connsiteY13" fmla="*/ 461913 h 2262433"/>
              <a:gd name="connsiteX14" fmla="*/ 603315 w 886120"/>
              <a:gd name="connsiteY14" fmla="*/ 292231 h 2262433"/>
              <a:gd name="connsiteX15" fmla="*/ 650450 w 886120"/>
              <a:gd name="connsiteY15" fmla="*/ 226243 h 2262433"/>
              <a:gd name="connsiteX16" fmla="*/ 659876 w 886120"/>
              <a:gd name="connsiteY16" fmla="*/ 197963 h 2262433"/>
              <a:gd name="connsiteX17" fmla="*/ 688157 w 886120"/>
              <a:gd name="connsiteY17" fmla="*/ 160255 h 2262433"/>
              <a:gd name="connsiteX18" fmla="*/ 707010 w 886120"/>
              <a:gd name="connsiteY18" fmla="*/ 131975 h 2262433"/>
              <a:gd name="connsiteX19" fmla="*/ 810705 w 886120"/>
              <a:gd name="connsiteY19" fmla="*/ 37707 h 2262433"/>
              <a:gd name="connsiteX20" fmla="*/ 838986 w 886120"/>
              <a:gd name="connsiteY20" fmla="*/ 18853 h 2262433"/>
              <a:gd name="connsiteX21" fmla="*/ 867266 w 886120"/>
              <a:gd name="connsiteY21" fmla="*/ 9427 h 2262433"/>
              <a:gd name="connsiteX22" fmla="*/ 886120 w 886120"/>
              <a:gd name="connsiteY22" fmla="*/ 0 h 2262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86120" h="2262433">
                <a:moveTo>
                  <a:pt x="0" y="2262433"/>
                </a:moveTo>
                <a:cubicBezTo>
                  <a:pt x="21996" y="2237295"/>
                  <a:pt x="42369" y="2210637"/>
                  <a:pt x="65988" y="2187018"/>
                </a:cubicBezTo>
                <a:cubicBezTo>
                  <a:pt x="80215" y="2172791"/>
                  <a:pt x="99475" y="2164095"/>
                  <a:pt x="113122" y="2149311"/>
                </a:cubicBezTo>
                <a:cubicBezTo>
                  <a:pt x="137423" y="2122985"/>
                  <a:pt x="156974" y="2092642"/>
                  <a:pt x="179109" y="2064470"/>
                </a:cubicBezTo>
                <a:cubicBezTo>
                  <a:pt x="191540" y="2048649"/>
                  <a:pt x="204464" y="2033218"/>
                  <a:pt x="216817" y="2017336"/>
                </a:cubicBezTo>
                <a:cubicBezTo>
                  <a:pt x="226463" y="2004934"/>
                  <a:pt x="245097" y="1979629"/>
                  <a:pt x="245097" y="1979629"/>
                </a:cubicBezTo>
                <a:cubicBezTo>
                  <a:pt x="251382" y="1960775"/>
                  <a:pt x="257159" y="1941745"/>
                  <a:pt x="263951" y="1923068"/>
                </a:cubicBezTo>
                <a:cubicBezTo>
                  <a:pt x="284284" y="1867152"/>
                  <a:pt x="287640" y="1875363"/>
                  <a:pt x="301658" y="1809946"/>
                </a:cubicBezTo>
                <a:cubicBezTo>
                  <a:pt x="306314" y="1788220"/>
                  <a:pt x="307943" y="1765955"/>
                  <a:pt x="311085" y="1743959"/>
                </a:cubicBezTo>
                <a:cubicBezTo>
                  <a:pt x="314227" y="1470582"/>
                  <a:pt x="314696" y="1197161"/>
                  <a:pt x="320511" y="923827"/>
                </a:cubicBezTo>
                <a:cubicBezTo>
                  <a:pt x="320671" y="916324"/>
                  <a:pt x="333897" y="826015"/>
                  <a:pt x="339365" y="810705"/>
                </a:cubicBezTo>
                <a:cubicBezTo>
                  <a:pt x="349774" y="781560"/>
                  <a:pt x="366206" y="754841"/>
                  <a:pt x="377072" y="725864"/>
                </a:cubicBezTo>
                <a:cubicBezTo>
                  <a:pt x="418885" y="614364"/>
                  <a:pt x="367078" y="702095"/>
                  <a:pt x="433633" y="575035"/>
                </a:cubicBezTo>
                <a:cubicBezTo>
                  <a:pt x="453889" y="536365"/>
                  <a:pt x="478925" y="500349"/>
                  <a:pt x="499621" y="461913"/>
                </a:cubicBezTo>
                <a:cubicBezTo>
                  <a:pt x="585881" y="301716"/>
                  <a:pt x="526376" y="369170"/>
                  <a:pt x="603315" y="292231"/>
                </a:cubicBezTo>
                <a:cubicBezTo>
                  <a:pt x="624615" y="228330"/>
                  <a:pt x="594531" y="304528"/>
                  <a:pt x="650450" y="226243"/>
                </a:cubicBezTo>
                <a:cubicBezTo>
                  <a:pt x="656226" y="218157"/>
                  <a:pt x="654946" y="206590"/>
                  <a:pt x="659876" y="197963"/>
                </a:cubicBezTo>
                <a:cubicBezTo>
                  <a:pt x="667671" y="184321"/>
                  <a:pt x="679025" y="173040"/>
                  <a:pt x="688157" y="160255"/>
                </a:cubicBezTo>
                <a:cubicBezTo>
                  <a:pt x="694742" y="151036"/>
                  <a:pt x="699431" y="140396"/>
                  <a:pt x="707010" y="131975"/>
                </a:cubicBezTo>
                <a:cubicBezTo>
                  <a:pt x="751367" y="82689"/>
                  <a:pt x="764648" y="70604"/>
                  <a:pt x="810705" y="37707"/>
                </a:cubicBezTo>
                <a:cubicBezTo>
                  <a:pt x="819924" y="31122"/>
                  <a:pt x="828852" y="23920"/>
                  <a:pt x="838986" y="18853"/>
                </a:cubicBezTo>
                <a:cubicBezTo>
                  <a:pt x="847874" y="14409"/>
                  <a:pt x="858040" y="13117"/>
                  <a:pt x="867266" y="9427"/>
                </a:cubicBezTo>
                <a:cubicBezTo>
                  <a:pt x="873790" y="6818"/>
                  <a:pt x="879835" y="3142"/>
                  <a:pt x="88612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003A5EE8-C3D6-49E6-B2CF-5D78F9FC2822}"/>
              </a:ext>
            </a:extLst>
          </p:cNvPr>
          <p:cNvSpPr txBox="1"/>
          <p:nvPr/>
        </p:nvSpPr>
        <p:spPr>
          <a:xfrm>
            <a:off x="8116478" y="2690336"/>
            <a:ext cx="3921550" cy="954107"/>
          </a:xfrm>
          <a:prstGeom prst="rect">
            <a:avLst/>
          </a:prstGeom>
          <a:noFill/>
        </p:spPr>
        <p:txBody>
          <a:bodyPr wrap="square" rtlCol="0">
            <a:spAutoFit/>
          </a:bodyPr>
          <a:lstStyle/>
          <a:p>
            <a:r>
              <a:rPr lang="en-US" sz="1400"/>
              <a:t>So we get periodic motion in the plane perpendicular to </a:t>
            </a:r>
            <a:r>
              <a:rPr lang="en-US" sz="1400" b="1"/>
              <a:t>B</a:t>
            </a:r>
            <a:r>
              <a:rPr lang="en-US" sz="1400"/>
              <a:t>, and acceleration along the direction of </a:t>
            </a:r>
            <a:r>
              <a:rPr lang="en-US" sz="1400" b="1"/>
              <a:t>B</a:t>
            </a:r>
            <a:r>
              <a:rPr lang="en-US" sz="1400"/>
              <a:t>, as expected.  But then there is an ‘unexpected’ net drift velocity:</a:t>
            </a:r>
          </a:p>
        </p:txBody>
      </p:sp>
      <p:graphicFrame>
        <p:nvGraphicFramePr>
          <p:cNvPr id="25" name="Object 24">
            <a:extLst>
              <a:ext uri="{FF2B5EF4-FFF2-40B4-BE49-F238E27FC236}">
                <a16:creationId xmlns:a16="http://schemas.microsoft.com/office/drawing/2014/main" id="{DB4B63AC-1ED0-4149-A0D1-29C09973C246}"/>
              </a:ext>
            </a:extLst>
          </p:cNvPr>
          <p:cNvGraphicFramePr>
            <a:graphicFrameLocks noChangeAspect="1"/>
          </p:cNvGraphicFramePr>
          <p:nvPr>
            <p:extLst>
              <p:ext uri="{D42A27DB-BD31-4B8C-83A1-F6EECF244321}">
                <p14:modId xmlns:p14="http://schemas.microsoft.com/office/powerpoint/2010/main" val="1287869493"/>
              </p:ext>
            </p:extLst>
          </p:nvPr>
        </p:nvGraphicFramePr>
        <p:xfrm>
          <a:off x="8246605" y="3745137"/>
          <a:ext cx="1479550" cy="1112838"/>
        </p:xfrm>
        <a:graphic>
          <a:graphicData uri="http://schemas.openxmlformats.org/presentationml/2006/ole">
            <mc:AlternateContent xmlns:mc="http://schemas.openxmlformats.org/markup-compatibility/2006">
              <mc:Choice xmlns:v="urn:schemas-microsoft-com:vml" Requires="v">
                <p:oleObj name="Equation" r:id="rId8" imgW="1231560" imgH="927000" progId="Equation.DSMT4">
                  <p:embed/>
                </p:oleObj>
              </mc:Choice>
              <mc:Fallback>
                <p:oleObj name="Equation" r:id="rId8" imgW="1231560" imgH="927000" progId="Equation.DSMT4">
                  <p:embed/>
                  <p:pic>
                    <p:nvPicPr>
                      <p:cNvPr id="21" name="Object 20">
                        <a:extLst>
                          <a:ext uri="{FF2B5EF4-FFF2-40B4-BE49-F238E27FC236}">
                            <a16:creationId xmlns:a16="http://schemas.microsoft.com/office/drawing/2014/main" id="{E373FB92-C2A4-4295-9050-861860BC967A}"/>
                          </a:ext>
                        </a:extLst>
                      </p:cNvPr>
                      <p:cNvPicPr>
                        <a:picLocks noChangeAspect="1" noChangeArrowheads="1"/>
                      </p:cNvPicPr>
                      <p:nvPr/>
                    </p:nvPicPr>
                    <p:blipFill>
                      <a:blip r:embed="rId9"/>
                      <a:srcRect/>
                      <a:stretch>
                        <a:fillRect/>
                      </a:stretch>
                    </p:blipFill>
                    <p:spPr bwMode="auto">
                      <a:xfrm>
                        <a:off x="8246605" y="3745137"/>
                        <a:ext cx="1479550" cy="1112838"/>
                      </a:xfrm>
                      <a:prstGeom prst="rect">
                        <a:avLst/>
                      </a:prstGeom>
                      <a:noFill/>
                    </p:spPr>
                  </p:pic>
                </p:oleObj>
              </mc:Fallback>
            </mc:AlternateContent>
          </a:graphicData>
        </a:graphic>
      </p:graphicFrame>
    </p:spTree>
    <p:extLst>
      <p:ext uri="{BB962C8B-B14F-4D97-AF65-F5344CB8AC3E}">
        <p14:creationId xmlns:p14="http://schemas.microsoft.com/office/powerpoint/2010/main" val="4140148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C20CC-D074-4FF2-B8E9-34E530EFBE0E}"/>
              </a:ext>
            </a:extLst>
          </p:cNvPr>
          <p:cNvSpPr>
            <a:spLocks noGrp="1"/>
          </p:cNvSpPr>
          <p:nvPr>
            <p:ph type="ctrTitle"/>
          </p:nvPr>
        </p:nvSpPr>
        <p:spPr>
          <a:xfrm>
            <a:off x="1524000" y="6966"/>
            <a:ext cx="9144000" cy="695286"/>
          </a:xfrm>
        </p:spPr>
        <p:txBody>
          <a:bodyPr>
            <a:normAutofit/>
          </a:bodyPr>
          <a:lstStyle/>
          <a:p>
            <a:r>
              <a:rPr lang="en-US" sz="3600" b="1" u="sng">
                <a:latin typeface="+mn-lt"/>
              </a:rPr>
              <a:t>Dynamic Maxwell’s Equations</a:t>
            </a:r>
          </a:p>
        </p:txBody>
      </p:sp>
      <p:sp>
        <p:nvSpPr>
          <p:cNvPr id="4" name="TextBox 3">
            <a:extLst>
              <a:ext uri="{FF2B5EF4-FFF2-40B4-BE49-F238E27FC236}">
                <a16:creationId xmlns:a16="http://schemas.microsoft.com/office/drawing/2014/main" id="{A1440161-F71D-4A8A-911E-2E52C67F13F7}"/>
              </a:ext>
            </a:extLst>
          </p:cNvPr>
          <p:cNvSpPr txBox="1"/>
          <p:nvPr/>
        </p:nvSpPr>
        <p:spPr>
          <a:xfrm>
            <a:off x="296141" y="909777"/>
            <a:ext cx="11497208" cy="738664"/>
          </a:xfrm>
          <a:prstGeom prst="rect">
            <a:avLst/>
          </a:prstGeom>
          <a:noFill/>
        </p:spPr>
        <p:txBody>
          <a:bodyPr wrap="square" rtlCol="0">
            <a:spAutoFit/>
          </a:bodyPr>
          <a:lstStyle/>
          <a:p>
            <a:r>
              <a:rPr lang="en-US" sz="1400"/>
              <a:t>Let’s consider the case of dynamic charge distributions/currents.  Then the fields will be time-independent.  All charge/current densiies are the ‘free’ ones.  Just leaving off subscript for convenience.  Also we’ll be implicitly assuming that the polarization response is jut about instantaneous it seems.  Perhaps that restricts the applicability to small frequencies in such media?</a:t>
            </a:r>
          </a:p>
        </p:txBody>
      </p:sp>
      <p:sp>
        <p:nvSpPr>
          <p:cNvPr id="14" name="TextBox 13">
            <a:extLst>
              <a:ext uri="{FF2B5EF4-FFF2-40B4-BE49-F238E27FC236}">
                <a16:creationId xmlns:a16="http://schemas.microsoft.com/office/drawing/2014/main" id="{45455470-B7DC-41B0-847A-B86ACDB94FCF}"/>
              </a:ext>
            </a:extLst>
          </p:cNvPr>
          <p:cNvSpPr txBox="1"/>
          <p:nvPr/>
        </p:nvSpPr>
        <p:spPr>
          <a:xfrm flipH="1">
            <a:off x="2417176" y="1666605"/>
            <a:ext cx="9498303" cy="523220"/>
          </a:xfrm>
          <a:prstGeom prst="rect">
            <a:avLst/>
          </a:prstGeom>
          <a:noFill/>
        </p:spPr>
        <p:txBody>
          <a:bodyPr wrap="square" rtlCol="0">
            <a:spAutoFit/>
          </a:bodyPr>
          <a:lstStyle/>
          <a:p>
            <a:r>
              <a:rPr lang="en-US" sz="1400"/>
              <a:t>It is convenient to represent the fields in terms of potentials, just like was done before, that augomatically satisfy the two homogeneous equations.  So first, since divergence B = 0, we’ll keep:</a:t>
            </a:r>
          </a:p>
        </p:txBody>
      </p:sp>
      <p:graphicFrame>
        <p:nvGraphicFramePr>
          <p:cNvPr id="17" name="Object 16">
            <a:extLst>
              <a:ext uri="{FF2B5EF4-FFF2-40B4-BE49-F238E27FC236}">
                <a16:creationId xmlns:a16="http://schemas.microsoft.com/office/drawing/2014/main" id="{64EB7862-3B10-46E8-AED0-543DE4E9209F}"/>
              </a:ext>
            </a:extLst>
          </p:cNvPr>
          <p:cNvGraphicFramePr>
            <a:graphicFrameLocks noChangeAspect="1"/>
          </p:cNvGraphicFramePr>
          <p:nvPr/>
        </p:nvGraphicFramePr>
        <p:xfrm>
          <a:off x="2494172" y="2893999"/>
          <a:ext cx="1276350" cy="527050"/>
        </p:xfrm>
        <a:graphic>
          <a:graphicData uri="http://schemas.openxmlformats.org/presentationml/2006/ole">
            <mc:AlternateContent xmlns:mc="http://schemas.openxmlformats.org/markup-compatibility/2006">
              <mc:Choice xmlns:v="urn:schemas-microsoft-com:vml" Requires="v">
                <p:oleObj name="Equation" r:id="rId2" imgW="952200" imgH="393480" progId="Equation.DSMT4">
                  <p:embed/>
                </p:oleObj>
              </mc:Choice>
              <mc:Fallback>
                <p:oleObj name="Equation" r:id="rId2" imgW="952200" imgH="393480" progId="Equation.DSMT4">
                  <p:embed/>
                  <p:pic>
                    <p:nvPicPr>
                      <p:cNvPr id="17" name="Object 16">
                        <a:extLst>
                          <a:ext uri="{FF2B5EF4-FFF2-40B4-BE49-F238E27FC236}">
                            <a16:creationId xmlns:a16="http://schemas.microsoft.com/office/drawing/2014/main" id="{64EB7862-3B10-46E8-AED0-543DE4E9209F}"/>
                          </a:ext>
                        </a:extLst>
                      </p:cNvPr>
                      <p:cNvPicPr>
                        <a:picLocks noChangeAspect="1" noChangeArrowheads="1"/>
                      </p:cNvPicPr>
                      <p:nvPr/>
                    </p:nvPicPr>
                    <p:blipFill>
                      <a:blip r:embed="rId3"/>
                      <a:srcRect/>
                      <a:stretch>
                        <a:fillRect/>
                      </a:stretch>
                    </p:blipFill>
                    <p:spPr bwMode="auto">
                      <a:xfrm>
                        <a:off x="2494172" y="2893999"/>
                        <a:ext cx="1276350" cy="527050"/>
                      </a:xfrm>
                      <a:prstGeom prst="rect">
                        <a:avLst/>
                      </a:prstGeom>
                      <a:solidFill>
                        <a:srgbClr val="CCFFCC"/>
                      </a:solidFill>
                    </p:spPr>
                  </p:pic>
                </p:oleObj>
              </mc:Fallback>
            </mc:AlternateContent>
          </a:graphicData>
        </a:graphic>
      </p:graphicFrame>
      <p:graphicFrame>
        <p:nvGraphicFramePr>
          <p:cNvPr id="20" name="Object 19">
            <a:extLst>
              <a:ext uri="{FF2B5EF4-FFF2-40B4-BE49-F238E27FC236}">
                <a16:creationId xmlns:a16="http://schemas.microsoft.com/office/drawing/2014/main" id="{D29F1B5C-7C1D-41D4-9123-43239CE485C2}"/>
              </a:ext>
            </a:extLst>
          </p:cNvPr>
          <p:cNvGraphicFramePr>
            <a:graphicFrameLocks noChangeAspect="1"/>
          </p:cNvGraphicFramePr>
          <p:nvPr/>
        </p:nvGraphicFramePr>
        <p:xfrm>
          <a:off x="354914" y="1768475"/>
          <a:ext cx="1814513" cy="1676400"/>
        </p:xfrm>
        <a:graphic>
          <a:graphicData uri="http://schemas.openxmlformats.org/presentationml/2006/ole">
            <mc:AlternateContent xmlns:mc="http://schemas.openxmlformats.org/markup-compatibility/2006">
              <mc:Choice xmlns:v="urn:schemas-microsoft-com:vml" Requires="v">
                <p:oleObj name="Equation" r:id="rId4" imgW="1371600" imgH="1269720" progId="Equation.DSMT4">
                  <p:embed/>
                </p:oleObj>
              </mc:Choice>
              <mc:Fallback>
                <p:oleObj name="Equation" r:id="rId4" imgW="1371600" imgH="1269720" progId="Equation.DSMT4">
                  <p:embed/>
                  <p:pic>
                    <p:nvPicPr>
                      <p:cNvPr id="20" name="Object 19">
                        <a:extLst>
                          <a:ext uri="{FF2B5EF4-FFF2-40B4-BE49-F238E27FC236}">
                            <a16:creationId xmlns:a16="http://schemas.microsoft.com/office/drawing/2014/main" id="{D29F1B5C-7C1D-41D4-9123-43239CE485C2}"/>
                          </a:ext>
                        </a:extLst>
                      </p:cNvPr>
                      <p:cNvPicPr>
                        <a:picLocks noChangeAspect="1" noChangeArrowheads="1"/>
                      </p:cNvPicPr>
                      <p:nvPr/>
                    </p:nvPicPr>
                    <p:blipFill>
                      <a:blip r:embed="rId5"/>
                      <a:srcRect/>
                      <a:stretch>
                        <a:fillRect/>
                      </a:stretch>
                    </p:blipFill>
                    <p:spPr bwMode="auto">
                      <a:xfrm>
                        <a:off x="354914" y="1768475"/>
                        <a:ext cx="1814513" cy="1676400"/>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BC556B29-6577-411C-88F4-CB06AF046061}"/>
              </a:ext>
            </a:extLst>
          </p:cNvPr>
          <p:cNvGraphicFramePr>
            <a:graphicFrameLocks noChangeAspect="1"/>
          </p:cNvGraphicFramePr>
          <p:nvPr/>
        </p:nvGraphicFramePr>
        <p:xfrm>
          <a:off x="2494172" y="2220956"/>
          <a:ext cx="885825" cy="238125"/>
        </p:xfrm>
        <a:graphic>
          <a:graphicData uri="http://schemas.openxmlformats.org/presentationml/2006/ole">
            <mc:AlternateContent xmlns:mc="http://schemas.openxmlformats.org/markup-compatibility/2006">
              <mc:Choice xmlns:v="urn:schemas-microsoft-com:vml" Requires="v">
                <p:oleObj name="Equation" r:id="rId6" imgW="660240" imgH="177480" progId="Equation.DSMT4">
                  <p:embed/>
                </p:oleObj>
              </mc:Choice>
              <mc:Fallback>
                <p:oleObj name="Equation" r:id="rId6" imgW="660240" imgH="177480" progId="Equation.DSMT4">
                  <p:embed/>
                  <p:pic>
                    <p:nvPicPr>
                      <p:cNvPr id="25" name="Object 24">
                        <a:extLst>
                          <a:ext uri="{FF2B5EF4-FFF2-40B4-BE49-F238E27FC236}">
                            <a16:creationId xmlns:a16="http://schemas.microsoft.com/office/drawing/2014/main" id="{BC556B29-6577-411C-88F4-CB06AF046061}"/>
                          </a:ext>
                        </a:extLst>
                      </p:cNvPr>
                      <p:cNvPicPr>
                        <a:picLocks noChangeAspect="1" noChangeArrowheads="1"/>
                      </p:cNvPicPr>
                      <p:nvPr/>
                    </p:nvPicPr>
                    <p:blipFill>
                      <a:blip r:embed="rId7"/>
                      <a:srcRect/>
                      <a:stretch>
                        <a:fillRect/>
                      </a:stretch>
                    </p:blipFill>
                    <p:spPr bwMode="auto">
                      <a:xfrm>
                        <a:off x="2494172" y="2220956"/>
                        <a:ext cx="885825" cy="238125"/>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E578CB63-6AF1-44D4-8B71-C7C21672D048}"/>
              </a:ext>
            </a:extLst>
          </p:cNvPr>
          <p:cNvSpPr txBox="1"/>
          <p:nvPr/>
        </p:nvSpPr>
        <p:spPr>
          <a:xfrm flipH="1">
            <a:off x="2417176" y="2513974"/>
            <a:ext cx="8565051" cy="307777"/>
          </a:xfrm>
          <a:prstGeom prst="rect">
            <a:avLst/>
          </a:prstGeom>
          <a:noFill/>
        </p:spPr>
        <p:txBody>
          <a:bodyPr wrap="square" rtlCol="0">
            <a:spAutoFit/>
          </a:bodyPr>
          <a:lstStyle/>
          <a:p>
            <a:r>
              <a:rPr lang="en-US" sz="1400"/>
              <a:t>Filling this into the third equation, and setting the overall curled term equal to the gradient of a scalar, we’ll have:</a:t>
            </a:r>
          </a:p>
        </p:txBody>
      </p:sp>
      <p:sp>
        <p:nvSpPr>
          <p:cNvPr id="28" name="TextBox 27">
            <a:extLst>
              <a:ext uri="{FF2B5EF4-FFF2-40B4-BE49-F238E27FC236}">
                <a16:creationId xmlns:a16="http://schemas.microsoft.com/office/drawing/2014/main" id="{C83D1600-2FE5-4E22-A8B0-E4D96CC1CBA2}"/>
              </a:ext>
            </a:extLst>
          </p:cNvPr>
          <p:cNvSpPr txBox="1"/>
          <p:nvPr/>
        </p:nvSpPr>
        <p:spPr>
          <a:xfrm flipH="1">
            <a:off x="296140" y="5342616"/>
            <a:ext cx="7509254" cy="307777"/>
          </a:xfrm>
          <a:prstGeom prst="rect">
            <a:avLst/>
          </a:prstGeom>
          <a:noFill/>
        </p:spPr>
        <p:txBody>
          <a:bodyPr wrap="square" rtlCol="0">
            <a:spAutoFit/>
          </a:bodyPr>
          <a:lstStyle/>
          <a:p>
            <a:r>
              <a:rPr lang="en-US" sz="1400"/>
              <a:t>But there is gauge freedom given any one solution </a:t>
            </a:r>
            <a:r>
              <a:rPr lang="el-GR" sz="1400"/>
              <a:t>φ</a:t>
            </a:r>
            <a:r>
              <a:rPr lang="en-US" sz="1400" baseline="-25000"/>
              <a:t>1</a:t>
            </a:r>
            <a:r>
              <a:rPr lang="en-US" sz="1400"/>
              <a:t>, A</a:t>
            </a:r>
            <a:r>
              <a:rPr lang="en-US" sz="1400" baseline="-25000"/>
              <a:t>1,</a:t>
            </a:r>
            <a:r>
              <a:rPr lang="en-US" sz="1400"/>
              <a:t>, another solution is, for any function </a:t>
            </a:r>
            <a:r>
              <a:rPr lang="el-GR" sz="1400"/>
              <a:t>λ</a:t>
            </a:r>
            <a:r>
              <a:rPr lang="en-US" sz="1400"/>
              <a:t>,</a:t>
            </a:r>
          </a:p>
        </p:txBody>
      </p:sp>
      <p:graphicFrame>
        <p:nvGraphicFramePr>
          <p:cNvPr id="5" name="Object 4">
            <a:extLst>
              <a:ext uri="{FF2B5EF4-FFF2-40B4-BE49-F238E27FC236}">
                <a16:creationId xmlns:a16="http://schemas.microsoft.com/office/drawing/2014/main" id="{2AE15890-3545-4E7A-A2D6-5E3A343F0677}"/>
              </a:ext>
            </a:extLst>
          </p:cNvPr>
          <p:cNvGraphicFramePr>
            <a:graphicFrameLocks noChangeAspect="1"/>
          </p:cNvGraphicFramePr>
          <p:nvPr/>
        </p:nvGraphicFramePr>
        <p:xfrm>
          <a:off x="363538" y="5759450"/>
          <a:ext cx="3133725" cy="541338"/>
        </p:xfrm>
        <a:graphic>
          <a:graphicData uri="http://schemas.openxmlformats.org/presentationml/2006/ole">
            <mc:AlternateContent xmlns:mc="http://schemas.openxmlformats.org/markup-compatibility/2006">
              <mc:Choice xmlns:v="urn:schemas-microsoft-com:vml" Requires="v">
                <p:oleObj name="Equation" r:id="rId8" imgW="2273040" imgH="393480" progId="Equation.DSMT4">
                  <p:embed/>
                </p:oleObj>
              </mc:Choice>
              <mc:Fallback>
                <p:oleObj name="Equation" r:id="rId8" imgW="2273040" imgH="393480" progId="Equation.DSMT4">
                  <p:embed/>
                  <p:pic>
                    <p:nvPicPr>
                      <p:cNvPr id="5" name="Object 4">
                        <a:extLst>
                          <a:ext uri="{FF2B5EF4-FFF2-40B4-BE49-F238E27FC236}">
                            <a16:creationId xmlns:a16="http://schemas.microsoft.com/office/drawing/2014/main" id="{2AE15890-3545-4E7A-A2D6-5E3A343F0677}"/>
                          </a:ext>
                        </a:extLst>
                      </p:cNvPr>
                      <p:cNvPicPr/>
                      <p:nvPr/>
                    </p:nvPicPr>
                    <p:blipFill>
                      <a:blip r:embed="rId9"/>
                      <a:stretch>
                        <a:fillRect/>
                      </a:stretch>
                    </p:blipFill>
                    <p:spPr>
                      <a:xfrm>
                        <a:off x="363538" y="5759450"/>
                        <a:ext cx="3133725" cy="541338"/>
                      </a:xfrm>
                      <a:prstGeom prst="rect">
                        <a:avLst/>
                      </a:prstGeom>
                    </p:spPr>
                  </p:pic>
                </p:oleObj>
              </mc:Fallback>
            </mc:AlternateContent>
          </a:graphicData>
        </a:graphic>
      </p:graphicFrame>
      <p:graphicFrame>
        <p:nvGraphicFramePr>
          <p:cNvPr id="38" name="Object 37">
            <a:extLst>
              <a:ext uri="{FF2B5EF4-FFF2-40B4-BE49-F238E27FC236}">
                <a16:creationId xmlns:a16="http://schemas.microsoft.com/office/drawing/2014/main" id="{478A2891-7439-4EC6-B4DE-454D9DDE7EE6}"/>
              </a:ext>
            </a:extLst>
          </p:cNvPr>
          <p:cNvGraphicFramePr>
            <a:graphicFrameLocks noChangeAspect="1"/>
          </p:cNvGraphicFramePr>
          <p:nvPr/>
        </p:nvGraphicFramePr>
        <p:xfrm>
          <a:off x="371556" y="4086495"/>
          <a:ext cx="3995737" cy="1104900"/>
        </p:xfrm>
        <a:graphic>
          <a:graphicData uri="http://schemas.openxmlformats.org/presentationml/2006/ole">
            <mc:AlternateContent xmlns:mc="http://schemas.openxmlformats.org/markup-compatibility/2006">
              <mc:Choice xmlns:v="urn:schemas-microsoft-com:vml" Requires="v">
                <p:oleObj name="Equation" r:id="rId10" imgW="3022560" imgH="838080" progId="Equation.DSMT4">
                  <p:embed/>
                </p:oleObj>
              </mc:Choice>
              <mc:Fallback>
                <p:oleObj name="Equation" r:id="rId10" imgW="3022560" imgH="838080" progId="Equation.DSMT4">
                  <p:embed/>
                  <p:pic>
                    <p:nvPicPr>
                      <p:cNvPr id="38" name="Object 37">
                        <a:extLst>
                          <a:ext uri="{FF2B5EF4-FFF2-40B4-BE49-F238E27FC236}">
                            <a16:creationId xmlns:a16="http://schemas.microsoft.com/office/drawing/2014/main" id="{478A2891-7439-4EC6-B4DE-454D9DDE7EE6}"/>
                          </a:ext>
                        </a:extLst>
                      </p:cNvPr>
                      <p:cNvPicPr>
                        <a:picLocks noChangeAspect="1" noChangeArrowheads="1"/>
                      </p:cNvPicPr>
                      <p:nvPr/>
                    </p:nvPicPr>
                    <p:blipFill>
                      <a:blip r:embed="rId11"/>
                      <a:srcRect/>
                      <a:stretch>
                        <a:fillRect/>
                      </a:stretch>
                    </p:blipFill>
                    <p:spPr bwMode="auto">
                      <a:xfrm>
                        <a:off x="371556" y="4086495"/>
                        <a:ext cx="3995737" cy="1104900"/>
                      </a:xfrm>
                      <a:prstGeom prst="rect">
                        <a:avLst/>
                      </a:prstGeom>
                      <a:solidFill>
                        <a:srgbClr val="CCFFCC"/>
                      </a:solidFill>
                    </p:spPr>
                  </p:pic>
                </p:oleObj>
              </mc:Fallback>
            </mc:AlternateContent>
          </a:graphicData>
        </a:graphic>
      </p:graphicFrame>
      <p:sp>
        <p:nvSpPr>
          <p:cNvPr id="41" name="TextBox 40">
            <a:extLst>
              <a:ext uri="{FF2B5EF4-FFF2-40B4-BE49-F238E27FC236}">
                <a16:creationId xmlns:a16="http://schemas.microsoft.com/office/drawing/2014/main" id="{B0FEC3B0-0FD9-45A0-B658-0DFEBA628956}"/>
              </a:ext>
            </a:extLst>
          </p:cNvPr>
          <p:cNvSpPr txBox="1"/>
          <p:nvPr/>
        </p:nvSpPr>
        <p:spPr>
          <a:xfrm flipH="1">
            <a:off x="296140" y="3631816"/>
            <a:ext cx="6641988" cy="307777"/>
          </a:xfrm>
          <a:prstGeom prst="rect">
            <a:avLst/>
          </a:prstGeom>
          <a:noFill/>
        </p:spPr>
        <p:txBody>
          <a:bodyPr wrap="square" rtlCol="0">
            <a:spAutoFit/>
          </a:bodyPr>
          <a:lstStyle/>
          <a:p>
            <a:r>
              <a:rPr lang="en-US" sz="1400"/>
              <a:t>In terms of these potentials, the two inhomogeneous equations take the following form:</a:t>
            </a:r>
          </a:p>
        </p:txBody>
      </p:sp>
      <p:sp>
        <p:nvSpPr>
          <p:cNvPr id="13" name="TextBox 12">
            <a:extLst>
              <a:ext uri="{FF2B5EF4-FFF2-40B4-BE49-F238E27FC236}">
                <a16:creationId xmlns:a16="http://schemas.microsoft.com/office/drawing/2014/main" id="{6AD256E9-0B48-46A5-A7F4-DE162B341EDB}"/>
              </a:ext>
            </a:extLst>
          </p:cNvPr>
          <p:cNvSpPr txBox="1"/>
          <p:nvPr/>
        </p:nvSpPr>
        <p:spPr>
          <a:xfrm flipH="1">
            <a:off x="296140" y="6390664"/>
            <a:ext cx="7509254" cy="307777"/>
          </a:xfrm>
          <a:prstGeom prst="rect">
            <a:avLst/>
          </a:prstGeom>
          <a:noFill/>
        </p:spPr>
        <p:txBody>
          <a:bodyPr wrap="square" rtlCol="0">
            <a:spAutoFit/>
          </a:bodyPr>
          <a:lstStyle/>
          <a:p>
            <a:r>
              <a:rPr lang="en-US" sz="1400"/>
              <a:t>Which is related to the fact that this family of solutions correspond to the same </a:t>
            </a:r>
            <a:r>
              <a:rPr lang="en-US" sz="1400" b="1"/>
              <a:t>E</a:t>
            </a:r>
            <a:r>
              <a:rPr lang="en-US" sz="1400"/>
              <a:t> and </a:t>
            </a:r>
            <a:r>
              <a:rPr lang="en-US" sz="1400" b="1"/>
              <a:t>B</a:t>
            </a:r>
            <a:r>
              <a:rPr lang="en-US" sz="1400"/>
              <a:t>.</a:t>
            </a:r>
          </a:p>
        </p:txBody>
      </p:sp>
    </p:spTree>
    <p:extLst>
      <p:ext uri="{BB962C8B-B14F-4D97-AF65-F5344CB8AC3E}">
        <p14:creationId xmlns:p14="http://schemas.microsoft.com/office/powerpoint/2010/main" val="21882827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6056</TotalTime>
  <Words>4095</Words>
  <Application>Microsoft Office PowerPoint</Application>
  <PresentationFormat>Widescreen</PresentationFormat>
  <Paragraphs>222</Paragraphs>
  <Slides>37</Slides>
  <Notes>8</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3</vt:i4>
      </vt:variant>
      <vt:variant>
        <vt:lpstr>Slide Titles</vt:lpstr>
      </vt:variant>
      <vt:variant>
        <vt:i4>37</vt:i4>
      </vt:variant>
    </vt:vector>
  </HeadingPairs>
  <TitlesOfParts>
    <vt:vector size="45" baseType="lpstr">
      <vt:lpstr>Arial</vt:lpstr>
      <vt:lpstr>Calibri</vt:lpstr>
      <vt:lpstr>Calibri Light</vt:lpstr>
      <vt:lpstr>Cambria Math</vt:lpstr>
      <vt:lpstr>Office Theme</vt:lpstr>
      <vt:lpstr>Equation</vt:lpstr>
      <vt:lpstr>Bitmap Image</vt:lpstr>
      <vt:lpstr>MathType 7.0 Equation</vt:lpstr>
      <vt:lpstr>EM Overview</vt:lpstr>
      <vt:lpstr>Static Maxwell’s equations</vt:lpstr>
      <vt:lpstr>Free EB (charge specified, no BC)</vt:lpstr>
      <vt:lpstr>Free EB (charge specified, BC)</vt:lpstr>
      <vt:lpstr>Free EB (charge specified, BC)</vt:lpstr>
      <vt:lpstr>Free EB (asymptotic expansion)</vt:lpstr>
      <vt:lpstr>Free EB (Energy)</vt:lpstr>
      <vt:lpstr>Charge Dynamics</vt:lpstr>
      <vt:lpstr>Dynamic Maxwell’s Equations</vt:lpstr>
      <vt:lpstr>Dynamic Maxwell’s Equations</vt:lpstr>
      <vt:lpstr>Dynamic Maxwell’s Equations</vt:lpstr>
      <vt:lpstr>Dynamic Maxwell’s Equations</vt:lpstr>
      <vt:lpstr>Free EB Energy-Momentum Tensor</vt:lpstr>
      <vt:lpstr>Free EB Energy-Momentum Tensor</vt:lpstr>
      <vt:lpstr>Free EB Waves</vt:lpstr>
      <vt:lpstr>Free EB Moving Point Charge</vt:lpstr>
      <vt:lpstr>Free EB Dipole</vt:lpstr>
      <vt:lpstr>Free EB Dipole</vt:lpstr>
      <vt:lpstr>Raleigh Scattering</vt:lpstr>
      <vt:lpstr>Thompson Scattering</vt:lpstr>
      <vt:lpstr>PowerPoint Presentation</vt:lpstr>
      <vt:lpstr>PowerPoint Presentation</vt:lpstr>
      <vt:lpstr>PowerPoint Presentation</vt:lpstr>
      <vt:lpstr>Maxwell’s Equations in Insulators</vt:lpstr>
      <vt:lpstr>Insulator EB Energy</vt:lpstr>
      <vt:lpstr>PowerPoint Presentation</vt:lpstr>
      <vt:lpstr>Maxwell’s Equations in Insulators</vt:lpstr>
      <vt:lpstr>Maxwell’s Equations in Insulators</vt:lpstr>
      <vt:lpstr>PowerPoint Presentation</vt:lpstr>
      <vt:lpstr>PowerPoint Presentation</vt:lpstr>
      <vt:lpstr>PowerPoint Presentation</vt:lpstr>
      <vt:lpstr>Maxwell’s Equations in Metals</vt:lpstr>
      <vt:lpstr>Maxwell’s Equations in Metals</vt:lpstr>
      <vt:lpstr>Maxwell’s Equations in Metal-Insulators</vt:lpstr>
      <vt:lpstr>Maxwell’s Equations in Metal-Insulators</vt:lpstr>
      <vt:lpstr>Metal-Insulator EB (t): (σ = const.)</vt:lpstr>
      <vt:lpstr>Metal-Insulator EB (t): (σ = σ(ω))</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 Overview</dc:title>
  <dc:creator>Andrew Douglas</dc:creator>
  <cp:lastModifiedBy>Kennard, Shauna</cp:lastModifiedBy>
  <cp:revision>247</cp:revision>
  <dcterms:created xsi:type="dcterms:W3CDTF">2019-04-28T16:54:36Z</dcterms:created>
  <dcterms:modified xsi:type="dcterms:W3CDTF">2023-11-19T18:24:08Z</dcterms:modified>
</cp:coreProperties>
</file>