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notesSlides/notesSlide1.xml" ContentType="application/vnd.openxmlformats-officedocument.presentationml.notesSlide+xml"/>
  <Override PartName="/ppt/ink/ink14.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notesSlides/notesSlide4.xml" ContentType="application/vnd.openxmlformats-officedocument.presentationml.notesSlide+xml"/>
  <Override PartName="/ppt/ink/ink21.xml" ContentType="application/inkml+xml"/>
  <Override PartName="/ppt/ink/ink22.xml" ContentType="application/inkml+xml"/>
  <Override PartName="/ppt/ink/ink23.xml" ContentType="application/inkml+xml"/>
  <Override PartName="/ppt/ink/ink24.xml" ContentType="application/inkml+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ink/ink25.xml" ContentType="application/inkml+xml"/>
  <Override PartName="/ppt/ink/ink26.xml" ContentType="application/inkml+xml"/>
  <Override PartName="/ppt/notesSlides/notesSlide8.xml" ContentType="application/vnd.openxmlformats-officedocument.presentationml.notesSlide+xml"/>
  <Override PartName="/ppt/ink/ink27.xml" ContentType="application/inkml+xml"/>
  <Override PartName="/ppt/ink/ink28.xml" ContentType="application/inkml+xml"/>
  <Override PartName="/ppt/ink/ink29.xml" ContentType="application/inkml+xml"/>
  <Override PartName="/ppt/ink/ink30.xml" ContentType="application/inkml+xml"/>
  <Override PartName="/ppt/notesSlides/notesSlide9.xml" ContentType="application/vnd.openxmlformats-officedocument.presentationml.notesSlide+xml"/>
  <Override PartName="/ppt/ink/ink31.xml" ContentType="application/inkml+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notesSlides/notesSlide15.xml" ContentType="application/vnd.openxmlformats-officedocument.presentationml.notesSlide+xml"/>
  <Override PartName="/ppt/ink/ink40.xml" ContentType="application/inkml+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ink/ink41.xml" ContentType="application/inkml+xml"/>
  <Override PartName="/ppt/ink/ink42.xml" ContentType="application/inkml+xml"/>
  <Override PartName="/ppt/ink/ink43.xml" ContentType="application/inkml+xml"/>
  <Override PartName="/ppt/ink/ink44.xml" ContentType="application/inkml+xml"/>
  <Override PartName="/ppt/notesSlides/notesSlide19.xml" ContentType="application/vnd.openxmlformats-officedocument.presentationml.notesSlide+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notesSlides/notesSlide20.xml" ContentType="application/vnd.openxmlformats-officedocument.presentationml.notesSlide+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notesSlides/notesSlide21.xml" ContentType="application/vnd.openxmlformats-officedocument.presentationml.notesSlide+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notesSlides/notesSlide22.xml" ContentType="application/vnd.openxmlformats-officedocument.presentationml.notesSlide+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notesSlides/notesSlide23.xml" ContentType="application/vnd.openxmlformats-officedocument.presentationml.notesSlide+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notesSlides/notesSlide24.xml" ContentType="application/vnd.openxmlformats-officedocument.presentationml.notesSlide+xml"/>
  <Override PartName="/ppt/ink/ink207.xml" ContentType="application/inkml+xml"/>
  <Override PartName="/ppt/ink/ink208.xml" ContentType="application/inkml+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ink/ink209.xml" ContentType="application/inkml+xml"/>
  <Override PartName="/ppt/ink/ink210.xml" ContentType="application/inkml+xml"/>
  <Override PartName="/ppt/notesSlides/notesSlide27.xml" ContentType="application/vnd.openxmlformats-officedocument.presentationml.notesSlide+xml"/>
  <Override PartName="/ppt/ink/ink211.xml" ContentType="application/inkml+xml"/>
  <Override PartName="/ppt/ink/ink212.xml" ContentType="application/inkml+xml"/>
  <Override PartName="/ppt/ink/ink213.xml" ContentType="application/inkml+xml"/>
  <Override PartName="/ppt/notesSlides/notesSlide28.xml" ContentType="application/vnd.openxmlformats-officedocument.presentationml.notesSlide+xml"/>
  <Override PartName="/ppt/ink/ink214.xml" ContentType="application/inkml+xml"/>
  <Override PartName="/ppt/ink/ink215.xml" ContentType="application/inkml+xml"/>
  <Override PartName="/ppt/notesSlides/notesSlide29.xml" ContentType="application/vnd.openxmlformats-officedocument.presentationml.notesSlide+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notesSlides/notesSlide30.xml" ContentType="application/vnd.openxmlformats-officedocument.presentationml.notesSlide+xml"/>
  <Override PartName="/ppt/ink/ink263.xml" ContentType="application/inkml+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notesSlides/notesSlide33.xml" ContentType="application/vnd.openxmlformats-officedocument.presentationml.notesSlide+xml"/>
  <Override PartName="/ppt/ink/ink275.xml" ContentType="application/inkml+xml"/>
  <Override PartName="/ppt/ink/ink276.xml" ContentType="application/inkml+xml"/>
  <Override PartName="/ppt/ink/ink277.xml" ContentType="application/inkml+xml"/>
  <Override PartName="/ppt/notesSlides/notesSlide34.xml" ContentType="application/vnd.openxmlformats-officedocument.presentationml.notesSlide+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6"/>
  </p:notesMasterIdLst>
  <p:sldIdLst>
    <p:sldId id="257" r:id="rId2"/>
    <p:sldId id="482" r:id="rId3"/>
    <p:sldId id="258" r:id="rId4"/>
    <p:sldId id="259" r:id="rId5"/>
    <p:sldId id="408" r:id="rId6"/>
    <p:sldId id="438" r:id="rId7"/>
    <p:sldId id="497" r:id="rId8"/>
    <p:sldId id="279" r:id="rId9"/>
    <p:sldId id="610" r:id="rId10"/>
    <p:sldId id="565" r:id="rId11"/>
    <p:sldId id="566" r:id="rId12"/>
    <p:sldId id="475" r:id="rId13"/>
    <p:sldId id="336" r:id="rId14"/>
    <p:sldId id="500" r:id="rId15"/>
    <p:sldId id="469" r:id="rId16"/>
    <p:sldId id="341" r:id="rId17"/>
    <p:sldId id="342" r:id="rId18"/>
    <p:sldId id="470" r:id="rId19"/>
    <p:sldId id="343" r:id="rId20"/>
    <p:sldId id="476" r:id="rId21"/>
    <p:sldId id="344" r:id="rId22"/>
    <p:sldId id="345" r:id="rId23"/>
    <p:sldId id="509" r:id="rId24"/>
    <p:sldId id="479" r:id="rId25"/>
    <p:sldId id="346" r:id="rId26"/>
    <p:sldId id="271" r:id="rId27"/>
    <p:sldId id="485" r:id="rId28"/>
    <p:sldId id="286" r:id="rId29"/>
    <p:sldId id="493" r:id="rId30"/>
    <p:sldId id="347" r:id="rId31"/>
    <p:sldId id="477" r:id="rId32"/>
    <p:sldId id="310" r:id="rId33"/>
    <p:sldId id="440" r:id="rId34"/>
    <p:sldId id="309" r:id="rId35"/>
    <p:sldId id="274" r:id="rId36"/>
    <p:sldId id="505" r:id="rId37"/>
    <p:sldId id="502" r:id="rId38"/>
    <p:sldId id="506" r:id="rId39"/>
    <p:sldId id="504" r:id="rId40"/>
    <p:sldId id="507" r:id="rId41"/>
    <p:sldId id="474" r:id="rId42"/>
    <p:sldId id="557" r:id="rId43"/>
    <p:sldId id="508" r:id="rId44"/>
    <p:sldId id="261" r:id="rId45"/>
    <p:sldId id="473" r:id="rId46"/>
    <p:sldId id="492" r:id="rId47"/>
    <p:sldId id="272" r:id="rId48"/>
    <p:sldId id="327" r:id="rId49"/>
    <p:sldId id="335" r:id="rId50"/>
    <p:sldId id="263" r:id="rId51"/>
    <p:sldId id="501" r:id="rId52"/>
    <p:sldId id="612" r:id="rId53"/>
    <p:sldId id="499" r:id="rId54"/>
    <p:sldId id="439" r:id="rId55"/>
    <p:sldId id="273" r:id="rId56"/>
    <p:sldId id="278" r:id="rId57"/>
    <p:sldId id="264" r:id="rId58"/>
    <p:sldId id="417" r:id="rId59"/>
    <p:sldId id="285" r:id="rId60"/>
    <p:sldId id="498" r:id="rId61"/>
    <p:sldId id="562" r:id="rId62"/>
    <p:sldId id="563" r:id="rId63"/>
    <p:sldId id="564" r:id="rId64"/>
    <p:sldId id="265" r:id="rId65"/>
    <p:sldId id="481" r:id="rId66"/>
    <p:sldId id="270" r:id="rId67"/>
    <p:sldId id="608" r:id="rId68"/>
    <p:sldId id="471" r:id="rId69"/>
    <p:sldId id="478" r:id="rId70"/>
    <p:sldId id="287" r:id="rId71"/>
    <p:sldId id="303" r:id="rId72"/>
    <p:sldId id="294" r:id="rId73"/>
    <p:sldId id="487" r:id="rId74"/>
    <p:sldId id="293" r:id="rId75"/>
    <p:sldId id="302" r:id="rId76"/>
    <p:sldId id="486" r:id="rId77"/>
    <p:sldId id="288" r:id="rId78"/>
    <p:sldId id="295" r:id="rId79"/>
    <p:sldId id="289" r:id="rId80"/>
    <p:sldId id="296" r:id="rId81"/>
    <p:sldId id="390" r:id="rId82"/>
    <p:sldId id="488" r:id="rId83"/>
    <p:sldId id="489" r:id="rId84"/>
    <p:sldId id="290" r:id="rId85"/>
    <p:sldId id="297" r:id="rId86"/>
    <p:sldId id="330" r:id="rId87"/>
    <p:sldId id="300" r:id="rId88"/>
    <p:sldId id="490" r:id="rId89"/>
    <p:sldId id="291" r:id="rId90"/>
    <p:sldId id="467" r:id="rId91"/>
    <p:sldId id="305" r:id="rId92"/>
    <p:sldId id="298" r:id="rId93"/>
    <p:sldId id="299" r:id="rId94"/>
    <p:sldId id="306" r:id="rId95"/>
    <p:sldId id="307" r:id="rId96"/>
    <p:sldId id="613" r:id="rId97"/>
    <p:sldId id="333" r:id="rId98"/>
    <p:sldId id="483" r:id="rId99"/>
    <p:sldId id="304" r:id="rId100"/>
    <p:sldId id="301" r:id="rId101"/>
    <p:sldId id="308" r:id="rId102"/>
    <p:sldId id="375" r:id="rId103"/>
    <p:sldId id="434" r:id="rId104"/>
    <p:sldId id="556" r:id="rId105"/>
    <p:sldId id="491" r:id="rId106"/>
    <p:sldId id="603" r:id="rId107"/>
    <p:sldId id="447" r:id="rId108"/>
    <p:sldId id="583" r:id="rId109"/>
    <p:sldId id="445" r:id="rId110"/>
    <p:sldId id="584" r:id="rId111"/>
    <p:sldId id="614" r:id="rId112"/>
    <p:sldId id="448" r:id="rId113"/>
    <p:sldId id="589" r:id="rId114"/>
    <p:sldId id="586" r:id="rId115"/>
    <p:sldId id="605" r:id="rId116"/>
    <p:sldId id="587" r:id="rId117"/>
    <p:sldId id="601" r:id="rId118"/>
    <p:sldId id="588" r:id="rId119"/>
    <p:sldId id="593" r:id="rId120"/>
    <p:sldId id="596" r:id="rId121"/>
    <p:sldId id="591" r:id="rId122"/>
    <p:sldId id="607" r:id="rId123"/>
    <p:sldId id="597" r:id="rId124"/>
    <p:sldId id="598" r:id="rId125"/>
    <p:sldId id="606" r:id="rId126"/>
    <p:sldId id="592" r:id="rId127"/>
    <p:sldId id="599" r:id="rId128"/>
    <p:sldId id="594" r:id="rId129"/>
    <p:sldId id="600" r:id="rId130"/>
    <p:sldId id="602" r:id="rId131"/>
    <p:sldId id="595" r:id="rId132"/>
    <p:sldId id="604" r:id="rId133"/>
    <p:sldId id="480" r:id="rId134"/>
    <p:sldId id="316" r:id="rId135"/>
    <p:sldId id="585" r:id="rId136"/>
    <p:sldId id="560" r:id="rId137"/>
    <p:sldId id="277" r:id="rId138"/>
    <p:sldId id="411" r:id="rId139"/>
    <p:sldId id="410" r:id="rId140"/>
    <p:sldId id="510" r:id="rId141"/>
    <p:sldId id="484" r:id="rId142"/>
    <p:sldId id="412" r:id="rId143"/>
    <p:sldId id="574" r:id="rId144"/>
    <p:sldId id="575" r:id="rId145"/>
    <p:sldId id="283" r:id="rId146"/>
    <p:sldId id="349" r:id="rId147"/>
    <p:sldId id="350" r:id="rId148"/>
    <p:sldId id="351" r:id="rId149"/>
    <p:sldId id="494" r:id="rId150"/>
    <p:sldId id="495" r:id="rId151"/>
    <p:sldId id="611" r:id="rId152"/>
    <p:sldId id="511" r:id="rId153"/>
    <p:sldId id="609" r:id="rId154"/>
    <p:sldId id="496" r:id="rId155"/>
    <p:sldId id="553" r:id="rId156"/>
    <p:sldId id="554" r:id="rId157"/>
    <p:sldId id="567" r:id="rId158"/>
    <p:sldId id="576" r:id="rId159"/>
    <p:sldId id="577" r:id="rId160"/>
    <p:sldId id="578" r:id="rId161"/>
    <p:sldId id="579" r:id="rId162"/>
    <p:sldId id="580" r:id="rId163"/>
    <p:sldId id="568" r:id="rId164"/>
    <p:sldId id="569" r:id="rId165"/>
    <p:sldId id="570" r:id="rId166"/>
    <p:sldId id="571" r:id="rId167"/>
    <p:sldId id="573" r:id="rId168"/>
    <p:sldId id="581" r:id="rId169"/>
    <p:sldId id="582" r:id="rId170"/>
    <p:sldId id="572" r:id="rId171"/>
    <p:sldId id="280" r:id="rId172"/>
    <p:sldId id="555" r:id="rId173"/>
    <p:sldId id="284" r:id="rId174"/>
    <p:sldId id="282" r:id="rId175"/>
    <p:sldId id="311" r:id="rId176"/>
    <p:sldId id="313" r:id="rId177"/>
    <p:sldId id="312" r:id="rId178"/>
    <p:sldId id="276" r:id="rId179"/>
    <p:sldId id="353" r:id="rId180"/>
    <p:sldId id="354" r:id="rId181"/>
    <p:sldId id="355" r:id="rId182"/>
    <p:sldId id="356" r:id="rId183"/>
    <p:sldId id="262" r:id="rId184"/>
    <p:sldId id="466" r:id="rId185"/>
    <p:sldId id="465" r:id="rId186"/>
    <p:sldId id="315" r:id="rId187"/>
    <p:sldId id="317" r:id="rId188"/>
    <p:sldId id="337" r:id="rId189"/>
    <p:sldId id="314" r:id="rId190"/>
    <p:sldId id="407" r:id="rId191"/>
    <p:sldId id="325" r:id="rId192"/>
    <p:sldId id="328" r:id="rId193"/>
    <p:sldId id="339" r:id="rId194"/>
    <p:sldId id="340" r:id="rId195"/>
    <p:sldId id="352" r:id="rId196"/>
    <p:sldId id="403" r:id="rId197"/>
    <p:sldId id="329" r:id="rId198"/>
    <p:sldId id="357" r:id="rId199"/>
    <p:sldId id="358" r:id="rId200"/>
    <p:sldId id="359" r:id="rId201"/>
    <p:sldId id="363" r:id="rId202"/>
    <p:sldId id="364" r:id="rId203"/>
    <p:sldId id="365" r:id="rId204"/>
    <p:sldId id="401" r:id="rId205"/>
    <p:sldId id="366" r:id="rId206"/>
    <p:sldId id="368" r:id="rId207"/>
    <p:sldId id="383" r:id="rId208"/>
    <p:sldId id="384" r:id="rId209"/>
    <p:sldId id="385" r:id="rId210"/>
    <p:sldId id="386" r:id="rId211"/>
    <p:sldId id="391" r:id="rId212"/>
    <p:sldId id="392" r:id="rId213"/>
    <p:sldId id="393" r:id="rId214"/>
    <p:sldId id="468" r:id="rId2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89D8580-9133-4B9B-A0DD-AE44841CFA60}">
          <p14:sldIdLst>
            <p14:sldId id="257"/>
            <p14:sldId id="482"/>
            <p14:sldId id="258"/>
            <p14:sldId id="259"/>
            <p14:sldId id="408"/>
            <p14:sldId id="438"/>
            <p14:sldId id="497"/>
            <p14:sldId id="279"/>
            <p14:sldId id="610"/>
            <p14:sldId id="565"/>
            <p14:sldId id="566"/>
            <p14:sldId id="475"/>
            <p14:sldId id="336"/>
            <p14:sldId id="500"/>
            <p14:sldId id="469"/>
            <p14:sldId id="341"/>
            <p14:sldId id="342"/>
            <p14:sldId id="470"/>
            <p14:sldId id="343"/>
            <p14:sldId id="476"/>
            <p14:sldId id="344"/>
            <p14:sldId id="345"/>
            <p14:sldId id="509"/>
            <p14:sldId id="479"/>
            <p14:sldId id="346"/>
            <p14:sldId id="271"/>
            <p14:sldId id="485"/>
            <p14:sldId id="286"/>
            <p14:sldId id="493"/>
            <p14:sldId id="347"/>
          </p14:sldIdLst>
        </p14:section>
        <p14:section name="Untitled Section" id="{5D1A9E84-289A-403C-A32E-30B9AB28EB74}">
          <p14:sldIdLst>
            <p14:sldId id="477"/>
            <p14:sldId id="310"/>
            <p14:sldId id="440"/>
            <p14:sldId id="309"/>
            <p14:sldId id="274"/>
            <p14:sldId id="505"/>
            <p14:sldId id="502"/>
            <p14:sldId id="506"/>
            <p14:sldId id="504"/>
            <p14:sldId id="507"/>
            <p14:sldId id="474"/>
            <p14:sldId id="557"/>
            <p14:sldId id="508"/>
            <p14:sldId id="261"/>
            <p14:sldId id="473"/>
            <p14:sldId id="492"/>
            <p14:sldId id="272"/>
            <p14:sldId id="327"/>
            <p14:sldId id="335"/>
            <p14:sldId id="263"/>
            <p14:sldId id="501"/>
            <p14:sldId id="612"/>
            <p14:sldId id="499"/>
            <p14:sldId id="439"/>
            <p14:sldId id="273"/>
            <p14:sldId id="278"/>
            <p14:sldId id="264"/>
            <p14:sldId id="417"/>
            <p14:sldId id="285"/>
            <p14:sldId id="498"/>
            <p14:sldId id="562"/>
            <p14:sldId id="563"/>
            <p14:sldId id="564"/>
            <p14:sldId id="265"/>
            <p14:sldId id="481"/>
            <p14:sldId id="270"/>
            <p14:sldId id="608"/>
            <p14:sldId id="471"/>
            <p14:sldId id="478"/>
            <p14:sldId id="287"/>
            <p14:sldId id="303"/>
            <p14:sldId id="294"/>
            <p14:sldId id="487"/>
            <p14:sldId id="293"/>
            <p14:sldId id="302"/>
            <p14:sldId id="486"/>
            <p14:sldId id="288"/>
            <p14:sldId id="295"/>
            <p14:sldId id="289"/>
            <p14:sldId id="296"/>
            <p14:sldId id="390"/>
            <p14:sldId id="488"/>
            <p14:sldId id="489"/>
            <p14:sldId id="290"/>
            <p14:sldId id="297"/>
            <p14:sldId id="330"/>
            <p14:sldId id="300"/>
            <p14:sldId id="490"/>
            <p14:sldId id="291"/>
            <p14:sldId id="467"/>
            <p14:sldId id="305"/>
            <p14:sldId id="298"/>
            <p14:sldId id="299"/>
            <p14:sldId id="306"/>
            <p14:sldId id="307"/>
            <p14:sldId id="613"/>
            <p14:sldId id="333"/>
            <p14:sldId id="483"/>
            <p14:sldId id="304"/>
            <p14:sldId id="301"/>
            <p14:sldId id="308"/>
            <p14:sldId id="375"/>
            <p14:sldId id="434"/>
            <p14:sldId id="556"/>
            <p14:sldId id="491"/>
            <p14:sldId id="603"/>
            <p14:sldId id="447"/>
            <p14:sldId id="583"/>
            <p14:sldId id="445"/>
            <p14:sldId id="584"/>
            <p14:sldId id="614"/>
            <p14:sldId id="448"/>
            <p14:sldId id="589"/>
            <p14:sldId id="586"/>
            <p14:sldId id="605"/>
            <p14:sldId id="587"/>
            <p14:sldId id="601"/>
            <p14:sldId id="588"/>
            <p14:sldId id="593"/>
            <p14:sldId id="596"/>
            <p14:sldId id="591"/>
            <p14:sldId id="607"/>
            <p14:sldId id="597"/>
            <p14:sldId id="598"/>
            <p14:sldId id="606"/>
            <p14:sldId id="592"/>
            <p14:sldId id="599"/>
            <p14:sldId id="594"/>
            <p14:sldId id="600"/>
            <p14:sldId id="602"/>
            <p14:sldId id="595"/>
            <p14:sldId id="604"/>
            <p14:sldId id="480"/>
            <p14:sldId id="316"/>
            <p14:sldId id="585"/>
            <p14:sldId id="560"/>
            <p14:sldId id="277"/>
            <p14:sldId id="411"/>
            <p14:sldId id="410"/>
            <p14:sldId id="510"/>
            <p14:sldId id="484"/>
            <p14:sldId id="412"/>
            <p14:sldId id="574"/>
            <p14:sldId id="575"/>
            <p14:sldId id="283"/>
            <p14:sldId id="349"/>
            <p14:sldId id="350"/>
            <p14:sldId id="351"/>
            <p14:sldId id="494"/>
            <p14:sldId id="495"/>
            <p14:sldId id="611"/>
            <p14:sldId id="511"/>
            <p14:sldId id="609"/>
            <p14:sldId id="496"/>
            <p14:sldId id="553"/>
            <p14:sldId id="554"/>
            <p14:sldId id="567"/>
            <p14:sldId id="576"/>
            <p14:sldId id="577"/>
            <p14:sldId id="578"/>
            <p14:sldId id="579"/>
            <p14:sldId id="580"/>
            <p14:sldId id="568"/>
            <p14:sldId id="569"/>
            <p14:sldId id="570"/>
            <p14:sldId id="571"/>
            <p14:sldId id="573"/>
            <p14:sldId id="581"/>
            <p14:sldId id="582"/>
            <p14:sldId id="572"/>
            <p14:sldId id="280"/>
            <p14:sldId id="555"/>
            <p14:sldId id="284"/>
            <p14:sldId id="282"/>
            <p14:sldId id="311"/>
            <p14:sldId id="313"/>
            <p14:sldId id="312"/>
            <p14:sldId id="276"/>
            <p14:sldId id="353"/>
            <p14:sldId id="354"/>
            <p14:sldId id="355"/>
            <p14:sldId id="356"/>
            <p14:sldId id="262"/>
            <p14:sldId id="466"/>
            <p14:sldId id="465"/>
            <p14:sldId id="315"/>
            <p14:sldId id="317"/>
            <p14:sldId id="337"/>
            <p14:sldId id="314"/>
            <p14:sldId id="407"/>
            <p14:sldId id="325"/>
            <p14:sldId id="328"/>
            <p14:sldId id="339"/>
            <p14:sldId id="340"/>
            <p14:sldId id="352"/>
            <p14:sldId id="403"/>
            <p14:sldId id="329"/>
            <p14:sldId id="357"/>
            <p14:sldId id="358"/>
            <p14:sldId id="359"/>
            <p14:sldId id="363"/>
            <p14:sldId id="364"/>
            <p14:sldId id="365"/>
            <p14:sldId id="401"/>
            <p14:sldId id="366"/>
            <p14:sldId id="368"/>
            <p14:sldId id="383"/>
            <p14:sldId id="384"/>
            <p14:sldId id="385"/>
            <p14:sldId id="386"/>
            <p14:sldId id="391"/>
            <p14:sldId id="392"/>
            <p14:sldId id="393"/>
            <p14:sldId id="468"/>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w Douglas" initials="AD" lastIdx="3" clrIdx="0">
    <p:extLst>
      <p:ext uri="{19B8F6BF-5375-455C-9EA6-DF929625EA0E}">
        <p15:presenceInfo xmlns:p15="http://schemas.microsoft.com/office/powerpoint/2012/main" userId="f00e315d48384b4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FFCC"/>
    <a:srgbClr val="0000FF"/>
    <a:srgbClr val="FFCC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951" autoAdjust="0"/>
    <p:restoredTop sz="94641" autoAdjust="0"/>
  </p:normalViewPr>
  <p:slideViewPr>
    <p:cSldViewPr snapToGrid="0">
      <p:cViewPr varScale="1">
        <p:scale>
          <a:sx n="75" d="100"/>
          <a:sy n="75" d="100"/>
        </p:scale>
        <p:origin x="629" y="43"/>
      </p:cViewPr>
      <p:guideLst/>
    </p:cSldViewPr>
  </p:slideViewPr>
  <p:notesTextViewPr>
    <p:cViewPr>
      <p:scale>
        <a:sx n="300" d="100"/>
        <a:sy n="3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notesMaster" Target="notesMasters/notesMaster1.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commentAuthors" Target="commentAuthors.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presProps" Target="presProps.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viewProps" Target="viewProps.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tableStyles" Target="tableStyle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0-30T21:11:33.993"/>
    </inkml:context>
    <inkml:brush xml:id="br0">
      <inkml:brushProperty name="width" value="0.05" units="cm"/>
      <inkml:brushProperty name="height" value="0.05" units="cm"/>
      <inkml:brushProperty name="color" value="#E71224"/>
    </inkml:brush>
  </inkml:definitions>
  <inkml:trace contextRef="#ctx0" brushRef="#br0">293 0 24575,'-10'1'0,"-1"0"0,0 1 0,1 0 0,-1 1 0,1 0 0,0 0 0,0 1 0,0 1 0,1-1 0,-1 2 0,1-1 0,0 1 0,1 1 0,-1-1 0,1 1 0,0 1 0,1 0 0,0 0 0,0 0 0,1 1 0,0 0 0,-6 12 0,5-5 0,-1 0 0,-12 16 0,14-24 0,0 1 0,1-1 0,0 1 0,1 0 0,-1 1 0,2-1 0,0 1 0,0 0 0,0-1 0,-1 16 0,2-2 0,1 0 0,1 0 0,1 0 0,1 0 0,1 0 0,1 0 0,1 0 0,11 29 0,4-9 0,3-1 0,38 55 0,-22-37 0,-37-57 0,0 0 0,0 1 0,0-1 0,0-1 0,1 1 0,-1 0 0,1-1 0,0 1 0,0-1 0,0 0 0,0 0 0,0 0 0,0 0 0,0 0 0,1-1 0,-1 1 0,1-1 0,-1 0 0,1 0 0,-1-1 0,1 1 0,0-1 0,-1 1 0,1-1 0,0 0 0,-1-1 0,1 1 0,0-1 0,-1 1 0,1-1 0,0 0 0,-1 0 0,0-1 0,1 1 0,-1-1 0,0 0 0,1 0 0,-1 0 0,0 0 0,-1 0 0,1 0 0,0-1 0,-1 0 0,1 1 0,-1-1 0,0 0 0,4-6 0,-2 1 0,0-1 0,0 1 0,-1-1 0,0 0 0,0-1 0,-1 1 0,0 0 0,-1-1 0,0-9 0,0-19 0,-4-37 0,0 15 0,4-22 0,0 44 0,-1-1 0,-2 1 0,-9-52 0,-21-51 0,22 72-1365,9 48-5461</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1-11T16:23:43.245"/>
    </inkml:context>
    <inkml:brush xml:id="br0">
      <inkml:brushProperty name="width" value="0.05" units="cm"/>
      <inkml:brushProperty name="height" value="0.05" units="cm"/>
      <inkml:brushProperty name="color" value="#FF0066"/>
      <inkml:brushProperty name="ignorePressure" value="1"/>
    </inkml:brush>
  </inkml:definitions>
  <inkml:trace contextRef="#ctx0" brushRef="#br0">1 0,'37'36,"-2"0,-2 2,-2 1,-3 1,23 42,-15-13,-3 1,-4 1,2 23,-12-24,-3 1,-5 0,-3 3,4 216,-2-23,-2-189,3-1,13 33,12 11,7-1,55 104,-11-61,85 114,-155-250,2-1,1-2,2 1,0-1,2-2,2 0,0-1,1-1,2-1,16 8,-22-17,-6-4</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1T22:44:01.001"/>
    </inkml:context>
    <inkml:brush xml:id="br0">
      <inkml:brushProperty name="width" value="0.05" units="cm"/>
      <inkml:brushProperty name="height" value="0.05" units="cm"/>
      <inkml:brushProperty name="color" value="#E71224"/>
      <inkml:brushProperty name="ignorePressure" value="1"/>
    </inkml:brush>
  </inkml:definitions>
  <inkml:trace contextRef="#ctx0" brushRef="#br0">0 1350,'23'-14,"-1"-1,0-1,-1-1,-1-1,0 0,0-3,10-8,-18 17,114-107,31-16,-110 99,1 2,2 2,1 2,1 2,31-10,1 8,2 3,1 3,1 5,0 4,9 2,455-21,-241 20,-134 1,47-16,-126 12,-2-5,0-3,2-6,139-62,-3-9,152-96,-350 179,-9 6</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29T12:32:46.643"/>
    </inkml:context>
    <inkml:brush xml:id="br0">
      <inkml:brushProperty name="width" value="0.05" units="cm"/>
      <inkml:brushProperty name="height" value="0.05" units="cm"/>
      <inkml:brushProperty name="color" value="#F6630D"/>
      <inkml:brushProperty name="ignorePressure" value="1"/>
    </inkml:brush>
  </inkml:definitions>
  <inkml:trace contextRef="#ctx0" brushRef="#br0">1080 31,'-3'3,"-1"-1,1 1,0-1,-1 0,1-1,-1 1,1 0,-1-1,0 0,0 0,0 0,0-1,-51 5,27-3,-60 9,0 4,1 4,1 4,-49 20,23 7,87-38,1 1,1 1,0 1,1 2,1 0,-6 7,18-16,-6 4,1 1,1 0,0 1,1 0,1 1,0 1,1 0,0 0,2 1,0 0,1 1,0 0,1 0,1 4,-7 50,3 1,3 0,4 0,3 3,-1-53,-1-12,1 1,1-1,0 1,0-1,1 0,1 1,-2-8,1 0,0 0,0 0,0 0,0-1,0 1,1-1,0 1,0-1,0 0,0 0,0 0,0 0,1-1,-1 1,1-1,0 0,1 0,28 13,1-1,0-2,1-1,0-2,1-2,0-1,28 1,58-1,83-8,-60-1,2376 3,-2453-4,-1-3,0-3,-1-2,0-4,78-14,-115 26,0-2,-1-2,0 0,0-2,-1 0,0-2,-1-1,0-2,-1 0,4-5,-11 6,-5 4,1-1,-2 0,1 0,-2-2,1 1,6-12,-5 4,-1 0,-1-1,-1-1,-1 1,0-2,-2 1,0-5,-4 18,-1 0,0-1,-1 0,0 1,-1-1,0 0,0 1,-1-1,0 0,-1 1,0-1,-1 1,0 0,0 0,-1 0,0 0,0 0,-5-5,-14-15,-1 1,-1 1,-2 1,0 1,-23-14,-47-30,-14-2,86 55,-10-4,-1 2,-1 1,-1 1,0 2,-34-6,-54-9,-21 2,115 22,-68-9,-1 4,-19 4,-204 7,132 1,-4-1,-84 15,71-3,-165-12,159-4,133 2,11 0,-33 4,22 13,58-11</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29T12:32:48.410"/>
    </inkml:context>
    <inkml:brush xml:id="br0">
      <inkml:brushProperty name="width" value="0.05" units="cm"/>
      <inkml:brushProperty name="height" value="0.05" units="cm"/>
      <inkml:brushProperty name="color" value="#F6630D"/>
      <inkml:brushProperty name="ignorePressure" value="1"/>
    </inkml:brush>
  </inkml:definitions>
  <inkml:trace contextRef="#ctx0" brushRef="#br0">1 393,'15'-2,"0"0,0-2,0 0,-1 0,1-2,-1 0,0 0,12-8,10-4,42-19,120-51,-150 70,1 1,1 3,12 0,389-57,-252 44,-46 7,1 6,1 7,-1 7,37 10,19 16,45 17,-47-6,-113-21,-1 4,-2 5,0 3,-1 4,76 40,-146-61,0-2,0 0,1-1,0-1,1-2,-1 0,1-1,14 0,0-3</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3T14:13:57.380"/>
    </inkml:context>
    <inkml:brush xml:id="br0">
      <inkml:brushProperty name="width" value="0.05" units="cm"/>
      <inkml:brushProperty name="height" value="0.05" units="cm"/>
      <inkml:brushProperty name="color" value="#008C3A"/>
      <inkml:brushProperty name="ignorePressure" value="1"/>
    </inkml:brush>
  </inkml:definitions>
  <inkml:trace contextRef="#ctx0" brushRef="#br0">801 2152</inkml:trace>
  <inkml:trace contextRef="#ctx0" brushRef="#br0" timeOffset="5691.17">0 3615,'1'-9,"0"-1,0 0,1 1,0-1,1 1,0 0,1 0,-1 0,2 0,-1 1,1-1,3-3,11-13,1 0,1 1,4-2,6-5,13-13,-3-2,-1-2,16-26,-40 47,-2-1,-1 0,-1-1,1-5,-1 3,5-6,1 2,3 0,0 1,24-27,-18 24,-10 16,-1 0,-1-2,-1 1,-1-2,-1 0,3-8,-10 19,1 1,0 0,9-11,-9 14,-1 0,1 0,-2 0,1-1,-1 0,-1 0,0 0,0 0,3-40,-3 1,-1-1,-6-50,1-5,3 74,0-38,3-8,-1 54,1-1,2 1,0 1,1-1,3-5,42-98,39-67,-78 170,1 2,2-1,0 2,1 0,6-5,33-31,6-1,26-25,19-16,-45 43,21-28,-63 62,-2 0,0-2,-1 0,-2-1,0 0,1-6,12-30,21-30,-37 70,2 1,0 1,1 0,1 1,1 0,9-7,198-183,-208 195,1 0,0 1,1 1,1 0,-1 2,2 0,5-2,35-9,40-7,-28 9,-50 11,201-49,-193 49</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15T22:54:20.002"/>
    </inkml:context>
    <inkml:brush xml:id="br0">
      <inkml:brushProperty name="width" value="0.05" units="cm"/>
      <inkml:brushProperty name="height" value="0.05" units="cm"/>
      <inkml:brushProperty name="color" value="#008C3A"/>
    </inkml:brush>
  </inkml:definitions>
  <inkml:trace contextRef="#ctx0" brushRef="#br0">2698 274 24575,'-548'19'0,"-71"46"0,390-33 0,141-22 0,0-5 0,-117-6 0,70-2 0,57 2 0,-96 3 0,162 0 0,-1 0 0,0 1 0,1 1 0,-1 0 0,1 0 0,0 1 0,-20 13 0,15-7 0,0 0 0,1 1 0,1 1 0,-19 19 0,-3 8 0,3 0 0,2 3 0,-39 64 0,52-73 0,2 0 0,1 2 0,2-1 0,2 2 0,-13 56 0,12-32 0,5-32 0,2 0 0,1 1 0,-1 43 0,6-67 0,1-1 0,0 1 0,0 0 0,1 0 0,0 0 0,0-1 0,0 1 0,0-1 0,1 1 0,0-1 0,0 0 0,0 0 0,1 0 0,0-1 0,0 1 0,0-1 0,0 0 0,9 6 0,7 4 0,0-1 0,1 0 0,26 11 0,-44-23 0,24 11 0,1-1 0,-1-1 0,2-2 0,-1 0 0,57 5 0,147-4 0,8 1 0,-207-6 0,534 44 0,-467-46 0,264-12 0,-98-30 0,-140 18 0,130-5 0,91-6 0,-179 3 0,-20 3 0,109-11 0,-235 32 0,1-2 0,-1-1 0,0-1 0,-1 0 0,0-2 0,37-27 0,6-2 0,-29 21 0,70-30 0,-74 36 0,35-20 0,10-4 0,-41 23 0,2 0 0,-1-2 0,50-31 0,-77 42 0,1-1 0,-2 0 0,1 0 0,-1-1 0,0 0 0,-1 0 0,0-1 0,0 1 0,-1-2 0,0 1 0,0-1 0,-1 0 0,6-18 0,-7 16 0,0 0 0,-1-1 0,0 1 0,-1-1 0,-1 0 0,0 0 0,-1 1 0,0-1 0,-1 0 0,0 0 0,-1 0 0,-1 1 0,0-1 0,0 1 0,-1 0 0,-1 0 0,0 0 0,-1 0 0,0 1 0,-1 0 0,0 0 0,-1 1 0,0 0 0,-12-12 0,4 8 0,0 1 0,0 1 0,-2 0 0,1 2 0,-1 0 0,-1 1 0,1 0 0,-21-5 0,-28-6 0,-69-11 0,119 27 0,-1034-221 0,1000 214 0,0-1 0,1-3 0,-58-26 0,97 36 0,0 1 0,0 0 0,-1 1 0,1 0 0,-1 1 0,0 0 0,0 1 0,0 0 0,0 1 0,-20 2 0,11 1 0,-1 1 0,1 1 0,0 1 0,-40 18 0,48-19-86,-88 43 303,88-41-466,0 1-1,0 0 1,1 1 0,0 0-1,-13 13 1,10-3-6577</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15T22:54:21.912"/>
    </inkml:context>
    <inkml:brush xml:id="br0">
      <inkml:brushProperty name="width" value="0.05" units="cm"/>
      <inkml:brushProperty name="height" value="0.05" units="cm"/>
      <inkml:brushProperty name="color" value="#008C3A"/>
    </inkml:brush>
  </inkml:definitions>
  <inkml:trace contextRef="#ctx0" brushRef="#br0">1 638 24575,'212'0'0,"36"-2"0,95-7-992,422-19-4445,1124-26 3413,-767 51 1166,-243 2 104,-490-7 754,0-17 0,447-87 0,-379 20 0,253-47 0,348-3-170,-755 120 175,458 25 1,-623 8 379,-1 6 0,0 7 0,-2 5 0,-1 6 0,-1 6-1,156 71 1,461 190 6316,-736-297-6593,90 28 253,114 54-1,-143-51-360,263 118 0,-267-126 0,1-3 0,137 27 0,-125-37 0,457 96 0,-422-76 0,-39-11 0,1-2 0,123 15 0,134-32 0,-201-7 0,255 5 0,-1 29 0,-303-15 0,-2 4 0,98 37 0,65 16 0,-232-70-195,1 0 0,0-2 0,0 0 0,0-1 0,0-1 0,32-3 0,-15-4-6631</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3T17:49:08.859"/>
    </inkml:context>
    <inkml:brush xml:id="br0">
      <inkml:brushProperty name="width" value="0.1" units="cm"/>
      <inkml:brushProperty name="height" value="0.1" units="cm"/>
      <inkml:brushProperty name="color" value="#66CC00"/>
      <inkml:brushProperty name="ignorePressure" value="1"/>
    </inkml:brush>
  </inkml:definitions>
  <inkml:trace contextRef="#ctx0" brushRef="#br0">0 0</inkml:trace>
  <inkml:trace contextRef="#ctx0" brushRef="#br0" timeOffset="749.97">0 0,'9'2,"0"0,0-1,1 1,0-1,0 0,1 1,1-1,80 7,-46-5,434 41,-58-5,-363-34,1-1,1-1,1 0,-1-1,48 0,87 0,32-2,-134-1,488-3,-430 3,131 1,9-1,-279 1,1-1,-1 1,0 0,10-1,-19 0,0 1,1 0,-1-1,0 1,-1-1,1 1,0-1,-1 1,1-1,-1 0,0 1,1-1,-2 0,1 1,2-2,3-1</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07T13:21:51.832"/>
    </inkml:context>
    <inkml:brush xml:id="br0">
      <inkml:brushProperty name="width" value="0.05" units="cm"/>
      <inkml:brushProperty name="height" value="0.05" units="cm"/>
      <inkml:brushProperty name="color" value="#008C3A"/>
    </inkml:brush>
  </inkml:definitions>
  <inkml:trace contextRef="#ctx0" brushRef="#br0">1942 0 24575,'-6'4'0,"1"-1"0,-1 0 0,0-1 0,0 1 0,-1-1 0,1 0 0,0-1 0,-1 1 0,1-1 0,-1-1 0,1 1 0,-9-1 0,3 1 0,-408 4 0,225-8 0,-730 3 0,911 1 0,0 1 0,0 0 0,1 1 0,-1 1 0,1 0 0,0 0 0,0 2 0,0-1 0,1 2 0,-1-1 0,2 2 0,-1 0 0,1 0 0,0 1 0,1 0 0,0 1 0,0 0 0,1 1 0,0 0 0,1 0 0,1 1 0,0 0 0,0 0 0,1 1 0,1-1 0,0 2 0,-6 24 0,9-27 0,0 0 0,1 0 0,0 0 0,1 0 0,1 0 0,-1 0 0,2 0 0,-1-1 0,2 1 0,-1 0 0,1-1 0,1 1 0,0-1 0,1 0 0,0 0 0,0-1 0,1 1 0,13 15 0,33 35 0,3-2 0,65 53 0,-81-83 0,-25-18 0,1 1 0,23 23 0,-29-26 0,1 0 0,0-1 0,0 0 0,1-1 0,-1 0 0,1-1 0,1 0 0,17 5 0,37 18 0,-48-21 0,0 0 0,1-1 0,0 0 0,0-2 0,0 0 0,0-1 0,35 0 0,43 8 0,-35 1 0,-23-3 0,1-2 0,59 3 0,235-10 0,-134-2 0,-163 1 0,60-12 0,-57 6 0,44-1 0,216 8 0,-135 1 0,-130-3 0,59-10 0,-56 6 0,45-2 0,52 10 0,35-1 0,-142-3 0,1-1 0,-2-1 0,54-15 0,4-5 0,-54 16 0,0-1 0,-1-1 0,0-2 0,30-15 0,-48 20 0,13-7 0,1-1 0,-2-1 0,0-1 0,22-21 0,-39 32 0,-1-1 0,-1 1 0,1-1 0,-1 0 0,-1 0 0,1-1 0,-1 1 0,-1-1 0,1 0 0,-1 0 0,0 0 0,-1-1 0,0 1 0,-1-1 0,1 1 0,-1-1 0,-1 1 0,0-13 0,-1 17 0,1 0 0,-1 0 0,0 0 0,0 0 0,-1 0 0,1 1 0,-1-1 0,0 0 0,0 1 0,0-1 0,0 1 0,-1-1 0,-3-3 0,-43-37 0,26 26 0,10 8 0,0 0 0,0 1 0,-1 1 0,-1 0 0,-23-10 0,-80-20 0,86 29 0,-28-6 0,0 2 0,-111-7 0,145 17 0,1-2 0,-43-13 0,45 11 0,-1 1 0,0 1 0,-32-3 0,-296 6 0,169 4 0,-145-2 0,320 0 6,0-1-1,0 0 0,0-1 0,0 0 1,0 0-1,0-1 0,1 1 0,-1-2 1,1 1-1,-9-6 0,-9-8-183,-34-27-1,26 17-887,19 17-5760</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07T13:22:15.874"/>
    </inkml:context>
    <inkml:brush xml:id="br0">
      <inkml:brushProperty name="width" value="0.05" units="cm"/>
      <inkml:brushProperty name="height" value="0.05" units="cm"/>
      <inkml:brushProperty name="color" value="#008C3A"/>
    </inkml:brush>
  </inkml:definitions>
  <inkml:trace contextRef="#ctx0" brushRef="#br0">1 0 24575,'0'0'-8191</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07T13:22:24.964"/>
    </inkml:context>
    <inkml:brush xml:id="br0">
      <inkml:brushProperty name="width" value="0.05" units="cm"/>
      <inkml:brushProperty name="height" value="0.05" units="cm"/>
      <inkml:brushProperty name="color" value="#008C3A"/>
    </inkml:brush>
  </inkml:definitions>
  <inkml:trace contextRef="#ctx0" brushRef="#br0">3067 0 24575,'-2495'0'0,"2441"3"0,-74 12 0,64-6 0,46-6 0,0 1 0,0 0 0,1 2 0,-1 0 0,1 1 0,0 0 0,1 1 0,-26 18 0,30-18 0,1 1 0,-1 0 0,2 1 0,-1 0 0,1 1 0,1 0 0,0 0 0,1 1 0,0 0 0,0 1 0,-7 19 0,10-18 0,1 0 0,0 1 0,1 0 0,1 0 0,-1 25 0,6 82 0,0-52 0,-3-64 0,0 1 0,1 0 0,-1 0 0,2-1 0,-1 1 0,1-1 0,0 1 0,0-1 0,1 0 0,0 0 0,0 0 0,7 10 0,-4-8 0,1-1 0,0 0 0,0 0 0,1-1 0,0 0 0,0 0 0,0-1 0,11 5 0,167 76 0,-104-51 0,-69-30 0,0-1 0,1 0 0,0-1 0,0 0 0,0-1 0,17 1 0,90-5 0,-56 0 0,1027 0 0,-572 3 0,-485-2 0,0-3 0,-1-1 0,1-1 0,-1-2 0,0-1 0,41-18 0,-57 21 0,1 1 0,0 0 0,0 2 0,38-3 0,81 8 0,-52 0 0,-56 0 0,-1 1 0,0 2 0,47 13 0,-44-10 0,-1-1 0,59 5 0,406-10 0,-242-5 0,-214 3 0,28-1 0,1 4 0,80 12 0,-76-7 0,0-2 0,120-7 0,-67-2 0,732 3 0,-819-1 0,57-11 0,28-2 0,-107 13 0,180 3 0,-123 11 0,-53-8 0,39 3 0,388-5 0,-231-6 0,173 3 0,-371-1 0,-1-1 0,0-1 0,0 0 0,0-2 0,-1 0 0,1-1 0,18-9 0,43-14 0,-47 22 0,1 2 0,-1 1 0,1 2 0,0 1 0,49 5 0,5-1 0,-66-2 0,0 2 0,34 7 0,-33-5 0,0-1 0,26 1 0,5-1 0,91 19 0,-94-13 0,104 8 0,-119-18 0,152-2 0,-175 0 0,-1 0 0,0-1 0,0 0 0,0 0 0,-1-1 0,1-1 0,-1 0 0,0 0 0,15-11 0,-9 4 0,-1 0 0,0 0 0,-1-2 0,22-27 0,-20 19 0,-2 0 0,0-2 0,-1 0 0,-2 0 0,13-41 0,-20 58 0,-1-1 0,1 1 0,1 0 0,-1 0 0,11-11 0,-10 13 0,-1-1 0,1 0 0,-1 1 0,-1-1 0,1-1 0,-1 1 0,0-1 0,4-11 0,-4 6 0,-1 1 0,0-1 0,-1 0 0,0 0 0,-1 0 0,0-1 0,-1 1 0,0 0 0,-5-19 0,3 22 0,0 1 0,0 0 0,-1 0 0,0 0 0,-1 0 0,1 1 0,-1 0 0,-1 0 0,1 0 0,-1 0 0,-1 1 0,1 0 0,-14-9 0,5 5 0,-2 0 0,1 1 0,-1 1 0,0 1 0,-1 0 0,0 1 0,0 1 0,0 1 0,-32-4 0,-11 4 0,-101 6 0,53 1 0,17-5 0,-99 4 0,114 11 0,-10 0 0,71-11 0,0 1 0,0 1 0,0 0 0,-23 9 0,19-6 0,0 0 0,-22 3 0,-6-5 0,0-2 0,-70-4 0,41-1 0,41 0 0,-54-10 0,53 6 0,-46-2 0,-246 8 0,151 1 0,151 0 0,0 2 0,-31 7 0,29-5 0,-49 4 0,-294-9 0,173-1 0,169-1 0,0-1 0,0-2 0,-47-13 0,45 10 0,-1 1 0,-54-5 0,-354 10 0,216 5 0,198-5 0,-1 0 0,-30-8 0,28 4 0,-46-2 0,76 8 0,-51-1 0,-89-14 0,-75-14 0,141 21 0,1 2 0,-119 8 0,64 0 0,-475-2 0,590 1 13,-1 0 0,1 2 0,-25 6 0,3-1-1430,15-4-5409</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1-11T16:23:43.246"/>
    </inkml:context>
    <inkml:brush xml:id="br0">
      <inkml:brushProperty name="width" value="0.05" units="cm"/>
      <inkml:brushProperty name="height" value="0.05" units="cm"/>
      <inkml:brushProperty name="ignorePressure" value="1"/>
    </inkml:brush>
  </inkml:definitions>
  <inkml:trace contextRef="#ctx0" brushRef="#br0">1 0,'67'68,"-3"3,-2 3,-5 2,-2 2,19 43,-11 1,3 24,-11-23,18 21,-55-112,90 169,-76-139,-11-22,-1 2,-1 4,14 40,-10-28,-2 1,9 47,-25-85,2 8,-1 0,-2 1,0 0,-2 0,-2 12,0-38</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4T18:25:40.149"/>
    </inkml:context>
    <inkml:brush xml:id="br0">
      <inkml:brushProperty name="width" value="0.05" units="cm"/>
      <inkml:brushProperty name="height" value="0.05" units="cm"/>
      <inkml:brushProperty name="color" value="#004F8B"/>
      <inkml:brushProperty name="ignorePressure" value="1"/>
    </inkml:brush>
  </inkml:definitions>
  <inkml:trace contextRef="#ctx0" brushRef="#br0">0 9874,'336'-173,"-183"86,105-80,-165 98,-4-4,70-74,98-104,328-357,-374 367,116-179,-251 310,-4-3,-6-4,-4-2,19-61,93-312,-25-12,-103 345,-15 50,259-875,34 9,-204 666,13 5,13 6,68-87,-64 143,12 6,9 8,10 8,18-1,901-826,-911 882,-45 45</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05T14:19:29.354"/>
    </inkml:context>
    <inkml:brush xml:id="br0">
      <inkml:brushProperty name="width" value="0.05" units="cm"/>
      <inkml:brushProperty name="height" value="0.05" units="cm"/>
      <inkml:brushProperty name="color" value="#66CC00"/>
      <inkml:brushProperty name="ignorePressure" value="1"/>
    </inkml:brush>
  </inkml:definitions>
  <inkml:trace contextRef="#ctx0" brushRef="#br0">3066 269,'-249'6,"189"0,0 1,1 4,-7 3,15-1,-16 5,0-3,-32 1,-59 3,17-2,-132 0,-502-19,757 1,1 0,-1-1,1-2,0 1,0-2,-3-1,-99-42,106 42,-1 0,-1 1,1 0,-1 1,0 1,1 0,-1 1,-6 0,-14 1,-1 1,1 1,-1 3,23-2,0 0,0 1,0 1,1 0,-1 1,1 0,0 1,0 0,-8 7,-47 35,-48 46,103-84,1 1,0 0,1 1,1 0,0 1,0 0,1 0,-3 9,8-17,1 1,0-1,0 0,1 1,-1-1,1 1,0 0,1-1,-1 1,1 0,0-1,1 1,-1 0,1-1,0 1,1-1,-1 1,1-1,0 1,1-1,-1 0,1 0,0 0,2 3,7 5,-1-1,2 0,-1 0,2-1,-1-1,1 0,2 0,21 11,1-2,16 6,50 16,1-6,63 12,223 39,-350-78,973 187,-486-96,-394-74,2-5,0-6,63-4,1000-17,-1058 4,0-7,0-5,-2-7,0-6,-2-5,122-49,403-176,-591 229,-1-3,-2-2,-1-4,-2-3,-2-2,13-16,-74 58,49-42,1 2,9-2,-58 41,0 1,0-2,0 1,0 0,0-1,0 1,-1-1,1 0,-1 0,0 0,0 0,0 0,0 0,0-1,-1 1,1-1,-1 1,0-1,0 1,-1-1,1 0,-1 1,0-1,1 0,-2-1,0 1,0-1,0 1,-1-1,1 1,-1 0,0-1,0 1,0 0,-1 0,0 0,1 1,-1-1,-1 1,1 0,0-1,-1 1,0 1,-1-2,-13-8,-1 2,1 0,-2 1,1 1,-1 0,0 2,-5-1,-49-10,-28 0,57 10,-113-12,0 7,-125 9,-93-6,77-2,-71-6,264 3,1-5,-21-10,-133-24,122 27,1-6,1-6,-53-26,161 56,0 1,0 1,-1 1,0 2,-16 0,-47 2,-5 4,-13 0,-27-5,11 0,-7 7,80 5,34-5</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05T14:19:33.323"/>
    </inkml:context>
    <inkml:brush xml:id="br0">
      <inkml:brushProperty name="width" value="0.05" units="cm"/>
      <inkml:brushProperty name="height" value="0.05" units="cm"/>
      <inkml:brushProperty name="color" value="#66CC00"/>
      <inkml:brushProperty name="ignorePressure" value="1"/>
    </inkml:brush>
  </inkml:definitions>
  <inkml:trace contextRef="#ctx0" brushRef="#br0">1235 83,'-56'2,"-1"2,1 3,0 2,-166 40,110-23,-101 28,162-38,0 2,1 2,-3 5,19-9,8-4,0 2,0 0,1 2,-16 13,35-23,-1 0,1 0,0 1,0 0,0 0,1 0,0 0,1 1,0 0,0 0,1 0,0 1,0-1,1 1,0 0,0 0,0 4,0 29,0 0,3-1,3 10,-4-45,2-1,-1 0,0 0,1 0,0 0,0-1,1 1,-1 0,1-1,0 0,0 1,0-1,1-1,0 1,-1 0,1-1,0 0,1 0,-1 0,1 0,-1-1,4 2,14 6,0-1,1-1,1-1,8 1,-12-3,134 31,84 6,163 7,-181-23,-59-7,627 92,-1-5,-423-52,-191-25,-73-16,98-1,104-13,-137-2,172 5,252-5,-549 2,-1-2,0-2,0-1,0-2,0-1,-1-2,-1-2,0-2,-1-1,0-2,-2-1,0-2,1-2,14-13,91-72,-112 84,-1-1,-2-1,19-24,-32 31,-1 0,-1-1,-1 0,0 0,-1-1,1-11,5-9,-11 33,0-1,0 0,-1 0,-1 0,1 0,-2 0,1 0,-1-1,-1-8,0 13,0 0,0-1,-1 1,0 0,0 0,0 0,0 1,-1-1,0 0,0 1,0 0,0-1,-1 1,0 1,1-1,-2 0,-3-2,-10-6,-1 1,-1 0,1 1,-2 2,-5-2,-31-9,-20-3,-537-111,100 25,68 6,284 65,-1 8,-130-5,-243 28,301 9,-256 13,208-5,-13-13,-154 4,279 11,61-4,-28-5,37-4,79 0</inkml:trace>
  <inkml:trace contextRef="#ctx0" brushRef="#br0" timeOffset="2427.53">267 999,'-2'400,"4"426,3-716,5 0,5 0,7 12,15 42,42 106,-50-185,4-1,4-1,3-2,17 19,-23-44,3-3,2-1,3-2,2-2,1-1,17 9,35 22,4-4,3-5,3-4,106 46,-101-62,1-4,4-4,237 64,-202-62,546 145,-615-170,1-3,1-5,62 0,257-11,-163-3,-176 5,-13 0,27-4,-61 2,-1-2,0 0,0 0,0-2,0 0,7-5,200-95,-213 100,2 1,-1 0,0 1,1 0,8 0,1 1</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4T18:35:38.015"/>
    </inkml:context>
    <inkml:brush xml:id="br0">
      <inkml:brushProperty name="width" value="0.1" units="cm"/>
      <inkml:brushProperty name="height" value="0.1" units="cm"/>
      <inkml:brushProperty name="color" value="#66CC00"/>
      <inkml:brushProperty name="ignorePressure" value="1"/>
    </inkml:brush>
  </inkml:definitions>
  <inkml:trace contextRef="#ctx0" brushRef="#br0">0 8070,'2'-13,"1"1,0 0,0 0,1 0,1 0,0 1,6-10,8-11,24-30,-32 49,293-356,-167 211,113-169,-32-27,68-173,-192 339,22-84,-68 143,-6-2,14-86,-25 68,-10 37,5 1,5 1,17-35,19-7,7 3,69-99,200-273,-173 271,270-468,-36-24,-286 519,9 5,25-17,-100 163,4 2,2 2,3 3,3 2,2 4,3 2,64-38,-5 17,3 7,111-42,-47 35,143-33,-52 18,-257 83</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4T18:39:14.985"/>
    </inkml:context>
    <inkml:brush xml:id="br0">
      <inkml:brushProperty name="width" value="0.05" units="cm"/>
      <inkml:brushProperty name="height" value="0.05" units="cm"/>
      <inkml:brushProperty name="color" value="#004F8B"/>
      <inkml:brushProperty name="ignorePressure" value="1"/>
    </inkml:brush>
  </inkml:definitions>
  <inkml:trace contextRef="#ctx0" brushRef="#br0">1 1,'21'29,"-8"-8,36 41,2-4,3-1,49 39,-75-73,1 0,1-2,1-1,1-1,0-2,1-1,1-2,0-1,1-2,0-1,7-1,201 34,105 25,-183-23,-70-16,1-5,76 8,-111-25,605 57,151-38,3049-27,-3323-28,-198 6,-325 22,1 1,-1 0,1 2,-1 0,1 2,-1 0,0 1,-1 1,1 1,-1 0,-1 2,1 0,-2 1,1 1,-1 1,8 7,0 1,-5-4</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3T15:12:32.853"/>
    </inkml:context>
    <inkml:brush xml:id="br0">
      <inkml:brushProperty name="width" value="0.05" units="cm"/>
      <inkml:brushProperty name="height" value="0.05" units="cm"/>
      <inkml:brushProperty name="color" value="#004F8B"/>
      <inkml:brushProperty name="ignorePressure" value="1"/>
    </inkml:brush>
  </inkml:definitions>
  <inkml:trace contextRef="#ctx0" brushRef="#br0">0 2047,'12'0,"1"-4,-1-5,-1-1,1-1,1-2,-1-5,0-3,-2-5,2-1,-1-3,0-2,0-6,59-187,2 15,0 18,45-71,-20 98,0 25,3 23,28 5,-49 50,59-44,88 12,-50 98,32-8,-84-58,-66 29,24 6,52 31,-112-4</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3T16:24:48.946"/>
    </inkml:context>
    <inkml:brush xml:id="br0">
      <inkml:brushProperty name="width" value="0.1" units="cm"/>
      <inkml:brushProperty name="height" value="0.1" units="cm"/>
      <inkml:brushProperty name="color" value="#5B2D90"/>
      <inkml:brushProperty name="ignorePressure" value="1"/>
    </inkml:brush>
  </inkml:definitions>
  <inkml:trace contextRef="#ctx0" brushRef="#br0">2 2067,'263'16,"111"41,123 10,743-48,-814-21,-356-3,-2-3,-1-6,3-4,-4-5,1-5,-3-5,2-5,-2-3,-1-6,-2-4,-2-4,-1-4,0-6,21-34,1030-1159,-1066 1210,1 1,0 4,2 2,1 5,1 3,0 5,3 1,-1 5,1 2,-1 5,44-3,6 14</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3T16:35:37.558"/>
    </inkml:context>
    <inkml:brush xml:id="br0">
      <inkml:brushProperty name="width" value="0.05" units="cm"/>
      <inkml:brushProperty name="height" value="0.05" units="cm"/>
      <inkml:brushProperty name="color" value="#E71224"/>
      <inkml:brushProperty name="ignorePressure" value="1"/>
    </inkml:brush>
  </inkml:definitions>
  <inkml:trace contextRef="#ctx0" brushRef="#br0">1 1582,'27'-20,"1"6,-1-1,1 1,1 7,-1 0,19-1,13-6,128-56,-3-9,-1-13,33-42,-177 112,142-112,-28 20,-104 80,1 5,1 8,1-1,28-6,12 7,8-7,4 14,7-1,-65 8,-2 0,1-7,-1-1,1-5,-3-1,38-22,54-56,61-57,-175 134,37-19,0 5,2 0,-2 15,2-7,1 7,1 6,0 8,7 0,-14 0</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30T14:53:57.220"/>
    </inkml:context>
    <inkml:brush xml:id="br0">
      <inkml:brushProperty name="width" value="0.05" units="cm"/>
      <inkml:brushProperty name="height" value="0.05" units="cm"/>
      <inkml:brushProperty name="color" value="#008C3A"/>
    </inkml:brush>
  </inkml:definitions>
  <inkml:trace contextRef="#ctx0" brushRef="#br0">0 1 24575,'3'1'0,"0"0"0,0 1 0,-1-1 0,1 1 0,0-1 0,-1 1 0,0 0 0,1 0 0,-1 0 0,0 0 0,0 0 0,-1 1 0,3 3 0,9 8 0,21 19 0,-2 1 0,-2 1 0,-2 1 0,42 71 0,-48-61 0,-2 1 0,18 68 0,-18-51 0,-10-29 0,-1 1 0,-3 1 0,3 53 0,-10 114 0,-2-78 0,4-46 0,-3 92 0,-12-90 0,7-53 0,-3 52 0,10 328 0,1-191 0,0-200 0,1 1 0,0-1 0,2 0 0,0 0 0,1 0 0,1 0 0,1-1 0,1 0 0,1 0 0,0 0 0,19 23 0,12 21 0,-34-49 0,1 0 0,0 0 0,2-1 0,-1 0 0,17 16 0,-11-17 0,0 0 0,1-1 0,1 0 0,26 11 0,-21-11 0,-1 1 0,38 25 0,-54-32 0,0 0 0,0 1 0,0-1 0,0 1 0,-1 0 0,0 0 0,0 0 0,0 0 0,0 0 0,-1 0 0,1 1 0,-1 0 0,0-1 0,-1 1 0,0 0 0,0-1 0,1 7 0,-2-8 0,0 1 0,0-1 0,0 1 0,-1-1 0,1 1 0,-1-1 0,0 0 0,0 1 0,0-1 0,-1 0 0,0 0 0,1 0 0,-1 0 0,0 0 0,0 0 0,-1 0 0,-4 4 0,-2 0 0,-1 0 0,0 0 0,0-1 0,-14 6 0,-27 19 0,28-12 0,2 1 0,1 0 0,-28 36 0,35-40 0,-1 1 0,1 0 0,-16 29 0,24-36 0,1-1 0,0 1 0,1 0 0,1 0 0,-1 0 0,2 1 0,-1 12 0,2 276 0,3-120 0,-5-90 0,5 105 0,2-157 0,20 69 0,-15-74 0,-3 0 0,0 0 0,1 41 0,-6-55 0,0 1 0,1 0 0,2-1 0,0 0 0,13 30 0,-6-18 0,15 82 0,-17-83 0,0-3 0,-2 0 0,0 1 0,-3 0 0,4 40 0,-8-33 0,-4 179 0,-2-186 0,0 1 0,-2-1 0,-2-1 0,0 1 0,-2-1 0,-18 30 0,22-46 0,1-1 0,-1 0 0,-1-1 0,0 0 0,0 0 0,-10 7 0,-22 22 0,26-21-114,8-9-43,0 1 1,0-1 0,-1-1-1,0 1 1,0-1 0,-1 0-1,-16 9 1,6-8-6670</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03T18:58:46.450"/>
    </inkml:context>
    <inkml:brush xml:id="br0">
      <inkml:brushProperty name="width" value="0.05" units="cm"/>
      <inkml:brushProperty name="height" value="0.05" units="cm"/>
      <inkml:brushProperty name="color" value="#E71224"/>
    </inkml:brush>
  </inkml:definitions>
  <inkml:trace contextRef="#ctx0" brushRef="#br0">1 1288 24575,'96'-6'0,"-1"-3"0,135-32 0,-223 40 0,395-97 0,-391 92 0,1 0 0,-1 0 0,0-1 0,0-1 0,-1 0 0,0 0 0,0-1 0,-1 0 0,13-17 0,26-23 0,-30 29 0,0 0 0,-2-1 0,-1 0 0,0-1 0,-2-1 0,16-35 0,29-47 0,8-3 0,45-63 0,-96 151 0,1 1 0,2 0 0,0 1 0,0 1 0,2 1 0,25-16 0,86-44 0,-105 61 0,-1 1 0,2 2 0,54-19 0,-42 17 0,40-21 0,-66 29 0,101-48 0,-99 49 0,0 0 0,0 1 0,1 1 0,-1 0 0,1 2 0,18-1 0,8 1 0,74 3 0,-100-1 0,0 1 0,0 1 0,0 0 0,-1 1 0,16 6 0,188 67 0,-172-66 0,-30-8 0,-1 1 0,1 1 0,16 7 0,62 34-1365,-75-38-5461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1-11T16:23:43.247"/>
    </inkml:context>
    <inkml:brush xml:id="br0">
      <inkml:brushProperty name="width" value="0.05" units="cm"/>
      <inkml:brushProperty name="height" value="0.05" units="cm"/>
      <inkml:brushProperty name="ignorePressure" value="1"/>
    </inkml:brush>
  </inkml:definitions>
  <inkml:trace contextRef="#ctx0" brushRef="#br0">1 1,'304'243,"-162"-134,-114-87,1 0,0-2,2-1,0-1,2-2,20 7,-38-18,1 0,-1-1,1-1,0-1,-1 0,2-1,26 42,-37-36,0-1,0 0,0-1,1 1,0-1,0-1,1 1,-1-1,1-1,0 1,-1-1,2-1,6 3,-10 1,-5-5,0-1,0 0,0 1,0-1,0 0,0 0,0 1,0-1,0 0,0 1,1-1,-1 0,0 1,0-1,0 0,0 0,1 1,-1-1,0 0,0 0,1 1,-1-1,0 0,0 0,1 0,-1 0,0 1,0-1,1 0,-1 0,0 0,1 0,-1 0,0 0,1 0,-1 0,0 0,1 0,-1 0,0 0,1 0,-1 0,0 0,0 0,1 0,-1 0,0 0,1-1,-1 1,0 0,0 0,-18 30,-2-10,0-2,-2 0,0-2,0 0,-2-1,-21 9,12-5,-68 35,-24 5,37-18,73-34,-1-2,0 0,-16 3,8-2,16-3,1 0,0 0,0 1,0 0,1 0,-6 5,7-5,1-1,0 1,-1-1,0 0,0-1,0 1,0-1,0 0,0 0,0 0,-1-1,1 0,-1 0,-2 0,4-2,1 0</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04T21:56:58.240"/>
    </inkml:context>
    <inkml:brush xml:id="br0">
      <inkml:brushProperty name="width" value="0.1" units="cm"/>
      <inkml:brushProperty name="height" value="0.1" units="cm"/>
      <inkml:brushProperty name="color" value="#004F8B"/>
      <inkml:brushProperty name="ignorePressure" value="1"/>
    </inkml:brush>
  </inkml:definitions>
  <inkml:trace contextRef="#ctx0" brushRef="#br0">5505 82,'-729'16,"-322"-4,651-14,-1200 2,1393 6,1 9,-21 12,-404 78,575-95,29-5,-1 2,1 0,1 2,-1 0,1 2,-9 6,22-9,-1 0,1 1,1 1,0-1,0 2,1 0,0 0,1 1,0 1,1-1,0 1,1 2,-1 3,0 0,2 1,0 0,1 0,1 1,0-1,2 1,-1 13,2 20,1 0,6 39,-3-74,0 1,1-1,1 0,1 0,1-1,0 1,1-1,1 0,1-1,0 0,2 1,2 2,1-2,1 0,0 0,1-1,1-1,1-1,0 0,1-2,1 1,12 4,1-1,0-1,1-2,13 3,145 35,-116-32,-58-15,208 53,223 26,-241-62,187-8,16-12,243-4,1-21,-92 2,-85-8,62 0,-400 29,396-12,-244 4,-82 4,131-23,-157 4,216-32,-176 8,-127 25,25-10,-1-7,82-39,-202 79,98-45,81-51,-76 39,177-84,-162 84,9 1,-62 28,18-12,-63 29,0-1,-1-2,-1 0,0-1,15-15,-31 27,0 0,0 0,0-1,-1 1,1-1,-1 0,0 0,0 0,0 0,-1 0,1 0,-1 0,0-1,0 1,0-1,-1 1,1 0,-1-1,0 1,-1-1,1 1,-1-1,0 1,0 0,0-1,-1 1,1 0,-1 0,0 0,-1-1,-2-5,-2 1,1-1,-1 1,-1 1,0-1,0 1,0 0,-1 1,0 0,-1 1,-3-2,-29-15,-2 2,-1 1,-41-11,-145-34,120 40,-2 6,0 4,-56 1,-343 8,410 7,-13 0,0 5,0 6,1 4,0 6,2 4,-68 27,171-50,-225 73,181-62,-2-2,0-3,-23 0,-173 1,-56-13,71 0,173 2,0-2,-13-5,48 4,-1-2,2-1,-1-1,1-1,0-1,0-2,-46-15,49 20,0-2,-16-9,34 16,0-2,1 1,-1 0,1-1,0 0,0 0,1-1,-1 0,1 1,0-1,0-1,-2-3,-3-10</inkml:trace>
  <inkml:trace contextRef="#ctx0" brushRef="#br0" timeOffset="1400.07">7416 1128,'58'7,"-18"-1,325 35,21 1,140 2,2361 80,-2573-119,-193-3,56 0,1-8,-140 1,-1-1,0-1,0-3,-1 0,-1-3,19-9,24-7,151-52,170-49,6 19,3 17,317-28,-325 79,-399 43,13-1,-1-1,0 0,0-1,0 0,0-1,4-2,3-6</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4T19:09:44.723"/>
    </inkml:context>
    <inkml:brush xml:id="br0">
      <inkml:brushProperty name="width" value="0.1" units="cm"/>
      <inkml:brushProperty name="height" value="0.1" units="cm"/>
      <inkml:brushProperty name="color" value="#CC0066"/>
      <inkml:brushProperty name="ignorePressure" value="1"/>
    </inkml:brush>
  </inkml:definitions>
  <inkml:trace contextRef="#ctx0" brushRef="#br0">20 0</inkml:trace>
  <inkml:trace contextRef="#ctx0" brushRef="#br0" timeOffset="5099.72">0 1,'1'5,"0"-1,0 0,0 0,1 0,-1 1,1-1,1-1,-1 1,1 0,1 1,7 12,10 20,63 102,-63-108,1-2,2 0,16 13,-1-6,2-3,1-1,2-1,41 21,204 97,-56-32,-51-13,-138-76,-2 2,38 33,-57-43,11 11,2-1,16 8,-21-16,-1 1,-2 0,-1 2,-1 1,1 4,9 13,-3 1,25 47,-23-32,12 19,16 43,-50-91</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04T22:08:04.346"/>
    </inkml:context>
    <inkml:brush xml:id="br0">
      <inkml:brushProperty name="width" value="0.1" units="cm"/>
      <inkml:brushProperty name="height" value="0.1" units="cm"/>
      <inkml:brushProperty name="color" value="#AB008B"/>
      <inkml:brushProperty name="ignorePressure" value="1"/>
    </inkml:brush>
  </inkml:definitions>
  <inkml:trace contextRef="#ctx0" brushRef="#br0">2569 1,'-1145'0,"1110"1,0 2,0 1,0 2,-2 2,-139 41,33-9,31-15,51-13,0 3,-45 18,87-26,1 1,0 1,0 1,1 0,1 1,0 0,0 2,1 0,1 1,-11 12,-5 13,2 1,1 1,2 2,-13 33,-70 187,87-207,-7 25,4 2,4 0,3 1,3 1,5 0,3 1,5 62,1-49,4 122,-1-176,2-1,2 0,13 41,9 3,4 0,3-3,40 67,155 236,-210-355,31 44,3-1,18 14,131 137,-73-85,434 541,-532-640,49 64,61 57,-114-133,5 6,2-2,1-1,1-2,9 3,-24-20,9 8,0-2,1-1,2-2,0-1,21 6,28 1,2-4,0-4,1-3,70 0,356-11,-265-6,-162 4,349-8,-317 0,0-5,77-20,303-62,17-3,-250 50,-111 23,28-14,105-25,2 13,239-9,-335 37,103-27,186-60,-412 92,-1-2,0-4,-2-3,60-33,23-13,10-5,-124 57</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04T22:08:09.393"/>
    </inkml:context>
    <inkml:brush xml:id="br0">
      <inkml:brushProperty name="width" value="0.1" units="cm"/>
      <inkml:brushProperty name="height" value="0.1" units="cm"/>
      <inkml:brushProperty name="color" value="#AB008B"/>
      <inkml:brushProperty name="ignorePressure" value="1"/>
    </inkml:brush>
  </inkml:definitions>
  <inkml:trace contextRef="#ctx0" brushRef="#br0">6597 3982,'9'0,"1"-1,-1-1,0 0,0 0,-1-1,7-2,17-5,168-39,54 0,239-47,-361 62,22-5,80-17,0-10,67-18,-239 68,-1-2,0-4,-2-1,-1-4,0-2,-3-2,0-3,-2-2,39-36,-57 42,-2-2,14-17,-36 36,-1-1,0 0,0-1,-2 0,0 0,0-1,-2 0,1-4,6-26,-1-2,-3 1,-2-1,-2-8,0-47,-5-44,-1 101,-3 0,-2 0,-1 1,-3 0,-1 0,-3 1,-1 0,-2 2,-2 0,-2 0,-14-18,0 6,-2 1,-2 2,-3 1,-1 3,-25-20,-28-12,-4 4,-29-13,-219-123,307 189,-1 1,0 2,-2 2,-17-3,-12 0,0 4,-27-2,-225-47,-11-3,146 47,-1 8,-1 9,0 8,1 8,-65 18,-27 4,-2-13,-30-13,128-7,-227-4,277-9,2-6,0-5,-1-7,-48-8,-23 5,-549-60,343 25,241 37,58 14,50 9,2-3,-20-8,-563-188,293 89,271 94,0 3,-18 2,10-1,-6-5,42 10,-1 2,0 2,-1 2,-31 1,63 7,0 1,0 1,1 1,-1 1,0 1,1 1,0 1,-11 5,-17 4,28-10</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3-18T15:23:47.676"/>
    </inkml:context>
    <inkml:brush xml:id="br0">
      <inkml:brushProperty name="width" value="0.05" units="cm"/>
      <inkml:brushProperty name="height" value="0.05" units="cm"/>
      <inkml:brushProperty name="color" value="#F6630D"/>
    </inkml:brush>
  </inkml:definitions>
  <inkml:trace contextRef="#ctx0" brushRef="#br0">1589 128 24575,'-208'8'0,"-249"41"0,331-27 0,-69 8 0,167-25 0,0 1 0,1 1 0,0 2 0,-47 21 0,27-11 0,-15 6 0,35-12 0,0-2 0,-1-1 0,-1-2 0,-38 8 0,60-15 0,1 0 0,0 0 0,-1 1 0,1 0 0,0 0 0,0 1 0,1-1 0,-1 1 0,0 0 0,1 1 0,0 0 0,0-1 0,0 2 0,0-1 0,0 0 0,1 1 0,0 0 0,0 0 0,0 0 0,1 1 0,0-1 0,0 1 0,0 0 0,1 0 0,-1 0 0,2 0 0,-1 0 0,0 1 0,1-1 0,1 0 0,-1 1 0,1-1 0,0 0 0,0 1 0,1-1 0,-1 1 0,2-1 0,-1 0 0,1 0 0,0 1 0,0-1 0,0-1 0,1 1 0,0 0 0,0 0 0,6 7 0,3 2 0,1-1 0,0 0 0,1-1 0,0 0 0,28 17 0,-8-7 0,61 28 0,38 14 0,-120-59 0,0-1 0,1 0 0,0-1 0,0-1 0,0 0 0,28 2 0,91-7 0,-15 0 0,-78 6 0,-1 2 0,0 1 0,0 2 0,-1 2 0,44 18 0,-4-4 0,1-3 0,0-4 0,89 9 0,-104-17 0,-29-3 0,64 3 0,-1-12 0,-62 0 0,1 1 0,-1 2 0,0 1 0,46 10 0,-53-3 0,0 1 0,41 21 0,-40-17 0,-1-1 0,36 10 0,-15-9 0,-21-5 0,0-1 0,1-2 0,0-1 0,40 3 0,99 4 0,-3 0 0,467-11 0,-300-2 0,-283-2 0,-1-2 0,0-3 0,69-18 0,64-11 0,-152 33 0,256-19 0,-250 23 0,83-1 0,143 19 0,-185-10 0,0-3 0,131-9 0,-102-12 0,-70 9 0,-27 4 0,0 0 0,-1 0 0,1 0 0,-1-1 0,0-1 0,0 1 0,7-7 0,20-10 0,29-13 0,83-41 0,-68 38 0,78-48 0,-151 81 0,0 0 0,-1-1 0,1 1 0,-1-1 0,0 0 0,-1 0 0,1-1 0,-1 1 0,0-1 0,0 0 0,0 0 0,-1-1 0,0 1 0,-1-1 0,3-7 0,-2 1 0,0 0 0,-1-1 0,-1 1 0,0-1 0,-1 1 0,-1 0 0,-1-17 0,0 24 0,1-1 0,-1 1 0,0 0 0,-1 0 0,1 0 0,-1 0 0,0 0 0,-1 1 0,1-1 0,-1 1 0,-6-7 0,-7-7 0,-31-24 0,31 28 0,-29-22 0,-2 3 0,-59-33 0,46 29 0,-307-149 0,282 147 0,54 26 0,-1 2 0,-1 1 0,0 1 0,-54-7 0,24 9 0,-105 2 0,24-5 0,112 6 0,-1 2 0,1 1 0,-1 1 0,-49 7 0,-173 46 0,219-44 0,-1-2 0,-70 2 0,2-1 0,-57 11 0,-122 16 0,144-21 0,-251-8 0,204-7 0,75 2 0,-138-1 0,188-3 0,-121-22 0,160 20 0,-1 0 0,-1 2 0,1 1 0,0 1 0,-1 1 0,1 2 0,-1 0 0,-31 6 0,-23 8 0,51-11 0,-1 2 0,1 0 0,-40 16 0,-144 48-145,150-52-1075,46-13-5606</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3-18T15:23:49.765"/>
    </inkml:context>
    <inkml:brush xml:id="br0">
      <inkml:brushProperty name="width" value="0.05" units="cm"/>
      <inkml:brushProperty name="height" value="0.05" units="cm"/>
      <inkml:brushProperty name="color" value="#F6630D"/>
    </inkml:brush>
  </inkml:definitions>
  <inkml:trace contextRef="#ctx0" brushRef="#br0">1 4745 24575,'33'-2'0,"0"-1"0,0-1 0,-1-2 0,1-1 0,-1-2 0,-1-1 0,0-2 0,50-25 0,16-17 0,112-83 0,-74 46 0,196-139 0,-305 211 0,0 0 0,-2-2 0,0 0 0,-2-2 0,0 0 0,-1-2 0,19-30 0,-12 9 0,-2 0 0,-2-2 0,26-73 0,103-316 0,-14 6 0,28-76 0,-122 389 0,152-374 0,-146 383 0,4 3 0,97-141 0,-67 129 0,125-132 0,-162 200 0,2 3 0,1 1 0,3 4 0,108-67 0,-39 44-20,133-49-1,134-30 188,125-53-1658,-415 151-5335</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06T22:36:28.278"/>
    </inkml:context>
    <inkml:brush xml:id="br0">
      <inkml:brushProperty name="width" value="0.05" units="cm"/>
      <inkml:brushProperty name="height" value="0.05" units="cm"/>
      <inkml:brushProperty name="color" value="#F6630D"/>
    </inkml:brush>
  </inkml:definitions>
  <inkml:trace contextRef="#ctx0" brushRef="#br0">5525 0 24575,'-465'9'0,"6"40"0,-159 100 0,540-131 0,0-3 0,-1-4 0,-91 2 0,154-12 0,-94 6 0,-456 46 0,36 4 0,421-46 0,-212 50 0,163-26 0,125-29 0,-282 65 0,245-52 0,0 4 0,-93 45 0,131-52 0,-371 163 0,310-136 0,72-31 0,-1-2 0,0 0 0,0-2 0,-32 8 0,-1-1 0,1 1 0,-77 35 0,67-24 0,57-25-77,-12 5-181,-1 1 1,1 1-1,1 1 0,-25 17 1,26-11-6569</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06T22:37:45.376"/>
    </inkml:context>
    <inkml:brush xml:id="br0">
      <inkml:brushProperty name="width" value="0.05" units="cm"/>
      <inkml:brushProperty name="height" value="0.05" units="cm"/>
      <inkml:brushProperty name="color" value="#F6630D"/>
    </inkml:brush>
  </inkml:definitions>
  <inkml:trace contextRef="#ctx0" brushRef="#br0">1 1 24575,'3'0'0,"1"1"0,-2 0 0,2 0 0,-1 1 0,1-1 0,-1 1 0,-1 0 0,1 0 0,6 5 0,2 2 0,107 71 0,-51-38 0,-2 5 0,83 78 0,-74-55 0,1-5 0,3-5 0,117 67 0,-28-18 0,28 17 0,-68-54 0,148 71 0,13-54 0,-162-54 0,38 16 0,120 33 0,321 14 0,-537-89 0,212 55 0,-67-10 0,167-13 0,0-38 0,-295-4 0,-30 4 0,0 3 0,94 28 0,-127-29-1365,-3-1-5461</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7-11T19:09:41.809"/>
    </inkml:context>
    <inkml:brush xml:id="br0">
      <inkml:brushProperty name="width" value="0.05" units="cm"/>
      <inkml:brushProperty name="height" value="0.05" units="cm"/>
      <inkml:brushProperty name="color" value="#0000FF"/>
    </inkml:brush>
  </inkml:definitions>
  <inkml:trace contextRef="#ctx0" brushRef="#br0">1 0 24575,'44'17'0,"28"7"0,33 0 0,1-5 0,0-4 0,161 1 0,-72-15 0,133-4 0,-191-10 0,24-1 0,-72 14 0,138 16 0,-19-7 0,-6-1 0,-190-5 0,0-1 0,0 1 0,0 1 0,0 0 0,0 1 0,-1 0 0,0 1 0,0 0 0,16 13 0,-10-6 0,-1 1 0,0 1 0,-1 0 0,23 32 0,-33-40 0,0 1 0,-1 0 0,0 1 0,-1-1 0,0 1 0,0-1 0,-1 1 0,0 0 0,0 0 0,-1 0 0,0 0 0,-1 0 0,0 0 0,-2 15 0,2-22 0,0 0 0,0 0 0,-1 0 0,1 0 0,0 0 0,-1 0 0,0 0 0,1-1 0,-1 1 0,0 0 0,0 0 0,0 0 0,0-1 0,-1 1 0,1-1 0,0 1 0,-1-1 0,1 1 0,-1-1 0,1 0 0,-1 1 0,0-1 0,1 0 0,-1 0 0,0 0 0,0 0 0,0-1 0,0 1 0,0-1 0,1 1 0,-1-1 0,0 1 0,-1-1 0,1 0 0,-3 0 0,2 0 0,0-1 0,1 1 0,-1-1 0,0 0 0,0 1 0,0-1 0,0-1 0,1 1 0,-1 0 0,1-1 0,-1 1 0,1-1 0,-1 0 0,1 1 0,0-1 0,0 0 0,0-1 0,0 1 0,0 0 0,0-1 0,1 1 0,-1-1 0,1 1 0,-2-5 0,1 2 0,0-1 0,1 1 0,-1 0 0,1-1 0,0 1 0,1-1 0,-1 1 0,1-1 0,0 1 0,1-1 0,-1 1 0,1-1 0,0 1 0,0-1 0,1 1 0,2-8 0,0 6 0,1 0 0,-1 1 0,1-1 0,0 1 0,0 0 0,1 0 0,0 0 0,0 1 0,0 0 0,12-7 0,17-12 0,68-33 0,-88 51 0,0 0 0,0 1 0,0 0 0,1 2 0,0 0 0,0 0 0,31 0 0,10 4 0,84 11 0,-112-8 0,-1 3 0,1 0 0,-1 2 0,47 21 0,-54-21 0,1 0 0,0-1 0,1-2 0,0 0 0,41 5 0,7 0 0,-28-4 0,70 2 0,58 5 0,-11 0 0,52 0 0,37 0 0,-227-14 0,0-2 0,0 0 0,0-1 0,-1-1 0,1-1 0,-1-1 0,0-1 0,-1 0 0,1-2 0,-2 0 0,1-2 0,25-17 0,-18 10 0,46-23 0,-56 33 0,0-1 0,0 0 0,-1-1 0,0-1 0,-1-1 0,0 0 0,-1-1 0,14-16 0,3-13-1365,-17 26-5461</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7T22:11:24.159"/>
    </inkml:context>
    <inkml:brush xml:id="br0">
      <inkml:brushProperty name="width" value="0.05" units="cm"/>
      <inkml:brushProperty name="height" value="0.05" units="cm"/>
      <inkml:brushProperty name="color" value="#FF0066"/>
    </inkml:brush>
  </inkml:definitions>
  <inkml:trace contextRef="#ctx0" brushRef="#br0">0 2235 24575,'21'1'0,"0"1"0,33 6 0,23 2 0,14-5 0,124-8 0,-188 0 0,0-1 0,45-12 0,-45 10 0,-1 0 0,47-4 0,276 7 0,-184 5 0,-113-2 0,13-2 0,0 3 0,1 3 0,117 18 0,-136-15 0,1-1 0,0-2 0,82-1 0,8-1 0,-48 9 0,-59-6 0,33 1 0,376-4 0,-226-3 0,-173 3 0,0 1 0,78 16 0,-78-12 0,1 0 0,70 2 0,147-11 0,130 4 0,-269 10 0,18 0 0,496-11 0,-306-2 0,-186-1 0,156 4 0,-182 9 0,17 1 0,-67-13 0,90-10 0,40-1 0,367 13 0,-539-2 0,-1-1 0,0-1 0,0-1 0,0 0 0,31-10 0,-22 6 0,42-6 0,-53 11 0,-1 0 0,30-9 0,33-15 0,-2-3 0,80-39 0,-134 53 0,0-1 0,38-31 0,-37 27 0,51-31 0,-67 45 0,-1 1 0,0-2 0,0 1 0,-1-1 0,0-1 0,-1 1 0,0-1 0,0-1 0,11-17 0,-10 15 0,0 0 0,1 0 0,0 1 0,1 0 0,20-13 0,-17 13 0,-1-1 0,0 1 0,-1-2 0,11-13 0,-12 9 0,8-11 0,2 2 0,33-32 0,-21 23 0,48-63 0,-60 68 0,2 0 0,2 2 0,1 0 0,32-25 0,-37 35 0,-1-1 0,-1 0 0,22-30 0,3-1 0,-11 18 0,2 2 0,2 1 0,1 1 0,55-29 0,-33 20 0,-38 22 0,1 1 0,1 1 0,0 1 0,28-9 0,-32 12 0,0 0 0,-1-1 0,23-14 0,-26 13 0,1 1 0,0 0 0,1 2 0,22-9 0,30-2 0,40-13 0,-57 13 0,-24 9 0,1-2 0,31-16 0,-43 20 0,0 0 0,0 1 0,1 0 0,33-6 0,35-12 0,-54 15 0,2 1 0,48-7 0,-56 12 0,0-2 0,0 0 0,-1-1 0,0-1 0,36-16 0,-26 6 0,0 2 0,1 1 0,1 1 0,1 2 0,0 1 0,61-9 0,142-16 0,-183 24 0,0-2 0,-1-2 0,87-35 0,-88 30 0,-34 12 0,1 1 0,1 1 0,0 0 0,0 2 0,0 0 0,1 2 0,49-2 0,-47 6 0,-1-2 0,0-1 0,0-1 0,0-1 0,-1-1 0,28-8 0,1 0 0,-34 8 0,-1 0 0,22-8 0,-5-1 0,1 1 0,1 1 0,0 2 0,0 2 0,1 0 0,48-2 0,-69 8 0,0 0 0,0-2 0,0 0 0,31-11 0,-15 5 0,-24 7-341,0 1 0,0 0-1,22-1 1,-11 2-6485</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1-11T16:23:43.248"/>
    </inkml:context>
    <inkml:brush xml:id="br0">
      <inkml:brushProperty name="width" value="0.1" units="cm"/>
      <inkml:brushProperty name="height" value="0.1" units="cm"/>
      <inkml:brushProperty name="color" value="#66CC00"/>
      <inkml:brushProperty name="ignorePressure" value="1"/>
    </inkml:brush>
  </inkml:definitions>
  <inkml:trace contextRef="#ctx0" brushRef="#br0">0 900,'163'2,"192"-5,-261-5,-1-5,0-3,-1-5,-1-3,23-13,-59 18,-1-3,-1-2,-1-3,44-30,-26 13,1 2,2 4,2 3,1 3,18-2,23-4,215-66,-230 76,2 6,29-1,56 4,-51 5,26-10,39-12,1 8,2 10,80 7,183 15,-441-5,0-2,-1 0,1-2,-1-1,0-1,2-2,4-1</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7T22:14:50.373"/>
    </inkml:context>
    <inkml:brush xml:id="br0">
      <inkml:brushProperty name="width" value="0.05" units="cm"/>
      <inkml:brushProperty name="height" value="0.05" units="cm"/>
      <inkml:brushProperty name="color" value="#FFC114"/>
    </inkml:brush>
  </inkml:definitions>
  <inkml:trace contextRef="#ctx0" brushRef="#br0">0 2685 24575,'822'0'0,"-798"-2"0,-1-2 0,0 0 0,0-2 0,-1-1 0,28-13 0,-23 8 0,1 2 0,48-9 0,-57 16 0,0-1 0,0-1 0,0-1 0,0-1 0,-1-1 0,0-1 0,-1-1 0,1-1 0,19-17 0,-18 14 0,24-15 0,-27 20 0,-1-2 0,0 0 0,15-14 0,213-180 0,-185 161 0,-42 28 0,0 0 0,-1-1 0,-1 0 0,21-32 0,-2 1 0,-14 21 0,20-38 0,-23 37 0,28-39 0,135-201 0,-113 162 0,-31 57 0,49-54 0,-59 73 0,44-47 0,-35 42 0,47-65 0,-3-16 0,-74 110 0,1 0 0,0 0 0,1 1 0,-1 0 0,1 0 0,0 0 0,0 1 0,0 0 0,8-3 0,10-4 0,30-7 0,-11 4 0,1-2 0,12-5 0,58-31 0,15-8 0,28-16 0,-129 61 0,1 2 0,0 2 0,33-8 0,48-19 0,-53 15 0,-29 12 0,41-22 0,-39 17 0,1 2 0,44-12 0,33-15 0,-58 20 0,92-24 0,-92 32 0,-15 6 0,0 2 0,1 2 0,65 6 0,-28-1 0,-22-1 0,-14 1 0,0-3 0,0-1 0,38-9 0,-13-1 0,-45 10 0,1-1 0,-1 0 0,1-2 0,-1-1 0,18-9 0,73-36 0,-77 31 0,-22 14 0,1-1 0,0 2 0,0-1 0,0 2 0,0-1 0,19-3 0,-17 6 0,0-1 0,-1 0 0,1-1 0,-1 0 0,0-1 0,0-1 0,0 0 0,-1-1 0,19-15 0,-24 18 9,0 1 0,1-1 1,-1 2-1,1-1 0,0 1 0,0 0 0,-1 0 0,11-1 0,50 2-654,-49 1-157,7 1-6024</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7T22:18:09.780"/>
    </inkml:context>
    <inkml:brush xml:id="br0">
      <inkml:brushProperty name="width" value="0.05" units="cm"/>
      <inkml:brushProperty name="height" value="0.05" units="cm"/>
      <inkml:brushProperty name="color" value="#FFC114"/>
    </inkml:brush>
  </inkml:definitions>
  <inkml:trace contextRef="#ctx0" brushRef="#br0">0 1 24575,'31'2'0,"1"1"0,38 11 0,-22-4 0,358 102 0,-358-91 0,0 2 0,55 38 0,-52-30 0,93 52 0,167 109 0,-244-152 0,-46-29 0,33 24 0,-10 0 0,2-2 0,1-3 0,69 31 0,73 39 0,-72-36 0,-78-44 0,1-3 0,0-1 0,76 16 0,-64-18 0,0 3 0,-1 2 0,87 49 0,-76-35 0,108 38 0,244 35 0,-279-77 0,-109-25 0,1-1 0,0-2 0,-1-1 0,1-1 0,-1-2 0,37-10 0,-44 9 0,138-21 0,-105 17 0,-1 3 0,104 5 0,-60 3 0,401-3 0,-483-2 0,0 1 0,0-2 0,0 0 0,0-1 0,-1-1 0,1 0 0,-1-1 0,0-1 0,18-13 0,-21 14 0,28-11-1365,-19 12-5461</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7T23:31:12.802"/>
    </inkml:context>
    <inkml:brush xml:id="br0">
      <inkml:brushProperty name="width" value="0.05" units="cm"/>
      <inkml:brushProperty name="height" value="0.05" units="cm"/>
      <inkml:brushProperty name="color" value="#66CC00"/>
    </inkml:brush>
  </inkml:definitions>
  <inkml:trace contextRef="#ctx0" brushRef="#br0">0 1516 24575,'1'2'0,"-1"0"0,1 0 0,0 1 0,0-1 0,0 0 0,0 0 0,0 0 0,0 0 0,0 0 0,0-1 0,0 1 0,1 0 0,-1-1 0,1 1 0,-1-1 0,1 0 0,-1 0 0,1 1 0,-1-1 0,1-1 0,0 1 0,-1 0 0,1 0 0,0-1 0,0 1 0,0-1 0,2 0 0,58 10 0,-55-10 0,227 34 0,-152-20 0,1-5 0,151-9 0,-102-3 0,-104 0 0,1-1 0,-1-2 0,0-2 0,50-23 0,-44 17 0,0 1 0,51-9 0,18-3 0,-71 15 0,62-8 0,-54 13 0,59-19 0,-10 2 0,145-29 0,-121 32 0,-29 3 0,91 0 0,-74 18 0,-52 1 0,1-2 0,-1-4 0,86-19 0,25-41 0,18-6 0,-125 52 0,54-29 0,-23 8 0,-42 17 0,0-2 0,-1-2 0,72-62 0,-89 67 0,394-295 0,-338 252 0,-54 40 0,2 1 0,55-31 0,-66 43 0,1-1 0,-2-1 0,1 0 0,29-32 0,-12 11 0,-25 26 0,0 1 0,1 0 0,-1 0 0,1 2 0,0-1 0,12-2 0,-9 3 0,-1 0 0,0-2 0,19-12 0,21-20 0,-28 17 0,1 2 0,1 1 0,0 2 0,0 2 0,2 1 0,33-10 0,74-19-1365,-108 33-5461</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7T23:34:02.603"/>
    </inkml:context>
    <inkml:brush xml:id="br0">
      <inkml:brushProperty name="width" value="0.05" units="cm"/>
      <inkml:brushProperty name="height" value="0.05" units="cm"/>
      <inkml:brushProperty name="color" value="#004F8B"/>
    </inkml:brush>
  </inkml:definitions>
  <inkml:trace contextRef="#ctx0" brushRef="#br0">1 0 24575,'77'1'0,"0"3"0,78 15 0,-113-11 0,-1 1 0,0 3 0,0 1 0,-1 2 0,48 26 0,24 19 0,293 146 0,-401-204 0,172 77 0,241 71 0,-347-131 0,-1 3 0,-2 3 0,88 45 0,144 116 0,-96-57 0,-58-54 0,-92-50 0,63 41 0,-78-39 0,1-3 0,1-1 0,1-1 0,61 21 0,37 14 0,-5-2 0,-81-42 0,-1-1 0,2-3 0,60 4 0,54 8 0,-59 0 0,85 14 0,-167-30-1365,-6 2-5461</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05T17:05:40.187"/>
    </inkml:context>
    <inkml:brush xml:id="br0">
      <inkml:brushProperty name="width" value="0.05" units="cm"/>
      <inkml:brushProperty name="height" value="0.05" units="cm"/>
      <inkml:brushProperty name="color" value="#F6630D"/>
    </inkml:brush>
  </inkml:definitions>
  <inkml:trace contextRef="#ctx0" brushRef="#br0">0 240 24575,'103'-3'0,"198"-32"0,94-49 0,167-24 0,-196 98 0,-253 12 0,-79-2 0,-1 2 0,1 2 0,-1 1 0,0 2 0,-1 0 0,0 3 0,0 0 0,-1 3 0,0 0 0,40 25 0,-36-21 0,0-1 0,2-1 0,50 13 0,48 19 0,-118-40-97,0-1-1,0-1 1,0 0-1,1-1 1,-1-1-1,1-1 1,0 0-1,0-2 1,0 0-1,0 0 1,-1-2-1,1 0 0,34-10 1,-34 7-6729</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05T21:12:19.526"/>
    </inkml:context>
    <inkml:brush xml:id="br0">
      <inkml:brushProperty name="width" value="0.05" units="cm"/>
      <inkml:brushProperty name="height" value="0.05" units="cm"/>
      <inkml:brushProperty name="color" value="#F6630D"/>
    </inkml:brush>
  </inkml:definitions>
  <inkml:trace contextRef="#ctx0" brushRef="#br0">0 28 24575,'669'0'0,"-508"13"0,-13 1 0,254-15 0,-370-1 0,1-1 0,-1-2 0,43-12 0,-41 9 0,0 1 0,66-5 0,-8 13-1365,-63-1-5461</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05T21:14:39.846"/>
    </inkml:context>
    <inkml:brush xml:id="br0">
      <inkml:brushProperty name="width" value="0.05" units="cm"/>
      <inkml:brushProperty name="height" value="0.05" units="cm"/>
      <inkml:brushProperty name="color" value="#FFC114"/>
    </inkml:brush>
  </inkml:definitions>
  <inkml:trace contextRef="#ctx0" brushRef="#br0">1870 12 24575,'-39'18'0,"-2"-2"0,1-2 0,-2-1 0,0-3 0,-47 7 0,-217 5 0,104 3 0,1-1 0,171-22 0,0 0 0,-1 2 0,2 1 0,-1 2 0,-56 20 0,62-19 0,0 0 0,-1-2 0,0-1 0,0-1 0,-31 1 0,-132-5 0,78-3 0,101 3 0,-2 0 0,0 0 0,0 0 0,0-1 0,-15-4 0,25 5 0,-1-1 0,1 1 0,0 0 0,-1-1 0,1 0 0,0 1 0,0-1 0,-1 0 0,1 1 0,0-1 0,0 0 0,0 0 0,0 0 0,0 0 0,0 0 0,0 0 0,-1-3 0,2 3 0,0 0 0,0-1 0,-1 1 0,1-1 0,0 1 0,0-1 0,0 1 0,0-1 0,1 1 0,-1-1 0,0 1 0,1 0 0,-1-1 0,1 1 0,-1-1 0,1 1 0,0 0 0,-1 0 0,1-1 0,2-1 0,1-3 0,0 1 0,1-1 0,0 1 0,0 0 0,1 0 0,-1 1 0,1 0 0,11-7 0,56-22 0,-6 3 0,-20 4 0,81-31 0,-149 64 0,0 2 0,-34 18 0,36-16 0,0-1 0,-1-1 0,-32 10 0,37-15 0,0 1 0,0 1 0,1 1 0,0 0 0,1 1 0,-1 0 0,2 1 0,-1 0 0,1 1 0,1 1 0,-1 0 0,2 0 0,0 1 0,0 0 0,-14 25 0,23-35 0,-1 0 0,1 1 0,-1-1 0,1 1 0,0-1 0,0 1 0,0 0 0,1-1 0,-1 1 0,1 0 0,-1-1 0,1 1 0,0 0 0,0 0 0,0 0 0,0-1 0,1 1 0,-1 0 0,1 0 0,-1-1 0,1 1 0,0 0 0,0-1 0,0 1 0,1-1 0,-1 1 0,1-1 0,-1 0 0,1 1 0,0-1 0,-1 0 0,1 0 0,4 3 0,1-1 0,0 1 0,0-1 0,0 0 0,0-1 0,0 0 0,1 0 0,-1-1 0,1 0 0,0 0 0,15 1 0,-7 0 0,0 1 0,-1 0 0,0 0 0,0 2 0,23 11 0,-22-10 0,1 0 0,-1 0 0,2-2 0,19 5 0,-33-10-34,14 2-114,1 1 0,-1 1 0,0 0 0,0 1 0,0 1 1,0 1-1,-1 0 0,17 11 0,-20-8-6678</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05T22:15:32.685"/>
    </inkml:context>
    <inkml:brush xml:id="br0">
      <inkml:brushProperty name="width" value="0.05" units="cm"/>
      <inkml:brushProperty name="height" value="0.05" units="cm"/>
      <inkml:brushProperty name="color" value="#FF0066"/>
    </inkml:brush>
  </inkml:definitions>
  <inkml:trace contextRef="#ctx0" brushRef="#br0">480 109 24575,'-7'0'0,"-175"6"0,157-3 0,1 1 0,-1 1 0,1 1 0,0 1 0,-29 14 0,41-17 0,1 2 0,0 0 0,1 0 0,-17 12 0,24-14 0,-1-1 0,1 1 0,-1 0 0,1 0 0,0 0 0,0 0 0,1 0 0,0 1 0,-1-1 0,1 1 0,1 0 0,-1-1 0,1 1 0,-2 6 0,1 1 0,0 1 0,1-1 0,1 0 0,0 1 0,0-1 0,1 0 0,1 0 0,3 13 0,-3-17 0,1 1 0,0-1 0,1 0 0,0 0 0,0 0 0,1 0 0,0-1 0,0 1 0,1-1 0,-1-1 0,13 11 0,17 14 0,1-3 0,2 0 0,0-3 0,2-1 0,1-2 0,1-2 0,0-1 0,50 13 0,-59-24 0,1-2 0,0-1 0,36 0 0,103-6 0,31 2 0,490 69 0,-257-38 0,-356-32 0,-1-4 0,0-3 0,0-4 0,105-28 0,-12-22 0,-107 35 0,82-20 0,-89 32 0,1 2 0,1 2 0,110-1 0,-134 13 0,-27-1 0,1 0 0,-1 0 0,1-1 0,0 0 0,-1-1 0,1 0 0,-1-1 0,15-4 0,-24 5 0,1 1 0,-1-1 0,1 0 0,-1 0 0,1 0 0,-1 0 0,0 0 0,1 0 0,-1 0 0,0-1 0,0 1 0,0 0 0,0-1 0,0 1 0,0-1 0,0 1 0,-1-1 0,1 1 0,-1-1 0,2-3 0,-2 2 0,0 0 0,0 0 0,0 0 0,0 0 0,0 0 0,-1 0 0,1 0 0,-1 0 0,0 0 0,-2-6 0,-2 0 0,1 0 0,-1 1 0,-1-1 0,0 1 0,0 0 0,-10-9 0,-14-11 0,-1 2 0,-2 1 0,-36-21 0,-112-55 0,135 79 0,0 3 0,-1 1 0,-67-15 0,-151-20 0,255 52 0,-55-7 0,-1 3 0,-69 4 0,-15-1 0,120-1 0,0-2 0,0-1 0,1-1 0,-29-12 0,30 9 0,0 2 0,-1 1 0,1 1 0,-39-3 0,31 9 0,0 1 0,0 1 0,0 3 0,1 0 0,-47 15 0,-381 91 0,378-100 0,0-4 0,-162-6 0,102-4 0,120 3-1365,2 0-5461</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05T22:15:35.122"/>
    </inkml:context>
    <inkml:brush xml:id="br0">
      <inkml:brushProperty name="width" value="0.05" units="cm"/>
      <inkml:brushProperty name="height" value="0.05" units="cm"/>
      <inkml:brushProperty name="color" value="#FF0066"/>
    </inkml:brush>
  </inkml:definitions>
  <inkml:trace contextRef="#ctx0" brushRef="#br0">634 0 24575,'-23'2'0,"-1"1"0,1 1 0,0 2 0,0 0 0,-30 12 0,-1 0 0,-20 0 0,42-10 0,-45 15 0,61-16 0,1 0 0,0 0 0,1 2 0,-1 0 0,-17 15 0,3-2 0,18-15 0,0 2 0,0-1 0,1 1 0,-16 19 0,23-24 0,0 0 0,1 0 0,0 0 0,0 1 0,0-1 0,0 1 0,0-1 0,1 1 0,0-1 0,0 1 0,0 0 0,1 0 0,-1-1 0,1 1 0,0 0 0,1 0 0,-1 0 0,2 4 0,0 0 0,1 0 0,0 0 0,1-1 0,-1 1 0,2-1 0,-1 0 0,1 0 0,0 0 0,7 7 0,12 12 0,28 25 0,-17-18 0,-4-4 0,0-2 0,2-1 0,0-2 0,2-1 0,1-1 0,48 21 0,-52-30 0,0-1 0,0-2 0,1-1 0,1-2 0,-1-1 0,1-1 0,1-2 0,39-1 0,-24-7 0,0-1 0,0-3 0,-1-3 0,72-23 0,-85 23 0,156-35 0,-88 22 0,-82 18 0,-1-1 0,0-1 0,0 0 0,-1-2 0,0-1 0,0 0 0,21-18 0,-18 13 0,-6 4 0,0 0 0,17-18 0,-28 24 0,-1 0 0,0 0 0,0-1 0,0 0 0,-1 0 0,0 0 0,-1 0 0,6-16 0,-6 16 0,-1 0 0,-1 0 0,1 0 0,-1-1 0,0 1 0,0 0 0,-1-1 0,0 1 0,-2-10 0,1 13 0,0-1 0,0 1 0,-1 0 0,0-1 0,0 1 0,0 0 0,0 0 0,0 0 0,-1 0 0,0 0 0,0 1 0,0-1 0,0 1 0,-1 0 0,-5-4 0,-29-18 0,-1 2 0,-2 1 0,-80-29 0,105 44 0,-68-25 0,-1 4 0,-110-21 0,157 43 0,-1 2 0,-52 2 0,-37-4 0,31-12 0,67 11 0,0 1 0,-43-2 0,67 8 0,0 0 0,0 1 0,0 0 0,0 0 0,0 0 0,1 1 0,-1 0 0,1 0 0,-1 0 0,-6 4 0,-48 37 0,29-19 0,-54 54-1365,68-66-5461</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05T21:35:16.282"/>
    </inkml:context>
    <inkml:brush xml:id="br0">
      <inkml:brushProperty name="width" value="0.05" units="cm"/>
      <inkml:brushProperty name="height" value="0.05" units="cm"/>
      <inkml:brushProperty name="color" value="#66CC00"/>
    </inkml:brush>
  </inkml:definitions>
  <inkml:trace contextRef="#ctx0" brushRef="#br0">0 61 24575,'16'2'0,"0"0"0,0 1 0,0 1 0,0 0 0,-1 2 0,18 7 0,22 7 0,5-4 0,-1-4 0,2-2 0,-1-2 0,114-2 0,-162-6 0,0-1 0,0-1 0,0 0 0,-1-1 0,1 0 0,0 0 0,17-9 0,3-4 0,37-25 0,-46 25 0,2 2 0,0 1 0,32-13 0,-37 22 0,0 0 0,1 1 0,-1 1 0,1 1 0,0 1 0,32 3 0,7 0 0,189-3-1365,-223 0-5461</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6-26T21:25:56.581"/>
    </inkml:context>
    <inkml:brush xml:id="br0">
      <inkml:brushProperty name="width" value="0.1" units="cm"/>
      <inkml:brushProperty name="height" value="0.1" units="cm"/>
      <inkml:brushProperty name="color" value="#66CC00"/>
      <inkml:brushProperty name="ignorePressure" value="1"/>
    </inkml:brush>
  </inkml:definitions>
  <inkml:trace contextRef="#ctx0" brushRef="#br0">0 1602,'76'6,"-19"-1,848 12,-751-19,153-22,-249 16,-1-3,-1-2,0-3,-1-2,-1-2,47-26,-48 16,-2-2,0-3,-3-2,0-2,-3-2,0-4,81-92,33-52,-99 114,-14 20,2 1,2 3,3 2,1 3,2 2,3 2,1 3,7 0,51-22,4 5,1 5,3 5,2 7,1 4,99-11,-44 19,1 9,1 7,-1 8,113 16,-230-8</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05T21:35:33.292"/>
    </inkml:context>
    <inkml:brush xml:id="br0">
      <inkml:brushProperty name="width" value="0.05" units="cm"/>
      <inkml:brushProperty name="height" value="0.05" units="cm"/>
      <inkml:brushProperty name="color" value="#66CC00"/>
    </inkml:brush>
  </inkml:definitions>
  <inkml:trace contextRef="#ctx0" brushRef="#br0">0 61 24575,'16'2'0,"0"0"0,0 1 0,0 1 0,0 0 0,-1 2 0,18 7 0,22 7 0,5-4 0,-1-4 0,2-2 0,-1-2 0,114-2 0,-162-6 0,0-1 0,0-1 0,0 0 0,-1-1 0,1 0 0,0 0 0,17-9 0,3-4 0,37-25 0,-46 25 0,2 2 0,0 1 0,32-13 0,-37 22 0,0 0 0,1 1 0,-1 1 0,1 1 0,0 1 0,32 3 0,7 0 0,189-3-1365,-223 0-5461</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05T21:36:02.287"/>
    </inkml:context>
    <inkml:brush xml:id="br0">
      <inkml:brushProperty name="width" value="0.05" units="cm"/>
      <inkml:brushProperty name="height" value="0.05" units="cm"/>
      <inkml:brushProperty name="color" value="#66CC00"/>
    </inkml:brush>
  </inkml:definitions>
  <inkml:trace contextRef="#ctx0" brushRef="#br0">0 61 24575,'16'2'0,"0"0"0,0 1 0,0 1 0,0 0 0,-1 2 0,18 7 0,22 7 0,5-4 0,-1-4 0,2-2 0,-1-2 0,114-2 0,-162-6 0,0-1 0,0-1 0,0 0 0,-1-1 0,1 0 0,0 0 0,17-9 0,3-4 0,37-25 0,-46 25 0,2 2 0,0 1 0,32-13 0,-37 22 0,0 0 0,1 1 0,-1 1 0,1 1 0,0 1 0,32 3 0,7 0 0,189-3-1365,-223 0-5461</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05T21:38:12.956"/>
    </inkml:context>
    <inkml:brush xml:id="br0">
      <inkml:brushProperty name="width" value="0.05" units="cm"/>
      <inkml:brushProperty name="height" value="0.05" units="cm"/>
      <inkml:brushProperty name="color" value="#66CC00"/>
    </inkml:brush>
  </inkml:definitions>
  <inkml:trace contextRef="#ctx0" brushRef="#br0">0 61 24575,'16'2'0,"0"0"0,0 1 0,0 1 0,0 0 0,-1 2 0,18 7 0,22 7 0,5-4 0,-1-4 0,2-2 0,-1-2 0,114-2 0,-162-6 0,0-1 0,0-1 0,0 0 0,-1-1 0,1 0 0,0 0 0,17-9 0,3-4 0,37-25 0,-46 25 0,2 2 0,0 1 0,32-13 0,-37 22 0,0 0 0,1 1 0,-1 1 0,1 1 0,0 1 0,32 3 0,7 0 0,189-3-1365,-223 0-5461</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05T21:39:31.924"/>
    </inkml:context>
    <inkml:brush xml:id="br0">
      <inkml:brushProperty name="width" value="0.05" units="cm"/>
      <inkml:brushProperty name="height" value="0.05" units="cm"/>
      <inkml:brushProperty name="color" value="#66CC00"/>
    </inkml:brush>
  </inkml:definitions>
  <inkml:trace contextRef="#ctx0" brushRef="#br0">0 61 24575,'16'2'0,"0"0"0,0 1 0,0 1 0,0 0 0,-1 2 0,18 7 0,22 7 0,5-4 0,-1-4 0,2-2 0,-1-2 0,114-2 0,-162-6 0,0-1 0,0-1 0,0 0 0,-1-1 0,1 0 0,0 0 0,17-9 0,3-4 0,37-25 0,-46 25 0,2 2 0,0 1 0,32-13 0,-37 22 0,0 0 0,1 1 0,-1 1 0,1 1 0,0 1 0,32 3 0,7 0 0,189-3-1365,-223 0-5461</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06T15:33:51.032"/>
    </inkml:context>
    <inkml:brush xml:id="br0">
      <inkml:brushProperty name="width" value="0.05" units="cm"/>
      <inkml:brushProperty name="height" value="0.05" units="cm"/>
      <inkml:brushProperty name="color" value="#66CC00"/>
    </inkml:brush>
  </inkml:definitions>
  <inkml:trace contextRef="#ctx0" brushRef="#br0">0 61 24575,'16'2'0,"0"0"0,0 1 0,0 1 0,0 0 0,-1 2 0,18 7 0,22 7 0,5-4 0,-1-4 0,2-2 0,-1-2 0,114-2 0,-162-6 0,0-1 0,0-1 0,0 0 0,-1-1 0,1 0 0,0 0 0,17-9 0,3-4 0,37-25 0,-46 25 0,2 2 0,0 1 0,32-13 0,-37 22 0,0 0 0,1 1 0,-1 1 0,1 1 0,0 1 0,32 3 0,7 0 0,189-3-1365,-223 0-5461</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06T15:39:50.469"/>
    </inkml:context>
    <inkml:brush xml:id="br0">
      <inkml:brushProperty name="width" value="0.05" units="cm"/>
      <inkml:brushProperty name="height" value="0.05" units="cm"/>
      <inkml:brushProperty name="color" value="#66CC00"/>
    </inkml:brush>
  </inkml:definitions>
  <inkml:trace contextRef="#ctx0" brushRef="#br0">0 61 24575,'16'2'0,"0"0"0,0 1 0,0 1 0,0 0 0,-1 2 0,18 7 0,22 7 0,5-4 0,-1-4 0,2-2 0,-1-2 0,114-2 0,-162-6 0,0-1 0,0-1 0,0 0 0,-1-1 0,1 0 0,0 0 0,17-9 0,3-4 0,37-25 0,-46 25 0,2 2 0,0 1 0,32-13 0,-37 22 0,0 0 0,1 1 0,-1 1 0,1 1 0,0 1 0,32 3 0,7 0 0,189-3-1365,-223 0-5461</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1T16:49:29.419"/>
    </inkml:context>
    <inkml:brush xml:id="br0">
      <inkml:brushProperty name="width" value="0.05" units="cm"/>
      <inkml:brushProperty name="height" value="0.05" units="cm"/>
      <inkml:brushProperty name="color" value="#008C3A"/>
    </inkml:brush>
  </inkml:definitions>
  <inkml:trace contextRef="#ctx0" brushRef="#br0">1 84 24575,'1024'0'0,"-991"-2"0,-1-1 0,0-2 0,48-14 0,-45 11 0,-1 0 0,63-4 0,73 14 0,-395-16 0,-17-1 0,266 17 0,1 1 0,24 5 0,-12-1 0,37 1 0,38-8 0,26 2 0,-107 5 0,-23-1 0,-20 1 0,-19 1 0,0 1 0,1 1 0,0 2 0,1 1 0,0 2 0,2 0 0,-1 2 0,2 1 0,-25 22 0,27-22-1365,3-4-5461</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1T16:49:52.338"/>
    </inkml:context>
    <inkml:brush xml:id="br0">
      <inkml:brushProperty name="width" value="0.05" units="cm"/>
      <inkml:brushProperty name="height" value="0.05" units="cm"/>
      <inkml:brushProperty name="color" value="#008C3A"/>
    </inkml:brush>
  </inkml:definitions>
  <inkml:trace contextRef="#ctx0" brushRef="#br0">1 84 24575,'1024'0'0,"-991"-2"0,-1-1 0,0-2 0,48-14 0,-45 11 0,-1 0 0,63-4 0,73 14 0,-395-16 0,-17-1 0,266 17 0,1 1 0,24 5 0,-12-1 0,37 1 0,38-8 0,26 2 0,-107 5 0,-23-1 0,-20 1 0,-19 1 0,0 1 0,1 1 0,0 2 0,1 1 0,0 2 0,2 0 0,-1 2 0,2 1 0,-25 22 0,27-22-1365,3-4-5461</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1T16:50:37.478"/>
    </inkml:context>
    <inkml:brush xml:id="br0">
      <inkml:brushProperty name="width" value="0.05" units="cm"/>
      <inkml:brushProperty name="height" value="0.05" units="cm"/>
      <inkml:brushProperty name="color" value="#008C3A"/>
    </inkml:brush>
  </inkml:definitions>
  <inkml:trace contextRef="#ctx0" brushRef="#br0">1 84 24575,'1024'0'0,"-991"-2"0,-1-1 0,0-2 0,48-14 0,-45 11 0,-1 0 0,63-4 0,73 14 0,-395-16 0,-17-1 0,266 17 0,1 1 0,24 5 0,-12-1 0,37 1 0,38-8 0,26 2 0,-107 5 0,-23-1 0,-20 1 0,-19 1 0,0 1 0,1 1 0,0 2 0,1 1 0,0 2 0,2 0 0,-1 2 0,2 1 0,-25 22 0,27-22-1365,3-4-5461</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06T16:06:57.330"/>
    </inkml:context>
    <inkml:brush xml:id="br0">
      <inkml:brushProperty name="width" value="0.05" units="cm"/>
      <inkml:brushProperty name="height" value="0.05" units="cm"/>
      <inkml:brushProperty name="color" value="#FF0066"/>
    </inkml:brush>
  </inkml:definitions>
  <inkml:trace contextRef="#ctx0" brushRef="#br0">1 330 24575,'212'1'0,"488"-20"0,-590 4 0,139-38 0,-206 39 0,-2-1 0,0-2 0,-1-1 0,39-26 0,-19 12 0,-24 14 0,1 3 0,1 1 0,0 1 0,0 3 0,1 1 0,74-8 0,244 10 0,-327 7 0,-12 1 0,-1 1 0,-1 0 0,1 1 0,0 1 0,17 7 0,79 35 0,-17-5 0,-62-28 0,0-2 0,1-1 0,1-2 0,66 7 0,178 11 0,107 3 0,-205-31-1365,-158 2-5461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8T16:19:56.893"/>
    </inkml:context>
    <inkml:brush xml:id="br0">
      <inkml:brushProperty name="width" value="0.05" units="cm"/>
      <inkml:brushProperty name="height" value="0.05" units="cm"/>
      <inkml:brushProperty name="color" value="#004F8B"/>
      <inkml:brushProperty name="ignorePressure" value="1"/>
    </inkml:brush>
  </inkml:definitions>
  <inkml:trace contextRef="#ctx0" brushRef="#br0">1 0,'882'1,"-744"2,0 7,-1 5,0 6,-1 6,81 30,1 16,91 50,-190-71</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07T14:16:49.178"/>
    </inkml:context>
    <inkml:brush xml:id="br0">
      <inkml:brushProperty name="width" value="0.05" units="cm"/>
      <inkml:brushProperty name="height" value="0.05" units="cm"/>
      <inkml:brushProperty name="color" value="#FF0066"/>
    </inkml:brush>
  </inkml:definitions>
  <inkml:trace contextRef="#ctx0" brushRef="#br0">1 146 24575,'43'2'0,"81"14"0,-31-2 0,148 6 0,368-17 0,-417-16 0,96-2 0,-264 16 0,-16 0 0,1-1 0,0 1 0,-1-2 0,1 1 0,-1-1 0,15-4 0,-23 5 0,0 0 0,1 0 0,-1 0 0,0 0 0,0 0 0,1 0 0,-1 0 0,0 0 0,0 0 0,1-1 0,-1 1 0,0 0 0,0 0 0,1 0 0,-1 0 0,0 0 0,0-1 0,0 1 0,1 0 0,-1 0 0,0 0 0,0-1 0,0 1 0,0 0 0,0 0 0,1 0 0,-1-1 0,0 1 0,0 0 0,0 0 0,0-1 0,0 1 0,0 0 0,0-1 0,0 1 0,0 0 0,0 0 0,0-1 0,0 1 0,0 0 0,0 0 0,0-1 0,0 1 0,0 0 0,0 0 0,0-1 0,0 1 0,-1 0 0,1 0 0,0-1 0,0 1 0,0 0 0,0 0 0,-1 0 0,1-1 0,0 1 0,0 0 0,0 0 0,-1 0 0,1 0 0,0-1 0,0 1 0,0 0 0,-1 0 0,1 0 0,0 0 0,-1 0 0,-19-9 0,19 8 0,-37-11 0,-40-8 0,-34-10 0,81 20 0,-31-11 0,58 20 0,1-1 0,-1 0 0,1 0 0,0 0 0,0 0 0,0 0 0,0-1 0,0 1 0,0-1 0,1 0 0,-1 0 0,1 0 0,-3-4 0,5 6 0,0 1 0,-1-1 0,1 1 0,0 0 0,0-1 0,0 1 0,-1-1 0,1 1 0,0-1 0,0 1 0,0 0 0,0-1 0,0 1 0,0-1 0,0 1 0,0-1 0,0 1 0,0-1 0,0 1 0,1 0 0,-1-1 0,0 1 0,0-1 0,0 1 0,1-1 0,-1 1 0,0 0 0,0-1 0,1 1 0,-1 0 0,0-1 0,0 1 0,1 0 0,-1-1 0,1 1 0,-1 0 0,0 0 0,1-1 0,-1 1 0,1 0 0,-1 0 0,0 0 0,1 0 0,-1-1 0,1 1 0,-1 0 0,1 0 0,-1 0 0,1 0 0,-1 0 0,0 0 0,1 0 0,-1 0 0,1 1 0,28 1 0,74 25 0,-69-17 0,0-2 0,68 9 0,-92-16 0,0 1 0,0 0 0,0 0 0,-1 1 0,1 0 0,-1 0 0,1 1 0,14 9 0,-18-10 0,0 1 0,-1 0 0,1 0 0,-1 1 0,0 0 0,0 0 0,-1 0 0,1 0 0,-1 0 0,0 1 0,-1 0 0,1 0 0,4 11 0,-7-15 0,0 1 0,-1-1 0,1 1 0,-1-1 0,1 1 0,-1-1 0,0 1 0,0-1 0,0 1 0,0-1 0,-1 1 0,1-1 0,-1 1 0,1-1 0,-1 0 0,0 1 0,0-1 0,0 0 0,0 1 0,0-1 0,0 0 0,-1 0 0,1 0 0,-1 0 0,0 0 0,1 0 0,-1-1 0,0 1 0,0-1 0,-3 3 0,-7 3 0,0-1 0,0 0 0,-1 0 0,-21 5 0,3 0 0,0 3 0,0 0 0,2 2 0,-47 32 0,73-45-151,0 0-1,-1 0 0,1 0 0,1 1 1,-1-1-1,0 1 0,1-1 1,-4 8-1,-1 7-6674</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07T14:54:13.166"/>
    </inkml:context>
    <inkml:brush xml:id="br0">
      <inkml:brushProperty name="width" value="0.05" units="cm"/>
      <inkml:brushProperty name="height" value="0.05" units="cm"/>
      <inkml:brushProperty name="color" value="#66CC00"/>
    </inkml:brush>
  </inkml:definitions>
  <inkml:trace contextRef="#ctx0" brushRef="#br0">4267 30 24575,'-66'-1'0,"-1"0"0,1 2 0,-1 3 0,-71 15 0,45 2 0,-2-5 0,0-3 0,-99-1 0,-462-14 0,592-1 0,-65-11 0,69 6 0,-18-2 0,11 0 0,-81 0 0,-867 11 0,815-16 0,3 1 0,174 14 0,0 1 0,0 1 0,0 1 0,1 1 0,-1 1 0,-36 13 0,-24 5 0,67-20 0,0 1 0,-1 0 0,2 1 0,-1 1 0,1 0 0,-22 13 0,-22 15 0,46-27 0,0-1 0,0 2 0,1 0 0,0 1 0,0 0 0,1 0 0,-20 23 0,8-4 0,14-18 0,0 1 0,1 0 0,1 0 0,-12 22 0,-12 33 0,10-23 0,-19 58 0,36-88 0,0-1 0,1 1 0,1 0 0,0 1 0,1-1 0,0 0 0,1 0 0,0 1 0,3 17 0,1-16 0,1 0 0,0 0 0,1-1 0,1 0 0,0 0 0,1 0 0,0-1 0,1 0 0,1 0 0,0-1 0,12 11 0,-12-14 0,0-1 0,0 0 0,1-1 0,1 0 0,-1-1 0,13 5 0,78 26 0,-76-29 0,40 12 0,0-4 0,1-3 0,123 9 0,210-16 0,-247-8 0,581 2 0,-511 15 0,-10-1 0,-170-12 0,47 9 0,27 1 0,73-11 0,130 9 0,364 9 0,-454-21 0,-36 0 0,212 4 0,-175 26 0,-155-15 0,105 3 0,207-35 0,-321 15 0,-1 3 0,0 3 0,0 2 0,0 4 0,0 2 0,66 20 0,-95-21 0,0-3 0,73 5 0,77-12 0,-89-1 0,35 0 0,0-6 0,0-5 0,219-53 0,-289 52 0,0 2 0,74-4 0,128 9 0,-236 5 0,1-1 0,-1-1 0,46-13 0,-3 1 0,-32 8 0,128-19 0,-149 26 0,0 0 0,0 1 0,0 1 0,0 1 0,0 1 0,33 9 0,-3 4 0,-12-3 0,1-2 0,42 7 0,-38-14 0,68-3 0,-80-1 0,-22-1 0,0 0 0,-1-1 0,1 1 0,0-2 0,0 1 0,-1-1 0,1 0 0,-1 0 0,0-1 0,0 0 0,0 0 0,-1-1 0,1 0 0,-1 0 0,0-1 0,-1 1 0,8-10 0,-2 2 0,-1-1 0,0-1 0,-1 0 0,0 0 0,-2-1 0,13-32 0,-10 13 0,-2-1 0,-1 0 0,4-60 0,-9-109 0,-4 131 0,2 68 0,0 0 0,0 0 0,-1-1 0,0 1 0,0 0 0,-1 0 0,1 0 0,-2 0 0,1 0 0,0 1 0,-1-1 0,-7-9 0,1 4 0,0 1 0,-1 0 0,0 1 0,-21-14 0,-1-1 0,13 8 0,-2 1 0,0 1 0,-30-15 0,11 11 0,-1 1 0,-1 2 0,0 2 0,-1 2 0,0 1 0,0 2 0,-1 3 0,-45-1 0,-354 9 0,206 24 0,-22 0 0,-268-26 0,249-3 0,32-12 0,26 1 0,141 12 0,-226-14 0,114 1 0,8 0 0,29 7 0,33 3 0,-46-23 0,122 17 0,-1 2 0,-78-3 0,47 10 0,-122 4 0,173 1 0,1 1 0,0 1 0,0 1 0,0 2 0,1 0 0,-39 21 0,26-13 0,-58 20 0,36-25-1365,35-9-5461</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07T14:54:16.547"/>
    </inkml:context>
    <inkml:brush xml:id="br0">
      <inkml:brushProperty name="width" value="0.05" units="cm"/>
      <inkml:brushProperty name="height" value="0.05" units="cm"/>
      <inkml:brushProperty name="color" value="#66CC00"/>
    </inkml:brush>
  </inkml:definitions>
  <inkml:trace contextRef="#ctx0" brushRef="#br0">1675 1 24575,'-6'0'0,"0"1"0,0 0 0,1 0 0,-1 1 0,-5 1 0,-20 5 0,-7-2 0,-189 27 0,205-29 0,0 1 0,0 1 0,0 0 0,-30 15 0,-21 6 0,43-20 0,0-2 0,-1-1 0,1-1 0,-1-2 0,-60-5 0,10 1 0,27 2 0,8-1 0,0 2 0,1 2 0,-1 2 0,-70 15 0,53 7 0,49-20 0,0 0 0,0 0 0,-23 5 0,17-7 0,0 0 0,0 2 0,1 1 0,0 0 0,1 1 0,-1 1 0,2 1 0,-18 12 0,26-15 0,0 0 0,0 1 0,1 0 0,0 0 0,0 1 0,1 0 0,0 1 0,1-1 0,0 1 0,0 0 0,1 1 0,1-1 0,-1 1 0,2 0 0,-4 17 0,1 9 0,2-1 0,2 1 0,2 0 0,0 0 0,12 69 0,-8-93 0,0 0 0,0 0 0,2 0 0,-1 0 0,2-1 0,0 0 0,0-1 0,1 1 0,0-1 0,1-1 0,0 1 0,1-2 0,12 11 0,6 3 0,1-2 0,0 0 0,60 29 0,-57-34 0,1-2 0,0-2 0,1 0 0,0-2 0,0-2 0,68 7 0,123 23 0,-145-22 0,101 8 0,-140-19 0,71 17 0,-83-14 0,0-2 0,1-1 0,0-1 0,0-2 0,35-1 0,246-52 0,-254 39 0,140-43 0,-181 48 0,0-1 0,-1 0 0,0-1 0,-1 0 0,22-18 0,15-10 0,-34 26 0,0 1 0,-1 0 0,0-1 0,0-1 0,-1 0 0,-1-1 0,0 0 0,22-29 0,-18 13 0,0 0 0,15-36 0,-27 50 0,0-1 0,-1-1 0,0 1 0,-2-1 0,0 0 0,1-20 0,-3 29 0,0 0 0,-1 0 0,0 0 0,0 0 0,-1-1 0,0 1 0,-1 0 0,0 0 0,0 1 0,0-1 0,-1 0 0,0 1 0,-1-1 0,1 1 0,-1 0 0,-1 0 0,-9-12 0,-15-20 0,22 30 0,1-1 0,-2 1 0,1 0 0,-12-10 0,-107-74 0,68 53 0,43 31 0,0 1 0,0 1 0,-1 0 0,0 1 0,0 0 0,-20-3 0,-46-17 0,69 21 0,0 1 0,0 1 0,-1 0 0,1 0 0,-27-1 0,-73 6 0,50 0 0,28 1 0,0 1 0,0 1 0,-36 11 0,33-7 0,1-1 0,-51 3 0,-194-13 0,256-2-1365,6-2-5461</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07T14:54:22.091"/>
    </inkml:context>
    <inkml:brush xml:id="br0">
      <inkml:brushProperty name="width" value="0.05" units="cm"/>
      <inkml:brushProperty name="height" value="0.05" units="cm"/>
      <inkml:brushProperty name="color" value="#66CC00"/>
    </inkml:brush>
  </inkml:definitions>
  <inkml:trace contextRef="#ctx0" brushRef="#br0">1 208 24575,'201'2'0,"221"-5"0,-390 2 0,0-3 0,0 0 0,0-3 0,-1 0 0,42-16 0,299-100 0,-320 111 0,-1 2 0,1 3 0,0 2 0,1 2 0,97 7 0,-65 5 0,-1 4 0,153 44 0,-174-38-341,1-3 0,0-2-1,107 8 1,-114-20-6485</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05T22:31:19.192"/>
    </inkml:context>
    <inkml:brush xml:id="br0">
      <inkml:brushProperty name="width" value="0.05" units="cm"/>
      <inkml:brushProperty name="height" value="0.05" units="cm"/>
      <inkml:brushProperty name="color" value="#FF0066"/>
    </inkml:brush>
  </inkml:definitions>
  <inkml:trace contextRef="#ctx0" brushRef="#br0">1 1 24575,'29'1'0,"1"3"0,47 10 0,-14-2 0,29 1 0,1-4 0,1-4 0,123-10 0,-126-8 0,-71 8 0,1 2 0,0 0 0,0 1 0,1 1 0,-1 1 0,26 4 0,183 50 0,-97-21 0,-103-27-682,50 2-1,-47-6-6143</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05T22:31:21.065"/>
    </inkml:context>
    <inkml:brush xml:id="br0">
      <inkml:brushProperty name="width" value="0.05" units="cm"/>
      <inkml:brushProperty name="height" value="0.05" units="cm"/>
      <inkml:brushProperty name="color" value="#FF0066"/>
    </inkml:brush>
  </inkml:definitions>
  <inkml:trace contextRef="#ctx0" brushRef="#br0">1 82 24575,'27'-8'0,"0"2"0,1 1 0,-1 1 0,46 0 0,-39 3 0,0-2 0,54-11 0,-40 2 0,0 3 0,1 2 0,0 2 0,54 1 0,-83 5 0,0 1 0,0 0 0,0 1 0,28 10 0,73 31 0,-102-35 0,2-1-91,1-1 0,-1-1 0,1-1 0,0 0 0,1-2 0,-1 0 0,1-2 0,-1-1 0,1 0 0,-1-2 0,0 0 0,1-2 0,-1 0 0,37-13 0,-36 7-6735</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05T22:33:21.999"/>
    </inkml:context>
    <inkml:brush xml:id="br0">
      <inkml:brushProperty name="width" value="0.05" units="cm"/>
      <inkml:brushProperty name="height" value="0.05" units="cm"/>
      <inkml:brushProperty name="color" value="#FF0066"/>
    </inkml:brush>
  </inkml:definitions>
  <inkml:trace contextRef="#ctx0" brushRef="#br0">1 82 24575,'27'-8'0,"0"2"0,1 1 0,-1 1 0,46 0 0,-39 3 0,0-2 0,54-11 0,-40 2 0,0 3 0,1 2 0,0 2 0,54 1 0,-83 5 0,0 1 0,0 0 0,0 1 0,28 10 0,73 31 0,-102-35 0,2-1-91,1-1 0,-1-1 0,1-1 0,0 0 0,1-2 0,-1 0 0,1-2 0,-1-1 0,1 0 0,-1-2 0,0 0 0,1-2 0,-1 0 0,37-13 0,-36 7-6735</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16T17:38:27.359"/>
    </inkml:context>
    <inkml:brush xml:id="br0">
      <inkml:brushProperty name="width" value="0.05" units="cm"/>
      <inkml:brushProperty name="height" value="0.05" units="cm"/>
      <inkml:brushProperty name="color" value="#66CC00"/>
    </inkml:brush>
  </inkml:definitions>
  <inkml:trace contextRef="#ctx0" brushRef="#br0">12322 331 24575,'-26'-2'0,"0"-1"0,0-2 0,0 0 0,-47-17 0,2 1 0,-2 2 0,-119-14 0,131 27 0,-26-1 0,1-4 0,-154-40 0,178 34 0,-83-11 0,-28-7 0,97 16 0,-1 3 0,0 3 0,-1 4 0,-114 2 0,-150 6 0,-218 4 0,492 1 0,0 3 0,-75 18 0,-129 46 0,144-28 0,88-28 0,-1-1 0,0-2 0,-82 12 0,-238-16 0,36-3 0,-174 29 0,-74-24 0,170-9 0,320 7 0,0 3 0,-154 41 0,62-10 0,-339 70 0,366-82 0,73-17 0,0 4 0,-101 36 0,100-27 0,-1-4 0,-92 15 0,-22 5 0,-112 56 0,201-62 0,-59 25 0,123-45 0,-67 17 0,61-20 0,-49 20 0,-92 41 0,-304 79 0,247-102 0,193-40 0,0-2 0,-1-3 0,0-1 0,0-3 0,0-2 0,0-2 0,0-3 0,0-1 0,1-3 0,-62-19 0,56 9 0,0-2 0,2-3 0,-64-38 0,23 8 0,-3 3 0,-1 5 0,-147-48 0,155 71 0,-30-9 0,21-7 0,-55-18 0,141 54 0,0-1 0,0-1 0,0 0 0,0-1 0,-17-11 0,24 13 0,1 0 0,0 0 0,1 0 0,-1-1 0,1 1 0,0-1 0,0 0 0,0-1 0,0 1 0,1 0 0,0-1 0,1 0 0,-1 0 0,-1-7 0,-16-39 0,18 49 0,0-1 0,0 1 0,-1-1 0,0 1 0,0 0 0,0 0 0,0 0 0,0 0 0,-1 1 0,-6-5 0,-204-129 0,187 117 0,15 12 0,1-1 0,0 0 0,0 0 0,1-2 0,-13-14 0,-20-21 0,39 42 0,0 0 0,0 0 0,0 0 0,0 0 0,0 0 0,-1 1 0,1 0 0,-1 0 0,-9-2 0,13 3 0,-1 2 0,0-1 0,0 0 0,1 0 0,-1 0 0,0 1 0,0-1 0,1 1 0,-1 0 0,0-1 0,1 1 0,-1 0 0,0 0 0,1 0 0,-1 0 0,1 0 0,0 0 0,-1 1 0,1-1 0,0 0 0,0 1 0,0-1 0,0 1 0,0-1 0,0 1 0,0-1 0,0 1 0,1 0 0,-1-1 0,0 4 0,-3 5 0,1 1 0,1-1 0,-3 18 0,1 19 0,3-1 0,4 51 0,-1-49 0,-1-119 0,2 45 0,-2 0 0,-1 0 0,-2 0 0,0 0 0,-10-45 0,-4 33 0,9 25 0,2-1 0,-1 0 0,2 0 0,-4-16 0,8 27 0,-1 0 0,1 0 0,-1 0 0,1 0 0,0 0 0,0 0 0,1 0 0,-1 0 0,1 0 0,-1 0 0,1 1 0,0-1 0,0 0 0,0 0 0,0 1 0,1-1 0,-1 1 0,1-1 0,0 1 0,-1-1 0,1 1 0,0 0 0,0 0 0,1 0 0,3-3 0,-2 3 0,0 0 0,-1 0 0,1 1 0,0-1 0,0 1 0,0 0 0,0 0 0,0 0 0,0 1 0,0 0 0,0-1 0,5 2 0,53 7 0,-32-3 0,73 1 0,-71-5 0,62 9 0,-87-9-195,0 1 0,0 1 0,0 0 0,0 0 0,0 0 0,11 8 0,-4-2-6631</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16T17:50:40.205"/>
    </inkml:context>
    <inkml:brush xml:id="br0">
      <inkml:brushProperty name="width" value="0.05" units="cm"/>
      <inkml:brushProperty name="height" value="0.05" units="cm"/>
      <inkml:brushProperty name="color" value="#FF0066"/>
    </inkml:brush>
  </inkml:definitions>
  <inkml:trace contextRef="#ctx0" brushRef="#br0">0 80 24575,'27'8'0,"0"-2"0,49 6 0,-18-5 0,85 19 0,162 22 0,-266-48 0,0 0 0,0-3 0,0-1 0,44-11 0,-9 2 0,206-41 0,-70 12 0,-180 37 0,24-5 0,106-6 0,-68 16 0,-25 1 0,106-11 0,-109 1 0,0 4 0,107 3 0,-127 6 0,-1 1 0,0 2 0,0 2 0,76 26 0,-4 3 0,25 11 0,-120-44-31,-1 0 0,1-1-1,0-1 1,0-1 0,0-1-1,0 0 1,27-4 0,-3 2-1084,-14 0-5711</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16T17:50:42.295"/>
    </inkml:context>
    <inkml:brush xml:id="br0">
      <inkml:brushProperty name="width" value="0.05" units="cm"/>
      <inkml:brushProperty name="height" value="0.05" units="cm"/>
      <inkml:brushProperty name="color" value="#FF0066"/>
    </inkml:brush>
  </inkml:definitions>
  <inkml:trace contextRef="#ctx0" brushRef="#br0">0 274 24575,'4'-3'0,"-1"1"0,0 0 0,1 0 0,-1 0 0,1 1 0,-1-1 0,1 1 0,0 0 0,0 0 0,4-1 0,9-2 0,344-100 0,-109 33 0,-178 49 0,1 4 0,98-12 0,-138 27 0,0 1 0,1 2 0,-1 1 0,0 2 0,0 1 0,-1 2 0,47 13 0,14 14 0,161 80 0,79 72 0,-255-139 0,160 106 0,-95-57 0,-57-41 0,137 61 0,178 91 0,-70-32 0,-40-45 120,-232-107-615,2-2 0,118 22 0,-146-37-6331</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8T16:20:11.673"/>
    </inkml:context>
    <inkml:brush xml:id="br0">
      <inkml:brushProperty name="width" value="0.05" units="cm"/>
      <inkml:brushProperty name="height" value="0.05" units="cm"/>
      <inkml:brushProperty name="color" value="#F6630D"/>
      <inkml:brushProperty name="ignorePressure" value="1"/>
    </inkml:brush>
  </inkml:definitions>
  <inkml:trace contextRef="#ctx0" brushRef="#br0">0 1,'16'9,"0"0,0-1,1-1,0-1,0 0,0-1,1-1,11 1,3 2,176 29,186 8,45 5,-341-32,-1 4,-2 3,44 21,111 62,-60-23,-105-57,-68-23,1 1,-1 1,0 0,0 1,-1 1,0 0,-1 1,1 1,6 7,42 47,-36-36</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27T18:11:08.367"/>
    </inkml:context>
    <inkml:brush xml:id="br0">
      <inkml:brushProperty name="width" value="0.05" units="cm"/>
      <inkml:brushProperty name="height" value="0.05" units="cm"/>
      <inkml:brushProperty name="color" value="#FF0066"/>
    </inkml:brush>
  </inkml:definitions>
  <inkml:trace contextRef="#ctx0" brushRef="#br0">11557 1 24575,'10'0'0,"0"1"0,1 0 0,-1 1 0,0 0 0,0 1 0,0 0 0,17 7 0,-3 1 0,39 22 0,64 52 0,-48-32 0,-67-45 0,1 1 0,-1 0 0,-1 0 0,0 1 0,0 0 0,-1 1 0,-1 0 0,13 19 0,-14-18 0,-1 1 0,-1 1 0,0-1 0,-1 1 0,0 0 0,-2 0 0,0 0 0,-1 0 0,1 20 0,-3-24 0,-1 0 0,0-1 0,0 1 0,-1 0 0,0-1 0,-1 1 0,-1-1 0,0 0 0,0 0 0,-1 0 0,0 0 0,0-1 0,-1 0 0,-13 14 0,0-5 0,-1 0 0,-26 16 0,28-20 0,-173 135 0,146-108 0,2-2 0,-29 11 0,-127 64 0,58-35 0,92-51 0,-2-2 0,-53 19 0,-112 30 0,112-40 0,-18 6 0,-2-5 0,-140 24 0,186-42 0,1 3 0,-90 34 0,2-1 0,-19-7 0,173-43 0,-1-1 0,0 0 0,1-1 0,-24 1 0,23-2 0,0 0 0,0 1 0,0 1 0,-19 3 0,-28 8 0,-1-2 0,-118 8 0,129-15 0,-141-1 0,0 0 0,-221 16 0,-1-20 0,183 0 0,-343 23 0,-413 13 0,178-35 0,737-3 0,-92-14 0,90 8 0,-77-1 0,118 9 0,1 2 0,0 1 0,0 1 0,0 1 0,1 2 0,-42 12 0,41-9 0,-1 0 0,1-1 0,-1-2 0,-1-1 0,-48 3 0,-41-10 0,-44 3 0,128 3 0,-47 11 0,53-9 0,-1 0 0,-43 2 0,-366-7 0,218-3 0,209 1 0,1 0 0,-1-1 0,1-1 0,-1 0 0,1-1 0,-25-10 0,20 8 0,0 0 0,-33-7 0,23 9 0,-30 1 0,42 3 0,0-1 0,0 0 0,0-1 0,1-1 0,-1 0 0,-28-9 0,35 9 0,-1 0 0,-1 0 0,1 1 0,0 0 0,0 1 0,-14-1 0,-66 3 0,40 0 0,33 0 0,0 1 0,0 0 0,1 0 0,-1 2 0,1 0 0,-18 6 0,3-1 0,-1-2 0,0-1 0,0-1 0,0-2 0,-1 0 0,-40-2 0,-1050-2 0,1040 4 0,-111 17 0,96-7 0,90-12 0,-31 3 0,-41 10 0,68-12 0,1 2 0,-1-1 0,1 1 0,0 1 0,0 0 0,0 0 0,-16 12 0,11-6 0,0 2 0,2 0 0,-1 0 0,2 1 0,0 1 0,1 0 0,1 0 0,0 1 0,1 0 0,1 1 0,1 0 0,1 0 0,-6 23 0,12-35 0,0 0 0,-1 0 0,0-1 0,1 1 0,-2 0 0,1-1 0,-1 1 0,0-1 0,0 0 0,0 0 0,-1 0 0,1 0 0,-1 0 0,0-1 0,0 0 0,-1 1 0,1-1 0,-1 0 0,0-1 0,-8 4 0,4-3 0,1 0 0,0 1 0,-1 0 0,-13 8 0,21-11 0,0 0 0,0-1 0,0 1 0,0 0 0,0 0 0,0 0 0,1 0 0,-1 0 0,0 0 0,0 0 0,1 0 0,-1 0 0,1 0 0,-1 0 0,1 1 0,0-1 0,-1 2 0,1-2 0,1 0 0,-1 0 0,0 0 0,1 1 0,-1-1 0,1 0 0,0 0 0,-1 0 0,1 0 0,0 0 0,0 0 0,0 0 0,-1 0 0,1 0 0,0-1 0,1 1 0,-1 0 0,0 0 0,0-1 0,0 1 0,2 0 0,14 7 0,0 0 0,0-2 0,0 1 0,1-2 0,0 0 0,1-1 0,-1-1 0,25 2 0,20-2 0,74-4 0,-6 0 0,32 9 0,138-1 0,-84-24 0,118-3 0,-31 22 0,-286-3 0,0-1 0,0-1 0,-1 0 0,26-7 0,-24 4 0,0 2 0,0 0 0,31-2 0,39 6 0,-50 0 0,1 0 0,43-7 0,-62 4 0,-1 0 0,0-2 0,36-11 0,-35 8 0,0 1 0,0 0 0,1 2 0,0 0 0,0 1 0,1 1 0,23-1 0,-29 3 0,0-1 0,-1-1 0,1 0 0,0 0 0,-1-2 0,0 0 0,0 0 0,18-9 0,-12 5 0,-18 8 0,0 0 0,0-1 0,0 1 0,0-1 0,0 0 0,-1 0 0,1 0 0,-1 0 0,0 0 0,1-1 0,-1 0 0,0 1 0,2-4 0,5-8 0,0 0 0,-1 0 0,-1-1 0,-1 0 0,-1 0 0,6-20 0,-9 26 0,-1 0 0,-1 0 0,0-1 0,0 1 0,-1 0 0,-1-1 0,1 1 0,-2 0 0,0-1 0,0 1 0,-1 0 0,-4-11 0,5 18 0,1 0 0,0 0 0,-1 0 0,0 0 0,0 0 0,0 0 0,0 0 0,0 0 0,0 1 0,0-1 0,-1 1 0,1-1 0,-1 1 0,1 0 0,-1 0 0,1 0 0,-1 0 0,0 0 0,0 1 0,1-1 0,-1 1 0,-5-1 0,-7 0 0,-1 0 0,0 2 0,-16 1 0,6-1 0,-18 0-1365,24-1-5461</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4:05:25.646"/>
    </inkml:context>
    <inkml:brush xml:id="br0">
      <inkml:brushProperty name="width" value="0.05" units="cm"/>
      <inkml:brushProperty name="height" value="0.05" units="cm"/>
      <inkml:brushProperty name="color" value="#008C3A"/>
    </inkml:brush>
  </inkml:definitions>
  <inkml:trace contextRef="#ctx0" brushRef="#br0">1615 224 24575,'-1'-1'0,"1"0"0,-1-1 0,0 1 0,1 0 0,-1 0 0,0-1 0,0 1 0,0 0 0,0 0 0,0 0 0,0 0 0,0 0 0,0 0 0,0 0 0,0 0 0,0 1 0,-1-1 0,1 0 0,0 1 0,-1-1 0,1 1 0,-2-1 0,-36-11 0,36 11 0,-82-16 0,50 10 0,-62-18 0,-210-89 0,285 107 0,-1 2 0,1 0 0,-1 2 0,-34-2 0,-95 7 0,55 1 0,77-1 0,1 1 0,0 0 0,-1 1 0,2 2 0,-33 12 0,-1 0 0,0 1 0,-85 45 0,115-53 0,0 2 0,0 0 0,1 1 0,-35 32 0,47-37 0,-1 1 0,2 0 0,0 1 0,0 0 0,1 0 0,0 1 0,1 0 0,0 0 0,1 0 0,-7 26 0,9-26 0,0-1 0,1 1 0,1 0 0,0 0 0,0 0 0,3 24 0,-1-29 0,1 0 0,-1 0 0,1 0 0,1-1 0,-1 1 0,1 0 0,0-1 0,1 0 0,-1 0 0,1 0 0,0 0 0,1-1 0,5 6 0,8 6 0,0-2 0,1 0 0,0-1 0,1-1 0,0 0 0,1-2 0,1 0 0,0-2 0,0 0 0,1-2 0,0 0 0,0-2 0,0 0 0,1-2 0,0 0 0,0-2 0,34-2 0,192 1 0,66-4 0,-274 0 0,79-20 0,-26 4 0,-22 14 0,-56 5 0,0 0 0,0-1 0,19-4 0,-30 4 0,0 0 0,0 0 0,0-1 0,0 1 0,0-2 0,0 1 0,-1 0 0,1-1 0,-1 0 0,0-1 0,8-8 0,2-4 0,0-1 0,-2 0 0,0-1 0,10-20 0,-17 27 0,-1-1 0,0 1 0,-1-1 0,0 0 0,-1 0 0,-1 0 0,0 0 0,0-17 0,-2 20 0,1-12 0,-1 0 0,-5-36 0,4 51 0,0 0 0,-1 0 0,-1 0 0,1 1 0,-1-1 0,0 0 0,0 1 0,-1 0 0,0 0 0,0 0 0,0 0 0,-6-5 0,4 5-10,-1 1-1,1 0 1,-1 1-1,0-1 1,0 1 0,0 0-1,-1 1 1,0 0-1,1 0 1,-1 1-1,-12-3 1,-14-5-1230,16 5-5586</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4:05:30.190"/>
    </inkml:context>
    <inkml:brush xml:id="br0">
      <inkml:brushProperty name="width" value="0.05" units="cm"/>
      <inkml:brushProperty name="height" value="0.05" units="cm"/>
      <inkml:brushProperty name="color" value="#008C3A"/>
    </inkml:brush>
  </inkml:definitions>
  <inkml:trace contextRef="#ctx0" brushRef="#br0">0 5355 24575,'4'-4'0,"0"0"0,1 0 0,0 1 0,-1-1 0,1 1 0,0 0 0,0 0 0,8-3 0,10-5 0,486-198-707,23 41-889,-299 97 1610,1060-299-3050,21 85-90,348 63 2974,955 59-632,-1445 186 784,-435-1 447,-4-47 0,-307-27 2485,-316 31-1210,192-63 0,-204 45-1346,-3-4-1,-1-4 1,-2-4-1,-3-4 1,96-78-1,376-364-511,-120 57 136,-26 24 0,-345 352 0,3 3 0,3 4 0,2 3 0,2 3 0,2 4 0,2 3 0,96-34 0,60-24 0,307-180 0,-457 231 0,360-190 0,-367 203 0,1 3 0,2 5 0,146-33 0,16 8 0,-101 20 0,169-17 0,-204 42 0,149-17 0,-182 15 0,98-27 0,-116 22 0,0-2 0,-1-3 0,100-50 0,118-98 0,-242 150 0,1 1 0,1 3 0,1 1 0,0 1 0,1 3 0,0 1 0,74-8 0,17 8 0,145 7 0,-175 5 0,-61-1 0,1 3 0,-1 1 0,-1 2 0,1 2 0,-1 1 0,61 25 0,-70-25 0,1-1 0,0-2 0,1-2 0,0 0 0,-1-2 0,42-2 0,-24 1 0,62 10 0,11 0 0,-90-10 0,44 10 0,-45-7 0,47 3 0,-50-6 0,44 10 0,8 0 0,-60-10 0,0 2 0,0 0 0,30 12 0,-26-8 0,39 8 0,-36-10 0,-1 2 0,44 17 0,-41-13 0,55 14 0,-33-16 0,-7-2 0,-1 2 0,0 2 0,59 24 0,-89-31 0,1-1 0,0 0 0,0-1 0,24 3 0,9 2 0,35 9-1365,-58-9-5461</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3-16T15:33:32.752"/>
    </inkml:context>
    <inkml:brush xml:id="br0">
      <inkml:brushProperty name="width" value="0.05" units="cm"/>
      <inkml:brushProperty name="height" value="0.05" units="cm"/>
      <inkml:brushProperty name="color" value="#008C3A"/>
    </inkml:brush>
  </inkml:definitions>
  <inkml:trace contextRef="#ctx0" brushRef="#br0">1 1 24575,'713'0'0,"-684"2"0,-1 1 0,0 1 0,53 15 0,-52-11 0,0-1 0,1-1 0,43 2 0,-23-8 0,0-1 0,95-16 0,-88 9-21,0 3 0,114 5 0,-74 2-1281,-74-2-5524</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3-16T15:33:32.752"/>
    </inkml:context>
    <inkml:brush xml:id="br0">
      <inkml:brushProperty name="width" value="0.05" units="cm"/>
      <inkml:brushProperty name="height" value="0.05" units="cm"/>
      <inkml:brushProperty name="color" value="#008C3A"/>
    </inkml:brush>
  </inkml:definitions>
  <inkml:trace contextRef="#ctx0" brushRef="#br0">1 1 24575,'713'0'0,"-684"2"0,-1 1 0,0 1 0,53 15 0,-52-11 0,0-1 0,1-1 0,43 2 0,-23-8 0,0-1 0,95-16 0,-88 9-21,0 3 0,114 5 0,-74 2-1281,-74-2-5524</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7T17:27:38.360"/>
    </inkml:context>
    <inkml:brush xml:id="br0">
      <inkml:brushProperty name="width" value="0.05" units="cm"/>
      <inkml:brushProperty name="height" value="0.05" units="cm"/>
      <inkml:brushProperty name="color" value="#F6630D"/>
    </inkml:brush>
  </inkml:definitions>
  <inkml:trace contextRef="#ctx0" brushRef="#br0">1 250 24575,'0'-11'0,"1"1"0,0-1 0,1 1 0,0-1 0,1 1 0,0 0 0,0 0 0,1 0 0,1 0 0,-1 1 0,2 0 0,-1 0 0,1 0 0,1 0 0,-1 1 0,1 0 0,1 1 0,0 0 0,0 0 0,0 0 0,17-10 0,-10 10 0,0 1 0,1 0 0,-1 1 0,1 0 0,0 1 0,1 1 0,25-1 0,-32 3 0,0 1 0,1 1 0,-1 0 0,1 1 0,-1 0 0,0 0 0,0 1 0,0 0 0,0 1 0,0 0 0,-1 0 0,17 12 0,21 21 0,-37-27 0,0-2 0,1 1 0,0-2 0,0 1 0,21 8 0,-21-10 0,1 0 0,-1 1 0,0 0 0,0 1 0,-1 0 0,0 0 0,11 13 0,33 27 0,-47-44 0,0-1 0,1 1 0,-1-1 0,0 0 0,1-1 0,-1 0 0,1 0 0,0-1 0,0 0 0,13 0 0,6 0 0,46-6 0,-66 4 0,1 0 0,-1 0 0,-1-1 0,1 0 0,0 0 0,0-1 0,-1 1 0,1-1 0,-1-1 0,0 1 0,0-1 0,0 0 0,-1-1 0,1 1 0,-1-1 0,0 0 0,0 0 0,6-10 0,23-19 0,-28 29 0,0 0 0,-1-1 0,0 1 0,0-1 0,0 0 0,0 0 0,3-7 0,16-32-1365,-8 25-5461</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7T17:30:19.381"/>
    </inkml:context>
    <inkml:brush xml:id="br0">
      <inkml:brushProperty name="width" value="0.05" units="cm"/>
      <inkml:brushProperty name="height" value="0.05" units="cm"/>
      <inkml:brushProperty name="color" value="#F6630D"/>
    </inkml:brush>
  </inkml:definitions>
  <inkml:trace contextRef="#ctx0" brushRef="#br0">1 250 24575,'0'-11'0,"1"1"0,0-1 0,1 1 0,0-1 0,1 1 0,0 0 0,0 0 0,1 0 0,1 0 0,-1 1 0,2 0 0,-1 0 0,1 0 0,1 0 0,-1 1 0,1 0 0,1 1 0,0 0 0,0 0 0,0 0 0,17-10 0,-10 10 0,0 1 0,1 0 0,-1 1 0,1 0 0,0 1 0,1 1 0,25-1 0,-32 3 0,0 1 0,1 1 0,-1 0 0,1 1 0,-1 0 0,0 0 0,0 1 0,0 0 0,0 1 0,0 0 0,-1 0 0,17 12 0,21 21 0,-37-27 0,0-2 0,1 1 0,0-2 0,0 1 0,21 8 0,-21-10 0,1 0 0,-1 1 0,0 0 0,0 1 0,-1 0 0,0 0 0,11 13 0,33 27 0,-47-44 0,0-1 0,1 1 0,-1-1 0,0 0 0,1-1 0,-1 0 0,1 0 0,0-1 0,0 0 0,13 0 0,6 0 0,46-6 0,-66 4 0,1 0 0,-1 0 0,-1-1 0,1 0 0,0 0 0,0-1 0,-1 1 0,1-1 0,-1-1 0,0 1 0,0-1 0,0 0 0,-1-1 0,1 1 0,-1-1 0,0 0 0,0 0 0,6-10 0,23-19 0,-28 29 0,0 0 0,-1-1 0,0 1 0,0-1 0,0 0 0,0 0 0,3-7 0,16-32-1365,-8 25-5461</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9T14:18:05.612"/>
    </inkml:context>
    <inkml:brush xml:id="br0">
      <inkml:brushProperty name="width" value="0.05" units="cm"/>
      <inkml:brushProperty name="height" value="0.05" units="cm"/>
      <inkml:brushProperty name="color" value="#F6630D"/>
    </inkml:brush>
  </inkml:definitions>
  <inkml:trace contextRef="#ctx0" brushRef="#br0">1 250 24575,'0'-11'0,"1"1"0,0-1 0,1 1 0,0-1 0,1 1 0,0 0 0,0 0 0,1 0 0,1 0 0,-1 1 0,2 0 0,-1 0 0,1 0 0,1 0 0,-1 1 0,1 0 0,1 1 0,0 0 0,0 0 0,0 0 0,17-10 0,-10 10 0,0 1 0,1 0 0,-1 1 0,1 0 0,0 1 0,1 1 0,25-1 0,-32 3 0,0 1 0,1 1 0,-1 0 0,1 1 0,-1 0 0,0 0 0,0 1 0,0 0 0,0 1 0,0 0 0,-1 0 0,17 12 0,21 21 0,-37-27 0,0-2 0,1 1 0,0-2 0,0 1 0,21 8 0,-21-10 0,1 0 0,-1 1 0,0 0 0,0 1 0,-1 0 0,0 0 0,11 13 0,33 27 0,-47-44 0,0-1 0,1 1 0,-1-1 0,0 0 0,1-1 0,-1 0 0,1 0 0,0-1 0,0 0 0,13 0 0,6 0 0,46-6 0,-66 4 0,1 0 0,-1 0 0,-1-1 0,1 0 0,0 0 0,0-1 0,-1 1 0,1-1 0,-1-1 0,0 1 0,0-1 0,0 0 0,-1-1 0,1 1 0,-1-1 0,0 0 0,0 0 0,6-10 0,23-19 0,-28 29 0,0 0 0,-1-1 0,0 1 0,0-1 0,0 0 0,0 0 0,3-7 0,16-32-1365,-8 25-5461</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9T14:20:06.478"/>
    </inkml:context>
    <inkml:brush xml:id="br0">
      <inkml:brushProperty name="width" value="0.05" units="cm"/>
      <inkml:brushProperty name="height" value="0.05" units="cm"/>
      <inkml:brushProperty name="color" value="#F6630D"/>
    </inkml:brush>
  </inkml:definitions>
  <inkml:trace contextRef="#ctx0" brushRef="#br0">1 250 24575,'0'-11'0,"1"1"0,0-1 0,1 1 0,0-1 0,1 1 0,0 0 0,0 0 0,1 0 0,1 0 0,-1 1 0,2 0 0,-1 0 0,1 0 0,1 0 0,-1 1 0,1 0 0,1 1 0,0 0 0,0 0 0,0 0 0,17-10 0,-10 10 0,0 1 0,1 0 0,-1 1 0,1 0 0,0 1 0,1 1 0,25-1 0,-32 3 0,0 1 0,1 1 0,-1 0 0,1 1 0,-1 0 0,0 0 0,0 1 0,0 0 0,0 1 0,0 0 0,-1 0 0,17 12 0,21 21 0,-37-27 0,0-2 0,1 1 0,0-2 0,0 1 0,21 8 0,-21-10 0,1 0 0,-1 1 0,0 0 0,0 1 0,-1 0 0,0 0 0,11 13 0,33 27 0,-47-44 0,0-1 0,1 1 0,-1-1 0,0 0 0,1-1 0,-1 0 0,1 0 0,0-1 0,0 0 0,13 0 0,6 0 0,46-6 0,-66 4 0,1 0 0,-1 0 0,-1-1 0,1 0 0,0 0 0,0-1 0,-1 1 0,1-1 0,-1-1 0,0 1 0,0-1 0,0 0 0,-1-1 0,1 1 0,-1-1 0,0 0 0,0 0 0,6-10 0,23-19 0,-28 29 0,0 0 0,-1-1 0,0 1 0,0-1 0,0 0 0,0 0 0,3-7 0,16-32-1365,-8 25-5461</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7T17:29:33.260"/>
    </inkml:context>
    <inkml:brush xml:id="br0">
      <inkml:brushProperty name="width" value="0.05" units="cm"/>
      <inkml:brushProperty name="height" value="0.05" units="cm"/>
      <inkml:brushProperty name="color" value="#F6630D"/>
    </inkml:brush>
  </inkml:definitions>
  <inkml:trace contextRef="#ctx0" brushRef="#br0">1 250 24575,'0'-11'0,"1"1"0,0-1 0,1 1 0,0-1 0,1 1 0,0 0 0,0 0 0,1 0 0,1 0 0,-1 1 0,2 0 0,-1 0 0,1 0 0,1 0 0,-1 1 0,1 0 0,1 1 0,0 0 0,0 0 0,0 0 0,17-10 0,-10 10 0,0 1 0,1 0 0,-1 1 0,1 0 0,0 1 0,1 1 0,25-1 0,-32 3 0,0 1 0,1 1 0,-1 0 0,1 1 0,-1 0 0,0 0 0,0 1 0,0 0 0,0 1 0,0 0 0,-1 0 0,17 12 0,21 21 0,-37-27 0,0-2 0,1 1 0,0-2 0,0 1 0,21 8 0,-21-10 0,1 0 0,-1 1 0,0 0 0,0 1 0,-1 0 0,0 0 0,11 13 0,33 27 0,-47-44 0,0-1 0,1 1 0,-1-1 0,0 0 0,1-1 0,-1 0 0,1 0 0,0-1 0,0 0 0,13 0 0,6 0 0,46-6 0,-66 4 0,1 0 0,-1 0 0,-1-1 0,1 0 0,0 0 0,0-1 0,-1 1 0,1-1 0,-1-1 0,0 1 0,0-1 0,0 0 0,-1-1 0,1 1 0,-1-1 0,0 0 0,0 0 0,6-10 0,23-19 0,-28 29 0,0 0 0,-1-1 0,0 1 0,0-1 0,0 0 0,0 0 0,3-7 0,16-32-1365,-8 25-5461</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08T13:23:19.828"/>
    </inkml:context>
    <inkml:brush xml:id="br0">
      <inkml:brushProperty name="width" value="0.05" units="cm"/>
      <inkml:brushProperty name="height" value="0.05" units="cm"/>
      <inkml:brushProperty name="color" value="#008C3A"/>
    </inkml:brush>
  </inkml:definitions>
  <inkml:trace contextRef="#ctx0" brushRef="#br0">0 223 24575,'155'-2'0,"221"9"0,-272 7 0,114 30 0,-175-34 0,20 3 0,0-3 0,1-2 0,64-2 0,-91-6 0,1-2 0,-1-2 0,0-1 0,0-2 0,44-14 0,-62 16 0,1 2 0,-1 0 0,28-1 0,-31 4 0,-1-1 0,0 0 0,0-1 0,0-1 0,0-1 0,25-9 0,-25 7 0,1 0 0,-1 1 0,1 0 0,1 2 0,-1 0 0,20-2 0,99 5 0,-57 1 0,-90-3 0,-1 0 0,1-1 0,0 0 0,0-1 0,1 0 0,-1-1 0,-15-8 0,0 0 0,-87-40 0,-114-45 0,209 92 0,-1 1 0,0 1 0,1 1 0,-1 0 0,-33 1 0,117 33 0,-14-11 0,124 39 0,-132-46 0,63 28 0,-29-9 0,-71-30 0,36 17 0,-41-19 0,1 1 0,0-1 0,0 0 0,0 1 0,-1-1 0,1 1 0,0 0 0,-1-1 0,1 1 0,0 0 0,-1-1 0,1 1 0,-1 0 0,1 0 0,-1-1 0,1 1 0,-1 0 0,0 0 0,1 0 0,-1 0 0,0-1 0,1 1 0,-1 0 0,0 0 0,0 0 0,0 0 0,0 0 0,0 0 0,0 0 0,0 0 0,-1 0 0,1-1 0,0 1 0,0 0 0,-1 0 0,1 0 0,0 0 0,-1 0 0,1-1 0,-1 1 0,0 1 0,-11 10 0,0 0 0,-1-1 0,-23 16 0,-24 20 0,-56 66-1365,104-101-5461</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4:38:15.823"/>
    </inkml:context>
    <inkml:brush xml:id="br0">
      <inkml:brushProperty name="width" value="0.05" units="cm"/>
      <inkml:brushProperty name="height" value="0.05" units="cm"/>
      <inkml:brushProperty name="color" value="#E71224"/>
    </inkml:brush>
  </inkml:definitions>
  <inkml:trace contextRef="#ctx0" brushRef="#br0">0 29 24575,'192'13'0,"-37"-1"0,-117-11 0,303 0 0,-286-6 0,75-17 0,-85 12 0,0 2 0,77-3 0,-83 13 0,62 11 0,-59-6 0,44 1 0,36-9 0,44 2 0,-13 25-1365,-131-25-5461</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4:38:17.943"/>
    </inkml:context>
    <inkml:brush xml:id="br0">
      <inkml:brushProperty name="width" value="0.05" units="cm"/>
      <inkml:brushProperty name="height" value="0.05" units="cm"/>
      <inkml:brushProperty name="color" value="#E71224"/>
    </inkml:brush>
  </inkml:definitions>
  <inkml:trace contextRef="#ctx0" brushRef="#br0">1 29 24575,'44'2'0,"51"8"0,12 2 0,331-8 0,-246-5 0,-175 0 0,0-1 0,-1 0 0,21-6 0,-18 3 0,40-4 0,93-4 70,55-2-1505,-175 15-5391</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4:38:20.468"/>
    </inkml:context>
    <inkml:brush xml:id="br0">
      <inkml:brushProperty name="width" value="0.05" units="cm"/>
      <inkml:brushProperty name="height" value="0.05" units="cm"/>
      <inkml:brushProperty name="color" value="#E71224"/>
    </inkml:brush>
  </inkml:definitions>
  <inkml:trace contextRef="#ctx0" brushRef="#br0">2 1 24575,'816'62'0,"9"0"0,-136-66-1365,-560 3-5461</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4:42:26.426"/>
    </inkml:context>
    <inkml:brush xml:id="br0">
      <inkml:brushProperty name="width" value="0.05" units="cm"/>
      <inkml:brushProperty name="height" value="0.05" units="cm"/>
      <inkml:brushProperty name="color" value="#AB008B"/>
    </inkml:brush>
  </inkml:definitions>
  <inkml:trace contextRef="#ctx0" brushRef="#br0">1 1 24575,'239'14'0,"-7"0"0,295-15 0,-491 3 0,51 9 0,10 0 0,40 4 0,49 1 0,776-17 0,-925-1 0,59-10 0,26-2 0,-95 14 0,0 0 0,1 2 0,-1 1 0,41 9 0,83 22-1365,-128-30-5461</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9T20:13:44.411"/>
    </inkml:context>
    <inkml:brush xml:id="br0">
      <inkml:brushProperty name="width" value="0.035" units="cm"/>
      <inkml:brushProperty name="height" value="0.035" units="cm"/>
      <inkml:brushProperty name="color" value="#008C3A"/>
    </inkml:brush>
  </inkml:definitions>
  <inkml:trace contextRef="#ctx0" brushRef="#br0">0 1880 24575,'14'-19'0,"1"1"0,30-30 0,-10 13 0,112-121 0,191-157 0,-217 218 0,4 4 0,3 7 0,164-80 0,-129 91 0,3 8 0,222-55 0,-55 20 0,13-4 0,7 25 0,96 36 0,1 35 0,-280 7 0,347-30 5,-13-32-284,-273 32-70,218-6 349,-311 29 0,4-8 100,-125 13-235,0-1 0,-1-1 0,1-1 0,-1 0-1,0-1 1,16-10 0,14-13-6587</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9T20:15:56.848"/>
    </inkml:context>
    <inkml:brush xml:id="br0">
      <inkml:brushProperty name="width" value="0.035" units="cm"/>
      <inkml:brushProperty name="height" value="0.035" units="cm"/>
      <inkml:brushProperty name="color" value="#E71224"/>
    </inkml:brush>
  </inkml:definitions>
  <inkml:trace contextRef="#ctx0" brushRef="#br0">1 1 24575,'33'0'0,"17"-1"0,0 2 0,0 2 0,0 2 0,53 13 0,-68-9 0,1-1 0,0-2 0,0-2 0,1-1 0,71-4 0,-82-3-1365,-6-3-5461</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9T20:15:58.572"/>
    </inkml:context>
    <inkml:brush xml:id="br0">
      <inkml:brushProperty name="width" value="0.035" units="cm"/>
      <inkml:brushProperty name="height" value="0.035" units="cm"/>
      <inkml:brushProperty name="color" value="#E71224"/>
    </inkml:brush>
  </inkml:definitions>
  <inkml:trace contextRef="#ctx0" brushRef="#br0">0 30 24575,'40'-2'0,"59"-10"0,-58 5 0,54 0 0,-9 5 0,155 6 0,-175 8 0,-49-7 0,1-2 0,19 2 0,-12-3-1365,-2-2-5461</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8-18T15:13:04.751"/>
    </inkml:context>
    <inkml:brush xml:id="br0">
      <inkml:brushProperty name="width" value="0.05" units="cm"/>
      <inkml:brushProperty name="height" value="0.05" units="cm"/>
      <inkml:brushProperty name="color" value="#AB008B"/>
      <inkml:brushProperty name="ignorePressure" value="1"/>
    </inkml:brush>
  </inkml:definitions>
  <inkml:trace contextRef="#ctx0" brushRef="#br0">1 0,'33'2,"1"2,-1 1,32 9,-11-2,-16-4,151 29,-2 9,35 20,-190-53,-2 0,0 2,0 2,17 13,107 84,-117-85,50 45,42 47,-73-64,4-2,2-3,1-3,10 2,5-2,150 86,-184-113,0-2,1-1,1-3,21 4,23 9,-59-17,0-2,9 0,-18-6</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9T20:16:25.782"/>
    </inkml:context>
    <inkml:brush xml:id="br0">
      <inkml:brushProperty name="width" value="0.035" units="cm"/>
      <inkml:brushProperty name="height" value="0.035" units="cm"/>
      <inkml:brushProperty name="color" value="#008C3A"/>
    </inkml:brush>
  </inkml:definitions>
  <inkml:trace contextRef="#ctx0" brushRef="#br0">0 108 24575,'3'0'0,"0"0"0,-1-1 0,1 1 0,-1-1 0,1 1 0,-1-1 0,0 1 0,0-1 0,0 1 0,1-1 0,-2 0 0,1 1 0,0-1 0,0 0 0,-1 0 0,1 1 0,-1-1 0,2-1 0,3-2 0,28-16 0,-29 16 0,1 0 0,1-1 0,0 1 0,1 1 0,0-1 0,1 0 0,20-6 0,-21 8 0,1 0 0,0 1 0,0-1 0,12 0 0,30-6 0,-38 5 0,1 1 0,0 0 0,0 0 0,1 0 0,-1 1 0,1-1 0,0 1 0,0 0 0,0 1 0,0-1 0,1 1 0,-1 0 0,19 1 0,-27-1 0,0 1 0,1 0 0,-1-1 0,0 1 0,0 0 0,0 0 0,-1 0 0,1 0 0,-1 1 0,8 1 0,0 0 0,-2 1 0,0 0 0,16 6 0,10 6 0,-28-10 0,2-1 0,0 0 0,1-1 0,20 7 0,-19-7 0,1 0 0,1 0 0,0-1 0,0 0 0,1 1 0,36 3 0,-27-4 0,-1 0 0,0 0 0,1-1 0,0 0 0,0-1 0,36 2 0,-60-3 0,11 0 0,1 0 0,-1-1 0,15 0 0,-24 1 0,0 0 0,0-1 0,0 1 0,0-1 0,-1 1 0,1-1 0,-1 1 0,1-1 0,-1 0 0,0 1 0,0-1 0,0 0 0,0 0 0,5-2 0,0 0-273,0 0 0,0 0 0,1 1 0,13-4 0,-8 3-6553</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9T20:19:38.035"/>
    </inkml:context>
    <inkml:brush xml:id="br0">
      <inkml:brushProperty name="width" value="0.035" units="cm"/>
      <inkml:brushProperty name="height" value="0.035" units="cm"/>
      <inkml:brushProperty name="color" value="#E71224"/>
    </inkml:brush>
  </inkml:definitions>
  <inkml:trace contextRef="#ctx0" brushRef="#br0">1 81 24575,'7'-1'0,"0"0"0,0 0 0,0 0 0,12-5 0,10-2 0,248-46 0,-241 50 0,0 1 0,0 1 0,1 3 0,-1 0 0,61 12 0,-64-8 0,5-1 0,-1 2 0,1 2 0,-1 2 0,40 15 0,-40-12 0,1-1 0,0-2 0,47 6 0,29 7 0,-74-16 0,-1-1 0,2-2 0,-1-2 0,46-4 0,-32 1 0,-31 0 0,-1-2 0,0-1 0,1 0 0,38-14 0,-45 11 41,0 0-1,17-10 1,31-14-1528,-38 23-5339</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3-01T18:45:38.103"/>
    </inkml:context>
    <inkml:brush xml:id="br0">
      <inkml:brushProperty name="width" value="0.05" units="cm"/>
      <inkml:brushProperty name="height" value="0.05" units="cm"/>
      <inkml:brushProperty name="color" value="#CC0066"/>
    </inkml:brush>
  </inkml:definitions>
  <inkml:trace contextRef="#ctx0" brushRef="#br0">213 1 24575,'2'15'0,"0"0"0,1 0 0,1 0 0,0 0 0,1 0 0,1-1 0,0 0 0,9 15 0,-4-7 0,-2-1 0,9 28 0,-9-9 0,-1 1 0,-2 0 0,0 50 0,-9 128 0,0-68 0,4-77 0,-3 86 0,2-158 0,0-1 0,0 0 0,0 1 0,0-1 0,0 1 0,0-1 0,0 1 0,-1-1 0,1 1 0,-1-1 0,1 0 0,-1 1 0,1-1 0,-1 0 0,0 1 0,1-1 0,-1 0 0,0 0 0,0 0 0,0 0 0,0 0 0,-1 1 0,0-2 0,1 0 0,0 0 0,0 0 0,0 0 0,0 0 0,0-1 0,0 1 0,0 0 0,0-1 0,0 1 0,0-1 0,0 1 0,0-1 0,0 0 0,0 1 0,0-1 0,1 0 0,-1 0 0,0 1 0,0-1 0,0-2 0,-42-62 0,40 59 0,-97-192 0,91 182 0,-1 0 0,0 1 0,-14-15 0,21 26 0,0 1 0,0-1 0,-1 1 0,1 0 0,-1 0 0,0 0 0,0 1 0,0-1 0,0 1 0,-1 0 0,1 0 0,0 0 0,-1 1 0,0 0 0,1 0 0,-7-1 0,11 2 0,-1 0 0,1 0 0,-1 0 0,1 0 0,-1 0 0,0 1 0,1-1 0,-1 0 0,1 0 0,0 0 0,-1 1 0,1-1 0,-1 0 0,1 1 0,-1-1 0,1 0 0,0 1 0,-1-1 0,1 1 0,0-1 0,-1 0 0,1 1 0,0-1 0,-1 1 0,1-1 0,0 1 0,0-1 0,0 1 0,0-1 0,-1 1 0,1-1 0,0 1 0,0-1 0,0 1 0,0 0 0,0-1 0,0 1 0,0-1 0,0 1 0,1-1 0,-1 1 0,0 0 0,7 27 0,-6-25 0,6 12 0,0-1 0,1 0 0,1-1 0,0 1 0,1-2 0,0 1 0,1-1 0,0-1 0,1 0 0,16 11 0,-6-3 0,37 43 0,11 17 0,-40-46 0,30 41 0,-45-55 0,1 0 0,28 24 0,-11-11 0,-32-30 0,1 0 0,-1-1 0,1 1 0,0 0 0,-1-1 0,1 1 0,0-1 0,0 0 0,0 0 0,0 1 0,0-1 0,0-1 0,0 1 0,0 0 0,1 0 0,-1-1 0,3 1 0,-4-1 0,1-1 0,-1 0 0,0 0 0,1 1 0,-1-1 0,0 0 0,0 0 0,0 0 0,1 0 0,-1-1 0,0 1 0,-1 0 0,1 0 0,0-1 0,0 1 0,0 0 0,-1-1 0,1 1 0,-1-1 0,1 1 0,-1 0 0,0-1 0,1 1 0,-1-1 0,0-2 0,9-38 0,89-365 0,-93 391-136,2 1-1,0 0 1,1 0-1,0 0 1,1 1-1,0 1 1,2-1-1,-1 2 0,16-15 1,-8 8-6690</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09T20:20:11.388"/>
    </inkml:context>
    <inkml:brush xml:id="br0">
      <inkml:brushProperty name="width" value="0.035" units="cm"/>
      <inkml:brushProperty name="height" value="0.035" units="cm"/>
      <inkml:brushProperty name="color" value="#E71224"/>
    </inkml:brush>
  </inkml:definitions>
  <inkml:trace contextRef="#ctx0" brushRef="#br0">0 0 24575,'17'2'0,"1"1"0,-1 1 0,0 0 0,-1 1 0,1 0 0,-1 2 0,18 9 0,-17-8 0,73 33 0,-22-8 0,1-4 0,85 24 0,-140-50 0,1 0 0,-1-1 0,1 0 0,0-1 0,-1-1 0,1-1 0,0 0 0,24-5 0,0-4 0,69-27 0,-92 30 0,9 0 0,0 1 0,0 1 0,1 1 0,-1 1 0,1 2 0,0 0 0,32 4 0,69-3 0,-113-2 0,-1-1 0,0 0 0,0-1 0,-1 0 0,17-8 0,-13 5 0,0 1 0,22-6 0,-18 8 0,115-21 0,-117 24 0,0-1 0,-1 2 0,1 0 0,0 1 0,29 6 0,-37-4 30,0 1 1,0 0-1,14 7 0,-14-6-402,-1 0 1,1-1-1,15 4 1,-1-3-6455</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7T19:47:46.806"/>
    </inkml:context>
    <inkml:brush xml:id="br0">
      <inkml:brushProperty name="width" value="0.05" units="cm"/>
      <inkml:brushProperty name="height" value="0.05" units="cm"/>
      <inkml:brushProperty name="color" value="#004F8B"/>
    </inkml:brush>
  </inkml:definitions>
  <inkml:trace contextRef="#ctx0" brushRef="#br0">0 139 24575,'11'-11'0,"1"0"0,0 1 0,0 0 0,1 1 0,1 0 0,-1 1 0,1 0 0,0 2 0,1-1 0,0 2 0,0 0 0,0 1 0,22-4 0,15-2 0,1 2 0,84-1 0,-69 8 0,146 4 0,-200-2 0,0 1 0,0 1 0,-1 0 0,1 1 0,-1 1 0,1 0 0,-2 0 0,1 1 0,0 1 0,-1 0 0,17 14 0,-2-2 0,0-2 0,33 15 0,-48-26 0,1-1 0,-1-1 0,1 0 0,0-1 0,0-1 0,1 0 0,24 1 0,373-6-1365,-381 3-5461</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7T19:47:52.047"/>
    </inkml:context>
    <inkml:brush xml:id="br0">
      <inkml:brushProperty name="width" value="0.05" units="cm"/>
      <inkml:brushProperty name="height" value="0.05" units="cm"/>
      <inkml:brushProperty name="color" value="#004F8B"/>
    </inkml:brush>
  </inkml:definitions>
  <inkml:trace contextRef="#ctx0" brushRef="#br0">1 335 24575,'3'3'0,"0"0"0,1-1 0,0 1 0,-1-1 0,1 0 0,0-1 0,0 1 0,0-1 0,0 1 0,0-1 0,9 1 0,51 2 0,-49-4 0,0 0 0,1 0 0,-1-1 0,0-1 0,0-1 0,1 0 0,-1-1 0,-1 0 0,1-2 0,-1 1 0,24-15 0,-19 9 0,-2-1 0,0-1 0,0-1 0,-1 0 0,-1-1 0,0-1 0,14-21 0,-13 18 0,0-1 0,1 2 0,1 0 0,1 1 0,1 1 0,0 1 0,32-19 0,-43 30 0,0 0 0,1 0 0,-1 1 0,0 0 0,1 1 0,0 0 0,-1 1 0,1-1 0,0 2 0,0 0 0,0 0 0,0 0 0,0 1 0,10 3 0,15 4 0,-1 2 0,52 22 0,-44-16 0,-5-2 0,0 2 0,-1 1 0,-1 1 0,-1 2 0,46 36 0,-64-44 0,0-1 0,1 0 0,0-2 0,1 0 0,0 0 0,0-2 0,0 0 0,1-1 0,0-2 0,1 1 0,-1-2 0,1-1 0,25 1 0,15 1-1365,-37 1-5461</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4:29:31.564"/>
    </inkml:context>
    <inkml:brush xml:id="br0">
      <inkml:brushProperty name="width" value="0.05" units="cm"/>
      <inkml:brushProperty name="height" value="0.05" units="cm"/>
      <inkml:brushProperty name="color" value="#F6630D"/>
    </inkml:brush>
  </inkml:definitions>
  <inkml:trace contextRef="#ctx0" brushRef="#br0">410 1 24575,'10'41'0,"-1"0"0,7 78 0,-8-44 0,54 330 0,-55-315 0,-7 128 0,-3-85 0,3-129 0,1 6 0,-1 0 0,-1-1 0,0 1 0,0 0 0,-4 13 0,4-22 0,1 1 0,-1-1 0,1 0 0,-1 1 0,0-1 0,1 0 0,-1 0 0,0 0 0,0 0 0,0 1 0,0-1 0,0 0 0,0-1 0,0 1 0,0 0 0,-1 0 0,1 0 0,-2 0 0,1 0 0,0-1 0,0 0 0,0 0 0,0 0 0,0 0 0,0 0 0,0 0 0,0-1 0,0 1 0,0 0 0,1-1 0,-1 0 0,0 1 0,0-1 0,0 0 0,0 0 0,-2-2 0,-2-1 0,-1-1 0,1 0 0,0 0 0,0-1 0,0 0 0,1 0 0,0 0 0,-6-10 0,-34-65 0,21 36 0,-23-31 0,-73-90 0,110 155 0,0 1 0,-1 0 0,0 0 0,-21-12 0,-17-16 0,15 6 0,29 32 0,12 9 0,14 13 0,-9-10 0,21 18 0,-1 1 0,45 57 0,120 166 0,-182-234 0,28 26 0,-36-39 0,0-1 0,0 0 0,0-1 0,1 1 0,0-1 0,0-1 0,13 6 0,-19-10 0,1 1 0,0 0 0,-1-1 0,1 0 0,0 0 0,0 0 0,-1 0 0,1 0 0,0 0 0,0-1 0,-1 1 0,1-1 0,0 0 0,-1 0 0,1 0 0,-1 0 0,1 0 0,-1 0 0,0-1 0,1 1 0,-1-1 0,0 0 0,0 0 0,0 0 0,0 0 0,0 0 0,-1 0 0,3-3 0,2-3 0,-1 0 0,0-1 0,0 1 0,-1-1 0,0-1 0,4-13 0,16-60 0,64-145 0,-80 214 12,1 1-1,0 0 0,1 0 1,0 1-1,0 1 0,2-1 1,15-11-1,29-32-1467,-46 43-5370</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4:29:38.785"/>
    </inkml:context>
    <inkml:brush xml:id="br0">
      <inkml:brushProperty name="width" value="0.05" units="cm"/>
      <inkml:brushProperty name="height" value="0.05" units="cm"/>
      <inkml:brushProperty name="color" value="#F6630D"/>
    </inkml:brush>
  </inkml:definitions>
  <inkml:trace contextRef="#ctx0" brushRef="#br0">1 0 24575,'0'0'-8191</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4:29:44.148"/>
    </inkml:context>
    <inkml:brush xml:id="br0">
      <inkml:brushProperty name="width" value="0.05" units="cm"/>
      <inkml:brushProperty name="height" value="0.05" units="cm"/>
      <inkml:brushProperty name="color" value="#F6630D"/>
    </inkml:brush>
  </inkml:definitions>
  <inkml:trace contextRef="#ctx0" brushRef="#br0">0 0 24575,'0'0'-8191</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5T16:08:45.624"/>
    </inkml:context>
    <inkml:brush xml:id="br0">
      <inkml:brushProperty name="width" value="0.05" units="cm"/>
      <inkml:brushProperty name="height" value="0.05" units="cm"/>
      <inkml:brushProperty name="color" value="#E71224"/>
    </inkml:brush>
  </inkml:definitions>
  <inkml:trace contextRef="#ctx0" brushRef="#br0">1 158 24575,'1195'-38'0,"-1115"34"0,104-1 0,153-12 0,-298 10 0,-1-1 0,58-20 0,-61 16 0,1 2 0,69-11 0,258 14 0,-235 9 0,-38 2 0,154 28 0,-165-17-49,-33-5-390,-1-2 1,60 1-1,-76-8-6387</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5T16:09:10.414"/>
    </inkml:context>
    <inkml:brush xml:id="br0">
      <inkml:brushProperty name="width" value="0.05" units="cm"/>
      <inkml:brushProperty name="height" value="0.05" units="cm"/>
      <inkml:brushProperty name="color" value="#E71224"/>
    </inkml:brush>
  </inkml:definitions>
  <inkml:trace contextRef="#ctx0" brushRef="#br0">1 158 24575,'1195'-38'0,"-1115"34"0,104-1 0,153-12 0,-298 10 0,-1-1 0,58-20 0,-61 16 0,1 2 0,69-11 0,258 14 0,-235 9 0,-38 2 0,154 28 0,-165-17-49,-33-5-390,-1-2 1,60 1-1,-76-8-6387</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5T16:09:24.926"/>
    </inkml:context>
    <inkml:brush xml:id="br0">
      <inkml:brushProperty name="width" value="0.05" units="cm"/>
      <inkml:brushProperty name="height" value="0.05" units="cm"/>
      <inkml:brushProperty name="color" value="#E71224"/>
    </inkml:brush>
  </inkml:definitions>
  <inkml:trace contextRef="#ctx0" brushRef="#br0">1 158 24575,'1195'-38'0,"-1115"34"0,104-1 0,153-12 0,-298 10 0,-1-1 0,58-20 0,-61 16 0,1 2 0,69-11 0,258 14 0,-235 9 0,-38 2 0,154 28 0,-165-17-49,-33-5-390,-1-2 1,60 1-1,-76-8-6387</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5T16:06:37.998"/>
    </inkml:context>
    <inkml:brush xml:id="br0">
      <inkml:brushProperty name="width" value="0.05" units="cm"/>
      <inkml:brushProperty name="height" value="0.05" units="cm"/>
      <inkml:brushProperty name="color" value="#E71224"/>
    </inkml:brush>
  </inkml:definitions>
  <inkml:trace contextRef="#ctx0" brushRef="#br0">885 208 24575,'-413'0'0,"394"2"0,1 0 0,1 1 0,-1 1 0,0 1 0,1 0 0,0 1 0,-23 12 0,-31 10 0,53-22 0,-6 1 0,1 2 0,-26 12 0,41-16 0,0-1 0,1 1 0,0 1 0,0-1 0,0 1 0,1 0 0,-1 1 0,2 0 0,-9 11 0,7-8 0,1 0 0,1 1 0,0 0 0,0 0 0,1 0 0,1 0 0,0 1 0,0 0 0,1-1 0,0 1 0,1 0 0,1 0 0,0 0 0,3 23 0,-2-25 0,1 0 0,1 0 0,0 0 0,1-1 0,-1 1 0,2-1 0,-1 0 0,1 0 0,1 0 0,0-1 0,0 0 0,0 0 0,1 0 0,1-1 0,-1 0 0,1 0 0,13 8 0,-10-8 0,89 53 0,-86-53 0,0 0 0,1-1 0,0-1 0,0 0 0,20 3 0,374 62 0,-297-53 0,240 26 0,51-39 0,-212-6 0,433 2 0,-559 3 0,108 20 0,-103-12 0,78 3 0,-30-12 0,-28-2 0,104 14 0,-90-5 0,184-6 0,-141-5 0,-38 4 0,-40 0 0,-1-2 0,133-19 0,74-20 0,-201 30 0,72-19 0,-89 15 0,1 2 0,98-4 0,-7 2 0,5-1 0,-103 11 0,1-2 0,-1-3 0,62-18 0,-75 16 0,1 2 0,0 1 0,1 2 0,43 0 0,-45 6 0,60 12 0,-69-7 0,0-2 0,1-1 0,56-3 0,-81 0 0,0-1 0,-1 0 0,1 0 0,0 0 0,-1-1 0,1 1 0,-1-1 0,0-1 0,1 1 0,-1 0 0,0-1 0,-1 0 0,1 0 0,0 0 0,3-4 0,-2 1 0,0-1 0,0 0 0,-1 0 0,1 0 0,-2 0 0,1-1 0,-1 0 0,3-8 0,-1-8 0,0 0 0,-1 0 0,-1-1 0,-1-46 0,-3 48 0,0 0 0,-1 0 0,-2 0 0,0 1 0,-2-1 0,0 1 0,-10-22 0,12 34 0,-1 0 0,0 0 0,0 1 0,-1 0 0,-1 0 0,1 1 0,-1 0 0,0 0 0,-1 0 0,0 1 0,0 0 0,-1 0 0,0 1 0,0 1 0,0-1 0,-1 1 0,-10-4 0,-56-21 0,39 15 0,-54-15 0,65 23 0,-31-8 0,-1 2 0,-117-10 0,53 25 0,-43-4 0,16-20 0,-323 17 0,261 7 0,-744-2 0,906-2 0,1-3 0,0-2 0,-72-20 0,54 11 0,27 9 0,0 1 0,-1 2 0,-57 1 0,-117 18 0,160-10 0,-6 1 0,-390 20 0,247-21 0,168-2 0,0 2 0,1 2 0,-60 18 0,47-11 0,-89 13 0,4-1 0,100-19 0,0-1 0,-65 2 0,-69-9 0,59-2 0,-323 3-1365,407 0-5461</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3-01T18:47:05.821"/>
    </inkml:context>
    <inkml:brush xml:id="br0">
      <inkml:brushProperty name="width" value="0.05" units="cm"/>
      <inkml:brushProperty name="height" value="0.05" units="cm"/>
      <inkml:brushProperty name="color" value="#CC0066"/>
    </inkml:brush>
  </inkml:definitions>
  <inkml:trace contextRef="#ctx0" brushRef="#br0">163 1 24575,'1'11'0,"1"1"0,0 0 0,1-1 0,0 0 0,1 0 0,1 0 0,-1 0 0,8 11 0,-4-5 0,0-1 0,5 22 0,-6-7 0,-1 0 0,-2 0 0,1 39 0,-7 97 0,-1-51 0,4-60 0,-2 67 0,1-122 0,0 0 0,0 0 0,0 1 0,0-1 0,0 0 0,0 0 0,0 0 0,-1 0 0,1 0 0,0 0 0,-1 0 0,1 0 0,-1 0 0,1 0 0,-1 0 0,1 0 0,-1 0 0,0 0 0,1 0 0,-1 0 0,0-1 0,-1 2 0,2-2 0,-1 0 0,0 0 0,0 0 0,0 0 0,0-1 0,1 1 0,-1 0 0,0 0 0,0-1 0,0 1 0,1 0 0,-1-1 0,0 1 0,1-1 0,-1 1 0,0-1 0,1 1 0,-1-1 0,1 0 0,-1 1 0,0-2 0,-32-49 0,31 47 0,-75-147 0,70 138 0,0 1 0,-1 1 0,-10-12 0,15 20 0,1 0 0,-1 1 0,1-1 0,-1 1 0,0-1 0,0 1 0,0 0 0,0 0 0,0 1 0,-1-1 0,1 1 0,0-1 0,-1 1 0,1 0 0,-1 1 0,-4-2 0,8 2 0,-1 0 0,1 0 0,-1 0 0,1 1 0,0-1 0,-1 0 0,1 0 0,-1 0 0,1 0 0,0 0 0,-1 1 0,1-1 0,0 0 0,-1 0 0,1 1 0,0-1 0,-1 0 0,1 1 0,0-1 0,0 0 0,-1 0 0,1 1 0,0-1 0,0 1 0,0-1 0,0 0 0,-1 1 0,1-1 0,0 0 0,0 1 0,0-1 0,0 1 0,0-1 0,0 1 0,0-1 0,0 0 0,0 1 0,0-1 0,0 1 0,0-1 0,0 0 0,1 1 0,4 21 0,-4-20 0,4 9 0,1 0 0,0 0 0,0-1 0,1 0 0,1 0 0,-1 0 0,2-1 0,-1-1 0,1 1 0,13 8 0,-6-3 0,30 34 0,7 12 0,-29-34 0,22 30 0,-35-41 0,2-1 0,20 19 0,-8-8 0,-24-24 0,0 0 0,0 1 0,1-1 0,-1 0 0,0 0 0,1 0 0,-1 0 0,1 0 0,-1 0 0,1 0 0,-1 0 0,1 0 0,-1-1 0,1 1 0,0-1 0,-1 1 0,4-1 0,-4 0 0,0-1 0,0 1 0,0-1 0,0 1 0,0-1 0,0 0 0,-1 0 0,1 1 0,0-1 0,0 0 0,0 0 0,-1 0 0,1 0 0,0 0 0,-1 0 0,1 0 0,-1 0 0,1 0 0,-1 0 0,0 0 0,1 0 0,-1-1 0,0 1 0,0 0 0,0-2 0,7-29 0,68-280 0,-71 300-136,1 1-1,1-1 1,0 1-1,0 0 1,1 0-1,0 0 1,1 1-1,0 0 0,12-10 1,-7 5-6690</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5T16:07:26.250"/>
    </inkml:context>
    <inkml:brush xml:id="br0">
      <inkml:brushProperty name="width" value="0.05" units="cm"/>
      <inkml:brushProperty name="height" value="0.05" units="cm"/>
      <inkml:brushProperty name="color" value="#E71224"/>
    </inkml:brush>
  </inkml:definitions>
  <inkml:trace contextRef="#ctx0" brushRef="#br0">1 1 24575,'147'122'335,"548"428"-4124,305 109 2298,-888-588 1466,169 106-3,841 547-419,-598-352 1491,-483-338-677,0 1 0,-2 2-1,-2 2 1,-2 1 0,-1 2 0,-2 1-1,-2 2 1,-2 1 0,-2 1 0,-2 1-1,26 77 1,73 160-367,-36-94 0,6 12 0,9 21 0,-75-157 0,35 129 0,-30-59 0,26 132 0,-33-126 0,-7-53 0,10 182 0,-28-218 0,-3 290 0,-10-219 0,-5-1 0,-36 126 0,-7-42 0,-2 9 0,-10 12 0,1-8 0,68-205 0,0 2 0,0 0 0,-2-1 0,0 0 0,-12 24 0,12-27 0,-1-1 0,0 0 0,-2 0 0,1 0 0,-1-1 0,-1-1 0,0 0 0,-1 0 0,0-1 0,-14 10 0,17-13 0,1 0 0,0 0 0,0 0 0,0 1 0,1 0 0,0 0 0,-9 17 0,11-17 0,0 0 0,-2 0 0,1 0 0,-1-1 0,0 0 0,0 0 0,0 0 0,-1-1 0,-11 8 0,-8 6 0,23-17 0,0 0 0,0 0 0,0 0 0,-1-1 0,1 1 0,-1-1 0,0 0 0,0 0 0,0 0 0,0 0 0,0-1 0,0 0 0,0 0 0,-6 1 0,9-2 0,-1-1 0,1 1 0,-1-1 0,1 0 0,0 1 0,-1-1 0,1 0 0,0 0 0,0 0 0,0 0 0,0 0 0,0 0 0,0 0 0,0-1 0,0 1 0,0 0 0,0 0 0,0-1 0,1 1 0,-1-1 0,1 1 0,-1 0 0,1-1 0,-1 1 0,1-1 0,0 1 0,0-1 0,0-1 0,-3-51 0,3 45 0,4-366 0,-6 426 0,-12 71 0,-13 30 0,21-109 0,2 1 0,3 80 0,2-108 0,-1-16 0,-1 0 0,1 1 0,0-1 0,0 0 0,0 0 0,0 0 0,0 0 0,0 0 0,0 0 0,0 0 0,0 1 0,0-1 0,0 0 0,1 0 0,-1 0 0,0 0 0,0 0 0,0 0 0,0 0 0,0 0 0,0 1 0,0-1 0,0 0 0,0 0 0,0 0 0,0 0 0,0 0 0,0 0 0,0 0 0,1 0 0,-1 0 0,0 0 0,0 0 0,0 0 0,0 0 0,0 0 0,0 1 0,0-1 0,1 0 0,-1 0 0,0 0 0,0 0 0,0 0 0,0 0 0,0 0 0,0 0 0,0 0 0,1 0 0,-1-1 0,0 1 0,0 0 0,0 0 0,0 0 0,0 0 0,0 0 0,0 0 0,0 0 0,1 0 0,-1 0 0,0 0 0,0 0 0,0 0 0,10-9 0,8-14 0,-12 15 0,0 1 0,1 0 0,0 0 0,0 0 0,1 1 0,0 0 0,0 1 0,0 0 0,1 0 0,9-3 0,15-5 0,48-14 0,-43 16 0,-19 6 0,0 1 0,27-3 0,10-1 0,-47 6 25,0-1 0,-1-1 0,1 1 0,10-8 0,-10 7-397,-1-1-1,1 1 1,17-5-1,-6 5-6453</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8-03T14:19:07.434"/>
    </inkml:context>
    <inkml:brush xml:id="br0">
      <inkml:brushProperty name="width" value="0.1" units="cm"/>
      <inkml:brushProperty name="height" value="0.1" units="cm"/>
      <inkml:brushProperty name="color" value="#004F8B"/>
      <inkml:brushProperty name="ignorePressure" value="1"/>
    </inkml:brush>
  </inkml:definitions>
  <inkml:trace contextRef="#ctx0" brushRef="#br0">0 1693,'167'1,"310"-6,-339-3,0-6,61-17,201-44,-339 62,0-4,-1-2,37-18,168-85,-242 110,-1 0,0-2,-1-1,0 0,-1-1,-1-2,-1 0,0 0,-2-2,0 0,-1-1,-1-1,-1 0,-1 0,-1-2,-1 1,0-4,11-34,-3-1,-3-1,2-27,0-39,-4-26,-11 110,3 0,2 0,1 0,5-7,-8 38,1 0,0 1,1-1,0 1,1 1,0-1,1 2,2-3,9-7,0 0,1 1,18-12,-26 22</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8-03T14:22:33.380"/>
    </inkml:context>
    <inkml:brush xml:id="br0">
      <inkml:brushProperty name="width" value="0.05" units="cm"/>
      <inkml:brushProperty name="height" value="0.05" units="cm"/>
      <inkml:brushProperty name="color" value="#AB008B"/>
      <inkml:brushProperty name="ignorePressure" value="1"/>
    </inkml:brush>
  </inkml:definitions>
  <inkml:trace contextRef="#ctx0" brushRef="#br0">1044 141,'-80'3,"1"4,0 3,0 4,1 3,1 4,-35 15,64-19,1 1,1 3,1 2,-31 21,50-24,1 1,1 2,1 0,0 2,2 0,-7 13,25-34,0 1,0-1,0 1,1 0,0 0,-1 0,2 0,-1 0,1 0,-1 0,1 1,1-1,-1 0,1 1,0-1,0 1,1-1,0 2,0-1,1 1,0-1,1 1,-1-1,1 0,1 0,-1-1,1 1,0 0,0-1,1 0,-1 0,1-1,3 3,17 13,0-2,2 0,0-2,1-1,14 5,154 56,-172-67,42 16,1-4,1-2,1-4,0-2,1-3,37-2,-44-8,0-3,0-2,-1-4,50-13,-10-5,-1-4,46-23,-123 45,0-1,-1-1,0-1,-1-2,5-3,-20 12,0-1,0-1,-1 1,0-1,0 0,0 0,-1-1,0 1,-1-1,0 0,0-1,0 1,-1-1,0 1,-1-1,1-6,1-7,-1 0,0 0,-2 0,-1 0,0 0,-2 0,0 0,-2 0,0 0,-2 1,0-1,-1 1,-1 1,-1 0,-1 0,-1 0,0 1,-5-4,-5-3,-1 1,0 1,-2 1,-1 1,0 1,-2 2,-11-7,17 14,-1 0,0 2,0 0,-1 2,0 0,-1 2,0 0,0 2,0 0,-8 1,-82 1,-28 7,3-1,116-3,0 0,0 1,0 1,1 1,-1 2,1 0,0 1,0 1,-8 5,24-9,-1 0,1 1,0 0,0 0,1 0,0 1,0-1,0 1,-3 5,-34 61,34-56,-2 2</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8-03T14:22:37.420"/>
    </inkml:context>
    <inkml:brush xml:id="br0">
      <inkml:brushProperty name="width" value="0.05" units="cm"/>
      <inkml:brushProperty name="height" value="0.05" units="cm"/>
      <inkml:brushProperty name="color" value="#AB008B"/>
      <inkml:brushProperty name="ignorePressure" value="1"/>
    </inkml:brush>
  </inkml:definitions>
  <inkml:trace contextRef="#ctx0" brushRef="#br0">714 762,'5'-6,"0"-1,0-1,-1 1,0-1,-1 0,1 1,-2-2,1 1,0-3,4-12,2-3,-2 0,0-1,-2 0,-1 0,-1-1,-1 1,-2 0,-1-4,0 13,-2-1,0 1,0-1,-2 1,-1 0,0 1,-1 0,0 0,-2 0,0 1,-1 0,-4-5,0 5,1 1,-2 0,0 0,-1 2,-1 0,0 1,0 0,-1 2,-1 0,0 1,0 0,0 2,-1 1,0 0,-1 1,1 1,-1 2,0-1,0 2,0 1,-13 2,25-1,-1 1,1 1,0-1,0 2,0-1,0 1,1 0,0 1,0 0,0 1,0-1,1 1,0 1,0 0,0 0,1 0,0 1,-14 18,1 1,2 1,0 1,-2 8,9-15,0 1,2 0,1 0,0 0,2 1,1 0,1 0,0 4,2-9,1 1,0-1,2 0,0 1,1-1,1 0,1 0,0 0,2-1,3 7,-1-8,1 0,1 0,0-2,1 1,1-1,10 9,12 9,1-2,8 4,-31-27,-1 0,1-1,0 0,0-1,1 0,0-1,0-1,0 0,1-1,13 1,5-1,-1-1,1-2,-1-2,15-2,-37 2,1 1,-1-2,0 1,0-2,0 1,-1-1,1-1,-1 0,0 0,0 0,0-1,-1-1,2-1,12-14,0-1,-2 0,13-20,9-10,-32 42,-1-1,-1 0,0 0,0 0,-1-1,2-8,-1 0</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8-03T14:22:39.300"/>
    </inkml:context>
    <inkml:brush xml:id="br0">
      <inkml:brushProperty name="width" value="0.05" units="cm"/>
      <inkml:brushProperty name="height" value="0.05" units="cm"/>
      <inkml:brushProperty name="color" value="#AB008B"/>
      <inkml:brushProperty name="ignorePressure" value="1"/>
    </inkml:brush>
  </inkml:definitions>
  <inkml:trace contextRef="#ctx0" brushRef="#br0">0 756,'5'-4,"1"0,-1 0,0 1,1 0,0 0,0 0,0 1,2-1,9-4,41-16,0 3,45-9,126-19,-108 23,15-4,318-63,-275 64,100-2,-174 24,153-11,112-27,-8-35,-170 34,40 2,-150 36,0 3,67 5,52 0,-137-8,-1-3,1-2,-2-3,14-7,-9 2,1 4,0 2,25 1,-69 10,0-2,1 0,-2-1,-6 2</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8-03T14:22:41.982"/>
    </inkml:context>
    <inkml:brush xml:id="br0">
      <inkml:brushProperty name="width" value="0.05" units="cm"/>
      <inkml:brushProperty name="height" value="0.05" units="cm"/>
      <inkml:brushProperty name="color" value="#AB008B"/>
      <inkml:brushProperty name="ignorePressure" value="1"/>
    </inkml:brush>
  </inkml:definitions>
  <inkml:trace contextRef="#ctx0" brushRef="#br0">2045 3270,'1'-49,"6"-25,1-14,4-201,-24-278,5 509,-2 1,-2 0,-3 0,-15-35,-11-16,-47-85,43 93,18 41,-24-40,40 80,-2 2,0-1,-1 2,0-1,-2 2,0 0,-5-3,-278-221,85 56,121 100,19 18,27 21,-2 3,-2 2,-45-27,-125-54,-16 5,223 109,-68-36,-34-25,111 65,0-1,1 1,-1-1,1 1,0-1,-1 0,1 0,1 0,-1-1,0 1,1-1,-1 1,1-1,0 0,1 0,-1 0,0-2,-2-12</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1T16:44:08.385"/>
    </inkml:context>
    <inkml:brush xml:id="br0">
      <inkml:brushProperty name="width" value="0.05" units="cm"/>
      <inkml:brushProperty name="height" value="0.05" units="cm"/>
      <inkml:brushProperty name="color" value="#CC0066"/>
    </inkml:brush>
  </inkml:definitions>
  <inkml:trace contextRef="#ctx0" brushRef="#br0">0 23 24575,'718'59'0,"-392"-22"0,-199-22 0,-54-5 0,1-3 0,95-4 0,-122-9 0,-1-2 0,0-2 0,74-26 0,4-1 0,-52 19 0,0 4 0,1 3 0,1 3 0,0 3 0,0 4 0,0 3 0,112 17 0,3 20 0,2 1 0,-137-35-1,1-2-1,73-5 1,-37 0-1360,-54 2-5465</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1T17:18:52.119"/>
    </inkml:context>
    <inkml:brush xml:id="br0">
      <inkml:brushProperty name="width" value="0.05" units="cm"/>
      <inkml:brushProperty name="height" value="0.05" units="cm"/>
      <inkml:brushProperty name="color" value="#CC0066"/>
    </inkml:brush>
  </inkml:definitions>
  <inkml:trace contextRef="#ctx0" brushRef="#br0">0 23 24575,'718'59'0,"-392"-22"0,-199-22 0,-54-5 0,1-3 0,95-4 0,-122-9 0,-1-2 0,0-2 0,74-26 0,4-1 0,-52 19 0,0 4 0,1 3 0,1 3 0,0 3 0,0 4 0,0 3 0,112 17 0,3 20 0,2 1 0,-137-35-1,1-2-1,73-5 1,-37 0-1360,-54 2-5465</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1T17:25:11.820"/>
    </inkml:context>
    <inkml:brush xml:id="br0">
      <inkml:brushProperty name="width" value="0.05" units="cm"/>
      <inkml:brushProperty name="height" value="0.05" units="cm"/>
      <inkml:brushProperty name="color" value="#5B2D90"/>
    </inkml:brush>
  </inkml:definitions>
  <inkml:trace contextRef="#ctx0" brushRef="#br0">1074 166 24575,'-11'-1'0,"0"0"0,0-1 0,-20-6 0,-15-2 0,-89 0 0,-22-3 0,80 4 0,0 5 0,-82 5 0,53 0 0,87 0 0,0 0 0,0 1 0,0 1 0,-25 8 0,35-9 0,-1 1 0,1 1 0,0 0 0,0 0 0,0 1 0,1 0 0,-1 0 0,1 1 0,0 0 0,-7 8 0,11-9 0,1 0 0,0 1 0,0-1 0,0 1 0,1 0 0,0-1 0,0 1 0,0 0 0,1 0 0,0 1 0,-1 10 0,1-9 0,1 0 0,0 0 0,0 0 0,1 1 0,0-1 0,0 0 0,1 0 0,4 11 0,-4-14 0,1-1 0,-1 0 0,1 0 0,0 0 0,0 0 0,1-1 0,-1 1 0,1-1 0,0 0 0,-1 0 0,1 0 0,1-1 0,-1 1 0,8 2 0,7 3 0,0-1 0,26 6 0,-4-2 0,-20-2 0,-1 0 0,1 1 0,33 24 0,-35-21 0,1-1 0,1 0 0,31 12 0,-26-15 0,1-2 0,0 0 0,-1-2 0,2-1 0,-1-1 0,39 0 0,13-5 0,-38-1 0,1 3 0,-1 1 0,73 11 0,-46 6 0,-43-10 0,0-2 0,1 0 0,47 3 0,-42-9 0,185-3 0,-132-10 0,-56 7 0,51-3 0,219 9 0,-138 1 0,-137 0 0,-1 1 0,37 9 0,-32-6 0,35 4 0,-52-9 0,0 1 0,1-2 0,-1 1 0,1-1 0,-1-1 0,0 0 0,0 0 0,12-5 0,-15 4 0,0-1 0,0 0 0,0 0 0,0 0 0,-1-1 0,0 0 0,0 0 0,-1-1 0,1 1 0,-1-1 0,7-10 0,-6 6 0,-1 1 0,0-1 0,0-1 0,-1 1 0,0-1 0,-1 1 0,0-1 0,-1 0 0,1-16 0,-1 3 0,-1-1 0,-1 1 0,-5-31 0,4 49 0,-1 0 0,1 1 0,-1-1 0,0 0 0,0 1 0,-1 0 0,1-1 0,-1 1 0,-1 0 0,1 1 0,-1-1 0,1 0 0,-1 1 0,-1 0 0,1 0 0,-9-6 0,-6-3 0,0 1 0,-1 1 0,-22-8 0,12 5 0,-6-2 0,-1 3 0,-65-16 0,32 10 0,-48-15 0,26 9 0,67 17 0,0 1 0,-1 2 0,-49-6 0,19 10 0,0 3 0,-86 14 0,103-10 0,0 2 0,-62 22 0,68-21 0,1 0 0,-55 5 0,42-7 0,-25 1-14,0-4 0,-91-5 0,52-1-1309,86 2-5503</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6T16:28:22.313"/>
    </inkml:context>
    <inkml:brush xml:id="br0">
      <inkml:brushProperty name="width" value="0.05" units="cm"/>
      <inkml:brushProperty name="height" value="0.05" units="cm"/>
      <inkml:brushProperty name="color" value="#CC0066"/>
    </inkml:brush>
  </inkml:definitions>
  <inkml:trace contextRef="#ctx0" brushRef="#br0">0 23 24575,'718'59'0,"-392"-22"0,-199-22 0,-54-5 0,1-3 0,95-4 0,-122-9 0,-1-2 0,0-2 0,74-26 0,4-1 0,-52 19 0,0 4 0,1 3 0,1 3 0,0 3 0,0 4 0,0 3 0,112 17 0,3 20 0,2 1 0,-137-35-1,1-2-1,73-5 1,-37 0-1360,-54 2-5465</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0-30T21:11:36.453"/>
    </inkml:context>
    <inkml:brush xml:id="br0">
      <inkml:brushProperty name="width" value="0.05" units="cm"/>
      <inkml:brushProperty name="height" value="0.05" units="cm"/>
      <inkml:brushProperty name="color" value="#E71224"/>
    </inkml:brush>
  </inkml:definitions>
  <inkml:trace contextRef="#ctx0" brushRef="#br0">0 368 24575,'47'-10'0,"68"-5"0,-16 4 0,326-72 0,-223 39 0,254-21 0,312 54 0,-455 15 0,295-43 0,-175 5 0,454 25 0,-49 1 0,-518-5 0,611-16 0,1400 30-2176,-1486 24 2176,-4 64 0,304 138-570,-615-75 570,-10 31 0,-13-3 0,228 49-48,-504-168 343,289 37 0,-347-80 1125,43 6-637,-171-17-782,-1 3-1,79 28 0,-49-8-1365,-53-22-5461</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07T01:48:07.072"/>
    </inkml:context>
    <inkml:brush xml:id="br0">
      <inkml:brushProperty name="width" value="0.05" units="cm"/>
      <inkml:brushProperty name="height" value="0.05" units="cm"/>
      <inkml:brushProperty name="color" value="#5B2D90"/>
      <inkml:brushProperty name="ignorePressure" value="1"/>
    </inkml:brush>
  </inkml:definitions>
  <inkml:trace contextRef="#ctx0" brushRef="#br0">0 229,'138'7,"-1"5,87 22,69 7,-142-27,1-6,123-11,-172-10,0-4,-1-4,7-7,4 0,114-27,201-45,-268 70,114-6,-141 26,102 6,-221 4,0 1,0 0,0 1,-1 0,1 1,-1 1,4 1,9 9</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0T01:56:39.742"/>
    </inkml:context>
    <inkml:brush xml:id="br0">
      <inkml:brushProperty name="width" value="0.05" units="cm"/>
      <inkml:brushProperty name="height" value="0.05" units="cm"/>
      <inkml:brushProperty name="color" value="#CC0066"/>
    </inkml:brush>
  </inkml:definitions>
  <inkml:trace contextRef="#ctx0" brushRef="#br0">0 23 24575,'718'59'0,"-392"-22"0,-199-22 0,-54-5 0,1-3 0,95-4 0,-122-9 0,-1-2 0,0-2 0,74-26 0,4-1 0,-52 19 0,0 4 0,1 3 0,1 3 0,0 3 0,0 4 0,0 3 0,112 17 0,3 20 0,2 1 0,-137-35-1,1-2-1,73-5 1,-37 0-1360,-54 2-5465</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30T15:51:26.255"/>
    </inkml:context>
    <inkml:brush xml:id="br0">
      <inkml:brushProperty name="width" value="0.05" units="cm"/>
      <inkml:brushProperty name="height" value="0.05" units="cm"/>
      <inkml:brushProperty name="color" value="#CC0066"/>
    </inkml:brush>
  </inkml:definitions>
  <inkml:trace contextRef="#ctx0" brushRef="#br0">0 23 24575,'718'59'0,"-392"-22"0,-199-22 0,-54-5 0,1-3 0,95-4 0,-122-9 0,-1-2 0,0-2 0,74-26 0,4-1 0,-52 19 0,0 4 0,1 3 0,1 3 0,0 3 0,0 4 0,0 3 0,112 17 0,3 20 0,2 1 0,-137-35-1,1-2-1,73-5 1,-37 0-1360,-54 2-5465</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1T17:17:56.025"/>
    </inkml:context>
    <inkml:brush xml:id="br0">
      <inkml:brushProperty name="width" value="0.05" units="cm"/>
      <inkml:brushProperty name="height" value="0.05" units="cm"/>
      <inkml:brushProperty name="color" value="#CC0066"/>
    </inkml:brush>
  </inkml:definitions>
  <inkml:trace contextRef="#ctx0" brushRef="#br0">0 23 24575,'718'59'0,"-392"-22"0,-199-22 0,-54-5 0,1-3 0,95-4 0,-122-9 0,-1-2 0,0-2 0,74-26 0,4-1 0,-52 19 0,0 4 0,1 3 0,1 3 0,0 3 0,0 4 0,0 3 0,112 17 0,3 20 0,2 1 0,-137-35-1,1-2-1,73-5 1,-37 0-1360,-54 2-5465</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1T17:17:56.026"/>
    </inkml:context>
    <inkml:brush xml:id="br0">
      <inkml:brushProperty name="width" value="0.05" units="cm"/>
      <inkml:brushProperty name="height" value="0.05" units="cm"/>
      <inkml:brushProperty name="color" value="#CC0066"/>
    </inkml:brush>
  </inkml:definitions>
  <inkml:trace contextRef="#ctx0" brushRef="#br0">0 23 24575,'718'59'0,"-392"-22"0,-199-22 0,-54-5 0,1-3 0,95-4 0,-122-9 0,-1-2 0,0-2 0,74-26 0,4-1 0,-52 19 0,0 4 0,1 3 0,1 3 0,0 3 0,0 4 0,0 3 0,112 17 0,3 20 0,2 1 0,-137-35-1,1-2-1,73-5 1,-37 0-1360,-54 2-5465</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1T17:17:56.027"/>
    </inkml:context>
    <inkml:brush xml:id="br0">
      <inkml:brushProperty name="width" value="0.1" units="cm"/>
      <inkml:brushProperty name="height" value="0.1" units="cm"/>
      <inkml:brushProperty name="color" value="#33CCFF"/>
    </inkml:brush>
  </inkml:definitions>
  <inkml:trace contextRef="#ctx0" brushRef="#br0">1 274 24575,'357'14'0,"-48"0"0,-86-29 0,-21 1 0,-28 0 0,-18 1 0,-118 9 0,-38 4 0,1 0 0,-1 0 0,1-1 0,-1 1 0,1 0 0,-1 0 0,0 0 0,1-1 0,-1 1 0,1 0 0,-1 0 0,0-1 0,1 1 0,-1 0 0,0 0 0,1-1 0,-1 1 0,0-1 0,1 1 0,-1 0 0,0-1 0,0 1 0,0-1 0,1 1 0,-1 0 0,0-2 0,0 1 0,-1 0 0,1 0 0,-1 1 0,1-1 0,-1 0 0,1 0 0,-1 0 0,1 0 0,-1 0 0,0 1 0,0-1 0,1 0 0,-1 0 0,0 1 0,0-1 0,0 1 0,-1-2 0,-15-7 0,0 1 0,0 0 0,-1 2 0,0 0 0,0 0 0,-1 2 0,-30-4 0,21 4 0,1-2 0,-50-16 0,-13-13 0,-83-37 0,144 54 0,25 12 0,21 10 0,120 50 0,40 12 0,7-4 0,-27-8 0,-155-54 0,0 1 0,-1-1 0,1 1 0,0-1 0,-1 1 0,1 0 0,-1-1 0,1 1 0,-1 0 0,1 0 0,-1 0 0,0 1 0,1-1 0,-1 0 0,1 2 0,-1-2 0,-1-1 0,0 1 0,0-1 0,0 1 0,0 0 0,0-1 0,0 1 0,0-1 0,0 1 0,0-1 0,0 1 0,0 0 0,0-1 0,-1 1 0,1-1 0,0 1 0,0-1 0,-1 1 0,1 0 0,0-1 0,0 1 0,-1-1 0,1 0 0,-1 1 0,1-1 0,0 1 0,-1-1 0,0 1 0,-4 2 0,0 0 0,1 0 0,-1 0 0,-1 0 0,1-1 0,0 0 0,-1 0 0,-5 1 0,-101 23 0,-222 56 0,310-75 0,-14 4 0,-60 24 0,88-30 0,0 0 0,1 0 0,-1 1 0,1 0 0,0 1 0,0-1 0,1 2 0,0-1 0,1 1 0,-12 15 0,17-19-195,-1 1 0,1-1 0,0 0 0,1 1 0,-1-1 0,-1 8 0,0 7-6631</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01T17:17:56.027"/>
    </inkml:context>
    <inkml:brush xml:id="br0">
      <inkml:brushProperty name="width" value="0.05" units="cm"/>
      <inkml:brushProperty name="height" value="0.05" units="cm"/>
      <inkml:brushProperty name="color" value="#CC0066"/>
    </inkml:brush>
  </inkml:definitions>
  <inkml:trace contextRef="#ctx0" brushRef="#br0">545 30 24575,'-120'-2'0,"-129"4"0,242-1 0,0 0 0,1 0 0,-1 0 0,0 1 0,1 0 0,0 0 0,-1 1 0,1-1 0,0 2 0,0-1 0,0 0 0,1 1 0,-9 7 0,7-4 0,0 0 0,1 1 0,0-1 0,1 1 0,0 0 0,0 0 0,0 1 0,-5 17 0,4-9 0,1 1 0,1-1 0,1 1 0,0 1 0,2-1 0,0 0 0,1 0 0,0 1 0,6 31 0,-1-31 0,0 0 0,1-1 0,1 0 0,0 0 0,17 27 0,59 80 0,-7-13 0,-69-101 0,2-1 0,-1 0 0,1 0 0,0-1 0,1 0 0,0-1 0,1 0 0,0 0 0,0-1 0,0 0 0,1-1 0,0-1 0,0 0 0,0 0 0,1-1 0,0-1 0,0 0 0,0-1 0,0 0 0,0-1 0,26-1 0,-31-1 0,-1 0 0,0-1 0,0 0 0,0 0 0,0-1 0,0 0 0,-1 0 0,1-1 0,-1 1 0,0-1 0,0-1 0,0 1 0,-1-1 0,6-6 0,10-11 0,35-48 0,-55 69 0,8-15 0,0-1 0,-2 1 0,0-1 0,-1-1 0,0 1 0,-2-1 0,4-23 0,-7 37 0,4-39 0,-1 0 0,-1 0 0,-6-62 0,1 14 0,2 80 0,-1 0 0,0 0 0,0 0 0,-1 0 0,-1 0 0,0 1 0,0-1 0,-7-13 0,8 19 0,-1 0 0,0 0 0,0 0 0,0 1 0,-1 0 0,0-1 0,1 1 0,-1 0 0,-1 1 0,1-1 0,-1 1 0,1 0 0,-1 0 0,0 0 0,0 1 0,0-1 0,0 1 0,-8-2 0,-136-43 0,131 43-273,-1 0 0,0 2 0,1 0 0,-31 2 0,25 0-6553</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6T16:27:51.933"/>
    </inkml:context>
    <inkml:brush xml:id="br0">
      <inkml:brushProperty name="width" value="0.05" units="cm"/>
      <inkml:brushProperty name="height" value="0.05" units="cm"/>
      <inkml:brushProperty name="color" value="#CC0066"/>
    </inkml:brush>
  </inkml:definitions>
  <inkml:trace contextRef="#ctx0" brushRef="#br0">0 23 24575,'718'59'0,"-392"-22"0,-199-22 0,-54-5 0,1-3 0,95-4 0,-122-9 0,-1-2 0,0-2 0,74-26 0,4-1 0,-52 19 0,0 4 0,1 3 0,1 3 0,0 3 0,0 4 0,0 3 0,112 17 0,3 20 0,2 1 0,-137-35-1,1-2-1,73-5 1,-37 0-1360,-54 2-5465</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0T01:56:39.742"/>
    </inkml:context>
    <inkml:brush xml:id="br0">
      <inkml:brushProperty name="width" value="0.05" units="cm"/>
      <inkml:brushProperty name="height" value="0.05" units="cm"/>
      <inkml:brushProperty name="color" value="#CC0066"/>
    </inkml:brush>
  </inkml:definitions>
  <inkml:trace contextRef="#ctx0" brushRef="#br0">0 23 24575,'718'59'0,"-392"-22"0,-199-22 0,-54-5 0,1-3 0,95-4 0,-122-9 0,-1-2 0,0-2 0,74-26 0,4-1 0,-52 19 0,0 4 0,1 3 0,1 3 0,0 3 0,0 4 0,0 3 0,112 17 0,3 20 0,2 1 0,-137-35-1,1-2-1,73-5 1,-37 0-1360,-54 2-5465</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03T18:27:33.613"/>
    </inkml:context>
    <inkml:brush xml:id="br0">
      <inkml:brushProperty name="width" value="0.05" units="cm"/>
      <inkml:brushProperty name="height" value="0.05" units="cm"/>
      <inkml:brushProperty name="color" value="#CC0066"/>
    </inkml:brush>
  </inkml:definitions>
  <inkml:trace contextRef="#ctx0" brushRef="#br0">0 23 24575,'718'59'0,"-392"-22"0,-199-22 0,-54-5 0,1-3 0,95-4 0,-122-9 0,-1-2 0,0-2 0,74-26 0,4-1 0,-52 19 0,0 4 0,1 3 0,1 3 0,0 3 0,0 4 0,0 3 0,112 17 0,3 20 0,2 1 0,-137-35-1,1-2-1,73-5 1,-37 0-1360,-54 2-5465</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3T15:17:12.777"/>
    </inkml:context>
    <inkml:brush xml:id="br0">
      <inkml:brushProperty name="width" value="0.05" units="cm"/>
      <inkml:brushProperty name="height" value="0.05" units="cm"/>
      <inkml:brushProperty name="color" value="#CC0066"/>
    </inkml:brush>
  </inkml:definitions>
  <inkml:trace contextRef="#ctx0" brushRef="#br0">0 108 24575,'588'-48'0,"-321"17"0,-163 19 0,-44 4 0,1 2 0,77 4 0,-99 7 0,-1 1 0,-1 2 0,62 22 0,2 0 0,-42-15 0,0-3 0,1-3 0,1-3 0,-1-2 0,1-3 0,-1-3 0,93-13 0,2-17 0,1-1 0,-112 29-1,2 2-1,58 3 1,-29 1-1360,-45-2-5465</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3T14:48:18.402"/>
    </inkml:context>
    <inkml:brush xml:id="br0">
      <inkml:brushProperty name="width" value="0.05" units="cm"/>
      <inkml:brushProperty name="height" value="0.05" units="cm"/>
      <inkml:brushProperty name="color" value="#AB008B"/>
    </inkml:brush>
  </inkml:definitions>
  <inkml:trace contextRef="#ctx0" brushRef="#br0">0 1 24575,'12'0'0,"1"0"0,-1 1 0,0 1 0,0 0 0,0 0 0,20 8 0,-27-8 0,0 1 0,0-1 0,0 1 0,-1-1 0,1 1 0,-1 1 0,0-1 0,0 1 0,0 0 0,0-1 0,-1 2 0,1-1 0,-1 0 0,0 1 0,0-1 0,-1 1 0,5 10 0,-4-4 0,0 0 0,0 0 0,-1 0 0,0 0 0,-1 1 0,0-1 0,-1 1 0,-1-1 0,1 1 0,-4 12 0,-3 7 0,-1 0 0,-16 37 0,-7 23 0,30-88 0,0-1 0,1 1 0,-1-1 0,1 1 0,0-1 0,0 1 0,0-1 0,0 1 0,0-1 0,0 1 0,1-1 0,-1 1 0,1-1 0,0 1 0,0-1 0,0 0 0,0 1 0,0-1 0,0 0 0,1 0 0,-1 0 0,1 0 0,-1 0 0,1 0 0,0 0 0,0-1 0,0 1 0,0-1 0,0 1 0,0-1 0,4 3 0,8 2 0,0-1 0,-1 0 0,2 0 0,21 3 0,-7-1 0,-20-5 0,-1 1 0,-1 0 0,1 0 0,0 1 0,-1 0 0,8 5 0,-14-8 0,1 0 0,-1 0 0,0 0 0,0-1 0,0 2 0,0-1 0,0 0 0,-1 0 0,1 0 0,0 0 0,0 1 0,-1-1 0,1 0 0,-1 0 0,1 1 0,-1-1 0,1 1 0,-1 1 0,0-2 0,0 1 0,-1-1 0,1 1 0,-1-1 0,1 1 0,-1-1 0,0 1 0,1-1 0,-1 0 0,0 1 0,0-1 0,0 0 0,0 0 0,0 0 0,0 1 0,-1-1 0,1 0 0,0-1 0,0 1 0,-3 2 0,-4 1 0,-1-1 0,1 1 0,-1-1 0,0-1 0,1 1 0,-1-2 0,0 1 0,0-1 0,-10 0 0,-35 6 0,39-3 0,5-2 0,0 0 0,1 1 0,0 0 0,-1 0 0,-8 6 0,15-7 0,0 0 0,0 0 0,0 0 0,1 1 0,-1-1 0,1 1 0,0 0 0,0-1 0,0 1 0,0 0 0,0 0 0,0 0 0,1 0 0,-1 1 0,1-1 0,0 0 0,0 1 0,0 4 0,-1 5 0,0 1 0,1-1 0,1 1 0,0 0 0,1 0 0,4 21 0,25 78 0,-15-62 0,-8-26 0,0-3 0,-1 0 0,-1 1 0,4 45 0,-8-60 0,-1-1 0,0 1 0,0-1 0,-1 0 0,0 1 0,0-1 0,-1 0 0,1 0 0,-2 1 0,1-1 0,-1-1 0,0 1 0,0 0 0,-1-1 0,0 1 0,0-1 0,-1 0 0,0-1 0,0 1 0,0-1 0,0 0 0,-1 0 0,0-1 0,0 1 0,-7 3 0,-11 5-1365,2-3-5461</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30T21:00:00.368"/>
    </inkml:context>
    <inkml:brush xml:id="br0">
      <inkml:brushProperty name="width" value="0.035" units="cm"/>
      <inkml:brushProperty name="height" value="0.035" units="cm"/>
      <inkml:brushProperty name="color" value="#E71224"/>
    </inkml:brush>
  </inkml:definitions>
  <inkml:trace contextRef="#ctx0" brushRef="#br0">0 134 24575,'14'-1'0,"0"0"0,0-2 0,0 1 0,24-10 0,7 0 0,70-17 0,70-14 0,-62 20 0,-100 19 0,1 2 0,0 0 0,-1 2 0,1 1 0,0 0 0,41 10 0,40 1 0,-71-7 0,1 1 0,-1 1 0,-1 2 0,1 2 0,54 25 0,-70-28-116,-7-3-92,0 0 0,1-1 0,-1 0-1,1-1 1,13 2 0,-4-3-6618</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3T15:04:06.968"/>
    </inkml:context>
    <inkml:brush xml:id="br0">
      <inkml:brushProperty name="width" value="0.05" units="cm"/>
      <inkml:brushProperty name="height" value="0.05" units="cm"/>
      <inkml:brushProperty name="color" value="#CC0066"/>
    </inkml:brush>
  </inkml:definitions>
  <inkml:trace contextRef="#ctx0" brushRef="#br0">0 23 24575,'718'59'0,"-392"-22"0,-199-22 0,-54-5 0,1-3 0,95-4 0,-122-9 0,-1-2 0,0-2 0,74-26 0,4-1 0,-52 19 0,0 4 0,1 3 0,1 3 0,0 3 0,0 4 0,0 3 0,112 17 0,3 20 0,2 1 0,-137-35-1,1-2-1,73-5 1,-37 0-1360,-54 2-5465</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3T15:17:12.777"/>
    </inkml:context>
    <inkml:brush xml:id="br0">
      <inkml:brushProperty name="width" value="0.05" units="cm"/>
      <inkml:brushProperty name="height" value="0.05" units="cm"/>
      <inkml:brushProperty name="color" value="#CC0066"/>
    </inkml:brush>
  </inkml:definitions>
  <inkml:trace contextRef="#ctx0" brushRef="#br0">0 108 24575,'588'-48'0,"-321"17"0,-163 19 0,-44 4 0,1 2 0,77 4 0,-99 7 0,-1 1 0,-1 2 0,62 22 0,2 0 0,-42-15 0,0-3 0,1-3 0,1-3 0,-1-2 0,1-3 0,-1-3 0,93-13 0,2-17 0,1-1 0,-112 29-1,2 2-1,58 3 1,-29 1-1360,-45-2-5465</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6T16:25:11.576"/>
    </inkml:context>
    <inkml:brush xml:id="br0">
      <inkml:brushProperty name="width" value="0.05" units="cm"/>
      <inkml:brushProperty name="height" value="0.05" units="cm"/>
      <inkml:brushProperty name="color" value="#CC0066"/>
    </inkml:brush>
  </inkml:definitions>
  <inkml:trace contextRef="#ctx0" brushRef="#br0">0 23 24575,'718'59'0,"-392"-22"0,-199-22 0,-54-5 0,1-3 0,95-4 0,-122-9 0,-1-2 0,0-2 0,74-26 0,4-1 0,-52 19 0,0 4 0,1 3 0,1 3 0,0 3 0,0 4 0,0 3 0,112 17 0,3 20 0,2 1 0,-137-35-1,1-2-1,73-5 1,-37 0-1360,-54 2-5465</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0T15:12:37.161"/>
    </inkml:context>
    <inkml:brush xml:id="br0">
      <inkml:brushProperty name="width" value="0.05" units="cm"/>
      <inkml:brushProperty name="height" value="0.05" units="cm"/>
      <inkml:brushProperty name="color" value="#E71224"/>
    </inkml:brush>
  </inkml:definitions>
  <inkml:trace contextRef="#ctx0" brushRef="#br0">1 0 24575,'9'4'0,"1"0"0,-1-1 0,1-1 0,0 0 0,13 2 0,-2-1 0,483 48 0,3-40 0,-422-10 0,61 0 0,522-5 0,-341-23 0,34-1 0,245 29 0,-528 2 0,-1 2 0,1 4 0,-1 4 0,0 3 0,137 47 0,-197-56-151,-1 1-1,0 0 0,-1 1 0,0 0 1,0 2-1,-1-1 0,0 2 1,16 17-1,-18-15-6674</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0T15:16:38.818"/>
    </inkml:context>
    <inkml:brush xml:id="br0">
      <inkml:brushProperty name="width" value="0.05" units="cm"/>
      <inkml:brushProperty name="height" value="0.05" units="cm"/>
      <inkml:brushProperty name="color" value="#E71224"/>
    </inkml:brush>
  </inkml:definitions>
  <inkml:trace contextRef="#ctx0" brushRef="#br0">1 0 24575,'9'4'0,"1"0"0,-1-1 0,1-1 0,0 0 0,13 2 0,-2-1 0,483 48 0,3-40 0,-422-10 0,61 0 0,522-5 0,-341-23 0,34-1 0,245 29 0,-528 2 0,-1 2 0,1 4 0,-1 4 0,0 3 0,137 47 0,-197-56-151,-1 1-1,0 0 0,-1 1 0,0 0 1,0 2-1,-1-1 0,0 2 1,16 17-1,-18-15-6674</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3T18:05:04.483"/>
    </inkml:context>
    <inkml:brush xml:id="br0">
      <inkml:brushProperty name="width" value="0.05" units="cm"/>
      <inkml:brushProperty name="height" value="0.05" units="cm"/>
      <inkml:brushProperty name="color" value="#E71224"/>
    </inkml:brush>
  </inkml:definitions>
  <inkml:trace contextRef="#ctx0" brushRef="#br0">633 0 24575,'-48'0'0,"-96"3"0,120-1 0,1 1 0,0 2 0,0 0 0,-26 10 0,30-8 0,0 0 0,1 1 0,-33 21 0,44-24 0,0 0 0,0 1 0,1 0 0,0 1 0,0-1 0,0 1 0,1 0 0,0 1 0,0-1 0,1 1 0,-5 10 0,2-2 0,-2 1 0,0-1 0,-2 0 0,1-1 0,-14 15 0,18-23 0,1 1 0,0 0 0,1-1 0,-1 2 0,2-1 0,-1 0 0,1 1 0,0 0 0,1-1 0,-2 19 0,1 3 0,2-1 0,2 31 0,1-24 0,-2-31 0,0 0 0,1 0 0,0 0 0,0 0 0,0 0 0,1-1 0,-1 1 0,1-1 0,0 1 0,1-1 0,-1 1 0,1-1 0,0 0 0,5 5 0,-2-2 0,1-1 0,0 0 0,0 0 0,1-1 0,-1 0 0,1 0 0,12 4 0,0 0 0,1-2 0,1 0 0,0-2 0,0 0 0,37 3 0,149-7 0,-104-3 0,-93 1 0,0 0 0,-1-1 0,1 0 0,-1-1 0,1 0 0,-1-1 0,0 0 0,0 0 0,0-1 0,-1 0 0,0-1 0,0 0 0,0-1 0,-1 1 0,0-2 0,0 1 0,0-1 0,-1 0 0,10-17 0,6-8 0,-17 25 0,0-1 0,0 1 0,-1-1 0,0 0 0,0 0 0,-1-1 0,0 0 0,-1 1 0,0-1 0,0 0 0,1-15 0,-4-134 0,-2 71 0,2 82 0,0-1 0,-1 0 0,0 0 0,0 0 0,0 0 0,-1 1 0,1-1 0,-2 1 0,1-1 0,-1 1 0,0 0 0,0 0 0,-1 0 0,1 0 0,-2 1 0,1-1 0,0 1 0,-1 0 0,0 0 0,0 1 0,-1 0 0,1-1 0,-1 2 0,0-1 0,0 1 0,0 0 0,0 0 0,0 0 0,-1 1 0,0 0 0,1 1 0,-10-2 0,-78 2-578,81 1-209,-11 1-6039</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3T20:25:05.438"/>
    </inkml:context>
    <inkml:brush xml:id="br0">
      <inkml:brushProperty name="width" value="0.05" units="cm"/>
      <inkml:brushProperty name="height" value="0.05" units="cm"/>
      <inkml:brushProperty name="color" value="#E71224"/>
    </inkml:brush>
  </inkml:definitions>
  <inkml:trace contextRef="#ctx0" brushRef="#br0">1535 386 24575,'-13'-5'0,"-1"0"0,0 1 0,0 1 0,0 0 0,-1 1 0,-24-1 0,-8-1 0,-268-30 0,223 25 0,-287-1 0,318 10 0,37 2 0,0 1 0,0 1 0,0 1 0,-35 12 0,-29 6 0,74-20 0,-1 1 0,1 1 0,0 0 0,0 1 0,0 1 0,1 0 0,0 0 0,1 2 0,-1-1 0,1 2 0,1-1 0,0 2 0,1-1 0,-1 2 0,2-1 0,0 1 0,0 1 0,1-1 0,1 1 0,0 1 0,1 0 0,0-1 0,1 2 0,1-1 0,0 1 0,1-1 0,1 1 0,-2 24 0,4-27 0,-1 0 0,2 0 0,-1 0 0,2 0 0,2 12 0,-2-19 0,0 1 0,0-1 0,0-1 0,1 1 0,-1 0 0,1-1 0,0 1 0,1-1 0,-1 0 0,1 0 0,0 0 0,0 0 0,6 4 0,57 46 0,-38-30 0,1 0 0,1-2 0,53 28 0,-49-34 0,2-2 0,0-2 0,0-1 0,1-2 0,0-1 0,40 2 0,234-2 0,-267-8 0,27-5 0,-1-2 0,0-4 0,82-23 0,-116 26 0,-1 1 0,0 3 0,55-1 0,12-1 0,-80 2 0,45-13 0,4-1 0,-13 11 0,1 4 0,0 2 0,-1 2 0,69 11 0,-64-5 0,53 1 0,194-11 0,-214-9 0,-57 5 0,46-1 0,-73 8 0,60-1 0,85-14 0,-80 3 0,134-40 0,-164 38 0,68-9 0,25-7 0,-121 24 0,-1 0 0,0-2 0,0 0 0,-1-1 0,30-20 0,-41 24 0,0 0 0,0 0 0,0-1 0,-1-1 0,0 1 0,0-1 0,-1 0 0,1 0 0,-2 0 0,1-1 0,-1 1 0,0-1 0,-1-1 0,0 1 0,4-15 0,-5 13 0,-1 1 0,0 0 0,-1 0 0,0 0 0,0 0 0,-1 0 0,0-1 0,0 1 0,-1 0 0,-1 0 0,-3-9 0,0 5 0,0 1 0,-1-1 0,0 1 0,-1 1 0,-1-1 0,-15-15 0,-4-1 0,-1 1 0,-59-42 0,-72-32 0,143 91 0,-40-21 0,-1 3 0,-1 3 0,-2 2 0,-109-25 0,151 44 0,0 1 0,0 1 0,-1 0 0,1 2 0,0 0 0,-33 5 0,-115 32 0,106-22 0,-161 41 0,189-45 0,-56 26 0,66-26 0,1-1 0,-1-1 0,-1-1 0,0-1 0,-31 5 0,-166 28 0,-5 1 0,193-37 0,0-2 0,0-2 0,0 0 0,-63-11 0,17 0 0,-1 3 0,1 4 0,-126 10 0,16 18-1365,159-22-5461</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5T16:57:35.438"/>
    </inkml:context>
    <inkml:brush xml:id="br0">
      <inkml:brushProperty name="width" value="0.05" units="cm"/>
      <inkml:brushProperty name="height" value="0.05" units="cm"/>
      <inkml:brushProperty name="color" value="#AB008B"/>
    </inkml:brush>
  </inkml:definitions>
  <inkml:trace contextRef="#ctx0" brushRef="#br0">1529 187 24575,'-36'0'0,"-155"-4"0,150 1 0,1-2 0,-69-18 0,68 15 0,0 2 0,0 1 0,0 3 0,-82 4 0,28 1 0,-14-5 0,-116 4 0,207 0 0,-1 0 0,1 1 0,0 1 0,0 0 0,0 2 0,1 0 0,-20 9 0,26-8 0,-1-1 0,1 1 0,0 1 0,1 0 0,0 1 0,0 0 0,1 0 0,0 1 0,1 0 0,-13 19 0,-5 19 0,1 0 0,-19 59 0,40-98 0,2 0 0,-1-1 0,1 1 0,0 0 0,1 1 0,0 16 0,1-22 0,0 0 0,0 0 0,1 0 0,-1-1 0,1 1 0,0 0 0,0 0 0,0-1 0,1 1 0,-1-1 0,1 1 0,0-1 0,0 0 0,0 0 0,0 1 0,1-2 0,-1 1 0,1 0 0,4 3 0,22 13 0,0-1 0,1-2 0,42 17 0,101 27 0,-146-54 0,-1 0 0,1-1 0,49 1 0,84-8 0,-53-1 0,-66 3 0,-1 2 0,71 12 0,-69-8 0,-1-2 0,72-2 0,-67-2 0,87 9 0,-47 8 0,-46-8 0,-1-2 0,74 3 0,-80-10 0,80 0 0,142-17 0,-184 9 0,1 3 0,134 8 0,-105 9 0,33 2 0,-105-11 0,1 2 0,-1 0 0,0 2 0,0 2 0,32 13 0,38 10 0,-39-17 0,104 13 0,-129-24 0,0-3 0,0-1 0,0-1 0,51-9 0,-18 1 0,-48 7 0,-1 0 0,0-1 0,0-1 0,-1-1 0,22-8 0,-22 6 0,1 0 0,-1 2 0,1 0 0,0 1 0,0 1 0,20-1 0,120 5 0,-65 2 0,1124-3 0,-1197-1 0,0-1 0,0-1 0,-1-1 0,1-1 0,-1 0 0,0-2 0,0 0 0,-1-2 0,0 0 0,0-1 0,22-15 0,-28 14 0,-1 1 0,20-22 0,-23 21 0,2 0 0,0 1 0,22-16 0,-26 20 0,0 0 0,-1-1 0,0 0 0,0 0 0,0-1 0,-1 0 0,0 0 0,-1 0 0,6-12 0,1-2 0,-6 13 0,-1-1 0,-1 0 0,0 1 0,0-1 0,-1 0 0,0-1 0,-1 1 0,0 0 0,-1 0 0,0-14 0,-1 10 0,-1 1 0,0-1 0,0 1 0,-2 0 0,0 0 0,0 0 0,-8-16 0,6 20 0,0 1 0,0 0 0,-1 1 0,0-1 0,0 2 0,-1-1 0,0 1 0,0 0 0,0 0 0,-1 1 0,-18-8 0,-26-18 0,31 17 0,-1 1 0,0 2 0,-30-11 0,-40-21 0,65 29 0,-1 1 0,0 2 0,0 0 0,-44-8 0,-19-8 0,64 17 0,-1 1 0,0 2 0,0 1 0,-44-3 0,-131 9 0,80 2 0,104-1 0,-1 1 0,-34 8 0,41-6 0,0-1 0,-1-1 0,1 0 0,0-1 0,-1 0 0,1-1 0,-21-3 0,-29-7 0,0 2 0,-119 2 0,140 7 0,20 0 0,1 0 0,-1-2 0,0 0 0,-41-9 0,23 2 0,0 2 0,0 1 0,-1 3 0,-74 5 0,24-1 0,17-4 0,34 0 0,1 2 0,-42 5 0,60 0 0,-1 1 0,1 0 0,-31 15 0,33-13 0,-1 0 0,0-1 0,0-1 0,-28 4 0,-28-6 0,-90-5 0,46-2 0,-102 3 0,209-1 0,0-1 0,1 0 0,-1-1 0,1 0 0,-26-11 0,21 7 0,-1 1 0,-19-3 0,3 4 0,0 3 0,1 0 0,-1 2 0,0 2 0,0 1 0,-51 12 0,-35-1 0,9-1 0,50-6 0,0-2 0,-112-6 0,63-1 0,-609 2-1365,693 0-5461</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5T17:01:25.771"/>
    </inkml:context>
    <inkml:brush xml:id="br0">
      <inkml:brushProperty name="width" value="0.05" units="cm"/>
      <inkml:brushProperty name="height" value="0.05" units="cm"/>
      <inkml:brushProperty name="color" value="#AB008B"/>
    </inkml:brush>
  </inkml:definitions>
  <inkml:trace contextRef="#ctx0" brushRef="#br0">780 2 24575,'-100'6'0,"1"3"0,-119 28 0,197-32 0,0 2 0,1 0 0,-39 19 0,-2 1 0,56-25 0,-1 1 0,1-1 0,0 1 0,0 1 0,0-1 0,1 1 0,-1-1 0,1 1 0,0 0 0,-4 5 0,-2 5 0,1-1 0,-9 19 0,-14 20 0,25-42 0,0 0 0,1 1 0,1 0 0,-1 0 0,2 1 0,0-1 0,0 1 0,1 0 0,-3 22 0,3 4 0,2 70 0,2-65 0,0-37 0,0-1 0,0 1 0,0 0 0,0-1 0,1 1 0,0-1 0,0 1 0,0-1 0,1 0 0,0 0 0,6 9 0,5 3 0,28 27 0,-26-27 0,0-1 0,1-2 0,0 1 0,1-2 0,0-1 0,1 0 0,0-1 0,1-1 0,1-1 0,-1-1 0,30 8 0,-20-9 0,1-1 0,0-1 0,0-2 0,0-1 0,1-1 0,58-7 0,-43 1 0,1-2 0,-1-2 0,-1-2 0,67-25 0,-101 31 0,204-79 0,-178 72 0,0 1 0,0 2 0,74-6 0,-76 11 0,0-1 0,0-1 0,-1-3 0,0 0 0,0-2 0,54-26 0,-63 25 0,7-3 0,33-20 0,-14 10 0,-41 21 0,-1-1 0,1 0 0,-1-1 0,11-7 0,-18 10 0,1 0 0,-1 0 0,0 0 0,-1 0 0,1 0 0,-1-1 0,1 1 0,-1-1 0,0 1 0,0-1 0,0 0 0,-1 0 0,0 0 0,1 0 0,0-7 0,-1 4 0,1 0 0,-1 0 0,-1-1 0,1 1 0,-1 0 0,-1-1 0,1 1 0,-1 0 0,-1-1 0,1 1 0,-1 0 0,0 0 0,-1 0 0,0 0 0,0 1 0,0-1 0,-1 1 0,0 0 0,0 0 0,0 0 0,-1 0 0,0 1 0,0-1 0,-1 1 0,1 1 0,-13-9 0,-38-27 0,-1 2 0,-2 3 0,-2 3 0,-74-29 0,102 50 0,-1 2 0,0 1 0,-55-5 0,-105 7 0,63 4 0,-104 5 0,212 1 0,1 0 0,-1 1 0,-22 10 0,-20 3 0,-7-5-341,0-3 0,-1-3-1,-130-5 1,180-2-6485</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3T14:58:58.199"/>
    </inkml:context>
    <inkml:brush xml:id="br0">
      <inkml:brushProperty name="width" value="0.05" units="cm"/>
      <inkml:brushProperty name="height" value="0.05" units="cm"/>
      <inkml:brushProperty name="color" value="#F6630D"/>
    </inkml:brush>
  </inkml:definitions>
  <inkml:trace contextRef="#ctx0" brushRef="#br0">1 0 24575,'143'40'0,"160"67"0,126 80 0,-347-150 0,90 47 0,-4 8 0,179 130 0,-253-159 0,2-3 0,3-5 0,3-4 0,139 49 0,299 94 0,-478-176-1365,-39-14-5461</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5T17:04:30.173"/>
    </inkml:context>
    <inkml:brush xml:id="br0">
      <inkml:brushProperty name="width" value="0.05" units="cm"/>
      <inkml:brushProperty name="height" value="0.05" units="cm"/>
      <inkml:brushProperty name="color" value="#AB008B"/>
    </inkml:brush>
  </inkml:definitions>
  <inkml:trace contextRef="#ctx0" brushRef="#br0">1612 31 24575,'-72'2'0,"28"-1"0,0-1 0,0-2 0,-46-9 0,15 1 0,0 3 0,-1 4 0,-77 6 0,25-1 0,81 1 0,1 1 0,-1 3 0,-79 23 0,24-6 0,76-20 0,-1-1 0,1-1 0,-35-3 0,-31 3 0,86-1 0,-1 1 0,1 0 0,-1 0 0,1 0 0,0 1 0,0 0 0,0 0 0,0 0 0,0 1 0,1 0 0,0 0 0,0 1 0,0-1 0,0 1 0,1 0 0,-1 0 0,-4 9 0,-5 7 0,1 1 0,1 0 0,-12 29 0,16-30 0,0 0 0,1 0 0,2 0 0,0 1 0,-3 37 0,7-50 0,0-1 0,1 1 0,1 0 0,-1-1 0,2 1 0,-1 0 0,1-1 0,0 0 0,1 1 0,0-1 0,0 0 0,1 0 0,-1 0 0,2-1 0,-1 0 0,1 1 0,9 8 0,30 23 0,1-2 0,2-2 0,100 56 0,-134-84 0,0-1 0,1 0 0,0-1 0,0 0 0,1-1 0,-1-1 0,27 3 0,5-3 0,54-5 0,-40 0 0,-37 1 0,0-2 0,23-5 0,30-4 0,-6 6 0,0-3 0,-2-3 0,1-3 0,129-48 0,-151 46 0,1 2 0,0 1 0,0 3 0,1 2 0,1 2 0,-1 3 0,72 1 0,177 5 0,-290-3 0,1-1 0,-1 0 0,0 0 0,0-1 0,0 1 0,-1-2 0,1 1 0,-1-1 0,0 0 0,1-1 0,-2 0 0,10-7 0,23-15 0,-30 22 0,-1 0 0,0-1 0,0 0 0,0 0 0,8-9 0,-13 10 0,1 0 0,-1 1 0,0-1 0,0 0 0,0-1 0,-1 1 0,0 0 0,0-1 0,0 1 0,1-7 0,4-19 0,-3 17 0,-1 1 0,3-27 0,-6 35 0,0 0 0,0 0 0,-1 0 0,0 0 0,1 0 0,-2 0 0,1 0 0,0 1 0,-1-1 0,0 1 0,0-1 0,-3-4 0,-4-3 0,0 0 0,0 1 0,-1 0 0,-1 1 0,-20-17 0,6 9 0,-49-27 0,39 30 0,0 2 0,-1 2 0,0 1 0,-70-10 0,49 13 0,-1 3 0,-92 6 0,-37-2 0,82-13 76,61 7-797,-50-2 1,71 8-6106</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5T17:23:45.157"/>
    </inkml:context>
    <inkml:brush xml:id="br0">
      <inkml:brushProperty name="width" value="0.05" units="cm"/>
      <inkml:brushProperty name="height" value="0.05" units="cm"/>
      <inkml:brushProperty name="color" value="#AB008B"/>
    </inkml:brush>
  </inkml:definitions>
  <inkml:trace contextRef="#ctx0" brushRef="#br0">1146 1 24575,'-26'1'0,"0"2"0,-35 8 0,11-2 0,-198 17 0,199-22 0,-9 4 0,0 3 0,1 2 0,-61 24 0,95-30 0,0 2 0,0 1 0,-28 16 0,-17 8 0,42-23 0,6-4 0,2 1 0,-1 1 0,1 1 0,-18 13 0,30-19 0,1 0 0,0 1 0,0 0 0,0 0 0,1 1 0,0-1 0,0 1 0,0 0 0,1 0 0,0 0 0,0 0 0,0 1 0,1-1 0,0 1 0,0-1 0,-1 10 0,0 12 0,0 1 0,2 49 0,2-65 0,0 0 0,1-1 0,0 1 0,1 0 0,0-1 0,1 0 0,1 0 0,7 16 0,-2-16 0,-1 0 0,2-1 0,0 0 0,0-1 0,1 0 0,0-1 0,19 12 0,-5-3 0,2 2 0,1-2 0,0 0 0,1-2 0,1-1 0,0-2 0,1-1 0,1-1 0,62 11 0,49 2 0,291 7 0,-261-30 0,138-4 0,-279-2 0,0-1 0,-1-2 0,0-1 0,0-1 0,45-23 0,94-53 0,-156 78 0,-1 0 0,0-1 0,-1-1 0,0 0 0,-1 0 0,0-2 0,0 1 0,-2-2 0,1 1 0,-1-1 0,15-28 0,5-8 0,-18 31 0,-1-1 0,-1 0 0,0 0 0,9-29 0,-17 42 0,0-1 0,-1 1 0,0-1 0,0 1 0,-1-1 0,0 1 0,0-1 0,0 1 0,-1-1 0,0 1 0,0-1 0,-1 1 0,1-1 0,-1 1 0,-1 0 0,1 0 0,-1 0 0,-7-11 0,-1 4 0,1 0 0,-1 1 0,-1 0 0,0 1 0,-1 0 0,0 1 0,-1 1 0,0 0 0,-22-11 0,-17-4 0,-73-24 0,72 31 0,-1 2 0,0 2 0,-1 3 0,0 2 0,-1 3 0,-58 2 0,-58 2 0,-127 4 0,277-1 40,-1 1 0,-42 10 0,55-10-226,0 1 1,0 0-1,0 0 0,1 1 1,0 1-1,0 0 1,-17 12-1,6 1-6640</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3T20:58:16.777"/>
    </inkml:context>
    <inkml:brush xml:id="br0">
      <inkml:brushProperty name="width" value="0.05" units="cm"/>
      <inkml:brushProperty name="height" value="0.05" units="cm"/>
      <inkml:brushProperty name="color" value="#E71224"/>
    </inkml:brush>
  </inkml:definitions>
  <inkml:trace contextRef="#ctx0" brushRef="#br0">1 41 24575,'29'-7'0,"0"1"0,0 1 0,0 2 0,56 0 0,-39 2 0,388-1 0,-393 6 0,0 2 0,-1 2 0,0 2 0,0 1 0,61 27 0,-100-37 0,24 10 0,1-1 0,0 0 0,1-2 0,0-2 0,0 0 0,42 3 0,267-11 0,-245-12 0,9 1 0,-84 11 0,-1 0 0,0 0 0,0-1 0,0-1 0,0-1 0,0 0 0,-1-1 0,0-1 0,0 0 0,-1 0 0,18-14 0,-20 14 32,1 0 0,21-8-1,-2 1-1491,-15 6-5366</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4T17:09:16.282"/>
    </inkml:context>
    <inkml:brush xml:id="br0">
      <inkml:brushProperty name="width" value="0.05" units="cm"/>
      <inkml:brushProperty name="height" value="0.05" units="cm"/>
      <inkml:brushProperty name="color" value="#E71224"/>
    </inkml:brush>
  </inkml:definitions>
  <inkml:trace contextRef="#ctx0" brushRef="#br0">1 41 24575,'29'-7'0,"0"1"0,0 1 0,0 2 0,56 0 0,-39 2 0,388-1 0,-393 6 0,0 2 0,-1 2 0,0 2 0,0 1 0,61 27 0,-100-37 0,24 10 0,1-1 0,0 0 0,1-2 0,0-2 0,0 0 0,42 3 0,267-11 0,-245-12 0,9 1 0,-84 11 0,-1 0 0,0 0 0,0-1 0,0-1 0,0-1 0,0 0 0,-1-1 0,0-1 0,0 0 0,-1 0 0,18-14 0,-20 14 32,1 0 0,21-8-1,-2 1-1491,-15 6-5366</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4T17:25:24.085"/>
    </inkml:context>
    <inkml:brush xml:id="br0">
      <inkml:brushProperty name="width" value="0.05" units="cm"/>
      <inkml:brushProperty name="height" value="0.05" units="cm"/>
      <inkml:brushProperty name="color" value="#E71224"/>
    </inkml:brush>
  </inkml:definitions>
  <inkml:trace contextRef="#ctx0" brushRef="#br0">1 41 24575,'29'-7'0,"0"1"0,0 1 0,0 2 0,56 0 0,-39 2 0,388-1 0,-393 6 0,0 2 0,-1 2 0,0 2 0,0 1 0,61 27 0,-100-37 0,24 10 0,1-1 0,0 0 0,1-2 0,0-2 0,0 0 0,42 3 0,267-11 0,-245-12 0,9 1 0,-84 11 0,-1 0 0,0 0 0,0-1 0,0-1 0,0-1 0,0 0 0,-1-1 0,0-1 0,0 0 0,-1 0 0,18-14 0,-20 14 32,1 0 0,21-8-1,-2 1-1491,-15 6-5366</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4T17:26:35.883"/>
    </inkml:context>
    <inkml:brush xml:id="br0">
      <inkml:brushProperty name="width" value="0.05" units="cm"/>
      <inkml:brushProperty name="height" value="0.05" units="cm"/>
      <inkml:brushProperty name="color" value="#E71224"/>
    </inkml:brush>
  </inkml:definitions>
  <inkml:trace contextRef="#ctx0" brushRef="#br0">1 41 24575,'29'-7'0,"0"1"0,0 1 0,0 2 0,56 0 0,-39 2 0,388-1 0,-393 6 0,0 2 0,-1 2 0,0 2 0,0 1 0,61 27 0,-100-37 0,24 10 0,1-1 0,0 0 0,1-2 0,0-2 0,0 0 0,42 3 0,267-11 0,-245-12 0,9 1 0,-84 11 0,-1 0 0,0 0 0,0-1 0,0-1 0,0-1 0,0 0 0,-1-1 0,0-1 0,0 0 0,-1 0 0,18-14 0,-20 14 32,1 0 0,21-8-1,-2 1-1491,-15 6-5366</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4T17:27:14.768"/>
    </inkml:context>
    <inkml:brush xml:id="br0">
      <inkml:brushProperty name="width" value="0.05" units="cm"/>
      <inkml:brushProperty name="height" value="0.05" units="cm"/>
      <inkml:brushProperty name="color" value="#E71224"/>
    </inkml:brush>
  </inkml:definitions>
  <inkml:trace contextRef="#ctx0" brushRef="#br0">1 41 24575,'29'-7'0,"0"1"0,0 1 0,0 2 0,56 0 0,-39 2 0,388-1 0,-393 6 0,0 2 0,-1 2 0,0 2 0,0 1 0,61 27 0,-100-37 0,24 10 0,1-1 0,0 0 0,1-2 0,0-2 0,0 0 0,42 3 0,267-11 0,-245-12 0,9 1 0,-84 11 0,-1 0 0,0 0 0,0-1 0,0-1 0,0-1 0,0 0 0,-1-1 0,0-1 0,0 0 0,-1 0 0,18-14 0,-20 14 32,1 0 0,21-8-1,-2 1-1491,-15 6-5366</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3T21:01:23.631"/>
    </inkml:context>
    <inkml:brush xml:id="br0">
      <inkml:brushProperty name="width" value="0.05" units="cm"/>
      <inkml:brushProperty name="height" value="0.05" units="cm"/>
      <inkml:brushProperty name="color" value="#004F8B"/>
    </inkml:brush>
  </inkml:definitions>
  <inkml:trace contextRef="#ctx0" brushRef="#br0">3062 158 24575,'-2602'0'0,"2585"-1"0,-1 2 0,1 0 0,0 1 0,0 0 0,-1 2 0,2 0 0,-1 1 0,0 0 0,1 1 0,0 1 0,1 1 0,-1 0 0,2 1 0,-1 1 0,1 0 0,1 1 0,-1 1 0,2 0 0,-17 20 0,13-13 0,2 1 0,0 1 0,1 0 0,2 1 0,0 0 0,1 0 0,1 1 0,1 1 0,1-1 0,2 1 0,0 1 0,1-1 0,2 0 0,0 35 0,2-36 0,-1 23 0,10 71 0,-7-104 0,1 1 0,0 0 0,1-1 0,1 0 0,0 0 0,0 0 0,1-1 0,1 1 0,12 16 0,4 1 0,0-2 0,2-1 0,0-1 0,2-2 0,1 0 0,1-2 0,1 0 0,1-3 0,0 0 0,2-2 0,39 14 0,4 0 0,-20-9 0,85 24 0,-81-34 0,0-2 0,1-4 0,105-1 0,182-32 0,-122-10 0,-125 18 0,129-8 0,-20 25 0,88-6 0,-30-27 0,-216 25 0,0-3 0,-1-2 0,54-23 0,-26 0 0,-55 25 0,1 0 0,1 2 0,0 1 0,33-8 0,58-1 0,-62 10 0,59-15 0,-77 13 0,48-12 0,-72 21 0,-1-1 0,0-1 0,0 0 0,0 0 0,-1-1 0,1-1 0,-1 0 0,0 0 0,-1-1 0,0-1 0,0 0 0,0 0 0,-1-1 0,0 0 0,-1 0 0,0-1 0,0 0 0,-1-1 0,-1 1 0,0-1 0,0-1 0,-1 1 0,0-1 0,-1 0 0,3-15 0,-3 10 0,-1 1 0,-1 0 0,-1-1 0,-1 1 0,0-1 0,-1 1 0,0-1 0,-2 1 0,0-1 0,0 1 0,-2 0 0,0 1 0,-1-1 0,0 1 0,-1 0 0,-1 0 0,0 1 0,-17-21 0,4 9 0,-1 1 0,-1 1 0,-1 1 0,0 1 0,-2 2 0,-1 0 0,-42-23 0,33 24 0,0 1 0,-1 1 0,-44-12 0,-23-5 0,16 4 0,-152-31 0,146 44 0,24 3 0,-1 3 0,-110-2 0,129 13-1365,30 1-5461</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4T17:30:26.037"/>
    </inkml:context>
    <inkml:brush xml:id="br0">
      <inkml:brushProperty name="width" value="0.05" units="cm"/>
      <inkml:brushProperty name="height" value="0.05" units="cm"/>
      <inkml:brushProperty name="color" value="#004F8B"/>
    </inkml:brush>
  </inkml:definitions>
  <inkml:trace contextRef="#ctx0" brushRef="#br0">0 1 24575,'117'26'-262,"170"63"-1,94 64-1390,-318-126 1624,658 291 191,-18 36-1,-628-309-33,-1 2 0,-2 4 0,-3 3 1,124 125-1,249 298 1185,-32 27-1383,-373-454 70,-3 2 0,-3 1 0,-2 2 0,26 65 0,-39-77 0,-2 1 0,-2 1 0,-2 0 0,-1 1 0,-3-1 0,1 59 0,-6-60 0,-3-1 0,-1 1 0,-2-1 0,-15 62 0,14-84 0,-2 1 0,0-1 0,-1 0 0,-1-1 0,0 0 0,-2 0 0,-1-2 0,0 1 0,-1-1 0,-25 23 0,4-9 0,-2-2 0,-1-2 0,-47 27 0,-131 61 0,132-72 0,-133 94 0,-58 76 0,171-137 0,67-52 0,2 2 0,-46 43 0,80-69 0,0 0 0,1 0 0,-1 0 0,0 0 0,0-1 0,0 1 0,0 0 0,0 0 0,0-1 0,0 1 0,0 0 0,0-1 0,0 1 0,0-1 0,0 0 0,-1 1 0,1-1 0,0 0 0,0 1 0,0-1 0,-3 0 0,4-1 0,-1 1 0,0-1 0,0 1 0,1-1 0,-1 1 0,1-1 0,-1 0 0,0 1 0,1-1 0,-1 0 0,1 0 0,0 0 0,-1 1 0,1-1 0,0 0 0,-1 0 0,1 0 0,0 0 0,0 1 0,0-1 0,-1-2 0,1-6 0,-1 0 0,1 0 0,1 0 0,1-12 0,2 3 0,0 0 0,2 1 0,-1 0 0,2 0 0,0 0 0,1 1 0,1 0 0,1 0 0,0 1 0,0 1 0,15-16 0,15-10 0,-30 31 0,0-1 0,0 0 0,-1-1 0,0 0 0,-1-1 0,7-12 0,-2 1 0,20-29 0,-19 32 0,-2 7 0,-11 13 0,-1 0 0,0 0 0,0 0 0,0 0 0,0 0 0,1 0 0,-1 0 0,0 0 0,0 0 0,0 0 0,0 0 0,1 0 0,-1 1 0,0-1 0,0 0 0,0 0 0,0 0 0,0 0 0,1 0 0,-1 0 0,0 1 0,0-1 0,0 0 0,0 0 0,0 0 0,0 0 0,0 1 0,0-1 0,0 0 0,0 0 0,0 0 0,0 1 0,0-1 0,0 0 0,0 0 0,0 0 0,0 0 0,0 1 0,0-1 0,0 0 0,0 0 0,0 0 0,0 1 0,-8 33 0,2-18 0,-2-1 0,0 1 0,0-1 0,-2-1 0,1 0 0,-15 16 0,-78 68 0,100-96 0,-38 36 0,20-18 0,-36 27 0,49-41 0,1 1 0,0-1 0,0 1 0,0 1 0,1-1 0,0 1 0,1 0 0,-1 0 0,2 0 0,-1 1 0,1 0 0,0-1 0,1 1 0,-1 10 0,3-18 0,0 1 0,0 0 0,1 0 0,-1 0 0,1 0 0,-1 0 0,1-1 0,0 1 0,0 0 0,-1-1 0,1 1 0,0 0 0,1-1 0,-1 1 0,0-1 0,0 0 0,1 1 0,-1-1 0,1 0 0,-1 0 0,1 0 0,-1 0 0,1 0 0,0 0 0,0 0 0,-1-1 0,1 1 0,0-1 0,0 1 0,0-1 0,2 1 0,8 2 0,1-1 0,0-1 0,15 1 0,-27-2 0,245-1 122,-89-2-1609,-134 3-5339</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3T20:58:16.777"/>
    </inkml:context>
    <inkml:brush xml:id="br0">
      <inkml:brushProperty name="width" value="0.05" units="cm"/>
      <inkml:brushProperty name="height" value="0.05" units="cm"/>
      <inkml:brushProperty name="color" value="#E71224"/>
    </inkml:brush>
  </inkml:definitions>
  <inkml:trace contextRef="#ctx0" brushRef="#br0">1 41 24575,'29'-7'0,"0"1"0,0 1 0,0 2 0,56 0 0,-39 2 0,388-1 0,-393 6 0,0 2 0,-1 2 0,0 2 0,0 1 0,61 27 0,-100-37 0,24 10 0,1-1 0,0 0 0,1-2 0,0-2 0,0 0 0,42 3 0,267-11 0,-245-12 0,9 1 0,-84 11 0,-1 0 0,0 0 0,0-1 0,0-1 0,0-1 0,0 0 0,-1-1 0,0-1 0,0 0 0,-1 0 0,18-14 0,-20 14 32,1 0 0,21-8-1,-2 1-1491,-15 6-5366</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3T15:13:19.603"/>
    </inkml:context>
    <inkml:brush xml:id="br0">
      <inkml:brushProperty name="width" value="0.05" units="cm"/>
      <inkml:brushProperty name="height" value="0.05" units="cm"/>
      <inkml:brushProperty name="color" value="#00A0D7"/>
    </inkml:brush>
  </inkml:definitions>
  <inkml:trace contextRef="#ctx0" brushRef="#br0">0 1 24575,'127'52'0,"-10"-4"0,69 47 0,108 48 0,-205-105 0,166 97 0,-25-17 0,-29-17 0,-130-64 0,1-2 0,1-4 0,82 24 0,-99-35 0,0 2 0,-2 3 0,78 48 0,-94-51 0,5 4 0,-1 1 0,48 40 0,126 114 0,-25 3 0,-141-133 0,32 40 0,128 182 0,-176-228 0,2-2 0,1-1 0,44 37 0,-69-68-227,0 0-1,1-1 1,0-1-1,0 0 1,22 11-1,-13-12-6598</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4T17:42:14.976"/>
    </inkml:context>
    <inkml:brush xml:id="br0">
      <inkml:brushProperty name="width" value="0.05" units="cm"/>
      <inkml:brushProperty name="height" value="0.05" units="cm"/>
      <inkml:brushProperty name="color" value="#E71224"/>
    </inkml:brush>
  </inkml:definitions>
  <inkml:trace contextRef="#ctx0" brushRef="#br0">1 41 24575,'29'-7'0,"0"1"0,0 1 0,0 2 0,56 0 0,-39 2 0,388-1 0,-393 6 0,0 2 0,-1 2 0,0 2 0,0 1 0,61 27 0,-100-37 0,24 10 0,1-1 0,0 0 0,1-2 0,0-2 0,0 0 0,42 3 0,267-11 0,-245-12 0,9 1 0,-84 11 0,-1 0 0,0 0 0,0-1 0,0-1 0,0-1 0,0 0 0,-1-1 0,0-1 0,0 0 0,-1 0 0,18-14 0,-20 14 32,1 0 0,21-8-1,-2 1-1491,-15 6-5366</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5T16:27:38.438"/>
    </inkml:context>
    <inkml:brush xml:id="br0">
      <inkml:brushProperty name="width" value="0.05" units="cm"/>
      <inkml:brushProperty name="height" value="0.05" units="cm"/>
      <inkml:brushProperty name="color" value="#E71224"/>
    </inkml:brush>
  </inkml:definitions>
  <inkml:trace contextRef="#ctx0" brushRef="#br0">1 41 24575,'29'-7'0,"0"1"0,0 1 0,0 2 0,56 0 0,-39 2 0,388-1 0,-393 6 0,0 2 0,-1 2 0,0 2 0,0 1 0,61 27 0,-100-37 0,24 10 0,1-1 0,0 0 0,1-2 0,0-2 0,0 0 0,42 3 0,267-11 0,-245-12 0,9 1 0,-84 11 0,-1 0 0,0 0 0,0-1 0,0-1 0,0-1 0,0 0 0,-1-1 0,0-1 0,0 0 0,-1 0 0,18-14 0,-20 14 32,1 0 0,21-8-1,-2 1-1491,-15 6-5366</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4T17:53:26.214"/>
    </inkml:context>
    <inkml:brush xml:id="br0">
      <inkml:brushProperty name="width" value="0.05" units="cm"/>
      <inkml:brushProperty name="height" value="0.05" units="cm"/>
      <inkml:brushProperty name="color" value="#E71224"/>
    </inkml:brush>
  </inkml:definitions>
  <inkml:trace contextRef="#ctx0" brushRef="#br0">1 41 24575,'29'-7'0,"0"1"0,0 1 0,0 2 0,56 0 0,-39 2 0,388-1 0,-393 6 0,0 2 0,-1 2 0,0 2 0,0 1 0,61 27 0,-100-37 0,24 10 0,1-1 0,0 0 0,1-2 0,0-2 0,0 0 0,42 3 0,267-11 0,-245-12 0,9 1 0,-84 11 0,-1 0 0,0 0 0,0-1 0,0-1 0,0-1 0,0 0 0,-1-1 0,0-1 0,0 0 0,-1 0 0,18-14 0,-20 14 32,1 0 0,21-8-1,-2 1-1491,-15 6-5366</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4T18:05:50.726"/>
    </inkml:context>
    <inkml:brush xml:id="br0">
      <inkml:brushProperty name="width" value="0.05" units="cm"/>
      <inkml:brushProperty name="height" value="0.05" units="cm"/>
      <inkml:brushProperty name="color" value="#E71224"/>
    </inkml:brush>
  </inkml:definitions>
  <inkml:trace contextRef="#ctx0" brushRef="#br0">1 41 24575,'29'-7'0,"0"1"0,0 1 0,0 2 0,56 0 0,-39 2 0,388-1 0,-393 6 0,0 2 0,-1 2 0,0 2 0,0 1 0,61 27 0,-100-37 0,24 10 0,1-1 0,0 0 0,1-2 0,0-2 0,0 0 0,42 3 0,267-11 0,-245-12 0,9 1 0,-84 11 0,-1 0 0,0 0 0,0-1 0,0-1 0,0-1 0,0 0 0,-1-1 0,0-1 0,0 0 0,-1 0 0,18-14 0,-20 14 32,1 0 0,21-8-1,-2 1-1491,-15 6-5366</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4T18:08:57.912"/>
    </inkml:context>
    <inkml:brush xml:id="br0">
      <inkml:brushProperty name="width" value="0.05" units="cm"/>
      <inkml:brushProperty name="height" value="0.05" units="cm"/>
      <inkml:brushProperty name="color" value="#E71224"/>
    </inkml:brush>
  </inkml:definitions>
  <inkml:trace contextRef="#ctx0" brushRef="#br0">1 41 24575,'29'-7'0,"0"1"0,0 1 0,0 2 0,56 0 0,-39 2 0,388-1 0,-393 6 0,0 2 0,-1 2 0,0 2 0,0 1 0,61 27 0,-100-37 0,24 10 0,1-1 0,0 0 0,1-2 0,0-2 0,0 0 0,42 3 0,267-11 0,-245-12 0,9 1 0,-84 11 0,-1 0 0,0 0 0,0-1 0,0-1 0,0-1 0,0 0 0,-1-1 0,0-1 0,0 0 0,-1 0 0,18-14 0,-20 14 32,1 0 0,21-8-1,-2 1-1491,-15 6-5366</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4T18:09:28.496"/>
    </inkml:context>
    <inkml:brush xml:id="br0">
      <inkml:brushProperty name="width" value="0.05" units="cm"/>
      <inkml:brushProperty name="height" value="0.05" units="cm"/>
      <inkml:brushProperty name="color" value="#E71224"/>
    </inkml:brush>
  </inkml:definitions>
  <inkml:trace contextRef="#ctx0" brushRef="#br0">1 41 24575,'29'-7'0,"0"1"0,0 1 0,0 2 0,56 0 0,-39 2 0,388-1 0,-393 6 0,0 2 0,-1 2 0,0 2 0,0 1 0,61 27 0,-100-37 0,24 10 0,1-1 0,0 0 0,1-2 0,0-2 0,0 0 0,42 3 0,267-11 0,-245-12 0,9 1 0,-84 11 0,-1 0 0,0 0 0,0-1 0,0-1 0,0-1 0,0 0 0,-1-1 0,0-1 0,0 0 0,-1 0 0,18-14 0,-20 14 32,1 0 0,21-8-1,-2 1-1491,-15 6-5366</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4T18:14:42.776"/>
    </inkml:context>
    <inkml:brush xml:id="br0">
      <inkml:brushProperty name="width" value="0.05" units="cm"/>
      <inkml:brushProperty name="height" value="0.05" units="cm"/>
      <inkml:brushProperty name="color" value="#E71224"/>
    </inkml:brush>
  </inkml:definitions>
  <inkml:trace contextRef="#ctx0" brushRef="#br0">1 41 24575,'29'-7'0,"0"1"0,0 1 0,0 2 0,56 0 0,-39 2 0,388-1 0,-393 6 0,0 2 0,-1 2 0,0 2 0,0 1 0,61 27 0,-100-37 0,24 10 0,1-1 0,0 0 0,1-2 0,0-2 0,0 0 0,42 3 0,267-11 0,-245-12 0,9 1 0,-84 11 0,-1 0 0,0 0 0,0-1 0,0-1 0,0-1 0,0 0 0,-1-1 0,0-1 0,0 0 0,-1 0 0,18-14 0,-20 14 32,1 0 0,21-8-1,-2 1-1491,-15 6-5366</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4T17:45:00.359"/>
    </inkml:context>
    <inkml:brush xml:id="br0">
      <inkml:brushProperty name="width" value="0.05" units="cm"/>
      <inkml:brushProperty name="height" value="0.05" units="cm"/>
      <inkml:brushProperty name="color" value="#004F8B"/>
    </inkml:brush>
  </inkml:definitions>
  <inkml:trace contextRef="#ctx0" brushRef="#br0">237 0 24575,'1'9'0,"0"0"0,0 0 0,1 0 0,1 0 0,5 15 0,2 5 0,40 144 0,78 290 0,-118-422 0,-1 0 0,-3 1 0,-1-1 0,-2 1 0,-2 0 0,-5 51 0,-3-59 0,-1 0 0,-20 51 0,3-10 0,14-36 0,-15 44 0,5 1 0,-13 93 0,25-107 0,2-27 0,0 51 0,5-65 0,-2 0 0,-1 0 0,-10 36 0,1-3 0,9-40 0,-62 243 0,58-235 0,5-15 0,-1 0 0,0 0 0,-1-1 0,-1 1 0,0-2 0,-1 1 0,0-1 0,-17 20 0,24-32 0,1 0 0,-1 0 0,1-1 0,-1 1 0,0 0 0,0 0 0,0-1 0,1 1 0,-1 0 0,0-1 0,0 1 0,0-1 0,0 1 0,0-1 0,0 0 0,0 1 0,0-1 0,0 0 0,0 0 0,0 1 0,0-1 0,0 0 0,0 0 0,0 0 0,0 0 0,0-1 0,-2 1 0,2-1 0,-1 0 0,1 0 0,0 0 0,-1 0 0,1-1 0,0 1 0,0 0 0,0-1 0,0 1 0,0-1 0,0 1 0,0-1 0,0 1 0,-1-4 0,-1-6 0,-1 0 0,2-1 0,-4-21 0,3-24 0,5-72 0,0 70 0,-6-65 0,4 120 0,0-1 0,-1 1 0,0 0 0,0-1 0,0 1 0,0 0 0,-1 0 0,1 0 0,-1 0 0,-3-5 0,5 9 0,-1 0 0,1 0 0,0 0 0,0 0 0,0 0 0,-1 0 0,1 0 0,0 0 0,0 0 0,-1 0 0,1 0 0,0 0 0,0 0 0,-1 0 0,1 0 0,0 0 0,0 0 0,-1 0 0,1 0 0,0 0 0,0 0 0,0 0 0,-1 0 0,1 1 0,0-1 0,0 0 0,0 0 0,-1 0 0,1 0 0,0 1 0,0-1 0,0 0 0,0 0 0,0 0 0,-1 1 0,1-1 0,0 0 0,0 0 0,0 1 0,0-1 0,0 0 0,0 0 0,0 0 0,0 1 0,0-1 0,0 0 0,0 0 0,0 1 0,0-1 0,0 0 0,0 0 0,0 1 0,0-1 0,0 1 0,-2 16 0,-1 316 0,5-170 0,-2-35 0,1-128 0,-1 0 0,1 0 0,-1 0 0,1 0 0,0 0 0,-1-1 0,1 1 0,-1 0 0,1 0 0,-1 0 0,1-1 0,-1 1 0,1 0 0,-1-1 0,1 1 0,-1 0 0,0-1 0,1 1 0,-1-1 0,1 1 0,-1-1 0,0 1 0,1-1 0,-1 1 0,0-1 0,0 1 0,0-1 0,1 0 0,22-28 0,-13 16 0,24-34 0,-23 31 0,26-30 0,5 6 0,2 2 0,76-49 0,-41 31 0,-68 48-51,1 1 1,0 1-1,1 0 0,17-6 0,-11 5-1060,-3 1-5715</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4T18:17:34.175"/>
    </inkml:context>
    <inkml:brush xml:id="br0">
      <inkml:brushProperty name="width" value="0.05" units="cm"/>
      <inkml:brushProperty name="height" value="0.05" units="cm"/>
      <inkml:brushProperty name="color" value="#E71224"/>
    </inkml:brush>
  </inkml:definitions>
  <inkml:trace contextRef="#ctx0" brushRef="#br0">464 1 24575,'-1'10'0,"0"-1"0,0 1 0,-1 0 0,0-1 0,-1 1 0,-6 15 0,-30 54 0,23-48 0,-19 36 0,14-30 0,2 1 0,1 0 0,2 2 0,2-1 0,-10 48 0,-3 68 0,-20 95 0,32-169 0,3 0 0,3 0 0,3 106 0,11-100 0,4-1 0,22 89 0,1 11 0,-29-171 0,0-1 0,1 1 0,1-1 0,1 0 0,0 0 0,9 16 0,0-2 0,-9-11 0,0 1 0,0-1 0,-2 1 0,5 30 0,-5-22 0,-3-19 0,0-1 0,-1 1 0,0 0 0,0-1 0,-1 1 0,1 0 0,-4 12 0,3-17 0,1-1 0,0 0 0,-1 1 0,1-1 0,-1 0 0,1 0 0,-1 1 0,0-1 0,1 0 0,-1 0 0,0 0 0,0 0 0,0 0 0,0 0 0,0 0 0,0 0 0,0 0 0,0 0 0,0-1 0,0 1 0,-1 0 0,1-1 0,0 1 0,0-1 0,-1 1 0,1-1 0,0 0 0,-1 0 0,1 1 0,0-1 0,-1 0 0,1 0 0,-1 0 0,1 0 0,0-1 0,-1 1 0,1 0 0,0 0 0,-1-1 0,1 1 0,0-1 0,0 1 0,-1-1 0,1 0 0,0 0 0,-1 0 0,-8-5 0,1 0 0,0-1 0,1 1 0,0-2 0,0 1 0,1-1 0,-7-9 0,-46-68 0,35 48 0,1 0 0,-21-49 0,31 55 0,13 24 0,11 19 0,47 91 0,-43-74 0,1-1 0,37 51 0,-19-34 0,-27-34 0,2 0 0,-1-1 0,1 0 0,1 0 0,0-1 0,0 0 0,21 15 0,-21-18 0,0 0 0,0 1 0,-1 0 0,1 1 0,-2 0 0,1 0 0,12 19 0,-20-26 0,1 0 0,-1 0 0,1 0 0,0 0 0,0 0 0,-1-1 0,1 1 0,0 0 0,0 0 0,0-1 0,0 1 0,0 0 0,0-1 0,0 1 0,0-1 0,0 1 0,2-1 0,-2 0 0,-1 0 0,1 0 0,-1 0 0,1 0 0,0 0 0,-1-1 0,1 1 0,-1 0 0,1 0 0,-1-1 0,1 1 0,-1 0 0,1-1 0,-1 1 0,1-1 0,-1 1 0,1-1 0,-1 1 0,0-1 0,1 1 0,-1-1 0,0 1 0,1-2 0,1-3 0,0 0 0,-1 0 0,1 0 0,-1 0 0,0 0 0,0-8 0,7-97 0,7-79 0,-9 148 0,1 0 0,19-61 0,-9 59 5,-11 30-348,-1 0 1,-1-1-1,6-24 1,-8 18-6484</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4T18:49:38.427"/>
    </inkml:context>
    <inkml:brush xml:id="br0">
      <inkml:brushProperty name="width" value="0.05" units="cm"/>
      <inkml:brushProperty name="height" value="0.05" units="cm"/>
      <inkml:brushProperty name="color" value="#E71224"/>
    </inkml:brush>
  </inkml:definitions>
  <inkml:trace contextRef="#ctx0" brushRef="#br0">464 1 24575,'-1'10'0,"0"-1"0,0 1 0,-1 0 0,0-1 0,-1 1 0,-6 15 0,-30 54 0,23-48 0,-19 36 0,14-30 0,2 1 0,1 0 0,2 2 0,2-1 0,-10 48 0,-3 68 0,-20 95 0,32-169 0,3 0 0,3 0 0,3 106 0,11-100 0,4-1 0,22 89 0,1 11 0,-29-171 0,0-1 0,1 1 0,1-1 0,1 0 0,0 0 0,9 16 0,0-2 0,-9-11 0,0 1 0,0-1 0,-2 1 0,5 30 0,-5-22 0,-3-19 0,0-1 0,-1 1 0,0 0 0,0-1 0,-1 1 0,1 0 0,-4 12 0,3-17 0,1-1 0,0 0 0,-1 1 0,1-1 0,-1 0 0,1 0 0,-1 1 0,0-1 0,1 0 0,-1 0 0,0 0 0,0 0 0,0 0 0,0 0 0,0 0 0,0 0 0,0 0 0,0 0 0,0-1 0,0 1 0,-1 0 0,1-1 0,0 1 0,0-1 0,-1 1 0,1-1 0,0 0 0,-1 0 0,1 1 0,0-1 0,-1 0 0,1 0 0,-1 0 0,1 0 0,0-1 0,-1 1 0,1 0 0,0 0 0,-1-1 0,1 1 0,0-1 0,0 1 0,-1-1 0,1 0 0,0 0 0,-1 0 0,-8-5 0,1 0 0,0-1 0,1 1 0,0-2 0,0 1 0,1-1 0,-7-9 0,-46-68 0,35 48 0,1 0 0,-21-49 0,31 55 0,13 24 0,11 19 0,47 91 0,-43-74 0,1-1 0,37 51 0,-19-34 0,-27-34 0,2 0 0,-1-1 0,1 0 0,1 0 0,0-1 0,0 0 0,21 15 0,-21-18 0,0 0 0,0 1 0,-1 0 0,1 1 0,-2 0 0,1 0 0,12 19 0,-20-26 0,1 0 0,-1 0 0,1 0 0,0 0 0,0 0 0,-1-1 0,1 1 0,0 0 0,0 0 0,0-1 0,0 1 0,0 0 0,0-1 0,0 1 0,0-1 0,0 1 0,2-1 0,-2 0 0,-1 0 0,1 0 0,-1 0 0,1 0 0,0 0 0,-1-1 0,1 1 0,-1 0 0,1 0 0,-1-1 0,1 1 0,-1 0 0,1-1 0,-1 1 0,1-1 0,-1 1 0,1-1 0,-1 1 0,0-1 0,1 1 0,-1-1 0,0 1 0,1-2 0,1-3 0,0 0 0,-1 0 0,1 0 0,-1 0 0,0 0 0,0-8 0,7-97 0,7-79 0,-9 148 0,1 0 0,19-61 0,-9 59 5,-11 30-348,-1 0 1,-1-1-1,6-24 1,-8 18-6484</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1T22:36:24.237"/>
    </inkml:context>
    <inkml:brush xml:id="br0">
      <inkml:brushProperty name="width" value="0.035" units="cm"/>
      <inkml:brushProperty name="height" value="0.035" units="cm"/>
      <inkml:brushProperty name="color" value="#008C3A"/>
    </inkml:brush>
  </inkml:definitions>
  <inkml:trace contextRef="#ctx0" brushRef="#br0">1 1 24575,'224'71'0,"-145"-43"0,100 38 0,246 127 0,-210-62 0,-7-5 0,-75-54 0,171 63 0,-268-121 0,90 31 0,164 86 0,-234-101 0,2-1 0,119 40 0,174 52 0,-239-80 0,3-6 0,196 34 0,226 48 0,-398-85 0,258 25 0,-298-49 0,0 4 0,163 41 0,25 38 0,-116-56 0,-118-27 0,86 25 0,-104-23 0,0-2 0,0-1 0,55 3 0,58 15 0,-101-15 0,64 6 0,117-14 0,-143-3 0,-68 2 0,0 2 0,-1-1 0,1 2 0,-1 0 0,23 9 0,-19-6 0,0-1 0,0-1 0,25 3 0,207-5 57,-135-5-1479,-92 2-5404</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1T20:18:02.596"/>
    </inkml:context>
    <inkml:brush xml:id="br0">
      <inkml:brushProperty name="width" value="0.035" units="cm"/>
      <inkml:brushProperty name="height" value="0.035" units="cm"/>
      <inkml:brushProperty name="color" value="#FF0066"/>
    </inkml:brush>
  </inkml:definitions>
  <inkml:trace contextRef="#ctx0" brushRef="#br0">0 2 24575,'18'2'0,"-1"0"0,0 1 0,1 1 0,-2 0 0,1 2 0,0 0 0,16 8 0,-12-5 0,0 0 0,1-2 0,35 7 0,-20-7 0,1 2 0,-1 1 0,51 21 0,-61-23 0,0-1 0,1-1 0,-1-2 0,1 0 0,0-2 0,0-1 0,55-5 0,-74 2 0,-1 0 0,1 0 0,-1-1 0,0 0 0,0 0 0,0-1 0,-1 0 0,1 0 0,-1-1 0,0 0 0,0 0 0,0-1 0,10-11 0,-8 8 0,1 1 0,-1 0 0,1 1 0,1 0 0,16-9 0,-6 7 0,1 1 0,0 1 0,0 1 0,0 0 0,1 2 0,0 1 0,0 1 0,31 0 0,19 2 0,72 3 0,-135-1 0,0 0 0,-1 0 0,1 1 0,-1 0 0,0 0 0,0 1 0,0 1 0,16 10 0,12 5 0,12-3-1365,-25-12-5461</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1T17:43:36.039"/>
    </inkml:context>
    <inkml:brush xml:id="br0">
      <inkml:brushProperty name="width" value="0.035" units="cm"/>
      <inkml:brushProperty name="height" value="0.035" units="cm"/>
      <inkml:brushProperty name="color" value="#E71224"/>
    </inkml:brush>
  </inkml:definitions>
  <inkml:trace contextRef="#ctx0" brushRef="#br0">1 274 24575,'98'2'0,"107"-4"0,-180-1 0,1-1 0,0-1 0,-1-1 0,27-11 0,94-44 0,-134 54 0,0 0 0,0-1 0,-1 0 0,0-1 0,16-17 0,-19 18 0,0 0 0,0 0 0,1 1 0,0 0 0,1 0 0,-1 1 0,1 1 0,0 0 0,19-7 0,24-1 0,0 3 0,0 3 0,89-2 0,-122 9 0,0 2 0,-1 0 0,1 1 0,-1 1 0,38 13 0,88 46 0,-3-1 0,-58-33 0,156 32 0,-187-51 0,-20-3 0,0-1 0,0-2 0,0-1 0,43-2 0,-72-2-105,1 1 0,-1-1 0,1 0 0,-1-1 0,0 1 0,1-1 0,-1 0 0,0 0 0,0 0 0,0-1 0,-1 1 0,7-6 0,3-3-6721</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1T17:45:20.737"/>
    </inkml:context>
    <inkml:brush xml:id="br0">
      <inkml:brushProperty name="width" value="0.035" units="cm"/>
      <inkml:brushProperty name="height" value="0.035" units="cm"/>
      <inkml:brushProperty name="color" value="#008C3A"/>
    </inkml:brush>
  </inkml:definitions>
  <inkml:trace contextRef="#ctx0" brushRef="#br0">0 498 24575,'413'0'0,"-407"0"0,0 0 0,0-1 0,0 0 0,0 0 0,0 0 0,0 0 0,0-1 0,-1 0 0,1-1 0,0 1 0,-1-1 0,9-5 0,-4-1 0,0 0 0,0 0 0,-1-1 0,14-19 0,10-12 0,-8 11 0,-1-1 0,28-52 0,-44 68 0,1 1 0,0 0 0,0 0 0,2 1 0,0 0 0,0 1 0,1 0 0,0 1 0,1 0 0,19-12 0,-15 14 0,0 0 0,1 0 0,0 2 0,1 0 0,-1 1 0,1 1 0,1 1 0,27-3 0,-8 3 0,1 2 0,58 4 0,-76 0 0,0 1 0,0 1 0,0 1 0,-1 1 0,0 0 0,20 11 0,88 49 0,20 9 0,13 13 0,-93-48 0,-61-36 0,0 0 0,0-1 0,0 0 0,1-1 0,-1 1 0,1-2 0,13 2 0,65-2 0,-66-2 0,1 1 0,-1 1 0,27 5 0,-39-5-97,0 1-1,-1 1 1,1-1-1,-1 2 1,0-1-1,0 1 1,0 0-1,0 1 1,-1-1-1,1 2 1,-1-1-1,0 1 0,7 8 1,-4-1-6729</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01T13:58:26.282"/>
    </inkml:context>
    <inkml:brush xml:id="br0">
      <inkml:brushProperty name="width" value="0.05" units="cm"/>
      <inkml:brushProperty name="height" value="0.05" units="cm"/>
      <inkml:brushProperty name="color" value="#004F8B"/>
      <inkml:brushProperty name="ignorePressure" value="1"/>
    </inkml:brush>
  </inkml:definitions>
  <inkml:trace contextRef="#ctx0" brushRef="#br0">1 1,'44'0,"2"3,-1 2,-1 2,0 2,0 2,12 5,35 18,-1 3,28 20,-59-28,17 6,-1 3,-1 4,-3 4,-2 1,4 9,22 30,-4 2,-5 5,36 54,-65-76,-16-24,28 48,-45-63,0-2,1-1,2-2,2 0,3 0,32 32,34 31,4-4,100 61,-183-133,1-2,1-2,-1 0,10 3,18 3</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9T21:42:18.994"/>
    </inkml:context>
    <inkml:brush xml:id="br0">
      <inkml:brushProperty name="width" value="0.05" units="cm"/>
      <inkml:brushProperty name="height" value="0.05" units="cm"/>
      <inkml:brushProperty name="color" value="#004F8B"/>
      <inkml:brushProperty name="ignorePressure" value="1"/>
    </inkml:brush>
  </inkml:definitions>
  <inkml:trace contextRef="#ctx0" brushRef="#br0">3878 1,'-117'23,"0"19,-91 85,44-25,-172 155,225-153,0-20,-2-19,0-18,-14-19,-5-33,9-7,0 20,0 22,-69 58,41 1,-21-20,15-7,96-18,1 9,0 11,2 10,0 10,-15 38,-87 119,140-207,0 2,0 4,-17 48,20-47,1-2,-1-4,-1-2,0-3,0-4,-7 5,-24 4,-1-8,0-9,-27-7,-46 17,41 7</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9T21:43:51.682"/>
    </inkml:context>
    <inkml:brush xml:id="br0">
      <inkml:brushProperty name="width" value="0.1" units="cm"/>
      <inkml:brushProperty name="height" value="0.1" units="cm"/>
      <inkml:brushProperty name="color" value="#008C3A"/>
      <inkml:brushProperty name="ignorePressure" value="1"/>
    </inkml:brush>
  </inkml:definitions>
  <inkml:trace contextRef="#ctx0" brushRef="#br0">1 439,'2030'0,"-1993"-3,1-2,-1-2,0-2,0-2,-1-1,3-4,6-1,0 2,1 3,41-6,39 6,129-18,90-22,54 14,-379 37,1 0,-1-2,0-1,0-1,-1 0,1-2,-1-1,0-1,-1 0,0-2,0 0,-1-2,0 0,-1-1,10-11,7-17</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9T21:46:45.402"/>
    </inkml:context>
    <inkml:brush xml:id="br0">
      <inkml:brushProperty name="width" value="0.05" units="cm"/>
      <inkml:brushProperty name="height" value="0.05" units="cm"/>
      <inkml:brushProperty name="color" value="#F6630D"/>
      <inkml:brushProperty name="ignorePressure" value="1"/>
    </inkml:brush>
  </inkml:definitions>
  <inkml:trace contextRef="#ctx0" brushRef="#br0">0 1861,'34'4,"0"-5,0-5,-1-5,1-6,-1-4,28-32,43-76,19-46,-90 132,1 6,0 4,1 6,0 5,1 5,-1 6,6 5,-26 4,0-1,0-4,0-1,0-3,0-2,0-2,-1-2,0-3,0-1,9-21,24-53,-33 70,-1-2,1-2,-1-2,-1-2,0-2,9-34,-12 36,0 0,0 2,1 2,0 1,0 1,1 3,0 0,0 3,0 1,1 2,0 2,0 2,8-6,12-13,0-5,-1-5,0-5,-11 14,1 3,-1 3,2 3,-1 3,1 4,0 3,16-3,46 16,-49 5,0-6,-1-4,1-6,6-9,-21 6</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9T21:47:14.184"/>
    </inkml:context>
    <inkml:brush xml:id="br0">
      <inkml:brushProperty name="width" value="0.05" units="cm"/>
      <inkml:brushProperty name="height" value="0.05" units="cm"/>
      <inkml:brushProperty name="color" value="#F6630D"/>
      <inkml:brushProperty name="ignorePressure" value="1"/>
    </inkml:brush>
  </inkml:definitions>
  <inkml:trace contextRef="#ctx0" brushRef="#br0">1 1,'63'-1,"0"1,0 2,-1 2,1 1,-1 1,51 11,81 23,35 15,-167-41,1-3,1 0,1-3,1-1,-1-2,2-1,8-2,-46-2,-1 1,0 1,0 1,0 0,0 1,-1 1,0 0,0 2,-1-1,16 7,45 17,-61-22,0 1,-2 0,0 0,0 2,-2 0,17 10,-23-10,1-1,0 0,1-1,1 0,0-1,1 0,1-1,0 0,0-1,1-1,0 1,1-2,14 2,23 4,-1 2,-1 2,0 1,-21-4,1-2,1 0,1-1,0-1,0-2,1 0,31 1,85-6,-93 0,1 0,0 3,-1 1,12 3,-39-3</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9T21:47:50.740"/>
    </inkml:context>
    <inkml:brush xml:id="br0">
      <inkml:brushProperty name="width" value="0.1" units="cm"/>
      <inkml:brushProperty name="height" value="0.1" units="cm"/>
      <inkml:brushProperty name="ignorePressure" value="1"/>
    </inkml:brush>
  </inkml:definitions>
  <inkml:trace contextRef="#ctx0" brushRef="#br0">1 1,'6'0,"30"-1,1 3,13 3,-40-4,-1 1,1 0,-1 0,1 1,-1 0,0 1,0 0,0 1,-1 0,0 0,3 2,56 43,-44-34,-1 0,-1 2,13 13,-28-24,0 0,0 0,0 1,-1 0,0 1,-1-1,1 1,-2 0,1 0,-1 0,-1 0,1 6,2 23,-2 1,-2-1,-2 1,-2 13,-1 42,2-46,0-30,1 0,1 0,1 0,0 0,1 0,5 17,-6-32,1 0,-1 0,1 0,0 0,0 0,0 0,0-1,1 1,-1-1,1 1,0-1,-1 0,1 0,0 0,0-1,0 1,0 0,1-1,-1 0,0 0,0 0,1 0,-1-1,4 1,11 1,0-1,0-1,0 0,8-3,-2 2,-7 0,-3-1,1 2,0 0,0 1,7 1,-21-2,-1 0,1 0,-1 0,0 0,1 0,-1 0,1 0,-1 0,0 0,1 0,-1 0,1 0,-1 0,0 0,1 0,-1 0,0 1,1-1,-1 0,0 0,1 0,-1 1,0-1,1 0,-1 0,0 1,0-1,1 0,-1 1,0-1,0 0,1 1,-1-1,0 0,0 1,0-1,0 1,0-1,0 0,0 1,0-1,0 1,0-1,0 0,0 1,0-1,0 1,0-1,0 0,0 1,0-1,0 0,-1 1,1-1,0 0,0 1,0-1,-1 0,1 1,0-1,0 0,-1 1,1-1,0 0,-1 0,1 1,0-1,-1 0,1 0,-1 0,-29 19,26-17,-44 24,23-14,1 1,0 2,1 0,-5 6,22-16,0 0,0 1,0 0,1 1,0-1,0 1,0 0,1 0,0 0,1 1,0 0,0-1,0 1,1 0,0 0,0 3,-2 33,3-1,1 1,2 9,1 21,-3-66,-1-1,2 1,-1-1,1 0,0 1,1-1,-1 0,1 0,1 0,0 0,0 0,0 0,1-1,-1 1,2-1,-1 0,1 0,0-1,0 1,2 0,-3-2,1 0,-1 0,0 1,0 0,0-1,-1 1,1 1,-1-1,0 0,-1 1,0-1,1 1,-2 0,1 0,-1 0,0 0,0 3,2 16,-2 1,-1-1,-3 19,0 5,3-29,0-5,0 0,-1 0,-3 11,3-21,0 0,-1-1,1 1,-1 0,-1 0,1-1,0 1,-1-1,0 0,0 0,0 0,-1 0,0 0,-11 9,-1-1,-1-1,0 0,0-1,-1-1,-35 20,-3 2,32-18,1 1,-7 5,9-3</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9T21:49:08.654"/>
    </inkml:context>
    <inkml:brush xml:id="br0">
      <inkml:brushProperty name="width" value="0.05" units="cm"/>
      <inkml:brushProperty name="height" value="0.05" units="cm"/>
      <inkml:brushProperty name="color" value="#008C3A"/>
      <inkml:brushProperty name="ignorePressure" value="1"/>
    </inkml:brush>
    <inkml:brush xml:id="br1">
      <inkml:brushProperty name="width" value="0.1" units="cm"/>
      <inkml:brushProperty name="height" value="0.1" units="cm"/>
      <inkml:brushProperty name="color" value="#AB008B"/>
      <inkml:brushProperty name="ignorePressure" value="1"/>
    </inkml:brush>
  </inkml:definitions>
  <inkml:trace contextRef="#ctx0" brushRef="#br0">1 0,'168'1,"1"8,128 24,-275-29,0 2,0 0,-1 2,0 0,0 1,0 1,-2 1,1 1,12 10,10 6,1-2,1-2,1-2,1-2,17 4,-32-12,0 3,-1 0,10 9,-14-9,0-1,0-1,2-1,23 7,111 21,-79-22,-1 4,-1 3,-1 4,-26-6,8 2,53 32,-83-42,1-1,0-1,0-2,1-2,18 3,-2 0,1 4,-1 2,35 18,30 11,-68-30,1-3,0-2,0-2,1-2,1-2,-1-2,31-3,-71 0,-1-1,1 1,-1 1,1 0,-1 0,0 0,0 1,0 0,0 1,0 0,-1 0,0 1,0-1,0 2,5 4,4 1,-5-4,0-1,0 0,9 3,-11-6,0 1,0 0,0 1,-1 0,0 1,7 5,-8-6,-1 0,1 0,0 0,0-1,0 0,0-1,1 0,-1 0,1 0,0-1,2 0,19 3,0-1,16-1,21 4,-6-1,50-2,-12 0,-71 0,-5 1</inkml:trace>
  <inkml:trace contextRef="#ctx0" brushRef="#br1" timeOffset="50160.97">727 882,'86'82,"4"-3,33 17,199 123,-310-212,0 2,-1-1,0 1,-1 1,0 0,0 0,-1 1,-1 0,0 0,0 1,-1 0,0 1,-1 0,-1 0,2 5,32 82,6-3,19 28,45 96,-82-157,3-2,3-2,4 2,-23-41,1 0,1-1,0-1,2-1,0 0,1-1,1-1,0-1,1 0,2-1,42 21,-1-2,-2 4,-2 2,7 8,-43-28,0 1,-1 1,-1 1,-1 1,-1 0,-1 2,-2 0,0 1,-1 1,-2 1,7 19,-11-22,0 0,2-1,1 0,1-1,1 0,1-1,1-1,0 0,2-1,0-1,2-1,8 5,23 16,2-2,34 16,-55-36,1 0,0-3,1-1,1-1,9 0,21 6,-1 3,-1 3,0 2,55 33,-63-30,2-2,0-4,2-1,34 6,-56-20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2T15:01:17.669"/>
    </inkml:context>
    <inkml:brush xml:id="br0">
      <inkml:brushProperty name="width" value="0.05" units="cm"/>
      <inkml:brushProperty name="height" value="0.05" units="cm"/>
      <inkml:brushProperty name="color" value="#AB008B"/>
    </inkml:brush>
  </inkml:definitions>
  <inkml:trace contextRef="#ctx0" brushRef="#br0">1 122 24575,'36'7'0,"1"-2"0,65 2 0,-37-5 0,530 46 0,-263-19 0,9 4 0,-221-26 0,129-7 0,-101-3 0,151 3 0,-338-1 0,0-3 0,0-1 0,1-1 0,-70-23 0,-148-67 0,121 41 0,109 46 0,14 5 0,0 0 0,1 0 0,-1-1 0,1-1 0,0 0 0,-10-7 0,21 13 0,0 0 0,0 0 0,-1 0 0,1 0 0,0-1 0,0 1 0,0 0 0,-1 0 0,1 0 0,0 0 0,0 0 0,0 0 0,0-1 0,-1 1 0,1 0 0,0 0 0,0 0 0,0 0 0,0-1 0,0 1 0,0 0 0,0 0 0,0 0 0,-1 0 0,1-1 0,0 1 0,0 0 0,0 0 0,0 0 0,0-1 0,0 1 0,0 0 0,0 0 0,0-1 0,0 1 0,0 0 0,0 0 0,0 0 0,1-1 0,-1 1 0,0 0 0,0 0 0,0 0 0,0 0 0,0-1 0,0 1 0,0 0 0,1 0 0,12-1 0,18 7 0,14 9 0,-1 2 0,57 31 0,-100-48 0,186 85 0,-113-53 0,-50-21 0,0-2 0,0-1 0,1-1 0,0-1 0,0-1 0,0-1 0,48 1 0,-72-5 0,0 0 0,0 0 0,0-1 0,1 1 0,-1 1 0,0-1 0,0 0 0,0 0 0,0 0 0,0 0 0,0 1 0,0-1 0,-1 0 0,1 1 0,0-1 0,0 1 0,0-1 0,1 2 0,-2-2 0,0 1 0,0-1 0,0 1 0,0-1 0,0 1 0,0-1 0,0 0 0,0 1 0,0-1 0,0 1 0,0-1 0,0 1 0,0-1 0,-1 1 0,1-1 0,0 0 0,0 1 0,0-1 0,-1 1 0,1-1 0,0 0 0,-1 1 0,1-1 0,0 0 0,-1 1 0,0-1 0,-33 26 0,23-21 0,1 1 0,-1-2 0,0 1 0,0-2 0,-1 1 0,-13 1 0,-75 6 0,12-2 0,59-3 0,0 2 0,0 0 0,1 2 0,0 1 0,1 1 0,-39 25 0,45-25-120,-9 5-295,-1-1 0,-33 13 0,39-21-6411</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9T21:50:49.733"/>
    </inkml:context>
    <inkml:brush xml:id="br0">
      <inkml:brushProperty name="width" value="0.05" units="cm"/>
      <inkml:brushProperty name="height" value="0.05" units="cm"/>
      <inkml:brushProperty name="color" value="#E71224"/>
      <inkml:brushProperty name="ignorePressure" value="1"/>
    </inkml:brush>
  </inkml:definitions>
  <inkml:trace contextRef="#ctx0" brushRef="#br0">1265 1,'-6'1,"1"1,-1-1,1 1,0 1,0-1,0 1,0-1,0 2,0-1,-1 2,-18 10,3-2,0 1,0 1,2 0,0 2,-8 9,-23 21,39-36,0 0,1 1,1 1,0 0,1 0,0 1,-3 7,0 1,-2-1,-8 10,-29 42,36-50,-1-1,-2 0,0-1,-1-1,-1 0,0-1,-6 1,-75 48,63-44,0 0,2 3,1 1,1 1,-20 25,-39 47,-5-4,-60 66,143-149</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9T21:52:35.283"/>
    </inkml:context>
    <inkml:brush xml:id="br0">
      <inkml:brushProperty name="width" value="0.05" units="cm"/>
      <inkml:brushProperty name="height" value="0.05" units="cm"/>
      <inkml:brushProperty name="color" value="#333333"/>
      <inkml:brushProperty name="ignorePressure" value="1"/>
    </inkml:brush>
  </inkml:definitions>
  <inkml:trace contextRef="#ctx0" brushRef="#br0">0 2,'9'0,"-1"-2,0 4,0-1,1 2,-1 0,0 2,-1 0,1 1,0 2,5 4,4 10,-2 1,1 4,-1-1,1 4,3 11,-13-27,0 1,-1 2,1-1,-1 1,0 2,-1 0,1-1,-2 1,0 1,0 0,0 1,0-1,-1 7,3 47,-2 1,0 0,-3 1,-2 62,1-68,-1 0,4 0,-1 0,2-1,7 66,-4-61,-1 2,-2-1,0 1,-3-1,0 19,2 130,13 55,-15-266,0-1,2 1,-2-1,1 1,1-1,-1-1,1 2,-1-3,1 3,1-2,-1 0,1 0,0-2,-1 2,1-2,1 1,-1-3,1 3,-1-2,1-1,-1 1,2-2,0 1,-2-1,2-1,-1-1,1 1,0-2,-1 0,1 0,1-1,15 4,-1-1,16-5,-4 1,-30-1,-1 0,1 0,0 0,-1 0,1 0,-1 2,-1-2,2 1,-1 1,1-2,0 2,-1-1,1 2,-1-1,-1-1,2 2,-1-1,1 1,-1-1,1 4,-2-3,0 0,0 0,2 0,-2 1,0-1,0 0,0 0,0 0,0 0,0 0,0 0,-2 0,2 1,0-1,0 0,-2 0,2 0,0 0,-1 0,1 0,-2-1,2 1,-1 0,1-1,-2 1,2-2,-11 29,2 0,-2-4,0 1,-4 4,0-2,3 3,-11 28,18-49,2 3,0-1,-2 1,2 0,0 0,1 0,-1 2,2-1,-3 1,3 1,-2 27,1 1,1-2,-1 14,-1 63,1-91,1-1,1 2,0 0,1-2,1 1,0-1,-1 0,2 0,0 0,0 4,8 35,2-2,-1-1,9 30,64 328,-72-370,-10-38,2 0,-2 0,0 1,0 1,0 7,5 35,1-2,1 0,0-1,1-2,2-2,1-1,9 30,-15-55,0 3,-2 0,2 0,-2 1,-1 1,1 1,-1 0,-2 1,2 0,-2 1,-2 0,1 0,-1-1,1 7,1 209,-5 81,1-53,2-176,-1-47,0 0,0 0,-1 8,-1-49,1 2,-1-1,1-1,-1 1,-3 7,4-12,-5 32</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9T22:33:42.786"/>
    </inkml:context>
    <inkml:brush xml:id="br0">
      <inkml:brushProperty name="width" value="0.1" units="cm"/>
      <inkml:brushProperty name="height" value="0.1" units="cm"/>
      <inkml:brushProperty name="color" value="#AB008B"/>
      <inkml:brushProperty name="ignorePressure" value="1"/>
    </inkml:brush>
  </inkml:definitions>
  <inkml:trace contextRef="#ctx0" brushRef="#br0">0 1038,'15'0,"-1"-1,0-1,1 0,-1-1,0 0,0-1,-1-1,1 0,-1-1,8-5,-1-1,-1-1,0 0,0-2,-1 0,-1-2,2-2,-15 14,1 0,-1-1,0 0,0 1,-1-1,1-1,-1 1,-1 0,1-1,-1 0,1-3,0-7,-1 0,-1 0,0-14,2-24,0 37,0 1,1 0,1 0,1 1,0-1,1 1,7-11,13-21,27-34,-29 50,2 1,1 1,1 1,33-24,-40 36,1 1,1 2,0 0,1 2,1 1,5-2,3 0,-1-3,-1 0,6-6,31-23,-40 26</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20T00:31:31.019"/>
    </inkml:context>
    <inkml:brush xml:id="br0">
      <inkml:brushProperty name="width" value="0.05" units="cm"/>
      <inkml:brushProperty name="height" value="0.05" units="cm"/>
      <inkml:brushProperty name="color" value="#00A0D7"/>
      <inkml:brushProperty name="ignorePressure" value="1"/>
    </inkml:brush>
  </inkml:definitions>
  <inkml:trace contextRef="#ctx0" brushRef="#br0">1 0,'7'1,"0"0,-1 0,1 0,0 1,-1 0,4 1,24 7,126 12,0-6,69-7,-193-7,1418 9,-886-13,1646 2,-2182 0</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20T02:13:16.595"/>
    </inkml:context>
    <inkml:brush xml:id="br0">
      <inkml:brushProperty name="width" value="0.05" units="cm"/>
      <inkml:brushProperty name="height" value="0.05" units="cm"/>
      <inkml:brushProperty name="color" value="#00A0D7"/>
      <inkml:brushProperty name="ignorePressure" value="1"/>
    </inkml:brush>
  </inkml:definitions>
  <inkml:trace contextRef="#ctx0" brushRef="#br0">1 0,'1'9,"0"1,1-1,0-1,0 1,1 0,0 0,1-1,0 0,0 0,1 1,6 11,30 58,4-2,4-3,2-1,4-3,2-3,3-2,66 53,-69-67,0-1,-2 3,24 31,-63-64,0 1,-2 1,0 1,-1 0,-1 0,-2 1,0 1,-1 0,2 10,2 31,-3 1,-2 0,-2 33,-1-14,7 342,-13-385,-3 0,-1 0,-2-1,-2 0,-2 0,-11 26,-25 54,-34 56,10-23,14-18,-1 19,35-81,3 0,3 2,3 3,-94 588,63-446,38-174</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7-24T21:16:36.291"/>
    </inkml:context>
    <inkml:brush xml:id="br0">
      <inkml:brushProperty name="width" value="0.1" units="cm"/>
      <inkml:brushProperty name="height" value="0.1" units="cm"/>
      <inkml:brushProperty name="color" value="#66CC00"/>
      <inkml:brushProperty name="ignorePressure" value="1"/>
    </inkml:brush>
  </inkml:definitions>
  <inkml:trace contextRef="#ctx0" brushRef="#br0">1 504,'20'9,"0"-1,0-1,1-1,11 1,-6-1,70 13,2-5,72 1,-101-10,19 3,1-5,-1-3,0-4,0-4,14-7,-1-7,-1-5,5-6,193-76,-196 71,181-57,93-11,-157 52,68-2,-149 36,1 6,98 4,-172 11</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24T14:37:29.764"/>
    </inkml:context>
    <inkml:brush xml:id="br0">
      <inkml:brushProperty name="width" value="0.1" units="cm"/>
      <inkml:brushProperty name="height" value="0.1" units="cm"/>
      <inkml:brushProperty name="color" value="#33CCFF"/>
      <inkml:brushProperty name="ignorePressure" value="1"/>
    </inkml:brush>
  </inkml:definitions>
  <inkml:trace contextRef="#ctx0" brushRef="#br0">261 3165,'0'-1275,"0"1224,-3 2,-2-2,-1 0,-7-14,7 37,-2 1,-2 0,-1 0,0 0,-1 1,-3 1,-1 0,-4-4,4 4,0 1,0-2,3-1,1 0,-1 1,4-1,-7-29,11 40,2 2,1-2,1 2,-1-2,2 2,0-2,2 1,-1 0,1 0,1-1,0 2,2 0,0 0,-1-1,3 1,4-7,160-247,1 6,-152 226,4 3,1-1,1 1,2 3,14-13,-25 27,2-1,0 2,2 0,-1 2,1 0,1 0,0 4,1-1,16-4,3 3</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10T13:39:26.921"/>
    </inkml:context>
    <inkml:brush xml:id="br0">
      <inkml:brushProperty name="width" value="0.05" units="cm"/>
      <inkml:brushProperty name="height" value="0.05" units="cm"/>
      <inkml:brushProperty name="color" value="#66CC00"/>
      <inkml:brushProperty name="ignorePressure" value="1"/>
    </inkml:brush>
  </inkml:definitions>
  <inkml:trace contextRef="#ctx0" brushRef="#br0">1 0,'4'5,"0"0,-1 0,0 0,1 0,-2 1,1-1,1 5,13 25,177 248,-56-86,-10 1,-10 5,-9 5,65 180,-3 72,61 149,-158-440,7-4,7-4,8-3,52 60,140 175,-234-323,3-4,2-1,3-4,3-2,71 49,-111-91,2-1,26 11,-34-19,-1 2,0 0,0 0,-1 2,-1 0,0 1,9 10,42 50,-58-60</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10T13:39:30.109"/>
    </inkml:context>
    <inkml:brush xml:id="br0">
      <inkml:brushProperty name="width" value="0.05" units="cm"/>
      <inkml:brushProperty name="height" value="0.05" units="cm"/>
      <inkml:brushProperty name="color" value="#66CC00"/>
      <inkml:brushProperty name="ignorePressure" value="1"/>
    </inkml:brush>
  </inkml:definitions>
  <inkml:trace contextRef="#ctx0" brushRef="#br0">3619 288,'-2'41,"-1"-1,-3 1,-5 17,2-6,-18 76,-4-1,-7-2,-9 12,-161 361,-107 178,278-593,-4-2,-4-2,-3-1,-11 9,-30 29,3-5,4 4,-55 105,-141 337,184-348,44-92,-6-2,-11 9,-154 221,63-102,23-23,-179 265,272-430,-2-2,-33 29,-107 90,107-102,56-48,2 0,1 1,0 0,-12 25,7-13,-23 29,23-30,17-18</inkml:trace>
  <inkml:trace contextRef="#ctx0" brushRef="#br0" timeOffset="2665.17">6682 1,'-6'8,"0"-1,0 1,0 1,1-1,1 1,-1 0,-1 7,-6 10,-82 178,24-51,-53 82,-255 371,241-409,-160 175,-247 218,344-378,-90 90,-63 30,308-292,-409 372,322-294,-4-6,-6-7,-49 24,47-44,-26 5,-88 51,144-71,4 6,3 4,3 5,5 4,3 5,-62 80,42-31,13-15,-102 99,49-72,-146 135,236-233,-2-3,-2-4,-64 34,124-78,-35 19,-43 18,71-37,0 0,-1-1,1 0,-1-1,0-2,0 1,-4-2,14-1,-6 1,1 0,-1-2,0 1,0-2,0 0,-5-2,16 3,-1 0,1 0,0-1,0 1,0-1,0 0,0 0,0 0,0 0,1-1,-1 1,1-1,-1 1,1-1,0 0,0 0,0 0,1 0,-1 0,1 0,-1-1,1 1,0 0,0-1,1 1,-1-1,1 0,-2-15,1-1,1 1,1-2,0-3</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12T14:47:22.514"/>
    </inkml:context>
    <inkml:brush xml:id="br0">
      <inkml:brushProperty name="width" value="0.1" units="cm"/>
      <inkml:brushProperty name="height" value="0.1" units="cm"/>
      <inkml:brushProperty name="color" value="#004F8B"/>
      <inkml:brushProperty name="ignorePressure" value="1"/>
    </inkml:brush>
  </inkml:definitions>
  <inkml:trace contextRef="#ctx0" brushRef="#br0">870 808,'-2'3,"0"0,0 0,-1 0,1-1,-1 1,0-1,0 0,0 0,0 0,0 0,0 0,-2 0,-53 27,-2-2,-38 11,38-16,1 2,-44 26,45-18,35-21,0 2,1 1,0 0,1 2,-14 13,-9 12,18-18,1 1,2 1,0 1,-2 6,21-25,1 0,0 0,0 1,0 0,1-1,0 1,1 0,-1 0,2 0,-1 7,1-2,0 1,0-1,2 0,0 1,0-1,2 3,-2-10,1 0,0 1,1-1,-1-1,1 1,0 0,1-1,-1 0,1 0,0 0,0 0,1-1,-1 0,1 0,0-1,0 1,4 0,18 9,0-2,1-1,14 2,-31-8,540 125,-372-91,-48-15,91 3,46 6,-211-21,-18-4,0-1,40 1,371-8,-441 1,0-1,-1 1,1-2,0 1,-1-1,1-1,-1 0,0 0,0-1,0 0,0-1,-1 1,1-2,-1 1,0-1,-1-1,0 1,0-1,0 0,-1-1,0 0,0 0,3-6,1-5,-1 0,-1 0,-1-1,-1 0,0 0,-1 0,-2-1,0 0,-1 0,-1-14,1-107,-7-25,3 151,0 0,-1 0,-1 0,0 1,-1 0,-1 0,0 0,-7-12,8 18,-1 0,0 0,-1 0,0 1,0 0,0 0,-1 0,0 1,-1 1,0-1,0 1,0 1,-7-4,-24-7,-1 2,0 2,-1 1,0 3,0 1,-32-1,-64 2,-61 8,45 0,-708-2,839 0</inkml:trace>
  <inkml:trace contextRef="#ctx0" brushRef="#br0" timeOffset="1179.45">635 939,'4'-5,"0"0,-1 0,0 0,0-1,0 0,-1 1,0-1,2-5,4-13,28-57,-1 4,10-42,-36 91,-1-1,-2 0,-1 0,-1 0,-1-1,-2-7,-2 10,-1 1,-2-1,-1 1,-1 0,-1 0,-1 0,-1 1,-7-12,-5-1,16 31,1 1,0-1,1 0,0 0,0 0,0-1,1 1,-1-6,1-7</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3T14:56:42.564"/>
    </inkml:context>
    <inkml:brush xml:id="br0">
      <inkml:brushProperty name="width" value="0.05" units="cm"/>
      <inkml:brushProperty name="height" value="0.05" units="cm"/>
    </inkml:brush>
  </inkml:definitions>
  <inkml:trace contextRef="#ctx0" brushRef="#br0">1 0 24575,'257'228'0,"-208"-187"0,31 24 0,3-3 0,2-3 0,179 90 0,168 35 0,-347-154 0,0-5 0,2-3 0,112 13 0,-97-21 0,1 4 0,148 48 0,-175-42 0,1-4 0,1-3 0,1-3 0,0-4 0,91 0 0,-138-9 0,0 0 0,0 2 0,34 8 0,-46-9 0,-20-2 0,0 1 0,0-1 0,0 0 0,0 0 0,0 0 0,1 0 0,-1 0 0,0 0 0,0 0 0,0 0 0,0 0 0,0 0 0,0-1 0,1 1 0,-1 0 0,0 0 0,0 0 0,0 0 0,0 0 0,0 0 0,0 0 0,0 0 0,1 0 0,-1 0 0,0 0 0,0 0 0,0 0 0,0-1 0,0 1 0,0 0 0,0 0 0,0 0 0,0 0 0,0 0 0,0 0 0,0 0 0,0-1 0,0 1 0,1 0 0,-1 0 0,0 0 0,0 0 0,0 0 0,0 0 0,0-1 0,0 1 0,-1 0 0,1 0 0,0 0 0,0 0 0,0 0 0,0-1 0,-23-20 0,19 17 0,-209-161 0,127 104 0,81 57 0,0 1 0,0-2 0,0 1 0,1-1 0,0 1 0,-6-10 0,-17-17 0,5 11 0,20 17 0,15 13 0,49 39 0,81 48 0,-15-11 0,-83-54 0,2-1 0,85 40 0,-120-66 0,-1 2 0,1-1 0,-1 1 0,19 16 0,-101-30 0,-439-27 0,444 32 0,36 1 0,1 0 0,-1 2 0,-49 8 0,71-7-151,-1 1-1,1 0 0,-1 0 0,1 0 1,0 1-1,0 1 0,0-1 1,-10 10-1,3-1-6674</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12T14:48:46.806"/>
    </inkml:context>
    <inkml:brush xml:id="br0">
      <inkml:brushProperty name="width" value="0.1" units="cm"/>
      <inkml:brushProperty name="height" value="0.1" units="cm"/>
      <inkml:brushProperty name="color" value="#004F8B"/>
      <inkml:brushProperty name="ignorePressure" value="1"/>
    </inkml:brush>
  </inkml:definitions>
  <inkml:trace contextRef="#ctx0" brushRef="#br0">371 1,'-2'5,"0"1,0-1,-1 0,0 1,0-1,0-1,0 1,-1 0,0-1,0 0,-2 2,-2 3,-13 14,-2-1,0-2,-12 8,16-14,0 2,1 0,1 0,1 2,0 0,-5 10,1 2,2 1,-8 19,20-36,1-1,0 1,2 0,-1 0,2 0,-1 0,1 13,1-14,1 1,0 0,1 0,0-1,4 12,-4-19,1 0,1 0,-1-1,1 1,0-1,0 0,1 0,-1 0,1 0,0 0,1-1,-1 0,1 0,2 2,39 27,0-2,2-3,2-1,0-2,1-3,2-2,6 0,-10-8,1-1,45 2,21 5,-18-2,-30-5,24 9,-17-1,29 1,-72-15,0-2,0-1,0-2,23-2,-48 0,1 0,-1 0,-1 0,1-1,0 0,-1 0,1-1,-1 1,0-1,0-1,0 1,-1-1,0 0,0-1,0 1,0-1,-1 0,0 0,0 0,1-4,4-6,-1-1,0 0,-2-1,0 1,0-1,-2-1,2-9,-2-1,-1 0,-2 0,-1 0,0-1,-5-15,4 31,-2 0,0 0,-1 0,0 1,-1-1,-1 1,0 0,-1 1,0-1,-1 1,0 1,-5-5,-3-4,-1 2,-1 0,0 1,-2 1,0 0,-1 2,-20-12,-57-23,-1 5,-38-9,38 14,75 28,0 1,0 1,-1 1,-1 1,1 1,-1 2,0 0,-11 1,-4 1,-1-1,-5-4,3 1,-42 0,34 6,29 0</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12T14:48:59.654"/>
    </inkml:context>
    <inkml:brush xml:id="br0">
      <inkml:brushProperty name="width" value="0.1" units="cm"/>
      <inkml:brushProperty name="height" value="0.1" units="cm"/>
      <inkml:brushProperty name="color" value="#004F8B"/>
      <inkml:brushProperty name="ignorePressure" value="1"/>
    </inkml:brush>
  </inkml:definitions>
  <inkml:trace contextRef="#ctx0" brushRef="#br0">1 0</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12T14:49:45.909"/>
    </inkml:context>
    <inkml:brush xml:id="br0">
      <inkml:brushProperty name="width" value="0.1" units="cm"/>
      <inkml:brushProperty name="height" value="0.1" units="cm"/>
      <inkml:brushProperty name="color" value="#AB008B"/>
      <inkml:brushProperty name="ignorePressure" value="1"/>
    </inkml:brush>
  </inkml:definitions>
  <inkml:trace contextRef="#ctx0" brushRef="#br0">1489 5816,'-5'-105,"-5"1,-5 0,-4 0,-7-50,-67-489,10 179,39 227,29 144,-1 0,-3 1,-11-23,-51-144,-14-122,71 265,-80-412,-57-277,62 433,27 110,45 172,-13-25,18 53,13 40,-1 0,-1 1,0 0,-2 1,0 1,-2 0,0 0,-1 2,-1 0,-14-11,17 13,0-1,0 0,2-1,-2-3,1 1,-1 1,-1 0,-3-3,3 7,0-1,1-1,1 0,1-1,0-1,0-2,5 4</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6-27T01:00:26.588"/>
    </inkml:context>
    <inkml:brush xml:id="br0">
      <inkml:brushProperty name="width" value="0.05" units="cm"/>
      <inkml:brushProperty name="height" value="0.05" units="cm"/>
      <inkml:brushProperty name="ignorePressure" value="1"/>
    </inkml:brush>
    <inkml:brush xml:id="br1">
      <inkml:brushProperty name="width" value="0.05" units="cm"/>
      <inkml:brushProperty name="height" value="0.05" units="cm"/>
      <inkml:brushProperty name="color" value="#5B2D90"/>
      <inkml:brushProperty name="ignorePressure" value="1"/>
    </inkml:brush>
    <inkml:brush xml:id="br2">
      <inkml:brushProperty name="width" value="0.05" units="cm"/>
      <inkml:brushProperty name="height" value="0.05" units="cm"/>
      <inkml:brushProperty name="color" value="#E71224"/>
      <inkml:brushProperty name="ignorePressure" value="1"/>
    </inkml:brush>
  </inkml:definitions>
  <inkml:trace contextRef="#ctx0" brushRef="#br0">1 3344,'533'-65,"-384"49,279-26,-239 22,-38 3,31 3,101 5,144 2,8 0,-174 8,332-2,-326-10,-151 5,292-24,-301 20,248-13,-161 11,265-7,-29 2,236-9,-220 21,305 2,-423 5,-127-2,898-10,-644 5,-445 6,16-2,-25 1,0 0,0 0,0 0,-1-1,1 1,0 0,0-1,0 1,-1 0,1-1,0 1,0 0,0 0,-1-1,0 1,1-1,0 0,-1 1,1-1,0 1,-1-1,0 1,0-1,1 0,-1 0,0 1,1-1,1-15,-3-2</inkml:trace>
  <inkml:trace contextRef="#ctx0" brushRef="#br0" timeOffset="2112.73">938 0,'-12'57,"2"0,3 1,2 49,17 174,-6-200,41 505,-20-268,11 634,-32-301,-5-598,8 685,12-303,-11-293,0 65,-8-114,-3-88,-2-5</inkml:trace>
  <inkml:trace contextRef="#ctx0" brushRef="#br1" timeOffset="9567.51">654 4396,'111'-15,"-3"-3,1-5,-3-3,100-38,-74 15,-3-5,-2-4,71-46,-9-6,-6-7,13-20,-67 43,159-128,63-72,-207 166,52-42,-95 92,82-68,-91 72,100-65,89-46,-192 125,3 5,4 2,51-17,-101 51,1 2,2 2,40-8,16 2,33 0,119-2,-181 18,86-3,161 10,-207 7,81 16,-93-9,79 8,398 57,-371-44,57 9,-176-35,1-3,0-4,0-3,1-3,65-11,-71 1,51-14,83-26,-201 46,368-107,-351 102,-2-3,0-1,-2-1,0-1,23-17,-55 34,1-1,0 0,-1-1,1 2,-1-2,1 1,0 0,-2 0,2-1,-1 1,0-1,0 0,1 1,-2-1,1 0,-7 2,1 0</inkml:trace>
  <inkml:trace contextRef="#ctx0" brushRef="#br2" timeOffset="36659.68">4173 2001,'-11'111,"5"1,5 113,1-131,4-29,6 30,-2-25,-3 7,3 129,-4-117,1 80,-5-29,0-140</inkml:trace>
  <inkml:trace contextRef="#ctx0" brushRef="#br2" timeOffset="37904.68">4078 3081,'169'119,"-61"-45,-97-65,4 4,-15-13,1 1,-1 0,1-1,0 1,0-1,0 1,-1-1,1 0,0 0,1 0,-2 1,1-1,0 0,0 0,0 1,0-1,1-2,-2 2,0-2</inkml:trace>
  <inkml:trace contextRef="#ctx0" brushRef="#br2" timeOffset="38905.48">4345 3023,'-225'132,"216"-126,1 0,0 0,1 1,-7 6,7-5,-1-1,0 0,-7 5,15-12,-1 0,0 0,0 1,0-1,1 0,-1 1,0-1,0 0,0 0,1 0,-1 0,0 0,0 0,0 0,1 0,-1 0,-1 0,1-1,1 1,-1 0,-1-1,3 1,-1 0</inkml:trace>
  <inkml:trace contextRef="#ctx0" brushRef="#br2" timeOffset="43153.58">4551 2023,'-194'100,"172"-89,-8 5,13-6,0-2,-4 1,14-6,0 0,-1-2,1 2,-1-2,1 1,0-1,-2 0,1 0,0 1,1-1,0 2,0-1,0 0,0 2,0-2,1 2,0-1,-4 3,1 0,-2 0,1-2,-10 5,15-7,1 1,0-1,-1 1,1 0,-1 0,1 0,1 1,-1-1,1 1,0 0,0 0,-1 0,2 0,-3 2,0 0,1 0,-2 0,1-1,-3 2,-87 59,81-55,-1-1,0 0,-2-2,-9 5,-70 26,82-33,-14 5,0 3,1 0,-14 11,-33 17,-25 6,37-19,-48 30,-41 26,123-70,-17 6,15-7,-13 9,-258 147,145-94,102-48,21-10,-15 5,-28 9,1 5,1 2,7-4,-3-1,-27 13,22-13,47-22,1 1,0 1,-13 9,37-21,1 0,-1-1,1 1,-2-1,1 0,1 0,-1 0,-1-1,1 1,0 0,0 0,0-1,0 0,-1 1,-8-1,11 0,1 0,0 0,0 0,0 0,0 0,0 0,0 0,-1 0,1 0,0 0,0 0,0 0,0 0,0 0,-1 1,1-1,0 0,0 0,0 0,0 0,0 0,0 0,0 0,0 0,0 0,0 0,0 1,0-1,0 0,0 0,0 0,0 0,0 0,0 0,0 0,0 1,0-1,0 0,0 0,0 0,0 0,0 0,0 0,0 0,0 1,0-1,0 0,0 0,0 0,0 0,0 0,0 0,0 0,0 0,0 0,0 0,0 0,0 0,0 0,0 0,0 0,0 0,0 0,0 0,0 0,0 1,0-1,0 0,0 0,1 0,-1 0,0 0,0 0,0 0,0 0,0 0,0 0,0 1,0-1,0 0,0 0,0 0,0 0,0 0,0 0,0 0,0 0,-1 0,1 1,0-1,0 0,0 0,0 0,0 0,0 0,0 0,0 0,0 0,0 0,0 0,0 0,0 0,0 0,0 0,0 1,0-1,0 0,0 0,0 0,0 0,0 0,0 0,-1 0,1 0,0 0,0 0,0 0,0 0,0 0,0 0,0 0,-1 0,1 0,0 0,0-1,0 1,0 0,0 0,-2 0</inkml:trace>
  <inkml:trace contextRef="#ctx0" brushRef="#br2" timeOffset="55150.86">4199 3848,'-22'0,"0"1,0 1,0 1,1 0,-1 1,-13 4,26-5,-1 0,1 0,0 1,0 0,0 1,1 0,0-1,1 2,-1 0,1 0,-1 0,2 1,0-1,-1 1,-1 4,0 1,1 1,1-1,0 0,1 1,-1 5,4-12,0 0,2 0,-1 0,0 0,1 0,0 0,0 0,1 0,0 0,0 0,1 0,-1 0,2 1,-1-4,0 1,0 0,0-1,2 0,-2-1,1 2,0-1,0-1,1 0,-1 1,1-1,-1 1,1-2,0 2,0-2,0 1,2 0,3 1,0-2,-1 1,1-1,0 1,0-1,-1-1,1 0,4 0,-10 0,0-1,0 1,0-1,1 0,0 0,-1 0,-1-1,1 2,1-2,-1 0,-1 1,1-2,0 2,-1-1,0 0,1-1,-1 2,0-2,0 1,0 0,-1-1,2-1,4-7,-1-1,1 0,-2-1,1-3,-6 14,7-17,-2 1,-1-1,-1 0,1-8,-2-76,-2 94,1 8,0 3,4 8,-3-6,160 425,-125-300,-30-97,-2 0,-2-1,-1 5,-2-27,0 0,0-1,-2 1,0 0,1 0,-1-1,-2 0,1 1,1-5,0 0,0-1,-1 1,0 0,0-1,0 1,0-1,0 1,-1-1,0-1,0 1,0 0,0-1,0 0,-1 1,1-2,-2 2,-2 0,-1 0,0-1,0 1,0-2,-1 1,1-1,-1 0,1-1,-1 0,1 0,-1 0,1-1,0-1,0 1,-1-1,1 0,1-1,-2-1,2 1,-1 0,1-1,0-1,-7-3,-14-14</inkml:trace>
  <inkml:trace contextRef="#ctx0" brushRef="#br2" timeOffset="58221.25">4379 3761,'17'60,"2"0,23 44,-40-99,2 1,-1-2,0 2,0-1,1 0,0-1,4 4,-7-6,0-1,0-1,1 1,-1 0,0 0,1 0,-1-1,0 0,1 1,-1 0,1-1,-1 1,1-1,0 0,-2 1,2-1,0 0,-1 0,1 0,-1 0,1 0,0-1,-1 1,1 0,-1-1,1 1,-1-1,1 0,-1 1,0 0,1-1,0 0,-2 0,2 0,0 0,6-5,-1 0,1 0,-2-1,0 0,1 1,-2-1,1-1,-1 0,-1 1,1-2,7-17,-1 1,3-15,-7 17,-2 0,-1 1,-1-1,-2 0,0 0,-2-10,0 33,1 0,0 0,0-1,0 1,0-1,0 1,0-1,0 1,0-1,0 1,0 0,0-1,0 1,0-1,0 1,1-1,-1 1,0 0,0 0,1-1,-1 1,1-1,5 8,1 3,49 56,81 91,-135-156,0 2,0-2,0 1,0-1,0 1,0 0,2-1,-2 0,0 1,1-2,0 1,-1 0,2 0,-2-1,1 1,-1 0,2-1,0 0,0 0,1 0,0 0,-1-1,1 0,-1 1,0-1,0-1,0 1,0-1,0 1,4-3,0 0,0-1,0-1,-1 1,1-1,-2 0,2-1,-3 1,1 0,0-1,0 0,-2-1,0 0,4-7,-1-1,1-1,-3 0,0-1,-1 0,-1 0,-1-1,-1 13,-1-1,0 0,0 0,-1 1,1-1,-2 0,-1-4,1 7,0-1,0 1,0-1,-1 1,0 0,0 0,0 0,0 0,-1 1,0-1,-2-1,3 3,-23-16,24 17,1 0,0 0,-1 1,1-1,-1 1,1-1,-1 1,0-1,1 1,-1-1,1 1,-1 0,0 0,1 0,-1 0,1 0,-1 0,1 1,-1-1,1 0,0 1,1-1,-1 1,1-1,-1 1,0-1,0 0,1 0,0 1,-1 0,1-1,-1 1,1 0,-1-1,1 0,-1 1,1 0,0 0,0-1,0 0,0 1,0 0,0 0,0 0,0-1,0 20,0-20,4 21,0 0,3 0,0 0,1-1,1 0,1 0,1 0,3 2,-13-20,1-1,-2 1,1-1,1 0,-1 1,0-1,1 0,-1 1,1-1,0 0,-1 0,1 0,-1 0,2 0,-2 0,1 0,0-1,0 0,0 1,0-1,0 1,1-1,-2 0,2 1,-2-1,1 0,1-1,-2 1,2 0,-2-1,2 1,-2-1,2 1,-2 0,2-1,-1 0,8-3,1-1,-2 1,2-1,-2 0,0-1,0 0,-1 0,1-1,-1 0,-1-1,0 1,0-1,-1 0,0 0,0 0,-1-2,7-12,-1-1,0-1,-2 0,-2 0,3-17,-6 18,0-20,-3 31,-1 11,0 0,0 0,0 0,0 1,0 0,0-1,1 0,-1 0,0 0,0 1,0 0,1-1,-1 0,0 1,1-1,0 1,-1-1,0 1,1 0,-1 0,0-1,1 1,-1 0,1 0,-1 0,1 0,-1 0,0 0,0 0,0 0,1 0,-1 0,1 0,-1 1,0-1,1 0,-1 0,1 0,-1 0,0 0,0 1,0-1,0 0,1 0,-1 0,3 2,0 0,0 1,-1 0,1-1,-1 1,1 1,8 10,-1 0,-1 1,-1 1,0-1,0 4,-4-7,0 0,0 1,-1-1,-1 0,-1 0,-1 1,0 4,0-13,0 0,0 1,-2-1,1 0,0 1,-1-1,-1 2,2-4,1-1,-1 0,1 0,-1 0,0 0,0 0,0 0,1 0,-2-1,1 2,0-1,0 0,0-1,-1 0,2 1,-2 0,0 0,2-1,-2 1,1-1,0 0,-1 0,1 0,-1 1,0-1,2 0,-2 0,0 0,2 0,-1 0,0 0,0 0,1 0,-1-1,1 1,0 0,-1 0,0 0,1 0,-1 0,0 0,1-1,0 1,0 0,-1-1,0 1,1-1,-1 1,1 0,0-1,0 1,0 0,-1-1,1 1,0-1,0 1,-1-1,1 1,0-1,0 1,0 0,-1-1,1 1,0-1,0 0,0 1,1-1,-1 1,0 0,0-1,0 0,1 0,-1 0,0 0,1 0,-1 0,0 0,1 0,0 0,0 0,-1 0,1 0,0 0,0 0,0 1,-1 0,1-1,0 0,1 0,-1 0,33-12,-11 4,-1 0,17-10,-32 15,-1 0,1 0,-1-1,-1 0,2 0,-2-1,0 1,0-1,0 0,1-3,1-4,-1 0,1-1,-2 1,-1-1,0 0,-1 0,0 0,-1-6,1-24,-4 0,-2-3,-1-20,7 58,-3 9,0 0,0 0,1 0,-1 0,0-1,0 1,0 0,0 0,0 0,0 0,0 0,1 0,-1 0,0 0,0 0,1 0,-1 0,0 0,0 0,0 0,1 0,-1 0,0 0,0 1,1-1,-1 0,0 0,0 0,0 0,0 0,0 0,0 1,16 12,-16-13,21 26,0-1,-2 1,-1 3,-8-12,0 0,-2 1,-1-1,0 1,2 13,-9-24,1-2,0 1,-1 0,0 0,0 0,-1 0,0-1,0 1,-1 0,0 0,0-1,0 1,-4 4,5-8,-1 1,1-1,-2 1,2-1,-2 0,1 0,0 0,-1 0,1 0,-1 0,0-1,1 1,-1 0,0-2,0 2,0-1,0 0,0 0,-1 0,1-1,0 1,0 0,0-1,0 0,-1 0,0 0,1 0,0-1,-2 0,1 1,0-1,0 0,0 0,0 0,0-1,0 1,1-1,-1 1,1-2,0 2,0-2,0 1,-1 0,1-1,1 1,0-1,-2 0,2 0,0 1,0-2,1 3,1 1,0-1,-1 0,1 1,0-1,0 1,0 0,0-1,0 0,0 1,0-1,0 1,0 0,0-1,0 0,0 1,0-1,1 1,-1-1,0 1,0 0,1-1,-1 1,1-1,-1 0,1 1,-1-1,1 1,0 0,1-1,-2 0,2 0,-1 1,0-1,0 1,1 0,-1 0,0-1,1 1,0 0,6-1,0 1,0 0,0 0,2 1,-8 0,32 3,32 7,-40-6,1 0,-1-2,26 1,-48-4,-1 0,-1-1,1 1,0 0,0-1,-1 0,1 0,0 0,-1 0,1 0,-1-1,0 2,1-2,-1 0,1 1,-2-1,2 0,-2 0,1 0,9-8</inkml:trace>
  <inkml:trace contextRef="#ctx0" brushRef="#br2" timeOffset="58771.4">6160 3075,'46'65,"-3"2,-3 1,-4 2,11 39,-40-93,7 18,-2 0,2 16,-14-49,1 0,-1 1,0-1,1 0,-1 1,0-1,0 0,0 1,0-2,0 2,-1 0,1-3</inkml:trace>
  <inkml:trace contextRef="#ctx0" brushRef="#br1" timeOffset="78848.18">2366 3009,'54'44,"42"46,-41-37,-40-38,-3-3,1-1,0 1,0-2,1 0,1 0,5 2,-4-4,-12-4,0-2,1 0,0 1,-1-1,0 0,2-1,-1 1,-1-1,4 1,-6-2,-1 2,-1 1,0-2</inkml:trace>
  <inkml:trace contextRef="#ctx0" brushRef="#br1" timeOffset="79615.42">2539 3111,'-35'46,"-2"0,-2-3,-32 29,62-67,8-5,1 0,0 1,0-1,0 0,0 0,-1 0,1 0,0 1,0-1,0 0,0 0,0 0,0 0,0 0,-1 0,1 0,0 1,0-1,-1 0,1 0,0 0,0 0,-1 0,1 0,0 0,0 0,0 0,0 0,0 0,0 0,-1-1,1 1,0 0,0 0,-1 0,1 0,0 0,0 0,-1 0,1 0,0-1,0 1,0 0,0 0,-1 0,2-1,-1 1</inkml:trace>
  <inkml:trace contextRef="#ctx0" brushRef="#br1" timeOffset="81101.34">2598 2884,'-16'90,"7"-45,1 13,5-25,-1 5,1 12,3-48,-1 1,1-2,0 2,-1-1,0 0,0 0,0 0,0 0,-1 0,1 0,0 0,-1 0,0 0,0 1,1-1,-1 0,1 2,0-2,-1 0,1 2,1-1,-1 8,2-10,-1 1,0 0,0-1,0 1,0-1,0 1,0 0,-1-1,1 1,-1-1,1 0,-1 1,0-1,1 1,-1-1,-1 1,-3 0,4-1,1-1,-1 0,1 0,-1 0,1 1,0-1,0 0,-1 1,1-1,0 0,-1 1,1-1,0 0,-1 0,1 0,0 0,0 1,-1-1,1 1,0-1,0 1,0-1,0 1,0-1,0 0,0 0,-1 4,0-2,-1 1,1 0,-1 0,1-1,-1 0,0 1,-1-1,0 2,2-5,0 1</inkml:trace>
  <inkml:trace contextRef="#ctx0" brushRef="#br1" timeOffset="86043.26">1892 2030,'-29'0,"-1"1,0 2,0-1,0 3,-1 0,22-3,-1 0,2 1,-2 1,0-1,2 1,-1 0,1 0,-1 1,1 0,1 1,-1-1,1 1,1 0,-1 0,1 1,0 0,0 0,1 2,0-1,0 1,1 0,0 0,1 0,1 1,-2 6,2-11,1 1,1-2,0 1,0 1,0-1,1 0,0 0,0 0,0-1,1 1,-1 0,2 0,-2-1,3 1,0 2,-3-5,0-1,0 0,0 1,1-1,-1 0,0 0,1 0,-1 0,1 0,0 0,-1 0,1 0,0-1,0 1,-1 0,2-1,-2 1,1-1,0 1,0-1,0 0,0 0,0 0,0 0,0 0,0 0,-1-1,2 1,-2-1,2 1,-2-1,1 0,-1 1,2-1,-2 0,1 0,0 0,-1 1,1-1,-1-1,0 1,1 0,-1-1,0 1,1 0,-1-1,15-21,0-1,-2-1,3-9,0 1,-5 12,-1 2,-2-1,1 0,-2 0,3-15,-10 17,-1 16,0-1,0 0,0 0,0 1,1-1,0-2,-1 4,1 1,-1 0,0-1,0 1,0 0,1-1,-1 1,0 0,0 0,0 0,0 0,1 0,-1 0,0-1,1 1,-1 0,0 0,1 0,-1 0,1-1,-1 1,0 0,0 0,0 0,1 0,-1 0,1 0,-1 0,1 0,-1 0,0 0,1 0,-1 0,0 0,0 1,1-1,-1 0,0 0,1 0,-1 0,1 1,-1-1,0 0,0 0,0 0,0 0,0 0,1 1,15 11,-15-10,24 21,-2 1,-1 2,11 16,50 85,-48-68,20 52,-42-80,-3-1,0 1,-2 0,3 29,-10-48,-1 1,1-1,-2 0,1 1,-3 0,1-1,-1 0,-1 2,2-10,0 0,0 0,1 0,-3 0,2 0,-1-1,0 1,0 0,-1-1,1 0,-1 0,1 0,0-2,-1 2,1-2,-1 1,0-1,1 1,-1-1,0 0,0 0,0 1,0-2,0 0,0 1,0-1,-1 0,-4 0,1-1,-1 1,0-1,0-1,1 0,-1 0,1-1,0 1,-8-5,-8-4</inkml:trace>
  <inkml:trace contextRef="#ctx0" brushRef="#br1" timeOffset="88577.86">1962 1804,'44'71,"-11"-16,17 18,-49-73,1 4,0-1,0-1,1 1,-1 0,1-1,0 1,-1 0,1-2,1 2,-1-1,1 0,-4-2,0 0,0 0,0 0,1 0,-1 0,0 0,0 0,1 0,-1 0,0-1,1 1,-1 0,0 0,0 0,1-1,-1 1,0 0,0 0,0 0,0-1,0 1,0 0,0 0,0-1,0 1,0 0,0 0,0 0,1 0,-1 0,0-1,0 1,0 0,0 0,0-1,0 1,-1 0,1-1,0 1,0 0,0 0,0-1,0-14,0 12,-1-66,0-15,-3 59,2 20,1-1,0 0,1 0,-1-4,21 25,-5-3,2-1,0 0,0-1,0-1,2 0,0 0,0-2,0-1,1 1,14 1,-27-7,0 0,0 0,0-1,1 1,-1-1,0 0,0-1,1 1,-6-1,2 1,-1-1,-1 0,1 1,0-2,-1 1,1 0,0 0,-1-1,0 1,1-1,-1 0,0 1,0-2,0 2,0-1,0 0,-1 0,1 0,0-2,7-12,-1 0,0 0,-2-1,0 0,-2 0,0 0,-1 0,-2-2,1 2,-2-1,-1 0,0 9,1-1,-3 1,2-1,-4-5,3 11,1 0,-1 0,0 0,-1 1,1-1,0 1,-1-1,0 1,0-1,0 1,-1 0,1 1,3 1,-1 1,1-1,-1 1,1 0,0-1,-1 1,0 0,1 0,0 0,0 0,-1 0,1-1,-1 1,0 0,1 0,-1 0,1 0,0 0,-1 0,1 0,-1 0,0 0,1 0,-1 0,1 1,0-1,0 0,0 0,0 0,0 0,0 1,-1-1,1 0,0 1,0-1,0 0,0 1,0-1,0 1,0-1,0 0,0 0,0 0,0 0,0 1,0-1,5 21,-5-20,14 38,2 0,1-1,12 16,-26-49,0-1,0 1,1-1,0 0,0 0,0 0,1-1,0 1,-1-1,1 0,1-1,3 3,-8-4,1 0,0 0,0-1,1 1,-1 0,1-1,-2 1,2-1,-1 1,0-1,1 0,-1 0,0 0,1-1,-1 1,0 0,0-1,1 0,-1 1,0-1,0 1,0-1,1 0,-2-1,2 2,-2-2,1 1,-1 0,2 0,-2-1,1 1,-1-1,0 1,2-2,1-2,-1-1,1 0,-1 1,-1-1,1 0,-1 0,0-1,-1 2,1-4,2-13,-1-22,-3 39,1-174,-2 100,1 77,2-12,-2 14,0 0,0-1,0 1,0 0,0 0,0-1,0 1,0 0,0 0,0 0,0-1,0 1,0 0,0 0,1 0,-1 0,0 0,0 0,1 0,-1 0,0-1,0 1,1 0,-1 0,0 0,0 0,1 0,-1 0,0 0,0 0,0 0,0 0,1 0,-1 0,0 0,1 0,-1 0,0 0,0 0,1 0,-1 0,0 0,1 0,-1 0,0 0,0 0,0 1,0-1,0 0,0 0,1 0,-1 0,0 0,0 0,1 0,-1 0,0 0,0 1,0-1,5 4,0 0,-2 1,1-1,0 1,0-1,-1 1,-1 1,1-2,1 3,3 13,7 17,-8-16,0 2,-2-1,-1 0,-1 3,-2-11,0-1,0 0,-2 0,0 0,-1-1,0 1,-5 10,7-21,1 0,-1 0,0 0,0 0,0 0,0 0,-1 0,1 0,0 0,-1-1,1 1,-2 0,1 0,0-2,5-4,3-4,11-3,14-9,-20 15,-1-1,-1 0,0-1,0 1,0-1,-1 0,0-1,2-4,-4 3,-1 0,1 0,-2 0,0 0,0-2,-1 2,-1-1,0 0,0-4,1-21,-2 1,-2-4,1 13,-1-24,0-44,1 92,0-1,0 2,1-1,-1 0,0-1,0 2,0-1,0 0,1-1,-1 2,1-1,0 0,0 0,-1 0,1 0,0 1,-1-1,1 1,0-1,-1 1,0 0,1-1,0 1,-1 0,1 0,0 0,-1 0,1 0,-1 0,1 0,0 0,0 0,-1 0,0 0,1 0,1 0,1 0,-1 1,1 0,1 0,-1 0,-1 0,1 1,0-1,0 1,-1 0,2 0,7 7,-1-1,0 1,0 1,-2-1,1 2,-1-1,-1 0,0 1,0 2,0 0,0 2,-1-1,-2 0,0 1,0 0,-1 0,-1 5,-1 3,-2-22,1 0,0 1,0-2,-1 1,1 1,0-1,-1 0,1 0,0 1,-1-2,0 1,0 0,1 1,-1-2,0 1,-1 1,2-2,0 0,0 0,-1-1,1 1,0 0,-1 0,1 0,0-1,0 1,-1 0,1 0,0-1,0 1,0 0,-1 0,1 0,0 0,0 0,0-1,0 1,0 0,0-1,0 1,0 0,0-1,0 1,0 0,0-1,0 1,0 0,0 0,0 0,0 0,0-1,1-10,-1 10,1 0,-1 0,1 0,0 1,-1-1,1 0,0 0,-1 0,1 1,0 0,0-1,0 0,0 1,-1-1,2 1,17-8,-13 6,18-8,-3 3,15-9,-31 14,1-1,-1 0,0 0,0-1,0 0,-1 0,0 0,3-2,-6 5,0-2,1 1,-2 0,1 0,0-1,0 2,0-2,-1 1,0 0,1-1,-1 1,0 0,1-10</inkml:trace>
  <inkml:trace contextRef="#ctx0" brushRef="#br1" timeOffset="89914.38">3329 884,'14'-5,"0"1,-1 0,2 1,-1-1,0 2,1 0,0 1,0 0,-1 1,13 1,-17 0,1 0,-1 2,0-2,1 2,-2 0,1 0,-1 1,1 0,-1 0,0 1,0-1,-1 2,0-1,0 1,3 4,1 1,-1 0,-2 0,1 1,-1 0,-1 1,0 0,-1 0,2 6,-5-9,0 0,-1 1,-1 0,1-1,-2 1,0 0,0 0,-1 0,-1 0,0 0,-2 3,1-6,-1-1,0 1,-1-1,0 0,0 1,0-1,-1-1,-1 1,1 0,-2-2,1 2,0-2,-1 1,0-2,-5 4,2-2,0 0,-1-1,1 0,-1 0,0-2,0 1,0 0,-1-1,1-1,-1 0,-11 0,21-1,0-1,-1 0,2 0,-2 0,2 0,-2-1,1 1,0 0,0-1,0 1,0 0,0-1,0 0,0 0,1 0,-1 1,0-2,0 1,2 0,-1 0,-1-1,1 1,1 0,-1-1,0 1,0-1,1 1,-1-1,1 1,0 0,0-1,-1 0,1 1,0-1,0 1,1-1,-1 0,0-7,0 6,0 0,0-1,0 1,0 0,1 0,1-3,-1 6,-1-1,0 0,0 0,1 1,0-1,-1 1,1-1,0 0,-1 1,1-1,-1 0,1 1,0 0,0-1,-1 1,1-1,1 1,-2-1,1 1,0 0,0-1,0 1,-1 0,2 0,-1 0,0 0,-1 0,2 0,11 0,-1 1,0 1,1-1,-1 2,0-1,1 2,23 4,1-2,1 0,1-3,-1 0,1-3,35-2,-72 2,11-1,1 0,10-3,-21 3,1 0,-2 0,1 0,0 1,0-2,-1 1,1 0,0 0,-1-1,0 1,1-1,-1 0,0 0,0 1,1-3,1-2</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20T17:53:27.395"/>
    </inkml:context>
    <inkml:brush xml:id="br0">
      <inkml:brushProperty name="width" value="0.1" units="cm"/>
      <inkml:brushProperty name="height" value="0.1" units="cm"/>
      <inkml:brushProperty name="color" value="#AB008B"/>
      <inkml:brushProperty name="ignorePressure" value="1"/>
    </inkml:brush>
  </inkml:definitions>
  <inkml:trace contextRef="#ctx0" brushRef="#br0">1 2095,'126'-46,"40"-25,-63 25,-2 3,-2-5,-2-4,-3-4,-2-4,21-22,-18 2,-4-5,-3-3,42-59,-62 70,75-66,84-57,-112 102,-21 17,4 4,2 5,4 4,3 5,19-4,171-66,-220 104,2 2,69-12,-64 23</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20T19:09:05.980"/>
    </inkml:context>
    <inkml:brush xml:id="br0">
      <inkml:brushProperty name="width" value="0.05" units="cm"/>
      <inkml:brushProperty name="height" value="0.05" units="cm"/>
      <inkml:brushProperty name="color" value="#00A0D7"/>
      <inkml:brushProperty name="ignorePressure" value="1"/>
    </inkml:brush>
  </inkml:definitions>
  <inkml:trace contextRef="#ctx0" brushRef="#br0">1 0,'-1'126,"2"138,11-140,-10-104,1-8,-2-1,2 1,1-2,0 1,0 0,6 10,0-1,2-1,1 0,1 0,1-1,0-1,2 0,0-2,1 0,2 0,-18-14,5 5,0 1,0-1,-1 2,1-1,-2 0,1 1,-1 0,4 8,2 8,-1 0,4 16,-12-33,52 134,-50-131,1 1,1-1,-1 0,2-1,-1 1,1-1,3 3,14 13,20 16,-15-14,2 4,-27-27,-1 1,0 0,0 0,0 0,0 0,0 1,0 5,12 41,-10-31,1-2</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18T13:08:53.085"/>
    </inkml:context>
    <inkml:brush xml:id="br0">
      <inkml:brushProperty name="width" value="0.05" units="cm"/>
      <inkml:brushProperty name="height" value="0.05" units="cm"/>
      <inkml:brushProperty name="color" value="#008C3A"/>
      <inkml:brushProperty name="ignorePressure" value="1"/>
    </inkml:brush>
  </inkml:definitions>
  <inkml:trace contextRef="#ctx0" brushRef="#br0">0 1</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19T13:18:37.271"/>
    </inkml:context>
    <inkml:brush xml:id="br0">
      <inkml:brushProperty name="width" value="0.025" units="cm"/>
      <inkml:brushProperty name="height" value="0.025" units="cm"/>
      <inkml:brushProperty name="color" value="#33CCFF"/>
      <inkml:brushProperty name="ignorePressure" value="1"/>
    </inkml:brush>
  </inkml:definitions>
  <inkml:trace contextRef="#ctx0" brushRef="#br0">2485 1,'-6'1,"-1"0,1 1,0 0,0 0,-1 0,2 1,-1 0,0 0,0 0,1 1,0 0,-2 1,-10 7,-594 414,297-217,115-82,-50 26,113-73,-3-3,-65 23,14-9,102-50,60-29,0 0,1 2,0 2,1 0,1 1,-16 15,35-27,-23 19,28-24,1 0,-1 1,0-1,1 0,-1 0,0 0,1 1,-1-1,1 0,-1 0,0 0,1 0,-1 0,0 0,1-1,-1 1,0 0,1 0,-1 0,1 0,-1-1,0 1,1 0,-1-1,1 1,-1 0,1-1,-1 1,1-1,-1 1,1-1,0 1,-1-1,1 1,0-1,-1 1,1-1,0 0,0 1,-1-1,1 1,0-1,0 0,0 1,0-1,0 0,0 1,0-1,0 0,0 1,0-1,0 1,0-5,0 0,0 0,0 0,1 0,0 0,0 0,0 0,1 0,-1 0,1 1,0-1,1 0,34-58,-18 33,18-27,2 1,17-14,0-2,-40 57,-16 14,0 1,0 0,1 0,-1 0,0 0,0 0,1 0,-1 0,0 0,0 0,0 0,1 0,-1 0,0 0,0 0,0 0,0 1,1-1,-1 0,0 0,0 0,0 0,1 0,-1 0,0 0,0 1,0-1,0 0,0 0,1 0,-1 0,0 0,0 1,0-1,0 0,0 0,0 0,0 1,0-1,0 0,0 0,0 0,0 1,0-1,0 0,0 0,0 5,0-1,0 0,0 0,-1 0,0 0,0 0,0 0,-1 3,-21 48,-3 0,-27 43,13-25,23-42,6-13,1 1,1-1,1 1,1 1,0 0,1 0,6-18,0-1,0 1,-1 0,1-1,0 1,1-1,-1 1,0-1,0 1,1-1,-1 1,1-1,-1 1,1-1,0 1,-1-1,1 0,0 1,0-1,0 0,0 0,0 0,0 0,0 0,1 0,-1 0,0 0,0 0,1 0,-1-1,1 1,-1-1,0 1,2 0,6 1,0 1,0-2,0 1,1-1,3 0,-11-1,58 1,0-3,0-2,-1-3,48-12,-6 2,-63 13,-1 1,31 2,-47 1</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19T13:18:41.568"/>
    </inkml:context>
    <inkml:brush xml:id="br0">
      <inkml:brushProperty name="width" value="0.025" units="cm"/>
      <inkml:brushProperty name="height" value="0.025" units="cm"/>
      <inkml:brushProperty name="color" value="#33CCFF"/>
      <inkml:brushProperty name="ignorePressure" value="1"/>
    </inkml:brush>
  </inkml:definitions>
  <inkml:trace contextRef="#ctx0" brushRef="#br0">1 0,'0'2,"1"-1,-1 1,1-1,-1 1,1-1,0 0,0 1,0-1,-1 0,1 0,0 1,1-1,-1 0,0 0,0 0,0 0,1-1,-1 1,0 0,1 0,35 17,-26-13,158 68,37 5,-130-50,535 161,-234-78,-119-32,305 102,-438-137,-22-9,71 37,303 168,-384-196,-60-31,-1 2,18 12,-12-4,-7-4,0 1,-1 1,12 12,-41-32,0 0,0 0,1 0,-1 0,0 0,0 0,0 0,0 1,0-1,-1 0,1 1,0-1,-1 0,1 1,-1-1,1 1,-1-1,1 1,-1 0,0-1,0 0,-1 0,1 0,0 0,-1 0,1 0,-1 0,0-1,1 1,-1 0,1 0,-1-1,0 1,0-1,1 1,-1 0,0-1,0 1,0-1,0 0,1 1,-1-1,0 0,-1 1,-7 1,-1 0,0 0,0-1,0 0,-4 0,-314-2,152-1,275 1,101 2,-101 12,-66-7,1-2,20 0,-35-4,-10 1,1-1,-1 0,0 0,0-1,0-1,5-1,-11 3,-1-1,0 0,1 0,-1 0,0-1,0 1,0 0,0-1,0 1,0-1,0 0,-1 0,1 0,-1 1,1-2,-1 1,0 0,1 0,-1 0,0 0,-1-1,1 1,0-1,-1 1,1 0,-1-2,2-18,-1 1,-2 0,0 0,-1-1,-1 1,-5-19,-7-56,14 72</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19T13:19:00.167"/>
    </inkml:context>
    <inkml:brush xml:id="br0">
      <inkml:brushProperty name="width" value="0.025" units="cm"/>
      <inkml:brushProperty name="height" value="0.025" units="cm"/>
      <inkml:brushProperty name="color" value="#33CCFF"/>
      <inkml:brushProperty name="ignorePressure" value="1"/>
    </inkml:brush>
  </inkml:definitions>
  <inkml:trace contextRef="#ctx0" brushRef="#br0">1207 0,'-4'74,"-3"0,-4-1,-3 0,-13 39,-7 6,-34 79,-59 111,83-204,-15 23,-4-3,-40 51,-39 82,0-10,127-219,2 1,1 1,-2 8,5-11,-1 0,-2-1,0-1,-6 7,2-3,14-23,-1 0,0-1,0 1,0-1,0 0,-1 0,0 0,0 0,-1-1,1 1,-1-1,0-1,-5 5,9-8,0 0,0 1,0-1,0 0,0 0,0 0,0 0,-1 0,1 0,0 0,0 0,0 0,0 0,0-1,0 1,0 0,0-1,0 1,0-1,0 1,0-1,0 0,0 1,0-1,0 0,1 1,-1-1,0 0,1 0,-1 0,0 0,1 0,-1 0,1 0,-1 0,1 0,0 0,-1 0,1 0,0-1,-3-8,0 0,1-1,1 1,-1-5,0-4,-11-29,-1 1,-3 0,-13-25,3 5,21 50,0-1,2 0,0 1,-1-16,9 79,-2-15,0-1,3 0,4 18,0-18,-1 0,-2 0,-1 1,-2 0,0 20,-3-48,0 1,0 0,0-1,0 1,1 0,0-1,-1 1,1-1,1 1,-1-1,0 1,1-1,0 0,0 0,1 3,0-4,0 1,0-1,-1 0,1-1,0 1,0 0,1-1,-1 0,0 0,0 0,1 0,-1 0,1 0,-1-1,0 0,1 0,0 0,10 0,1-1,-1 0,0-1,0 0,0-1,-1-1,12-4,23-11,23-14,-27 12,-2 2,32-9,9-7,-66 28</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7T01:57:15.214"/>
    </inkml:context>
    <inkml:brush xml:id="br0">
      <inkml:brushProperty name="width" value="0.035" units="cm"/>
      <inkml:brushProperty name="height" value="0.035" units="cm"/>
      <inkml:brushProperty name="color" value="#AB008B"/>
    </inkml:brush>
  </inkml:definitions>
  <inkml:trace contextRef="#ctx0" brushRef="#br0">1 28 24575,'109'-11'0,"146"2"0,-137 8 0,1419-5-1715,-1178 6 1538,537 66 2069,105 108-1892,-874-149 0,2-6 0,-1-6 0,2-5 0,133-9 0,-50-25 0,-37 3 0,370 13 0,-387 12 0,-106-4 0,56-10 0,25-1 0,-112 12 40,0 0 0,34-8 0,-46 7-226,-1-1 1,1-1-1,-1 1 0,1-1 1,-1-1-1,-1 0 1,17-11-1,-9 3-6640</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19T13:22:04.985"/>
    </inkml:context>
    <inkml:brush xml:id="br0">
      <inkml:brushProperty name="width" value="0.025" units="cm"/>
      <inkml:brushProperty name="height" value="0.025" units="cm"/>
      <inkml:brushProperty name="color" value="#33CCFF"/>
      <inkml:brushProperty name="ignorePressure" value="1"/>
    </inkml:brush>
  </inkml:definitions>
  <inkml:trace contextRef="#ctx0" brushRef="#br0">0 0,'1'12,"1"0,0 0,0 0,1-1,1 1,0-1,3 4,-4-6,30 70,4-2,13 16,95 148,-42-90,6-4,49 45,262 257,-344-379,4-3,76 48,-119-88,136 89,151 75,-252-151,93 49,15-13,-85-38,-54-22,-40-13,-9-1,-14-1,-594-4,608 3,-1 0,0 0,1-1,-1-1,-2 0,11 2,0 0,0 0,-1 0,1 0,0 0,-1 0,1 0,0 0,0 0,-1 0,1 0,0 0,0 0,-1-1,1 1,0 0,0 0,0 0,-1 0,1-1,0 1,0 0,0 0,0 0,0-1,-1 1,1 0,0 0,0-1,0 1,0 0,0 0,0-1,0 1,0 0,0-1,0 1,0 0,0 0,9-8,17-3,19 0,0 2,0 2,8 1,4-1,-6 3,1 2,0 2,70-3,-18-13,-54 7,-47 9,-1-1,0 1,1-1,-1 1,0-1,0 0,0 0,0 0,0 0,0 0,0 0,0-1,0 1,0-1,0 1,-1-1,1 0,-1 1,1-1,-1 0,1-1,-1 0,0 0,0-1,0 1,0-1,0 1,-1-1,0 1,0-1,0 1,0-1,0 1,0-1,-1 0,-3-14,-1 1,-1-1,0 1,-1 0,-3-2,4 6,-26-60,-11-43,34 87,0-1,3 0,0 0,2-1,1-18,2 27</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19T13:22:16.833"/>
    </inkml:context>
    <inkml:brush xml:id="br0">
      <inkml:brushProperty name="width" value="0.025" units="cm"/>
      <inkml:brushProperty name="height" value="0.025" units="cm"/>
      <inkml:brushProperty name="color" value="#33CCFF"/>
      <inkml:brushProperty name="ignorePressure" value="1"/>
    </inkml:brush>
  </inkml:definitions>
  <inkml:trace contextRef="#ctx0" brushRef="#br0">1732 1,'0'29,"-2"0,-2 0,0 0,-2 0,-1-1,-1 0,-2 0,-8 17,-3-2,-2-1,-1-1,-3-2,-29 35,-128 168,-12 15,127-170,-121 142,140-174,-2-3,-3-2,-3-1,-171 120,71-54,130-93,-23 23,26-22,-1-1,-3 0,20-15,1 0,0 1,0 0,-5 7,7-7,-1-1,-1 1,1-1,-1 0,-3 1,11-8,-1 1,1-1,-1 0,1 1,-1-1,1 0,-1 1,1-1,-1 0,0 0,1 1,-1-1,1 0,-1 0,0 0,1 0,-1 0,0 0,1 0,-1 0,1 0,-1 0,0-1,1 1,-1 0,1 0,-1 0,0-1,1 1,-1-1,0 0,0 0,0 0,0 0,1 0,-1-1,1 1,-1 0,1 0,-1 0,1-1,0 1,-1 0,1-1,-2-49,2 44,3-434,-3 855,0-411,0 1,0-1,0 1,0-1,1 1,-1-1,1 1,0-1,0 1,1-1,-1 0,0 0,1 0,0 0,1 1,-1-1,1-1,-1 0,1 0,0 0,0-1,0 1,0-1,0 1,0-1,0 0,0 0,1-1,-1 1,0-1,0 1,2-1,80 5,-1-4,27-5,34 0,-6 4,-117 0</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20T12:46:21.104"/>
    </inkml:context>
    <inkml:brush xml:id="br0">
      <inkml:brushProperty name="width" value="0.05" units="cm"/>
      <inkml:brushProperty name="height" value="0.05" units="cm"/>
      <inkml:brushProperty name="color" value="#008C3A"/>
      <inkml:brushProperty name="ignorePressure" value="1"/>
    </inkml:brush>
  </inkml:definitions>
  <inkml:trace contextRef="#ctx0" brushRef="#br0">8225 6,'-4'3,"-1"0,1 0,-1-1,0 1,1-1,-1 0,0 0,-1-1,1 1,-2-1,-16 6,-10 5,-2-2,1-1,-1-1,0-2,-6-1,-169 16,94-9,1 4,-105 30,-220 80,377-107,-37 13,1 4,1 5,3 4,-46 30,-455 263,212-123,-45 43,32-18,-712 379,717-424,-63 33,334-159,2 6,-70 58,8 18,6 6,-94 116,160-149,5 5,6 4,6 5,-53 110,24-11,11 5,-40 144,69-154,10 4,-18 132,-36 476,75-477,15-132,10 0,10 25,17 495,0-692,2 0,3 0,2-1,3 0,9 20,23 87,30 100,-58-219,2-2,3 0,1-1,26 39,-35-66,0-2,1 0,1 0,0-1,2-1,0-1,0 0,1-2,1 1,1-2,0-1,6 3,12 1,0 0,0-3,18 3,-21-7</inkml:trace>
  <inkml:trace contextRef="#ctx0" brushRef="#br0" timeOffset="2569.96">789 10061,'52'47,"2"-1,24 13,-2-2,251 180,-183-145,32 9,29 18,-154-91,2-2,0-2,13 1,21 15,-57-25,1-1,32 9,370 112,-209-75,72 23,423 118,-483-138,87 10,-57-14,227 39,3-27,801 78,-852-126,2-25,-162-1,534 19,-537-8,-33-2,46 16,-188-10,536 51,-58-56,-330-10,-137 2,79-13,-87 5,91 7,-178 2</inkml:trace>
  <inkml:trace contextRef="#ctx0" brushRef="#br0" timeOffset="4248.35">12206 12129,'22'-1,"-1"-1,1-1,16-4,7-2,208-42,147-53,-30 8,255-27,-566 113,0-2,-1-4,0-1,10-8,31-17,-2-3,-2-5,-2-4,-3-4,-2-4,48-47,-47 24,51-65,-100 106,82-95,78-119,-171 212,-1 0,-3-2,-1-1,-3-1,-2 0,-2-2,-2 0,-3-1,4-37,-1-48,-6 0,-6 0,-7-28,-4 33,-6 0,-19-75,-71-260,78 361,-213-810,123 553,-46-71,91 271,-30-40,21 43,0 0,-26-56,9-7,73 155,-9-48,16 52,-3 2,-4-4,22 63,-7-19,0 0,-3-15,8 17</inkml:trace>
  <inkml:trace contextRef="#ctx0" brushRef="#br0" timeOffset="6515.7">14432 5033,'-2'-1,"-1"1,1-1,0 0,0-1,0 1,0 0,0-1,0 1,1-1,-1 1,0-1,1 0,-1 0,0-1,-6-6,-47-47,-33-45,-24-26,-189-190,-8-16,223 239,-107-118,134 149,-4 2,-16-9,-36-35,65 58,7 7,1-2,3-1,1-3,-103-151,-6-10,85 134,-4 3,-2 2,-19-10,8 8,4-4,-30-41,13-4,-21-25,50 70,-4 3,-3 2,-2 4,-4 3,-71-44,13 20,-395-266,303 202,-27-18,45 29,35 26,-9-12,-6 9,-146-65,256 147,-1 3,-1 4,-73-14,103 33,0 2,-1 2,0 2,0 3,0 1,-50 1,83-2,0 1,0 1,1 0,-1 2,1 0,0 1,-3 2,-3 0,5-2</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20T12:47:05.610"/>
    </inkml:context>
    <inkml:brush xml:id="br0">
      <inkml:brushProperty name="width" value="0.1" units="cm"/>
      <inkml:brushProperty name="height" value="0.1" units="cm"/>
      <inkml:brushProperty name="color" value="#5B2D90"/>
      <inkml:brushProperty name="ignorePressure" value="1"/>
    </inkml:brush>
  </inkml:definitions>
  <inkml:trace contextRef="#ctx0" brushRef="#br0">9298 971,'-35'-19,"1"-1,0-2,-26-24,-87-84,39 33,-25-12,-4 6,-86-45,194 133,-1 1,-1 1,0 2,0 1,-18-2,-34-12,-36-15,-2 5,-1 6,-1 5,-46 0,-532-8,-4 32,283 1,398-2,-164-1,0 9,-72 16,91 3,1 8,-153 54,287-78,-35 11,0 4,-26 15,-145 91,-32 15,44-26,-96 75,141-83,104-64,3 2,2 4,-66 64,-65 68,-108 108,223-201,5 4,5 4,-12 26,-24 42,-57 88,125-178,3 3,-9 28,-153 419,26 10,169-506,-19 62,-39 120,-14 97,55-180,-134 589,79-419,24-90,2 35,4 51,13 2,12 2,13 51,25 116,0-359,4 0,6-2,10 27,16 29,8-2,7-2,6-4,86 146,-114-238,2-3,4-1,27 29,-55-73,1 0,0-1,1 0,1-2,0 0,22 10,-7-6,1-2,1-1,33 9,-9-6,1-3,0-2,1-2,21-2,-52-7</inkml:trace>
  <inkml:trace contextRef="#ctx0" brushRef="#br0" timeOffset="1833.52">1365 9901,'1'4,"-1"0,1 0,1 0,-1 0,0-1,1 1,0 0,0-1,0 1,0-1,1 0,-1 1,1-1,0 0,1 0,1 3,35 37,1-3,3-1,1-1,2-3,1-2,14 5,102 53,51 14,-192-94,766 326,-645-282,4-6,83 14,-9-25,122 2,-101-14,161 12,293-14,-654-24,1273 14,-568 34,257 42,-950-87,638 25,-455-29,219 2,-243 11,40 0,949-9,-620-5,-88-22,-442 18,-12-1</inkml:trace>
  <inkml:trace contextRef="#ctx0" brushRef="#br0" timeOffset="4131.6">12781 11262,'163'-2,"1"-6,116-24,235-70,-219 40,-257 54,176-39,-167 34,-1-2,0-3,18-10,-11 1,-1-3,-1-2,40-33,21-21,-5-5,85-92,-149 132,-2-2,-3-2,-1-1,-4-2,-2-1,22-57,-18 25,-4-1,-4-1,-5-2,-3 0,1-43,-3-7,60-537,-54 368,-13-58,-12 139,-10 1,-23-104,16 224,-6 1,-13-28,15 70,-3 0,-3 2,-4 1,-5-5,-195-316,-36-17,-285-348,487 667,3-2,-45-88,58 88,-32-38,29 47,-39-77,-52-110,-77-95,149 256,-5 2,-17-10,-177-182,198 219,-4 4,-52-36,76 68,-1 2,-2 3,-2 2,-44-17,-210-78,201 88,-97-21,-230-61,256 53,9 2,147 58</inkml:trace>
  <inkml:trace contextRef="#ctx0" brushRef="#br0" timeOffset="5526.52">11027 1783,'-5'0,"1"-1,-1 0,1 0,-1 0,1-1,-5-1,-12-4,-14-4,0-1,2-2,-5-3,1 0,-1 2,-15-3,-158-44,-241-61,364 98,0-3,2-5,-45-25,2 2,110 49,1-2,1-1,0 0,0-1,1-1,-11-10,17 13,1 0,0-1,1 1,0-2,0 1,1-1,1 0,0-1,0 1,-3-12,-22-57,20 57,2 0,1-1,0 0,1-6,3 8</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20T12:47:42.284"/>
    </inkml:context>
    <inkml:brush xml:id="br0">
      <inkml:brushProperty name="width" value="0.025" units="cm"/>
      <inkml:brushProperty name="height" value="0.025" units="cm"/>
      <inkml:brushProperty name="color" value="#33CCFF"/>
      <inkml:brushProperty name="ignorePressure" value="1"/>
    </inkml:brush>
  </inkml:definitions>
  <inkml:trace contextRef="#ctx0" brushRef="#br0">1 1,'3'1,"0"0,0 0,0 0,0 0,0 1,0-1,-1 1,1 0,0 0,-1 0,0 0,1 0,1 2,4 4,72 59,388 340,-145-92,-239-229,3-3,46 29,-110-96,2-2,-1 0,19 7,1 0,-11-6,1-2,17 4,48 19,-72-24,-1-1,2-1,-1-2,2 0,-1-2,18 1,-45-6,1-1,-1 0,1 0,0 0,-1 0,1 0,0 0,-1 0,1-1,0 1,-1 0,1-1,-1 1,1-1,-1 0,1 0,-1 1,1-1,-1 0,0 0,0 0,1 0,-1-1,0 1,0-1,-1 1,1-1,-1 0,1 1,-1-1,0 0,0 1,0-1,0 0,0 0,0 1,0-1,-1 0,1 1,0-1,-1 0,0 1,0-2,-4-8,0 1,-1 0,0 0,0 1,-1 0,-2-2,-138-156,129 148,-1 1,-14-10,16 14,0 0,2-2,-1 0,2 0,57 86,63 72,-72-79,-13-20,-16-31,0 1,0 0,-1 0,-1 1,0-1,-1 1,0 2,-2-14,0 0,0 0,0 0,-1 0,1 0,-1 0,0 1,1-1,-1 0,0-1,0 1,0 0,0 0,0 0,-1 0,1-1,-1 1,1-1,-1 1,1-1,-1 0,0 1,0-1,0 0,1 0,-1 0,0 0,0-1,-2 1,-9 4,0-1,-1-1,1-1,-7 1,5 0,-69 10,-89 17,141-20,0 0,-3 3,9-2,-1-2,-1-1,-3 0,12-5</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20T12:49:55.852"/>
    </inkml:context>
    <inkml:brush xml:id="br0">
      <inkml:brushProperty name="width" value="0.1" units="cm"/>
      <inkml:brushProperty name="height" value="0.1" units="cm"/>
      <inkml:brushProperty name="color" value="#FF0066"/>
      <inkml:brushProperty name="ignorePressure" value="1"/>
    </inkml:brush>
  </inkml:definitions>
  <inkml:trace contextRef="#ctx0" brushRef="#br0">1 97,'0'1,"0"0,1 1,-1-1,0 0,1 1,-1-1,1 0,0 0,-1 0,1 1,0-1,0 0,0 0,0 0,0 0,0 0,0-1,0 1,0 0,0 0,0-1,1 1,0 0,34 12,-29-11,31 9,0-3,0-1,1-1,8-2,163 2,-44-3,52 8,430 34,-451-30,0-9,24-9,-17 1,1515 2,-1353-14,-8 1,-40 0,-3 0,-242 11,0-2,0-4,-1-3,0-3,-1-3,22-11,-8 0,137-41,-181 55,-24 8</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8-17T13:03:24.536"/>
    </inkml:context>
    <inkml:brush xml:id="br0">
      <inkml:brushProperty name="width" value="0.05" units="cm"/>
      <inkml:brushProperty name="height" value="0.05" units="cm"/>
      <inkml:brushProperty name="color" value="#004F8B"/>
      <inkml:brushProperty name="ignorePressure" value="1"/>
    </inkml:brush>
  </inkml:definitions>
  <inkml:trace contextRef="#ctx0" brushRef="#br0">492 0,'-1'5,"0"1,0-1,0 0,-1 0,1 0,-1 0,0 0,-1-1,0 2,-7 17,-38 94,18-46,4 0,-2 16,-59 230,82-294,1 0,1 0,1 7,1-16,1 1,-2-1,0 0,-1 1,0-1,-1 0,-1 0,0-1,-1 0,-1 1,7-12,-1-1,0 1,0-1,0 0,0 0,0 1,0-1,0 0,0 0,0 0,-1 0,1 0,0 0,-1-1,1 1,-1 0,1-1,-1 1,1-1,-1 1,1-1,-1 0,0 1,0-2,0 1,0-1,0 1,0-1,0 0,0 1,0-1,0 0,0 0,0-1,0 1,1 0,-1 0,1-1,-2-1,-7-8,1-1,1 1,0-2,0 1,1-1,2 3,-1-1,2-1,-1 0,1 0,1 0,0 0,0-6,1 6,0 1,-1-1,-1 1,1 0,-2 0,-3-6,-2 6,3 13,6-1,0 1,0-1,1 1,-1-1,1 1,-1-1,1 1,0-1,-1 1,1-1,0 1,0 0,0-1,0 1,1 0,0 10,1-1,1 1,0-1,1 0,0 0,1 0,0 0,3 3,12 18,23 29,-4-7,-38-51,1-1,-1 1,1-1,0 0,-1 0,1 0,0 0,0 0,0 0,1 0,-1 0,0-1,1 1,-1-1,1 0,-1 0,1 0,0 0,0 0,-1-1,1 1,0-1,0 1,-1-1,1 0,0 0,0-1,0 1,0 0,-1-1,1 0,0 0,-1 1,1-2,0 1,-1 0,1 0,-1-1,0 0,1 1,-1-1,0 0,0 0,0 0,0 0,-1 0,1-1,0 1,-1 0,1-3,46-82,-39 68,0 0,1 1,2 0,-1 1,2 0,0 0,2 1,5-4,19-11,-23 21</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8-17T13:03:27.913"/>
    </inkml:context>
    <inkml:brush xml:id="br0">
      <inkml:brushProperty name="width" value="0.05" units="cm"/>
      <inkml:brushProperty name="height" value="0.05" units="cm"/>
      <inkml:brushProperty name="color" value="#004F8B"/>
      <inkml:brushProperty name="ignorePressure" value="1"/>
    </inkml:brush>
  </inkml:definitions>
  <inkml:trace contextRef="#ctx0" brushRef="#br0">682 0,'-1'6,"0"0,0-1,-1 1,0-1,0 1,-1-1,0 0,0 1,0-1,0-1,-1 1,-2 2,-7 12,-133 220,18-29,98-164,-12 18,3 2,-10 28,44-82,1 1,0 0,1 0,0 8,0-7,0 0,0 0,-2 0,-1 2,-3 15,-9 20,17-49,0 0,0 0,0-1,0 1,0 0,0 0,0-1,-1 1,1 0,-1-1,1 0,-1 1,0-1,0 0,1 0,-1 0,0 0,0 0,0 0,0 0,0-1,0 0,1 0,-1 0,0 0,0-1,1 1,-1 0,0-1,1 1,-1-1,1 0,-1 1,0-1,1 0,-1 0,1 0,0 0,-1 0,1-1,0 1,0 0,0 0,0-1,0 1,0-1,0 1,0-1,0 1,1-1,-1 0,1 1,-1-2,-3-10,0 0,0-1,1 1,1-2,-1-3,-11-40,6 28,1-1,2 0,-2-23,32 191,-23-103,-2-25,0 0,0 1,1-1,1 0,0 0,0 0,2 5,-3-11,0-1,1 0,-1 1,1-1,-1 0,1 0,0 0,0-1,0 1,0 0,0-1,0 1,1-1,-1 1,0-1,1 0,-1 0,1 0,-1-1,1 1,-1 0,1-1,0 0,-1 0,1 0,-1 0,1 0,0 0,0 0,5-1,1-1,-1 1,0-1,0-1,1 0,-1 0,-1 0,1-1,4-3,68-47,-58 38,8-6,-21 13,1 1,0 1,1 0,0 1,0-1,0 2,1 0,0 0,0 1,6-1,4 2</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20T13:08:25.932"/>
    </inkml:context>
    <inkml:brush xml:id="br0">
      <inkml:brushProperty name="width" value="0.05" units="cm"/>
      <inkml:brushProperty name="height" value="0.05" units="cm"/>
      <inkml:brushProperty name="color" value="#E71224"/>
      <inkml:brushProperty name="ignorePressure" value="1"/>
    </inkml:brush>
  </inkml:definitions>
  <inkml:trace contextRef="#ctx0" brushRef="#br0">1 1,'9'1,"1"1,-1 0,0 0,1 1,-1 0,0 1,-1 0,1 1,-1 0,1 0,2 3,19 10,8 3,180 106,-155-87,-1 4,19 19,351 280,-337-273,23 18,70 34,210 102,-359-204,1-2,40 11,-54-20</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20T13:09:09.254"/>
    </inkml:context>
    <inkml:brush xml:id="br0">
      <inkml:brushProperty name="width" value="0.05" units="cm"/>
      <inkml:brushProperty name="height" value="0.05" units="cm"/>
      <inkml:brushProperty name="color" value="#E71224"/>
      <inkml:brushProperty name="ignorePressure" value="1"/>
    </inkml:brush>
  </inkml:definitions>
  <inkml:trace contextRef="#ctx0" brushRef="#br0">10207 4631,'1'-28,"-1"1,-1 0,-1-1,-2 1,-1 0,-1 1,-8-25,-19-33,-48-132,55 150,-3 0,-2 2,-4 2,-2 1,-2 1,-26-26,-82-90,-65-53,81 90,-16-26,56 59,-4 5,-74-59,31 51,-5 7,-3 6,-152-73,152 101,-62-17,194 80,-327-116,156 59,72 25,-2 4,-107-13,76 16,2-6,-13-10,-278-106,219 74,-85-39,5-13,-76-55,233 112,-357-177,360 189,-3 7,-107-26,0 11,-252-66,376 111,0 5,-106-3,-249 13,417 11,-1 3,1 3,-41 11,-176 53,175-41,-2-5,0-4,-62 2,18-18,-41-8,52 0,126 2,0 0,0-1,1-1,-1 0,1 0,-1-1,1 0,0-1,-8-3,13 4,-1-1,0 1,1-1,0 0,0 0,0-1,1 1,-1-1,1 0,0 0,0-1,1 1,0-1,0 0,0 0,-1-2,0-3,-2 1,1 0,-1 0,-8-8,-3-8,13 20,-1 0,1 1,-1-1,0 1,0-1,-1 2,1-1,-1 0,-3-1,-11-4</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7T01:57:23.247"/>
    </inkml:context>
    <inkml:brush xml:id="br0">
      <inkml:brushProperty name="width" value="0.035" units="cm"/>
      <inkml:brushProperty name="height" value="0.035" units="cm"/>
      <inkml:brushProperty name="color" value="#FF0066"/>
    </inkml:brush>
  </inkml:definitions>
  <inkml:trace contextRef="#ctx0" brushRef="#br0">0 192 24575,'293'-18'0,"-197"10"0,530-89 0,-520 77 0,9 0 0,1 4 0,1 6 0,197 8 0,-49 40 0,-152-18 0,-30-8 0,149 2 0,-208-13-47,0 2-1,0 0 1,0 2-1,37 12 1,-23-7-1081,-11-3-5698</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8-20T13:08:30.031"/>
    </inkml:context>
    <inkml:brush xml:id="br0">
      <inkml:brushProperty name="width" value="0.05" units="cm"/>
      <inkml:brushProperty name="height" value="0.05" units="cm"/>
      <inkml:brushProperty name="color" value="#AB008B"/>
      <inkml:brushProperty name="ignorePressure" value="1"/>
    </inkml:brush>
  </inkml:definitions>
  <inkml:trace contextRef="#ctx0" brushRef="#br0">0 4589,'1'4,"-1"1,1 0,0-1,0 1,1 0,-1-1,1 0,0 1,0-1,1 0,-1 0,3 3,40 45,-35-42,1 1,37 43,4-3,1-3,15 9,-33-28,-31-25,1 1,0-1,0 1,1-1,-1-1,1 1,0-1,-1 0,2 0,-1-1,0 0,0 0,1 0,-1-1,1 0,4 0,24 1,-1-3,0-1,13-3,-31 2,1 0,0-2,-1 0,0 0,0-2,-1 0,12-7,89-61,-3-4,-3-6,42-25,70-34,-107 67,-2-4,-4-6,52-56,-67 59,-37 35,22-27,15-24,-6-3,48-75,-73 75,46-101,-16 26,-21 55,-25 45,-3-2,3-17,-27 56,3 1,1 2,1 0,28-30,24-35,-39 48,12-16,-3-2,-3-2,10-30,-4 0,6 2,-12 23,-4-2,7-25,-21 46,3 1,3 2,3 0,21-39,-15 27,3 3,3 1,3 2,3 2,56-50,-15 28,3 4,3 4,4 5,51-24,141-77,-273 158,1 2,0 0,1 2,0 1,1 1,15-3,-5 7,2 1,-1 2,31 4,8-1,-62-1,-1 1,1 0,0 0,-1 2,1-1,-1 2,0 0,-1 0,1 1,4 4,8 5,0 2,-1 0,-1 1,8 10,-18-17,0-1,1-1,4 2,34 26,-16-8,21 12,-21-16,23 21,-40-32,0 0,17 9,-16-11,58 28,-75-38,-1 0,1 0,0-1,-1 0,1 1,0-1,0 0,-1 0,1-1,0 1,0 0,3-1,-5 0,0 0,0-1,0 1,1-1,-1 1,0-1,0 1,0-1,0 1,0-1,0 0,0 0,0 0,0 0,0 1,-1-1,1 0,0 0,-1 0,1-1,0 1,-1 0,1 0,-1 0,0 0,1-1,-1 1,0 0,0 0,0 0,0-1,0 0,4-32,-2-1,-1 0,-2 1,-2-5,0-50,3 72,0 5,0 1,0-1,-1 0,-1 0,0 1,0-1,-2-2,-2 6,1 17,1 19,2 45,4 19,1-28,-7 57,4-118,-1-1,1 1,-1-1,0 1,1 0,-1-1,-1 0,1 1,0-1,0 0,-1 1,1-1,-1 0,0 0,0 0,0 0,0-1,0 1,0 0,0-1,-1 1,1-1,0 0,-1 0,1 0,-1 0,1 0,-1-1,0 1,1-1,-2 1,-11 0,-1 1,0-2,0 0,0-1,-1-1,-12 0,-11 0,20 0,1 1,0 0,-1 2,1 0,0 1,-5 2,8 2</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22T14:23:42.882"/>
    </inkml:context>
    <inkml:brush xml:id="br0">
      <inkml:brushProperty name="width" value="0.1" units="cm"/>
      <inkml:brushProperty name="height" value="0.1" units="cm"/>
      <inkml:brushProperty name="color" value="#FF0066"/>
      <inkml:brushProperty name="ignorePressure" value="1"/>
    </inkml:brush>
  </inkml:definitions>
  <inkml:trace contextRef="#ctx0" brushRef="#br0">1 1678,'39'17,"1"-1,0-2,1-2,21 3,-11-3,97 22,2-8,1-6,98-1,463-14,-531-8,-68 1,36-9,-93 4,0-3,-1-2,33-12,24-16,-1-5,84-48,-15-6,32-32,-56 35,-58 37,-2-4,35-33,65-72,-47 39,5 6,40-17,-56 53,52-20,-121 73,0 4,2 2,74-18,389-82,-482 115,-7 1,2 1,-1 3,1 1,26 2,-48 5</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22T14:23:45.199"/>
    </inkml:context>
    <inkml:brush xml:id="br0">
      <inkml:brushProperty name="width" value="0.1" units="cm"/>
      <inkml:brushProperty name="height" value="0.1" units="cm"/>
      <inkml:brushProperty name="color" value="#FF0066"/>
      <inkml:brushProperty name="ignorePressure" value="1"/>
    </inkml:brush>
  </inkml:definitions>
  <inkml:trace contextRef="#ctx0" brushRef="#br0">5290 0,'-16'2,"0"0,0 1,0 1,0 0,1 1,0 1,0 1,-7 4,-33 12,-301 98,-61-1,-63 20,-462 149,734-219,35-11,-84 14,-173 17,298-69,-1-7,-38-3,-593-10,361-3,349 0,0-1,-31-8,57 6</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22T14:23:47.613"/>
    </inkml:context>
    <inkml:brush xml:id="br0">
      <inkml:brushProperty name="width" value="0.1" units="cm"/>
      <inkml:brushProperty name="height" value="0.1" units="cm"/>
      <inkml:brushProperty name="color" value="#FF0066"/>
      <inkml:brushProperty name="ignorePressure" value="1"/>
    </inkml:brush>
  </inkml:definitions>
  <inkml:trace contextRef="#ctx0" brushRef="#br0">9922 28,'-6'1,"0"0,1 0,-1 0,0 1,1 0,-1 0,1 1,-1-1,-2 3,-18 7,-400 154,-156 27,-443 82,730-205,-57 13,-149 63,311-75,47-18,-106 25,96-46,-1-6,0-7,-1-6,-96-7,227-6,-273-2,-120-22,-421-79,494 45,-143-51,-117-66,-17-37,327 102,-40-34,229 94,-211-91,299 134,-217-87,206 82,-1 1,-1 2,0 0,0 3,-1 0,1 2,-14 0,22 4</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22T14:25:25.756"/>
    </inkml:context>
    <inkml:brush xml:id="br0">
      <inkml:brushProperty name="width" value="0.05" units="cm"/>
      <inkml:brushProperty name="height" value="0.05" units="cm"/>
      <inkml:brushProperty name="color" value="#E71224"/>
      <inkml:brushProperty name="ignorePressure" value="1"/>
    </inkml:brush>
  </inkml:definitions>
  <inkml:trace contextRef="#ctx0" brushRef="#br0">8985 0,'-28'1,"-1"2,1 1,0 1,1 1,-1 2,-14 6,-1-1,-429 137,-98 30,-1222 328,714-257,685-169,-338 61,246-85,-82-16,-109 10,332-31,-157-16,472-5,-271 13,16 0,-198-14,455 1</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22T14:25:28.172"/>
    </inkml:context>
    <inkml:brush xml:id="br0">
      <inkml:brushProperty name="width" value="0.05" units="cm"/>
      <inkml:brushProperty name="height" value="0.05" units="cm"/>
      <inkml:brushProperty name="color" value="#E71224"/>
      <inkml:brushProperty name="ignorePressure" value="1"/>
    </inkml:brush>
  </inkml:definitions>
  <inkml:trace contextRef="#ctx0" brushRef="#br0">12252 1,'-72'29,"37"-17,-96 33,-20-2,115-32,-277 74,-817 191,-311 1,917-191,-594 91,315-54,-541 63,761-150,-329-31,640-22,-232-48,248 29,-289-46,-490-142,943 199,-300-75,216 62,-44 1,168 31,-31 1,51 5</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22T14:25:33.519"/>
    </inkml:context>
    <inkml:brush xml:id="br0">
      <inkml:brushProperty name="width" value="0.05" units="cm"/>
      <inkml:brushProperty name="height" value="0.05" units="cm"/>
      <inkml:brushProperty name="color" value="#E71224"/>
      <inkml:brushProperty name="ignorePressure" value="1"/>
    </inkml:brush>
  </inkml:definitions>
  <inkml:trace contextRef="#ctx0" brushRef="#br0">8469 0,'0'1,"-1"0,1 0,0 0,-1 0,1 0,-1 0,1 0,-1-1,1 1,-1 0,0 0,1-1,-1 1,0 0,0-1,0 1,1-1,-1 1,0-1,0 1,0-1,0 0,0 1,0-1,-30 9,25-7,-45 9,0-3,-37 1,-103 6,-92-2,-99-3,-2103 3,1629-14,-60 30,0 36,902-64,-731 79,-141 59,695-103,-95 34,212-47</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25T13:08:21.987"/>
    </inkml:context>
    <inkml:brush xml:id="br0">
      <inkml:brushProperty name="width" value="0.1" units="cm"/>
      <inkml:brushProperty name="height" value="0.1" units="cm"/>
      <inkml:brushProperty name="color" value="#5B2D90"/>
      <inkml:brushProperty name="ignorePressure" value="1"/>
    </inkml:brush>
  </inkml:definitions>
  <inkml:trace contextRef="#ctx0" brushRef="#br0">2052 138,'-641'-21,"291"-4,-22 17,323 9,1 2,0 2,0 2,0 2,-42 15,61-14,1 1,0 0,0 3,2 0,-1 2,2 0,0 2,2 1,0 0,-2 4,18-15,0 1,1-1,-1 1,2 0,-1 1,1-1,1 1,0 0,0 1,1-1,0 1,1-1,-1 11,0 15,1 1,2-1,3 19,-2-42,2 19,2-1,1 1,2-1,1-1,1 0,1 0,2-1,1 0,1-1,2-1,1 0,0-2,7 7,20 19,2-2,2-1,2-3,2-2,42 25,-59-45,2 0,1-3,0-1,2-2,0-2,32 7,-10-7,0-3,1-2,1-4,15-1,414-8,-469 2,0 0,0-2,-1-2,1 0,-1-1,0-1,-1-1,0-2,0 0,-1-1,0-2,-1 0,0-1,7-8,3-5,-1-1,-2-1,-1-1,-2-2,14-21,-6 1,-2 0,-3-2,9-25,-22 40,-1 0,-2-2,-2 1,-2-2,-1-2,0-22,-3 0,-3-57,-2 102,-1 1,-1-1,0 1,-2 0,-1 0,0 0,-1 1,-1-1,-1 2,-1-1,0 2,-2-1,0 1,0 1,-2 0,0 1,-1 0,0 2,-1-1,-3 0,-6-3,-1 1,-15-7,30 18,0 0,-1 1,0 0,0 1,0 0,0 1,-7 0,-41-2,0 3,-53 7,63 5,32-6</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25T13:08:23.168"/>
    </inkml:context>
    <inkml:brush xml:id="br0">
      <inkml:brushProperty name="width" value="0.1" units="cm"/>
      <inkml:brushProperty name="height" value="0.1" units="cm"/>
      <inkml:brushProperty name="color" value="#5B2D90"/>
      <inkml:brushProperty name="ignorePressure" value="1"/>
    </inkml:brush>
  </inkml:definitions>
  <inkml:trace contextRef="#ctx0" brushRef="#br0">0 580,'15'1,"0"0,-1 1,8 2,29 4,41 0,0-4,0-4,36-7,-101 3,0-1,-1-2,1 0,-2-2,1-1,-1-1,-1-1,0-1,0-1,43-31,-2-3,19-21,-34 26,1 3,2 2,2 2,7 0,12 0,1 3,2 3,47-10,-87 31,-8 4</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25T13:12:48.969"/>
    </inkml:context>
    <inkml:brush xml:id="br0">
      <inkml:brushProperty name="width" value="0.025" units="cm"/>
      <inkml:brushProperty name="height" value="0.025" units="cm"/>
      <inkml:brushProperty name="color" value="#E71224"/>
      <inkml:brushProperty name="ignorePressure" value="1"/>
    </inkml:brush>
  </inkml:definitions>
  <inkml:trace contextRef="#ctx0" brushRef="#br0">218 31,'0'4,"-1"-1,0 1,0-1,0 0,-1 1,1-1,-1 0,-1 2,-7 16,-63 200,-13 95,73-247,3-1,2 1,4 0,3 1,6 62,-3-121,-1 0,1 0,1 0,0-1,1 1,0 0,0-1,1 0,1 0,2 3,2 1,0 0,2 0,0-1,0-1,1 0,5 4,18 9,0-1,2-2,0-1,1-2,1-2,52 22,66 17,-124-46,2-1,-1-1,1-3,0 0,1-3,11-1,-31-2,-1-1,1-1,-1-1,0 0,0-1,0 0,-1-2,0 0,0 0,0-1,-1-1,-1-1,1 0,-1 0,-1-2,4-4,8-10,-1-1,-1-1,-2 0,-1-2,-1 0,-1-2,3-10,-8 12,-2-1,0-1,-2 1,-2-1,-1-1,-1 1,-1-13,-1-60,-9-64,7 160,-5-31,-1 0,-1 0,-3 0,-1 1,-2 1,-1 0,-2 1,-2 1,-3-3,11 21,-2 0,0 0,0 1,-2 1,0 0,-1 0,0 2,-2 0,1 1,-2 0,1 2,-2 0,0 1,0 1,0 0,-15-3,-24-1,-1 2,0 3,-1 3,1 2,-1 2,-26 6,49-2,0 2,1 1,0 2,-24 10,40-12,1 1,0 1,0 1,0 1,1 1,1 0,0 1,-15 14,16-9</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7T01:58:05.274"/>
    </inkml:context>
    <inkml:brush xml:id="br0">
      <inkml:brushProperty name="width" value="0.05" units="cm"/>
      <inkml:brushProperty name="height" value="0.05" units="cm"/>
      <inkml:brushProperty name="color" value="#004F8B"/>
    </inkml:brush>
  </inkml:definitions>
  <inkml:trace contextRef="#ctx0" brushRef="#br0">1 271 24575,'505'-42'0,"-379"36"0,491-41 0,-154 9 0,-382 33 0,120-11 0,-88 5 0,-76 9 0,0-1 0,0-3 0,52-13 0,-18-2 0,139-24 0,-174 40 0,-1 2 0,1 2 0,0 1 0,-1 2 0,1 1 0,38 9 0,-9 3 0,0 1 0,0-3 0,97 7 0,185 8 0,-93-5 0,-179-16 0,0 4 0,-1 2 0,-1 4 0,138 51 0,-57-16 0,-44-16 0,-76-26 0,53 9 0,-54-13 0,20 1 0,0-2 0,0-3 0,62-5 0,-16 1 0,18 0 0,143 5 0,-196 9 103,-29-4-1571,-15-5-5358</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7-25T13:12:50.302"/>
    </inkml:context>
    <inkml:brush xml:id="br0">
      <inkml:brushProperty name="width" value="0.025" units="cm"/>
      <inkml:brushProperty name="height" value="0.025" units="cm"/>
      <inkml:brushProperty name="color" value="#E71224"/>
      <inkml:brushProperty name="ignorePressure" value="1"/>
    </inkml:brush>
  </inkml:definitions>
  <inkml:trace contextRef="#ctx0" brushRef="#br0">1 0,'17'0,"1"1,0 0,13 4,13 1,180 28,160 20,1326 217,-1207-188,-93-24,-261-45,111-5,240-18,166 0,-2 29,-517-6,-1 6,0 6,87 31,-118-24,-11-2,48 5,-84-28,-43-7</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0-30T21:12:04.451"/>
    </inkml:context>
    <inkml:brush xml:id="br0">
      <inkml:brushProperty name="width" value="0.05" units="cm"/>
      <inkml:brushProperty name="height" value="0.05" units="cm"/>
      <inkml:brushProperty name="color" value="#E71224"/>
    </inkml:brush>
  </inkml:definitions>
  <inkml:trace contextRef="#ctx0" brushRef="#br0">266 59 24575,'-14'0'0,"1"1"0,0 0 0,-1 1 0,1 0 0,0 1 0,0 1 0,1 0 0,-18 8 0,23-9 0,0 1 0,0 1 0,0-1 0,1 1 0,0 0 0,-1 0 0,2 1 0,-1 0 0,1 0 0,0 0 0,0 1 0,0 0 0,1-1 0,0 2 0,-3 7 0,-1 5 0,1 0 0,1 1 0,1 0 0,1 0 0,1 0 0,-1 28 0,3-35 0,2 0 0,0-1 0,0 1 0,2-1 0,-1 1 0,2-1 0,0 0 0,0 0 0,1 0 0,1-1 0,7 13 0,19 34 0,-21-38 0,0 0 0,25 35 0,-31-51 0,0 0 0,1-1 0,-1 1 0,1-1 0,0 0 0,0 0 0,0-1 0,1 1 0,-1-2 0,1 1 0,0-1 0,0 0 0,-1 0 0,14 1 0,-16-2 0,-1 0 0,1-1 0,0 0 0,-1 0 0,1 0 0,0 0 0,-1-1 0,1 1 0,0-1 0,-1 0 0,1 0 0,-1 0 0,0-1 0,1 1 0,-1-1 0,0 0 0,0 1 0,0-2 0,0 1 0,0 0 0,0 0 0,-1-1 0,1 0 0,-1 1 0,1-1 0,-1 0 0,0 0 0,0-1 0,2-5 0,6-24 0,-1-1 0,-2 0 0,-1 0 0,-1 0 0,-3-1 0,0 0 0,-8-69 0,4 91 0,0-1 0,-2 1 0,0-1 0,0 1 0,-1 0 0,-1 1 0,0-1 0,-1 1 0,0 1 0,-1-1 0,0 1 0,-1 0 0,0 1 0,-1 0 0,0 1 0,0-1 0,-1 2 0,0 0 0,-1 0 0,0 1 0,0 0 0,-15-5 0,-2 0-341,1-1 0,0-1-1,-41-28 1,50 29-6485</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7T01:58:54.959"/>
    </inkml:context>
    <inkml:brush xml:id="br0">
      <inkml:brushProperty name="width" value="0.035" units="cm"/>
      <inkml:brushProperty name="height" value="0.035" units="cm"/>
      <inkml:brushProperty name="color" value="#FF0066"/>
    </inkml:brush>
  </inkml:definitions>
  <inkml:trace contextRef="#ctx0" brushRef="#br0">0 192 24575,'293'-18'0,"-197"10"0,530-89 0,-520 77 0,9 0 0,1 4 0,1 6 0,197 8 0,-49 40 0,-152-18 0,-30-8 0,149 2 0,-208-13-47,0 2-1,0 0 1,0 2-1,37 12 1,-23-7-1081,-11-3-5698</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6T14:30:27.198"/>
    </inkml:context>
    <inkml:brush xml:id="br0">
      <inkml:brushProperty name="width" value="0.05" units="cm"/>
      <inkml:brushProperty name="height" value="0.05" units="cm"/>
      <inkml:brushProperty name="color" value="#E71224"/>
    </inkml:brush>
  </inkml:definitions>
  <inkml:trace contextRef="#ctx0" brushRef="#br0">24 0 24575,'1'5'0,"1"0"0,0 0 0,0 0 0,0 0 0,0 0 0,1-1 0,-1 1 0,1-1 0,1 1 0,-1-1 0,5 5 0,7 9 0,15 22 0,2-2 0,45 41 0,-28-29 0,-36-37 0,-2 0 0,1 1 0,15 26 0,-22-31 0,-1 0 0,0 1 0,0-1 0,-1 1 0,0 0 0,-1-1 0,2 21 0,-1 1 0,-1-1 0,-2 1 0,-1-1 0,-1 0 0,-12 57 0,13-85 0,1 0 0,-1 0 0,1 0 0,-1 0 0,1 0 0,-1 1 0,1-1 0,0 0 0,0 0 0,0 0 0,0 0 0,1 0 0,-1 0 0,0 0 0,1 0 0,-1 0 0,1 0 0,0 0 0,0 0 0,0 0 0,1 2 0,2-1 0,0 0 0,-1 0 0,1-1 0,0 1 0,0-1 0,1 0 0,-1 0 0,8 2 0,-9-3 0,14 5 0,-1 1 0,0 0 0,0 1 0,15 11 0,-21-7 0,-19-8 0,-24-8 0,29 4 0,-6-2 0,0 0 0,0 1 0,0 1 0,-1 0 0,1 0 0,0 1 0,0 0 0,-15 4 0,21-4 0,0 1 0,-1 0 0,1 0 0,0 0 0,0 0 0,1 1 0,-1-1 0,0 1 0,1 0 0,0 0 0,0 0 0,0 1 0,0-1 0,0 1 0,0 0 0,1 0 0,0 0 0,0 0 0,0 0 0,0 0 0,-2 9 0,-6 26 0,2 1 0,2 0 0,-3 52 0,8 184 0,2-136 0,-1-135 0,0-1 0,0 1 0,0 0 0,-1-1 0,0 1 0,0-1 0,0 1 0,0-1 0,-1 1 0,1-1 0,-1 0 0,-1 0 0,1 0 0,0 0 0,-1 0 0,-3 3 0,2-3 0,1-1 0,-1 0 0,-1-1 0,1 1 0,0-1 0,-1 1 0,1-1 0,-1 0 0,0-1 0,0 1 0,1-1 0,-1 0 0,0-1 0,-10 1 0,-81-2-353,78 0-659,-7 0-5814</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12-17T16:06:47.434"/>
    </inkml:context>
    <inkml:brush xml:id="br0">
      <inkml:brushProperty name="width" value="0.05" units="cm"/>
      <inkml:brushProperty name="height" value="0.05" units="cm"/>
      <inkml:brushProperty name="color" value="#333333"/>
      <inkml:brushProperty name="ignorePressure" value="1"/>
    </inkml:brush>
  </inkml:definitions>
  <inkml:trace contextRef="#ctx0" brushRef="#br0">1 1158,'1'19,"1"0,3 0,0 0,-1 0,4 1,6 25,15 42,4-2,5-1,10 12,-22-44,-23-48,-2 0,1-1,0 1,1-1,0 1,-1-1,2 0,-1 0,0 0,0 0,2 0,-2-1,1 1,0-1,0 0,0 0,0 0,0-1,1 1,-1-1,3 0,2 1,1-1,0-1,-1 1,0-1,2-1,-2 0,0 0,0-1,1 0,1 0,33-11,0-2,0-2,-2-1,9-6,-9 4,35-21,-3-2,0-4,-4-2,-2-3,10-5,205-166,116-127,-152 129,-168 151,248-205,-288 245,142-104,-142 100,3 0,-28 27</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12-17T16:11:25.030"/>
    </inkml:context>
    <inkml:brush xml:id="br0">
      <inkml:brushProperty name="width" value="0.05" units="cm"/>
      <inkml:brushProperty name="height" value="0.05" units="cm"/>
      <inkml:brushProperty name="color" value="#FF0066"/>
      <inkml:brushProperty name="ignorePressure" value="1"/>
    </inkml:brush>
  </inkml:definitions>
  <inkml:trace contextRef="#ctx0" brushRef="#br0">0 1,'7'0,"-2"1,1-1,-1 2,1-1,-1 2,1-2,-1 2,1 0,-1-1,-1 1,2 0,-2 0,1 1,-1 0,0 0,13 11,-2 0,0 1,1 8,7 4,-2 2,-2 2,-1-1,-2 2,-1 1,8 29,-5-6,-3 2,-3 1,5 47,-5-36,5 0,0-2,12 17,9 43,-15-59,5-1,26 50,-51-111,1 0,0 1,0-1,1-1,0 0,1 1,-1-1,0-2,2 2,0-2,0 2,0-1,0-2,-1 1,3-1,-1 0,-1 0,1 1,0-3,2 1,-2 0,0-2,2 1,2-1,10 2,-2 1,1 0,-1 1,1 2,2 1,8 6</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7-23T18:17:50.782"/>
    </inkml:context>
    <inkml:brush xml:id="br0">
      <inkml:brushProperty name="width" value="0.05" units="cm"/>
      <inkml:brushProperty name="height" value="0.05" units="cm"/>
      <inkml:brushProperty name="color" value="#E71224"/>
      <inkml:brushProperty name="ignorePressure" value="1"/>
    </inkml:brush>
  </inkml:definitions>
  <inkml:trace contextRef="#ctx0" brushRef="#br0">1136 1025,'-2'0,"0"-1,-1 1,1-1,0 0,0-1,0 1,0 0,0-1,0 0,0 0,0 1,-1-2,-3-4,-356-309,199 177,103 82,-12-18,13 13,-68-53,35 33,-62-62,141 133</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7-23T18:17:55.894"/>
    </inkml:context>
    <inkml:brush xml:id="br0">
      <inkml:brushProperty name="width" value="0.05" units="cm"/>
      <inkml:brushProperty name="height" value="0.05" units="cm"/>
      <inkml:brushProperty name="color" value="#AB008B"/>
      <inkml:brushProperty name="ignorePressure" value="1"/>
    </inkml:brush>
  </inkml:definitions>
  <inkml:trace contextRef="#ctx0" brushRef="#br0">2562 0,'-50'4,"0"2,0 4,-11 6,52-14,-130 32,-107 29,88-7,1 9,-38 31,-211 136,-25 14,-90-10,474-217,6-2</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8-30T00:55:40.780"/>
    </inkml:context>
    <inkml:brush xml:id="br0">
      <inkml:brushProperty name="width" value="0.05" units="cm"/>
      <inkml:brushProperty name="height" value="0.05" units="cm"/>
      <inkml:brushProperty name="color" value="#E71224"/>
      <inkml:brushProperty name="ignorePressure" value="1"/>
    </inkml:brush>
  </inkml:definitions>
  <inkml:trace contextRef="#ctx0" brushRef="#br0">0 1194,'3'0,"-1"-1,1 1,0-2,-1 1,0-1,1 1,-1 0,0-2,1 1,-1 0,0 0,2-1,3-5,414-360,-231 206,-120 96,14-22,-15 16,79-62,-41 39,72-73,-164 155</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8-30T00:55:40.781"/>
    </inkml:context>
    <inkml:brush xml:id="br0">
      <inkml:brushProperty name="width" value="0.05" units="cm"/>
      <inkml:brushProperty name="height" value="0.05" units="cm"/>
      <inkml:brushProperty name="color" value="#AB008B"/>
      <inkml:brushProperty name="ignorePressure" value="1"/>
    </inkml:brush>
  </inkml:definitions>
  <inkml:trace contextRef="#ctx0" brushRef="#br0">2383 1026,'-46'-4,"-1"-1,1-4,-11-6,48 13,-120-30,-100-26,82 5,1-7,-35-29,-197-127,-23-13,-83 10,440 201,6 2</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20T17:17:24.081"/>
    </inkml:context>
    <inkml:brush xml:id="br0">
      <inkml:brushProperty name="width" value="0.05" units="cm"/>
      <inkml:brushProperty name="height" value="0.05" units="cm"/>
      <inkml:brushProperty name="color" value="#CC0066"/>
    </inkml:brush>
  </inkml:definitions>
  <inkml:trace contextRef="#ctx0" brushRef="#br0">1 319 24575,'189'2'0,"209"-5"0,-253-9 0,54-3 0,-140 14 0,-1-3 0,0-3 0,76-18 0,-98 18 0,-1 2 0,1 1 0,0 2 0,0 2 0,0 1 0,0 1 0,53 12 0,-47-8 0,67 0 0,-144-8 0,0-1 0,1-1 0,0-3 0,0 0 0,-51-20 0,38 10 0,2-3 0,0-2 0,-57-38 0,34 21 0,40 23 0,-34-24 0,89 56 0,1-2 0,1 0 0,49 15 0,19 8 0,240 121 0,-260-128 0,-54-22 0,-1 0 0,24 14 0,-45-22 0,-1 0 0,0 0 0,0 0 0,0 0 0,0 0 0,1 0 0,-1 0 0,0 0 0,0 0 0,0 0 0,0 0 0,1 0 0,-1 0 0,0 0 0,0 1 0,0-1 0,0 0 0,0 0 0,0 0 0,1 0 0,-1 0 0,0 0 0,0 1 0,0-1 0,0 0 0,0 0 0,0 0 0,0 0 0,0 1 0,0-1 0,0 0 0,0 0 0,0 0 0,0 0 0,0 1 0,0-1 0,0 0 0,0 0 0,0 0 0,0 0 0,0 1 0,0-1 0,0 0 0,0 0 0,0 0 0,0 0 0,0 0 0,0 1 0,-11 2 0,-15-1 0,3-3 0,1-1 0,-37-7 0,40 5 0,0 0 0,0 2 0,0 1 0,-33 1 0,1 4 0,10 0 0,-75 14 0,100-12 0,-1 0 0,1 1 0,-22 13 0,-12 6 0,46-24-114,1-1 1,-1 1-1,1 0 0,0 0 0,-1 1 1,1-1-1,0 1 0,0-1 0,1 1 1,-1 0-1,-2 4 0,-7 13-6712</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21T16:47:03.297"/>
    </inkml:context>
    <inkml:brush xml:id="br0">
      <inkml:brushProperty name="width" value="0.05" units="cm"/>
      <inkml:brushProperty name="height" value="0.05" units="cm"/>
      <inkml:brushProperty name="color" value="#E71224"/>
      <inkml:brushProperty name="ignorePressure" value="1"/>
    </inkml:brush>
  </inkml:definitions>
  <inkml:trace contextRef="#ctx0" brushRef="#br0">0 0,'145'94,"27"29,-76-53,33 27,-4 4,45 53,-130-115,223 224,-155-146,28 46,-80-91,31 42,5-4,57 49,-65-78,219 204,-169-170,51 30,-81-70,-19-16</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0-30T21:12:05.905"/>
    </inkml:context>
    <inkml:brush xml:id="br0">
      <inkml:brushProperty name="width" value="0.05" units="cm"/>
      <inkml:brushProperty name="height" value="0.05" units="cm"/>
      <inkml:brushProperty name="color" value="#E71224"/>
    </inkml:brush>
  </inkml:definitions>
  <inkml:trace contextRef="#ctx0" brushRef="#br0">1 1249 24575,'30'-13'0,"55"-17"0,-36 15 0,663-211-668,17 47 0,-442 122 709,217-39 134,3 35-66,-355 59 346,212 24-1,-88-2-352,316-26-405,-498-3 243,0-3-1,-1-5 1,-1-4-1,114-41 1,-127 30 146,98-55 0,66-57 217,-49 29-178,-56 46-204,-92 48-1202,-13 5-5545</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7T15:12:21.990"/>
    </inkml:context>
    <inkml:brush xml:id="br0">
      <inkml:brushProperty name="width" value="0.035" units="cm"/>
      <inkml:brushProperty name="height" value="0.035" units="cm"/>
      <inkml:brushProperty name="color" value="#FF0066"/>
    </inkml:brush>
  </inkml:definitions>
  <inkml:trace contextRef="#ctx0" brushRef="#br0">0 30 24575,'6'0'0,"0"-1"0,-1 0 0,0 0 0,1 0 0,6-3 0,20-4 0,96-3 0,192 8 0,-169 6 0,-120-2 0,0 2 0,0 1 0,0 1 0,-1 2 0,45 15 0,369 134 0,-408-148 0,0-1 0,1-2 0,0-1 0,0-2 0,61-5 0,-36 2 0,-48 0 0,0 0 0,0-1 0,0-1 0,0 0 0,0-1 0,-1 0 0,1-1 0,-1-1 0,-1 0 0,1 0 0,-1-2 0,0 1 0,14-13 0,-19 16 4,1-1 0,0 1 0,0 0 1,0 0-1,0 1 0,17-4 0,7-3-1398,-15 3-5432</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1T18:44:33.211"/>
    </inkml:context>
    <inkml:brush xml:id="br0">
      <inkml:brushProperty name="width" value="0.035" units="cm"/>
      <inkml:brushProperty name="height" value="0.035" units="cm"/>
      <inkml:brushProperty name="color" value="#CC0066"/>
    </inkml:brush>
  </inkml:definitions>
  <inkml:trace contextRef="#ctx0" brushRef="#br0">0 90 24575,'8'-1'0,"0"0"0,0 0 0,0-1 0,-1 0 0,1-1 0,0 1 0,-1-2 0,0 1 0,10-7 0,24-10 0,-6 10 0,0 1 0,1 1 0,0 2 0,0 2 0,0 1 0,1 2 0,-1 2 0,46 6 0,-57-2 0,0 1 0,-1 1 0,0 1 0,-1 1 0,0 1 0,31 19 0,26 11 0,-73-37 0,172 68 0,-153-63 0,1-1 0,0-1 0,0-2 0,0 0 0,28-1 0,-26-2 0,0-1 0,-1-2 0,1 0 0,-1-2 0,0-2 0,52-15 0,-68 16 0,0 0 0,0 0 0,0-2 0,-1 1 0,0-1 0,0-1 0,-1 0 0,0-1 0,0 0 0,-1 0 0,0-1 0,12-17 0,-17 22-20,0 0 0,0 1 0,1 0 0,0 0 0,0 0 0,8-4 0,0-1-1205,3-3-5601</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8T18:26:48.072"/>
    </inkml:context>
    <inkml:brush xml:id="br0">
      <inkml:brushProperty name="width" value="0.035" units="cm"/>
      <inkml:brushProperty name="height" value="0.035" units="cm"/>
      <inkml:brushProperty name="color" value="#CC0066"/>
    </inkml:brush>
  </inkml:definitions>
  <inkml:trace contextRef="#ctx0" brushRef="#br0">0 90 24575,'8'-1'0,"0"0"0,0 0 0,0-1 0,-1 0 0,1-1 0,0 1 0,-1-2 0,0 1 0,10-7 0,24-10 0,-6 10 0,0 1 0,1 1 0,0 2 0,0 2 0,0 1 0,1 2 0,-1 2 0,46 6 0,-57-2 0,0 1 0,-1 1 0,0 1 0,-1 1 0,0 1 0,31 19 0,26 11 0,-73-37 0,172 68 0,-153-63 0,1-1 0,0-1 0,0-2 0,0 0 0,28-1 0,-26-2 0,0-1 0,-1-2 0,1 0 0,-1-2 0,0-2 0,52-15 0,-68 16 0,0 0 0,0 0 0,0-2 0,-1 1 0,0-1 0,0-1 0,-1 0 0,0-1 0,0 0 0,-1 0 0,0-1 0,12-17 0,-17 22-20,0 0 0,0 1 0,1 0 0,0 0 0,0 0 0,8-4 0,0-1-1205,3-3-5601</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27T22:38:03.231"/>
    </inkml:context>
    <inkml:brush xml:id="br0">
      <inkml:brushProperty name="width" value="0.1" units="cm"/>
      <inkml:brushProperty name="height" value="0.1" units="cm"/>
      <inkml:brushProperty name="color" value="#33CCFF"/>
      <inkml:brushProperty name="ignorePressure" value="1"/>
    </inkml:brush>
  </inkml:definitions>
  <inkml:trace contextRef="#ctx0" brushRef="#br0">1321 1,'-430'0,"420"0,0 0,1 0,-1 1,0 1,1 0,-1 0,1 1,0 0,-2 1,6-1,-1 0,1 0,0 1,0 0,1-1,-1 2,1-1,0 0,0 1,0 0,1 0,0 0,-1 1,2-1,-1 1,-3 8,0 1,1 0,1 0,0 0,1 1,0 0,1 13,0 22,6 42,-2-55,-1 0,-1 0,-6 31,2-55,0-1,0 0,-2 0,0 0,0-1,-1 1,0-2,-8 9,-15 29,24-39,0 0,-1 0,0-1,0 0,-1 0,0-1,-1 0,0 0,0-1,0 0,-1-1,0 0,-1-1,1 0,-1 0,0-1,0 0,-10 1,-29 8,1 2,1 1,0 3,1 3,-15 9,-28 13,59-30</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6T18:29:47.893"/>
    </inkml:context>
    <inkml:brush xml:id="br0">
      <inkml:brushProperty name="width" value="0.05" units="cm"/>
      <inkml:brushProperty name="height" value="0.05" units="cm"/>
      <inkml:brushProperty name="color" value="#004F8B"/>
      <inkml:brushProperty name="ignorePressure" value="1"/>
    </inkml:brush>
  </inkml:definitions>
  <inkml:trace contextRef="#ctx0" brushRef="#br0">1 1,'221'-1,"242"3,-441 0,1 0,-1 2,0 0,0 2,0 0,0 2,4 2,37 19,42 27,-47-24,53 20,-58-31,1-3,1-3,0-2,1-2,0-3,1-2,0-3,18-2,-63-2,0 0,0 0,0-2,0 1,0-1,0-1,-1 0,0-1,0 0,0-1,7-5,8-6</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6T18:29:47.893"/>
    </inkml:context>
    <inkml:brush xml:id="br0">
      <inkml:brushProperty name="width" value="0.05" units="cm"/>
      <inkml:brushProperty name="height" value="0.05" units="cm"/>
      <inkml:brushProperty name="color" value="#004F8B"/>
      <inkml:brushProperty name="ignorePressure" value="1"/>
    </inkml:brush>
  </inkml:definitions>
  <inkml:trace contextRef="#ctx0" brushRef="#br0">1 1,'221'-1,"242"3,-441 0,1 0,-1 2,0 0,0 2,0 0,0 2,4 2,37 19,42 27,-47-24,53 20,-58-31,1-3,1-3,0-2,1-2,0-3,1-2,0-3,18-2,-63-2,0 0,0 0,0-2,0 1,0-1,0-1,-1 0,0-1,0 0,0-1,7-5,8-6</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23T15:38:15.567"/>
    </inkml:context>
    <inkml:brush xml:id="br0">
      <inkml:brushProperty name="width" value="0.05" units="cm"/>
      <inkml:brushProperty name="height" value="0.05" units="cm"/>
      <inkml:brushProperty name="color" value="#AB008B"/>
    </inkml:brush>
  </inkml:definitions>
  <inkml:trace contextRef="#ctx0" brushRef="#br0">1 117 24575,'12'1'0,"1"1"0,-1 1 0,0 0 0,1 1 0,-1 0 0,13 8 0,0-2 0,20 10 0,0 2 0,63 43 0,-54-31 0,-37-23 0,1-1 0,0-1 0,0-1 0,1 0 0,0-1 0,1-1 0,-1-1 0,1 0 0,0-2 0,1 0 0,-1-2 0,0 0 0,32-3 0,-47 2 0,0-1 0,0 0 0,0 0 0,1-1 0,-2 0 0,1 1 0,0-2 0,0 1 0,-1 0 0,1-1 0,-1 0 0,1 0 0,-1 0 0,0-1 0,-1 0 0,1 1 0,4-7 0,0-3 0,0 0 0,0-1 0,-1 0 0,6-21 0,-9 24 0,-1 1 0,2-1 0,-1 1 0,2 0 0,-1 0 0,1 0 0,1 1 0,0 0 0,0 0 0,13-12 0,6 5 0,-1 1 0,2 2 0,0 0 0,0 2 0,1 1 0,51-11 0,-56 16 0,0 1 0,1 0 0,41 1 0,-53 3 0,1 1 0,-1 0 0,0 1 0,1 1 0,-1 0 0,0 0 0,-1 1 0,22 10 0,98 45 133,-34-17-1631,-66-27-5328</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23T15:38:43.814"/>
    </inkml:context>
    <inkml:brush xml:id="br0">
      <inkml:brushProperty name="width" value="0.05" units="cm"/>
      <inkml:brushProperty name="height" value="0.05" units="cm"/>
      <inkml:brushProperty name="color" value="#AB008B"/>
    </inkml:brush>
  </inkml:definitions>
  <inkml:trace contextRef="#ctx0" brushRef="#br0">1 117 24575,'12'1'0,"1"1"0,-1 1 0,0 0 0,1 1 0,-1 0 0,13 8 0,0-2 0,20 10 0,0 2 0,63 43 0,-54-31 0,-37-23 0,1-1 0,0-1 0,0-1 0,1 0 0,0-1 0,1-1 0,-1-1 0,1 0 0,0-2 0,1 0 0,-1-2 0,0 0 0,32-3 0,-47 2 0,0-1 0,0 0 0,0 0 0,1-1 0,-2 0 0,1 1 0,0-2 0,0 1 0,-1 0 0,1-1 0,-1 0 0,1 0 0,-1 0 0,0-1 0,-1 0 0,1 1 0,4-7 0,0-3 0,0 0 0,0-1 0,-1 0 0,6-21 0,-9 24 0,-1 1 0,2-1 0,-1 1 0,2 0 0,-1 0 0,1 0 0,1 1 0,0 0 0,0 0 0,13-12 0,6 5 0,-1 1 0,2 2 0,0 0 0,0 2 0,1 1 0,51-11 0,-56 16 0,0 1 0,1 0 0,41 1 0,-53 3 0,1 1 0,-1 0 0,0 1 0,1 1 0,-1 0 0,0 0 0,-1 1 0,22 10 0,98 45 133,-34-17-1631,-66-27-5328</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5T15:22:49.275"/>
    </inkml:context>
    <inkml:brush xml:id="br0">
      <inkml:brushProperty name="width" value="0.05" units="cm"/>
      <inkml:brushProperty name="height" value="0.05" units="cm"/>
      <inkml:brushProperty name="color" value="#E71224"/>
    </inkml:brush>
  </inkml:definitions>
  <inkml:trace contextRef="#ctx0" brushRef="#br0">0 588 24575,'125'-4'0,"218"-35"0,114-56 0,-404 83 0,57-6 0,-91 17 0,-1 0 0,0 0 0,0 2 0,1 0 0,-1 2 0,34 8 0,-35-7 0,0-1 0,0 0 0,0-1 0,0 0 0,0-2 0,0 0 0,0-1 0,0-1 0,28-6 0,4-1 0,17-3 0,-1 3 0,72-2 0,76 13 0,-225-4 0,1 0 0,0-1 0,0 0 0,0 0 0,-17-9 0,8 3 0,-15-5 0,2-2 0,0-1 0,1-2 0,0-1 0,2-1 0,1-2 0,0-1 0,-26-29 0,33 32 0,-1 1 0,-41-27 0,-2 0 0,62 44 0,0 0 0,1 1 0,-2-1 0,1 1 0,0 0 0,0 1 0,-7-3 0,10 4 0,0 0 0,1-1 0,-1 1 0,1 0 0,-1 0 0,0 0 0,1 0 0,-1 0 0,1 0 0,-1 0 0,0 0 0,1 1 0,-1-1 0,1 0 0,-1 0 0,1 0 0,-1 1 0,1-1 0,-1 0 0,0 0 0,1 1 0,-1-1 0,1 1 0,0-1 0,-1 1 0,0 0 0,1 0 0,-1 1 0,1-1 0,0 0 0,0 0 0,0 1 0,0-1 0,-1 0 0,2 1 0,-1-1 0,0 0 0,0 1 0,0-1 0,1 0 0,-1 0 0,0 1 0,2 0 0,1 7 0,2 0 0,-1 0 0,1-1 0,0 1 0,1-1 0,0-1 0,0 1 0,1-1 0,0 0 0,9 7 0,16 11 0,36 22 0,-64-44 0,219 153 0,-199-141 0,0-1 0,1-1 0,47 17 0,-60-25 0,36 10 0,-39-13 0,0 0 0,0 1 0,0 0 0,0 0 0,0 1 0,0 0 0,8 7 0,-16-11 0,-1 1 0,1-1 0,-1 1 0,1-1 0,-1 1 0,1 0 0,-1-1 0,0 1 0,1-1 0,-1 1 0,0 0 0,0-1 0,1 1 0,-1 0 0,0-1 0,0 1 0,0 0 0,0-1 0,0 1 0,0 0 0,0-1 0,0 1 0,0 0 0,0 0 0,0-1 0,0 1 0,-1 0 0,1-1 0,0 1 0,0-1 0,-1 1 0,1 0 0,0-1 0,-1 1 0,1-1 0,-1 1 0,1-1 0,-1 1 0,1-1 0,-1 1 0,1-1 0,-1 1 0,0 0 0,-33 21 0,25-17 0,-13 11 0,0 1 0,1 1 0,1 1 0,0 1 0,2 1 0,-21 29 0,23-24 30,2 1 1,1 0-1,-11 34 0,14-33-401,-2 1-1,-1-2 1,-17 28-1,14-32-6454</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7-27T21:50:59.870"/>
    </inkml:context>
    <inkml:brush xml:id="br0">
      <inkml:brushProperty name="width" value="0.05" units="cm"/>
      <inkml:brushProperty name="height" value="0.05" units="cm"/>
      <inkml:brushProperty name="color" value="#AB008B"/>
      <inkml:brushProperty name="ignorePressure" value="1"/>
    </inkml:brush>
  </inkml:definitions>
  <inkml:trace contextRef="#ctx0" brushRef="#br0">0 0,'0'2,"0"-1,1 1,-1 0,0-1,1 1,0-1,-1 1,1-1,0 1,0-1,0 1,0-1,0 0,1 2,22 16,-8-5,-5-4,0 2,-1-1,-1 1,-1 1,1-1,-2 1,0 0,-1 1,-1 0,1 2,4 25,-1 0,1 34,8 40,4-30,5-1,32 68,-28-83,-4 1,-4 1,0 14,-17-50,-3-15,1-2,0 1,2 0,1-1,3 6,14 20,21 27,-29-47</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0-30T21:12:34.002"/>
    </inkml:context>
    <inkml:brush xml:id="br0">
      <inkml:brushProperty name="width" value="0.05" units="cm"/>
      <inkml:brushProperty name="height" value="0.05" units="cm"/>
      <inkml:brushProperty name="color" value="#E71224"/>
    </inkml:brush>
  </inkml:definitions>
  <inkml:trace contextRef="#ctx0" brushRef="#br0">602 1 24575,'-12'1'0,"0"0"0,0 1 0,0 1 0,0 0 0,-21 9 0,-10 2 0,15-5 0,1 1 0,0 1 0,0 1 0,1 1 0,-41 29 0,19-6 0,-77 73 0,115-100 0,1 1 0,1 0 0,0 1 0,0 0 0,1 0 0,0 1 0,1-1 0,0 1 0,-8 25 0,12-30 0,1 0 0,-1 1 0,1-1 0,0 0 0,1 0 0,0 0 0,0 1 0,0-1 0,1 0 0,0 0 0,0 0 0,1 0 0,0 0 0,0 0 0,1 0 0,0 0 0,0-1 0,1 0 0,7 12 0,4-1 0,0 0 0,2 0 0,0-2 0,23 17 0,82 49 0,-97-65 0,34 17 0,1-1 0,1-4 0,1-2 0,99 27 0,272 43 0,-204-51 0,-95-16 0,0-6 0,214 9 0,-96-21 0,86-1 0,-269-12 0,-1-3 0,130-26 0,-79 2 0,188-38 0,-55 10 0,5-2 0,-221 52 0,0-3 0,0-1 0,-1-1 0,38-20 0,-2 1 0,-61 27 0,-1 0 0,0 0 0,0-1 0,0-1 0,-1 1 0,1-2 0,-1 1 0,-1-1 0,1 0 0,-1 0 0,11-16 0,-15 18 0,0 0 0,-1 0 0,1 0 0,-1-1 0,0 1 0,-1-1 0,1 1 0,-1-1 0,0 0 0,-1 1 0,1-1 0,-1 0 0,0 0 0,0 1 0,-1-1 0,0 0 0,0 1 0,0-1 0,-1 0 0,0 1 0,0-1 0,-4-7 0,-2 0 0,1 1 0,-2 0 0,0 1 0,0 0 0,-1 0 0,0 1 0,-1 0 0,0 1 0,0 0 0,-1 1 0,0 0 0,-16-7 0,-22-9 0,-95-32 0,141 54 0,-74-25 0,-644-219 0,677 231 0,-1 2 0,0 3 0,-1 1 0,0 2 0,0 2 0,-72 3 0,33 5 0,-208 19 0,149-5 0,-146 0 0,214-13 0,-144 28 0,88-9 0,-163 28 0,-135 17 0,250-64-449,151-4-467,5-1-5910</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0-24T16:14:19.789"/>
    </inkml:context>
    <inkml:brush xml:id="br0">
      <inkml:brushProperty name="width" value="0.1" units="cm"/>
      <inkml:brushProperty name="height" value="0.1" units="cm"/>
      <inkml:brushProperty name="color" value="#66CC00"/>
      <inkml:brushProperty name="ignorePressure" value="1"/>
    </inkml:brush>
  </inkml:definitions>
  <inkml:trace contextRef="#ctx0" brushRef="#br0">860 1,'-5'0,"1"1,-1 0,1 0,-1 0,1 1,0-1,0 1,-1 0,1 1,1-1,-1 1,0-1,1 1,-1 0,1 0,0 1,0-1,0 1,-2 3,-6 9,0 0,2 1,0 0,0 2,-71 164,-28 61,93-219,0 0,-2 0,-8 8,8-11,1 2,0-1,-9 23,-37 75,26-52,-17 47,-10 32,-21 56,80-192,-1-1,0 0,-1 0,0 0,-1-1,0 0,0 0,-4 3,6-8,1 2,0-1,0 0,1 1,0 0,0 0,0 0,1 0,0 0,0 0,1 4,-2 14,1-1,1 20,1-43,1 31</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6-24T15:19:51.708"/>
    </inkml:context>
    <inkml:brush xml:id="br0">
      <inkml:brushProperty name="width" value="0.1" units="cm"/>
      <inkml:brushProperty name="height" value="0.1" units="cm"/>
      <inkml:brushProperty name="color" value="#66CC00"/>
      <inkml:brushProperty name="ignorePressure" value="1"/>
    </inkml:brush>
  </inkml:definitions>
  <inkml:trace contextRef="#ctx0" brushRef="#br0">860 1,'-5'0,"1"1,-1 0,1 0,-1 0,1 1,0-1,0 1,-1 0,1 1,1-1,-1 1,0-1,1 1,-1 0,1 0,0 1,0-1,0 1,-2 3,-6 9,0 0,2 1,0 0,0 2,-71 164,-28 61,93-219,0 0,-2 0,-8 8,8-11,1 2,0-1,-9 23,-37 75,26-52,-17 47,-10 32,-21 56,80-192,-1-1,0 0,-1 0,0 0,-1-1,0 0,0 0,-4 3,6-8,1 2,0-1,0 0,1 1,0 0,0 0,0 0,1 0,0 0,0 0,1 4,-2 14,1-1,1 20,1-43,1 31</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4T16:11:21.112"/>
    </inkml:context>
    <inkml:brush xml:id="br0">
      <inkml:brushProperty name="width" value="0.05" units="cm"/>
      <inkml:brushProperty name="height" value="0.05" units="cm"/>
      <inkml:brushProperty name="color" value="#00A0D7"/>
    </inkml:brush>
  </inkml:definitions>
  <inkml:trace contextRef="#ctx0" brushRef="#br0">0 359 24575,'101'19'0,"141"11"0,-176-23 0,-26-3 0,349 29 0,-271-29 0,152-13 0,-238 5 0,0-1 0,-1-2 0,1-1 0,-2-2 0,33-14 0,142-79 0,-82 38 0,-24 19 0,3 3 0,136-37 0,-186 68 0,91-8 0,-70 12 0,-37 3-273,-1 1 0,1 2 0,0 1 0,71 9 0,-81-2-6553</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08T16:00:28.731"/>
    </inkml:context>
    <inkml:brush xml:id="br0">
      <inkml:brushProperty name="width" value="0.035" units="cm"/>
      <inkml:brushProperty name="height" value="0.035" units="cm"/>
      <inkml:brushProperty name="color" value="#E71224"/>
    </inkml:brush>
  </inkml:definitions>
  <inkml:trace contextRef="#ctx0" brushRef="#br0">0 1 24575,'481'190'0,"227"77"0,-311-122 0,-55-37 0,61 23 0,-301-87 0,3-4 0,162 39 0,-83-47 0,-82-15 0,135 39 0,-171-35 0,191 64 0,-185-57 0,104 57 0,-99-44 0,3-3 0,121 42 0,-95-42 0,193 100 0,77 92 0,-247-133 0,-89-66 0,78 77 0,-26-22 0,74 48 0,-127-107 0,0-2 0,68 31 0,-78-41 0,42 28 0,-44-25 0,37 18 0,-53-31 0,0 0 0,0-1 0,0-1 0,0 0 0,0-1 0,1 0 0,15 1 0,-7-1-339,-1 1 0,29 7-1,-44-9-7,15 3-6479</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3T15:40:36.712"/>
    </inkml:context>
    <inkml:brush xml:id="br0">
      <inkml:brushProperty name="width" value="0.05" units="cm"/>
      <inkml:brushProperty name="height" value="0.05" units="cm"/>
      <inkml:brushProperty name="color" value="#CC0066"/>
    </inkml:brush>
  </inkml:definitions>
  <inkml:trace contextRef="#ctx0" brushRef="#br0">0 82 24575,'38'10'0,"0"-2"0,0-1 0,48 2 0,-16-2 0,-15 0 0,264 26 0,-251-30 0,1-3 0,115-13 0,105-26 0,-176 33 0,-135 3 0,0-1 0,0 0 0,0-2 0,-38-15 0,31 11 0,0 0 0,0 2 0,-1 1 0,-37-3 0,57 9 0,0 1 0,0-2 0,0 1 0,-18-6 0,23 2 0,14 1 0,15 0 0,-2 4 0,-1 0 0,1 1 0,-1 1 0,25 5 0,85 27 0,-82-21 0,201 58 0,-248-71 0,-1 0 0,1 1 0,-1-1 0,1 1 0,-1-1 0,1 1 0,-1 0 0,0 0 0,1-1 0,-1 1 0,0 0 0,0 0 0,1 0 0,-1 0 0,0 1 0,0-1 0,1 2 0,-6 5 0,-15-2 0,-24-1 0,-58 0 0,-16 1 0,95-4-87,-125 20 305,126-17-467,1 1-1,0 0 1,0 1 0,0 1-1,-18 11 1,20-8-6577</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6-27T01:29:57.435"/>
    </inkml:context>
    <inkml:brush xml:id="br0">
      <inkml:brushProperty name="width" value="0.05" units="cm"/>
      <inkml:brushProperty name="height" value="0.05" units="cm"/>
      <inkml:brushProperty name="color" value="#5B2D90"/>
      <inkml:brushProperty name="ignorePressure" value="1"/>
    </inkml:brush>
  </inkml:definitions>
  <inkml:trace contextRef="#ctx0" brushRef="#br0">0 2,'801'2,"-722"-2,-2 8,0-3,62 25,-113-23,1-2,0 5,1 3,-3-1,2 1,-3 2,1 2,-2 3,1-2,0-1,18 26,-5 1,-1 9,-2-3,-1-3,5 23,105 232,-74-152,-27-65,2-3,4-2,2-3,3-7,4 5,1-8,4 1,1-6,61 43,52 32,104 55,-194-140,2-2,2-7,2-6,51 18,-63-37</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6-27T01:32:10.153"/>
    </inkml:context>
    <inkml:brush xml:id="br0">
      <inkml:brushProperty name="width" value="0.05" units="cm"/>
      <inkml:brushProperty name="height" value="0.05" units="cm"/>
      <inkml:brushProperty name="color" value="#E71224"/>
      <inkml:brushProperty name="ignorePressure" value="1"/>
    </inkml:brush>
  </inkml:definitions>
  <inkml:trace contextRef="#ctx0" brushRef="#br0">0 1,'31'0,"114"23,-105 6,-1 21,28 63,32 136,-2 51,-1 36,-2 45,46 277,-90-395,-2 16,-1 24,-1 24,-2 20,32 314,-26-167,49 336,-79-687,0-1,1-13,0-12,1-8,0-8,1-9,3-11,-2-5,1-15,0-16,0-7,0-9,3-16,-16-13,-1 0,2-9,-2-1,1-13,0 0,-1-4,0-6,0-9,1-3,-2-5,10-54,11-111,-8 11</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6-29T20:01:08.888"/>
    </inkml:context>
    <inkml:brush xml:id="br0">
      <inkml:brushProperty name="width" value="0.05" units="cm"/>
      <inkml:brushProperty name="height" value="0.05" units="cm"/>
      <inkml:brushProperty name="color" value="#5B2D90"/>
      <inkml:brushProperty name="ignorePressure" value="1"/>
    </inkml:brush>
  </inkml:definitions>
  <inkml:trace contextRef="#ctx0" brushRef="#br0">2362 29</inkml:trace>
  <inkml:trace contextRef="#ctx0" brushRef="#br0" timeOffset="3724.82">2307 2,'-147'-1,"-159"3,292-1,-1 1,1 0,-1 1,1 1,0 0,0 1,0 0,1 1,0 1,0 0,1 1,-1 0,1 2,-14 12,1 1,0 1,2 2,1 0,1 2,-1-3,-2-1,0-2,-2 0,-27 17,11-7,-18 10,-1-2,-44 19,44-25,36-18,0 1,-20 19,-13 10,34-27,2 1,1 1,0 1,-13 18,-20 22,-53 54,98-107,0-1,-1-1,-1 0,1 0,-1-1,0 0,0-1,-1 0,0-1,-10 2,2 1,0 0,1 1,-4 3,9-3,0 0,-1-1,0-1,-1 0,1-1,-1 0,0-2,0 0,-1 0,-11-1,1 0,0 2,1 0,-1 2,-24 9,17-5,11-4</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6-30T18:36:24.092"/>
    </inkml:context>
    <inkml:brush xml:id="br0">
      <inkml:brushProperty name="width" value="0.1" units="cm"/>
      <inkml:brushProperty name="height" value="0.1" units="cm"/>
      <inkml:brushProperty name="color" value="#66CC00"/>
      <inkml:brushProperty name="ignorePressure" value="1"/>
    </inkml:brush>
  </inkml:definitions>
  <inkml:trace contextRef="#ctx0" brushRef="#br0">1 146,'4'0,"2"1,-2 0,2 0,-2 0,1 1,0-1,-1 1,4 1,14 5,218 59,173 25,-323-73,189 32,12-10,-47-7,-110-15,77-1,-129-15,-1-2,1-3,18-5,-35-1,-2-2,1-2,57-19,180-67,-210 67,253-80,118-15,-368 105,2 4,0 3,1 4,43 1,394 6,-349 5,403 0,-570-2</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1-12T16:44:11.816"/>
    </inkml:context>
    <inkml:brush xml:id="br0">
      <inkml:brushProperty name="width" value="0.05" units="cm"/>
      <inkml:brushProperty name="height" value="0.05" units="cm"/>
      <inkml:brushProperty name="color" value="#004F8B"/>
    </inkml:brush>
  </inkml:definitions>
  <inkml:trace contextRef="#ctx0" brushRef="#br0">1 1 24575,'43'65'0,"42"83"0,-14-22 0,63 104 0,416 689 0,29-77 0,-206-426 0,-104-125 0,-123-119 0,227 190 0,-133-140 0,-24-19 0,110 14 0,-165-116 0,453 185 0,-230-127 0,-115-12 0,-198-105 0,1-11-682,139 26-1,-176-53-6143</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0-30T21:12:35.326"/>
    </inkml:context>
    <inkml:brush xml:id="br0">
      <inkml:brushProperty name="width" value="0.05" units="cm"/>
      <inkml:brushProperty name="height" value="0.05" units="cm"/>
      <inkml:brushProperty name="color" value="#E71224"/>
    </inkml:brush>
  </inkml:definitions>
  <inkml:trace contextRef="#ctx0" brushRef="#br0">0 58 24575,'55'-9'0,"87"-2"0,-58 5 0,284-18 0,1 16 0,415 45 0,-548-9 0,211 16 0,428-55 0,-232-4 0,-556 15-114,608-15-1137,-634 11-5575</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1T16:33:45.166"/>
    </inkml:context>
    <inkml:brush xml:id="br0">
      <inkml:brushProperty name="width" value="0.035" units="cm"/>
      <inkml:brushProperty name="height" value="0.035" units="cm"/>
      <inkml:brushProperty name="color" value="#F6630D"/>
    </inkml:brush>
  </inkml:definitions>
  <inkml:trace contextRef="#ctx0" brushRef="#br0">287 1 24575,'0'835'0,"-4"-775"0,-3 0 0,-2 0 0,-21 72 0,29-124 0,-1 0 0,-1 0 0,1 0 0,-1 0 0,-1 0 0,1-1 0,-7 10 0,9-15 0,0-1 0,0 0 0,0 0 0,0 0 0,0 0 0,-1 0 0,1 0 0,0 0 0,-1 0 0,1-1 0,0 1 0,-1-1 0,1 1 0,-1-1 0,1 1 0,-1-1 0,-2 1 0,2-1 0,-1-1 0,0 1 0,0 0 0,1-1 0,-1 0 0,0 0 0,1 1 0,-1-2 0,1 1 0,-1 0 0,1 0 0,0-1 0,-3-1 0,-5-5 0,1 1 0,0-1 0,0-1 0,1 0 0,0 0 0,0 0 0,1-1 0,0 0 0,-7-16 0,5 6 0,1 1 0,1-2 0,0 1 0,-4-30 0,1 24 0,7 16 0,13 21 0,56 81 0,-30-41 0,66 72 0,-24-53 0,-78-70 0,1 1 0,-1-1 0,1 0 0,-1 1 0,1-1 0,0 0 0,-1 1 0,1-1 0,0 0 0,-1 0 0,1 0 0,0 1 0,-1-1 0,1 0 0,0 0 0,-1 0 0,1 0 0,0 0 0,0 0 0,-1-1 0,1 1 0,0 0 0,-1 0 0,1 0 0,0-1 0,-1 1 0,1 0 0,-1-1 0,1 1 0,0 0 0,-1-1 0,1 1 0,-1-1 0,1 1 0,-1-1 0,1 1 0,-1-1 0,0 1 0,1-1 0,-1 0 0,0 1 0,1-1 0,-1 0 0,0 1 0,1-2 0,16-38 0,-14 30 0,24-66-68,-18 47 155,20-45 0,-25 65-251,1 0 1,1 0 0,-1 1-1,2-1 1,-1 1-1,1 1 1,0-1-1,14-10 1,-7 8-6663</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22T20:24:57.862"/>
    </inkml:context>
    <inkml:brush xml:id="br0">
      <inkml:brushProperty name="width" value="0.035" units="cm"/>
      <inkml:brushProperty name="height" value="0.035" units="cm"/>
      <inkml:brushProperty name="color" value="#F6630D"/>
    </inkml:brush>
  </inkml:definitions>
  <inkml:trace contextRef="#ctx0" brushRef="#br0">287 1 24575,'0'835'0,"-4"-775"0,-3 0 0,-2 0 0,-21 72 0,29-124 0,-1 0 0,-1 0 0,1 0 0,-1 0 0,-1 0 0,1-1 0,-7 10 0,9-15 0,0-1 0,0 0 0,0 0 0,0 0 0,0 0 0,-1 0 0,1 0 0,0 0 0,-1 0 0,1-1 0,0 1 0,-1-1 0,1 1 0,-1-1 0,1 1 0,-1-1 0,-2 1 0,2-1 0,-1-1 0,0 1 0,0 0 0,1-1 0,-1 0 0,0 0 0,1 1 0,-1-2 0,1 1 0,-1 0 0,1 0 0,0-1 0,-3-1 0,-5-5 0,1 1 0,0-1 0,0-1 0,1 0 0,0 0 0,0 0 0,1-1 0,0 0 0,-7-16 0,5 6 0,1 1 0,1-2 0,0 1 0,-4-30 0,1 24 0,7 16 0,13 21 0,56 81 0,-30-41 0,66 72 0,-24-53 0,-78-70 0,1 1 0,-1-1 0,1 0 0,-1 1 0,1-1 0,0 0 0,-1 1 0,1-1 0,0 0 0,-1 0 0,1 0 0,0 1 0,-1-1 0,1 0 0,0 0 0,-1 0 0,1 0 0,0 0 0,0 0 0,-1-1 0,1 1 0,0 0 0,-1 0 0,1 0 0,0-1 0,-1 1 0,1 0 0,-1-1 0,1 1 0,0 0 0,-1-1 0,1 1 0,-1-1 0,1 1 0,-1-1 0,1 1 0,-1-1 0,0 1 0,1-1 0,-1 0 0,0 1 0,1-1 0,-1 0 0,0 1 0,1-2 0,16-38 0,-14 30 0,24-66-68,-18 47 155,20-45 0,-25 65-251,1 0 1,1 0 0,-1 1-1,2-1 1,-1 1-1,1 1 1,0-1-1,14-10 1,-7 8-6663</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1T16:34:40.515"/>
    </inkml:context>
    <inkml:brush xml:id="br0">
      <inkml:brushProperty name="width" value="0.035" units="cm"/>
      <inkml:brushProperty name="height" value="0.035" units="cm"/>
      <inkml:brushProperty name="color" value="#F6630D"/>
    </inkml:brush>
  </inkml:definitions>
  <inkml:trace contextRef="#ctx0" brushRef="#br0">287 1 24575,'0'835'0,"-4"-775"0,-3 0 0,-2 0 0,-21 72 0,29-124 0,-1 0 0,-1 0 0,1 0 0,-1 0 0,-1 0 0,1-1 0,-7 10 0,9-15 0,0-1 0,0 0 0,0 0 0,0 0 0,0 0 0,-1 0 0,1 0 0,0 0 0,-1 0 0,1-1 0,0 1 0,-1-1 0,1 1 0,-1-1 0,1 1 0,-1-1 0,-2 1 0,2-1 0,-1-1 0,0 1 0,0 0 0,1-1 0,-1 0 0,0 0 0,1 1 0,-1-2 0,1 1 0,-1 0 0,1 0 0,0-1 0,-3-1 0,-5-5 0,1 1 0,0-1 0,0-1 0,1 0 0,0 0 0,0 0 0,1-1 0,0 0 0,-7-16 0,5 6 0,1 1 0,1-2 0,0 1 0,-4-30 0,1 24 0,7 16 0,13 21 0,56 81 0,-30-41 0,66 72 0,-24-53 0,-78-70 0,1 1 0,-1-1 0,1 0 0,-1 1 0,1-1 0,0 0 0,-1 1 0,1-1 0,0 0 0,-1 0 0,1 0 0,0 1 0,-1-1 0,1 0 0,0 0 0,-1 0 0,1 0 0,0 0 0,0 0 0,-1-1 0,1 1 0,0 0 0,-1 0 0,1 0 0,0-1 0,-1 1 0,1 0 0,-1-1 0,1 1 0,0 0 0,-1-1 0,1 1 0,-1-1 0,1 1 0,-1-1 0,1 1 0,-1-1 0,0 1 0,1-1 0,-1 0 0,0 1 0,1-1 0,-1 0 0,0 1 0,1-2 0,16-38 0,-14 30 0,24-66-68,-18 47 155,20-45 0,-25 65-251,1 0 1,1 0 0,-1 1-1,2-1 1,-1 1-1,1 1 1,0-1-1,14-10 1,-7 8-6663</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1T16:01:57.274"/>
    </inkml:context>
    <inkml:brush xml:id="br0">
      <inkml:brushProperty name="width" value="0.035" units="cm"/>
      <inkml:brushProperty name="height" value="0.035" units="cm"/>
      <inkml:brushProperty name="color" value="#F6630D"/>
    </inkml:brush>
  </inkml:definitions>
  <inkml:trace contextRef="#ctx0" brushRef="#br0">1 142 24575,'6'1'0,"1"-1"0,-1 2 0,0-1 0,1 1 0,-1 0 0,7 3 0,10 3 0,23 3 0,0-3 0,80 5 0,96-10 0,-211-3 0,17-2 0,0 0 0,-1-2 0,1-1 0,-1-1 0,-1-2 0,34-12 0,-49 14 0,1-1 0,-1 0 0,0 0 0,0-1 0,-1 0 0,12-13 0,-13 12 0,0 1 0,1-1 0,0 2 0,0-1 0,1 1 0,0 1 0,13-6 0,-8 7 0,-1 1 0,2 0 0,-1 1 0,0 1 0,18 0 0,86 3 0,-50 2 0,24-4 0,80 3 0,-161 0 0,0 1 0,0 0 0,-1 1 0,0 0 0,20 10 0,11 4 0,-23-10-1365,-3 1-5461</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10-18T14:49:02.829"/>
    </inkml:context>
    <inkml:brush xml:id="br0">
      <inkml:brushProperty name="width" value="0.1" units="cm"/>
      <inkml:brushProperty name="height" value="0.6" units="cm"/>
      <inkml:brushProperty name="color" value="#E71224"/>
      <inkml:brushProperty name="ignorePressure" value="1"/>
      <inkml:brushProperty name="inkEffects" value="pencil"/>
    </inkml:brush>
  </inkml:definitions>
  <inkml:trace contextRef="#ctx0" brushRef="#br0">1 2,'6'0,"8"0,8 2,7 7,9 3,11 4,5 0,2 3,1 1,-5 0,-6-2,3 0,-7-1,-5-4,-4 2,-6 0,-2-2,1-1,3 0,7 1,5 1,-6 0,-2-2,0-1,-7 1,-1-2,3-3,-1-2,-2 0,-7 3,0 1,4 0,-2 1,0 1,5-1,2 0,-2 1,-5 1,-1-1,3 0,-3 1,2-2,4-1,3 5,3 1,3 2,0-1,-5 1,0-1,0-1,-4 1,-2 2,3-2,-4 2,1 2,2 1,4 2,-5 2,1-1,-3 1,0-1,1-3,-2-1,-5 0,2-3,-4 1,2 0,6 1,4 4,-1 0,-1 0,-3 3,-6 4,1-1,5 1,3 0,5-1,3 1,-4 0,-1 0,2 0,-4 3,-2 1,3-4,3 0,3 2,0-1,3-1,1-1,-7-1,-6-3,-3 1,2 2,4 3,3 0,1-2,-1-1,-2 0,-6-2,1-4,3 1,2-4,-2-3,-1 1,4-2,-5-2,0 1,2-1,4 1,-3 0,-1-2,2-1,-4 4,0-2,-2 0,-1 1,3-1,5-1,-4-1,1-2,-5 0,2-1,3-3,2 1,-4 2,2 0,3-2,-5 0,1 1,2-3,2 1,4 1,1 1,-5-1</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21T16:40:17.362"/>
    </inkml:context>
    <inkml:brush xml:id="br0">
      <inkml:brushProperty name="width" value="0.05" units="cm"/>
      <inkml:brushProperty name="height" value="0.05" units="cm"/>
      <inkml:brushProperty name="color" value="#E71224"/>
      <inkml:brushProperty name="ignorePressure" value="1"/>
    </inkml:brush>
  </inkml:definitions>
  <inkml:trace contextRef="#ctx0" brushRef="#br0">1 1212,'58'-3,"0"-3,-1-2,28-9,34-5,230-25,-84 14,182-50,-320 46,-1-5,-2-6,-2-5,49-33,-25 14,4 6,2 7,110-26,-205 70,274-88,-263 78,-1-3,-1-4,47-30,-35 10,-39 25,25-13,-49 32,0 1,0 0,0 2,1 0,0 0,9 0,37-8,-36 8</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21T16:40:48.114"/>
    </inkml:context>
    <inkml:brush xml:id="br0">
      <inkml:brushProperty name="width" value="0.1" units="cm"/>
      <inkml:brushProperty name="height" value="0.1" units="cm"/>
      <inkml:brushProperty name="color" value="#33CCFF"/>
      <inkml:brushProperty name="ignorePressure" value="1"/>
    </inkml:brush>
  </inkml:definitions>
  <inkml:trace contextRef="#ctx0" brushRef="#br0">0 2700,'160'1,"319"-6,-334-3,-1-7,44-14,-37-4,-2-7,-1-6,-3-6,43-27,171-79,660-236,24 52,154-51,-317 100,304-45,-883 256,51-4,4 15,263-14,38 2,-315 38,-312 41,36-6,1 4,1 2,18 4,-81 1,-11 1</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01T17:12:55.964"/>
    </inkml:context>
    <inkml:brush xml:id="br0">
      <inkml:brushProperty name="width" value="0.035" units="cm"/>
      <inkml:brushProperty name="height" value="0.035" units="cm"/>
      <inkml:brushProperty name="color" value="#FFC114"/>
    </inkml:brush>
  </inkml:definitions>
  <inkml:trace contextRef="#ctx0" brushRef="#br0">0 495 24575,'398'11'0,"-116"-1"0,895-4-1267,-1061-10 1574,0-6 0,-1-4-1,195-51 1,-168 28-267,221-67-40,-218 59 0,1 6 0,268-33 0,50 47 0,-164 16 0,-213 2 0,123-25 0,-123 12 0,1 4 0,136-7 0,299 55 0,-433-24 0,155 24 0,93 7 0,-124-27 0,166 5 0,-195-4 0,-135-7 0,-1-2 0,0-2 0,1-2 0,56-8 0,-70 2-1365,-5 0-5461</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01T17:13:20.229"/>
    </inkml:context>
    <inkml:brush xml:id="br0">
      <inkml:brushProperty name="width" value="0.035" units="cm"/>
      <inkml:brushProperty name="height" value="0.035" units="cm"/>
      <inkml:brushProperty name="color" value="#FFC114"/>
    </inkml:brush>
  </inkml:definitions>
  <inkml:trace contextRef="#ctx0" brushRef="#br0">0 276 24575,'479'14'0,"-59"0"0,-361-16 0,1-2 0,-1-3 0,0-2 0,0-3 0,-1-3 0,-1-2 0,74-32 0,-73 26 0,0 3 0,1 3 0,108-19 0,34-6 0,-144 27 0,0 2 0,96-8 0,307 19 0,-224 5 0,-189 0 0,0 2 0,0 2 0,74 21 0,67 11 0,179-11 0,-170-29-1365,-170 1-5461</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01T17:17:35.435"/>
    </inkml:context>
    <inkml:brush xml:id="br0">
      <inkml:brushProperty name="width" value="0.035" units="cm"/>
      <inkml:brushProperty name="height" value="0.035" units="cm"/>
      <inkml:brushProperty name="color" value="#FFC114"/>
    </inkml:brush>
  </inkml:definitions>
  <inkml:trace contextRef="#ctx0" brushRef="#br0">906 0 24575,'-11'2'0,"-1"-1"0,1 2 0,0 0 0,0 0 0,0 1 0,-15 6 0,-18 7 0,23-10 0,-40 10 0,1 4 0,-59 28 0,-164 102 0,263-140 0,1 2 0,0 0 0,1 2 0,1-1 0,0 2 0,1 1 0,1 0 0,-23 33 0,31-40 0,2 0 0,-1 0 0,1 1 0,1-1 0,0 1 0,0 0 0,1 0 0,1 0 0,0 1 0,0-1 0,1 1 0,1-1 0,0 1 0,2 16 0,-1-14 0,1 0 0,1 0 0,0-1 0,1 1 0,0-1 0,1 0 0,0 0 0,2-1 0,-1 1 0,1-1 0,14 17 0,3-4 0,0-2 0,1 0 0,2-2 0,0 0 0,1-2 0,1-2 0,33 16 0,39 12 0,-76-34 0,2-2 0,-1 0 0,1-2 0,43 6 0,164 13 0,-221-24 0,-1 0 0,1-1 0,0 0 0,-1-1 0,1 0 0,0-1 0,-1-1 0,1 0 0,-1 0 0,0-2 0,0 1 0,0-1 0,0-1 0,0 0 0,14-9 0,210-121 0,-230 131 0,0-1 0,-1 1 0,1-1 0,-1 0 0,0 0 0,0-1 0,0 0 0,-1 0 0,6-9 0,3-8 0,12-33 0,3-7 0,-22 52 0,-1-1 0,-1 0 0,1 0 0,-2 0 0,0 0 0,-1-1 0,0 0 0,0 1 0,-2-1 0,1 0 0,-2 0 0,0 1 0,0-1 0,-7-24 0,0 6 0,-2 0 0,-2 0 0,-1 1 0,-27-46 0,28 59 0,0 1 0,-1 0 0,-1 1 0,-27-23 0,8 7 0,20 18 0,-1 0 0,-1 0 0,0 1 0,0 1 0,-1 1 0,-22-11 0,-1 4 0,-72-22 0,94 35 0,1 1 0,0 0 0,-1 1 0,1 1 0,-1 1 0,1 0 0,-29 4 0,-159 13 0,115-13 0,59 0-1365,7 1-5461</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1-11T16:23:43.225"/>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1960 10516,'0'0,"0"0,0 0,0 0,0 0,0 0,0 0,0 0,0 0,0 0,0 0,0 0,0 0,0 0,0 0,0 0,26 6,28 6,27 3,21 3,12-3,7 0,14 1,6 2,5-4,9-3,11-4,8-5,8-6,11-8,6-3,6-2,3-4,5 0,1 0,2 2,-4 1,-2-1,2 0,1-2,2-3,3 2,0-3,-5 2,-9-1,-3 5,-3 1,-4 5,-5 5,-1 0,0 2,1 0,1-3,1 1,-2 2,5 2,-8 1,-6 2,1 3,-2 1,3 1,2-1,0-1,1-1,1 0,-4 2,-4 3,-4 4,-9 1,-10 3,-7-2,-7-3,-9-3,-3-2,-4-2,-8-1,-10-1,-12-1,-8 1,-10-1,-6 1,-9-1,-7 1,-4-3,-6 0,-7 0,-3 0,-3 1,-3 1,0 0,1 4,1 3,2 3,0 2,-1 6,-1 4,4 12,4 16,6 23,4 15,0 14,1 10,-2 4,-3 0,-5 4,-3 1,-3-1,-5-4,-5-3,-4-3,-2 4,-2 6,-4 5,-1 4,-3-3,-3-4,-1-7,-3-6,0 0,-1 4,-1 1,1-4,-1-7,1-9,0-7,0-5,-1-4,1 0,0-1,0 2,0-3,1-2,-1-6,0-10,0-11,0-13,0-7,0-7,0-5,0-4,0-3,0-3,-3-2,-1-1,0 2,-5 0,-2-1,-3 0,0 0,-4-2,-4 3,-4 2,-10 4,-12 3,-8 2,-12 1,-7-2,-3-1,-6 0,-10 0,-9 2,-10-3,-6-2,-4-3,4 0,1-2,1 0,0 1,-5 3,-7-1,2 2,4-1,0-2,-4-2,-4-2,-5 0,2-2,6 0,6 0,-2-1,-1 1,-3 0,-3 0,4-1,5 1,2 0,1 0,2 0,-7-5,-2-2,7 1,6 0,2 3,0 0,-4 2,-4 0,-1-1,1-1,8 0,6 0,2 2,1 0,-3 0,-4-2,-2 0,1 0,6 0,3 1,0 1,0 1,-1-1,-4 1,-1 1,-1-1,5 2,1 2,-5-1,-3 0,-9-1,-5-1,1 0,6-1,3 0,-3 0,-7 0,-10 0,-4 0,3-1,-6 1,-11 0,-8 0,-2 3,8 3,4 3,4 1,-4 0,-4-1,3-3,11 1,6-1,0 1,3 2,-1 2,6 2,9-2,10-2,11 0,12 0,10 0,10-4,8-1,8-2,7 0,8-2,8 0,5-1,4 1,1 0,1-1,0 1,3-2,0-4,1-2,-2-4,-1-2,-1-1,-1-3,0-11,-3-13,-2-21,-4-19,-4-11,-1-6,0 0,1-4,3-5,3-10,3-7,3-4,0 2,1 0,0 0,3-10,4-6,2 0,3 9,2 10,1 7,0 6,1-4,2-1,4 0,0 8,2 10,1 8,0 6,1 6,-2 3,-3 0,-1 3,-3-1,2 0,-1-2,0 1,-1 5,-1 9,0 10,-1 10,0 9,0 8,0 6,0 3,0 0,0 1,0 3,0 2,0 4,0 1,0 2,0 1</inkml:trace>
  <inkml:trace contextRef="#ctx0" brushRef="#br0" timeOffset="1">274 5680,'0'0,"0"0,0 0,0 0,23 5,25 7,21 4,16 2,11 0,7-1,2 1,6-2,5 0,0-3,1-3,10-4,4-6,5-2,-2-1,-4 2,-8 2,-1 3,3 1,2-1,11 2,0 0,-5-2,-2-3,2-5,1-1,3 3,0 2,-5 4,-5 0,3-1,2-3,7-1,2-2,-3-2,-8-1,-5-5,-4-2,1-1,3 1,4 3,-2 2,-2-2,0-1,3-3,3-3,2-1,0 3,-4 2,3 0,6-1,4 3,3 2,2-3,-1 0,6-1,6-1,5-1,-1 0,1 0,5 4,10-1,5 2,-3 1,5 1,4 3,3-1,-3 0,-1 0,-2 0,1 1,-2 2,-6 1,-3 1,-1 1,3 0,-1 0,-6-2,0-1,-3 0,-3 0,-4 1,-6 1,-4 0,4 1,5-5,6-3,-10-5,-6-1,-6-2,-5 0,-2-2,-1-2,-6 2,-12 2,-13 3,-14 0,-10 2,-3 4,-2 0,0-4,-1-2,-5-3,-6 3,-8 2,-5 4,-9 3,-4 2,-5 2,-4 3,-6 3,-2 4,0 6,1 5,3 10,1 11,3 13,4 24,1 28,1 19,-3 6,-5-4,-1-3,-3-3,1 2,2 13,0 4,0-1,0-1,1 7,-1 8,-3 4,-2-8,-2-13,-1-13,-1-1,1 8,1 7,-3 2,-1-8,-4-14,0-12,1-9,-2-3,-2 1,-3-2,1-3,-1-6,-1-10,0-11,-2-7,0-10,-1-5,0-9,0-7,0-4,0-5,-1-4,1-4,-2-4,-5 1,-1-2,-4 0,-2-1,0 1,-2 1,1-1,-1 2,1 0,-3 2,-4 2,-5 2,-4 2,-3 1,-4 1,-4 0,-4 3,-8 3,-12 4,-13 0,-13 0,-15-1,-6 0,-3-1,-1 1,-12 0,-14 5,-10 3,5-2,1-2,-5 3,-10 4,-6 0,7 0,2-1,-2 1,-9-2,-3-7,8-6,5-4,-2-1,-8-1,-3-3,8-4,7 0,-5 2,-1 1,-2 2,8-1,4-1,1 2,-8 0,-8-1,5 0,11 0,7 2,3 0,-3 2,0-4,4-2,7-3,4-2,1-3,-1 0,-2-2,3 1,8-1,7 1,2-1,2 1,-6 0,-3 0,2 0,5 0,9 0,10 0,2 0,0-3,-5 0,-1-1,-3 2,-2 0,4 1,6 0,3 1,-1 0,-5 0,-7 0,-7 0,-4 0,1 0,2 3,-4 1,-7 1,-11 4,-5-1,1-1,7 0,-3 3,-8 1,-16 2,1-2,-1-1,0 2,-6 1,-2 0,1 1,8 1,5 3,-5 3,-10 0,-1 0,8-1,18-2,10-1,9-2,6 1,5-1,9-1,9 1,13 0,11 0,11-4,9-2,12-3,8-3,7-2,5 0,2-2,3 1,-2-1,1 0,2 1,2 0,4 0,2-1,2 1,1 0,0 1,1-1,-1 0,1 0,-1-3,-2-2,-2-4,1-2,0-8,1-8,-1-10,-1-7,-2-9,-2-6,-1-7,4-12,-3-18,-1-14,0-13,3-5,1-8,2-6,2-5,0-5,1 3,0 11,1 6,-1-1,1-9,-1-5,0-2,0 6,0 0,0 0,0-1,0 3,0 7,0 10,0 5,0 5,0 1,-3 0,0 4,-1 7,2 12,0 12,1 10,-2 9,-1 7,-2 6,-3 3,-2-4,-2 1,2-4,2 0,3 3,2 4,2 5,1 3,2 5,-4 4,0 2,1 3,-1 3,-1 2,-2 2,-9-9,-1 1</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1-01T17:17:41.020"/>
    </inkml:context>
    <inkml:brush xml:id="br0">
      <inkml:brushProperty name="width" value="0.035" units="cm"/>
      <inkml:brushProperty name="height" value="0.035" units="cm"/>
      <inkml:brushProperty name="color" value="#FFC114"/>
    </inkml:brush>
  </inkml:definitions>
  <inkml:trace contextRef="#ctx0" brushRef="#br0">686 57 24575,'-35'-2'0,"-44"-7"0,59 5 0,0 2 0,-1 0 0,1 1 0,-1 0 0,1 2 0,-1 1 0,-24 5 0,18-1 0,0 2 0,0 2 0,-40 19 0,58-25 0,1 1 0,0 0 0,0 0 0,1 1 0,-1 0 0,1 0 0,1 1 0,-1 0 0,1 0 0,0 0 0,1 1 0,-1 0 0,2 0 0,-7 14 0,1-1 0,0 1 0,-2-2 0,0 0 0,-19 23 0,-1 2 0,29-40 0,0-1 0,0 1 0,1-1 0,0 1 0,0 0 0,0 0 0,1 0 0,-1 0 0,1 0 0,0 0 0,1 1 0,-1-1 0,1 0 0,0 0 0,1 0 0,-1 1 0,1-1 0,0 0 0,0 0 0,1 0 0,-1 0 0,1 0 0,0 0 0,0 0 0,1-1 0,3 6 0,-1-4 0,0 1 0,0 0 0,1-1 0,0 0 0,0 0 0,1-1 0,0 0 0,0 0 0,0 0 0,0-1 0,1 0 0,0-1 0,-1 1 0,1-2 0,13 4 0,2 0 0,35 14 0,-42-13 0,1-1 0,0-1 0,1 0 0,23 3 0,214-6 0,-128-4 0,-89 0 0,68-13 0,-33 3 0,-64 11 0,0 0 0,0-1 0,0 0 0,0-1 0,0 0 0,-1 0 0,1-1 0,-1 0 0,0 0 0,0-1 0,-1 0 0,1-1 0,-1 0 0,0 0 0,7-8 0,-8 6 0,0-1 0,0 0 0,-1 0 0,0 0 0,0-1 0,-1 0 0,0 0 0,-1 0 0,0 0 0,-1-1 0,0 1 0,1-19 0,-3 21 0,4-107 0,-4 104 0,-1 1 0,0-1 0,-1 1 0,0 0 0,-1 0 0,0 0 0,0 0 0,-9-17 0,7 21 0,0 1 0,0-1 0,0 1 0,-1 0 0,0 1 0,0-1 0,0 1 0,-1 0 0,1 1 0,-1-1 0,-13-3 0,-19-13 0,-2-3 60,-58-25 0,80 41-308,0 1 1,0 0-1,0 1 1,-1 1-1,-36-2 1,32 5-6579</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8T16:19:27.676"/>
    </inkml:context>
    <inkml:brush xml:id="br0">
      <inkml:brushProperty name="width" value="0.05" units="cm"/>
      <inkml:brushProperty name="height" value="0.05" units="cm"/>
      <inkml:brushProperty name="color" value="#008C3A"/>
    </inkml:brush>
  </inkml:definitions>
  <inkml:trace contextRef="#ctx0" brushRef="#br0">1 1 24575,'96'1'0,"1"3"0,-1 4 0,-1 3 0,93 24 0,-63-12 0,-78-16 0,1 3 0,47 15 0,-62-14 0,1-1 0,0-1 0,0-1 0,1-3 0,-1 1 0,62-1 0,-61-3 0,1 0 0,-1 1 0,37 9 0,101 31 0,-22-7 0,-96-22 0,53 19 0,-61-16 0,82 17 0,-45-20 0,4 2 0,125 35 0,70 53 0,-151-52 0,388 130 0,-398-139 0,1062 279 0,-308-71 0,-658-182 0,162 54 0,104 32 0,444 160 0,-736-245 0,665 255 0,-668-249 0,152 62 0,259 87 0,-190-77 0,-281-99 0,280 119 0,-15 39 0,-306-157 0,3-2 0,156 59 0,55 20 0,-301-127 0,71 30 0,-47-21 0,-1 1 0,0 2 0,0 0 0,30 20 0,-22-7 10,28 19-1385,-30-28-5451</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8T16:19:33.880"/>
    </inkml:context>
    <inkml:brush xml:id="br0">
      <inkml:brushProperty name="width" value="0.05" units="cm"/>
      <inkml:brushProperty name="height" value="0.05" units="cm"/>
      <inkml:brushProperty name="color" value="#008C3A"/>
    </inkml:brush>
  </inkml:definitions>
  <inkml:trace contextRef="#ctx0" brushRef="#br0">0 1 24575,'11'1'0,"-1"1"0,0 0 0,0 0 0,0 1 0,-1 1 0,1 0 0,-1 0 0,12 7 0,13 6 0,-17-11 0,0 2 0,-1 0 0,-1 0 0,1 1 0,-1 1 0,-1 1 0,15 14 0,-18-15 0,0 0 0,1 0 0,0-1 0,0-1 0,0 0 0,25 11 0,88 27 0,-86-33 0,64 29 0,-60-21 0,2-1 0,1-3 0,54 14 0,43-3 0,-41-9 0,-84-15 0,42 10 0,0-3 0,1-3 0,62 2 0,70 3 0,-17 0 0,302-14 0,-446 3 0,1 1 0,62 16 0,3-1 0,15-7 0,184-8 0,-169-5 0,81-12 0,-14 1 0,-133 12 0,104-14 0,-123 9 0,82 2 0,-85 4 0,1-1 0,57-10 0,31-3 0,-4 0 0,-79 8 0,92-1 0,-26 4 0,-95 0 0,0 0 0,-1-1 0,0-1 0,0-1 0,25-12 0,-19 9 0,-1 0 0,29-7 0,-24 12 0,1 0 0,28 1 0,-34 2 0,0 0 0,0-1 0,0-1 0,31-10 0,-14 0 0,-12 3 0,1 1 0,0 1 0,0 1 0,1 2 0,48-4 0,-69 9 0,18-1 0,39-4 0,-57 4 0,-1-1 0,1 1 0,-1-1 0,0 0 0,0 0 0,1-1 0,-1 0 0,-1 0 0,1 0 0,0-1 0,5-4 0,2-4-170,0 1-1,1 0 0,0 1 1,1 0-1,0 2 0,0 0 1,19-8-1,-16 11-6655</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8T17:35:51.750"/>
    </inkml:context>
    <inkml:brush xml:id="br0">
      <inkml:brushProperty name="width" value="0.05" units="cm"/>
      <inkml:brushProperty name="height" value="0.05" units="cm"/>
      <inkml:brushProperty name="color" value="#E71224"/>
    </inkml:brush>
  </inkml:definitions>
  <inkml:trace contextRef="#ctx0" brushRef="#br0">1 212 24575,'16'6'0,"1"-1"0,0 0 0,0-2 0,0 0 0,0 0 0,1-2 0,33-1 0,-18 0 0,239 0 0,72 2 0,-249 11 0,-67-8 0,49 4 0,9-9 0,-41-2 0,-92-10 0,1-2 0,-76-34 0,-18-7 0,127 51 0,1 0 0,0-1 0,1-1 0,-1 0 0,1 0 0,0-1 0,0-1 0,1 1 0,0-2 0,1 0 0,-1 0 0,2 0 0,-13-18 0,20 27 0,1-1 0,-1 1 0,1 0 0,0-1 0,-1 1 0,1 0 0,0-1 0,0 1 0,-1 0 0,1-1 0,0 1 0,0 0 0,-1-1 0,1 1 0,0-1 0,0 1 0,0-1 0,0 1 0,0-1 0,0 1 0,-1 0 0,1-1 0,0 1 0,0-1 0,0 1 0,1-1 0,-1 1 0,0-1 0,0 1 0,0 0 0,0-1 0,0 1 0,0-1 0,1 1 0,-1-1 0,0 1 0,0 0 0,1-1 0,-1 1 0,0 0 0,1-1 0,-1 1 0,0 0 0,1-1 0,-1 1 0,0 0 0,1 0 0,-1-1 0,1 1 0,-1 0 0,0 0 0,1 0 0,-1 0 0,1 0 0,-1-1 0,1 1 0,-1 0 0,0 0 0,1 0 0,-1 0 0,1 0 0,-1 0 0,1 0 0,-1 1 0,1-1 0,-1 0 0,1 0 0,0 0 0,38 10 0,-34-8 0,77 20 0,-34-10 0,-1 1 0,48 23 0,-41-14 0,74 20 0,-90-31 0,71 26 0,-104-36 0,0 1 0,0 1 0,-1-1 0,1 1 0,0-1 0,-1 2 0,0-1 0,0 0 0,7 8 0,-9-10 0,-1 0 0,0 1 0,0-1 0,0 0 0,0 1 0,0-1 0,-1 0 0,1 1 0,0-1 0,-1 1 0,1-1 0,-1 1 0,1 0 0,-1-1 0,0 1 0,0-1 0,1 1 0,-1 0 0,0-1 0,0 1 0,-1-1 0,1 1 0,0 0 0,-1-1 0,1 1 0,-1-1 0,1 1 0,-1-1 0,1 1 0,-1-1 0,0 1 0,0-1 0,0 0 0,0 1 0,-2 1 0,-4 3 0,0 0 0,-1 0 0,1-1 0,-1 0 0,-1 0 0,1-1 0,-1 0 0,-14 4 0,-80 18 0,79-21 0,-177 27 0,109-20 0,-4-3-1365,70-8-5461</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8T18:05:46.760"/>
    </inkml:context>
    <inkml:brush xml:id="br0">
      <inkml:brushProperty name="width" value="0.05" units="cm"/>
      <inkml:brushProperty name="height" value="0.05" units="cm"/>
      <inkml:brushProperty name="color" value="#E71224"/>
    </inkml:brush>
  </inkml:definitions>
  <inkml:trace contextRef="#ctx0" brushRef="#br0">0 0 24575,'27'1'0,"0"2"0,-1 0 0,1 2 0,-1 0 0,30 12 0,-5 1 0,75 40 0,-98-43 0,-2 1 0,0 2 0,-1 1 0,28 26 0,-10-2 0,46 56 0,-62-64 0,-1 2 0,-3 0 0,0 1 0,-3 1 0,-1 1 0,21 66 0,-2-9 0,-27-72 0,0 1 0,-2 1 0,-1-1 0,7 42 0,-9 10 0,-6 124 0,-3-75 0,1-73 0,-14 72 0,9-78 0,-3 21 0,1-16 0,-2 88 0,12 261 0,-1-395 0,0 0 0,0 0 0,1 0 0,0 0 0,1 0 0,-1 0 0,1 0 0,0 0 0,1-1 0,0 1 0,0-1 0,0 0 0,1 1 0,0-2 0,0 1 0,0 0 0,1-1 0,0 0 0,0 0 0,0 0 0,1-1 0,0 1 0,-1-1 0,2-1 0,-1 1 0,0-1 0,1 0 0,-1-1 0,14 4 0,4-3 0,-1-2 0,47-3 0,16 1 0,-85 1 0,1 0 0,-1 0 0,1 0 0,-1 0 0,1 1 0,0-1 0,-1 0 0,0 1 0,1-1 0,-1 1 0,1 0 0,-1-1 0,0 1 0,1 0 0,1 1 0,-6 4 0,-14-1 0,-62 1 0,54-5 0,-40 6 0,57-5 0,1-1 0,-1 2 0,1-1 0,0 1 0,0 0 0,0 0 0,0 1 0,0 0 0,-8 7 0,11-7 0,0-1 0,1 1 0,0 0 0,0 1 0,0-1 0,0 0 0,1 1 0,-1 0 0,1-1 0,0 1 0,1 0 0,-1 0 0,1 0 0,0 0 0,0 1 0,1 5 0,-1 13 0,1 1 0,4 30 0,-1-8 0,-1 418 0,-3-261 0,3-173 0,2 0 0,0 0 0,12 38 0,-7-30 0,6 48 0,-13-55 0,1 8 0,2-1 0,1 1 0,16 51 0,-1-28 0,46 96 0,-54-130 0,-2 1 0,10 36 0,11 30 0,-21-67 0,-1 1 0,-1 0 0,-2 1 0,6 59 0,12 74 0,-4-46 0,7 59 0,-24-78 0,-4-66 0,2 1 0,8 54 0,-4-62 0,-2-1 0,-1 1 0,0 44 0,-3-57 0,-1 0 0,-1-1 0,0 1 0,-1-1 0,0 0 0,-1 0 0,0 0 0,-1 0 0,-10 19 0,4-13 0,5-6 0,-1 0 0,0-1 0,-1 0 0,0 0 0,-1 0 0,0-1 0,0-1 0,-1 0 0,-18 13 0,4-8 0,-1-1 0,0-1 0,-1-1 0,0-2 0,-1 0 0,0-2 0,0-1 0,-44 4 0,59-8 22,0 0-1,1 0 1,-1 2 0,1-1-1,-22 11 1,20-8-321,1-1 0,-1 0 0,1-2 0,-20 5 0,10-6-6527</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8T18:05:58.159"/>
    </inkml:context>
    <inkml:brush xml:id="br0">
      <inkml:brushProperty name="width" value="0.05" units="cm"/>
      <inkml:brushProperty name="height" value="0.05" units="cm"/>
      <inkml:brushProperty name="color" value="#F6630D"/>
    </inkml:brush>
  </inkml:definitions>
  <inkml:trace contextRef="#ctx0" brushRef="#br0">0 1 24575,'14'0'0,"-1"0"0,1 1 0,0 1 0,-1 0 0,0 0 0,1 2 0,-1 0 0,0 0 0,-1 1 0,1 1 0,-1 0 0,0 0 0,0 2 0,-1-1 0,0 1 0,-1 1 0,1 0 0,-2 0 0,11 13 0,18 32 0,55 70 0,-84-111 0,0 0 0,-1 1 0,0-1 0,-1 1 0,0 1 0,-2-1 0,0 1 0,0 1 0,-1-1 0,3 27 0,-2 14 0,-3 91 0,-2-141 0,0 13 0,-2-1 0,0 1 0,-2-1 0,0 1 0,0-1 0,-2 0 0,0-1 0,-13 25 0,13-28 0,1-1 0,0 1 0,1 1 0,0-1 0,2 1 0,-1-1 0,2 1 0,0 0 0,1 0 0,0 0 0,1 0 0,4 21 0,6 16 0,3-1 0,22 58 0,-8-27 0,-13-30 0,-13-38 0,1-1 0,1 0 0,0 0 0,0-1 0,1 1 0,1-1 0,0 0 0,1 0 0,0-1 0,12 15 0,3-4 0,0 1 0,1-1 0,1-1 0,0-1 0,41 25 0,-32-29 0,0-1 0,1-2 0,0-1 0,41 8 0,-68-19 0,-1 1 0,0 0 0,0 0 0,0 0 0,0 1 0,-1 0 0,1 0 0,9 7 0,-14-8 0,1-1 0,-1 0 0,0 1 0,0-1 0,0 1 0,0 0 0,0-1 0,-1 1 0,1 0 0,0-1 0,-1 1 0,1 0 0,-1 0 0,0-1 0,0 1 0,1 0 0,-1 0 0,0 0 0,-1-1 0,1 1 0,0 0 0,0 0 0,-1 0 0,1-1 0,-1 1 0,1 0 0,-1-1 0,0 1 0,0 0 0,0-1 0,0 1 0,0-1 0,0 1 0,0-1 0,-2 2 0,-3 3 0,-1 0 0,1 0 0,-1-1 0,-1 0 0,1 0 0,-1-1 0,1 0 0,-1 0 0,0-1 0,-15 5 0,-34 17 0,37-14 0,13-7 0,0-1 0,0 1 0,1 0 0,0 1 0,0-1 0,0 1 0,0 1 0,1-1 0,0 1 0,0 0 0,0 0 0,-4 7 0,-1 8 0,1 0 0,1 1 0,1 0 0,1 0 0,1 0 0,0 1 0,-1 31 0,4-19 0,2 0 0,1 0 0,2-1 0,8 43 0,-5-55 0,0 0 0,1-1 0,2 0 0,0 0 0,1 0 0,1-1 0,1-1 0,1 0 0,23 27 0,-15-19 0,-2 1 0,-1 1 0,-1 1 0,-2 0 0,-1 1 0,11 36 0,-19-44 0,-1-1 0,-1 1 0,-1 0 0,1 28 0,-8 97 0,0-41 0,4 681 0,0-770 0,-1 0 0,-2 0 0,1 0 0,-2 0 0,-1-1 0,0 0 0,-1 0 0,0 0 0,-2-1 0,0 0 0,-1 0 0,0 0 0,-1-2 0,-13 15 0,10-16 0,-1-1 0,-1-1 0,0 0 0,-1-1 0,-19 10 0,-36 24 0,54-32 0,0-1 0,0 0 0,-1-2 0,0 0 0,0-1 0,-1 0 0,0-2 0,-30 7 0,-4-1-1365,31-6-5461</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28T18:06:09.528"/>
    </inkml:context>
    <inkml:brush xml:id="br0">
      <inkml:brushProperty name="width" value="0.05" units="cm"/>
      <inkml:brushProperty name="height" value="0.05" units="cm"/>
      <inkml:brushProperty name="color" value="#F6630D"/>
    </inkml:brush>
  </inkml:definitions>
  <inkml:trace contextRef="#ctx0" brushRef="#br0">1 190 24575,'254'-17'0,"-138"6"0,-7-1 0,80-3 0,369 16 0,-574-3 0,0 0 0,1-1 0,-28-9 0,18 5 0,12 4 0,0 0 0,0-1 0,1 0 0,-1-1 0,1-1 0,0 0 0,0 0 0,0-1 0,-17-15 0,23 16 0,0 0 0,-1 1 0,1 0 0,-11-6 0,15 9 0,-1 1 0,0-1 0,1 1 0,-1 0 0,0 0 0,0 1 0,0-1 0,0 0 0,0 1 0,0 0 0,1 0 0,-1 0 0,0 0 0,0 0 0,-4 1 0,6-1 0,1 0 0,-1 0 0,0 0 0,1 0 0,-1 0 0,1 0 0,-1 1 0,1-1 0,-1 0 0,0 0 0,1 1 0,-1-1 0,1 0 0,-1 1 0,1-1 0,-1 0 0,1 1 0,-1-1 0,1 1 0,0-1 0,-1 1 0,1-1 0,0 1 0,-1-1 0,1 1 0,0-1 0,-1 1 0,1 0 0,0-1 0,0 1 0,0-1 0,0 2 0,0-1 0,0 0 0,1 1 0,-1-1 0,1 1 0,-1-1 0,1 0 0,0 0 0,-1 1 0,1-1 0,0 0 0,0 0 0,0 0 0,1 1 0,36 27 0,-25-23 0,-1-1 0,0-1 0,1 0 0,16 2 0,-15-3 0,0 0 0,0 1 0,19 9 0,-22-8 0,4 3 0,-1-1 0,2 0 0,-1-1 0,1-1 0,0 0 0,0-1 0,28 3 0,-36-6 0,-1-1 0,1 2 0,-1-1 0,10 4 0,-16-5 0,0 1 0,0-1 0,-1 0 0,1 0 0,0 1 0,0-1 0,-1 1 0,1-1 0,0 1 0,-1-1 0,1 1 0,-1-1 0,1 1 0,-1-1 0,1 1 0,-1-1 0,1 1 0,-1 0 0,1 0 0,-1-1 0,1 2 0,-2-1 0,1 0 0,0 0 0,-1 0 0,1 0 0,0 0 0,-1 0 0,1 0 0,-1 0 0,0-1 0,1 1 0,-1 0 0,0 0 0,1-1 0,-1 1 0,0 0 0,0-1 0,0 1 0,1 0 0,-1-1 0,0 1 0,0-1 0,-1 1 0,-36 17 0,0-2 0,0-1 0,-2-2 0,0-1 0,-81 11 0,101-18-168,-1 0-1,-35 16 1,41-16-692,-6 3-5966</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6-30T19:01:39.689"/>
    </inkml:context>
    <inkml:brush xml:id="br0">
      <inkml:brushProperty name="width" value="0.05" units="cm"/>
      <inkml:brushProperty name="height" value="0.05" units="cm"/>
      <inkml:brushProperty name="color" value="#AB008B"/>
      <inkml:brushProperty name="ignorePressure" value="1"/>
    </inkml:brush>
  </inkml:definitions>
  <inkml:trace contextRef="#ctx0" brushRef="#br0">0 1,'27'0,"-1"0,1 1,-2-1,1 0,0 1,0-1,13 2,35 0,60 4,-74-4,1018 47,-883-39,72 6,62 3,-281-17,2 1,1-1,1 0,1-1,0 1,3-1,30 1,1-1,2 1,0-2,-1 1,47-1,-60 0</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4:48:30.020"/>
    </inkml:context>
    <inkml:brush xml:id="br0">
      <inkml:brushProperty name="width" value="0.05" units="cm"/>
      <inkml:brushProperty name="height" value="0.05" units="cm"/>
      <inkml:brushProperty name="color" value="#E71224"/>
    </inkml:brush>
  </inkml:definitions>
  <inkml:trace contextRef="#ctx0" brushRef="#br0">0 353 24575,'16'-5'0,"-1"0"0,1 1 0,0 1 0,1 0 0,-1 1 0,0 1 0,21 1 0,-7-1 0,165-14 0,80-1 0,-237 14 0,54-9 0,27-2 0,231 12 0,-163 2 0,-159 1 0,0 2 0,0 1 0,0 1 0,-1 1 0,0 1 0,36 17 0,-47-19 0,-12-5 0,-1 0 0,1 0 0,0 0 0,-1 0 0,1 0 0,7-1 0,-10 0 0,-1 0 0,0 0 0,0 0 0,0 0 0,0 0 0,1 0 0,-1 0 0,0 0 0,0 0 0,0 0 0,0 0 0,1 0 0,-1 0 0,0 0 0,0 0 0,0 0 0,0 0 0,1 0 0,-1 0 0,0 0 0,0-1 0,0 1 0,0 0 0,0 0 0,0 0 0,1 0 0,-1 0 0,0 0 0,0-1 0,0 1 0,0 0 0,0 0 0,0 0 0,0 0 0,0-1 0,0 1 0,0 0 0,0 0 0,0 0 0,0 0 0,0-1 0,0 1 0,0 0 0,0 0 0,0 0 0,0 0 0,0-1 0,0 1 0,-15-14 0,-35-17 0,-79-37 0,72 40 0,-64-42 0,90 49 0,-119-73 0,141 88 0,12 3 0,19 4 0,30 11 0,0 3 0,93 37 0,-127-41 0,-1 0 0,1 1 0,20 19 0,-21-17 0,0-1 0,31 19 0,-45-31 0,0 0 0,-1 0 0,1 1 0,-1-1 0,1 1 0,-1 0 0,0 0 0,0 0 0,0 0 0,0 0 0,0 0 0,3 5 0,-5-5 0,0-1 0,0 0 0,0 1 0,0-1 0,0 0 0,0 1 0,0-1 0,0 0 0,-1 1 0,1-1 0,-1 0 0,1 0 0,-1 0 0,1 1 0,-1-1 0,0 0 0,1 0 0,-1 0 0,0 0 0,0 0 0,0 0 0,0 0 0,0 0 0,0 0 0,0-1 0,0 1 0,0 0 0,0-1 0,-1 1 0,-1 0 0,-16 10 0,0-1 0,-26 9 0,-24 13 0,7 7 0,3 2 0,1 3 0,-101 101 0,142-128-1365,6-2-5461</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7-06T18:28:04.420"/>
    </inkml:context>
    <inkml:brush xml:id="br0">
      <inkml:brushProperty name="width" value="0.05" units="cm"/>
      <inkml:brushProperty name="height" value="0.05" units="cm"/>
      <inkml:brushProperty name="color" value="#F6630D"/>
    </inkml:brush>
  </inkml:definitions>
  <inkml:trace contextRef="#ctx0" brushRef="#br0">1 230 24575,'704'17'0,"141"-5"0,-547-14 0,-262 3 0,-1 2 0,1 1 0,52 14 0,-151-20 0,24-8 0,1-2 0,-68-31 0,-16-6 0,55 26 0,2-3 0,1-3 0,-82-50 0,129 70 0,18 11 0,28 20 0,172 95 0,-95-68 0,-73-36 0,-2 2 0,53 32 0,-72-40 0,0-1 0,1 0 0,0-1 0,26 8 0,-24-9 0,-1 1 0,1 1 0,24 12 0,-30-13 0,0 0 0,0-1 0,0 0 0,1 0 0,0-1 0,13 2 0,-131-3 0,-101 11 0,85-3 0,92-6 0,0 1 0,1 2 0,-1 1 0,1 1 0,1 1 0,-31 16 0,-49 28-1365,89-46-5461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1-11T16:23:43.226"/>
    </inkml:context>
    <inkml:brush xml:id="br0">
      <inkml:brushProperty name="width" value="0.05" units="cm"/>
      <inkml:brushProperty name="height" value="0.05" units="cm"/>
      <inkml:brushProperty name="ignorePressure" value="1"/>
    </inkml:brush>
    <inkml:brush xml:id="br1">
      <inkml:brushProperty name="width" value="0.05" units="cm"/>
      <inkml:brushProperty name="height" value="0.05" units="cm"/>
      <inkml:brushProperty name="color" value="#E71224"/>
      <inkml:brushProperty name="ignorePressure" value="1"/>
    </inkml:brush>
    <inkml:brush xml:id="br2">
      <inkml:brushProperty name="width" value="0.1" units="cm"/>
      <inkml:brushProperty name="height" value="0.1" units="cm"/>
      <inkml:brushProperty name="color" value="#66CC00"/>
      <inkml:brushProperty name="ignorePressure" value="1"/>
    </inkml:brush>
    <inkml:brush xml:id="br3">
      <inkml:brushProperty name="width" value="0.05" units="cm"/>
      <inkml:brushProperty name="height" value="0.05" units="cm"/>
      <inkml:brushProperty name="color" value="#004F8B"/>
      <inkml:brushProperty name="ignorePressure" value="1"/>
    </inkml:brush>
    <inkml:brush xml:id="br4">
      <inkml:brushProperty name="width" value="0.05" units="cm"/>
      <inkml:brushProperty name="height" value="0.05" units="cm"/>
      <inkml:brushProperty name="color" value="#333333"/>
      <inkml:brushProperty name="ignorePressure" value="1"/>
    </inkml:brush>
  </inkml:definitions>
  <inkml:trace contextRef="#ctx0" brushRef="#br0">16890 1972</inkml:trace>
  <inkml:trace contextRef="#ctx0" brushRef="#br1" timeOffset="1">2209 1981,'74'282,"33"265,-55-154,-15 57,-34 72,-5-95,11 524,-9-722,2-227,0-1,0 0,1 0,-1 0,-1 0,2 0,-1 0,1-1,-1 1,0-1,3 1,-3-1,84 16,-1-3,3-4,-1-4,265-1,-240-5,714-7,157 0,-804 8,475-3,-1-32,-331 3,666-47,-640 67,580-28,-863 38,-30 1,0 0,16-5,-31 1,-5-1</inkml:trace>
  <inkml:trace contextRef="#ctx0" brushRef="#br1" timeOffset="2">2364 1967,'380'48,"2"-17,0-17,208-24,482-19,-945 27,1257-36,-1373 38,1475-42,-309 15,-1176 27,1-1,0 1,0 0,-1 0,1 0,0 0,-2 0,2 0,0 0,-1 0,1 1,0-1,-1 1,0-1,1 1,-1 0,1 0,-1 0,0-1,1 1,-1 0,0 0,0 0,0 0,0 0,0 1,0-1,0 0,0 0,0 0,0 1,-1-1,1 1,0 0,-1-1,0 1,0-1,124 287,-89-192,-4 0,-1 12,52 324,-24 7,-32-235,49 493,-39 161,-36-648,-28-212,-50 11,-8 5,-51 6,-96-1,-73 8,274-22</inkml:trace>
  <inkml:trace contextRef="#ctx0" brushRef="#br1" timeOffset="3">1023 7197,'6'137,"20"107,-17-166,139 842,-115-738,-7-33,135 866,-131-666,-25-312,-1-1,-4 1,0 29,49-41,-32-18,-1-1,2 0,-1-2,0 0,1-1,13 1,28-1,22-2,-60-1,205-9,87-21,-44 3,431-68,-145 16,32 35,1 28,-428 12,-134 4,146-4,138-22,-302 25,21-4,1 0,26-9,-56 13,0 1,1-1,-1 0,1 1,0 0,-1-1,1 0,-1 0,1 0,-1 0,0 0,1 1,-1-1,0 0,0 0,0 0,0 0,1 1,-1-1,-1-1,3-26,-2 16,8-168,-7 0,-16-102,-11 38,-40-149,-107-598,83 540,84 422,-3-10,3 6,-2 0,-5-10,8 32,1-1,-2 1,1 1,-2-1,1 1,-1 0,-1 1,-2-4,-1 3,-1 0,0 0,0 1,-1 0,0 1,1 1,-2 0,-1 1,1 0,0 2,-1-1,-6 0,-28-4,0 1,-2 3,-5 1,-110-1,1 6,-3 9,-331 39,164-13,44-4,-101 9,151-23,-872 35,658-54,444 1</inkml:trace>
  <inkml:trace contextRef="#ctx0" brushRef="#br1" timeOffset="4">7832 7419,'51'917,"-7"-309,-36-458,14 498,-22-485,1-163,0 0,1 0,0 0,-1 1,1-1,-1 0,1 1,-2-1,1 1,1-1,-1 1,1 0,-1 0,1-1,26 11,2-2,0-1,-1-1,23 1,126 7,-114-11,793 9,-759-14,972-28,-590 4,-307 13,-1-7,130-34,-109 20,50-11,-188 31,0-2,-1-4,16-7,-16 7,-52 18,-1-1,0 0,0-1,0 1,0 1,0-1,-1 0,1-1,-1 1,0 0,0 0,0 0,0 0,0-1,0 1,1-7,13-88,1-9,0-66,-15 21,-12-75,-27-150,39 373,-44-312,-24-41,-99-499,157 803,0-1,-3 1,-14-36,26 83,-1 1,-1 0,1-1,-1 1,1 0,-2 0,1 0,-1 0,1 0,-1 2,0-2,1 1,-1 1,0-1,-1 0,0 1,2-1,-2 2,0-1,0 1,0-1,-2 0,-14-1,0 1,0 0,0 1,-20 2,8 0,-904 26,312 28,138-11,-1102 102,1363-130,-131-11,164-6,202 21,25 55,-3 1,-3 2,8 44,14 41,-10-57,-21-61,-3 0,-2 2,4 20,-18-63,1-1,-1 1,1 1,-1-2,0 1,0 0,-1 2,-1 3</inkml:trace>
  <inkml:trace contextRef="#ctx0" brushRef="#br1" timeOffset="5">2656 11705,'29'188,"20"53,-12-59,10 61,71 350,-65-309,-44-204,-3-1,-2 50,-7-9,8-115,-1-3,0 2,2 0,-2-2,1 1,0-1,3 2,14 4,1 0,0 0,0-3,0 0,14 0,40 3,5-4,-55-3,670 5,-426-8,155-7,248-44,-592 47,55 3,-113 3,20-8,-28 3,-17-26,-3-98,-6 0,-7-11,-49-257,40 247,-62-410,45 277,19 54,22 193,2 33,-1 0,0-1,0 2,0-2,0 1,0 0,-1 0,0 0,2 0,-2 1,0-1,-1 0,1 1,0-1,0 2,-1-2,1 1,-1 0,1 0,-1 1,0-1,-1 1,2-1,-1 1,-3-1,-8-3,-3 0,2 1,-1 2,-12-2,21 2,-87-8,-1 4,0 4,-21 5,-283 29,338-26,-237 33,-100 7,258-38,-1-6,-136-18,122 6,-86 7,180 3,50 0</inkml:trace>
  <inkml:trace contextRef="#ctx0" brushRef="#br1" timeOffset="6">8152 11886,'-37'-92,"-4"3,-44-69,71 125,10 24,5 14,52 273,-22-104,51 319,-20 18,-25-275,-2-13,-28-132,-4 2,-7 58,8-151,-1 0,1 0,0 0,-1 0,1 0,-1 0,0 0,2 1,-4-1,62 5,1-3,51-6,-49 1,97-8,-2-7,144-35,91-18,254-7,-507 71,22 7,-87 0,-41-2,-2-2,1-1,0-3,28-8,-26 6,1 1,0 2,36-2,-56 9,-15 1,1-1,-2 0,2 0,0 0,-2-1,2 0,0 0,-2 0,2 0,-2 0,5-2,-7 0,0 0,0 0,-1 1,0-1,0 0,0 0,0 1,0-1,0 0,0 0,0 1,-1-1,0-3,0-2,-11-66,-3-1,-3 2,-6-8,-1-4,-146-555,88 362,-24-26,2 4,92 264,2-1,2 1,1-2,2 1,1-1,3 0,1-11,1 45,0 0,0 1,0-2,0 1,-1 1,0-1,1 0,-2 1,1-1,0 0,-1 2,1-2,0 0,-2 1,1 0,0 0,-1-1,0 1,-1 0,0 0,1 1,-1 0,0 0,0-1,0 1,1 1,-2-1,0 1,2 0,-2 0,1 1,-6-1,-5-1,-1 1,0 2,0-1,0 2,1 0,-3 1,-94 25,67-15,-689 204,584-167,-2-6,-2-7,-138 13,47-21,-188-4,-17-27,441 2</inkml:trace>
  <inkml:trace contextRef="#ctx0" brushRef="#br0" timeOffset="7">3744 4602,'-13'243,"-75"1215,63-1219,-9-3,-12-1,-9-2,31-156</inkml:trace>
  <inkml:trace contextRef="#ctx0" brushRef="#br0" timeOffset="8">3647 4465,'-88'190,"-66"99,202-399,-13 46,-19 38,-2-2,-1 0,-1-1,6-19,-16 37,0 4,0 0,0 0,1 0,-1 1,1-1,3-2,-5 6,1 1,0 0,0-1,1 1,-1 0,0 0,1 1,0-1,-1 0,0 0,2 1,-1-1,0 1,-1 0,1 1,1-1,-1 1,2-1,0 0,0 0,1 1,-2 0,2 0,-1 0,0 1,0 0,0 0,0 0,0 0,0 1,0 0,0 0,-1 1,1-1,0 1,-2 0,2 0,-2 0,5 4,7 8,-1 1,0 1,0-1,6 14,-16-24,41 66,34 78,-39-72,42 62,-79-136</inkml:trace>
  <inkml:trace contextRef="#ctx0" brushRef="#br0" timeOffset="9">9100 7697,'65'98,"61"85,-91-138,2 0,36 32,-69-74,-4-2,0-1,0 1,1-1,-1 1,0-1,1 1,-1-1,0 0,1 1,-1-1,1 1,-1-1,1 0,-1 1,0-1,0 0,1 0,-1 1,1-1,-1 0,1 0,-1 0,1 0,-1 0,1 0,-1 1,1-1,0-1,1-2,-1-1,0 1,2 0,-1-1,0 1,1 1,-1-1,1 0,0 0,0 1,9-10,7-12,-1-1,-1-1,-1 0,-1-1,-1 0,7-24,20-64,-34 95</inkml:trace>
  <inkml:trace contextRef="#ctx0" brushRef="#br0" timeOffset="10">5335 8501,'-343'211,"241"-144,0-2,101-65,0 1,0-1,0 1,1-1,-1 1,0 0,0-1,1 1,0 0,-1-1,1 1,-1-1,1 1,-1 0,1 0,-1 0,1 0,-1-1,1 1,0 0,0 0,-1 0,1 0,0 0,0-1,0 1,0 0,0 0,0 0,1 0,-1 0,0 0,0 0,1 0,-1 0,0 0,1-1,-1 1,1 0,0-1,-1 1,1 0,-1 0,0-1,1 1,0 0,-1-1,2 2,5 3,0 0,0 0,1 0,-1-1,1 0,-3-1,51 26,0-1,2-3,0-3,2-3,1-3,16 2,-68-16,0-2,1 1,-1-1,10-2,5 1,-20 1</inkml:trace>
  <inkml:trace contextRef="#ctx0" brushRef="#br0" timeOffset="11">9046 3605,'95'22,"1"-4,9-2,192 12,-230-22,2775 121,-2389-129,110-29,-480 23,8-1,19 3,-84 6,1 1,1 1,-2 2,1 0,-1 2,7 2,-16-2,-1 2,0-1,0 2,-1 0,0 1,0 1,-2 0,0 0,1 1,-2 0,0 2,4 5,19 31,-1 0,26 52,-8-2,-3 3,-5 2,-2 12,7 37,24 141,4 167,-24 2,-50-432,118 1292,-25 5,-19-235,-14-89,-49 1,-14-875,-3 84,0-167,-3 0,-1 0,-8 19,14-61,0 0,-1 0,0 0,-1-1,0 1,1-1,-1 1,-1-1,1 1,-1-2,0 1,-2 2,0-2,1-1,-1-1,0 1,0-1,0 0,0-1,0 1,0-1,-1 0,1 0,-4-2,-48 12,-320 57,-931 53,299-92,62-62,307 24,425 9,216-1,-1 0,1 0,-1 0,1 0,0 0,0 0,-1 0,1 0,-1 0,1 0,-1 0,1 0,-1 0,1 0,-1-1,1 1,0 0,-1 0,1 0,-1-1,1 1,-1 0,1-1,0 1,-1 0,1-1,0 1,-1 0,1 0,0 0,0-1,-1 1,1-1,0 1,0 0,0-1,8-17,26-16,-32 32,29-24,27-27,-54 47,2 1,-2-1,1 0,-1-1,0 1,0-1,-1 0,2-4,-2-1,-3 11,0 1,0 0,0-1,0 1,0 0,0-1,0 1,0 0,0-1,0 1,0 0,0 0,0 0,0 0,0 0,0-1,1 1,-1 0,0 0,0-1,0 1,1 0,-1 0,0-1,0 1,0 0,1 0,-1 0,0-1,0 1,0 0,0 0,0 0,1 0,-1 0,0 0,1 0,-1 0,0 0,1 0,-15 2,1 0,-1 1,1 2,-1-1,1 1,1 1,-6 3,-14 5,26-11,-20 8,-1-1,1-1,-1-1,-12 1,37-9,1 0,0 0,0 0,0 1,-1-1,1 0,0 1,0-1,1 1,-1-1,0 1,0 0,0-1,0 0,0 1,0 0,0-1,0 2,1-1,-1-1,1 1,0 0,0 0,-1-1,1 1,0 0,0 0,0-1,0 0,0 1,0 0,0 0,0-1,1 1,-1 0,0 0,0-1,1 1,-1 0,0 0,3 2,0 1,0 0,-1-1,1 1,0 0,1-1,-2 0,5 2,35 24,2 0,2-4,0-1,15 5,11 5,-14-5,-2 0,2-2,57 18,-86-37</inkml:trace>
  <inkml:trace contextRef="#ctx0" brushRef="#br2" timeOffset="12">9966 4325,'-131'-8,"-1"4,-123 15,157-1,0 5,0 4,2 4,-20 11,-86 39,2 8,6 9,-81 55,163-79,3 3,3 6,4 4,3 4,3 5,4 4,-34 50,52-53,4 4,-35 68,81-122,3 3,1-1,1 2,3 0,1 1,3 1,1 0,3 4,4-21,2 1,1-1,1 1,1-1,1 1,2-1,1-1,1 1,1 0,2-1,1 0,1-1,1 0,1-1,1 0,2-2,0 0,2 0,-1-1,20 16,3 0,2-2,2-2,1-2,1 0,1-5,37 16,-20-13,2-5,1-2,1-2,69 10,-24-15,1-5,-1-3,1-6,0-6,1-4,50-14,-13-1,-1-10,-1-4,63-29,-102 24,0-4,-4-6,-2-3,74-54,-82 43,-3-6,-4-2,-1-5,-5-5,-35 33,-3-2,-3-2,-2-2,-3-2,-3-2,-1-1,7-25,-22 36,-1 1,-4-2,-1-1,-3 0,-2-6,1-15,-6-1,-1-1,-5-26,-1 62,-1 1,-1-1,-2 1,-2 0,-2 1,3 10,-2 2,-1 1,-1-1,0 2,-2 0,-1 0,-11-10,-5-2,-1 1,-2 2,-2 1,-1 1,-1 3,-1 1,-2 2,0 2,-1 2,-2 2,0 2,-32-8,17 9,0 3,-1 3,0 3,0 2,-1 4,1 1,-1 3,1 4,-48 10,-40 18,-123 48,190-55</inkml:trace>
  <inkml:trace contextRef="#ctx0" brushRef="#br3" timeOffset="13">11222 7835,'-199'2,"2"8,-168 32,272-25,0 3,2 5,1 3,2 5,1 2,2 5,-6 8,42-19,1 2,3 2,0 3,1 1,3 2,2 2,0 1,3 2,-1 6,12-13,2 2,1-1,3 2,0 0,3 1,1 2,2-1,2 1,3 1,1-1,-2 42,8-32,2 1,2-1,3 0,2 1,2-2,3 0,13 33,-12-43,3-2,2 1,1-2,2 0,2-2,1 0,2-2,1-1,18 16,6-3,2-2,2-2,2-2,2-3,0-3,4-2,45 16,-5-9,1-5,2-4,0-5,65 6,-12-11,3-6,-1-7,2-8,-2-6,1-8,-2-6,67-22,-178 32,0-4,0-1,-2-2,42-23,-72 31,-1 0,0-2,-1 0,0-1,-2-1,1 0,-1-1,0 0,-2-1,0-1,-1 0,-1-1,1 1,1-8,1-9,-1 0,-2 0,-1-1,-1-1,-3 1,0-1,-2-1,-1-10,-4-70,-13-96,9 161,-6-95,-9 1,-4 1,-14-20,24 106,-5 0,-1 1,-3 2,-2 0,-3 2,-1 1,-3 1,-39-44,19 34,-2 2,-35-25,54 54,0 1,-1 4,-2-1,-1 3,-10-3,-29-10,-1 4,-1 4,-2 2,-1 5,-59-7,107 25,-2 0,1 3,0 1,0 2,-14 3,-47 11,-29 12,28-4</inkml:trace>
  <inkml:trace contextRef="#ctx0" brushRef="#br3" timeOffset="14">11375 9471,'113'45,"2"-6,98 21,-75-26,2-6,-1-6,3-8,-1-4,1-7,0-6,0-7,-2-5,55-16,249-70,-15 4,-258 65,94-1,-38 19,2 11,-1 9,120 23,-7 18,333 92,17 63,-674-198,24 9,2-2,-1-2,23 1,17-3</inkml:trace>
  <inkml:trace contextRef="#ctx0" brushRef="#br4" timeOffset="15">3376 12658,'-156'-16,"-124"-10,-240 12,115-17,245 15,-87 2,13 3,-7 0,-52 11,106 1,177-1,-1-1,1 1,0-2,1 1,-4-3,11 4,0-1,0 1,-1-1,1 0,-1 0,2 1,-2-2,1 1,0-1,0 1,0-1,0 0,1 1,-1 0,0-1,0 0,1-1,0 1,0 0,-1 1,1-2,0 1,0-1,-15-59,5 22,0-1,-2-38,-8-183,-8-66,-90-494,-15-141,130 928,-76-845,40-1,-6-1096,25 1218,20 691,1 62,-1-409,3 393,1-1,1 1,1-1,0 2,3-1,-1 1,2 0,5-8,7-11,1 3,2-1,25-28,-16 26,1 3,3 1,1 1,1 2,40-25,-26 23,1 4,1 1,2 3,39-12,-24 15,0 4,2 2,3 5,226-30,-225 34,187-22,247-33,-9 23,-266 28,61-19,-104 9,-93 13,-1-4,43-15,-140 28,0 0,-1 1,0-1,1 0,0 0,-1 0,0-1,0 1,1-1,-1 0,0 0,0 1,0-1,0 0,0 0,0-1,-1 1,1 0,-2 0,2-1,-1 1,0 0,0-3,0 1,0 1,0-2,-1 1,1 0,-1 0,0 0,-1 0,1-1,-1 2,0-2,0 1,0 1,-2-4,1 1,-1-1,-1 1,1 0,-1 0,-1 0,2 1,-3-1,2 1,-1 0,-1 1,-5-4,-12-9,0 1,-11-3,26 15,-128-66,-19-10,153 77,-1 1,0 0,-1 1,2 0,-2-1,1 1,0-1,-1 1,1 0,-1 1,1-1,-1 1,0-1,2 1,-3 0,24 11,154 62,44 32,-75-20,-140-84,-1 0,1 0,0 0,0 0,-1 0,1-1,-1 2,1-1,-2 0,2 1,-1-1,0 1,1 0,-1-1,0 0,0 1,0 1,0 0,-1-1,0 1,0 1,0-1,0-1,0 1,-1 0,1 0,-1-1,0 1,0 0,0 0,-3 7,1-1,-2-1,0 1,1 0,-2 0,0-2,-1 2,-50 56,31-37,-101 116,-125 134,249-274,-4 3,-1 1,1-1,-1-1,0 1,-9 4,4-5</inkml:trace>
  <inkml:trace contextRef="#ctx0" brushRef="#br4" timeOffset="16">4618 12160,'70'-48,"-2"-3,-3-2,-2-3,-2-3,-3-2,-2-3,-3-4,45-72,35-72,73-155,-105 182,-42 68,-3-1,35-119,61-259,-21 62,-67 220,-8-3,-7-14,108-434,38 11,-171 576,4 2,3 1,3 0,4 4,42-63,51-45,6 5,162-154,-294 322,27-30,-31 34,0 1,0-1,0 0,1 0,-1-1,0 1,-1 1,1-2,0 1,-1-1,0 1,1 1,-1-2,0 1,0-1,0 1,0 0,-1-2,0 2,0 1,0 0,0 0,1 0,-1 1,0-1,-1 0,1 0,0 1,1-1,-1 0,0 1,-1-1,1 0,0 1,-1-1,1 1,0 0,0 0,0-1,-1 1,1 0,0 0,-1 0,-41 0,31 1,-36-2,-224 10,226-6,1 4,-1 1,2 2,-42 16,80-24,-45 17,-13 7,50-19,-1 0,1 1,0 2,2-1,-1 0,-7 8,19-17,1 1,0-1,0 0,0 1,0-1,-1 0,1 1,0-1,0 0,0 1,-1-1,1 1,0-1,0 1,0-1,0 0,0 1,0-1,0 1,0-1,0 1,0-1,0 0,0 1,0-1,0 1,0-1,0 0,1 0,-1 0,0 1,0-1,0 0,1 1,-1-1,0 0,0 1,0-1,0 0,0 1,1-1,-1 0,0 0,1 1,-1-1,1 0,-1 0,0 0,1 0,-1 1,1-1,-1 0,0 0,1 0,-1 0,1 0,-1 0,28 6,-26-6,31 4,1-2,-1-2,1-1,0-2,22-4,52-13,8-8,3 1,-85 17,-26 8,0-1,1 1,-1 0,2 1,-1 0,0 0,1 1,-11 30,8 109,0-16,0 78,1 91,-11-283,-1-9</inkml:trace>
  <inkml:trace contextRef="#ctx0" brushRef="#br4" timeOffset="17">8662 8787,'-77'-22,"0"3,-2 2,0 5,0 3,-14 3,-361 17,311-5,-219 22,5 0,171-15,-52 1,42-13,-189 6,101 0,-46 3,115-7,149-3,50-1</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3T15:05:52.913"/>
    </inkml:context>
    <inkml:brush xml:id="br0">
      <inkml:brushProperty name="width" value="0.05" units="cm"/>
      <inkml:brushProperty name="height" value="0.05" units="cm"/>
    </inkml:brush>
  </inkml:definitions>
  <inkml:trace contextRef="#ctx0" brushRef="#br0">1 1 24575,'180'80'0,"-145"-63"0,0-2 0,0-1 0,2-2 0,38 7 0,-66-16 0,-1 0 0,1 0 0,-1 1 0,0 0 0,11 7 0,-12-6 0,1-1 0,0 1 0,0-1 0,1-1 0,15 5 0,75 17 0,-69-15 0,0-3 0,0 0 0,1-2 0,48 2 0,2-8-1365,-58 1-5461</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6T15:11:46.316"/>
    </inkml:context>
    <inkml:brush xml:id="br0">
      <inkml:brushProperty name="width" value="0.05" units="cm"/>
      <inkml:brushProperty name="height" value="0.05" units="cm"/>
      <inkml:brushProperty name="color" value="#F6630D"/>
    </inkml:brush>
  </inkml:definitions>
  <inkml:trace contextRef="#ctx0" brushRef="#br0">0 244 24575,'201'14'0,"-12"0"0,-123-13 0,1-2 0,125-21 0,72-29 0,-239 47 0,38 0 0,-10 1 0,-52 3 0,0 0 0,0 0 0,0 0 0,0 0 0,0 0 0,0 0 0,0 0 0,0-1 0,0 1 0,0 0 0,0-1 0,0 1 0,0-1 0,0 1 0,0-1 0,0 1 0,-1-1 0,1 0 0,0 1 0,0-1 0,1-1 0,-2 1 0,0 1 0,-1-1 0,1 0 0,0 0 0,0 1 0,0-1 0,0 0 0,-1 0 0,1 1 0,0-1 0,-1 0 0,1 1 0,-1-1 0,1 1 0,0-1 0,-1 0 0,1 1 0,-1-1 0,0 1 0,1-1 0,-1 1 0,0-1 0,-48-29 0,41 26 0,-109-50 0,66 28 0,36 18 0,0 0 0,-30-9 0,-4 3 0,45 12 0,10 1 0,12 4 0,315 152 0,-300-138 0,-4-3 0,0 3 0,46 33 0,-74-49 0,1 0 0,-1 0 0,1 0 0,-1 1 0,1-1 0,-1 0 0,0 1 0,0-1 0,0 1 0,0 0 0,0-1 0,0 1 0,0 0 0,-1-1 0,1 1 0,-1 0 0,1 3 0,-1-4 0,0 0 0,0 0 0,0 0 0,-1 0 0,1 1 0,0-1 0,-1 0 0,1 0 0,-1 0 0,0 0 0,1 0 0,-1 0 0,0 0 0,1 0 0,-1 0 0,0-1 0,0 1 0,0 0 0,0 0 0,-1 0 0,-4 3 0,0-1 0,0-1 0,0 1 0,-1-1 0,1 0 0,0 0 0,-1-1 0,-9 1 0,1 0 0,1 0 0,0 0 0,-1 2 0,1 0 0,0 1 0,1 0 0,-1 1 0,1 0 0,0 1 0,1 1 0,0 0 0,0 0 0,1 1 0,-15 16 0,15-16-341,-1 0 0,0-1-1,-18 11 1,15-11-6485</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09T21:17:47.808"/>
    </inkml:context>
    <inkml:brush xml:id="br0">
      <inkml:brushProperty name="width" value="0.05" units="cm"/>
      <inkml:brushProperty name="height" value="0.05" units="cm"/>
      <inkml:brushProperty name="color" value="#AB008B"/>
      <inkml:brushProperty name="ignorePressure" value="1"/>
    </inkml:brush>
  </inkml:definitions>
  <inkml:trace contextRef="#ctx0" brushRef="#br0">0 1341,'1'-21,"2"1,0 1,1-1,1 1,0 0,2 0,1-1,14-48,-18 52,-1-2,0 2,-1-1,-1-8,-2-68,-1 35,1 45,-1 0,0 1,0-1,-2 1,0 0,-1-3,-9-29,8 14,0 0,2-1,1-20,3-94,2 75,-3 25,0 9,4-26,-3 57,2 0,-1 0,0 0,0 0,1 0,1 1,-2-1,2 1,-1 0,1-1,0 1,0 0,8-9,0 1,2 1,0-1,23-21,-24 21,1 1,0 0,1 1,0 1,0 0,2 1,10-5,-16 8,11-5</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09T21:17:52.342"/>
    </inkml:context>
    <inkml:brush xml:id="br0">
      <inkml:brushProperty name="width" value="0.1" units="cm"/>
      <inkml:brushProperty name="height" value="0.1" units="cm"/>
      <inkml:brushProperty name="color" value="#66CC00"/>
      <inkml:brushProperty name="ignorePressure" value="1"/>
    </inkml:brush>
  </inkml:definitions>
  <inkml:trace contextRef="#ctx0" brushRef="#br0">1 1000,'0'-3,"1"0,-1 0,0-1,1 1,0 0,0 0,-1 0,1 0,0 0,0 1,1-2,2-9,-1 1,0 0,0-1,0 0,-1 0,0 0,-1 0,1-1,-1 0,-1 1,1-1,-1-12,1-3,0-1,2 1,0-1,4-22,3-32,-8 64,0 1,1 0,0-1,1 2,3-13,-2 7,3-5,-1 1,3-2,-8 21,2 1,-1 0,1 0,-1 1,1-1,-1 1,2 1,1-3,17-18,-14 17,0-1,0 0,0-1,4-9,-9 12,1 1,0 1,0-1,0 2,1-1,-1 1,0 1,1 0,0 0,2 1,22-10,-1 2,16-1,-21 7,10-3,-24 7</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09T21:17:55.621"/>
    </inkml:context>
    <inkml:brush xml:id="br0">
      <inkml:brushProperty name="width" value="0.05" units="cm"/>
      <inkml:brushProperty name="height" value="0.05" units="cm"/>
      <inkml:brushProperty name="color" value="#004F8B"/>
      <inkml:brushProperty name="ignorePressure" value="1"/>
    </inkml:brush>
  </inkml:definitions>
  <inkml:trace contextRef="#ctx0" brushRef="#br0">0 908,'10'0,"1"-2,-1-2,0 0,0-1,1-1,-1-2,0-1,-1-3,1 0,-1-1,0-1,1-3,49-83,2 7,0 8,38-32,-17 44,0 11,3 10,23 2,-41 23,50-20,74 5,-42 44,27-4,-71-25,-56 12,21 3,43 14,-94-2</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09T21:20:16.081"/>
    </inkml:context>
    <inkml:brush xml:id="br0">
      <inkml:brushProperty name="width" value="0.1" units="cm"/>
      <inkml:brushProperty name="height" value="0.1" units="cm"/>
      <inkml:brushProperty name="color" value="#FF0000"/>
      <inkml:brushProperty name="ignorePressure" value="1"/>
    </inkml:brush>
  </inkml:definitions>
  <inkml:trace contextRef="#ctx0" brushRef="#br0">3 2331</inkml:trace>
  <inkml:trace contextRef="#ctx0" brushRef="#br0" timeOffset="2251.95">3 2331,'15'-29,"0"1,1 0,0 4,2 0,15-16,25-19,13-7,-55 54,39-45,-3-3,0-5,22-40,42-69,87-114,-162 243,2 1,-1 5,20-7,-7 5,44-49,-75 65,-1 6,6-2,-11 5,2 2,-1-3,15-20,-11 5,2-1,-1-5,4-8,17-33,28-33,-32 49,-2-3,10-22,48-96,-68 125,-18 41</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1T21:16:39.513"/>
    </inkml:context>
    <inkml:brush xml:id="br0">
      <inkml:brushProperty name="width" value="0.1" units="cm"/>
      <inkml:brushProperty name="height" value="0.1" units="cm"/>
      <inkml:brushProperty name="color" value="#5B2D90"/>
      <inkml:brushProperty name="ignorePressure" value="1"/>
    </inkml:brush>
  </inkml:definitions>
  <inkml:trace contextRef="#ctx0" brushRef="#br0">0 306,'1244'0,"-1199"0,0 3,2-1,-3 1,41-1,580-2,-650 0,3 0,-1-2,-2 2,0 0,2-3,11 1,-18-1,2 1,-2-1,2 3,-2-4,0 1,0 1,0-1,0-2,0 0,7 0,65-30,42-22,-99 45,-2-1,-1-1,-2-1,0 2,-3-2,10-12,-24 25,2-6,0 3,2-2,1 2,-1-3,1 3,11-7,1 2,-5 0</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3T21:08:16.205"/>
    </inkml:context>
    <inkml:brush xml:id="br0">
      <inkml:brushProperty name="width" value="0.1" units="cm"/>
      <inkml:brushProperty name="height" value="0.1" units="cm"/>
      <inkml:brushProperty name="color" value="#66CC00"/>
      <inkml:brushProperty name="ignorePressure" value="1"/>
    </inkml:brush>
  </inkml:definitions>
  <inkml:trace contextRef="#ctx0" brushRef="#br0">0 0,'0'5,"1"0,-1-1,1 1,0 0,0-1,1 1,0-1,-1 0,1 1,1-1,-1 0,2 2,39 45,-18-24,154 177,63 76,-225-258,190 235,40 21,-17-51,86 55,266 191,-463-377,94 99,-173-154,-3 1,-1 2,-2 1,-2 2,-2 2,16 36,-29-43,-2 1,5 23,-10-29,2 0,2-1,8 16,12 8,3-1,2-2,3-1,1-2,30 25,-8-4,-36-40,1-1,8 4,206 200,-201-197,-3 2,-1 1,-2 3,-2 1,5 13,17 35,-25-38,3-1,3-2,23 24,-39-56,2-2,0 0,19 11,42 37,-57-43,1-2,2-1,0-1,16 8,31 18,13 15,-31-16,17 21,-51-45,15 16,-23-21,2 0,0-2,17 12,35 21,-1 2,-4 3,-1 4,-4 2,-2 3,6 13,-52-58,-4-3</inkml:trace>
  <inkml:trace contextRef="#ctx0" brushRef="#br0" timeOffset="3236.3">1892 4640,'54'3,"0"2,39 9,37 5,88 10,13 1,-182-26,117 14,-135-12,0 0,0 2,-1 2,8 4,9 6,0-2,1-2,0-3,1-1,6-2,-24-4,-1 1,1 1,13 7,61 15,-71-23,10 1,-2 2,1 2,40 17,24 15,-33-14,17 12,-58-27,0-1,4-1,-11-4,0 1,-1 1,0 1,7 6,-16-7,20 13,0-1,2-2,0-2,2-1,18 5,71 14,-38-12,79 35,-44 1,-97-48</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3T20:44:52.300"/>
    </inkml:context>
    <inkml:brush xml:id="br0">
      <inkml:brushProperty name="width" value="0.1" units="cm"/>
      <inkml:brushProperty name="height" value="0.1" units="cm"/>
      <inkml:brushProperty name="color" value="#66CC00"/>
      <inkml:brushProperty name="ignorePressure" value="1"/>
    </inkml:brush>
  </inkml:definitions>
  <inkml:trace contextRef="#ctx0" brushRef="#br0">2465 0,'-1752'0,"1738"1,0 0,0 1,0 0,0 1,0 0,1 2,-1-1,1 2,0-1,1 2,-1 0,-6 5,-1 0,0-1,-1-1,0-1,-1-1,1-1,-2-1,1-1,-4 0,8-2,0 1,0 1,1 0,0 2,0 0,0 0,1 2,1 0,-1 1,1 0,1 2,0-1,1 2,0 0,0 0,2 1,-8 12,11-14,1 0,1 0,0 1,0 0,2 0,-1 1,2-1,-1 1,2 0,0 0,1 0,0 0,1 0,1 4,-1-14,-1 0,1 0,0 0,0 0,1 0,-1 0,1 0,0 0,0 0,1 0,-1 0,1-1,-1 1,1-1,0 1,1-1,-1 1,0-1,1 0,0 0,0 0,0-1,0 1,0-1,0 1,1-1,-1 0,1-1,1 2,24 10,1-1,1-1,0-2,0-1,26 3,32 9,-82-19,824 230,-777-215,1-3,0-2,1-3,0-2,0-2,112-1,0-7,-9 0,-96 5,0 3,28 6,27 0,-1-5,52-7,-40 1,635 0,-716-1,0-2,0-2,0-2,5-3,186-56,-177 48,-43 14,7-2,-1-1,-1-1,1-1,17-11,-36 18,-1-1,1 1,-1-1,0 0,0-1,0 1,-1-1,1 0,-1 0,0-1,-1 1,1-1,-1 0,0 1,-1-1,1-1,-1 1,0 0,-1-1,0 1,1-2,1-53,-3 0,-7-49,6 87,-1 6,0 0,-1 0,-1 0,0 0,-2 0,0 1,0 0,-2 0,0 0,-9-12,-2 1,-2 1,0 1,-2 1,0 1,-9-5,24 22,0 0,0 1,0 0,-1 1,0 0,0 0,0 1,0 0,0 0,-1 1,0 0,-26-3,0 1,-12 2,25 1,-471-1,228 5,-670-3,907 0</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3T20:47:34.094"/>
    </inkml:context>
    <inkml:brush xml:id="br0">
      <inkml:brushProperty name="width" value="0.1" units="cm"/>
      <inkml:brushProperty name="height" value="0.1" units="cm"/>
      <inkml:brushProperty name="color" value="#66CC00"/>
      <inkml:brushProperty name="ignorePressure" value="1"/>
    </inkml:brush>
  </inkml:definitions>
  <inkml:trace contextRef="#ctx0" brushRef="#br0">1 0,'193'176,"8"-8,40 14,-46-42,6-8,5-10,16-3,253 83,-158-73,324 184,-18 43,-338-176,130 114,-188-128,7-10,136 61,756 426,-1083-616,338 203,-258-163,2-6,21 3,-94-44,-17-8,-1 2,-1 1,0 2,15 11,18 14,-66-42,-1 0,1 0,0 0,-1 0,1 0,0 0,0 0,-1 0,1 0,0 1,-1-1,1 0,0 0,-1 0,1 0,0 1,0-1,-1 0,1 0,0 1,0-1,0 0,-1 0,1 1,0-1,0 0,0 1,0-1,0 0,-1 0,1 1,0-1,0 0,0 1,0-1,0 0,0 1,0-1,0 0,0 1,0-1,0 0,1 1,-1-1,0 0,0 1,0-1,0 0,0 1,1-1,-1 0,0 0,0 1,0-1,1 0,-1 0,0 1,0-1,1 0,-1 0,0 0,1 0,-1 1,0-1,1 0,-34 2,30-2,-193-4,99-1,1 5,-9 4,14 8,-10 6,-57 8,-81-8,-238-13,336-7,73 6,0 2,0 3,1 4,-8 4,-28 5,-17-2,-137 4,-204-8,303-8,0 7,-103 25,150-22,-262 53,143-25,133-26,30-5,-1-3,-22-1,-184-4,38-2,115 2,-114 21,154-14,-1-4,0-4,-55-3,-356-4,467 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11-11T16:23:43.244"/>
    </inkml:context>
    <inkml:brush xml:id="br0">
      <inkml:brushProperty name="width" value="0.05" units="cm"/>
      <inkml:brushProperty name="height" value="0.05" units="cm"/>
      <inkml:brushProperty name="ignorePressure" value="1"/>
    </inkml:brush>
  </inkml:definitions>
  <inkml:trace contextRef="#ctx0" brushRef="#br0">0 1,'156'274,"-69"-113,-44-87,183 336,-149-255,39 117,19 124,-29-79,-63-211,43 75,-36-79,-53-106,-1 0,1 1,-1-1,0 1,0 0,-1 0,1 0,-3-1,-59-33,28 16,-656-332,639 326,11 3,33 17,0 1,0 0,-1 1,0 0,0 1,-3-1,46 28,566 335,-544-324,52 24,-88-50,1 0,0-1,0-1,0-1,1-1,0 0,0-1,8-1,-26-2,1 0,-1 0,0 0,1-1,-1 1,1-1,-1 1,0-1,1 0,-1 1,0-1,1 0,-1 0,0 0,0 0,0 0,0 0,0 0,0 0,0 0,0-1,0 1,-1 0,1-1,-1 1,1 0,0-2,12-48,-9 32,28-98,-12 46,-2-2,0-25,-7 43,-5 31</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10-23T13:26:51.298"/>
    </inkml:context>
    <inkml:brush xml:id="br0">
      <inkml:brushProperty name="width" value="0.05" units="cm"/>
      <inkml:brushProperty name="height" value="0.05" units="cm"/>
      <inkml:brushProperty name="color" value="#CC0066"/>
      <inkml:brushProperty name="ignorePressure" value="1"/>
    </inkml:brush>
  </inkml:definitions>
  <inkml:trace contextRef="#ctx0" brushRef="#br0">1 1,'0'5,"0"-1,0 1,2-1,-2 3,3-4,-3 1,2 3,0-5,3 7,27 47,-21-38,116 168,56 52,164 180,-58-74,-195-218,-7 3,2 15,-13-22,-44-69,19 22,-8 3,3 12,-39-74</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3T15:03:24.184"/>
    </inkml:context>
    <inkml:brush xml:id="br0">
      <inkml:brushProperty name="width" value="0.1" units="cm"/>
      <inkml:brushProperty name="height" value="0.1" units="cm"/>
      <inkml:brushProperty name="color" value="#5B2D90"/>
      <inkml:brushProperty name="ignorePressure" value="1"/>
    </inkml:brush>
  </inkml:definitions>
  <inkml:trace contextRef="#ctx0" brushRef="#br0">887 1311,'0'-38,"0"-31,-4-6,2 52,-1-1,-1 2,-1-1,-2 0,-1-3,-1 3,-2 0,0 0,-1 1,-12-15,17 24,0 0,1-1,1 0,0 0,0-1,2 1,0-1,-1-7,1 4,0 0,-2 1,0-1,-1 1,-3-4,6 16,0 0,0 1,0-1,-1 1,0 0,0 0,0 1,0-1,-1 1,0 0,1 0,-5-2,-67-28,45 21,12 4,-10-5,-1 2,0 0,0 2,-11-1,16 6,-4-1,1 0,-23-9,41 11,1-1,0 0,0 0,0-1,0-1,1 1,0-1,0 0,1-1,-2-1,-20-22,9 11,1-1,-14-21,28 35,0-2,1 1,0 0,0-1,1 0,0 0,0 0,1 0,0-1,0 1,1-4,-2-34,4-27,-1 59,1-18</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8-08-13T17:06:59.231"/>
    </inkml:context>
    <inkml:brush xml:id="br0">
      <inkml:brushProperty name="width" value="0.05" units="cm"/>
      <inkml:brushProperty name="height" value="0.05" units="cm"/>
      <inkml:brushProperty name="color" value="#004F8B"/>
      <inkml:brushProperty name="ignorePressure" value="1"/>
    </inkml:brush>
  </inkml:definitions>
  <inkml:trace contextRef="#ctx0" brushRef="#br0">0 2181,'32'-3,"-2"-1,1-1,0-3,0-1,9-2,52-17,-1-5,-1-5,50-34,255-167,-267 156,-83 56,0-3,-3-3,0-2,8-11,15-28,-2-5,0-4,-16 16,3 4,3 2,48-43,-40 54,1 3,3 4,14-4,206-97,358-117,-73 34,-551 218,8-2,-1-1,0-2,-1-1,1-2,4-6,-4-2</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2-04T17:35:44.946"/>
    </inkml:context>
    <inkml:brush xml:id="br0">
      <inkml:brushProperty name="width" value="0.05" units="cm"/>
      <inkml:brushProperty name="height" value="0.05" units="cm"/>
      <inkml:brushProperty name="color" value="#008C3A"/>
    </inkml:brush>
  </inkml:definitions>
  <inkml:trace contextRef="#ctx0" brushRef="#br0">1 1 24575,'0'0'-8191</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2-04T17:35:58.209"/>
    </inkml:context>
    <inkml:brush xml:id="br0">
      <inkml:brushProperty name="width" value="0.05" units="cm"/>
      <inkml:brushProperty name="height" value="0.05" units="cm"/>
      <inkml:brushProperty name="color" value="#008C3A"/>
    </inkml:brush>
  </inkml:definitions>
  <inkml:trace contextRef="#ctx0" brushRef="#br0">1396 59 24575,'-118'1'0,"-127"-3"0,140-11 0,71 8 0,-59-4 0,70 8 0,1 0 0,-1 2 0,2 0 0,-2 1 0,1 1 0,0 0 0,0 2 0,0 0 0,-34 13 0,-9 3 0,48-16 0,1 0 0,-1 1 0,1 1 0,0 0 0,-19 11 0,-46 34 0,62-38 0,-2-1 0,-35 18 0,32-18 0,-41 28 0,36-22 0,24-17 0,1 0 0,-1 0 0,2 1 0,-1-1 0,0 1 0,1-1 0,0 1 0,0 0 0,0 0 0,0 1 0,0-1 0,1 0 0,-1 1 0,2 0 0,-4 6 0,-1 15 0,3 0 0,0 1 0,2-1 0,3 42 0,1-17 0,0-9 0,16 61 0,-5-26 0,-11-68 0,-1 0 0,0-1 0,1 1 0,0-1 0,1 1 0,1-1 0,0 0 0,0-1 0,-1 1 0,3 0 0,-1-1 0,0 0 0,1-1 0,0 1 0,0-1 0,13 7 0,8 4 0,-1-2 0,3-1 0,45 16 0,-25-17 0,-42-10 0,0-1 0,-1 1 0,2 0 0,-2 0 0,0 1 0,1 0 0,-1 0 0,9 5 0,-3 2 0,0-1 0,2-1 0,-1 1 0,1-2 0,1 0 0,-1-1 0,1 0 0,1 0 0,-1-2 0,1 0 0,0 0 0,25 2 0,301-4 0,-169-4 0,-124 2 0,60-1 0,-99 0 0,0 0 0,0-1 0,-1 0 0,1-1 0,-1 0 0,1 0 0,18-8 0,-10 1 0,1 1 0,0 1 0,1 0 0,0 2 0,44-10 0,4 6 0,2 2 0,0 2 0,81 3 0,-114 2 0,73-11 0,-69 6 0,52-2 0,59 10 0,70-4 0,-206 1 0,0-1 0,0 0 0,-1-1 0,-1-1 0,2 0 0,-1-1 0,-1 0 0,0-1 0,0 0 0,-1-1 0,1-1 0,-2 0 0,1 0 0,22-20 0,-30 23 0,12-11 0,0-2 0,19-25 0,-33 35 0,3 0 0,-4 0 0,2 0 0,-1 0 0,-2-1 0,0 1 0,1-1 0,-1 0 0,1-11 0,-4-162 0,-3 73 0,1 82 0,0-1 0,-2 1 0,-2 0 0,-15-37 0,1 6 0,19 50 0,0-1 0,-2 1 0,-1-1 0,0 1 0,0 0 0,1 0 0,-3 1 0,1-1 0,0 1 0,-1 0 0,0 1 0,0-1 0,-2 1 0,1 0 0,-18-9 0,7 6 0,-2 1 0,1 1 0,-1 0 0,-1 1 0,2 1 0,-41-6 0,-4 5 0,-1 2 0,-124 5 0,64 2 0,-987-3-1365,1081 0-5461</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2-04T17:36:04.956"/>
    </inkml:context>
    <inkml:brush xml:id="br0">
      <inkml:brushProperty name="width" value="0.05" units="cm"/>
      <inkml:brushProperty name="height" value="0.05" units="cm"/>
      <inkml:brushProperty name="color" value="#FF0066"/>
    </inkml:brush>
  </inkml:definitions>
  <inkml:trace contextRef="#ctx0" brushRef="#br0">2 1178 24575,'0'-2'0,"1"0"0,0 0 0,-1 0 0,1 0 0,0 1 0,0-1 0,0 0 0,0 1 0,1-1 0,-1 0 0,0 1 0,1 0 0,1-3 0,8-8 0,-6 2 0,0 0 0,-1 0 0,0 0 0,-1-1 0,0 1 0,0-1 0,-1 0 0,-1 0 0,1-12 0,-4-104 0,0 97 0,-27-222 0,8 100 0,17 120 0,2 0 0,3-65 0,0 85 0,0 1 0,2-1 0,-1 1 0,1 0 0,1 0 0,0 0 0,0 1 0,1-1 0,1 1 0,0 0 0,13-18 0,-11 20 0,-1 1 0,1 0 0,0 0 0,0 1 0,1 0 0,0 0 0,0 1 0,0 0 0,1 1 0,0 0 0,13-4 0,-18 6 0,58-23 0,-43 16 0,-1 0 0,2 2 0,-1 0 0,1 1 0,0 1 0,0 2 0,31-3 0,83 8-1365,-112-2-5461</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3T17:25:27.613"/>
    </inkml:context>
    <inkml:brush xml:id="br0">
      <inkml:brushProperty name="width" value="0.05" units="cm"/>
      <inkml:brushProperty name="height" value="0.05" units="cm"/>
      <inkml:brushProperty name="color" value="#008C3A"/>
    </inkml:brush>
  </inkml:definitions>
  <inkml:trace contextRef="#ctx0" brushRef="#br0">0 164 24575,'58'10'0,"0"-2"0,0-2 0,74-4 0,-81-1 0,893 1 0,-492-4 0,-426 4 0,1 0 0,32 8 0,-31-4 0,47 2 0,-58-7 0,7-1 0,-42-6 0,-72-19 0,1-3 0,-109-51 0,4-2 0,187 80 0,11 7 0,10 8 0,108 69 0,-90-62 0,-8-7 0,47 19 0,-17-9 0,-34-16 0,1 0 0,40 9 0,-38-12 0,-1 1 0,27 12 0,97 37 0,-145-55 0,-1 0 0,1 0 0,-1 0 0,0 0 0,1 0 0,-1 1 0,1-1 0,-1 0 0,1 0 0,-1 0 0,0 0 0,1 1 0,-1-1 0,0 0 0,1 0 0,-1 1 0,0-1 0,1 0 0,-1 1 0,0-1 0,1 0 0,-1 1 0,0-1 0,0 1 0,0-1 0,1 0 0,-1 1 0,0-1 0,0 1 0,0 0 0,-12 5 0,-38 0 0,37-4 0,-47 5 0,1 4 0,0 2 0,1 2 0,-69 29 0,103-34-109,-15 6-205,1 2 0,0 2 0,-52 36 0,76-45-6512</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3T17:31:17.569"/>
    </inkml:context>
    <inkml:brush xml:id="br0">
      <inkml:brushProperty name="width" value="0.05" units="cm"/>
      <inkml:brushProperty name="height" value="0.05" units="cm"/>
      <inkml:brushProperty name="color" value="#008C3A"/>
    </inkml:brush>
  </inkml:definitions>
  <inkml:trace contextRef="#ctx0" brushRef="#br0">0 164 24575,'58'10'0,"0"-2"0,0-2 0,74-4 0,-81-1 0,893 1 0,-492-4 0,-426 4 0,1 0 0,32 8 0,-31-4 0,47 2 0,-58-7 0,7-1 0,-42-6 0,-72-19 0,1-3 0,-109-51 0,4-2 0,187 80 0,11 7 0,10 8 0,108 69 0,-90-62 0,-8-7 0,47 19 0,-17-9 0,-34-16 0,1 0 0,40 9 0,-38-12 0,-1 1 0,27 12 0,97 37 0,-145-55 0,-1 0 0,1 0 0,-1 0 0,0 0 0,1 0 0,-1 1 0,1-1 0,-1 0 0,1 0 0,-1 0 0,0 0 0,1 1 0,-1-1 0,0 0 0,1 0 0,-1 1 0,0-1 0,1 0 0,-1 1 0,0-1 0,1 0 0,-1 1 0,0-1 0,0 1 0,0-1 0,1 0 0,-1 1 0,0-1 0,0 1 0,0 0 0,-12 5 0,-38 0 0,37-4 0,-47 5 0,1 4 0,0 2 0,1 2 0,-69 29 0,103-34-109,-15 6-205,1 2 0,0 2 0,-52 36 0,76-45-6512</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3T17:55:45.940"/>
    </inkml:context>
    <inkml:brush xml:id="br0">
      <inkml:brushProperty name="width" value="0.05" units="cm"/>
      <inkml:brushProperty name="height" value="0.05" units="cm"/>
      <inkml:brushProperty name="color" value="#008C3A"/>
    </inkml:brush>
  </inkml:definitions>
  <inkml:trace contextRef="#ctx0" brushRef="#br0">0 430 24575,'36'1'0,"36"7"0,5 0 0,538-13 0,-404-3 0,223 20 0,-375-7 0,63 5 0,-105-10 0,-1-1 0,1 0 0,-1-1 0,1 0 0,17-6 0,-7-4 0,-26 12 0,-1 0 0,1 0 0,-1-1 0,1 1 0,-1 0 0,0 0 0,1 0 0,-1-1 0,0 1 0,1 0 0,-1 0 0,0-1 0,1 1 0,-1 0 0,0-1 0,1 1 0,-1 0 0,0-1 0,0 1 0,1-1 0,-1 1 0,0 0 0,0-1 0,0 1 0,0-1 0,0 1 0,1-1 0,-1 1 0,0 0 0,0-1 0,0 1 0,0-1 0,0 1 0,0-1 0,0 1 0,-1-1 0,1 1 0,0 0 0,0-1 0,0 1 0,0-1 0,0 1 0,-1 0 0,1-1 0,0 1 0,0-1 0,-1 1 0,1 0 0,0-1 0,-1 1 0,1 0 0,0 0 0,-1-1 0,1 1 0,-1 0 0,1 0 0,0-1 0,-1 1 0,-20-10 0,0 1 0,0 0 0,0 2 0,-29-6 0,-26-9 0,-377-178 0,351 150 0,73 34 0,-34-23 0,19 11 0,16 16 0,18 14 0,15 11 0,5 0 0,2-1 0,0 0 0,0-1 0,1-1 0,24 16 0,1 2 0,44 35 0,2-4 0,3-4 0,2-4 0,147 61 0,-212-103 0,1 1 0,-1 0 0,-1 2 0,0 1 0,-1 1 0,0 0 0,23 22 0,-31-23 0,0-1 0,1-1 0,0 0 0,21 12 0,-35-23 0,0 0 0,0 1 0,0-1 0,0 1 0,0-1 0,0 1 0,0 0 0,0-1 0,-1 1 0,1 0 0,0-1 0,0 1 0,-1 0 0,1 0 0,-1 0 0,1 0 0,0 1 0,-1-2 0,0 0 0,0 1 0,-1-1 0,1 1 0,0-1 0,0 1 0,0-1 0,-1 0 0,1 1 0,0-1 0,-1 0 0,1 1 0,0-1 0,0 0 0,-1 0 0,1 1 0,-1-1 0,1 0 0,0 0 0,-1 1 0,1-1 0,-1 0 0,1 0 0,0 0 0,-1 0 0,1 0 0,-1 1 0,-50 5 0,27-4 0,-83 21 0,-149 50 0,211-55 0,-64 36 0,21-10 0,55-28-682,-45 30-1,63-36-6143</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3T17:56:35.126"/>
    </inkml:context>
    <inkml:brush xml:id="br0">
      <inkml:brushProperty name="width" value="0.05" units="cm"/>
      <inkml:brushProperty name="height" value="0.05" units="cm"/>
      <inkml:brushProperty name="color" value="#004F8B"/>
    </inkml:brush>
  </inkml:definitions>
  <inkml:trace contextRef="#ctx0" brushRef="#br0">167 0 24575,'73'67'0,"-46"-43"0,30 32 0,-20-15 0,-13-16 0,34 47 0,-10-4 0,-30-47 0,-2 1 0,-1 1 0,-1 0 0,-1 1 0,17 42 0,-27-54 0,-1 0 0,0 0 0,0 0 0,-1 0 0,0 0 0,-1 0 0,-1 1 0,0-1 0,-1 0 0,0 0 0,-6 19 0,-5 9 0,-3-1 0,-20 39 0,-3 6 0,-24 38 0,61-119 0,-3 5 0,-1-1 0,0 0 0,0 0 0,-1-1 0,1 1 0,-1-1 0,-1-1 0,1 1 0,-1-1 0,0-1 0,0 0 0,-13 5 0,4-2 0,-1 0 0,0-2 0,-1 0 0,0-1 0,-19 1 0,34-4 0,0-1 0,0 0 0,-1 0 0,1 0 0,0 0 0,0 0 0,0-1 0,0 0 0,0 0 0,0 0 0,0 0 0,0-1 0,0 0 0,0 1 0,1-2 0,-1 1 0,1 0 0,-5-4 0,4 2 0,1-1 0,0 1 0,0-1 0,0 0 0,0 0 0,1 0 0,0 0 0,0 0 0,0 0 0,1 0 0,0-1 0,0 1 0,-1-9 0,-1-43 0,5-92 0,1 80 0,-15 168 0,-3 41 0,13-126 0,0-1 0,0 1 0,-2-1 0,1 0 0,-11 23 0,8-22 0,1 1 0,0 0 0,1 0 0,-2 20 0,5-28 0,0 4 0,0 0 0,1-1 0,0 1 0,2 14 0,-2-23 0,0 0 0,0-1 0,1 1 0,-1 0 0,1-1 0,-1 1 0,1 0 0,-1-1 0,1 1 0,0-1 0,0 1 0,0-1 0,0 0 0,0 1 0,0-1 0,0 0 0,0 0 0,1 1 0,-1-1 0,0 0 0,1 0 0,-1 0 0,1-1 0,-1 1 0,1 0 0,-1-1 0,1 1 0,0-1 0,-1 1 0,1-1 0,0 0 0,-1 1 0,1-1 0,2 0 0,2-2 0,-1 1 0,0-1 0,0 0 0,0 0 0,0 0 0,0-1 0,0 1 0,-1-1 0,1-1 0,-1 1 0,0 0 0,6-8 0,20-13 0,73-41 0,-93 61 0,-1 0 0,1 0 0,1 1 0,-1 1 0,0 0 0,1 0 0,-1 1 0,22 0 0,36-7 0,-44 3-1365,-4 1-5461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BB655A-46AA-44F5-9EC3-C06F61BBCBFF}" type="datetimeFigureOut">
              <a:rPr lang="en-US" smtClean="0"/>
              <a:t>8/16/2025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3A7350-5235-4471-83CB-C566E33F8B14}" type="slidenum">
              <a:rPr lang="en-US" smtClean="0"/>
              <a:t>‹#›</a:t>
            </a:fld>
            <a:endParaRPr lang="en-US"/>
          </a:p>
        </p:txBody>
      </p:sp>
    </p:spTree>
    <p:extLst>
      <p:ext uri="{BB962C8B-B14F-4D97-AF65-F5344CB8AC3E}">
        <p14:creationId xmlns:p14="http://schemas.microsoft.com/office/powerpoint/2010/main" val="2807799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ABAF475-5BFD-4144-B92E-B11657B058B1}" type="slidenum">
              <a:rPr lang="en-US" smtClean="0"/>
              <a:t>3</a:t>
            </a:fld>
            <a:endParaRPr lang="en-US"/>
          </a:p>
        </p:txBody>
      </p:sp>
    </p:spTree>
    <p:extLst>
      <p:ext uri="{BB962C8B-B14F-4D97-AF65-F5344CB8AC3E}">
        <p14:creationId xmlns:p14="http://schemas.microsoft.com/office/powerpoint/2010/main" val="26109894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ABAF475-5BFD-4144-B92E-B11657B058B1}" type="slidenum">
              <a:rPr lang="en-US" smtClean="0"/>
              <a:t>21</a:t>
            </a:fld>
            <a:endParaRPr lang="en-US"/>
          </a:p>
        </p:txBody>
      </p:sp>
    </p:spTree>
    <p:extLst>
      <p:ext uri="{BB962C8B-B14F-4D97-AF65-F5344CB8AC3E}">
        <p14:creationId xmlns:p14="http://schemas.microsoft.com/office/powerpoint/2010/main" val="34896575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ABAF475-5BFD-4144-B92E-B11657B058B1}" type="slidenum">
              <a:rPr lang="en-US" smtClean="0"/>
              <a:t>22</a:t>
            </a:fld>
            <a:endParaRPr lang="en-US"/>
          </a:p>
        </p:txBody>
      </p:sp>
    </p:spTree>
    <p:extLst>
      <p:ext uri="{BB962C8B-B14F-4D97-AF65-F5344CB8AC3E}">
        <p14:creationId xmlns:p14="http://schemas.microsoft.com/office/powerpoint/2010/main" val="15642631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ABAF475-5BFD-4144-B92E-B11657B058B1}" type="slidenum">
              <a:rPr lang="en-US" smtClean="0"/>
              <a:t>23</a:t>
            </a:fld>
            <a:endParaRPr lang="en-US"/>
          </a:p>
        </p:txBody>
      </p:sp>
    </p:spTree>
    <p:extLst>
      <p:ext uri="{BB962C8B-B14F-4D97-AF65-F5344CB8AC3E}">
        <p14:creationId xmlns:p14="http://schemas.microsoft.com/office/powerpoint/2010/main" val="20426357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ABAF475-5BFD-4144-B92E-B11657B058B1}" type="slidenum">
              <a:rPr lang="en-US" smtClean="0"/>
              <a:t>24</a:t>
            </a:fld>
            <a:endParaRPr lang="en-US"/>
          </a:p>
        </p:txBody>
      </p:sp>
    </p:spTree>
    <p:extLst>
      <p:ext uri="{BB962C8B-B14F-4D97-AF65-F5344CB8AC3E}">
        <p14:creationId xmlns:p14="http://schemas.microsoft.com/office/powerpoint/2010/main" val="27790499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ABAF475-5BFD-4144-B92E-B11657B058B1}" type="slidenum">
              <a:rPr lang="en-US" smtClean="0"/>
              <a:t>25</a:t>
            </a:fld>
            <a:endParaRPr lang="en-US"/>
          </a:p>
        </p:txBody>
      </p:sp>
    </p:spTree>
    <p:extLst>
      <p:ext uri="{BB962C8B-B14F-4D97-AF65-F5344CB8AC3E}">
        <p14:creationId xmlns:p14="http://schemas.microsoft.com/office/powerpoint/2010/main" val="18743696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ABAF475-5BFD-4144-B92E-B11657B058B1}" type="slidenum">
              <a:rPr lang="en-US" smtClean="0"/>
              <a:t>29</a:t>
            </a:fld>
            <a:endParaRPr lang="en-US"/>
          </a:p>
        </p:txBody>
      </p:sp>
    </p:spTree>
    <p:extLst>
      <p:ext uri="{BB962C8B-B14F-4D97-AF65-F5344CB8AC3E}">
        <p14:creationId xmlns:p14="http://schemas.microsoft.com/office/powerpoint/2010/main" val="28692804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ABAF475-5BFD-4144-B92E-B11657B058B1}" type="slidenum">
              <a:rPr lang="en-US" smtClean="0"/>
              <a:t>30</a:t>
            </a:fld>
            <a:endParaRPr lang="en-US"/>
          </a:p>
        </p:txBody>
      </p:sp>
    </p:spTree>
    <p:extLst>
      <p:ext uri="{BB962C8B-B14F-4D97-AF65-F5344CB8AC3E}">
        <p14:creationId xmlns:p14="http://schemas.microsoft.com/office/powerpoint/2010/main" val="8010714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ABAF475-5BFD-4144-B92E-B11657B058B1}" type="slidenum">
              <a:rPr lang="en-US" smtClean="0"/>
              <a:t>31</a:t>
            </a:fld>
            <a:endParaRPr lang="en-US"/>
          </a:p>
        </p:txBody>
      </p:sp>
    </p:spTree>
    <p:extLst>
      <p:ext uri="{BB962C8B-B14F-4D97-AF65-F5344CB8AC3E}">
        <p14:creationId xmlns:p14="http://schemas.microsoft.com/office/powerpoint/2010/main" val="8575460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32</a:t>
            </a:fld>
            <a:endParaRPr lang="en-US"/>
          </a:p>
        </p:txBody>
      </p:sp>
    </p:spTree>
    <p:extLst>
      <p:ext uri="{BB962C8B-B14F-4D97-AF65-F5344CB8AC3E}">
        <p14:creationId xmlns:p14="http://schemas.microsoft.com/office/powerpoint/2010/main" val="7903936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37</a:t>
            </a:fld>
            <a:endParaRPr lang="en-US"/>
          </a:p>
        </p:txBody>
      </p:sp>
    </p:spTree>
    <p:extLst>
      <p:ext uri="{BB962C8B-B14F-4D97-AF65-F5344CB8AC3E}">
        <p14:creationId xmlns:p14="http://schemas.microsoft.com/office/powerpoint/2010/main" val="29855037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ABAF475-5BFD-4144-B92E-B11657B058B1}" type="slidenum">
              <a:rPr lang="en-US" smtClean="0"/>
              <a:t>6</a:t>
            </a:fld>
            <a:endParaRPr lang="en-US"/>
          </a:p>
        </p:txBody>
      </p:sp>
    </p:spTree>
    <p:extLst>
      <p:ext uri="{BB962C8B-B14F-4D97-AF65-F5344CB8AC3E}">
        <p14:creationId xmlns:p14="http://schemas.microsoft.com/office/powerpoint/2010/main" val="34758784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107</a:t>
            </a:fld>
            <a:endParaRPr lang="en-US"/>
          </a:p>
        </p:txBody>
      </p:sp>
    </p:spTree>
    <p:extLst>
      <p:ext uri="{BB962C8B-B14F-4D97-AF65-F5344CB8AC3E}">
        <p14:creationId xmlns:p14="http://schemas.microsoft.com/office/powerpoint/2010/main" val="2068356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133</a:t>
            </a:fld>
            <a:endParaRPr lang="en-US"/>
          </a:p>
        </p:txBody>
      </p:sp>
    </p:spTree>
    <p:extLst>
      <p:ext uri="{BB962C8B-B14F-4D97-AF65-F5344CB8AC3E}">
        <p14:creationId xmlns:p14="http://schemas.microsoft.com/office/powerpoint/2010/main" val="4142739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137</a:t>
            </a:fld>
            <a:endParaRPr lang="en-US"/>
          </a:p>
        </p:txBody>
      </p:sp>
    </p:spTree>
    <p:extLst>
      <p:ext uri="{BB962C8B-B14F-4D97-AF65-F5344CB8AC3E}">
        <p14:creationId xmlns:p14="http://schemas.microsoft.com/office/powerpoint/2010/main" val="12538510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141</a:t>
            </a:fld>
            <a:endParaRPr lang="en-US"/>
          </a:p>
        </p:txBody>
      </p:sp>
    </p:spTree>
    <p:extLst>
      <p:ext uri="{BB962C8B-B14F-4D97-AF65-F5344CB8AC3E}">
        <p14:creationId xmlns:p14="http://schemas.microsoft.com/office/powerpoint/2010/main" val="2166592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151</a:t>
            </a:fld>
            <a:endParaRPr lang="en-US"/>
          </a:p>
        </p:txBody>
      </p:sp>
    </p:spTree>
    <p:extLst>
      <p:ext uri="{BB962C8B-B14F-4D97-AF65-F5344CB8AC3E}">
        <p14:creationId xmlns:p14="http://schemas.microsoft.com/office/powerpoint/2010/main" val="24960989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152</a:t>
            </a:fld>
            <a:endParaRPr lang="en-US"/>
          </a:p>
        </p:txBody>
      </p:sp>
    </p:spTree>
    <p:extLst>
      <p:ext uri="{BB962C8B-B14F-4D97-AF65-F5344CB8AC3E}">
        <p14:creationId xmlns:p14="http://schemas.microsoft.com/office/powerpoint/2010/main" val="13478507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153</a:t>
            </a:fld>
            <a:endParaRPr lang="en-US"/>
          </a:p>
        </p:txBody>
      </p:sp>
    </p:spTree>
    <p:extLst>
      <p:ext uri="{BB962C8B-B14F-4D97-AF65-F5344CB8AC3E}">
        <p14:creationId xmlns:p14="http://schemas.microsoft.com/office/powerpoint/2010/main" val="40961605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154</a:t>
            </a:fld>
            <a:endParaRPr lang="en-US"/>
          </a:p>
        </p:txBody>
      </p:sp>
    </p:spTree>
    <p:extLst>
      <p:ext uri="{BB962C8B-B14F-4D97-AF65-F5344CB8AC3E}">
        <p14:creationId xmlns:p14="http://schemas.microsoft.com/office/powerpoint/2010/main" val="41775678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155</a:t>
            </a:fld>
            <a:endParaRPr lang="en-US"/>
          </a:p>
        </p:txBody>
      </p:sp>
    </p:spTree>
    <p:extLst>
      <p:ext uri="{BB962C8B-B14F-4D97-AF65-F5344CB8AC3E}">
        <p14:creationId xmlns:p14="http://schemas.microsoft.com/office/powerpoint/2010/main" val="14006725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156</a:t>
            </a:fld>
            <a:endParaRPr lang="en-US"/>
          </a:p>
        </p:txBody>
      </p:sp>
    </p:spTree>
    <p:extLst>
      <p:ext uri="{BB962C8B-B14F-4D97-AF65-F5344CB8AC3E}">
        <p14:creationId xmlns:p14="http://schemas.microsoft.com/office/powerpoint/2010/main" val="7271094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ABAF475-5BFD-4144-B92E-B11657B058B1}" type="slidenum">
              <a:rPr lang="en-US" smtClean="0"/>
              <a:t>7</a:t>
            </a:fld>
            <a:endParaRPr lang="en-US"/>
          </a:p>
        </p:txBody>
      </p:sp>
    </p:spTree>
    <p:extLst>
      <p:ext uri="{BB962C8B-B14F-4D97-AF65-F5344CB8AC3E}">
        <p14:creationId xmlns:p14="http://schemas.microsoft.com/office/powerpoint/2010/main" val="7716683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ABAF475-5BFD-4144-B92E-B11657B058B1}" type="slidenum">
              <a:rPr lang="en-US" smtClean="0"/>
              <a:t>183</a:t>
            </a:fld>
            <a:endParaRPr lang="en-US"/>
          </a:p>
        </p:txBody>
      </p:sp>
    </p:spTree>
    <p:extLst>
      <p:ext uri="{BB962C8B-B14F-4D97-AF65-F5344CB8AC3E}">
        <p14:creationId xmlns:p14="http://schemas.microsoft.com/office/powerpoint/2010/main" val="4138733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ABAF475-5BFD-4144-B92E-B11657B058B1}" type="slidenum">
              <a:rPr lang="en-US" smtClean="0"/>
              <a:t>184</a:t>
            </a:fld>
            <a:endParaRPr lang="en-US"/>
          </a:p>
        </p:txBody>
      </p:sp>
    </p:spTree>
    <p:extLst>
      <p:ext uri="{BB962C8B-B14F-4D97-AF65-F5344CB8AC3E}">
        <p14:creationId xmlns:p14="http://schemas.microsoft.com/office/powerpoint/2010/main" val="30071114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ABAF475-5BFD-4144-B92E-B11657B058B1}" type="slidenum">
              <a:rPr lang="en-US" smtClean="0"/>
              <a:t>185</a:t>
            </a:fld>
            <a:endParaRPr lang="en-US"/>
          </a:p>
        </p:txBody>
      </p:sp>
    </p:spTree>
    <p:extLst>
      <p:ext uri="{BB962C8B-B14F-4D97-AF65-F5344CB8AC3E}">
        <p14:creationId xmlns:p14="http://schemas.microsoft.com/office/powerpoint/2010/main" val="33248362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ABAF475-5BFD-4144-B92E-B11657B058B1}" type="slidenum">
              <a:rPr lang="en-US" smtClean="0"/>
              <a:t>198</a:t>
            </a:fld>
            <a:endParaRPr lang="en-US"/>
          </a:p>
        </p:txBody>
      </p:sp>
    </p:spTree>
    <p:extLst>
      <p:ext uri="{BB962C8B-B14F-4D97-AF65-F5344CB8AC3E}">
        <p14:creationId xmlns:p14="http://schemas.microsoft.com/office/powerpoint/2010/main" val="36778660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201</a:t>
            </a:fld>
            <a:endParaRPr lang="en-US"/>
          </a:p>
        </p:txBody>
      </p:sp>
    </p:spTree>
    <p:extLst>
      <p:ext uri="{BB962C8B-B14F-4D97-AF65-F5344CB8AC3E}">
        <p14:creationId xmlns:p14="http://schemas.microsoft.com/office/powerpoint/2010/main" val="3195061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ABAF475-5BFD-4144-B92E-B11657B058B1}" type="slidenum">
              <a:rPr lang="en-US" smtClean="0"/>
              <a:t>15</a:t>
            </a:fld>
            <a:endParaRPr lang="en-US"/>
          </a:p>
        </p:txBody>
      </p:sp>
    </p:spTree>
    <p:extLst>
      <p:ext uri="{BB962C8B-B14F-4D97-AF65-F5344CB8AC3E}">
        <p14:creationId xmlns:p14="http://schemas.microsoft.com/office/powerpoint/2010/main" val="36264271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ABAF475-5BFD-4144-B92E-B11657B058B1}" type="slidenum">
              <a:rPr lang="en-US" smtClean="0"/>
              <a:t>16</a:t>
            </a:fld>
            <a:endParaRPr lang="en-US"/>
          </a:p>
        </p:txBody>
      </p:sp>
    </p:spTree>
    <p:extLst>
      <p:ext uri="{BB962C8B-B14F-4D97-AF65-F5344CB8AC3E}">
        <p14:creationId xmlns:p14="http://schemas.microsoft.com/office/powerpoint/2010/main" val="12646186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ABAF475-5BFD-4144-B92E-B11657B058B1}" type="slidenum">
              <a:rPr lang="en-US" smtClean="0"/>
              <a:t>17</a:t>
            </a:fld>
            <a:endParaRPr lang="en-US"/>
          </a:p>
        </p:txBody>
      </p:sp>
    </p:spTree>
    <p:extLst>
      <p:ext uri="{BB962C8B-B14F-4D97-AF65-F5344CB8AC3E}">
        <p14:creationId xmlns:p14="http://schemas.microsoft.com/office/powerpoint/2010/main" val="3027403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ABAF475-5BFD-4144-B92E-B11657B058B1}" type="slidenum">
              <a:rPr lang="en-US" smtClean="0"/>
              <a:t>18</a:t>
            </a:fld>
            <a:endParaRPr lang="en-US"/>
          </a:p>
        </p:txBody>
      </p:sp>
    </p:spTree>
    <p:extLst>
      <p:ext uri="{BB962C8B-B14F-4D97-AF65-F5344CB8AC3E}">
        <p14:creationId xmlns:p14="http://schemas.microsoft.com/office/powerpoint/2010/main" val="25441248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ABAF475-5BFD-4144-B92E-B11657B058B1}" type="slidenum">
              <a:rPr lang="en-US" smtClean="0"/>
              <a:t>19</a:t>
            </a:fld>
            <a:endParaRPr lang="en-US"/>
          </a:p>
        </p:txBody>
      </p:sp>
    </p:spTree>
    <p:extLst>
      <p:ext uri="{BB962C8B-B14F-4D97-AF65-F5344CB8AC3E}">
        <p14:creationId xmlns:p14="http://schemas.microsoft.com/office/powerpoint/2010/main" val="11280516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ABAF475-5BFD-4144-B92E-B11657B058B1}" type="slidenum">
              <a:rPr lang="en-US" smtClean="0"/>
              <a:t>20</a:t>
            </a:fld>
            <a:endParaRPr lang="en-US"/>
          </a:p>
        </p:txBody>
      </p:sp>
    </p:spTree>
    <p:extLst>
      <p:ext uri="{BB962C8B-B14F-4D97-AF65-F5344CB8AC3E}">
        <p14:creationId xmlns:p14="http://schemas.microsoft.com/office/powerpoint/2010/main" val="3458607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1C9EFB-247F-4FEA-AF59-A4C644C3CE9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DD3C705-D80E-4E38-B3F2-27C65BABB3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C7E5FBF-A054-4AFA-BB84-6B026DE4DAB6}"/>
              </a:ext>
            </a:extLst>
          </p:cNvPr>
          <p:cNvSpPr>
            <a:spLocks noGrp="1"/>
          </p:cNvSpPr>
          <p:nvPr>
            <p:ph type="dt" sz="half" idx="10"/>
          </p:nvPr>
        </p:nvSpPr>
        <p:spPr/>
        <p:txBody>
          <a:bodyPr/>
          <a:lstStyle/>
          <a:p>
            <a:fld id="{43B4C23C-8E10-4EC1-BE78-AEC21A409AE6}" type="datetimeFigureOut">
              <a:rPr lang="en-US" smtClean="0"/>
              <a:t>8/16/2025</a:t>
            </a:fld>
            <a:endParaRPr lang="en-US"/>
          </a:p>
        </p:txBody>
      </p:sp>
      <p:sp>
        <p:nvSpPr>
          <p:cNvPr id="5" name="Footer Placeholder 4">
            <a:extLst>
              <a:ext uri="{FF2B5EF4-FFF2-40B4-BE49-F238E27FC236}">
                <a16:creationId xmlns:a16="http://schemas.microsoft.com/office/drawing/2014/main" id="{D5916EF4-544A-4B78-860D-93E7000539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331172-3573-45C8-88CC-A5682553682B}"/>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1820981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39EC60-6539-4463-9AF2-EEDB3BE72B5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96EC29A-C12B-41C4-AC9B-C85C063A6C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2A8F37-9BE7-4730-AF15-3F6280FDEAC7}"/>
              </a:ext>
            </a:extLst>
          </p:cNvPr>
          <p:cNvSpPr>
            <a:spLocks noGrp="1"/>
          </p:cNvSpPr>
          <p:nvPr>
            <p:ph type="dt" sz="half" idx="10"/>
          </p:nvPr>
        </p:nvSpPr>
        <p:spPr/>
        <p:txBody>
          <a:bodyPr/>
          <a:lstStyle/>
          <a:p>
            <a:fld id="{43B4C23C-8E10-4EC1-BE78-AEC21A409AE6}" type="datetimeFigureOut">
              <a:rPr lang="en-US" smtClean="0"/>
              <a:t>8/16/2025</a:t>
            </a:fld>
            <a:endParaRPr lang="en-US"/>
          </a:p>
        </p:txBody>
      </p:sp>
      <p:sp>
        <p:nvSpPr>
          <p:cNvPr id="5" name="Footer Placeholder 4">
            <a:extLst>
              <a:ext uri="{FF2B5EF4-FFF2-40B4-BE49-F238E27FC236}">
                <a16:creationId xmlns:a16="http://schemas.microsoft.com/office/drawing/2014/main" id="{55745C73-128A-4A44-B3B9-949F0E4B65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655777-1BFA-4D07-AA69-B4D21C163CC2}"/>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6075275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E193ABA-0609-4F87-BB9A-1493D6A60FE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284AB7F-B220-4CFC-B957-9B966B87FDD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56EE45-AC1F-4632-89F8-75F47F91F549}"/>
              </a:ext>
            </a:extLst>
          </p:cNvPr>
          <p:cNvSpPr>
            <a:spLocks noGrp="1"/>
          </p:cNvSpPr>
          <p:nvPr>
            <p:ph type="dt" sz="half" idx="10"/>
          </p:nvPr>
        </p:nvSpPr>
        <p:spPr/>
        <p:txBody>
          <a:bodyPr/>
          <a:lstStyle/>
          <a:p>
            <a:fld id="{43B4C23C-8E10-4EC1-BE78-AEC21A409AE6}" type="datetimeFigureOut">
              <a:rPr lang="en-US" smtClean="0"/>
              <a:t>8/16/2025</a:t>
            </a:fld>
            <a:endParaRPr lang="en-US"/>
          </a:p>
        </p:txBody>
      </p:sp>
      <p:sp>
        <p:nvSpPr>
          <p:cNvPr id="5" name="Footer Placeholder 4">
            <a:extLst>
              <a:ext uri="{FF2B5EF4-FFF2-40B4-BE49-F238E27FC236}">
                <a16:creationId xmlns:a16="http://schemas.microsoft.com/office/drawing/2014/main" id="{DF24D3D2-E21D-41B1-9272-E51DBE09F6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D3F86E-C55E-4DF0-894B-CD256C2AC5C2}"/>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3895625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0D495-97CD-4025-96DC-0C7D38B36A8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B36BD7-30FC-4729-BEDC-D92B45B0647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839AD6-7898-485F-95F1-77E2DBD9CD8F}"/>
              </a:ext>
            </a:extLst>
          </p:cNvPr>
          <p:cNvSpPr>
            <a:spLocks noGrp="1"/>
          </p:cNvSpPr>
          <p:nvPr>
            <p:ph type="dt" sz="half" idx="10"/>
          </p:nvPr>
        </p:nvSpPr>
        <p:spPr/>
        <p:txBody>
          <a:bodyPr/>
          <a:lstStyle/>
          <a:p>
            <a:fld id="{43B4C23C-8E10-4EC1-BE78-AEC21A409AE6}" type="datetimeFigureOut">
              <a:rPr lang="en-US" smtClean="0"/>
              <a:t>8/16/2025</a:t>
            </a:fld>
            <a:endParaRPr lang="en-US"/>
          </a:p>
        </p:txBody>
      </p:sp>
      <p:sp>
        <p:nvSpPr>
          <p:cNvPr id="5" name="Footer Placeholder 4">
            <a:extLst>
              <a:ext uri="{FF2B5EF4-FFF2-40B4-BE49-F238E27FC236}">
                <a16:creationId xmlns:a16="http://schemas.microsoft.com/office/drawing/2014/main" id="{A9242F38-F26D-4B26-ACE5-D139795928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789299-5FFB-4FC9-B6FA-52C2C17682B7}"/>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3400047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31EE93-FB6A-424F-B9E4-0036A665E7F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00343D-90AD-4353-B7FD-6178B619D68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8D90F56-6376-4D1E-BFB0-4BFC7D96EB78}"/>
              </a:ext>
            </a:extLst>
          </p:cNvPr>
          <p:cNvSpPr>
            <a:spLocks noGrp="1"/>
          </p:cNvSpPr>
          <p:nvPr>
            <p:ph type="dt" sz="half" idx="10"/>
          </p:nvPr>
        </p:nvSpPr>
        <p:spPr/>
        <p:txBody>
          <a:bodyPr/>
          <a:lstStyle/>
          <a:p>
            <a:fld id="{43B4C23C-8E10-4EC1-BE78-AEC21A409AE6}" type="datetimeFigureOut">
              <a:rPr lang="en-US" smtClean="0"/>
              <a:t>8/16/2025</a:t>
            </a:fld>
            <a:endParaRPr lang="en-US"/>
          </a:p>
        </p:txBody>
      </p:sp>
      <p:sp>
        <p:nvSpPr>
          <p:cNvPr id="5" name="Footer Placeholder 4">
            <a:extLst>
              <a:ext uri="{FF2B5EF4-FFF2-40B4-BE49-F238E27FC236}">
                <a16:creationId xmlns:a16="http://schemas.microsoft.com/office/drawing/2014/main" id="{87921F6E-B17B-4F37-9BFD-392396DAF4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3DF437-EE36-4992-B533-A62D1DB2BCF6}"/>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913030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E1CA1-32AB-4316-9885-BE67A15DA2F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16CBC17-6D53-4CA4-987E-54BD27EDDFD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BF6EDAC-28E7-49EE-B59D-DAF5181777D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84DE826-49E1-4688-B998-B2F7BD49CD81}"/>
              </a:ext>
            </a:extLst>
          </p:cNvPr>
          <p:cNvSpPr>
            <a:spLocks noGrp="1"/>
          </p:cNvSpPr>
          <p:nvPr>
            <p:ph type="dt" sz="half" idx="10"/>
          </p:nvPr>
        </p:nvSpPr>
        <p:spPr/>
        <p:txBody>
          <a:bodyPr/>
          <a:lstStyle/>
          <a:p>
            <a:fld id="{43B4C23C-8E10-4EC1-BE78-AEC21A409AE6}" type="datetimeFigureOut">
              <a:rPr lang="en-US" smtClean="0"/>
              <a:t>8/16/2025</a:t>
            </a:fld>
            <a:endParaRPr lang="en-US"/>
          </a:p>
        </p:txBody>
      </p:sp>
      <p:sp>
        <p:nvSpPr>
          <p:cNvPr id="6" name="Footer Placeholder 5">
            <a:extLst>
              <a:ext uri="{FF2B5EF4-FFF2-40B4-BE49-F238E27FC236}">
                <a16:creationId xmlns:a16="http://schemas.microsoft.com/office/drawing/2014/main" id="{5EE1D6BB-CBEA-4A14-B4CF-FF5D8FC4620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942E714-BAE0-4C2F-9EA5-115B6F704EC1}"/>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715481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B1EA4-8F9D-4201-B0F8-A9BF4EAB935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ED6BB62-458C-4429-A8ED-11C9948A09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69D709-2454-4BD3-BC05-2CED3D149E3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5038C10-4BF9-4105-9DB8-B9214CE9CE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8C24426-877A-4B01-95DA-71AEBD9765C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C4D13F1-A00C-4EA0-A2FD-955AA885E616}"/>
              </a:ext>
            </a:extLst>
          </p:cNvPr>
          <p:cNvSpPr>
            <a:spLocks noGrp="1"/>
          </p:cNvSpPr>
          <p:nvPr>
            <p:ph type="dt" sz="half" idx="10"/>
          </p:nvPr>
        </p:nvSpPr>
        <p:spPr/>
        <p:txBody>
          <a:bodyPr/>
          <a:lstStyle/>
          <a:p>
            <a:fld id="{43B4C23C-8E10-4EC1-BE78-AEC21A409AE6}" type="datetimeFigureOut">
              <a:rPr lang="en-US" smtClean="0"/>
              <a:t>8/16/2025</a:t>
            </a:fld>
            <a:endParaRPr lang="en-US"/>
          </a:p>
        </p:txBody>
      </p:sp>
      <p:sp>
        <p:nvSpPr>
          <p:cNvPr id="8" name="Footer Placeholder 7">
            <a:extLst>
              <a:ext uri="{FF2B5EF4-FFF2-40B4-BE49-F238E27FC236}">
                <a16:creationId xmlns:a16="http://schemas.microsoft.com/office/drawing/2014/main" id="{F5F9AD41-74F8-4314-974E-F0FC101CCB5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78B4241-6642-466F-9641-01074328E37F}"/>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863442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49E4E-0278-48CD-B563-BFA20047469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41B0676-9A0E-41E9-8046-BCD586625062}"/>
              </a:ext>
            </a:extLst>
          </p:cNvPr>
          <p:cNvSpPr>
            <a:spLocks noGrp="1"/>
          </p:cNvSpPr>
          <p:nvPr>
            <p:ph type="dt" sz="half" idx="10"/>
          </p:nvPr>
        </p:nvSpPr>
        <p:spPr/>
        <p:txBody>
          <a:bodyPr/>
          <a:lstStyle/>
          <a:p>
            <a:fld id="{43B4C23C-8E10-4EC1-BE78-AEC21A409AE6}" type="datetimeFigureOut">
              <a:rPr lang="en-US" smtClean="0"/>
              <a:t>8/16/2025</a:t>
            </a:fld>
            <a:endParaRPr lang="en-US"/>
          </a:p>
        </p:txBody>
      </p:sp>
      <p:sp>
        <p:nvSpPr>
          <p:cNvPr id="4" name="Footer Placeholder 3">
            <a:extLst>
              <a:ext uri="{FF2B5EF4-FFF2-40B4-BE49-F238E27FC236}">
                <a16:creationId xmlns:a16="http://schemas.microsoft.com/office/drawing/2014/main" id="{A67BE729-FF47-46AC-8B63-A038D817AFD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4C8415-6A43-488F-B274-23A24CAEC96C}"/>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17867805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FB8CEAC-3258-449A-B569-4197056B8300}"/>
              </a:ext>
            </a:extLst>
          </p:cNvPr>
          <p:cNvSpPr>
            <a:spLocks noGrp="1"/>
          </p:cNvSpPr>
          <p:nvPr>
            <p:ph type="dt" sz="half" idx="10"/>
          </p:nvPr>
        </p:nvSpPr>
        <p:spPr/>
        <p:txBody>
          <a:bodyPr/>
          <a:lstStyle/>
          <a:p>
            <a:fld id="{43B4C23C-8E10-4EC1-BE78-AEC21A409AE6}" type="datetimeFigureOut">
              <a:rPr lang="en-US" smtClean="0"/>
              <a:t>8/16/2025</a:t>
            </a:fld>
            <a:endParaRPr lang="en-US"/>
          </a:p>
        </p:txBody>
      </p:sp>
      <p:sp>
        <p:nvSpPr>
          <p:cNvPr id="3" name="Footer Placeholder 2">
            <a:extLst>
              <a:ext uri="{FF2B5EF4-FFF2-40B4-BE49-F238E27FC236}">
                <a16:creationId xmlns:a16="http://schemas.microsoft.com/office/drawing/2014/main" id="{9AC195A0-46F4-4AE8-985D-A1D75F6AC42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55289DE-679B-454E-AD4B-E31E16F0CB26}"/>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37490044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62C8B-10AF-477F-AC9E-5A720DCF18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F6D80CB-B621-4E69-8CEB-850B3A8D20B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E3EF743-CF52-4359-8D46-E9866B3993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6447F7F-F509-412E-B92A-894F4442D9A3}"/>
              </a:ext>
            </a:extLst>
          </p:cNvPr>
          <p:cNvSpPr>
            <a:spLocks noGrp="1"/>
          </p:cNvSpPr>
          <p:nvPr>
            <p:ph type="dt" sz="half" idx="10"/>
          </p:nvPr>
        </p:nvSpPr>
        <p:spPr/>
        <p:txBody>
          <a:bodyPr/>
          <a:lstStyle/>
          <a:p>
            <a:fld id="{43B4C23C-8E10-4EC1-BE78-AEC21A409AE6}" type="datetimeFigureOut">
              <a:rPr lang="en-US" smtClean="0"/>
              <a:t>8/16/2025</a:t>
            </a:fld>
            <a:endParaRPr lang="en-US"/>
          </a:p>
        </p:txBody>
      </p:sp>
      <p:sp>
        <p:nvSpPr>
          <p:cNvPr id="6" name="Footer Placeholder 5">
            <a:extLst>
              <a:ext uri="{FF2B5EF4-FFF2-40B4-BE49-F238E27FC236}">
                <a16:creationId xmlns:a16="http://schemas.microsoft.com/office/drawing/2014/main" id="{4EF35D43-F8A5-433F-86FB-219E39018CD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8B0799-086A-4315-AC03-EBD8AAACF7B0}"/>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2144865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42D85F-9E6A-4CF3-ADF6-FA9AF41090A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53C4463-9D85-4D86-A12C-47BCC0266ED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FDA0E32-5909-48BD-ACB1-4DF4595846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E64CF84-980C-45FF-9BAF-BE10D21F384F}"/>
              </a:ext>
            </a:extLst>
          </p:cNvPr>
          <p:cNvSpPr>
            <a:spLocks noGrp="1"/>
          </p:cNvSpPr>
          <p:nvPr>
            <p:ph type="dt" sz="half" idx="10"/>
          </p:nvPr>
        </p:nvSpPr>
        <p:spPr/>
        <p:txBody>
          <a:bodyPr/>
          <a:lstStyle/>
          <a:p>
            <a:fld id="{43B4C23C-8E10-4EC1-BE78-AEC21A409AE6}" type="datetimeFigureOut">
              <a:rPr lang="en-US" smtClean="0"/>
              <a:t>8/16/2025</a:t>
            </a:fld>
            <a:endParaRPr lang="en-US"/>
          </a:p>
        </p:txBody>
      </p:sp>
      <p:sp>
        <p:nvSpPr>
          <p:cNvPr id="6" name="Footer Placeholder 5">
            <a:extLst>
              <a:ext uri="{FF2B5EF4-FFF2-40B4-BE49-F238E27FC236}">
                <a16:creationId xmlns:a16="http://schemas.microsoft.com/office/drawing/2014/main" id="{79BE92BD-1612-453A-A2C7-D63E698C3F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EB4525-37D7-4144-87C4-0D329812A5BA}"/>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14058387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61F0D8-5659-4CF1-89E0-88B2F1252A1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773EE59-E633-494B-8564-26ED8C8D14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BB41C5-C028-4611-936B-030F5B0935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B4C23C-8E10-4EC1-BE78-AEC21A409AE6}" type="datetimeFigureOut">
              <a:rPr lang="en-US" smtClean="0"/>
              <a:t>8/16/2025</a:t>
            </a:fld>
            <a:endParaRPr lang="en-US"/>
          </a:p>
        </p:txBody>
      </p:sp>
      <p:sp>
        <p:nvSpPr>
          <p:cNvPr id="5" name="Footer Placeholder 4">
            <a:extLst>
              <a:ext uri="{FF2B5EF4-FFF2-40B4-BE49-F238E27FC236}">
                <a16:creationId xmlns:a16="http://schemas.microsoft.com/office/drawing/2014/main" id="{69AEB8E7-CD4C-4ECE-97E3-80D83E6BA1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C4A56DA-38FE-4EFB-95DD-3DC697CEE1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778D45-874B-4AF7-BDEA-914DF75D1577}" type="slidenum">
              <a:rPr lang="en-US" smtClean="0"/>
              <a:t>‹#›</a:t>
            </a:fld>
            <a:endParaRPr lang="en-US"/>
          </a:p>
        </p:txBody>
      </p:sp>
    </p:spTree>
    <p:extLst>
      <p:ext uri="{BB962C8B-B14F-4D97-AF65-F5344CB8AC3E}">
        <p14:creationId xmlns:p14="http://schemas.microsoft.com/office/powerpoint/2010/main" val="6812967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customXml" Target="../ink/ink6.xml"/><Relationship Id="rId3" Type="http://schemas.openxmlformats.org/officeDocument/2006/relationships/customXml" Target="../ink/ink1.xml"/><Relationship Id="rId7" Type="http://schemas.openxmlformats.org/officeDocument/2006/relationships/customXml" Target="../ink/ink3.xml"/><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customXml" Target="../ink/ink5.xml"/><Relationship Id="rId5" Type="http://schemas.openxmlformats.org/officeDocument/2006/relationships/customXml" Target="../ink/ink2.xml"/><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customXml" Target="../ink/ink4.xml"/><Relationship Id="rId1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8" Type="http://schemas.openxmlformats.org/officeDocument/2006/relationships/customXml" Target="../ink/ink123.xml"/><Relationship Id="rId3" Type="http://schemas.openxmlformats.org/officeDocument/2006/relationships/customXml" Target="../ink/ink121.xml"/><Relationship Id="rId7" Type="http://schemas.openxmlformats.org/officeDocument/2006/relationships/image" Target="../media/image881.png"/><Relationship Id="rId2" Type="http://schemas.openxmlformats.org/officeDocument/2006/relationships/image" Target="../media/image169.png"/><Relationship Id="rId1" Type="http://schemas.openxmlformats.org/officeDocument/2006/relationships/slideLayout" Target="../slideLayouts/slideLayout7.xml"/><Relationship Id="rId6" Type="http://schemas.openxmlformats.org/officeDocument/2006/relationships/customXml" Target="../ink/ink122.xml"/><Relationship Id="rId5" Type="http://schemas.openxmlformats.org/officeDocument/2006/relationships/image" Target="../media/image170.png"/><Relationship Id="rId4" Type="http://schemas.openxmlformats.org/officeDocument/2006/relationships/image" Target="../media/image861.png"/><Relationship Id="rId9" Type="http://schemas.openxmlformats.org/officeDocument/2006/relationships/image" Target="../media/image891.png"/></Relationships>
</file>

<file path=ppt/slides/_rels/slide102.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image" Target="../media/image171.pn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image" Target="../media/image173.pn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customXml" Target="../ink/ink124.xml"/><Relationship Id="rId2" Type="http://schemas.openxmlformats.org/officeDocument/2006/relationships/image" Target="../media/image175.png"/><Relationship Id="rId1" Type="http://schemas.openxmlformats.org/officeDocument/2006/relationships/slideLayout" Target="../slideLayouts/slideLayout7.xml"/><Relationship Id="rId6" Type="http://schemas.openxmlformats.org/officeDocument/2006/relationships/image" Target="../media/image1731.png"/><Relationship Id="rId5" Type="http://schemas.openxmlformats.org/officeDocument/2006/relationships/customXml" Target="../ink/ink125.xml"/><Relationship Id="rId4" Type="http://schemas.openxmlformats.org/officeDocument/2006/relationships/image" Target="../media/image1721.png"/></Relationships>
</file>

<file path=ppt/slides/_rels/slide105.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image" Target="../media/image176.pn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1762.png"/><Relationship Id="rId2" Type="http://schemas.openxmlformats.org/officeDocument/2006/relationships/customXml" Target="../ink/ink126.xml"/><Relationship Id="rId1" Type="http://schemas.openxmlformats.org/officeDocument/2006/relationships/slideLayout" Target="../slideLayouts/slideLayout7.xml"/><Relationship Id="rId5" Type="http://schemas.openxmlformats.org/officeDocument/2006/relationships/image" Target="../media/image1771.png"/><Relationship Id="rId4" Type="http://schemas.openxmlformats.org/officeDocument/2006/relationships/customXml" Target="../ink/ink127.xml"/></Relationships>
</file>

<file path=ppt/slides/_rels/slide109.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79.png"/><Relationship Id="rId1" Type="http://schemas.openxmlformats.org/officeDocument/2006/relationships/slideLayout" Target="../slideLayouts/slideLayout7.xml"/><Relationship Id="rId6" Type="http://schemas.openxmlformats.org/officeDocument/2006/relationships/image" Target="../media/image183.png"/><Relationship Id="rId5" Type="http://schemas.openxmlformats.org/officeDocument/2006/relationships/image" Target="../media/image182.png"/><Relationship Id="rId4" Type="http://schemas.openxmlformats.org/officeDocument/2006/relationships/image" Target="../media/image181.png"/></Relationships>
</file>

<file path=ppt/slides/_rels/slide1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0.png"/><Relationship Id="rId7" Type="http://schemas.openxmlformats.org/officeDocument/2006/relationships/customXml" Target="../ink/ink19.xml"/><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112.png"/><Relationship Id="rId5" Type="http://schemas.openxmlformats.org/officeDocument/2006/relationships/customXml" Target="../ink/ink18.xml"/><Relationship Id="rId4" Type="http://schemas.openxmlformats.org/officeDocument/2006/relationships/image" Target="../media/image21.png"/><Relationship Id="rId9" Type="http://schemas.openxmlformats.org/officeDocument/2006/relationships/image" Target="../media/image23.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customXml" Target="../ink/ink128.xml"/><Relationship Id="rId2" Type="http://schemas.openxmlformats.org/officeDocument/2006/relationships/image" Target="../media/image184.png"/><Relationship Id="rId1" Type="http://schemas.openxmlformats.org/officeDocument/2006/relationships/slideLayout" Target="../slideLayouts/slideLayout7.xml"/><Relationship Id="rId4" Type="http://schemas.openxmlformats.org/officeDocument/2006/relationships/image" Target="../media/image185.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8" Type="http://schemas.openxmlformats.org/officeDocument/2006/relationships/customXml" Target="../ink/ink132.xml"/><Relationship Id="rId3" Type="http://schemas.openxmlformats.org/officeDocument/2006/relationships/image" Target="../media/image1830.png"/><Relationship Id="rId7" Type="http://schemas.openxmlformats.org/officeDocument/2006/relationships/image" Target="../media/image1852.png"/><Relationship Id="rId2" Type="http://schemas.openxmlformats.org/officeDocument/2006/relationships/customXml" Target="../ink/ink129.xml"/><Relationship Id="rId1" Type="http://schemas.openxmlformats.org/officeDocument/2006/relationships/slideLayout" Target="../slideLayouts/slideLayout7.xml"/><Relationship Id="rId6" Type="http://schemas.openxmlformats.org/officeDocument/2006/relationships/customXml" Target="../ink/ink131.xml"/><Relationship Id="rId11" Type="http://schemas.openxmlformats.org/officeDocument/2006/relationships/image" Target="../media/image187.png"/><Relationship Id="rId5" Type="http://schemas.openxmlformats.org/officeDocument/2006/relationships/image" Target="../media/image1842.png"/><Relationship Id="rId10" Type="http://schemas.openxmlformats.org/officeDocument/2006/relationships/customXml" Target="../ink/ink133.xml"/><Relationship Id="rId4" Type="http://schemas.openxmlformats.org/officeDocument/2006/relationships/customXml" Target="../ink/ink130.xml"/><Relationship Id="rId9" Type="http://schemas.openxmlformats.org/officeDocument/2006/relationships/image" Target="../media/image186.png"/></Relationships>
</file>

<file path=ppt/slides/_rels/slide115.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1841.png"/><Relationship Id="rId2" Type="http://schemas.openxmlformats.org/officeDocument/2006/relationships/customXml" Target="../ink/ink134.xml"/><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image" Target="../media/image189.pn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1851.png"/><Relationship Id="rId7" Type="http://schemas.openxmlformats.org/officeDocument/2006/relationships/image" Target="../media/image1880.png"/><Relationship Id="rId2" Type="http://schemas.openxmlformats.org/officeDocument/2006/relationships/customXml" Target="../ink/ink135.xml"/><Relationship Id="rId1" Type="http://schemas.openxmlformats.org/officeDocument/2006/relationships/slideLayout" Target="../slideLayouts/slideLayout7.xml"/><Relationship Id="rId6" Type="http://schemas.openxmlformats.org/officeDocument/2006/relationships/customXml" Target="../ink/ink136.xml"/><Relationship Id="rId5" Type="http://schemas.openxmlformats.org/officeDocument/2006/relationships/image" Target="../media/image191.png"/><Relationship Id="rId4" Type="http://schemas.openxmlformats.org/officeDocument/2006/relationships/image" Target="../media/image190.png"/></Relationships>
</file>

<file path=ppt/slides/_rels/slide119.xml.rels><?xml version="1.0" encoding="UTF-8" standalone="yes"?>
<Relationships xmlns="http://schemas.openxmlformats.org/package/2006/relationships"><Relationship Id="rId3" Type="http://schemas.openxmlformats.org/officeDocument/2006/relationships/customXml" Target="../ink/ink137.xml"/><Relationship Id="rId2" Type="http://schemas.openxmlformats.org/officeDocument/2006/relationships/image" Target="../media/image192.png"/><Relationship Id="rId1" Type="http://schemas.openxmlformats.org/officeDocument/2006/relationships/slideLayout" Target="../slideLayouts/slideLayout7.xml"/><Relationship Id="rId6" Type="http://schemas.openxmlformats.org/officeDocument/2006/relationships/image" Target="../media/image1913.png"/><Relationship Id="rId5" Type="http://schemas.openxmlformats.org/officeDocument/2006/relationships/customXml" Target="../ink/ink138.xml"/><Relationship Id="rId4" Type="http://schemas.openxmlformats.org/officeDocument/2006/relationships/image" Target="../media/image190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hyperlink" Target="https://markdownlivepreview.com/" TargetMode="External"/><Relationship Id="rId2" Type="http://schemas.openxmlformats.org/officeDocument/2006/relationships/image" Target="../media/image193.pn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8" Type="http://schemas.openxmlformats.org/officeDocument/2006/relationships/customXml" Target="../ink/ink143.xml"/><Relationship Id="rId3" Type="http://schemas.openxmlformats.org/officeDocument/2006/relationships/image" Target="../media/image194.png"/><Relationship Id="rId7" Type="http://schemas.openxmlformats.org/officeDocument/2006/relationships/customXml" Target="../ink/ink142.xml"/><Relationship Id="rId2" Type="http://schemas.openxmlformats.org/officeDocument/2006/relationships/customXml" Target="../ink/ink139.xml"/><Relationship Id="rId1" Type="http://schemas.openxmlformats.org/officeDocument/2006/relationships/slideLayout" Target="../slideLayouts/slideLayout7.xml"/><Relationship Id="rId6" Type="http://schemas.openxmlformats.org/officeDocument/2006/relationships/image" Target="../media/image1932.png"/><Relationship Id="rId11" Type="http://schemas.openxmlformats.org/officeDocument/2006/relationships/image" Target="../media/image195.png"/><Relationship Id="rId5" Type="http://schemas.openxmlformats.org/officeDocument/2006/relationships/customXml" Target="../ink/ink141.xml"/><Relationship Id="rId10" Type="http://schemas.openxmlformats.org/officeDocument/2006/relationships/customXml" Target="../ink/ink145.xml"/><Relationship Id="rId4" Type="http://schemas.openxmlformats.org/officeDocument/2006/relationships/customXml" Target="../ink/ink140.xml"/><Relationship Id="rId9" Type="http://schemas.openxmlformats.org/officeDocument/2006/relationships/customXml" Target="../ink/ink144.xml"/></Relationships>
</file>

<file path=ppt/slides/_rels/slide122.xml.rels><?xml version="1.0" encoding="UTF-8" standalone="yes"?>
<Relationships xmlns="http://schemas.openxmlformats.org/package/2006/relationships"><Relationship Id="rId8" Type="http://schemas.openxmlformats.org/officeDocument/2006/relationships/image" Target="../media/image199.png"/><Relationship Id="rId3" Type="http://schemas.openxmlformats.org/officeDocument/2006/relationships/image" Target="../media/image197.png"/><Relationship Id="rId7" Type="http://schemas.openxmlformats.org/officeDocument/2006/relationships/customXml" Target="../ink/ink147.xml"/><Relationship Id="rId2" Type="http://schemas.openxmlformats.org/officeDocument/2006/relationships/image" Target="../media/image196.png"/><Relationship Id="rId1" Type="http://schemas.openxmlformats.org/officeDocument/2006/relationships/slideLayout" Target="../slideLayouts/slideLayout7.xml"/><Relationship Id="rId6" Type="http://schemas.openxmlformats.org/officeDocument/2006/relationships/image" Target="../media/image198.png"/><Relationship Id="rId11" Type="http://schemas.openxmlformats.org/officeDocument/2006/relationships/image" Target="../media/image201.png"/><Relationship Id="rId5" Type="http://schemas.openxmlformats.org/officeDocument/2006/relationships/image" Target="../media/image1961.png"/><Relationship Id="rId10" Type="http://schemas.openxmlformats.org/officeDocument/2006/relationships/customXml" Target="../ink/ink148.xml"/><Relationship Id="rId4" Type="http://schemas.openxmlformats.org/officeDocument/2006/relationships/customXml" Target="../ink/ink146.xml"/><Relationship Id="rId9" Type="http://schemas.openxmlformats.org/officeDocument/2006/relationships/image" Target="../media/image200.png"/></Relationships>
</file>

<file path=ppt/slides/_rels/slide123.xml.rels><?xml version="1.0" encoding="UTF-8" standalone="yes"?>
<Relationships xmlns="http://schemas.openxmlformats.org/package/2006/relationships"><Relationship Id="rId3" Type="http://schemas.openxmlformats.org/officeDocument/2006/relationships/image" Target="../media/image1943.png"/><Relationship Id="rId7" Type="http://schemas.openxmlformats.org/officeDocument/2006/relationships/image" Target="../media/image203.png"/><Relationship Id="rId2" Type="http://schemas.openxmlformats.org/officeDocument/2006/relationships/customXml" Target="../ink/ink149.xml"/><Relationship Id="rId1" Type="http://schemas.openxmlformats.org/officeDocument/2006/relationships/slideLayout" Target="../slideLayouts/slideLayout7.xml"/><Relationship Id="rId6" Type="http://schemas.openxmlformats.org/officeDocument/2006/relationships/image" Target="../media/image1963.png"/><Relationship Id="rId5" Type="http://schemas.openxmlformats.org/officeDocument/2006/relationships/customXml" Target="../ink/ink150.xml"/><Relationship Id="rId4" Type="http://schemas.openxmlformats.org/officeDocument/2006/relationships/image" Target="../media/image202.png"/></Relationships>
</file>

<file path=ppt/slides/_rels/slide124.xml.rels><?xml version="1.0" encoding="UTF-8" standalone="yes"?>
<Relationships xmlns="http://schemas.openxmlformats.org/package/2006/relationships"><Relationship Id="rId8" Type="http://schemas.openxmlformats.org/officeDocument/2006/relationships/image" Target="../media/image2010.png"/><Relationship Id="rId3" Type="http://schemas.openxmlformats.org/officeDocument/2006/relationships/customXml" Target="../ink/ink151.xml"/><Relationship Id="rId7" Type="http://schemas.openxmlformats.org/officeDocument/2006/relationships/customXml" Target="../ink/ink153.xml"/><Relationship Id="rId2" Type="http://schemas.openxmlformats.org/officeDocument/2006/relationships/image" Target="../media/image204.png"/><Relationship Id="rId1" Type="http://schemas.openxmlformats.org/officeDocument/2006/relationships/slideLayout" Target="../slideLayouts/slideLayout7.xml"/><Relationship Id="rId6" Type="http://schemas.openxmlformats.org/officeDocument/2006/relationships/image" Target="../media/image2002.png"/><Relationship Id="rId5" Type="http://schemas.openxmlformats.org/officeDocument/2006/relationships/customXml" Target="../ink/ink152.xml"/><Relationship Id="rId4" Type="http://schemas.openxmlformats.org/officeDocument/2006/relationships/image" Target="../media/image1992.png"/></Relationships>
</file>

<file path=ppt/slides/_rels/slide125.xml.rels><?xml version="1.0" encoding="UTF-8" standalone="yes"?>
<Relationships xmlns="http://schemas.openxmlformats.org/package/2006/relationships"><Relationship Id="rId2" Type="http://schemas.openxmlformats.org/officeDocument/2006/relationships/image" Target="../media/image205.pn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3" Type="http://schemas.openxmlformats.org/officeDocument/2006/relationships/image" Target="../media/image1942.png"/><Relationship Id="rId7" Type="http://schemas.openxmlformats.org/officeDocument/2006/relationships/image" Target="../media/image206.png"/><Relationship Id="rId2" Type="http://schemas.openxmlformats.org/officeDocument/2006/relationships/customXml" Target="../ink/ink154.xml"/><Relationship Id="rId1" Type="http://schemas.openxmlformats.org/officeDocument/2006/relationships/slideLayout" Target="../slideLayouts/slideLayout7.xml"/><Relationship Id="rId6" Type="http://schemas.openxmlformats.org/officeDocument/2006/relationships/customXml" Target="../ink/ink156.xml"/><Relationship Id="rId5" Type="http://schemas.openxmlformats.org/officeDocument/2006/relationships/image" Target="../media/image1952.png"/><Relationship Id="rId4" Type="http://schemas.openxmlformats.org/officeDocument/2006/relationships/customXml" Target="../ink/ink155.xml"/></Relationships>
</file>

<file path=ppt/slides/_rels/slide127.xml.rels><?xml version="1.0" encoding="UTF-8" standalone="yes"?>
<Relationships xmlns="http://schemas.openxmlformats.org/package/2006/relationships"><Relationship Id="rId3" Type="http://schemas.openxmlformats.org/officeDocument/2006/relationships/customXml" Target="../ink/ink157.xml"/><Relationship Id="rId2" Type="http://schemas.openxmlformats.org/officeDocument/2006/relationships/image" Target="../media/image206.png"/><Relationship Id="rId1" Type="http://schemas.openxmlformats.org/officeDocument/2006/relationships/slideLayout" Target="../slideLayouts/slideLayout7.xml"/><Relationship Id="rId6" Type="http://schemas.openxmlformats.org/officeDocument/2006/relationships/image" Target="../media/image207.png"/><Relationship Id="rId5" Type="http://schemas.openxmlformats.org/officeDocument/2006/relationships/image" Target="../media/image2040.png"/></Relationships>
</file>

<file path=ppt/slides/_rels/slide128.xml.rels><?xml version="1.0" encoding="UTF-8" standalone="yes"?>
<Relationships xmlns="http://schemas.openxmlformats.org/package/2006/relationships"><Relationship Id="rId3" Type="http://schemas.openxmlformats.org/officeDocument/2006/relationships/image" Target="../media/image2050.png"/><Relationship Id="rId2" Type="http://schemas.openxmlformats.org/officeDocument/2006/relationships/customXml" Target="../ink/ink158.xml"/><Relationship Id="rId1" Type="http://schemas.openxmlformats.org/officeDocument/2006/relationships/slideLayout" Target="../slideLayouts/slideLayout7.xml"/><Relationship Id="rId6" Type="http://schemas.openxmlformats.org/officeDocument/2006/relationships/image" Target="../media/image208.png"/><Relationship Id="rId5" Type="http://schemas.openxmlformats.org/officeDocument/2006/relationships/image" Target="../media/image2060.png"/><Relationship Id="rId4" Type="http://schemas.openxmlformats.org/officeDocument/2006/relationships/customXml" Target="../ink/ink159.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11.png"/><Relationship Id="rId2" Type="http://schemas.openxmlformats.org/officeDocument/2006/relationships/customXml" Target="../ink/ink20.xml"/><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image" Target="../media/image209.png"/><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3" Type="http://schemas.openxmlformats.org/officeDocument/2006/relationships/customXml" Target="../ink/ink160.xml"/><Relationship Id="rId2" Type="http://schemas.openxmlformats.org/officeDocument/2006/relationships/image" Target="../media/image211.png"/><Relationship Id="rId1" Type="http://schemas.openxmlformats.org/officeDocument/2006/relationships/slideLayout" Target="../slideLayouts/slideLayout7.xml"/><Relationship Id="rId4" Type="http://schemas.openxmlformats.org/officeDocument/2006/relationships/image" Target="../media/image2113.png"/></Relationships>
</file>

<file path=ppt/slides/_rels/slide132.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image" Target="../media/image212.png"/><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8" Type="http://schemas.openxmlformats.org/officeDocument/2006/relationships/customXml" Target="../ink/ink162.xml"/><Relationship Id="rId3" Type="http://schemas.openxmlformats.org/officeDocument/2006/relationships/image" Target="../media/image214.png"/><Relationship Id="rId7" Type="http://schemas.openxmlformats.org/officeDocument/2006/relationships/image" Target="../media/image1160.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customXml" Target="../ink/ink161.xml"/><Relationship Id="rId5" Type="http://schemas.openxmlformats.org/officeDocument/2006/relationships/image" Target="../media/image216.png"/><Relationship Id="rId4" Type="http://schemas.openxmlformats.org/officeDocument/2006/relationships/image" Target="../media/image215.png"/><Relationship Id="rId9" Type="http://schemas.openxmlformats.org/officeDocument/2006/relationships/image" Target="../media/image1170.png"/></Relationships>
</file>

<file path=ppt/slides/_rels/slide134.xml.rels><?xml version="1.0" encoding="UTF-8" standalone="yes"?>
<Relationships xmlns="http://schemas.openxmlformats.org/package/2006/relationships"><Relationship Id="rId3" Type="http://schemas.openxmlformats.org/officeDocument/2006/relationships/image" Target="../media/image1870.png"/><Relationship Id="rId2" Type="http://schemas.openxmlformats.org/officeDocument/2006/relationships/customXml" Target="../ink/ink163.xml"/><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3" Type="http://schemas.openxmlformats.org/officeDocument/2006/relationships/image" Target="../media/image1870.png"/><Relationship Id="rId2" Type="http://schemas.openxmlformats.org/officeDocument/2006/relationships/customXml" Target="../ink/ink164.xml"/><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3" Type="http://schemas.openxmlformats.org/officeDocument/2006/relationships/image" Target="../media/image1860.png"/><Relationship Id="rId7" Type="http://schemas.openxmlformats.org/officeDocument/2006/relationships/customXml" Target="../ink/ink169.xml"/><Relationship Id="rId2" Type="http://schemas.openxmlformats.org/officeDocument/2006/relationships/customXml" Target="../ink/ink165.xml"/><Relationship Id="rId1" Type="http://schemas.openxmlformats.org/officeDocument/2006/relationships/slideLayout" Target="../slideLayouts/slideLayout7.xml"/><Relationship Id="rId6" Type="http://schemas.openxmlformats.org/officeDocument/2006/relationships/customXml" Target="../ink/ink168.xml"/><Relationship Id="rId5" Type="http://schemas.openxmlformats.org/officeDocument/2006/relationships/customXml" Target="../ink/ink167.xml"/><Relationship Id="rId4" Type="http://schemas.openxmlformats.org/officeDocument/2006/relationships/customXml" Target="../ink/ink166.xml"/></Relationships>
</file>

<file path=ppt/slides/_rels/slide137.xml.rels><?xml version="1.0" encoding="UTF-8" standalone="yes"?>
<Relationships xmlns="http://schemas.openxmlformats.org/package/2006/relationships"><Relationship Id="rId8" Type="http://schemas.openxmlformats.org/officeDocument/2006/relationships/customXml" Target="../ink/ink172.xml"/><Relationship Id="rId13" Type="http://schemas.openxmlformats.org/officeDocument/2006/relationships/image" Target="../media/image1951.png"/><Relationship Id="rId3" Type="http://schemas.openxmlformats.org/officeDocument/2006/relationships/image" Target="../media/image217.png"/><Relationship Id="rId7" Type="http://schemas.openxmlformats.org/officeDocument/2006/relationships/image" Target="../media/image1921.png"/><Relationship Id="rId12" Type="http://schemas.openxmlformats.org/officeDocument/2006/relationships/customXml" Target="../ink/ink174.xm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customXml" Target="../ink/ink171.xml"/><Relationship Id="rId11" Type="http://schemas.openxmlformats.org/officeDocument/2006/relationships/image" Target="../media/image1941.png"/><Relationship Id="rId5" Type="http://schemas.openxmlformats.org/officeDocument/2006/relationships/image" Target="../media/image1912.png"/><Relationship Id="rId10" Type="http://schemas.openxmlformats.org/officeDocument/2006/relationships/customXml" Target="../ink/ink173.xml"/><Relationship Id="rId4" Type="http://schemas.openxmlformats.org/officeDocument/2006/relationships/customXml" Target="../ink/ink170.xml"/><Relationship Id="rId9" Type="http://schemas.openxmlformats.org/officeDocument/2006/relationships/image" Target="../media/image1931.png"/></Relationships>
</file>

<file path=ppt/slides/_rels/slide138.xml.rels><?xml version="1.0" encoding="UTF-8" standalone="yes"?>
<Relationships xmlns="http://schemas.openxmlformats.org/package/2006/relationships"><Relationship Id="rId3" Type="http://schemas.openxmlformats.org/officeDocument/2006/relationships/image" Target="../media/image1761.png"/><Relationship Id="rId2" Type="http://schemas.openxmlformats.org/officeDocument/2006/relationships/customXml" Target="../ink/ink175.xml"/><Relationship Id="rId1" Type="http://schemas.openxmlformats.org/officeDocument/2006/relationships/slideLayout" Target="../slideLayouts/slideLayout7.xml"/><Relationship Id="rId5" Type="http://schemas.openxmlformats.org/officeDocument/2006/relationships/image" Target="../media/image1770.png"/><Relationship Id="rId4" Type="http://schemas.openxmlformats.org/officeDocument/2006/relationships/customXml" Target="../ink/ink176.xml"/></Relationships>
</file>

<file path=ppt/slides/_rels/slide139.xml.rels><?xml version="1.0" encoding="UTF-8" standalone="yes"?>
<Relationships xmlns="http://schemas.openxmlformats.org/package/2006/relationships"><Relationship Id="rId8" Type="http://schemas.openxmlformats.org/officeDocument/2006/relationships/customXml" Target="../ink/ink180.xml"/><Relationship Id="rId3" Type="http://schemas.openxmlformats.org/officeDocument/2006/relationships/image" Target="../media/image1901.png"/><Relationship Id="rId7" Type="http://schemas.openxmlformats.org/officeDocument/2006/relationships/image" Target="../media/image1920.png"/><Relationship Id="rId2" Type="http://schemas.openxmlformats.org/officeDocument/2006/relationships/customXml" Target="../ink/ink177.xml"/><Relationship Id="rId1" Type="http://schemas.openxmlformats.org/officeDocument/2006/relationships/slideLayout" Target="../slideLayouts/slideLayout7.xml"/><Relationship Id="rId6" Type="http://schemas.openxmlformats.org/officeDocument/2006/relationships/customXml" Target="../ink/ink179.xml"/><Relationship Id="rId5" Type="http://schemas.openxmlformats.org/officeDocument/2006/relationships/image" Target="../media/image1911.png"/><Relationship Id="rId4" Type="http://schemas.openxmlformats.org/officeDocument/2006/relationships/customXml" Target="../ink/ink178.xml"/><Relationship Id="rId9" Type="http://schemas.openxmlformats.org/officeDocument/2006/relationships/image" Target="../media/image18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image" Target="../media/image217.png"/><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8" Type="http://schemas.openxmlformats.org/officeDocument/2006/relationships/image" Target="../media/image1850.png"/><Relationship Id="rId3" Type="http://schemas.openxmlformats.org/officeDocument/2006/relationships/image" Target="../media/image218.png"/><Relationship Id="rId7" Type="http://schemas.openxmlformats.org/officeDocument/2006/relationships/customXml" Target="../ink/ink182.xml"/><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840.png"/><Relationship Id="rId5" Type="http://schemas.openxmlformats.org/officeDocument/2006/relationships/customXml" Target="../ink/ink181.xml"/><Relationship Id="rId4" Type="http://schemas.openxmlformats.org/officeDocument/2006/relationships/image" Target="../media/image219.png"/></Relationships>
</file>

<file path=ppt/slides/_rels/slide142.xml.rels><?xml version="1.0" encoding="UTF-8" standalone="yes"?>
<Relationships xmlns="http://schemas.openxmlformats.org/package/2006/relationships"><Relationship Id="rId8" Type="http://schemas.openxmlformats.org/officeDocument/2006/relationships/customXml" Target="../ink/ink185.xml"/><Relationship Id="rId3" Type="http://schemas.openxmlformats.org/officeDocument/2006/relationships/image" Target="../media/image220.png"/><Relationship Id="rId7" Type="http://schemas.openxmlformats.org/officeDocument/2006/relationships/image" Target="../media/image1390.png"/><Relationship Id="rId2" Type="http://schemas.openxmlformats.org/officeDocument/2006/relationships/image" Target="../media/image219.png"/><Relationship Id="rId1" Type="http://schemas.openxmlformats.org/officeDocument/2006/relationships/slideLayout" Target="../slideLayouts/slideLayout7.xml"/><Relationship Id="rId6" Type="http://schemas.openxmlformats.org/officeDocument/2006/relationships/customXml" Target="../ink/ink184.xml"/><Relationship Id="rId5" Type="http://schemas.openxmlformats.org/officeDocument/2006/relationships/image" Target="../media/image1380.png"/><Relationship Id="rId4" Type="http://schemas.openxmlformats.org/officeDocument/2006/relationships/customXml" Target="../ink/ink183.xml"/></Relationships>
</file>

<file path=ppt/slides/_rels/slide143.xml.rels><?xml version="1.0" encoding="UTF-8" standalone="yes"?>
<Relationships xmlns="http://schemas.openxmlformats.org/package/2006/relationships"><Relationship Id="rId3" Type="http://schemas.openxmlformats.org/officeDocument/2006/relationships/image" Target="../media/image1962.png"/><Relationship Id="rId2" Type="http://schemas.openxmlformats.org/officeDocument/2006/relationships/customXml" Target="../ink/ink186.xml"/><Relationship Id="rId1" Type="http://schemas.openxmlformats.org/officeDocument/2006/relationships/slideLayout" Target="../slideLayouts/slideLayout7.xml"/><Relationship Id="rId5" Type="http://schemas.openxmlformats.org/officeDocument/2006/relationships/customXml" Target="../ink/ink188.xml"/><Relationship Id="rId4" Type="http://schemas.openxmlformats.org/officeDocument/2006/relationships/customXml" Target="../ink/ink187.xml"/></Relationships>
</file>

<file path=ppt/slides/_rels/slide144.xml.rels><?xml version="1.0" encoding="UTF-8" standalone="yes"?>
<Relationships xmlns="http://schemas.openxmlformats.org/package/2006/relationships"><Relationship Id="rId3" Type="http://schemas.openxmlformats.org/officeDocument/2006/relationships/image" Target="../media/image222.png"/><Relationship Id="rId7" Type="http://schemas.openxmlformats.org/officeDocument/2006/relationships/image" Target="../media/image2001.png"/><Relationship Id="rId2" Type="http://schemas.openxmlformats.org/officeDocument/2006/relationships/image" Target="../media/image221.png"/><Relationship Id="rId1" Type="http://schemas.openxmlformats.org/officeDocument/2006/relationships/slideLayout" Target="../slideLayouts/slideLayout7.xml"/><Relationship Id="rId6" Type="http://schemas.openxmlformats.org/officeDocument/2006/relationships/customXml" Target="../ink/ink190.xml"/><Relationship Id="rId5" Type="http://schemas.openxmlformats.org/officeDocument/2006/relationships/image" Target="../media/image1991.png"/><Relationship Id="rId4" Type="http://schemas.openxmlformats.org/officeDocument/2006/relationships/customXml" Target="../ink/ink189.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2" Type="http://schemas.openxmlformats.org/officeDocument/2006/relationships/image" Target="../media/image223.png"/><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8" Type="http://schemas.openxmlformats.org/officeDocument/2006/relationships/customXml" Target="../ink/ink193.xml"/><Relationship Id="rId13" Type="http://schemas.openxmlformats.org/officeDocument/2006/relationships/image" Target="../media/image1291.png"/><Relationship Id="rId3" Type="http://schemas.openxmlformats.org/officeDocument/2006/relationships/image" Target="../media/image225.png"/><Relationship Id="rId7" Type="http://schemas.openxmlformats.org/officeDocument/2006/relationships/image" Target="../media/image1430.png"/><Relationship Id="rId12" Type="http://schemas.openxmlformats.org/officeDocument/2006/relationships/customXml" Target="../ink/ink195.xml"/><Relationship Id="rId2" Type="http://schemas.openxmlformats.org/officeDocument/2006/relationships/image" Target="../media/image224.png"/><Relationship Id="rId1" Type="http://schemas.openxmlformats.org/officeDocument/2006/relationships/slideLayout" Target="../slideLayouts/slideLayout7.xml"/><Relationship Id="rId6" Type="http://schemas.openxmlformats.org/officeDocument/2006/relationships/customXml" Target="../ink/ink192.xml"/><Relationship Id="rId11" Type="http://schemas.openxmlformats.org/officeDocument/2006/relationships/image" Target="../media/image1280.png"/><Relationship Id="rId5" Type="http://schemas.openxmlformats.org/officeDocument/2006/relationships/image" Target="../media/image1420.png"/><Relationship Id="rId10" Type="http://schemas.openxmlformats.org/officeDocument/2006/relationships/customXml" Target="../ink/ink194.xml"/><Relationship Id="rId4" Type="http://schemas.openxmlformats.org/officeDocument/2006/relationships/customXml" Target="../ink/ink191.xml"/><Relationship Id="rId9" Type="http://schemas.openxmlformats.org/officeDocument/2006/relationships/image" Target="../media/image1270.png"/></Relationships>
</file>

<file path=ppt/slides/_rels/slide148.xml.rels><?xml version="1.0" encoding="UTF-8" standalone="yes"?>
<Relationships xmlns="http://schemas.openxmlformats.org/package/2006/relationships"><Relationship Id="rId3" Type="http://schemas.openxmlformats.org/officeDocument/2006/relationships/image" Target="../media/image227.png"/><Relationship Id="rId2" Type="http://schemas.openxmlformats.org/officeDocument/2006/relationships/image" Target="../media/image226.png"/><Relationship Id="rId1" Type="http://schemas.openxmlformats.org/officeDocument/2006/relationships/slideLayout" Target="../slideLayouts/slideLayout7.xml"/><Relationship Id="rId4" Type="http://schemas.openxmlformats.org/officeDocument/2006/relationships/image" Target="../media/image228.png"/></Relationships>
</file>

<file path=ppt/slides/_rels/slide149.xml.rels><?xml version="1.0" encoding="UTF-8" standalone="yes"?>
<Relationships xmlns="http://schemas.openxmlformats.org/package/2006/relationships"><Relationship Id="rId8" Type="http://schemas.openxmlformats.org/officeDocument/2006/relationships/image" Target="../media/image234.png"/><Relationship Id="rId3" Type="http://schemas.openxmlformats.org/officeDocument/2006/relationships/image" Target="../media/image229.png"/><Relationship Id="rId7" Type="http://schemas.openxmlformats.org/officeDocument/2006/relationships/customXml" Target="../ink/ink198.xml"/><Relationship Id="rId2" Type="http://schemas.openxmlformats.org/officeDocument/2006/relationships/customXml" Target="../ink/ink196.xml"/><Relationship Id="rId1" Type="http://schemas.openxmlformats.org/officeDocument/2006/relationships/slideLayout" Target="../slideLayouts/slideLayout7.xml"/><Relationship Id="rId6" Type="http://schemas.openxmlformats.org/officeDocument/2006/relationships/image" Target="../media/image232.png"/><Relationship Id="rId11" Type="http://schemas.openxmlformats.org/officeDocument/2006/relationships/customXml" Target="../ink/ink201.xml"/><Relationship Id="rId5" Type="http://schemas.openxmlformats.org/officeDocument/2006/relationships/image" Target="../media/image230.png"/><Relationship Id="rId10" Type="http://schemas.openxmlformats.org/officeDocument/2006/relationships/customXml" Target="../ink/ink200.xml"/><Relationship Id="rId4" Type="http://schemas.openxmlformats.org/officeDocument/2006/relationships/customXml" Target="../ink/ink197.xml"/><Relationship Id="rId9" Type="http://schemas.openxmlformats.org/officeDocument/2006/relationships/customXml" Target="../ink/ink199.xml"/></Relationships>
</file>

<file path=ppt/slides/_rels/slide1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customXml" Target="../ink/ink21.xml"/><Relationship Id="rId7" Type="http://schemas.openxmlformats.org/officeDocument/2006/relationships/customXml" Target="../ink/ink23.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910.png"/><Relationship Id="rId5" Type="http://schemas.openxmlformats.org/officeDocument/2006/relationships/customXml" Target="../ink/ink22.xml"/><Relationship Id="rId10" Type="http://schemas.openxmlformats.org/officeDocument/2006/relationships/image" Target="../media/image25.png"/><Relationship Id="rId4" Type="http://schemas.openxmlformats.org/officeDocument/2006/relationships/image" Target="../media/image1811.png"/><Relationship Id="rId9" Type="http://schemas.openxmlformats.org/officeDocument/2006/relationships/customXml" Target="../ink/ink24.xml"/></Relationships>
</file>

<file path=ppt/slides/_rels/slide150.xml.rels><?xml version="1.0" encoding="UTF-8" standalone="yes"?>
<Relationships xmlns="http://schemas.openxmlformats.org/package/2006/relationships"><Relationship Id="rId8" Type="http://schemas.openxmlformats.org/officeDocument/2006/relationships/image" Target="../media/image1650.png"/><Relationship Id="rId3" Type="http://schemas.openxmlformats.org/officeDocument/2006/relationships/image" Target="../media/image1611.png"/><Relationship Id="rId7" Type="http://schemas.openxmlformats.org/officeDocument/2006/relationships/customXml" Target="../ink/ink204.xml"/><Relationship Id="rId12" Type="http://schemas.openxmlformats.org/officeDocument/2006/relationships/image" Target="../media/image237.png"/><Relationship Id="rId2" Type="http://schemas.openxmlformats.org/officeDocument/2006/relationships/customXml" Target="../ink/ink202.xml"/><Relationship Id="rId1" Type="http://schemas.openxmlformats.org/officeDocument/2006/relationships/slideLayout" Target="../slideLayouts/slideLayout7.xml"/><Relationship Id="rId6" Type="http://schemas.openxmlformats.org/officeDocument/2006/relationships/image" Target="../media/image236.png"/><Relationship Id="rId11" Type="http://schemas.openxmlformats.org/officeDocument/2006/relationships/customXml" Target="../ink/ink206.xml"/><Relationship Id="rId5" Type="http://schemas.openxmlformats.org/officeDocument/2006/relationships/image" Target="../media/image235.png"/><Relationship Id="rId10" Type="http://schemas.openxmlformats.org/officeDocument/2006/relationships/image" Target="../media/image1660.png"/><Relationship Id="rId4" Type="http://schemas.openxmlformats.org/officeDocument/2006/relationships/customXml" Target="../ink/ink203.xml"/><Relationship Id="rId9" Type="http://schemas.openxmlformats.org/officeDocument/2006/relationships/customXml" Target="../ink/ink205.xml"/></Relationships>
</file>

<file path=ppt/slides/_rels/slide151.xml.rels><?xml version="1.0" encoding="UTF-8" standalone="yes"?>
<Relationships xmlns="http://schemas.openxmlformats.org/package/2006/relationships"><Relationship Id="rId8" Type="http://schemas.openxmlformats.org/officeDocument/2006/relationships/image" Target="../media/image240.png"/><Relationship Id="rId3" Type="http://schemas.openxmlformats.org/officeDocument/2006/relationships/customXml" Target="../ink/ink207.xml"/><Relationship Id="rId7" Type="http://schemas.openxmlformats.org/officeDocument/2006/relationships/image" Target="../media/image239.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customXml" Target="../ink/ink208.xml"/><Relationship Id="rId5" Type="http://schemas.openxmlformats.org/officeDocument/2006/relationships/image" Target="../media/image238.png"/><Relationship Id="rId4" Type="http://schemas.openxmlformats.org/officeDocument/2006/relationships/image" Target="../media/image2360.png"/></Relationships>
</file>

<file path=ppt/slides/_rels/slide152.xml.rels><?xml version="1.0" encoding="UTF-8" standalone="yes"?>
<Relationships xmlns="http://schemas.openxmlformats.org/package/2006/relationships"><Relationship Id="rId3" Type="http://schemas.openxmlformats.org/officeDocument/2006/relationships/image" Target="../media/image24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3" Type="http://schemas.openxmlformats.org/officeDocument/2006/relationships/customXml" Target="../ink/ink209.xml"/><Relationship Id="rId7" Type="http://schemas.openxmlformats.org/officeDocument/2006/relationships/image" Target="../media/image2390.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customXml" Target="../ink/ink210.xml"/><Relationship Id="rId5" Type="http://schemas.openxmlformats.org/officeDocument/2006/relationships/image" Target="../media/image242.png"/><Relationship Id="rId4" Type="http://schemas.openxmlformats.org/officeDocument/2006/relationships/image" Target="../media/image2371.png"/></Relationships>
</file>

<file path=ppt/slides/_rels/slide154.xml.rels><?xml version="1.0" encoding="UTF-8" standalone="yes"?>
<Relationships xmlns="http://schemas.openxmlformats.org/package/2006/relationships"><Relationship Id="rId8" Type="http://schemas.openxmlformats.org/officeDocument/2006/relationships/customXml" Target="../ink/ink213.xml"/><Relationship Id="rId3" Type="http://schemas.openxmlformats.org/officeDocument/2006/relationships/customXml" Target="../ink/ink211.xml"/><Relationship Id="rId7" Type="http://schemas.openxmlformats.org/officeDocument/2006/relationships/image" Target="../media/image243.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1681.png"/><Relationship Id="rId5" Type="http://schemas.openxmlformats.org/officeDocument/2006/relationships/customXml" Target="../ink/ink212.xml"/><Relationship Id="rId4" Type="http://schemas.openxmlformats.org/officeDocument/2006/relationships/image" Target="../media/image1611.png"/><Relationship Id="rId9" Type="http://schemas.openxmlformats.org/officeDocument/2006/relationships/image" Target="../media/image2021.png"/></Relationships>
</file>

<file path=ppt/slides/_rels/slide155.xml.rels><?xml version="1.0" encoding="UTF-8" standalone="yes"?>
<Relationships xmlns="http://schemas.openxmlformats.org/package/2006/relationships"><Relationship Id="rId3" Type="http://schemas.openxmlformats.org/officeDocument/2006/relationships/customXml" Target="../ink/ink214.xml"/><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2020.png"/><Relationship Id="rId5" Type="http://schemas.openxmlformats.org/officeDocument/2006/relationships/customXml" Target="../ink/ink215.xml"/><Relationship Id="rId4" Type="http://schemas.openxmlformats.org/officeDocument/2006/relationships/image" Target="../media/image1100.png"/></Relationships>
</file>

<file path=ppt/slides/_rels/slide156.xml.rels><?xml version="1.0" encoding="UTF-8" standalone="yes"?>
<Relationships xmlns="http://schemas.openxmlformats.org/package/2006/relationships"><Relationship Id="rId3" Type="http://schemas.openxmlformats.org/officeDocument/2006/relationships/image" Target="../media/image244.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247.png"/><Relationship Id="rId5" Type="http://schemas.openxmlformats.org/officeDocument/2006/relationships/image" Target="../media/image246.png"/><Relationship Id="rId4" Type="http://schemas.openxmlformats.org/officeDocument/2006/relationships/image" Target="../media/image245.png"/></Relationships>
</file>

<file path=ppt/slides/_rels/slide157.xml.rels><?xml version="1.0" encoding="UTF-8" standalone="yes"?>
<Relationships xmlns="http://schemas.openxmlformats.org/package/2006/relationships"><Relationship Id="rId8" Type="http://schemas.openxmlformats.org/officeDocument/2006/relationships/image" Target="../media/image2130.png"/><Relationship Id="rId3" Type="http://schemas.openxmlformats.org/officeDocument/2006/relationships/image" Target="../media/image248.png"/><Relationship Id="rId7" Type="http://schemas.openxmlformats.org/officeDocument/2006/relationships/customXml" Target="../ink/ink217.xml"/><Relationship Id="rId2" Type="http://schemas.openxmlformats.org/officeDocument/2006/relationships/hyperlink" Target="https://archive.ics.uci.edu/datasets" TargetMode="External"/><Relationship Id="rId1" Type="http://schemas.openxmlformats.org/officeDocument/2006/relationships/slideLayout" Target="../slideLayouts/slideLayout7.xml"/><Relationship Id="rId6" Type="http://schemas.openxmlformats.org/officeDocument/2006/relationships/image" Target="../media/image249.png"/><Relationship Id="rId5" Type="http://schemas.openxmlformats.org/officeDocument/2006/relationships/image" Target="../media/image2111.png"/><Relationship Id="rId4" Type="http://schemas.openxmlformats.org/officeDocument/2006/relationships/customXml" Target="../ink/ink216.xml"/></Relationships>
</file>

<file path=ppt/slides/_rels/slide158.xml.rels><?xml version="1.0" encoding="UTF-8" standalone="yes"?>
<Relationships xmlns="http://schemas.openxmlformats.org/package/2006/relationships"><Relationship Id="rId3" Type="http://schemas.openxmlformats.org/officeDocument/2006/relationships/customXml" Target="../ink/ink218.xml"/><Relationship Id="rId2" Type="http://schemas.openxmlformats.org/officeDocument/2006/relationships/image" Target="../media/image250.png"/><Relationship Id="rId1" Type="http://schemas.openxmlformats.org/officeDocument/2006/relationships/slideLayout" Target="../slideLayouts/slideLayout7.xml"/><Relationship Id="rId4" Type="http://schemas.openxmlformats.org/officeDocument/2006/relationships/image" Target="../media/image2211.png"/></Relationships>
</file>

<file path=ppt/slides/_rels/slide159.xml.rels><?xml version="1.0" encoding="UTF-8" standalone="yes"?>
<Relationships xmlns="http://schemas.openxmlformats.org/package/2006/relationships"><Relationship Id="rId3" Type="http://schemas.openxmlformats.org/officeDocument/2006/relationships/customXml" Target="../ink/ink219.xml"/><Relationship Id="rId2" Type="http://schemas.openxmlformats.org/officeDocument/2006/relationships/image" Target="../media/image251.png"/><Relationship Id="rId1" Type="http://schemas.openxmlformats.org/officeDocument/2006/relationships/slideLayout" Target="../slideLayouts/slideLayout7.xml"/><Relationship Id="rId4" Type="http://schemas.openxmlformats.org/officeDocument/2006/relationships/image" Target="../media/image223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3" Type="http://schemas.openxmlformats.org/officeDocument/2006/relationships/customXml" Target="../ink/ink220.xml"/><Relationship Id="rId2" Type="http://schemas.openxmlformats.org/officeDocument/2006/relationships/image" Target="../media/image252.png"/><Relationship Id="rId1" Type="http://schemas.openxmlformats.org/officeDocument/2006/relationships/slideLayout" Target="../slideLayouts/slideLayout7.xml"/><Relationship Id="rId4" Type="http://schemas.openxmlformats.org/officeDocument/2006/relationships/image" Target="../media/image2250.png"/></Relationships>
</file>

<file path=ppt/slides/_rels/slide161.xml.rels><?xml version="1.0" encoding="UTF-8" standalone="yes"?>
<Relationships xmlns="http://schemas.openxmlformats.org/package/2006/relationships"><Relationship Id="rId3" Type="http://schemas.openxmlformats.org/officeDocument/2006/relationships/customXml" Target="../ink/ink221.xml"/><Relationship Id="rId2" Type="http://schemas.openxmlformats.org/officeDocument/2006/relationships/image" Target="../media/image253.png"/><Relationship Id="rId1" Type="http://schemas.openxmlformats.org/officeDocument/2006/relationships/slideLayout" Target="../slideLayouts/slideLayout7.xml"/><Relationship Id="rId4" Type="http://schemas.openxmlformats.org/officeDocument/2006/relationships/image" Target="../media/image2270.png"/></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8" Type="http://schemas.openxmlformats.org/officeDocument/2006/relationships/customXml" Target="../ink/ink226.xml"/><Relationship Id="rId3" Type="http://schemas.openxmlformats.org/officeDocument/2006/relationships/image" Target="../media/image2140.png"/><Relationship Id="rId7" Type="http://schemas.openxmlformats.org/officeDocument/2006/relationships/customXml" Target="../ink/ink225.xml"/><Relationship Id="rId2" Type="http://schemas.openxmlformats.org/officeDocument/2006/relationships/customXml" Target="../ink/ink222.xml"/><Relationship Id="rId1" Type="http://schemas.openxmlformats.org/officeDocument/2006/relationships/slideLayout" Target="../slideLayouts/slideLayout7.xml"/><Relationship Id="rId6" Type="http://schemas.openxmlformats.org/officeDocument/2006/relationships/customXml" Target="../ink/ink224.xml"/><Relationship Id="rId5" Type="http://schemas.openxmlformats.org/officeDocument/2006/relationships/image" Target="../media/image2280.png"/><Relationship Id="rId4" Type="http://schemas.openxmlformats.org/officeDocument/2006/relationships/customXml" Target="../ink/ink223.xml"/></Relationships>
</file>

<file path=ppt/slides/_rels/slide164.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image" Target="../media/image254.png"/><Relationship Id="rId1" Type="http://schemas.openxmlformats.org/officeDocument/2006/relationships/slideLayout" Target="../slideLayouts/slideLayout7.xml"/><Relationship Id="rId5" Type="http://schemas.openxmlformats.org/officeDocument/2006/relationships/image" Target="../media/image2170.png"/><Relationship Id="rId4" Type="http://schemas.openxmlformats.org/officeDocument/2006/relationships/customXml" Target="../ink/ink227.xml"/></Relationships>
</file>

<file path=ppt/slides/_rels/slide165.xml.rels><?xml version="1.0" encoding="UTF-8" standalone="yes"?>
<Relationships xmlns="http://schemas.openxmlformats.org/package/2006/relationships"><Relationship Id="rId3" Type="http://schemas.openxmlformats.org/officeDocument/2006/relationships/image" Target="../media/image257.png"/><Relationship Id="rId2" Type="http://schemas.openxmlformats.org/officeDocument/2006/relationships/image" Target="../media/image256.png"/><Relationship Id="rId1" Type="http://schemas.openxmlformats.org/officeDocument/2006/relationships/slideLayout" Target="../slideLayouts/slideLayout7.xml"/><Relationship Id="rId5" Type="http://schemas.openxmlformats.org/officeDocument/2006/relationships/image" Target="../media/image2200.png"/><Relationship Id="rId4" Type="http://schemas.openxmlformats.org/officeDocument/2006/relationships/customXml" Target="../ink/ink228.xml"/></Relationships>
</file>

<file path=ppt/slides/_rels/slide166.xml.rels><?xml version="1.0" encoding="UTF-8" standalone="yes"?>
<Relationships xmlns="http://schemas.openxmlformats.org/package/2006/relationships"><Relationship Id="rId3" Type="http://schemas.openxmlformats.org/officeDocument/2006/relationships/image" Target="../media/image2140.png"/><Relationship Id="rId2" Type="http://schemas.openxmlformats.org/officeDocument/2006/relationships/customXml" Target="../ink/ink229.xml"/><Relationship Id="rId1" Type="http://schemas.openxmlformats.org/officeDocument/2006/relationships/slideLayout" Target="../slideLayouts/slideLayout7.xml"/><Relationship Id="rId6" Type="http://schemas.openxmlformats.org/officeDocument/2006/relationships/image" Target="../media/image2280.png"/><Relationship Id="rId5" Type="http://schemas.openxmlformats.org/officeDocument/2006/relationships/customXml" Target="../ink/ink231.xml"/><Relationship Id="rId4" Type="http://schemas.openxmlformats.org/officeDocument/2006/relationships/customXml" Target="../ink/ink230.xml"/></Relationships>
</file>

<file path=ppt/slides/_rels/slide167.xml.rels><?xml version="1.0" encoding="UTF-8" standalone="yes"?>
<Relationships xmlns="http://schemas.openxmlformats.org/package/2006/relationships"><Relationship Id="rId8" Type="http://schemas.openxmlformats.org/officeDocument/2006/relationships/customXml" Target="../ink/ink236.xml"/><Relationship Id="rId3" Type="http://schemas.openxmlformats.org/officeDocument/2006/relationships/image" Target="../media/image2140.png"/><Relationship Id="rId7" Type="http://schemas.openxmlformats.org/officeDocument/2006/relationships/customXml" Target="../ink/ink235.xml"/><Relationship Id="rId2" Type="http://schemas.openxmlformats.org/officeDocument/2006/relationships/customXml" Target="../ink/ink232.xml"/><Relationship Id="rId1" Type="http://schemas.openxmlformats.org/officeDocument/2006/relationships/slideLayout" Target="../slideLayouts/slideLayout7.xml"/><Relationship Id="rId6" Type="http://schemas.openxmlformats.org/officeDocument/2006/relationships/customXml" Target="../ink/ink234.xml"/><Relationship Id="rId5" Type="http://schemas.openxmlformats.org/officeDocument/2006/relationships/image" Target="../media/image2280.png"/><Relationship Id="rId4" Type="http://schemas.openxmlformats.org/officeDocument/2006/relationships/customXml" Target="../ink/ink233.xml"/></Relationships>
</file>

<file path=ppt/slides/_rels/slide168.xml.rels><?xml version="1.0" encoding="UTF-8" standalone="yes"?>
<Relationships xmlns="http://schemas.openxmlformats.org/package/2006/relationships"><Relationship Id="rId3" Type="http://schemas.openxmlformats.org/officeDocument/2006/relationships/image" Target="../media/image259.png"/><Relationship Id="rId2" Type="http://schemas.openxmlformats.org/officeDocument/2006/relationships/image" Target="../media/image258.png"/><Relationship Id="rId1" Type="http://schemas.openxmlformats.org/officeDocument/2006/relationships/slideLayout" Target="../slideLayouts/slideLayout7.xml"/><Relationship Id="rId5" Type="http://schemas.openxmlformats.org/officeDocument/2006/relationships/image" Target="../media/image2370.png"/><Relationship Id="rId4" Type="http://schemas.openxmlformats.org/officeDocument/2006/relationships/customXml" Target="../ink/ink237.xml"/></Relationships>
</file>

<file path=ppt/slides/_rels/slide169.xml.rels><?xml version="1.0" encoding="UTF-8" standalone="yes"?>
<Relationships xmlns="http://schemas.openxmlformats.org/package/2006/relationships"><Relationship Id="rId2" Type="http://schemas.openxmlformats.org/officeDocument/2006/relationships/image" Target="../media/image26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8" Type="http://schemas.openxmlformats.org/officeDocument/2006/relationships/image" Target="../media/image264.png"/><Relationship Id="rId3" Type="http://schemas.openxmlformats.org/officeDocument/2006/relationships/image" Target="../media/image262.png"/><Relationship Id="rId7" Type="http://schemas.openxmlformats.org/officeDocument/2006/relationships/image" Target="../media/image263.png"/><Relationship Id="rId2" Type="http://schemas.openxmlformats.org/officeDocument/2006/relationships/image" Target="../media/image261.png"/><Relationship Id="rId1" Type="http://schemas.openxmlformats.org/officeDocument/2006/relationships/slideLayout" Target="../slideLayouts/slideLayout7.xml"/><Relationship Id="rId6" Type="http://schemas.openxmlformats.org/officeDocument/2006/relationships/customXml" Target="../ink/ink239.xml"/><Relationship Id="rId5" Type="http://schemas.openxmlformats.org/officeDocument/2006/relationships/image" Target="../media/image2260.png"/><Relationship Id="rId4" Type="http://schemas.openxmlformats.org/officeDocument/2006/relationships/customXml" Target="../ink/ink238.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3" Type="http://schemas.openxmlformats.org/officeDocument/2006/relationships/image" Target="../media/image2620.png"/><Relationship Id="rId7" Type="http://schemas.openxmlformats.org/officeDocument/2006/relationships/image" Target="../media/image2640.png"/><Relationship Id="rId2" Type="http://schemas.openxmlformats.org/officeDocument/2006/relationships/customXml" Target="../ink/ink240.xml"/><Relationship Id="rId1" Type="http://schemas.openxmlformats.org/officeDocument/2006/relationships/slideLayout" Target="../slideLayouts/slideLayout7.xml"/><Relationship Id="rId6" Type="http://schemas.openxmlformats.org/officeDocument/2006/relationships/customXml" Target="../ink/ink242.xml"/><Relationship Id="rId5" Type="http://schemas.openxmlformats.org/officeDocument/2006/relationships/image" Target="../media/image2630.png"/><Relationship Id="rId4" Type="http://schemas.openxmlformats.org/officeDocument/2006/relationships/customXml" Target="../ink/ink241.xml"/></Relationships>
</file>

<file path=ppt/slides/_rels/slide173.xml.rels><?xml version="1.0" encoding="UTF-8" standalone="yes"?>
<Relationships xmlns="http://schemas.openxmlformats.org/package/2006/relationships"><Relationship Id="rId3" Type="http://schemas.openxmlformats.org/officeDocument/2006/relationships/image" Target="../media/image266.png"/><Relationship Id="rId2" Type="http://schemas.openxmlformats.org/officeDocument/2006/relationships/image" Target="../media/image265.png"/><Relationship Id="rId1" Type="http://schemas.openxmlformats.org/officeDocument/2006/relationships/slideLayout" Target="../slideLayouts/slideLayout7.xml"/><Relationship Id="rId4" Type="http://schemas.openxmlformats.org/officeDocument/2006/relationships/image" Target="../media/image267.png"/></Relationships>
</file>

<file path=ppt/slides/_rels/slide174.xml.rels><?xml version="1.0" encoding="UTF-8" standalone="yes"?>
<Relationships xmlns="http://schemas.openxmlformats.org/package/2006/relationships"><Relationship Id="rId3" Type="http://schemas.openxmlformats.org/officeDocument/2006/relationships/customXml" Target="../ink/ink243.xml"/><Relationship Id="rId2" Type="http://schemas.openxmlformats.org/officeDocument/2006/relationships/image" Target="../media/image268.png"/><Relationship Id="rId1" Type="http://schemas.openxmlformats.org/officeDocument/2006/relationships/slideLayout" Target="../slideLayouts/slideLayout7.xml"/><Relationship Id="rId4" Type="http://schemas.openxmlformats.org/officeDocument/2006/relationships/image" Target="../media/image104.emf"/></Relationships>
</file>

<file path=ppt/slides/_rels/slide175.xml.rels><?xml version="1.0" encoding="UTF-8" standalone="yes"?>
<Relationships xmlns="http://schemas.openxmlformats.org/package/2006/relationships"><Relationship Id="rId8" Type="http://schemas.openxmlformats.org/officeDocument/2006/relationships/image" Target="../media/image860.png"/><Relationship Id="rId13" Type="http://schemas.openxmlformats.org/officeDocument/2006/relationships/customXml" Target="../ink/ink249.xml"/><Relationship Id="rId18" Type="http://schemas.openxmlformats.org/officeDocument/2006/relationships/image" Target="../media/image1290.png"/><Relationship Id="rId26" Type="http://schemas.openxmlformats.org/officeDocument/2006/relationships/image" Target="../media/image960.png"/><Relationship Id="rId3" Type="http://schemas.openxmlformats.org/officeDocument/2006/relationships/customXml" Target="../ink/ink244.xml"/><Relationship Id="rId7" Type="http://schemas.openxmlformats.org/officeDocument/2006/relationships/customXml" Target="../ink/ink246.xml"/><Relationship Id="rId12" Type="http://schemas.openxmlformats.org/officeDocument/2006/relationships/image" Target="../media/image880.png"/><Relationship Id="rId17" Type="http://schemas.openxmlformats.org/officeDocument/2006/relationships/customXml" Target="../ink/ink251.xml"/><Relationship Id="rId25" Type="http://schemas.openxmlformats.org/officeDocument/2006/relationships/customXml" Target="../ink/ink253.xml"/><Relationship Id="rId2" Type="http://schemas.openxmlformats.org/officeDocument/2006/relationships/image" Target="../media/image269.png"/><Relationship Id="rId16" Type="http://schemas.openxmlformats.org/officeDocument/2006/relationships/image" Target="../media/image900.png"/><Relationship Id="rId20" Type="http://schemas.openxmlformats.org/officeDocument/2006/relationships/customXml" Target="../ink/ink252.xml"/><Relationship Id="rId1" Type="http://schemas.openxmlformats.org/officeDocument/2006/relationships/slideLayout" Target="../slideLayouts/slideLayout7.xml"/><Relationship Id="rId6" Type="http://schemas.openxmlformats.org/officeDocument/2006/relationships/image" Target="../media/image850.png"/><Relationship Id="rId11" Type="http://schemas.openxmlformats.org/officeDocument/2006/relationships/customXml" Target="../ink/ink248.xml"/><Relationship Id="rId24" Type="http://schemas.openxmlformats.org/officeDocument/2006/relationships/image" Target="../media/image273.png"/><Relationship Id="rId5" Type="http://schemas.openxmlformats.org/officeDocument/2006/relationships/customXml" Target="../ink/ink245.xml"/><Relationship Id="rId15" Type="http://schemas.openxmlformats.org/officeDocument/2006/relationships/customXml" Target="../ink/ink250.xml"/><Relationship Id="rId23" Type="http://schemas.openxmlformats.org/officeDocument/2006/relationships/image" Target="../media/image940.png"/><Relationship Id="rId10" Type="http://schemas.openxmlformats.org/officeDocument/2006/relationships/image" Target="../media/image870.png"/><Relationship Id="rId19" Type="http://schemas.openxmlformats.org/officeDocument/2006/relationships/image" Target="../media/image272.png"/><Relationship Id="rId4" Type="http://schemas.openxmlformats.org/officeDocument/2006/relationships/image" Target="../media/image840.png"/><Relationship Id="rId9" Type="http://schemas.openxmlformats.org/officeDocument/2006/relationships/customXml" Target="../ink/ink247.xml"/><Relationship Id="rId14" Type="http://schemas.openxmlformats.org/officeDocument/2006/relationships/image" Target="../media/image890.png"/></Relationships>
</file>

<file path=ppt/slides/_rels/slide176.xml.rels><?xml version="1.0" encoding="UTF-8" standalone="yes"?>
<Relationships xmlns="http://schemas.openxmlformats.org/package/2006/relationships"><Relationship Id="rId2" Type="http://schemas.openxmlformats.org/officeDocument/2006/relationships/image" Target="../media/image274.png"/><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3" Type="http://schemas.openxmlformats.org/officeDocument/2006/relationships/image" Target="../media/image277.png"/><Relationship Id="rId7" Type="http://schemas.openxmlformats.org/officeDocument/2006/relationships/image" Target="../media/image1010.png"/><Relationship Id="rId2" Type="http://schemas.openxmlformats.org/officeDocument/2006/relationships/image" Target="../media/image276.png"/><Relationship Id="rId1" Type="http://schemas.openxmlformats.org/officeDocument/2006/relationships/slideLayout" Target="../slideLayouts/slideLayout7.xml"/><Relationship Id="rId6" Type="http://schemas.openxmlformats.org/officeDocument/2006/relationships/customXml" Target="../ink/ink254.xml"/><Relationship Id="rId5" Type="http://schemas.openxmlformats.org/officeDocument/2006/relationships/image" Target="../media/image279.png"/><Relationship Id="rId4" Type="http://schemas.openxmlformats.org/officeDocument/2006/relationships/image" Target="../media/image278.png"/></Relationships>
</file>

<file path=ppt/slides/_rels/slide178.xml.rels><?xml version="1.0" encoding="UTF-8" standalone="yes"?>
<Relationships xmlns="http://schemas.openxmlformats.org/package/2006/relationships"><Relationship Id="rId2" Type="http://schemas.openxmlformats.org/officeDocument/2006/relationships/customXml" Target="../ink/ink255.xml"/><Relationship Id="rId1" Type="http://schemas.openxmlformats.org/officeDocument/2006/relationships/slideLayout" Target="../slideLayouts/slideLayout7.xml"/><Relationship Id="rId6" Type="http://schemas.openxmlformats.org/officeDocument/2006/relationships/image" Target="../media/image116.emf"/><Relationship Id="rId5" Type="http://schemas.openxmlformats.org/officeDocument/2006/relationships/customXml" Target="../ink/ink256.xml"/><Relationship Id="rId4" Type="http://schemas.openxmlformats.org/officeDocument/2006/relationships/image" Target="../media/image2300.png"/></Relationships>
</file>

<file path=ppt/slides/_rels/slide179.xml.rels><?xml version="1.0" encoding="UTF-8" standalone="yes"?>
<Relationships xmlns="http://schemas.openxmlformats.org/package/2006/relationships"><Relationship Id="rId3" Type="http://schemas.openxmlformats.org/officeDocument/2006/relationships/image" Target="../media/image282.png"/><Relationship Id="rId7" Type="http://schemas.openxmlformats.org/officeDocument/2006/relationships/image" Target="../media/image1320.png"/><Relationship Id="rId2" Type="http://schemas.openxmlformats.org/officeDocument/2006/relationships/image" Target="../media/image281.png"/><Relationship Id="rId1" Type="http://schemas.openxmlformats.org/officeDocument/2006/relationships/slideLayout" Target="../slideLayouts/slideLayout7.xml"/><Relationship Id="rId6" Type="http://schemas.openxmlformats.org/officeDocument/2006/relationships/customXml" Target="../ink/ink258.xml"/><Relationship Id="rId5" Type="http://schemas.openxmlformats.org/officeDocument/2006/relationships/image" Target="../media/image1310.png"/><Relationship Id="rId4" Type="http://schemas.openxmlformats.org/officeDocument/2006/relationships/customXml" Target="../ink/ink257.xml"/></Relationships>
</file>

<file path=ppt/slides/_rels/slide1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6.png"/><Relationship Id="rId7" Type="http://schemas.openxmlformats.org/officeDocument/2006/relationships/image" Target="../media/image28.png"/><Relationship Id="rId12"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7.png"/><Relationship Id="rId11" Type="http://schemas.openxmlformats.org/officeDocument/2006/relationships/image" Target="../media/image300.png"/><Relationship Id="rId5" Type="http://schemas.openxmlformats.org/officeDocument/2006/relationships/image" Target="../media/image233.png"/><Relationship Id="rId10" Type="http://schemas.openxmlformats.org/officeDocument/2006/relationships/customXml" Target="../ink/ink26.xml"/><Relationship Id="rId4" Type="http://schemas.openxmlformats.org/officeDocument/2006/relationships/customXml" Target="../ink/ink25.xml"/><Relationship Id="rId9" Type="http://schemas.openxmlformats.org/officeDocument/2006/relationships/image" Target="../media/image30.png"/></Relationships>
</file>

<file path=ppt/slides/_rels/slide180.xml.rels><?xml version="1.0" encoding="UTF-8" standalone="yes"?>
<Relationships xmlns="http://schemas.openxmlformats.org/package/2006/relationships"><Relationship Id="rId3" Type="http://schemas.openxmlformats.org/officeDocument/2006/relationships/image" Target="../media/image284.png"/><Relationship Id="rId2" Type="http://schemas.openxmlformats.org/officeDocument/2006/relationships/image" Target="../media/image283.png"/><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8" Type="http://schemas.openxmlformats.org/officeDocument/2006/relationships/customXml" Target="../ink/ink261.xml"/><Relationship Id="rId3" Type="http://schemas.openxmlformats.org/officeDocument/2006/relationships/image" Target="../media/image286.png"/><Relationship Id="rId7" Type="http://schemas.openxmlformats.org/officeDocument/2006/relationships/image" Target="../media/image1450.png"/><Relationship Id="rId2" Type="http://schemas.openxmlformats.org/officeDocument/2006/relationships/image" Target="../media/image285.png"/><Relationship Id="rId1" Type="http://schemas.openxmlformats.org/officeDocument/2006/relationships/slideLayout" Target="../slideLayouts/slideLayout7.xml"/><Relationship Id="rId6" Type="http://schemas.openxmlformats.org/officeDocument/2006/relationships/customXml" Target="../ink/ink260.xml"/><Relationship Id="rId11" Type="http://schemas.openxmlformats.org/officeDocument/2006/relationships/image" Target="../media/image1470.png"/><Relationship Id="rId5" Type="http://schemas.openxmlformats.org/officeDocument/2006/relationships/image" Target="../media/image1440.png"/><Relationship Id="rId10" Type="http://schemas.openxmlformats.org/officeDocument/2006/relationships/customXml" Target="../ink/ink262.xml"/><Relationship Id="rId4" Type="http://schemas.openxmlformats.org/officeDocument/2006/relationships/customXml" Target="../ink/ink259.xml"/><Relationship Id="rId9" Type="http://schemas.openxmlformats.org/officeDocument/2006/relationships/image" Target="../media/image1460.png"/></Relationships>
</file>

<file path=ppt/slides/_rels/slide182.xml.rels><?xml version="1.0" encoding="UTF-8" standalone="yes"?>
<Relationships xmlns="http://schemas.openxmlformats.org/package/2006/relationships"><Relationship Id="rId2" Type="http://schemas.openxmlformats.org/officeDocument/2006/relationships/image" Target="../media/image287.png"/><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8" Type="http://schemas.openxmlformats.org/officeDocument/2006/relationships/image" Target="../media/image289.png"/><Relationship Id="rId3" Type="http://schemas.openxmlformats.org/officeDocument/2006/relationships/customXml" Target="../ink/ink263.xml"/><Relationship Id="rId7" Type="http://schemas.openxmlformats.org/officeDocument/2006/relationships/image" Target="../media/image288.wmf"/><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oleObject" Target="../embeddings/oleObject1.bin"/><Relationship Id="rId5" Type="http://schemas.openxmlformats.org/officeDocument/2006/relationships/image" Target="../media/image1550.png"/><Relationship Id="rId10" Type="http://schemas.openxmlformats.org/officeDocument/2006/relationships/image" Target="../media/image292.png"/><Relationship Id="rId9" Type="http://schemas.openxmlformats.org/officeDocument/2006/relationships/image" Target="../media/image290.png"/></Relationships>
</file>

<file path=ppt/slides/_rels/slide184.xml.rels><?xml version="1.0" encoding="UTF-8" standalone="yes"?>
<Relationships xmlns="http://schemas.openxmlformats.org/package/2006/relationships"><Relationship Id="rId8" Type="http://schemas.openxmlformats.org/officeDocument/2006/relationships/image" Target="../media/image295.wmf"/><Relationship Id="rId3" Type="http://schemas.openxmlformats.org/officeDocument/2006/relationships/oleObject" Target="../embeddings/oleObject2.bin"/><Relationship Id="rId7" Type="http://schemas.openxmlformats.org/officeDocument/2006/relationships/oleObject" Target="../embeddings/oleObject4.bin"/><Relationship Id="rId12" Type="http://schemas.openxmlformats.org/officeDocument/2006/relationships/image" Target="../media/image297.wmf"/><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294.wmf"/><Relationship Id="rId11" Type="http://schemas.openxmlformats.org/officeDocument/2006/relationships/oleObject" Target="../embeddings/oleObject6.bin"/><Relationship Id="rId5" Type="http://schemas.openxmlformats.org/officeDocument/2006/relationships/oleObject" Target="../embeddings/oleObject3.bin"/><Relationship Id="rId10" Type="http://schemas.openxmlformats.org/officeDocument/2006/relationships/image" Target="../media/image296.wmf"/><Relationship Id="rId4" Type="http://schemas.openxmlformats.org/officeDocument/2006/relationships/image" Target="../media/image293.wmf"/><Relationship Id="rId9" Type="http://schemas.openxmlformats.org/officeDocument/2006/relationships/oleObject" Target="../embeddings/oleObject5.bin"/></Relationships>
</file>

<file path=ppt/slides/_rels/slide185.xml.rels><?xml version="1.0" encoding="UTF-8" standalone="yes"?>
<Relationships xmlns="http://schemas.openxmlformats.org/package/2006/relationships"><Relationship Id="rId3" Type="http://schemas.openxmlformats.org/officeDocument/2006/relationships/image" Target="../media/image298.pn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301.png"/><Relationship Id="rId4" Type="http://schemas.openxmlformats.org/officeDocument/2006/relationships/image" Target="../media/image299.png"/></Relationships>
</file>

<file path=ppt/slides/_rels/slide186.xml.rels><?xml version="1.0" encoding="UTF-8" standalone="yes"?>
<Relationships xmlns="http://schemas.openxmlformats.org/package/2006/relationships"><Relationship Id="rId3" Type="http://schemas.openxmlformats.org/officeDocument/2006/relationships/image" Target="../media/image303.png"/><Relationship Id="rId2" Type="http://schemas.openxmlformats.org/officeDocument/2006/relationships/image" Target="../media/image302.png"/><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3" Type="http://schemas.openxmlformats.org/officeDocument/2006/relationships/image" Target="../media/image305.png"/><Relationship Id="rId2" Type="http://schemas.openxmlformats.org/officeDocument/2006/relationships/image" Target="../media/image304.png"/><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2" Type="http://schemas.openxmlformats.org/officeDocument/2006/relationships/image" Target="../media/image306.png"/><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3" Type="http://schemas.openxmlformats.org/officeDocument/2006/relationships/customXml" Target="../ink/ink264.xml"/><Relationship Id="rId2" Type="http://schemas.openxmlformats.org/officeDocument/2006/relationships/image" Target="../media/image307.png"/><Relationship Id="rId1" Type="http://schemas.openxmlformats.org/officeDocument/2006/relationships/slideLayout" Target="../slideLayouts/slideLayout7.xml"/><Relationship Id="rId6" Type="http://schemas.openxmlformats.org/officeDocument/2006/relationships/image" Target="../media/image1621.png"/><Relationship Id="rId5" Type="http://schemas.openxmlformats.org/officeDocument/2006/relationships/customXml" Target="../ink/ink265.xml"/><Relationship Id="rId4" Type="http://schemas.openxmlformats.org/officeDocument/2006/relationships/image" Target="../media/image1610.png"/></Relationships>
</file>

<file path=ppt/slides/_rels/slide19.xml.rels><?xml version="1.0" encoding="UTF-8" standalone="yes"?>
<Relationships xmlns="http://schemas.openxmlformats.org/package/2006/relationships"><Relationship Id="rId8" Type="http://schemas.openxmlformats.org/officeDocument/2006/relationships/image" Target="../media/image291.png"/><Relationship Id="rId3" Type="http://schemas.openxmlformats.org/officeDocument/2006/relationships/customXml" Target="../ink/ink27.xml"/><Relationship Id="rId7" Type="http://schemas.openxmlformats.org/officeDocument/2006/relationships/customXml" Target="../ink/ink29.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810.png"/><Relationship Id="rId5" Type="http://schemas.openxmlformats.org/officeDocument/2006/relationships/customXml" Target="../ink/ink28.xml"/><Relationship Id="rId4" Type="http://schemas.openxmlformats.org/officeDocument/2006/relationships/image" Target="../media/image275.png"/><Relationship Id="rId9" Type="http://schemas.openxmlformats.org/officeDocument/2006/relationships/customXml" Target="../ink/ink30.xml"/></Relationships>
</file>

<file path=ppt/slides/_rels/slide190.xml.rels><?xml version="1.0" encoding="UTF-8" standalone="yes"?>
<Relationships xmlns="http://schemas.openxmlformats.org/package/2006/relationships"><Relationship Id="rId3" Type="http://schemas.openxmlformats.org/officeDocument/2006/relationships/image" Target="../media/image309.png"/><Relationship Id="rId2" Type="http://schemas.openxmlformats.org/officeDocument/2006/relationships/image" Target="../media/image308.png"/><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3" Type="http://schemas.openxmlformats.org/officeDocument/2006/relationships/image" Target="../media/image310.wmf"/><Relationship Id="rId2" Type="http://schemas.openxmlformats.org/officeDocument/2006/relationships/oleObject" Target="../embeddings/oleObject7.bin"/><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3" Type="http://schemas.openxmlformats.org/officeDocument/2006/relationships/image" Target="../media/image313.png"/><Relationship Id="rId2" Type="http://schemas.openxmlformats.org/officeDocument/2006/relationships/image" Target="../media/image312.png"/><Relationship Id="rId1" Type="http://schemas.openxmlformats.org/officeDocument/2006/relationships/slideLayout" Target="../slideLayouts/slideLayout7.xml"/><Relationship Id="rId4" Type="http://schemas.openxmlformats.org/officeDocument/2006/relationships/image" Target="../media/image314.png"/></Relationships>
</file>

<file path=ppt/slides/_rels/slide194.xml.rels><?xml version="1.0" encoding="UTF-8" standalone="yes"?>
<Relationships xmlns="http://schemas.openxmlformats.org/package/2006/relationships"><Relationship Id="rId3" Type="http://schemas.openxmlformats.org/officeDocument/2006/relationships/image" Target="../media/image316.png"/><Relationship Id="rId2" Type="http://schemas.openxmlformats.org/officeDocument/2006/relationships/image" Target="../media/image315.png"/><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6.xml.rels><?xml version="1.0" encoding="UTF-8" standalone="yes"?>
<Relationships xmlns="http://schemas.openxmlformats.org/package/2006/relationships"><Relationship Id="rId18" Type="http://schemas.openxmlformats.org/officeDocument/2006/relationships/customXml" Target="../ink/ink268.xml"/><Relationship Id="rId26" Type="http://schemas.openxmlformats.org/officeDocument/2006/relationships/customXml" Target="../ink/ink272.xml"/><Relationship Id="rId21" Type="http://schemas.openxmlformats.org/officeDocument/2006/relationships/image" Target="../media/image1720.png"/><Relationship Id="rId17" Type="http://schemas.openxmlformats.org/officeDocument/2006/relationships/image" Target="../media/image1690.png"/><Relationship Id="rId25" Type="http://schemas.openxmlformats.org/officeDocument/2006/relationships/image" Target="../media/image1740.png"/><Relationship Id="rId2" Type="http://schemas.openxmlformats.org/officeDocument/2006/relationships/customXml" Target="../ink/ink266.xml"/><Relationship Id="rId16" Type="http://schemas.openxmlformats.org/officeDocument/2006/relationships/customXml" Target="../ink/ink267.xml"/><Relationship Id="rId20" Type="http://schemas.openxmlformats.org/officeDocument/2006/relationships/customXml" Target="../ink/ink269.xml"/><Relationship Id="rId29" Type="http://schemas.openxmlformats.org/officeDocument/2006/relationships/image" Target="../media/image1630.png"/><Relationship Id="rId1" Type="http://schemas.openxmlformats.org/officeDocument/2006/relationships/slideLayout" Target="../slideLayouts/slideLayout7.xml"/><Relationship Id="rId24" Type="http://schemas.openxmlformats.org/officeDocument/2006/relationships/customXml" Target="../ink/ink271.xml"/><Relationship Id="rId15" Type="http://schemas.openxmlformats.org/officeDocument/2006/relationships/image" Target="../media/image1680.png"/><Relationship Id="rId23" Type="http://schemas.openxmlformats.org/officeDocument/2006/relationships/image" Target="../media/image1730.png"/><Relationship Id="rId28" Type="http://schemas.openxmlformats.org/officeDocument/2006/relationships/customXml" Target="../ink/ink273.xml"/><Relationship Id="rId19" Type="http://schemas.openxmlformats.org/officeDocument/2006/relationships/image" Target="../media/image1700.png"/><Relationship Id="rId31" Type="http://schemas.openxmlformats.org/officeDocument/2006/relationships/image" Target="../media/image1640.png"/><Relationship Id="rId22" Type="http://schemas.openxmlformats.org/officeDocument/2006/relationships/customXml" Target="../ink/ink270.xml"/><Relationship Id="rId27" Type="http://schemas.openxmlformats.org/officeDocument/2006/relationships/image" Target="../media/image1620.png"/><Relationship Id="rId30" Type="http://schemas.openxmlformats.org/officeDocument/2006/relationships/customXml" Target="../ink/ink274.xml"/></Relationships>
</file>

<file path=ppt/slides/_rels/slide197.xml.rels><?xml version="1.0" encoding="UTF-8" standalone="yes"?>
<Relationships xmlns="http://schemas.openxmlformats.org/package/2006/relationships"><Relationship Id="rId3" Type="http://schemas.openxmlformats.org/officeDocument/2006/relationships/image" Target="../media/image318.png"/><Relationship Id="rId2" Type="http://schemas.openxmlformats.org/officeDocument/2006/relationships/image" Target="../media/image317.png"/><Relationship Id="rId1" Type="http://schemas.openxmlformats.org/officeDocument/2006/relationships/slideLayout" Target="../slideLayouts/slideLayout7.xml"/></Relationships>
</file>

<file path=ppt/slides/_rels/slide198.xml.rels><?xml version="1.0" encoding="UTF-8" standalone="yes"?>
<Relationships xmlns="http://schemas.openxmlformats.org/package/2006/relationships"><Relationship Id="rId3" Type="http://schemas.openxmlformats.org/officeDocument/2006/relationships/image" Target="../media/image319.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1760.png"/><Relationship Id="rId5" Type="http://schemas.openxmlformats.org/officeDocument/2006/relationships/customXml" Target="../ink/ink275.xml"/><Relationship Id="rId4" Type="http://schemas.openxmlformats.org/officeDocument/2006/relationships/image" Target="../media/image320.png"/></Relationships>
</file>

<file path=ppt/slides/_rels/slide199.xml.rels><?xml version="1.0" encoding="UTF-8" standalone="yes"?>
<Relationships xmlns="http://schemas.openxmlformats.org/package/2006/relationships"><Relationship Id="rId3" Type="http://schemas.openxmlformats.org/officeDocument/2006/relationships/image" Target="../media/image322.png"/><Relationship Id="rId2" Type="http://schemas.openxmlformats.org/officeDocument/2006/relationships/image" Target="../media/image32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customXml" Target="../ink/ink10.xml"/><Relationship Id="rId13"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0.png"/><Relationship Id="rId12" Type="http://schemas.openxmlformats.org/officeDocument/2006/relationships/customXml" Target="../ink/ink12.xml"/><Relationship Id="rId2" Type="http://schemas.openxmlformats.org/officeDocument/2006/relationships/customXml" Target="../ink/ink7.xml"/><Relationship Id="rId1" Type="http://schemas.openxmlformats.org/officeDocument/2006/relationships/slideLayout" Target="../slideLayouts/slideLayout7.xml"/><Relationship Id="rId6" Type="http://schemas.openxmlformats.org/officeDocument/2006/relationships/customXml" Target="../ink/ink9.xml"/><Relationship Id="rId11" Type="http://schemas.openxmlformats.org/officeDocument/2006/relationships/image" Target="../media/image12.png"/><Relationship Id="rId5" Type="http://schemas.openxmlformats.org/officeDocument/2006/relationships/image" Target="../media/image9.png"/><Relationship Id="rId15" Type="http://schemas.openxmlformats.org/officeDocument/2006/relationships/image" Target="../media/image14.png"/><Relationship Id="rId10" Type="http://schemas.openxmlformats.org/officeDocument/2006/relationships/customXml" Target="../ink/ink11.xml"/><Relationship Id="rId4" Type="http://schemas.openxmlformats.org/officeDocument/2006/relationships/customXml" Target="../ink/ink8.xml"/><Relationship Id="rId9" Type="http://schemas.openxmlformats.org/officeDocument/2006/relationships/image" Target="../media/image11.png"/><Relationship Id="rId14" Type="http://schemas.openxmlformats.org/officeDocument/2006/relationships/customXml" Target="../ink/ink13.xml"/></Relationships>
</file>

<file path=ppt/slides/_rels/slide20.xml.rels><?xml version="1.0" encoding="UTF-8" standalone="yes"?>
<Relationships xmlns="http://schemas.openxmlformats.org/package/2006/relationships"><Relationship Id="rId3" Type="http://schemas.openxmlformats.org/officeDocument/2006/relationships/customXml" Target="../ink/ink31.xm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11.png"/></Relationships>
</file>

<file path=ppt/slides/_rels/slide200.xml.rels><?xml version="1.0" encoding="UTF-8" standalone="yes"?>
<Relationships xmlns="http://schemas.openxmlformats.org/package/2006/relationships"><Relationship Id="rId3" Type="http://schemas.openxmlformats.org/officeDocument/2006/relationships/image" Target="../media/image1780.png"/><Relationship Id="rId2" Type="http://schemas.openxmlformats.org/officeDocument/2006/relationships/customXml" Target="../ink/ink276.xml"/><Relationship Id="rId1" Type="http://schemas.openxmlformats.org/officeDocument/2006/relationships/slideLayout" Target="../slideLayouts/slideLayout7.xml"/><Relationship Id="rId5" Type="http://schemas.openxmlformats.org/officeDocument/2006/relationships/image" Target="../media/image1791.png"/><Relationship Id="rId4" Type="http://schemas.openxmlformats.org/officeDocument/2006/relationships/customXml" Target="../ink/ink277.xml"/></Relationships>
</file>

<file path=ppt/slides/_rels/slide201.xml.rels><?xml version="1.0" encoding="UTF-8" standalone="yes"?>
<Relationships xmlns="http://schemas.openxmlformats.org/package/2006/relationships"><Relationship Id="rId3" Type="http://schemas.openxmlformats.org/officeDocument/2006/relationships/customXml" Target="../ink/ink278.xml"/><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1800.png"/><Relationship Id="rId5" Type="http://schemas.openxmlformats.org/officeDocument/2006/relationships/customXml" Target="../ink/ink279.xml"/><Relationship Id="rId4" Type="http://schemas.openxmlformats.org/officeDocument/2006/relationships/image" Target="../media/image1790.png"/></Relationships>
</file>

<file path=ppt/slides/_rels/slide202.xml.rels><?xml version="1.0" encoding="UTF-8" standalone="yes"?>
<Relationships xmlns="http://schemas.openxmlformats.org/package/2006/relationships"><Relationship Id="rId8" Type="http://schemas.openxmlformats.org/officeDocument/2006/relationships/image" Target="../media/image329.png"/><Relationship Id="rId3" Type="http://schemas.openxmlformats.org/officeDocument/2006/relationships/image" Target="../media/image324.png"/><Relationship Id="rId7" Type="http://schemas.openxmlformats.org/officeDocument/2006/relationships/image" Target="../media/image328.png"/><Relationship Id="rId2" Type="http://schemas.openxmlformats.org/officeDocument/2006/relationships/image" Target="../media/image323.png"/><Relationship Id="rId1" Type="http://schemas.openxmlformats.org/officeDocument/2006/relationships/slideLayout" Target="../slideLayouts/slideLayout7.xml"/><Relationship Id="rId6" Type="http://schemas.openxmlformats.org/officeDocument/2006/relationships/image" Target="../media/image327.png"/><Relationship Id="rId5" Type="http://schemas.openxmlformats.org/officeDocument/2006/relationships/image" Target="../media/image326.png"/><Relationship Id="rId4" Type="http://schemas.openxmlformats.org/officeDocument/2006/relationships/image" Target="../media/image325.png"/></Relationships>
</file>

<file path=ppt/slides/_rels/slide203.xml.rels><?xml version="1.0" encoding="UTF-8" standalone="yes"?>
<Relationships xmlns="http://schemas.openxmlformats.org/package/2006/relationships"><Relationship Id="rId2" Type="http://schemas.openxmlformats.org/officeDocument/2006/relationships/image" Target="../media/image322.png"/><Relationship Id="rId1" Type="http://schemas.openxmlformats.org/officeDocument/2006/relationships/slideLayout" Target="../slideLayouts/slideLayout7.xml"/></Relationships>
</file>

<file path=ppt/slides/_rels/slide204.xml.rels><?xml version="1.0" encoding="UTF-8" standalone="yes"?>
<Relationships xmlns="http://schemas.openxmlformats.org/package/2006/relationships"><Relationship Id="rId3" Type="http://schemas.openxmlformats.org/officeDocument/2006/relationships/customXml" Target="../ink/ink280.xml"/><Relationship Id="rId2" Type="http://schemas.openxmlformats.org/officeDocument/2006/relationships/image" Target="../media/image330.png"/><Relationship Id="rId1" Type="http://schemas.openxmlformats.org/officeDocument/2006/relationships/slideLayout" Target="../slideLayouts/slideLayout7.xml"/><Relationship Id="rId4" Type="http://schemas.openxmlformats.org/officeDocument/2006/relationships/image" Target="../media/image1900.png"/></Relationships>
</file>

<file path=ppt/slides/_rels/slide205.xml.rels><?xml version="1.0" encoding="UTF-8" standalone="yes"?>
<Relationships xmlns="http://schemas.openxmlformats.org/package/2006/relationships"><Relationship Id="rId3" Type="http://schemas.openxmlformats.org/officeDocument/2006/relationships/image" Target="../media/image332.png"/><Relationship Id="rId2" Type="http://schemas.openxmlformats.org/officeDocument/2006/relationships/image" Target="../media/image331.png"/><Relationship Id="rId1" Type="http://schemas.openxmlformats.org/officeDocument/2006/relationships/slideLayout" Target="../slideLayouts/slideLayout7.xml"/></Relationships>
</file>

<file path=ppt/slides/_rels/slide206.xml.rels><?xml version="1.0" encoding="UTF-8" standalone="yes"?>
<Relationships xmlns="http://schemas.openxmlformats.org/package/2006/relationships"><Relationship Id="rId3" Type="http://schemas.openxmlformats.org/officeDocument/2006/relationships/image" Target="../media/image333.wmf"/><Relationship Id="rId2" Type="http://schemas.openxmlformats.org/officeDocument/2006/relationships/oleObject" Target="../embeddings/oleObject8.bin"/><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8" Type="http://schemas.openxmlformats.org/officeDocument/2006/relationships/image" Target="../media/image1960.png"/><Relationship Id="rId3" Type="http://schemas.openxmlformats.org/officeDocument/2006/relationships/customXml" Target="../ink/ink281.xml"/><Relationship Id="rId7" Type="http://schemas.openxmlformats.org/officeDocument/2006/relationships/customXml" Target="../ink/ink283.xml"/><Relationship Id="rId2" Type="http://schemas.openxmlformats.org/officeDocument/2006/relationships/image" Target="../media/image334.png"/><Relationship Id="rId1" Type="http://schemas.openxmlformats.org/officeDocument/2006/relationships/slideLayout" Target="../slideLayouts/slideLayout7.xml"/><Relationship Id="rId6" Type="http://schemas.openxmlformats.org/officeDocument/2006/relationships/image" Target="../media/image1950.png"/><Relationship Id="rId5" Type="http://schemas.openxmlformats.org/officeDocument/2006/relationships/customXml" Target="../ink/ink282.xml"/><Relationship Id="rId4" Type="http://schemas.openxmlformats.org/officeDocument/2006/relationships/image" Target="../media/image1940.png"/></Relationships>
</file>

<file path=ppt/slides/_rels/slide208.xml.rels><?xml version="1.0" encoding="UTF-8" standalone="yes"?>
<Relationships xmlns="http://schemas.openxmlformats.org/package/2006/relationships"><Relationship Id="rId8" Type="http://schemas.openxmlformats.org/officeDocument/2006/relationships/image" Target="../media/image2000.png"/><Relationship Id="rId3" Type="http://schemas.openxmlformats.org/officeDocument/2006/relationships/customXml" Target="../ink/ink284.xml"/><Relationship Id="rId7" Type="http://schemas.openxmlformats.org/officeDocument/2006/relationships/customXml" Target="../ink/ink286.xml"/><Relationship Id="rId2" Type="http://schemas.openxmlformats.org/officeDocument/2006/relationships/image" Target="../media/image335.png"/><Relationship Id="rId1" Type="http://schemas.openxmlformats.org/officeDocument/2006/relationships/slideLayout" Target="../slideLayouts/slideLayout7.xml"/><Relationship Id="rId6" Type="http://schemas.openxmlformats.org/officeDocument/2006/relationships/image" Target="../media/image1990.png"/><Relationship Id="rId5" Type="http://schemas.openxmlformats.org/officeDocument/2006/relationships/customXml" Target="../ink/ink285.xml"/><Relationship Id="rId4" Type="http://schemas.openxmlformats.org/officeDocument/2006/relationships/image" Target="../media/image1980.png"/></Relationships>
</file>

<file path=ppt/slides/_rels/slide209.xml.rels><?xml version="1.0" encoding="UTF-8" standalone="yes"?>
<Relationships xmlns="http://schemas.openxmlformats.org/package/2006/relationships"><Relationship Id="rId3" Type="http://schemas.openxmlformats.org/officeDocument/2006/relationships/image" Target="../media/image337.png"/><Relationship Id="rId2" Type="http://schemas.openxmlformats.org/officeDocument/2006/relationships/image" Target="../media/image33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10.xml.rels><?xml version="1.0" encoding="UTF-8" standalone="yes"?>
<Relationships xmlns="http://schemas.openxmlformats.org/package/2006/relationships"><Relationship Id="rId3" Type="http://schemas.openxmlformats.org/officeDocument/2006/relationships/image" Target="../media/image339.png"/><Relationship Id="rId2" Type="http://schemas.openxmlformats.org/officeDocument/2006/relationships/image" Target="../media/image338.png"/><Relationship Id="rId1" Type="http://schemas.openxmlformats.org/officeDocument/2006/relationships/slideLayout" Target="../slideLayouts/slideLayout7.xml"/><Relationship Id="rId5" Type="http://schemas.openxmlformats.org/officeDocument/2006/relationships/image" Target="../media/image342.png"/><Relationship Id="rId4" Type="http://schemas.openxmlformats.org/officeDocument/2006/relationships/image" Target="../media/image341.png"/></Relationships>
</file>

<file path=ppt/slides/_rels/slide211.xml.rels><?xml version="1.0" encoding="UTF-8" standalone="yes"?>
<Relationships xmlns="http://schemas.openxmlformats.org/package/2006/relationships"><Relationship Id="rId2" Type="http://schemas.openxmlformats.org/officeDocument/2006/relationships/image" Target="../media/image343.png"/><Relationship Id="rId1" Type="http://schemas.openxmlformats.org/officeDocument/2006/relationships/slideLayout" Target="../slideLayouts/slideLayout7.xml"/></Relationships>
</file>

<file path=ppt/slides/_rels/slide212.xml.rels><?xml version="1.0" encoding="UTF-8" standalone="yes"?>
<Relationships xmlns="http://schemas.openxmlformats.org/package/2006/relationships"><Relationship Id="rId8" Type="http://schemas.openxmlformats.org/officeDocument/2006/relationships/image" Target="../media/image2110.png"/><Relationship Id="rId3" Type="http://schemas.openxmlformats.org/officeDocument/2006/relationships/customXml" Target="../ink/ink287.xml"/><Relationship Id="rId7" Type="http://schemas.openxmlformats.org/officeDocument/2006/relationships/customXml" Target="../ink/ink289.xml"/><Relationship Id="rId2" Type="http://schemas.openxmlformats.org/officeDocument/2006/relationships/image" Target="../media/image344.png"/><Relationship Id="rId1" Type="http://schemas.openxmlformats.org/officeDocument/2006/relationships/slideLayout" Target="../slideLayouts/slideLayout7.xml"/><Relationship Id="rId6" Type="http://schemas.openxmlformats.org/officeDocument/2006/relationships/image" Target="../media/image2100.png"/><Relationship Id="rId5" Type="http://schemas.openxmlformats.org/officeDocument/2006/relationships/customXml" Target="../ink/ink288.xml"/><Relationship Id="rId10" Type="http://schemas.openxmlformats.org/officeDocument/2006/relationships/image" Target="../media/image2120.png"/><Relationship Id="rId4" Type="http://schemas.openxmlformats.org/officeDocument/2006/relationships/image" Target="../media/image2090.png"/><Relationship Id="rId9" Type="http://schemas.openxmlformats.org/officeDocument/2006/relationships/customXml" Target="../ink/ink290.xml"/></Relationships>
</file>

<file path=ppt/slides/_rels/slide213.xml.rels><?xml version="1.0" encoding="UTF-8" standalone="yes"?>
<Relationships xmlns="http://schemas.openxmlformats.org/package/2006/relationships"><Relationship Id="rId2" Type="http://schemas.openxmlformats.org/officeDocument/2006/relationships/image" Target="../media/image345.png"/><Relationship Id="rId1" Type="http://schemas.openxmlformats.org/officeDocument/2006/relationships/slideLayout" Target="../slideLayouts/slideLayout7.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customXml" Target="../ink/ink32.xm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customXml" Target="../ink/ink33.xml"/><Relationship Id="rId4" Type="http://schemas.openxmlformats.org/officeDocument/2006/relationships/image" Target="../media/image340.png"/></Relationships>
</file>

<file path=ppt/slides/_rels/slide26.xml.rels><?xml version="1.0" encoding="UTF-8" standalone="yes"?>
<Relationships xmlns="http://schemas.openxmlformats.org/package/2006/relationships"><Relationship Id="rId13" Type="http://schemas.openxmlformats.org/officeDocument/2006/relationships/image" Target="../media/image38.png"/><Relationship Id="rId3" Type="http://schemas.openxmlformats.org/officeDocument/2006/relationships/image" Target="../media/image2210.png"/><Relationship Id="rId12" Type="http://schemas.openxmlformats.org/officeDocument/2006/relationships/image" Target="../media/image280.png"/><Relationship Id="rId17" Type="http://schemas.openxmlformats.org/officeDocument/2006/relationships/image" Target="../media/image40.png"/><Relationship Id="rId2" Type="http://schemas.openxmlformats.org/officeDocument/2006/relationships/customXml" Target="../ink/ink34.xml"/><Relationship Id="rId16"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customXml" Target="../ink/ink36.xml"/><Relationship Id="rId11" Type="http://schemas.openxmlformats.org/officeDocument/2006/relationships/customXml" Target="../ink/ink37.xml"/><Relationship Id="rId5" Type="http://schemas.openxmlformats.org/officeDocument/2006/relationships/image" Target="../media/image231.png"/><Relationship Id="rId15" Type="http://schemas.openxmlformats.org/officeDocument/2006/relationships/image" Target="../media/image310.png"/><Relationship Id="rId10" Type="http://schemas.openxmlformats.org/officeDocument/2006/relationships/image" Target="../media/image270.png"/><Relationship Id="rId4" Type="http://schemas.openxmlformats.org/officeDocument/2006/relationships/customXml" Target="../ink/ink35.xml"/><Relationship Id="rId14" Type="http://schemas.openxmlformats.org/officeDocument/2006/relationships/customXml" Target="../ink/ink38.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customXml" Target="../ink/ink39.xml"/><Relationship Id="rId7" Type="http://schemas.openxmlformats.org/officeDocument/2006/relationships/image" Target="../media/image47.png"/><Relationship Id="rId2" Type="http://schemas.openxmlformats.org/officeDocument/2006/relationships/image" Target="../media/image44.pn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30.png"/></Relationships>
</file>

<file path=ppt/slides/_rels/slide29.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8.png"/><Relationship Id="rId7" Type="http://schemas.openxmlformats.org/officeDocument/2006/relationships/image" Target="../media/image50.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480.png"/><Relationship Id="rId4" Type="http://schemas.openxmlformats.org/officeDocument/2006/relationships/customXml" Target="../ink/ink40.xml"/></Relationships>
</file>

<file path=ppt/slides/_rels/slide3.xml.rels><?xml version="1.0" encoding="UTF-8" standalone="yes"?>
<Relationships xmlns="http://schemas.openxmlformats.org/package/2006/relationships"><Relationship Id="rId3" Type="http://schemas.openxmlformats.org/officeDocument/2006/relationships/customXml" Target="../ink/ink14.xm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810.png"/></Relationships>
</file>

<file path=ppt/slides/_rels/slide3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54.png"/><Relationship Id="rId4" Type="http://schemas.openxmlformats.org/officeDocument/2006/relationships/image" Target="../media/image53.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customXml" Target="../ink/ink41.xml"/><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customXml" Target="../ink/ink42.xml"/><Relationship Id="rId4" Type="http://schemas.openxmlformats.org/officeDocument/2006/relationships/image" Target="../media/image55.png"/></Relationships>
</file>

<file path=ppt/slides/_rels/slide33.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59.png"/><Relationship Id="rId2" Type="http://schemas.openxmlformats.org/officeDocument/2006/relationships/image" Target="../media/image56.png"/><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80.png"/><Relationship Id="rId4" Type="http://schemas.openxmlformats.org/officeDocument/2006/relationships/customXml" Target="../ink/ink4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540.png"/><Relationship Id="rId2" Type="http://schemas.openxmlformats.org/officeDocument/2006/relationships/customXml" Target="../ink/ink4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customXml" Target="../ink/ink45.xml"/><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540.png"/></Relationships>
</file>

<file path=ppt/slides/_rels/slide3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customXml" Target="../ink/ink46.xml"/><Relationship Id="rId1" Type="http://schemas.openxmlformats.org/officeDocument/2006/relationships/slideLayout" Target="../slideLayouts/slideLayout7.xml"/><Relationship Id="rId4" Type="http://schemas.openxmlformats.org/officeDocument/2006/relationships/customXml" Target="../ink/ink47.xml"/></Relationships>
</file>

<file path=ppt/slides/_rels/slide4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7.xml"/><Relationship Id="rId5" Type="http://schemas.openxmlformats.org/officeDocument/2006/relationships/image" Target="../media/image610.png"/><Relationship Id="rId4" Type="http://schemas.openxmlformats.org/officeDocument/2006/relationships/customXml" Target="../ink/ink48.xml"/></Relationships>
</file>

<file path=ppt/slides/_rels/slide4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 Id="rId4" Type="http://schemas.openxmlformats.org/officeDocument/2006/relationships/image" Target="../media/image69.png"/></Relationships>
</file>

<file path=ppt/slides/_rels/slide4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7.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44.xml.rels><?xml version="1.0" encoding="UTF-8" standalone="yes"?>
<Relationships xmlns="http://schemas.openxmlformats.org/package/2006/relationships"><Relationship Id="rId3" Type="http://schemas.openxmlformats.org/officeDocument/2006/relationships/image" Target="../media/image910.png"/><Relationship Id="rId2" Type="http://schemas.openxmlformats.org/officeDocument/2006/relationships/customXml" Target="../ink/ink49.xml"/><Relationship Id="rId1" Type="http://schemas.openxmlformats.org/officeDocument/2006/relationships/slideLayout" Target="../slideLayouts/slideLayout7.xml"/><Relationship Id="rId6" Type="http://schemas.openxmlformats.org/officeDocument/2006/relationships/image" Target="../media/image75.png"/><Relationship Id="rId5" Type="http://schemas.openxmlformats.org/officeDocument/2006/relationships/image" Target="../media/image1011.png"/><Relationship Id="rId4" Type="http://schemas.openxmlformats.org/officeDocument/2006/relationships/customXml" Target="../ink/ink50.xml"/></Relationships>
</file>

<file path=ppt/slides/_rels/slide45.xml.rels><?xml version="1.0" encoding="UTF-8" standalone="yes"?>
<Relationships xmlns="http://schemas.openxmlformats.org/package/2006/relationships"><Relationship Id="rId8" Type="http://schemas.openxmlformats.org/officeDocument/2006/relationships/customXml" Target="../ink/ink53.xml"/><Relationship Id="rId3" Type="http://schemas.openxmlformats.org/officeDocument/2006/relationships/image" Target="../media/image1011.png"/><Relationship Id="rId7" Type="http://schemas.openxmlformats.org/officeDocument/2006/relationships/image" Target="../media/image1311.png"/><Relationship Id="rId2" Type="http://schemas.openxmlformats.org/officeDocument/2006/relationships/customXml" Target="../ink/ink51.xml"/><Relationship Id="rId1" Type="http://schemas.openxmlformats.org/officeDocument/2006/relationships/slideLayout" Target="../slideLayouts/slideLayout7.xml"/><Relationship Id="rId6" Type="http://schemas.openxmlformats.org/officeDocument/2006/relationships/customXml" Target="../ink/ink52.xml"/><Relationship Id="rId5" Type="http://schemas.openxmlformats.org/officeDocument/2006/relationships/image" Target="../media/image77.png"/><Relationship Id="rId4" Type="http://schemas.openxmlformats.org/officeDocument/2006/relationships/image" Target="../media/image76.png"/><Relationship Id="rId9" Type="http://schemas.openxmlformats.org/officeDocument/2006/relationships/image" Target="../media/image601.png"/></Relationships>
</file>

<file path=ppt/slides/_rels/slide46.xml.rels><?xml version="1.0" encoding="UTF-8" standalone="yes"?>
<Relationships xmlns="http://schemas.openxmlformats.org/package/2006/relationships"><Relationship Id="rId3" Type="http://schemas.openxmlformats.org/officeDocument/2006/relationships/customXml" Target="../ink/ink54.xml"/><Relationship Id="rId2" Type="http://schemas.openxmlformats.org/officeDocument/2006/relationships/image" Target="../media/image78.png"/><Relationship Id="rId1" Type="http://schemas.openxmlformats.org/officeDocument/2006/relationships/slideLayout" Target="../slideLayouts/slideLayout7.xml"/><Relationship Id="rId5" Type="http://schemas.openxmlformats.org/officeDocument/2006/relationships/image" Target="../media/image79.png"/><Relationship Id="rId4" Type="http://schemas.openxmlformats.org/officeDocument/2006/relationships/image" Target="../media/image620.png"/></Relationships>
</file>

<file path=ppt/slides/_rels/slide4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8" Type="http://schemas.openxmlformats.org/officeDocument/2006/relationships/customXml" Target="../ink/ink58.xml"/><Relationship Id="rId3" Type="http://schemas.openxmlformats.org/officeDocument/2006/relationships/image" Target="../media/image711.png"/><Relationship Id="rId7" Type="http://schemas.openxmlformats.org/officeDocument/2006/relationships/image" Target="../media/image730.png"/><Relationship Id="rId2" Type="http://schemas.openxmlformats.org/officeDocument/2006/relationships/customXml" Target="../ink/ink55.xml"/><Relationship Id="rId1" Type="http://schemas.openxmlformats.org/officeDocument/2006/relationships/slideLayout" Target="../slideLayouts/slideLayout7.xml"/><Relationship Id="rId6" Type="http://schemas.openxmlformats.org/officeDocument/2006/relationships/customXml" Target="../ink/ink57.xml"/><Relationship Id="rId11" Type="http://schemas.openxmlformats.org/officeDocument/2006/relationships/image" Target="../media/image751.png"/><Relationship Id="rId5" Type="http://schemas.openxmlformats.org/officeDocument/2006/relationships/image" Target="../media/image722.png"/><Relationship Id="rId10" Type="http://schemas.openxmlformats.org/officeDocument/2006/relationships/customXml" Target="../ink/ink59.xml"/><Relationship Id="rId4" Type="http://schemas.openxmlformats.org/officeDocument/2006/relationships/customXml" Target="../ink/ink56.xml"/><Relationship Id="rId9" Type="http://schemas.openxmlformats.org/officeDocument/2006/relationships/image" Target="../media/image741.png"/></Relationships>
</file>

<file path=ppt/slides/_rels/slide51.xml.rels><?xml version="1.0" encoding="UTF-8" standalone="yes"?>
<Relationships xmlns="http://schemas.openxmlformats.org/package/2006/relationships"><Relationship Id="rId8" Type="http://schemas.openxmlformats.org/officeDocument/2006/relationships/customXml" Target="../ink/ink61.xml"/><Relationship Id="rId3" Type="http://schemas.openxmlformats.org/officeDocument/2006/relationships/image" Target="../media/image85.png"/><Relationship Id="rId7" Type="http://schemas.openxmlformats.org/officeDocument/2006/relationships/image" Target="../media/image87.png"/><Relationship Id="rId2" Type="http://schemas.openxmlformats.org/officeDocument/2006/relationships/image" Target="../media/image84.png"/><Relationship Id="rId1" Type="http://schemas.openxmlformats.org/officeDocument/2006/relationships/slideLayout" Target="../slideLayouts/slideLayout7.xml"/><Relationship Id="rId6" Type="http://schemas.openxmlformats.org/officeDocument/2006/relationships/image" Target="../media/image86.png"/><Relationship Id="rId5" Type="http://schemas.openxmlformats.org/officeDocument/2006/relationships/image" Target="../media/image830.png"/><Relationship Id="rId4" Type="http://schemas.openxmlformats.org/officeDocument/2006/relationships/customXml" Target="../ink/ink60.xml"/><Relationship Id="rId9" Type="http://schemas.openxmlformats.org/officeDocument/2006/relationships/image" Target="../media/image872.png"/></Relationships>
</file>

<file path=ppt/slides/_rels/slide52.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89.png"/><Relationship Id="rId7" Type="http://schemas.openxmlformats.org/officeDocument/2006/relationships/image" Target="../media/image91.png"/><Relationship Id="rId2" Type="http://schemas.openxmlformats.org/officeDocument/2006/relationships/image" Target="../media/image88.png"/><Relationship Id="rId1" Type="http://schemas.openxmlformats.org/officeDocument/2006/relationships/slideLayout" Target="../slideLayouts/slideLayout7.xml"/><Relationship Id="rId6" Type="http://schemas.openxmlformats.org/officeDocument/2006/relationships/image" Target="../media/image872.png"/><Relationship Id="rId5" Type="http://schemas.openxmlformats.org/officeDocument/2006/relationships/customXml" Target="../ink/ink62.xml"/><Relationship Id="rId4" Type="http://schemas.openxmlformats.org/officeDocument/2006/relationships/image" Target="../media/image90.png"/><Relationship Id="rId9" Type="http://schemas.openxmlformats.org/officeDocument/2006/relationships/image" Target="../media/image93.png"/></Relationships>
</file>

<file path=ppt/slides/_rels/slide5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7.xml"/><Relationship Id="rId4" Type="http://schemas.openxmlformats.org/officeDocument/2006/relationships/image" Target="../media/image96.png"/></Relationships>
</file>

<file path=ppt/slides/_rels/slide54.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7.xml"/><Relationship Id="rId6" Type="http://schemas.openxmlformats.org/officeDocument/2006/relationships/image" Target="../media/image851.png"/><Relationship Id="rId5" Type="http://schemas.openxmlformats.org/officeDocument/2006/relationships/customXml" Target="../ink/ink63.xml"/><Relationship Id="rId4" Type="http://schemas.openxmlformats.org/officeDocument/2006/relationships/image" Target="../media/image99.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7.xml"/><Relationship Id="rId5" Type="http://schemas.openxmlformats.org/officeDocument/2006/relationships/image" Target="../media/image721.png"/><Relationship Id="rId4" Type="http://schemas.openxmlformats.org/officeDocument/2006/relationships/customXml" Target="../ink/ink64.xml"/></Relationships>
</file>

<file path=ppt/slides/_rels/slide57.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7.xml"/><Relationship Id="rId4" Type="http://schemas.openxmlformats.org/officeDocument/2006/relationships/image" Target="../media/image104.png"/></Relationships>
</file>

<file path=ppt/slides/_rels/slide58.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8" Type="http://schemas.openxmlformats.org/officeDocument/2006/relationships/customXml" Target="../ink/ink66.xml"/><Relationship Id="rId3" Type="http://schemas.openxmlformats.org/officeDocument/2006/relationships/image" Target="../media/image107.png"/><Relationship Id="rId7" Type="http://schemas.openxmlformats.org/officeDocument/2006/relationships/image" Target="../media/image271.png"/><Relationship Id="rId2" Type="http://schemas.openxmlformats.org/officeDocument/2006/relationships/image" Target="../media/image106.png"/><Relationship Id="rId1" Type="http://schemas.openxmlformats.org/officeDocument/2006/relationships/slideLayout" Target="../slideLayouts/slideLayout7.xml"/><Relationship Id="rId6" Type="http://schemas.openxmlformats.org/officeDocument/2006/relationships/customXml" Target="../ink/ink65.xml"/><Relationship Id="rId5" Type="http://schemas.openxmlformats.org/officeDocument/2006/relationships/image" Target="../media/image109.png"/><Relationship Id="rId4" Type="http://schemas.openxmlformats.org/officeDocument/2006/relationships/image" Target="../media/image108.png"/><Relationship Id="rId9" Type="http://schemas.openxmlformats.org/officeDocument/2006/relationships/image" Target="../media/image47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8" Type="http://schemas.openxmlformats.org/officeDocument/2006/relationships/image" Target="../media/image672.png"/><Relationship Id="rId3" Type="http://schemas.openxmlformats.org/officeDocument/2006/relationships/image" Target="../media/image710.png"/><Relationship Id="rId7" Type="http://schemas.openxmlformats.org/officeDocument/2006/relationships/customXml" Target="../ink/ink69.xml"/><Relationship Id="rId2" Type="http://schemas.openxmlformats.org/officeDocument/2006/relationships/customXml" Target="../ink/ink67.xml"/><Relationship Id="rId1" Type="http://schemas.openxmlformats.org/officeDocument/2006/relationships/slideLayout" Target="../slideLayouts/slideLayout7.xml"/><Relationship Id="rId6" Type="http://schemas.openxmlformats.org/officeDocument/2006/relationships/image" Target="../media/image110.png"/><Relationship Id="rId5" Type="http://schemas.openxmlformats.org/officeDocument/2006/relationships/image" Target="../media/image720.png"/><Relationship Id="rId10" Type="http://schemas.openxmlformats.org/officeDocument/2006/relationships/image" Target="../media/image680.png"/><Relationship Id="rId4" Type="http://schemas.openxmlformats.org/officeDocument/2006/relationships/customXml" Target="../ink/ink68.xml"/><Relationship Id="rId9" Type="http://schemas.openxmlformats.org/officeDocument/2006/relationships/customXml" Target="../ink/ink70.xml"/></Relationships>
</file>

<file path=ppt/slides/_rels/slide61.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7.xml"/><Relationship Id="rId5" Type="http://schemas.openxmlformats.org/officeDocument/2006/relationships/image" Target="../media/image114.png"/><Relationship Id="rId4" Type="http://schemas.openxmlformats.org/officeDocument/2006/relationships/image" Target="../media/image113.png"/></Relationships>
</file>

<file path=ppt/slides/_rels/slide62.xml.rels><?xml version="1.0" encoding="UTF-8" standalone="yes"?>
<Relationships xmlns="http://schemas.openxmlformats.org/package/2006/relationships"><Relationship Id="rId3" Type="http://schemas.openxmlformats.org/officeDocument/2006/relationships/image" Target="../media/image1070.png"/><Relationship Id="rId2" Type="http://schemas.openxmlformats.org/officeDocument/2006/relationships/customXml" Target="../ink/ink71.xml"/><Relationship Id="rId1" Type="http://schemas.openxmlformats.org/officeDocument/2006/relationships/slideLayout" Target="../slideLayouts/slideLayout7.xml"/><Relationship Id="rId5" Type="http://schemas.openxmlformats.org/officeDocument/2006/relationships/image" Target="../media/image1080.png"/><Relationship Id="rId4" Type="http://schemas.openxmlformats.org/officeDocument/2006/relationships/customXml" Target="../ink/ink72.xml"/></Relationships>
</file>

<file path=ppt/slides/_rels/slide63.xml.rels><?xml version="1.0" encoding="UTF-8" standalone="yes"?>
<Relationships xmlns="http://schemas.openxmlformats.org/package/2006/relationships"><Relationship Id="rId8" Type="http://schemas.openxmlformats.org/officeDocument/2006/relationships/customXml" Target="../ink/ink75.xml"/><Relationship Id="rId3" Type="http://schemas.openxmlformats.org/officeDocument/2006/relationships/customXml" Target="../ink/ink73.xml"/><Relationship Id="rId7" Type="http://schemas.openxmlformats.org/officeDocument/2006/relationships/image" Target="../media/image1121.png"/><Relationship Id="rId12" Type="http://schemas.openxmlformats.org/officeDocument/2006/relationships/image" Target="../media/image117.png"/><Relationship Id="rId2" Type="http://schemas.openxmlformats.org/officeDocument/2006/relationships/image" Target="../media/image115.png"/><Relationship Id="rId1" Type="http://schemas.openxmlformats.org/officeDocument/2006/relationships/slideLayout" Target="../slideLayouts/slideLayout7.xml"/><Relationship Id="rId6" Type="http://schemas.openxmlformats.org/officeDocument/2006/relationships/customXml" Target="../ink/ink74.xml"/><Relationship Id="rId11" Type="http://schemas.openxmlformats.org/officeDocument/2006/relationships/image" Target="../media/image1140.png"/><Relationship Id="rId5" Type="http://schemas.openxmlformats.org/officeDocument/2006/relationships/image" Target="../media/image116.png"/><Relationship Id="rId10" Type="http://schemas.openxmlformats.org/officeDocument/2006/relationships/customXml" Target="../ink/ink76.xml"/><Relationship Id="rId4" Type="http://schemas.openxmlformats.org/officeDocument/2006/relationships/image" Target="../media/image1101.png"/><Relationship Id="rId9" Type="http://schemas.openxmlformats.org/officeDocument/2006/relationships/image" Target="../media/image1130.png"/></Relationships>
</file>

<file path=ppt/slides/_rels/slide64.xml.rels><?xml version="1.0" encoding="UTF-8" standalone="yes"?>
<Relationships xmlns="http://schemas.openxmlformats.org/package/2006/relationships"><Relationship Id="rId8" Type="http://schemas.openxmlformats.org/officeDocument/2006/relationships/image" Target="../media/image682.png"/><Relationship Id="rId3" Type="http://schemas.openxmlformats.org/officeDocument/2006/relationships/image" Target="../media/image641.png"/><Relationship Id="rId7" Type="http://schemas.openxmlformats.org/officeDocument/2006/relationships/customXml" Target="../ink/ink78.xml"/><Relationship Id="rId2" Type="http://schemas.openxmlformats.org/officeDocument/2006/relationships/customXml" Target="../ink/ink77.xml"/><Relationship Id="rId1" Type="http://schemas.openxmlformats.org/officeDocument/2006/relationships/slideLayout" Target="../slideLayouts/slideLayout7.xml"/><Relationship Id="rId6" Type="http://schemas.openxmlformats.org/officeDocument/2006/relationships/image" Target="../media/image120.png"/><Relationship Id="rId5" Type="http://schemas.openxmlformats.org/officeDocument/2006/relationships/image" Target="../media/image119.png"/><Relationship Id="rId4" Type="http://schemas.openxmlformats.org/officeDocument/2006/relationships/image" Target="../media/image118.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customXml" Target="../ink/ink79.xml"/><Relationship Id="rId2" Type="http://schemas.openxmlformats.org/officeDocument/2006/relationships/image" Target="../media/image121.png"/><Relationship Id="rId1" Type="http://schemas.openxmlformats.org/officeDocument/2006/relationships/slideLayout" Target="../slideLayouts/slideLayout7.xml"/><Relationship Id="rId5" Type="http://schemas.openxmlformats.org/officeDocument/2006/relationships/image" Target="../media/image122.png"/><Relationship Id="rId4" Type="http://schemas.openxmlformats.org/officeDocument/2006/relationships/image" Target="../media/image1200.png"/></Relationships>
</file>

<file path=ppt/slides/_rels/slide67.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7.xml"/><Relationship Id="rId6" Type="http://schemas.openxmlformats.org/officeDocument/2006/relationships/image" Target="../media/image126.png"/><Relationship Id="rId5" Type="http://schemas.openxmlformats.org/officeDocument/2006/relationships/image" Target="../media/image651.png"/><Relationship Id="rId4" Type="http://schemas.openxmlformats.org/officeDocument/2006/relationships/customXml" Target="../ink/ink8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customXml" Target="../ink/ink81.xml"/><Relationship Id="rId2" Type="http://schemas.openxmlformats.org/officeDocument/2006/relationships/image" Target="../media/image127.png"/><Relationship Id="rId1" Type="http://schemas.openxmlformats.org/officeDocument/2006/relationships/slideLayout" Target="../slideLayouts/slideLayout7.xml"/><Relationship Id="rId5" Type="http://schemas.openxmlformats.org/officeDocument/2006/relationships/image" Target="../media/image128.png"/><Relationship Id="rId4" Type="http://schemas.openxmlformats.org/officeDocument/2006/relationships/image" Target="../media/image871.png"/></Relationships>
</file>

<file path=ppt/slides/_rels/slide71.xml.rels><?xml version="1.0" encoding="UTF-8" standalone="yes"?>
<Relationships xmlns="http://schemas.openxmlformats.org/package/2006/relationships"><Relationship Id="rId8" Type="http://schemas.openxmlformats.org/officeDocument/2006/relationships/customXml" Target="../ink/ink85.xml"/><Relationship Id="rId3" Type="http://schemas.openxmlformats.org/officeDocument/2006/relationships/image" Target="../media/image660.png"/><Relationship Id="rId7" Type="http://schemas.openxmlformats.org/officeDocument/2006/relationships/image" Target="../media/image750.png"/><Relationship Id="rId2" Type="http://schemas.openxmlformats.org/officeDocument/2006/relationships/customXml" Target="../ink/ink82.xml"/><Relationship Id="rId1" Type="http://schemas.openxmlformats.org/officeDocument/2006/relationships/slideLayout" Target="../slideLayouts/slideLayout7.xml"/><Relationship Id="rId6" Type="http://schemas.openxmlformats.org/officeDocument/2006/relationships/customXml" Target="../ink/ink84.xml"/><Relationship Id="rId11" Type="http://schemas.openxmlformats.org/officeDocument/2006/relationships/image" Target="../media/image700.png"/><Relationship Id="rId5" Type="http://schemas.openxmlformats.org/officeDocument/2006/relationships/image" Target="../media/image671.png"/><Relationship Id="rId10" Type="http://schemas.openxmlformats.org/officeDocument/2006/relationships/customXml" Target="../ink/ink86.xml"/><Relationship Id="rId4" Type="http://schemas.openxmlformats.org/officeDocument/2006/relationships/customXml" Target="../ink/ink83.xml"/><Relationship Id="rId9" Type="http://schemas.openxmlformats.org/officeDocument/2006/relationships/image" Target="../media/image640.png"/></Relationships>
</file>

<file path=ppt/slides/_rels/slide72.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7.xml"/><Relationship Id="rId6" Type="http://schemas.openxmlformats.org/officeDocument/2006/relationships/image" Target="../media/image133.png"/><Relationship Id="rId5" Type="http://schemas.openxmlformats.org/officeDocument/2006/relationships/image" Target="../media/image132.png"/><Relationship Id="rId4" Type="http://schemas.openxmlformats.org/officeDocument/2006/relationships/image" Target="../media/image131.png"/></Relationships>
</file>

<file path=ppt/slides/_rels/slide73.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811.png"/><Relationship Id="rId2" Type="http://schemas.openxmlformats.org/officeDocument/2006/relationships/customXml" Target="../ink/ink87.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customXml" Target="../ink/ink88.xml"/><Relationship Id="rId2" Type="http://schemas.openxmlformats.org/officeDocument/2006/relationships/image" Target="../media/image135.png"/><Relationship Id="rId1" Type="http://schemas.openxmlformats.org/officeDocument/2006/relationships/slideLayout" Target="../slideLayouts/slideLayout7.xml"/><Relationship Id="rId4" Type="http://schemas.openxmlformats.org/officeDocument/2006/relationships/image" Target="../media/image390.png"/></Relationships>
</file>

<file path=ppt/slides/_rels/slide76.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560.png"/><Relationship Id="rId2" Type="http://schemas.openxmlformats.org/officeDocument/2006/relationships/customXml" Target="../ink/ink89.xml"/><Relationship Id="rId1" Type="http://schemas.openxmlformats.org/officeDocument/2006/relationships/slideLayout" Target="../slideLayouts/slideLayout7.xml"/><Relationship Id="rId5" Type="http://schemas.openxmlformats.org/officeDocument/2006/relationships/image" Target="../media/image570.png"/><Relationship Id="rId4" Type="http://schemas.openxmlformats.org/officeDocument/2006/relationships/customXml" Target="../ink/ink90.xml"/></Relationships>
</file>

<file path=ppt/slides/_rels/slide78.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7.xml"/><Relationship Id="rId5" Type="http://schemas.openxmlformats.org/officeDocument/2006/relationships/image" Target="../media/image140.png"/><Relationship Id="rId4" Type="http://schemas.openxmlformats.org/officeDocument/2006/relationships/image" Target="../media/image139.png"/></Relationships>
</file>

<file path=ppt/slides/_rels/slide79.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customXml" Target="../ink/ink91.xml"/><Relationship Id="rId1" Type="http://schemas.openxmlformats.org/officeDocument/2006/relationships/slideLayout" Target="../slideLayouts/slideLayout7.xml"/><Relationship Id="rId5" Type="http://schemas.openxmlformats.org/officeDocument/2006/relationships/image" Target="../media/image883.png"/><Relationship Id="rId4" Type="http://schemas.openxmlformats.org/officeDocument/2006/relationships/customXml" Target="../ink/ink92.xml"/></Relationships>
</file>

<file path=ppt/slides/_rels/slide8.xml.rels><?xml version="1.0" encoding="UTF-8" standalone="yes"?>
<Relationships xmlns="http://schemas.openxmlformats.org/package/2006/relationships"><Relationship Id="rId8" Type="http://schemas.openxmlformats.org/officeDocument/2006/relationships/customXml" Target="../ink/ink17.xml"/><Relationship Id="rId3" Type="http://schemas.openxmlformats.org/officeDocument/2006/relationships/image" Target="../media/image911.png"/><Relationship Id="rId7" Type="http://schemas.openxmlformats.org/officeDocument/2006/relationships/image" Target="../media/image16.png"/><Relationship Id="rId2" Type="http://schemas.openxmlformats.org/officeDocument/2006/relationships/customXml" Target="../ink/ink15.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013.png"/><Relationship Id="rId4" Type="http://schemas.openxmlformats.org/officeDocument/2006/relationships/customXml" Target="../ink/ink16.xml"/><Relationship Id="rId9" Type="http://schemas.openxmlformats.org/officeDocument/2006/relationships/image" Target="../media/image1313.png"/></Relationships>
</file>

<file path=ppt/slides/_rels/slide80.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7.xml"/><Relationship Id="rId5" Type="http://schemas.openxmlformats.org/officeDocument/2006/relationships/image" Target="../media/image144.png"/><Relationship Id="rId4" Type="http://schemas.openxmlformats.org/officeDocument/2006/relationships/image" Target="../media/image143.png"/></Relationships>
</file>

<file path=ppt/slides/_rels/slide81.xml.rels><?xml version="1.0" encoding="UTF-8" standalone="yes"?>
<Relationships xmlns="http://schemas.openxmlformats.org/package/2006/relationships"><Relationship Id="rId8" Type="http://schemas.openxmlformats.org/officeDocument/2006/relationships/customXml" Target="../ink/ink95.xml"/><Relationship Id="rId3" Type="http://schemas.openxmlformats.org/officeDocument/2006/relationships/image" Target="../media/image146.png"/><Relationship Id="rId7" Type="http://schemas.openxmlformats.org/officeDocument/2006/relationships/image" Target="../media/image951.png"/><Relationship Id="rId2" Type="http://schemas.openxmlformats.org/officeDocument/2006/relationships/image" Target="../media/image145.png"/><Relationship Id="rId1" Type="http://schemas.openxmlformats.org/officeDocument/2006/relationships/slideLayout" Target="../slideLayouts/slideLayout7.xml"/><Relationship Id="rId6" Type="http://schemas.openxmlformats.org/officeDocument/2006/relationships/customXml" Target="../ink/ink94.xml"/><Relationship Id="rId5" Type="http://schemas.openxmlformats.org/officeDocument/2006/relationships/image" Target="../media/image912.png"/><Relationship Id="rId4" Type="http://schemas.openxmlformats.org/officeDocument/2006/relationships/customXml" Target="../ink/ink93.xml"/><Relationship Id="rId9" Type="http://schemas.openxmlformats.org/officeDocument/2006/relationships/image" Target="../media/image930.png"/></Relationships>
</file>

<file path=ppt/slides/_rels/slide82.xml.rels><?xml version="1.0" encoding="UTF-8" standalone="yes"?>
<Relationships xmlns="http://schemas.openxmlformats.org/package/2006/relationships"><Relationship Id="rId3" Type="http://schemas.openxmlformats.org/officeDocument/2006/relationships/image" Target="../media/image962.png"/><Relationship Id="rId7" Type="http://schemas.openxmlformats.org/officeDocument/2006/relationships/customXml" Target="../ink/ink97.xml"/><Relationship Id="rId2" Type="http://schemas.openxmlformats.org/officeDocument/2006/relationships/customXml" Target="../ink/ink96.xml"/><Relationship Id="rId1" Type="http://schemas.openxmlformats.org/officeDocument/2006/relationships/slideLayout" Target="../slideLayouts/slideLayout7.xml"/><Relationship Id="rId6" Type="http://schemas.openxmlformats.org/officeDocument/2006/relationships/image" Target="../media/image149.png"/><Relationship Id="rId5" Type="http://schemas.openxmlformats.org/officeDocument/2006/relationships/image" Target="../media/image148.png"/><Relationship Id="rId4" Type="http://schemas.openxmlformats.org/officeDocument/2006/relationships/image" Target="../media/image147.png"/></Relationships>
</file>

<file path=ppt/slides/_rels/slide83.xml.rels><?xml version="1.0" encoding="UTF-8" standalone="yes"?>
<Relationships xmlns="http://schemas.openxmlformats.org/package/2006/relationships"><Relationship Id="rId3" Type="http://schemas.openxmlformats.org/officeDocument/2006/relationships/customXml" Target="../ink/ink98.xml"/><Relationship Id="rId7" Type="http://schemas.openxmlformats.org/officeDocument/2006/relationships/image" Target="../media/image1031.png"/><Relationship Id="rId2" Type="http://schemas.openxmlformats.org/officeDocument/2006/relationships/image" Target="../media/image150.png"/><Relationship Id="rId1" Type="http://schemas.openxmlformats.org/officeDocument/2006/relationships/slideLayout" Target="../slideLayouts/slideLayout7.xml"/><Relationship Id="rId6" Type="http://schemas.openxmlformats.org/officeDocument/2006/relationships/customXml" Target="../ink/ink99.xml"/><Relationship Id="rId5" Type="http://schemas.openxmlformats.org/officeDocument/2006/relationships/image" Target="../media/image151.png"/><Relationship Id="rId4" Type="http://schemas.openxmlformats.org/officeDocument/2006/relationships/image" Target="../media/image1014.png"/></Relationships>
</file>

<file path=ppt/slides/_rels/slide84.xml.rels><?xml version="1.0" encoding="UTF-8" standalone="yes"?>
<Relationships xmlns="http://schemas.openxmlformats.org/package/2006/relationships"><Relationship Id="rId3" Type="http://schemas.openxmlformats.org/officeDocument/2006/relationships/image" Target="../media/image882.png"/><Relationship Id="rId2" Type="http://schemas.openxmlformats.org/officeDocument/2006/relationships/customXml" Target="../ink/ink100.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7.xml"/><Relationship Id="rId5" Type="http://schemas.openxmlformats.org/officeDocument/2006/relationships/image" Target="../media/image155.png"/><Relationship Id="rId4" Type="http://schemas.openxmlformats.org/officeDocument/2006/relationships/image" Target="../media/image154.png"/></Relationships>
</file>

<file path=ppt/slides/_rels/slide86.xml.rels><?xml version="1.0" encoding="UTF-8" standalone="yes"?>
<Relationships xmlns="http://schemas.openxmlformats.org/package/2006/relationships"><Relationship Id="rId3" Type="http://schemas.openxmlformats.org/officeDocument/2006/relationships/customXml" Target="../ink/ink101.xml"/><Relationship Id="rId2" Type="http://schemas.openxmlformats.org/officeDocument/2006/relationships/image" Target="../media/image156.png"/><Relationship Id="rId1" Type="http://schemas.openxmlformats.org/officeDocument/2006/relationships/slideLayout" Target="../slideLayouts/slideLayout7.xml"/><Relationship Id="rId6" Type="http://schemas.openxmlformats.org/officeDocument/2006/relationships/image" Target="../media/image781.png"/><Relationship Id="rId5" Type="http://schemas.openxmlformats.org/officeDocument/2006/relationships/customXml" Target="../ink/ink102.xml"/><Relationship Id="rId4" Type="http://schemas.openxmlformats.org/officeDocument/2006/relationships/image" Target="../media/image770.png"/></Relationships>
</file>

<file path=ppt/slides/_rels/slide87.xml.rels><?xml version="1.0" encoding="UTF-8" standalone="yes"?>
<Relationships xmlns="http://schemas.openxmlformats.org/package/2006/relationships"><Relationship Id="rId3" Type="http://schemas.openxmlformats.org/officeDocument/2006/relationships/customXml" Target="../ink/ink103.xml"/><Relationship Id="rId2" Type="http://schemas.openxmlformats.org/officeDocument/2006/relationships/image" Target="../media/image157.png"/><Relationship Id="rId1" Type="http://schemas.openxmlformats.org/officeDocument/2006/relationships/slideLayout" Target="../slideLayouts/slideLayout7.xml"/><Relationship Id="rId4" Type="http://schemas.openxmlformats.org/officeDocument/2006/relationships/image" Target="../media/image600.png"/></Relationships>
</file>

<file path=ppt/slides/_rels/slide88.xml.rels><?xml version="1.0" encoding="UTF-8" standalone="yes"?>
<Relationships xmlns="http://schemas.openxmlformats.org/package/2006/relationships"><Relationship Id="rId3" Type="http://schemas.openxmlformats.org/officeDocument/2006/relationships/customXml" Target="../ink/ink104.xml"/><Relationship Id="rId2" Type="http://schemas.openxmlformats.org/officeDocument/2006/relationships/image" Target="../media/image158.png"/><Relationship Id="rId1" Type="http://schemas.openxmlformats.org/officeDocument/2006/relationships/slideLayout" Target="../slideLayouts/slideLayout7.xml"/><Relationship Id="rId6" Type="http://schemas.openxmlformats.org/officeDocument/2006/relationships/image" Target="../media/image1120.png"/><Relationship Id="rId5" Type="http://schemas.openxmlformats.org/officeDocument/2006/relationships/customXml" Target="../ink/ink105.xml"/><Relationship Id="rId4" Type="http://schemas.openxmlformats.org/officeDocument/2006/relationships/image" Target="../media/image1110.png"/></Relationships>
</file>

<file path=ppt/slides/_rels/slide89.xml.rels><?xml version="1.0" encoding="UTF-8" standalone="yes"?>
<Relationships xmlns="http://schemas.openxmlformats.org/package/2006/relationships"><Relationship Id="rId3" Type="http://schemas.openxmlformats.org/officeDocument/2006/relationships/image" Target="../media/image740.png"/><Relationship Id="rId2" Type="http://schemas.openxmlformats.org/officeDocument/2006/relationships/customXml" Target="../ink/ink10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8" Type="http://schemas.openxmlformats.org/officeDocument/2006/relationships/image" Target="../media/image961.png"/><Relationship Id="rId3" Type="http://schemas.openxmlformats.org/officeDocument/2006/relationships/customXml" Target="../ink/ink107.xml"/><Relationship Id="rId7" Type="http://schemas.openxmlformats.org/officeDocument/2006/relationships/customXml" Target="../ink/ink109.xml"/><Relationship Id="rId2" Type="http://schemas.openxmlformats.org/officeDocument/2006/relationships/image" Target="../media/image159.png"/><Relationship Id="rId1" Type="http://schemas.openxmlformats.org/officeDocument/2006/relationships/slideLayout" Target="../slideLayouts/slideLayout7.xml"/><Relationship Id="rId6" Type="http://schemas.openxmlformats.org/officeDocument/2006/relationships/image" Target="../media/image950.png"/><Relationship Id="rId5" Type="http://schemas.openxmlformats.org/officeDocument/2006/relationships/customXml" Target="../ink/ink108.xml"/><Relationship Id="rId4" Type="http://schemas.openxmlformats.org/officeDocument/2006/relationships/image" Target="../media/image941.png"/></Relationships>
</file>

<file path=ppt/slides/_rels/slide91.xml.rels><?xml version="1.0" encoding="UTF-8" standalone="yes"?>
<Relationships xmlns="http://schemas.openxmlformats.org/package/2006/relationships"><Relationship Id="rId2" Type="http://schemas.openxmlformats.org/officeDocument/2006/relationships/hyperlink" Target="https://docs.python.org/2.0/ref/numeric-types.html" TargetMode="Externa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160.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image" Target="../media/image162.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8" Type="http://schemas.openxmlformats.org/officeDocument/2006/relationships/customXml" Target="../ink/ink112.xml"/><Relationship Id="rId3" Type="http://schemas.openxmlformats.org/officeDocument/2006/relationships/customXml" Target="../ink/ink110.xml"/><Relationship Id="rId7" Type="http://schemas.openxmlformats.org/officeDocument/2006/relationships/image" Target="../media/image1020.png"/><Relationship Id="rId2" Type="http://schemas.openxmlformats.org/officeDocument/2006/relationships/image" Target="../media/image164.png"/><Relationship Id="rId1" Type="http://schemas.openxmlformats.org/officeDocument/2006/relationships/slideLayout" Target="../slideLayouts/slideLayout7.xml"/><Relationship Id="rId6" Type="http://schemas.openxmlformats.org/officeDocument/2006/relationships/customXml" Target="../ink/ink111.xml"/><Relationship Id="rId5" Type="http://schemas.openxmlformats.org/officeDocument/2006/relationships/image" Target="../media/image165.png"/><Relationship Id="rId4" Type="http://schemas.openxmlformats.org/officeDocument/2006/relationships/image" Target="../media/image1000.png"/><Relationship Id="rId9" Type="http://schemas.openxmlformats.org/officeDocument/2006/relationships/image" Target="../media/image1030.png"/></Relationships>
</file>

<file path=ppt/slides/_rels/slide95.xml.rels><?xml version="1.0" encoding="UTF-8" standalone="yes"?>
<Relationships xmlns="http://schemas.openxmlformats.org/package/2006/relationships"><Relationship Id="rId3" Type="http://schemas.openxmlformats.org/officeDocument/2006/relationships/customXml" Target="../ink/ink113.xml"/><Relationship Id="rId7" Type="http://schemas.openxmlformats.org/officeDocument/2006/relationships/image" Target="../media/image670.png"/><Relationship Id="rId2" Type="http://schemas.openxmlformats.org/officeDocument/2006/relationships/image" Target="../media/image166.png"/><Relationship Id="rId1" Type="http://schemas.openxmlformats.org/officeDocument/2006/relationships/slideLayout" Target="../slideLayouts/slideLayout7.xml"/><Relationship Id="rId6" Type="http://schemas.openxmlformats.org/officeDocument/2006/relationships/customXml" Target="../ink/ink114.xml"/><Relationship Id="rId5" Type="http://schemas.openxmlformats.org/officeDocument/2006/relationships/image" Target="../media/image167.png"/><Relationship Id="rId4" Type="http://schemas.openxmlformats.org/officeDocument/2006/relationships/image" Target="../media/image650.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8" Type="http://schemas.openxmlformats.org/officeDocument/2006/relationships/customXml" Target="../ink/ink118.xml"/><Relationship Id="rId3" Type="http://schemas.openxmlformats.org/officeDocument/2006/relationships/image" Target="../media/image1012.png"/><Relationship Id="rId7" Type="http://schemas.openxmlformats.org/officeDocument/2006/relationships/image" Target="../media/image1040.png"/><Relationship Id="rId2" Type="http://schemas.openxmlformats.org/officeDocument/2006/relationships/customXml" Target="../ink/ink115.xml"/><Relationship Id="rId1" Type="http://schemas.openxmlformats.org/officeDocument/2006/relationships/slideLayout" Target="../slideLayouts/slideLayout7.xml"/><Relationship Id="rId6" Type="http://schemas.openxmlformats.org/officeDocument/2006/relationships/customXml" Target="../ink/ink117.xml"/><Relationship Id="rId5" Type="http://schemas.openxmlformats.org/officeDocument/2006/relationships/image" Target="../media/image1021.png"/><Relationship Id="rId4" Type="http://schemas.openxmlformats.org/officeDocument/2006/relationships/customXml" Target="../ink/ink116.xml"/><Relationship Id="rId9" Type="http://schemas.openxmlformats.org/officeDocument/2006/relationships/image" Target="../media/image1050.png"/></Relationships>
</file>

<file path=ppt/slides/_rels/slide98.xml.rels><?xml version="1.0" encoding="UTF-8" standalone="yes"?>
<Relationships xmlns="http://schemas.openxmlformats.org/package/2006/relationships"><Relationship Id="rId3" Type="http://schemas.openxmlformats.org/officeDocument/2006/relationships/image" Target="../media/image1090.png"/><Relationship Id="rId2" Type="http://schemas.openxmlformats.org/officeDocument/2006/relationships/customXml" Target="../ink/ink119.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customXml" Target="../ink/ink120.xml"/><Relationship Id="rId2" Type="http://schemas.openxmlformats.org/officeDocument/2006/relationships/image" Target="../media/image168.png"/><Relationship Id="rId1" Type="http://schemas.openxmlformats.org/officeDocument/2006/relationships/slideLayout" Target="../slideLayouts/slideLayout7.xml"/><Relationship Id="rId4" Type="http://schemas.openxmlformats.org/officeDocument/2006/relationships/image" Target="../media/image8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extBox 45">
            <a:extLst>
              <a:ext uri="{FF2B5EF4-FFF2-40B4-BE49-F238E27FC236}">
                <a16:creationId xmlns:a16="http://schemas.microsoft.com/office/drawing/2014/main" id="{305529DC-48CE-40A1-905D-F8A733601A6B}"/>
              </a:ext>
            </a:extLst>
          </p:cNvPr>
          <p:cNvSpPr txBox="1"/>
          <p:nvPr/>
        </p:nvSpPr>
        <p:spPr>
          <a:xfrm>
            <a:off x="388826" y="1147164"/>
            <a:ext cx="10310597" cy="830997"/>
          </a:xfrm>
          <a:prstGeom prst="rect">
            <a:avLst/>
          </a:prstGeom>
          <a:noFill/>
        </p:spPr>
        <p:txBody>
          <a:bodyPr wrap="square" rtlCol="0">
            <a:spAutoFit/>
          </a:bodyPr>
          <a:lstStyle/>
          <a:p>
            <a:r>
              <a:rPr lang="en-US" sz="1600"/>
              <a:t>So I downloaded Anaconda.  This is some suite of programs for coding and stuff.  </a:t>
            </a:r>
          </a:p>
          <a:p>
            <a:r>
              <a:rPr lang="en-US" sz="1600"/>
              <a:t>And then I use the program suite called Spyder.  I think this is an IDE (Integrated Development Environment) for Python. </a:t>
            </a:r>
          </a:p>
          <a:p>
            <a:r>
              <a:rPr lang="en-US" sz="1600"/>
              <a:t>Can write, compile, and execute Python programs using Spyder. </a:t>
            </a:r>
          </a:p>
        </p:txBody>
      </p:sp>
      <p:sp>
        <p:nvSpPr>
          <p:cNvPr id="19" name="TextBox 18">
            <a:extLst>
              <a:ext uri="{FF2B5EF4-FFF2-40B4-BE49-F238E27FC236}">
                <a16:creationId xmlns:a16="http://schemas.microsoft.com/office/drawing/2014/main" id="{1F3DB028-DDDF-43AC-AD8F-01A8A4898AFB}"/>
              </a:ext>
            </a:extLst>
          </p:cNvPr>
          <p:cNvSpPr txBox="1"/>
          <p:nvPr/>
        </p:nvSpPr>
        <p:spPr>
          <a:xfrm>
            <a:off x="388827" y="5540404"/>
            <a:ext cx="3784339" cy="338554"/>
          </a:xfrm>
          <a:prstGeom prst="rect">
            <a:avLst/>
          </a:prstGeom>
          <a:noFill/>
        </p:spPr>
        <p:txBody>
          <a:bodyPr wrap="square" rtlCol="0">
            <a:spAutoFit/>
          </a:bodyPr>
          <a:lstStyle/>
          <a:p>
            <a:r>
              <a:rPr lang="en-US" sz="1600"/>
              <a:t>Can’t run in Visual Studio w/o extension.</a:t>
            </a:r>
          </a:p>
        </p:txBody>
      </p:sp>
      <p:pic>
        <p:nvPicPr>
          <p:cNvPr id="4" name="Picture 3">
            <a:extLst>
              <a:ext uri="{FF2B5EF4-FFF2-40B4-BE49-F238E27FC236}">
                <a16:creationId xmlns:a16="http://schemas.microsoft.com/office/drawing/2014/main" id="{8EC453D1-2885-4176-BA8E-68F70D830060}"/>
              </a:ext>
            </a:extLst>
          </p:cNvPr>
          <p:cNvPicPr>
            <a:picLocks noChangeAspect="1"/>
          </p:cNvPicPr>
          <p:nvPr/>
        </p:nvPicPr>
        <p:blipFill>
          <a:blip r:embed="rId2"/>
          <a:stretch>
            <a:fillRect/>
          </a:stretch>
        </p:blipFill>
        <p:spPr>
          <a:xfrm>
            <a:off x="509244" y="2178824"/>
            <a:ext cx="5326613" cy="2783225"/>
          </a:xfrm>
          <a:prstGeom prst="rect">
            <a:avLst/>
          </a:prstGeom>
        </p:spPr>
      </p:pic>
      <p:grpSp>
        <p:nvGrpSpPr>
          <p:cNvPr id="7" name="Group 6">
            <a:extLst>
              <a:ext uri="{FF2B5EF4-FFF2-40B4-BE49-F238E27FC236}">
                <a16:creationId xmlns:a16="http://schemas.microsoft.com/office/drawing/2014/main" id="{9243252E-13EA-4571-AF98-F8B643B8CA9A}"/>
              </a:ext>
            </a:extLst>
          </p:cNvPr>
          <p:cNvGrpSpPr/>
          <p:nvPr/>
        </p:nvGrpSpPr>
        <p:grpSpPr>
          <a:xfrm>
            <a:off x="1053880" y="2265275"/>
            <a:ext cx="5629320" cy="497160"/>
            <a:chOff x="1053880" y="1856372"/>
            <a:chExt cx="5629320" cy="497160"/>
          </a:xfrm>
        </p:grpSpPr>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D7325128-308E-4F5F-9845-3C88C8A6C9EE}"/>
                    </a:ext>
                  </a:extLst>
                </p14:cNvPr>
                <p14:cNvContentPartPr/>
                <p14:nvPr/>
              </p14:nvContentPartPr>
              <p14:xfrm>
                <a:off x="1053880" y="1866092"/>
                <a:ext cx="127080" cy="302400"/>
              </p14:xfrm>
            </p:contentPart>
          </mc:Choice>
          <mc:Fallback xmlns="">
            <p:pic>
              <p:nvPicPr>
                <p:cNvPr id="5" name="Ink 4">
                  <a:extLst>
                    <a:ext uri="{FF2B5EF4-FFF2-40B4-BE49-F238E27FC236}">
                      <a16:creationId xmlns:a16="http://schemas.microsoft.com/office/drawing/2014/main" id="{D7325128-308E-4F5F-9845-3C88C8A6C9EE}"/>
                    </a:ext>
                  </a:extLst>
                </p:cNvPr>
                <p:cNvPicPr/>
                <p:nvPr/>
              </p:nvPicPr>
              <p:blipFill>
                <a:blip r:embed="rId4"/>
                <a:stretch>
                  <a:fillRect/>
                </a:stretch>
              </p:blipFill>
              <p:spPr>
                <a:xfrm>
                  <a:off x="1044880" y="1857092"/>
                  <a:ext cx="144720" cy="3200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827CA616-917F-4EFD-B2AB-EA6C2CBD049E}"/>
                    </a:ext>
                  </a:extLst>
                </p14:cNvPr>
                <p14:cNvContentPartPr/>
                <p14:nvPr/>
              </p14:nvContentPartPr>
              <p14:xfrm>
                <a:off x="1159360" y="1856372"/>
                <a:ext cx="5523840" cy="497160"/>
              </p14:xfrm>
            </p:contentPart>
          </mc:Choice>
          <mc:Fallback xmlns="">
            <p:pic>
              <p:nvPicPr>
                <p:cNvPr id="6" name="Ink 5">
                  <a:extLst>
                    <a:ext uri="{FF2B5EF4-FFF2-40B4-BE49-F238E27FC236}">
                      <a16:creationId xmlns:a16="http://schemas.microsoft.com/office/drawing/2014/main" id="{827CA616-917F-4EFD-B2AB-EA6C2CBD049E}"/>
                    </a:ext>
                  </a:extLst>
                </p:cNvPr>
                <p:cNvPicPr/>
                <p:nvPr/>
              </p:nvPicPr>
              <p:blipFill>
                <a:blip r:embed="rId6"/>
                <a:stretch>
                  <a:fillRect/>
                </a:stretch>
              </p:blipFill>
              <p:spPr>
                <a:xfrm>
                  <a:off x="1150360" y="1847732"/>
                  <a:ext cx="5541480" cy="514800"/>
                </a:xfrm>
                <a:prstGeom prst="rect">
                  <a:avLst/>
                </a:prstGeom>
              </p:spPr>
            </p:pic>
          </mc:Fallback>
        </mc:AlternateContent>
      </p:grpSp>
      <p:sp>
        <p:nvSpPr>
          <p:cNvPr id="8" name="TextBox 7">
            <a:extLst>
              <a:ext uri="{FF2B5EF4-FFF2-40B4-BE49-F238E27FC236}">
                <a16:creationId xmlns:a16="http://schemas.microsoft.com/office/drawing/2014/main" id="{78653963-0CE7-44F5-86E3-DCB9B995A338}"/>
              </a:ext>
            </a:extLst>
          </p:cNvPr>
          <p:cNvSpPr txBox="1"/>
          <p:nvPr/>
        </p:nvSpPr>
        <p:spPr>
          <a:xfrm>
            <a:off x="7214785" y="2513855"/>
            <a:ext cx="3333809" cy="338554"/>
          </a:xfrm>
          <a:prstGeom prst="rect">
            <a:avLst/>
          </a:prstGeom>
          <a:noFill/>
        </p:spPr>
        <p:txBody>
          <a:bodyPr wrap="square" rtlCol="0">
            <a:spAutoFit/>
          </a:bodyPr>
          <a:lstStyle/>
          <a:p>
            <a:r>
              <a:rPr lang="en-US" sz="1600"/>
              <a:t>Can run code with that green arrow</a:t>
            </a:r>
          </a:p>
        </p:txBody>
      </p:sp>
      <p:grpSp>
        <p:nvGrpSpPr>
          <p:cNvPr id="11" name="Group 10">
            <a:extLst>
              <a:ext uri="{FF2B5EF4-FFF2-40B4-BE49-F238E27FC236}">
                <a16:creationId xmlns:a16="http://schemas.microsoft.com/office/drawing/2014/main" id="{08AE0967-0F0B-4EB9-AF2D-07B8230C44B2}"/>
              </a:ext>
            </a:extLst>
          </p:cNvPr>
          <p:cNvGrpSpPr/>
          <p:nvPr/>
        </p:nvGrpSpPr>
        <p:grpSpPr>
          <a:xfrm>
            <a:off x="4749640" y="3333755"/>
            <a:ext cx="2147040" cy="666720"/>
            <a:chOff x="4749640" y="2924852"/>
            <a:chExt cx="2147040" cy="666720"/>
          </a:xfrm>
        </p:grpSpPr>
        <mc:AlternateContent xmlns:mc="http://schemas.openxmlformats.org/markup-compatibility/2006" xmlns:p14="http://schemas.microsoft.com/office/powerpoint/2010/main">
          <mc:Choice Requires="p14">
            <p:contentPart p14:bwMode="auto" r:id="rId7">
              <p14:nvContentPartPr>
                <p14:cNvPr id="9" name="Ink 8">
                  <a:extLst>
                    <a:ext uri="{FF2B5EF4-FFF2-40B4-BE49-F238E27FC236}">
                      <a16:creationId xmlns:a16="http://schemas.microsoft.com/office/drawing/2014/main" id="{5DE2B86C-9562-4B4E-87B6-65CD1BAC6FA7}"/>
                    </a:ext>
                  </a:extLst>
                </p14:cNvPr>
                <p14:cNvContentPartPr/>
                <p14:nvPr/>
              </p14:nvContentPartPr>
              <p14:xfrm>
                <a:off x="4749640" y="3324812"/>
                <a:ext cx="135000" cy="266760"/>
              </p14:xfrm>
            </p:contentPart>
          </mc:Choice>
          <mc:Fallback xmlns="">
            <p:pic>
              <p:nvPicPr>
                <p:cNvPr id="9" name="Ink 8">
                  <a:extLst>
                    <a:ext uri="{FF2B5EF4-FFF2-40B4-BE49-F238E27FC236}">
                      <a16:creationId xmlns:a16="http://schemas.microsoft.com/office/drawing/2014/main" id="{5DE2B86C-9562-4B4E-87B6-65CD1BAC6FA7}"/>
                    </a:ext>
                  </a:extLst>
                </p:cNvPr>
                <p:cNvPicPr/>
                <p:nvPr/>
              </p:nvPicPr>
              <p:blipFill>
                <a:blip r:embed="rId8"/>
                <a:stretch>
                  <a:fillRect/>
                </a:stretch>
              </p:blipFill>
              <p:spPr>
                <a:xfrm>
                  <a:off x="4740640" y="3316172"/>
                  <a:ext cx="152640" cy="2844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Ink 9">
                  <a:extLst>
                    <a:ext uri="{FF2B5EF4-FFF2-40B4-BE49-F238E27FC236}">
                      <a16:creationId xmlns:a16="http://schemas.microsoft.com/office/drawing/2014/main" id="{2E7A35EA-35B2-45F1-8782-AB2385037FAD}"/>
                    </a:ext>
                  </a:extLst>
                </p14:cNvPr>
                <p14:cNvContentPartPr/>
                <p14:nvPr/>
              </p14:nvContentPartPr>
              <p14:xfrm>
                <a:off x="4816600" y="2924852"/>
                <a:ext cx="2080080" cy="450000"/>
              </p14:xfrm>
            </p:contentPart>
          </mc:Choice>
          <mc:Fallback xmlns="">
            <p:pic>
              <p:nvPicPr>
                <p:cNvPr id="10" name="Ink 9">
                  <a:extLst>
                    <a:ext uri="{FF2B5EF4-FFF2-40B4-BE49-F238E27FC236}">
                      <a16:creationId xmlns:a16="http://schemas.microsoft.com/office/drawing/2014/main" id="{2E7A35EA-35B2-45F1-8782-AB2385037FAD}"/>
                    </a:ext>
                  </a:extLst>
                </p:cNvPr>
                <p:cNvPicPr/>
                <p:nvPr/>
              </p:nvPicPr>
              <p:blipFill>
                <a:blip r:embed="rId10"/>
                <a:stretch>
                  <a:fillRect/>
                </a:stretch>
              </p:blipFill>
              <p:spPr>
                <a:xfrm>
                  <a:off x="4807960" y="2916212"/>
                  <a:ext cx="2097720" cy="467640"/>
                </a:xfrm>
                <a:prstGeom prst="rect">
                  <a:avLst/>
                </a:prstGeom>
              </p:spPr>
            </p:pic>
          </mc:Fallback>
        </mc:AlternateContent>
      </p:grpSp>
      <p:sp>
        <p:nvSpPr>
          <p:cNvPr id="12" name="TextBox 11">
            <a:extLst>
              <a:ext uri="{FF2B5EF4-FFF2-40B4-BE49-F238E27FC236}">
                <a16:creationId xmlns:a16="http://schemas.microsoft.com/office/drawing/2014/main" id="{C51163DE-BC61-47A5-8A45-3C32C4DF0A70}"/>
              </a:ext>
            </a:extLst>
          </p:cNvPr>
          <p:cNvSpPr txBox="1"/>
          <p:nvPr/>
        </p:nvSpPr>
        <p:spPr>
          <a:xfrm>
            <a:off x="7230359" y="3227517"/>
            <a:ext cx="3318235" cy="584775"/>
          </a:xfrm>
          <a:prstGeom prst="rect">
            <a:avLst/>
          </a:prstGeom>
          <a:noFill/>
        </p:spPr>
        <p:txBody>
          <a:bodyPr wrap="square" rtlCol="0">
            <a:spAutoFit/>
          </a:bodyPr>
          <a:lstStyle/>
          <a:p>
            <a:r>
              <a:rPr lang="en-US" sz="1600"/>
              <a:t>Plots appear in plots pane – have to click on it to show.</a:t>
            </a:r>
            <a:endParaRPr lang="en-US"/>
          </a:p>
        </p:txBody>
      </p:sp>
      <p:grpSp>
        <p:nvGrpSpPr>
          <p:cNvPr id="15" name="Group 14">
            <a:extLst>
              <a:ext uri="{FF2B5EF4-FFF2-40B4-BE49-F238E27FC236}">
                <a16:creationId xmlns:a16="http://schemas.microsoft.com/office/drawing/2014/main" id="{2E797B9B-285A-4041-BE8C-7915D69E3B69}"/>
              </a:ext>
            </a:extLst>
          </p:cNvPr>
          <p:cNvGrpSpPr/>
          <p:nvPr/>
        </p:nvGrpSpPr>
        <p:grpSpPr>
          <a:xfrm>
            <a:off x="3882400" y="4305170"/>
            <a:ext cx="2800800" cy="423720"/>
            <a:chOff x="3968440" y="3996572"/>
            <a:chExt cx="2800800" cy="423720"/>
          </a:xfrm>
        </p:grpSpPr>
        <mc:AlternateContent xmlns:mc="http://schemas.openxmlformats.org/markup-compatibility/2006" xmlns:p14="http://schemas.microsoft.com/office/powerpoint/2010/main">
          <mc:Choice Requires="p14">
            <p:contentPart p14:bwMode="auto" r:id="rId11">
              <p14:nvContentPartPr>
                <p14:cNvPr id="13" name="Ink 12">
                  <a:extLst>
                    <a:ext uri="{FF2B5EF4-FFF2-40B4-BE49-F238E27FC236}">
                      <a16:creationId xmlns:a16="http://schemas.microsoft.com/office/drawing/2014/main" id="{F29D485A-86F3-425A-8609-E1CA0CE57DC3}"/>
                    </a:ext>
                  </a:extLst>
                </p14:cNvPr>
                <p14:cNvContentPartPr/>
                <p14:nvPr/>
              </p14:nvContentPartPr>
              <p14:xfrm>
                <a:off x="3968440" y="3996572"/>
                <a:ext cx="1528200" cy="423720"/>
              </p14:xfrm>
            </p:contentPart>
          </mc:Choice>
          <mc:Fallback xmlns="">
            <p:pic>
              <p:nvPicPr>
                <p:cNvPr id="13" name="Ink 12">
                  <a:extLst>
                    <a:ext uri="{FF2B5EF4-FFF2-40B4-BE49-F238E27FC236}">
                      <a16:creationId xmlns:a16="http://schemas.microsoft.com/office/drawing/2014/main" id="{F29D485A-86F3-425A-8609-E1CA0CE57DC3}"/>
                    </a:ext>
                  </a:extLst>
                </p:cNvPr>
                <p:cNvPicPr/>
                <p:nvPr/>
              </p:nvPicPr>
              <p:blipFill>
                <a:blip r:embed="rId12"/>
                <a:stretch>
                  <a:fillRect/>
                </a:stretch>
              </p:blipFill>
              <p:spPr>
                <a:xfrm>
                  <a:off x="3959800" y="3987932"/>
                  <a:ext cx="1545840" cy="4413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4" name="Ink 13">
                  <a:extLst>
                    <a:ext uri="{FF2B5EF4-FFF2-40B4-BE49-F238E27FC236}">
                      <a16:creationId xmlns:a16="http://schemas.microsoft.com/office/drawing/2014/main" id="{4EE4F223-A05C-46A5-B22A-1D03788CB64D}"/>
                    </a:ext>
                  </a:extLst>
                </p14:cNvPr>
                <p14:cNvContentPartPr/>
                <p14:nvPr/>
              </p14:nvContentPartPr>
              <p14:xfrm>
                <a:off x="5024320" y="4183412"/>
                <a:ext cx="1744920" cy="39600"/>
              </p14:xfrm>
            </p:contentPart>
          </mc:Choice>
          <mc:Fallback xmlns="">
            <p:pic>
              <p:nvPicPr>
                <p:cNvPr id="14" name="Ink 13">
                  <a:extLst>
                    <a:ext uri="{FF2B5EF4-FFF2-40B4-BE49-F238E27FC236}">
                      <a16:creationId xmlns:a16="http://schemas.microsoft.com/office/drawing/2014/main" id="{4EE4F223-A05C-46A5-B22A-1D03788CB64D}"/>
                    </a:ext>
                  </a:extLst>
                </p:cNvPr>
                <p:cNvPicPr/>
                <p:nvPr/>
              </p:nvPicPr>
              <p:blipFill>
                <a:blip r:embed="rId14"/>
                <a:stretch>
                  <a:fillRect/>
                </a:stretch>
              </p:blipFill>
              <p:spPr>
                <a:xfrm>
                  <a:off x="5015320" y="4174412"/>
                  <a:ext cx="1762560" cy="57240"/>
                </a:xfrm>
                <a:prstGeom prst="rect">
                  <a:avLst/>
                </a:prstGeom>
              </p:spPr>
            </p:pic>
          </mc:Fallback>
        </mc:AlternateContent>
      </p:grpSp>
      <p:sp>
        <p:nvSpPr>
          <p:cNvPr id="16" name="TextBox 15">
            <a:extLst>
              <a:ext uri="{FF2B5EF4-FFF2-40B4-BE49-F238E27FC236}">
                <a16:creationId xmlns:a16="http://schemas.microsoft.com/office/drawing/2014/main" id="{A3BC9F52-C7B5-4AE1-855F-F4492EEDA73E}"/>
              </a:ext>
            </a:extLst>
          </p:cNvPr>
          <p:cNvSpPr txBox="1"/>
          <p:nvPr/>
        </p:nvSpPr>
        <p:spPr>
          <a:xfrm>
            <a:off x="7230359" y="4340098"/>
            <a:ext cx="3817855" cy="338554"/>
          </a:xfrm>
          <a:prstGeom prst="rect">
            <a:avLst/>
          </a:prstGeom>
          <a:noFill/>
        </p:spPr>
        <p:txBody>
          <a:bodyPr wrap="square" rtlCol="0">
            <a:spAutoFit/>
          </a:bodyPr>
          <a:lstStyle/>
          <a:p>
            <a:r>
              <a:rPr lang="en-US" sz="1600"/>
              <a:t>Otherwise, output appears here.</a:t>
            </a:r>
          </a:p>
        </p:txBody>
      </p:sp>
      <p:sp>
        <p:nvSpPr>
          <p:cNvPr id="2" name="TextBox 1">
            <a:extLst>
              <a:ext uri="{FF2B5EF4-FFF2-40B4-BE49-F238E27FC236}">
                <a16:creationId xmlns:a16="http://schemas.microsoft.com/office/drawing/2014/main" id="{3D534F09-E663-46BD-3457-6EE98C582ABF}"/>
              </a:ext>
            </a:extLst>
          </p:cNvPr>
          <p:cNvSpPr txBox="1"/>
          <p:nvPr/>
        </p:nvSpPr>
        <p:spPr>
          <a:xfrm>
            <a:off x="3795252" y="154146"/>
            <a:ext cx="3864077" cy="461665"/>
          </a:xfrm>
          <a:prstGeom prst="rect">
            <a:avLst/>
          </a:prstGeom>
          <a:noFill/>
        </p:spPr>
        <p:txBody>
          <a:bodyPr wrap="square" rtlCol="0">
            <a:spAutoFit/>
          </a:bodyPr>
          <a:lstStyle/>
          <a:p>
            <a:r>
              <a:rPr lang="en-US" sz="2400" b="1" u="sng"/>
              <a:t>Downloading Anaconda </a:t>
            </a:r>
          </a:p>
        </p:txBody>
      </p:sp>
    </p:spTree>
    <p:extLst>
      <p:ext uri="{BB962C8B-B14F-4D97-AF65-F5344CB8AC3E}">
        <p14:creationId xmlns:p14="http://schemas.microsoft.com/office/powerpoint/2010/main" val="26070612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8933EF-1A6A-6B0F-9A29-643FBC937502}"/>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1C1E5B9B-9501-BDF2-3AA2-7D7FD6313BBA}"/>
              </a:ext>
            </a:extLst>
          </p:cNvPr>
          <p:cNvSpPr/>
          <p:nvPr/>
        </p:nvSpPr>
        <p:spPr>
          <a:xfrm>
            <a:off x="330380" y="1048790"/>
            <a:ext cx="4536588" cy="338554"/>
          </a:xfrm>
          <a:prstGeom prst="rect">
            <a:avLst/>
          </a:prstGeom>
        </p:spPr>
        <p:txBody>
          <a:bodyPr wrap="square">
            <a:spAutoFit/>
          </a:bodyPr>
          <a:lstStyle/>
          <a:p>
            <a:r>
              <a:rPr lang="en-US" sz="1600"/>
              <a:t>I guess I’ll put in something about scope, here.</a:t>
            </a:r>
          </a:p>
        </p:txBody>
      </p:sp>
      <p:pic>
        <p:nvPicPr>
          <p:cNvPr id="3" name="Picture 2">
            <a:extLst>
              <a:ext uri="{FF2B5EF4-FFF2-40B4-BE49-F238E27FC236}">
                <a16:creationId xmlns:a16="http://schemas.microsoft.com/office/drawing/2014/main" id="{2A5350A3-DA5A-87FD-0E58-777DB6CD2B0B}"/>
              </a:ext>
            </a:extLst>
          </p:cNvPr>
          <p:cNvPicPr>
            <a:picLocks noChangeAspect="1"/>
          </p:cNvPicPr>
          <p:nvPr/>
        </p:nvPicPr>
        <p:blipFill>
          <a:blip r:embed="rId2"/>
          <a:stretch>
            <a:fillRect/>
          </a:stretch>
        </p:blipFill>
        <p:spPr>
          <a:xfrm>
            <a:off x="330380" y="1814120"/>
            <a:ext cx="4290432" cy="3467400"/>
          </a:xfrm>
          <a:prstGeom prst="rect">
            <a:avLst/>
          </a:prstGeom>
        </p:spPr>
      </p:pic>
      <p:sp>
        <p:nvSpPr>
          <p:cNvPr id="2" name="Rectangle 1">
            <a:extLst>
              <a:ext uri="{FF2B5EF4-FFF2-40B4-BE49-F238E27FC236}">
                <a16:creationId xmlns:a16="http://schemas.microsoft.com/office/drawing/2014/main" id="{D59FA58A-9654-2CFA-AECA-263FBAD7DEA7}"/>
              </a:ext>
            </a:extLst>
          </p:cNvPr>
          <p:cNvSpPr/>
          <p:nvPr/>
        </p:nvSpPr>
        <p:spPr>
          <a:xfrm>
            <a:off x="4039858" y="160349"/>
            <a:ext cx="2628284" cy="461665"/>
          </a:xfrm>
          <a:prstGeom prst="rect">
            <a:avLst/>
          </a:prstGeom>
        </p:spPr>
        <p:txBody>
          <a:bodyPr wrap="none">
            <a:spAutoFit/>
          </a:bodyPr>
          <a:lstStyle/>
          <a:p>
            <a:r>
              <a:rPr lang="en-US" sz="2400" b="1" u="sng"/>
              <a:t>Declaring Variables</a:t>
            </a:r>
          </a:p>
        </p:txBody>
      </p:sp>
      <p:sp>
        <p:nvSpPr>
          <p:cNvPr id="5" name="TextBox 4">
            <a:extLst>
              <a:ext uri="{FF2B5EF4-FFF2-40B4-BE49-F238E27FC236}">
                <a16:creationId xmlns:a16="http://schemas.microsoft.com/office/drawing/2014/main" id="{FB152931-15F8-A982-9159-FC0787EF469B}"/>
              </a:ext>
            </a:extLst>
          </p:cNvPr>
          <p:cNvSpPr txBox="1"/>
          <p:nvPr/>
        </p:nvSpPr>
        <p:spPr>
          <a:xfrm>
            <a:off x="5181600" y="1897626"/>
            <a:ext cx="5093109" cy="2092881"/>
          </a:xfrm>
          <a:prstGeom prst="rect">
            <a:avLst/>
          </a:prstGeom>
          <a:noFill/>
        </p:spPr>
        <p:txBody>
          <a:bodyPr wrap="square" rtlCol="0">
            <a:spAutoFit/>
          </a:bodyPr>
          <a:lstStyle/>
          <a:p>
            <a:r>
              <a:rPr lang="en-US" sz="1600"/>
              <a:t>So when looking for the definition of a declared variable, first Python looks inside the </a:t>
            </a:r>
            <a:r>
              <a:rPr lang="en-US" sz="1600" b="1"/>
              <a:t>local</a:t>
            </a:r>
            <a:r>
              <a:rPr lang="en-US" sz="1600"/>
              <a:t> function/control statement where the variable was invoked (and function might just be the document itself).  If it can’t find it there, then it looks inside the </a:t>
            </a:r>
            <a:r>
              <a:rPr lang="en-US" sz="1600" b="1"/>
              <a:t>nonlocal</a:t>
            </a:r>
            <a:r>
              <a:rPr lang="en-US" sz="1600"/>
              <a:t> function/control statement (if have nested functions or control statements).  If not there, then it looks inside the </a:t>
            </a:r>
            <a:r>
              <a:rPr lang="en-US" sz="1600" b="1"/>
              <a:t>global</a:t>
            </a:r>
            <a:r>
              <a:rPr lang="en-US" sz="1600"/>
              <a:t> document file itself.  And if not there, then in the </a:t>
            </a:r>
            <a:r>
              <a:rPr lang="en-US" sz="1600" b="1"/>
              <a:t>built-in</a:t>
            </a:r>
            <a:r>
              <a:rPr lang="en-US" sz="1600"/>
              <a:t> Python libraries.  </a:t>
            </a:r>
            <a:r>
              <a:rPr lang="en-US"/>
              <a:t> </a:t>
            </a:r>
          </a:p>
        </p:txBody>
      </p:sp>
      <p:sp>
        <p:nvSpPr>
          <p:cNvPr id="7" name="TextBox 6">
            <a:extLst>
              <a:ext uri="{FF2B5EF4-FFF2-40B4-BE49-F238E27FC236}">
                <a16:creationId xmlns:a16="http://schemas.microsoft.com/office/drawing/2014/main" id="{3E8EC0E2-E3BA-5B59-1BEC-ADD4D418FB27}"/>
              </a:ext>
            </a:extLst>
          </p:cNvPr>
          <p:cNvSpPr txBox="1"/>
          <p:nvPr/>
        </p:nvSpPr>
        <p:spPr>
          <a:xfrm>
            <a:off x="5289755" y="4355690"/>
            <a:ext cx="4817806" cy="1908215"/>
          </a:xfrm>
          <a:prstGeom prst="rect">
            <a:avLst/>
          </a:prstGeom>
          <a:noFill/>
        </p:spPr>
        <p:txBody>
          <a:bodyPr wrap="square" rtlCol="0">
            <a:spAutoFit/>
          </a:bodyPr>
          <a:lstStyle/>
          <a:p>
            <a:r>
              <a:rPr lang="en-US" sz="1600"/>
              <a:t>if you are in a local scope environment, like inside a function, and you want to declare a variable, x, to be used outside the function, in the nonlocal environment, or global environment, then you’d say, respectively:</a:t>
            </a:r>
          </a:p>
          <a:p>
            <a:endParaRPr lang="en-US"/>
          </a:p>
          <a:p>
            <a:r>
              <a:rPr lang="en-US"/>
              <a:t>nonlocal x = 89</a:t>
            </a:r>
          </a:p>
          <a:p>
            <a:r>
              <a:rPr lang="en-US"/>
              <a:t>global x = 89</a:t>
            </a:r>
          </a:p>
        </p:txBody>
      </p:sp>
    </p:spTree>
    <p:extLst>
      <p:ext uri="{BB962C8B-B14F-4D97-AF65-F5344CB8AC3E}">
        <p14:creationId xmlns:p14="http://schemas.microsoft.com/office/powerpoint/2010/main" val="375116955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0A0B727-B5FA-49E9-B7DC-CBA4E9610019}"/>
              </a:ext>
            </a:extLst>
          </p:cNvPr>
          <p:cNvSpPr txBox="1"/>
          <p:nvPr/>
        </p:nvSpPr>
        <p:spPr>
          <a:xfrm>
            <a:off x="4244009" y="28716"/>
            <a:ext cx="3133871" cy="523220"/>
          </a:xfrm>
          <a:prstGeom prst="rect">
            <a:avLst/>
          </a:prstGeom>
          <a:noFill/>
        </p:spPr>
        <p:txBody>
          <a:bodyPr wrap="none" rtlCol="0">
            <a:spAutoFit/>
          </a:bodyPr>
          <a:lstStyle/>
          <a:p>
            <a:r>
              <a:rPr lang="en-US" sz="2800" b="1" u="sng"/>
              <a:t>Classes: Inheritance</a:t>
            </a:r>
            <a:endParaRPr lang="en-US" b="1" u="sng"/>
          </a:p>
        </p:txBody>
      </p:sp>
      <p:sp>
        <p:nvSpPr>
          <p:cNvPr id="3" name="TextBox 2">
            <a:extLst>
              <a:ext uri="{FF2B5EF4-FFF2-40B4-BE49-F238E27FC236}">
                <a16:creationId xmlns:a16="http://schemas.microsoft.com/office/drawing/2014/main" id="{44C92B7A-10BE-42A3-90A7-0E9CAB1A30C4}"/>
              </a:ext>
            </a:extLst>
          </p:cNvPr>
          <p:cNvSpPr txBox="1"/>
          <p:nvPr/>
        </p:nvSpPr>
        <p:spPr>
          <a:xfrm>
            <a:off x="225877" y="792723"/>
            <a:ext cx="9404049" cy="369332"/>
          </a:xfrm>
          <a:prstGeom prst="rect">
            <a:avLst/>
          </a:prstGeom>
          <a:noFill/>
        </p:spPr>
        <p:txBody>
          <a:bodyPr wrap="none" rtlCol="0">
            <a:spAutoFit/>
          </a:bodyPr>
          <a:lstStyle/>
          <a:p>
            <a:r>
              <a:rPr lang="en-US"/>
              <a:t>I suppose you could also add to an inherited class, in effect making the inherited class a subclass.  </a:t>
            </a:r>
          </a:p>
        </p:txBody>
      </p:sp>
      <p:sp>
        <p:nvSpPr>
          <p:cNvPr id="4" name="TextBox 3">
            <a:extLst>
              <a:ext uri="{FF2B5EF4-FFF2-40B4-BE49-F238E27FC236}">
                <a16:creationId xmlns:a16="http://schemas.microsoft.com/office/drawing/2014/main" id="{07227403-3ACD-429D-A09B-A01218617DF7}"/>
              </a:ext>
            </a:extLst>
          </p:cNvPr>
          <p:cNvSpPr txBox="1"/>
          <p:nvPr/>
        </p:nvSpPr>
        <p:spPr>
          <a:xfrm>
            <a:off x="225877" y="1449598"/>
            <a:ext cx="5613653" cy="4801314"/>
          </a:xfrm>
          <a:prstGeom prst="rect">
            <a:avLst/>
          </a:prstGeom>
          <a:noFill/>
        </p:spPr>
        <p:txBody>
          <a:bodyPr wrap="none" rtlCol="0">
            <a:spAutoFit/>
          </a:bodyPr>
          <a:lstStyle/>
          <a:p>
            <a:r>
              <a:rPr lang="en-US" sz="1600"/>
              <a:t>class </a:t>
            </a:r>
            <a:r>
              <a:rPr lang="en-US" sz="1600" err="1"/>
              <a:t>NameofClass</a:t>
            </a:r>
            <a:r>
              <a:rPr lang="en-US" sz="1600"/>
              <a:t>(</a:t>
            </a:r>
            <a:r>
              <a:rPr lang="en-US" sz="1600" err="1"/>
              <a:t>SubClass</a:t>
            </a:r>
            <a:r>
              <a:rPr lang="en-US" sz="1600"/>
              <a:t>):</a:t>
            </a:r>
          </a:p>
          <a:p>
            <a:r>
              <a:rPr lang="en-US" sz="1600"/>
              <a:t>    def __</a:t>
            </a:r>
            <a:r>
              <a:rPr lang="en-US" sz="1600" err="1"/>
              <a:t>init</a:t>
            </a:r>
            <a:r>
              <a:rPr lang="en-US" sz="1600"/>
              <a:t>__(self, </a:t>
            </a:r>
            <a:r>
              <a:rPr lang="en-US" sz="1600" b="1"/>
              <a:t>data</a:t>
            </a:r>
            <a:r>
              <a:rPr lang="en-US" sz="1600"/>
              <a:t>):</a:t>
            </a:r>
          </a:p>
          <a:p>
            <a:r>
              <a:rPr lang="en-US" sz="1600"/>
              <a:t>        </a:t>
            </a:r>
            <a:r>
              <a:rPr lang="en-US" sz="1600" err="1"/>
              <a:t>SubClass</a:t>
            </a:r>
            <a:r>
              <a:rPr lang="en-US" sz="1600"/>
              <a:t>.__</a:t>
            </a:r>
            <a:r>
              <a:rPr lang="en-US" sz="1600" err="1"/>
              <a:t>init</a:t>
            </a:r>
            <a:r>
              <a:rPr lang="en-US" sz="1600"/>
              <a:t>__(self, </a:t>
            </a:r>
            <a:r>
              <a:rPr lang="en-US" sz="1600" b="1" err="1"/>
              <a:t>subdata</a:t>
            </a:r>
            <a:r>
              <a:rPr lang="en-US" sz="1600" b="1"/>
              <a:t>(data)</a:t>
            </a:r>
            <a:r>
              <a:rPr lang="en-US" sz="1600"/>
              <a:t>)</a:t>
            </a:r>
          </a:p>
          <a:p>
            <a:r>
              <a:rPr lang="en-US" sz="1600">
                <a:solidFill>
                  <a:srgbClr val="7030A0"/>
                </a:solidFill>
              </a:rPr>
              <a:t>        self.extrapart1 = something1(</a:t>
            </a:r>
            <a:r>
              <a:rPr lang="en-US" sz="1600" b="1">
                <a:solidFill>
                  <a:srgbClr val="7030A0"/>
                </a:solidFill>
              </a:rPr>
              <a:t>data</a:t>
            </a:r>
            <a:r>
              <a:rPr lang="en-US" sz="1600">
                <a:solidFill>
                  <a:srgbClr val="7030A0"/>
                </a:solidFill>
              </a:rPr>
              <a:t>)</a:t>
            </a:r>
          </a:p>
          <a:p>
            <a:r>
              <a:rPr lang="en-US" sz="1600">
                <a:solidFill>
                  <a:srgbClr val="7030A0"/>
                </a:solidFill>
              </a:rPr>
              <a:t>        self.extrapart2 = something2(</a:t>
            </a:r>
            <a:r>
              <a:rPr lang="en-US" sz="1600" b="1">
                <a:solidFill>
                  <a:srgbClr val="7030A0"/>
                </a:solidFill>
              </a:rPr>
              <a:t>data</a:t>
            </a:r>
            <a:r>
              <a:rPr lang="en-US" sz="1600">
                <a:solidFill>
                  <a:srgbClr val="7030A0"/>
                </a:solidFill>
              </a:rPr>
              <a:t>)</a:t>
            </a:r>
          </a:p>
          <a:p>
            <a:r>
              <a:rPr lang="en-US" sz="1600">
                <a:solidFill>
                  <a:srgbClr val="7030A0"/>
                </a:solidFill>
              </a:rPr>
              <a:t>        etc.  </a:t>
            </a:r>
          </a:p>
          <a:p>
            <a:r>
              <a:rPr lang="en-US" sz="1600"/>
              <a:t>    def __str__(self):</a:t>
            </a:r>
          </a:p>
          <a:p>
            <a:r>
              <a:rPr lang="en-US" sz="1600"/>
              <a:t>         return </a:t>
            </a:r>
            <a:r>
              <a:rPr lang="en-US" sz="1600" err="1"/>
              <a:t>SubClass</a:t>
            </a:r>
            <a:r>
              <a:rPr lang="en-US" sz="1600"/>
              <a:t>.__str__(self)</a:t>
            </a:r>
          </a:p>
          <a:p>
            <a:r>
              <a:rPr lang="en-US" sz="1600"/>
              <a:t>         ‘or’ return (instructions for printing)</a:t>
            </a:r>
          </a:p>
          <a:p>
            <a:r>
              <a:rPr lang="en-US" sz="1600"/>
              <a:t>    def </a:t>
            </a:r>
            <a:r>
              <a:rPr lang="en-US" sz="1600" err="1"/>
              <a:t>NameofMethod</a:t>
            </a:r>
            <a:r>
              <a:rPr lang="en-US" sz="1600"/>
              <a:t>(self):</a:t>
            </a:r>
          </a:p>
          <a:p>
            <a:r>
              <a:rPr lang="en-US" sz="1600"/>
              <a:t>        return </a:t>
            </a:r>
            <a:r>
              <a:rPr lang="en-US" sz="1600" err="1"/>
              <a:t>SubClass.NameofMethod</a:t>
            </a:r>
            <a:r>
              <a:rPr lang="en-US" sz="1600"/>
              <a:t>(self)</a:t>
            </a:r>
          </a:p>
          <a:p>
            <a:r>
              <a:rPr lang="en-US" sz="1600"/>
              <a:t>        ‘or’ return (something else)</a:t>
            </a:r>
          </a:p>
          <a:p>
            <a:r>
              <a:rPr lang="en-US" sz="1600"/>
              <a:t>    def </a:t>
            </a:r>
            <a:r>
              <a:rPr lang="en-US" sz="1600" err="1"/>
              <a:t>NameofMethod</a:t>
            </a:r>
            <a:r>
              <a:rPr lang="en-US" sz="1600"/>
              <a:t>(self, </a:t>
            </a:r>
            <a:r>
              <a:rPr lang="en-US" sz="1600" b="1"/>
              <a:t>other</a:t>
            </a:r>
            <a:r>
              <a:rPr lang="en-US" sz="1600"/>
              <a:t>)</a:t>
            </a:r>
          </a:p>
          <a:p>
            <a:r>
              <a:rPr lang="en-US" sz="1600"/>
              <a:t>        return </a:t>
            </a:r>
            <a:r>
              <a:rPr lang="en-US" sz="1600" err="1"/>
              <a:t>SubClass.NameofMethod</a:t>
            </a:r>
            <a:r>
              <a:rPr lang="en-US" sz="1600"/>
              <a:t>(self, </a:t>
            </a:r>
            <a:r>
              <a:rPr lang="en-US" sz="1600" b="1" err="1"/>
              <a:t>subother</a:t>
            </a:r>
            <a:r>
              <a:rPr lang="en-US" sz="1600"/>
              <a:t>(</a:t>
            </a:r>
            <a:r>
              <a:rPr lang="en-US" sz="1600" b="1"/>
              <a:t>other</a:t>
            </a:r>
            <a:r>
              <a:rPr lang="en-US" sz="1600"/>
              <a:t>))</a:t>
            </a:r>
          </a:p>
          <a:p>
            <a:r>
              <a:rPr lang="en-US" sz="1600"/>
              <a:t>        ‘or’ return (something else)</a:t>
            </a:r>
          </a:p>
          <a:p>
            <a:r>
              <a:rPr lang="en-US" sz="1600"/>
              <a:t>    def </a:t>
            </a:r>
            <a:r>
              <a:rPr lang="en-US" sz="1600" err="1"/>
              <a:t>NameofMethod</a:t>
            </a:r>
            <a:r>
              <a:rPr lang="en-US" sz="1600"/>
              <a:t>(</a:t>
            </a:r>
            <a:r>
              <a:rPr lang="en-US" sz="1600" b="1"/>
              <a:t>elements</a:t>
            </a:r>
            <a:r>
              <a:rPr lang="en-US" sz="1600"/>
              <a:t>, </a:t>
            </a:r>
            <a:r>
              <a:rPr lang="en-US" sz="1600" b="1"/>
              <a:t>other</a:t>
            </a:r>
            <a:r>
              <a:rPr lang="en-US" sz="1600"/>
              <a:t>)</a:t>
            </a:r>
          </a:p>
          <a:p>
            <a:r>
              <a:rPr lang="en-US" sz="1600"/>
              <a:t>         return </a:t>
            </a:r>
            <a:r>
              <a:rPr lang="en-US" sz="1600" err="1"/>
              <a:t>SubClass.NameofMethod</a:t>
            </a:r>
            <a:r>
              <a:rPr lang="en-US" sz="1600"/>
              <a:t>(</a:t>
            </a:r>
            <a:r>
              <a:rPr lang="en-US" sz="1600" b="1"/>
              <a:t>elements</a:t>
            </a:r>
            <a:r>
              <a:rPr lang="en-US" sz="1600"/>
              <a:t>, </a:t>
            </a:r>
            <a:r>
              <a:rPr lang="en-US" sz="1600" b="1" err="1"/>
              <a:t>subother</a:t>
            </a:r>
            <a:r>
              <a:rPr lang="en-US" sz="1600"/>
              <a:t>(</a:t>
            </a:r>
            <a:r>
              <a:rPr lang="en-US" sz="1600" b="1"/>
              <a:t>other</a:t>
            </a:r>
            <a:r>
              <a:rPr lang="en-US" sz="1600"/>
              <a:t>))</a:t>
            </a:r>
          </a:p>
          <a:p>
            <a:r>
              <a:rPr lang="en-US" sz="1600"/>
              <a:t>         ‘or return (something else)</a:t>
            </a:r>
          </a:p>
          <a:p>
            <a:endParaRPr lang="en-US"/>
          </a:p>
        </p:txBody>
      </p:sp>
      <p:sp>
        <p:nvSpPr>
          <p:cNvPr id="7" name="TextBox 6">
            <a:extLst>
              <a:ext uri="{FF2B5EF4-FFF2-40B4-BE49-F238E27FC236}">
                <a16:creationId xmlns:a16="http://schemas.microsoft.com/office/drawing/2014/main" id="{57045414-4AAD-4DBD-B950-F1D0F8006781}"/>
              </a:ext>
            </a:extLst>
          </p:cNvPr>
          <p:cNvSpPr txBox="1"/>
          <p:nvPr/>
        </p:nvSpPr>
        <p:spPr>
          <a:xfrm>
            <a:off x="6649375" y="1819922"/>
            <a:ext cx="4950714" cy="923330"/>
          </a:xfrm>
          <a:prstGeom prst="rect">
            <a:avLst/>
          </a:prstGeom>
          <a:noFill/>
        </p:spPr>
        <p:txBody>
          <a:bodyPr wrap="none" rtlCol="0">
            <a:spAutoFit/>
          </a:bodyPr>
          <a:lstStyle/>
          <a:p>
            <a:r>
              <a:rPr lang="en-US"/>
              <a:t>Seems like you should still be able to refer to </a:t>
            </a:r>
          </a:p>
          <a:p>
            <a:r>
              <a:rPr lang="en-US" err="1"/>
              <a:t>SubClass</a:t>
            </a:r>
            <a:r>
              <a:rPr lang="en-US"/>
              <a:t>, as </a:t>
            </a:r>
            <a:r>
              <a:rPr lang="en-US" i="1"/>
              <a:t>super()</a:t>
            </a:r>
            <a:r>
              <a:rPr lang="en-US"/>
              <a:t>, within the context of the class</a:t>
            </a:r>
          </a:p>
          <a:p>
            <a:r>
              <a:rPr lang="en-US"/>
              <a:t>function.  </a:t>
            </a:r>
          </a:p>
        </p:txBody>
      </p:sp>
    </p:spTree>
    <p:extLst>
      <p:ext uri="{BB962C8B-B14F-4D97-AF65-F5344CB8AC3E}">
        <p14:creationId xmlns:p14="http://schemas.microsoft.com/office/powerpoint/2010/main" val="277957332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5FEF22A-AD71-42C6-BB4C-7E62B44118F9}"/>
              </a:ext>
            </a:extLst>
          </p:cNvPr>
          <p:cNvSpPr txBox="1"/>
          <p:nvPr/>
        </p:nvSpPr>
        <p:spPr>
          <a:xfrm>
            <a:off x="4386189" y="113654"/>
            <a:ext cx="3133871" cy="523220"/>
          </a:xfrm>
          <a:prstGeom prst="rect">
            <a:avLst/>
          </a:prstGeom>
          <a:noFill/>
        </p:spPr>
        <p:txBody>
          <a:bodyPr wrap="none" rtlCol="0">
            <a:spAutoFit/>
          </a:bodyPr>
          <a:lstStyle/>
          <a:p>
            <a:r>
              <a:rPr lang="en-US" sz="2800" b="1" u="sng"/>
              <a:t>Classes: Inheritance</a:t>
            </a:r>
            <a:endParaRPr lang="en-US" b="1" u="sng"/>
          </a:p>
        </p:txBody>
      </p:sp>
      <p:sp>
        <p:nvSpPr>
          <p:cNvPr id="4" name="TextBox 3">
            <a:extLst>
              <a:ext uri="{FF2B5EF4-FFF2-40B4-BE49-F238E27FC236}">
                <a16:creationId xmlns:a16="http://schemas.microsoft.com/office/drawing/2014/main" id="{0FAEDF67-B8E1-464D-AE82-EF746FF68FBC}"/>
              </a:ext>
            </a:extLst>
          </p:cNvPr>
          <p:cNvSpPr txBox="1"/>
          <p:nvPr/>
        </p:nvSpPr>
        <p:spPr>
          <a:xfrm>
            <a:off x="571694" y="787023"/>
            <a:ext cx="6423874" cy="338554"/>
          </a:xfrm>
          <a:prstGeom prst="rect">
            <a:avLst/>
          </a:prstGeom>
          <a:noFill/>
        </p:spPr>
        <p:txBody>
          <a:bodyPr wrap="none" rtlCol="0">
            <a:spAutoFit/>
          </a:bodyPr>
          <a:lstStyle/>
          <a:p>
            <a:r>
              <a:rPr lang="en-US" sz="1600"/>
              <a:t>example of creating a real number subclass within complex number class…..</a:t>
            </a:r>
          </a:p>
        </p:txBody>
      </p:sp>
      <p:pic>
        <p:nvPicPr>
          <p:cNvPr id="5" name="Picture 4">
            <a:extLst>
              <a:ext uri="{FF2B5EF4-FFF2-40B4-BE49-F238E27FC236}">
                <a16:creationId xmlns:a16="http://schemas.microsoft.com/office/drawing/2014/main" id="{0052246C-48AB-4195-9FB0-27B53F1F9A06}"/>
              </a:ext>
            </a:extLst>
          </p:cNvPr>
          <p:cNvPicPr>
            <a:picLocks noChangeAspect="1"/>
          </p:cNvPicPr>
          <p:nvPr/>
        </p:nvPicPr>
        <p:blipFill>
          <a:blip r:embed="rId2"/>
          <a:stretch>
            <a:fillRect/>
          </a:stretch>
        </p:blipFill>
        <p:spPr>
          <a:xfrm>
            <a:off x="6673480" y="1734254"/>
            <a:ext cx="2390775" cy="1781175"/>
          </a:xfrm>
          <a:prstGeom prst="rect">
            <a:avLst/>
          </a:prstGeom>
        </p:spPr>
      </p:pic>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C42A9502-5183-440F-9AC1-8C9A1E159527}"/>
                  </a:ext>
                </a:extLst>
              </p14:cNvPr>
              <p14:cNvContentPartPr/>
              <p14:nvPr/>
            </p14:nvContentPartPr>
            <p14:xfrm>
              <a:off x="7389845" y="3698527"/>
              <a:ext cx="707334" cy="641370"/>
            </p14:xfrm>
          </p:contentPart>
        </mc:Choice>
        <mc:Fallback xmlns="">
          <p:pic>
            <p:nvPicPr>
              <p:cNvPr id="8" name="Ink 7">
                <a:extLst>
                  <a:ext uri="{FF2B5EF4-FFF2-40B4-BE49-F238E27FC236}">
                    <a16:creationId xmlns:a16="http://schemas.microsoft.com/office/drawing/2014/main" id="{C42A9502-5183-440F-9AC1-8C9A1E159527}"/>
                  </a:ext>
                </a:extLst>
              </p:cNvPr>
              <p:cNvPicPr/>
              <p:nvPr/>
            </p:nvPicPr>
            <p:blipFill>
              <a:blip r:embed="rId4"/>
              <a:stretch>
                <a:fillRect/>
              </a:stretch>
            </p:blipFill>
            <p:spPr>
              <a:xfrm>
                <a:off x="7371847" y="3680521"/>
                <a:ext cx="742971" cy="677022"/>
              </a:xfrm>
              <a:prstGeom prst="rect">
                <a:avLst/>
              </a:prstGeom>
            </p:spPr>
          </p:pic>
        </mc:Fallback>
      </mc:AlternateContent>
      <p:sp>
        <p:nvSpPr>
          <p:cNvPr id="9" name="TextBox 8">
            <a:extLst>
              <a:ext uri="{FF2B5EF4-FFF2-40B4-BE49-F238E27FC236}">
                <a16:creationId xmlns:a16="http://schemas.microsoft.com/office/drawing/2014/main" id="{F9A73CC2-172D-458E-99C0-10AE818AFEDD}"/>
              </a:ext>
            </a:extLst>
          </p:cNvPr>
          <p:cNvSpPr txBox="1"/>
          <p:nvPr/>
        </p:nvSpPr>
        <p:spPr>
          <a:xfrm>
            <a:off x="6635284" y="4525638"/>
            <a:ext cx="4348883" cy="1169551"/>
          </a:xfrm>
          <a:prstGeom prst="rect">
            <a:avLst/>
          </a:prstGeom>
          <a:noFill/>
        </p:spPr>
        <p:txBody>
          <a:bodyPr wrap="none" rtlCol="0">
            <a:spAutoFit/>
          </a:bodyPr>
          <a:lstStyle/>
          <a:p>
            <a:r>
              <a:rPr lang="en-US" sz="1400"/>
              <a:t>so it can do all calculations.  but it prints in </a:t>
            </a:r>
          </a:p>
          <a:p>
            <a:r>
              <a:rPr lang="en-US" sz="1400"/>
              <a:t>complex format, </a:t>
            </a:r>
            <a:r>
              <a:rPr lang="en-US" sz="1400" i="1"/>
              <a:t>because all complex calculations</a:t>
            </a:r>
          </a:p>
          <a:p>
            <a:r>
              <a:rPr lang="en-US" sz="1400" i="1"/>
              <a:t>return a complex class </a:t>
            </a:r>
            <a:r>
              <a:rPr lang="en-US" sz="1400"/>
              <a:t>– perhaps </a:t>
            </a:r>
            <a:r>
              <a:rPr lang="en-US" sz="1400" err="1"/>
              <a:t>i’d</a:t>
            </a:r>
            <a:r>
              <a:rPr lang="en-US" sz="1400"/>
              <a:t> have to overwrite </a:t>
            </a:r>
          </a:p>
          <a:p>
            <a:r>
              <a:rPr lang="en-US" sz="1400"/>
              <a:t>the addition function within the number class to prevent</a:t>
            </a:r>
          </a:p>
          <a:p>
            <a:r>
              <a:rPr lang="en-US" sz="1400"/>
              <a:t>this from happening?</a:t>
            </a:r>
          </a:p>
        </p:txBody>
      </p:sp>
      <p:pic>
        <p:nvPicPr>
          <p:cNvPr id="7" name="Picture 6">
            <a:extLst>
              <a:ext uri="{FF2B5EF4-FFF2-40B4-BE49-F238E27FC236}">
                <a16:creationId xmlns:a16="http://schemas.microsoft.com/office/drawing/2014/main" id="{184E4678-3E48-4B16-B492-EB589D603942}"/>
              </a:ext>
            </a:extLst>
          </p:cNvPr>
          <p:cNvPicPr>
            <a:picLocks noChangeAspect="1"/>
          </p:cNvPicPr>
          <p:nvPr/>
        </p:nvPicPr>
        <p:blipFill>
          <a:blip r:embed="rId5"/>
          <a:stretch>
            <a:fillRect/>
          </a:stretch>
        </p:blipFill>
        <p:spPr>
          <a:xfrm>
            <a:off x="619462" y="1229275"/>
            <a:ext cx="5078479" cy="5399394"/>
          </a:xfrm>
          <a:prstGeom prst="rect">
            <a:avLst/>
          </a:prstGeom>
        </p:spPr>
      </p:pic>
      <mc:AlternateContent xmlns:mc="http://schemas.openxmlformats.org/markup-compatibility/2006" xmlns:p14="http://schemas.microsoft.com/office/powerpoint/2010/main">
        <mc:Choice Requires="p14">
          <p:contentPart p14:bwMode="auto" r:id="rId6">
            <p14:nvContentPartPr>
              <p14:cNvPr id="2" name="Ink 1">
                <a:extLst>
                  <a:ext uri="{FF2B5EF4-FFF2-40B4-BE49-F238E27FC236}">
                    <a16:creationId xmlns:a16="http://schemas.microsoft.com/office/drawing/2014/main" id="{C6D4F729-6977-4F4F-B421-ECD982AA39FE}"/>
                  </a:ext>
                </a:extLst>
              </p14:cNvPr>
              <p14:cNvContentPartPr/>
              <p14:nvPr/>
            </p14:nvContentPartPr>
            <p14:xfrm>
              <a:off x="422993" y="4920332"/>
              <a:ext cx="3211560" cy="1811880"/>
            </p14:xfrm>
          </p:contentPart>
        </mc:Choice>
        <mc:Fallback xmlns="">
          <p:pic>
            <p:nvPicPr>
              <p:cNvPr id="2" name="Ink 1">
                <a:extLst>
                  <a:ext uri="{FF2B5EF4-FFF2-40B4-BE49-F238E27FC236}">
                    <a16:creationId xmlns:a16="http://schemas.microsoft.com/office/drawing/2014/main" id="{C6D4F729-6977-4F4F-B421-ECD982AA39FE}"/>
                  </a:ext>
                </a:extLst>
              </p:cNvPr>
              <p:cNvPicPr/>
              <p:nvPr/>
            </p:nvPicPr>
            <p:blipFill>
              <a:blip r:embed="rId7"/>
              <a:stretch>
                <a:fillRect/>
              </a:stretch>
            </p:blipFill>
            <p:spPr>
              <a:xfrm>
                <a:off x="404993" y="4902692"/>
                <a:ext cx="3247200" cy="18475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6" name="Ink 5">
                <a:extLst>
                  <a:ext uri="{FF2B5EF4-FFF2-40B4-BE49-F238E27FC236}">
                    <a16:creationId xmlns:a16="http://schemas.microsoft.com/office/drawing/2014/main" id="{C5F13397-4D2B-4614-B1AF-BF134A897D5D}"/>
                  </a:ext>
                </a:extLst>
              </p14:cNvPr>
              <p14:cNvContentPartPr/>
              <p14:nvPr/>
            </p14:nvContentPartPr>
            <p14:xfrm>
              <a:off x="1272953" y="4910252"/>
              <a:ext cx="3441240" cy="1433880"/>
            </p14:xfrm>
          </p:contentPart>
        </mc:Choice>
        <mc:Fallback xmlns="">
          <p:pic>
            <p:nvPicPr>
              <p:cNvPr id="6" name="Ink 5">
                <a:extLst>
                  <a:ext uri="{FF2B5EF4-FFF2-40B4-BE49-F238E27FC236}">
                    <a16:creationId xmlns:a16="http://schemas.microsoft.com/office/drawing/2014/main" id="{C5F13397-4D2B-4614-B1AF-BF134A897D5D}"/>
                  </a:ext>
                </a:extLst>
              </p:cNvPr>
              <p:cNvPicPr/>
              <p:nvPr/>
            </p:nvPicPr>
            <p:blipFill>
              <a:blip r:embed="rId9"/>
              <a:stretch>
                <a:fillRect/>
              </a:stretch>
            </p:blipFill>
            <p:spPr>
              <a:xfrm>
                <a:off x="1255313" y="4892612"/>
                <a:ext cx="3476880" cy="1469520"/>
              </a:xfrm>
              <a:prstGeom prst="rect">
                <a:avLst/>
              </a:prstGeom>
            </p:spPr>
          </p:pic>
        </mc:Fallback>
      </mc:AlternateContent>
    </p:spTree>
    <p:extLst>
      <p:ext uri="{BB962C8B-B14F-4D97-AF65-F5344CB8AC3E}">
        <p14:creationId xmlns:p14="http://schemas.microsoft.com/office/powerpoint/2010/main" val="268563674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21A1F1B-945A-49A5-A3CA-D0A3C84C1E96}"/>
              </a:ext>
            </a:extLst>
          </p:cNvPr>
          <p:cNvPicPr>
            <a:picLocks noChangeAspect="1"/>
          </p:cNvPicPr>
          <p:nvPr/>
        </p:nvPicPr>
        <p:blipFill>
          <a:blip r:embed="rId2"/>
          <a:stretch>
            <a:fillRect/>
          </a:stretch>
        </p:blipFill>
        <p:spPr>
          <a:xfrm>
            <a:off x="681267" y="3088296"/>
            <a:ext cx="6055992" cy="2913009"/>
          </a:xfrm>
          <a:prstGeom prst="rect">
            <a:avLst/>
          </a:prstGeom>
        </p:spPr>
      </p:pic>
      <p:pic>
        <p:nvPicPr>
          <p:cNvPr id="3" name="Picture 2">
            <a:extLst>
              <a:ext uri="{FF2B5EF4-FFF2-40B4-BE49-F238E27FC236}">
                <a16:creationId xmlns:a16="http://schemas.microsoft.com/office/drawing/2014/main" id="{4ED8D459-2E0A-43B0-BD0B-EB4E3EA07721}"/>
              </a:ext>
            </a:extLst>
          </p:cNvPr>
          <p:cNvPicPr>
            <a:picLocks noChangeAspect="1"/>
          </p:cNvPicPr>
          <p:nvPr/>
        </p:nvPicPr>
        <p:blipFill>
          <a:blip r:embed="rId3"/>
          <a:stretch>
            <a:fillRect/>
          </a:stretch>
        </p:blipFill>
        <p:spPr>
          <a:xfrm>
            <a:off x="701983" y="1273732"/>
            <a:ext cx="5172075" cy="1309884"/>
          </a:xfrm>
          <a:prstGeom prst="rect">
            <a:avLst/>
          </a:prstGeom>
        </p:spPr>
      </p:pic>
      <p:sp>
        <p:nvSpPr>
          <p:cNvPr id="4" name="TextBox 3">
            <a:extLst>
              <a:ext uri="{FF2B5EF4-FFF2-40B4-BE49-F238E27FC236}">
                <a16:creationId xmlns:a16="http://schemas.microsoft.com/office/drawing/2014/main" id="{84D1B2D8-FF91-4C5B-944F-F109A6FD81B9}"/>
              </a:ext>
            </a:extLst>
          </p:cNvPr>
          <p:cNvSpPr txBox="1"/>
          <p:nvPr/>
        </p:nvSpPr>
        <p:spPr>
          <a:xfrm>
            <a:off x="6871131" y="1273732"/>
            <a:ext cx="4000500" cy="1323439"/>
          </a:xfrm>
          <a:prstGeom prst="rect">
            <a:avLst/>
          </a:prstGeom>
          <a:noFill/>
        </p:spPr>
        <p:txBody>
          <a:bodyPr wrap="square" rtlCol="0">
            <a:spAutoFit/>
          </a:bodyPr>
          <a:lstStyle/>
          <a:p>
            <a:r>
              <a:rPr lang="en-US" sz="1600"/>
              <a:t>And here is an example, taken from the second part of the course, of adding to an inherited class.  Only point of class Drunk is to establish universal features to be used by the Drunk subclasses.</a:t>
            </a:r>
          </a:p>
        </p:txBody>
      </p:sp>
      <p:sp>
        <p:nvSpPr>
          <p:cNvPr id="5" name="TextBox 4">
            <a:extLst>
              <a:ext uri="{FF2B5EF4-FFF2-40B4-BE49-F238E27FC236}">
                <a16:creationId xmlns:a16="http://schemas.microsoft.com/office/drawing/2014/main" id="{3638D908-ECA9-4149-96E1-00891149E1B1}"/>
              </a:ext>
            </a:extLst>
          </p:cNvPr>
          <p:cNvSpPr txBox="1"/>
          <p:nvPr/>
        </p:nvSpPr>
        <p:spPr>
          <a:xfrm>
            <a:off x="4386189" y="113654"/>
            <a:ext cx="3133871" cy="523220"/>
          </a:xfrm>
          <a:prstGeom prst="rect">
            <a:avLst/>
          </a:prstGeom>
          <a:noFill/>
        </p:spPr>
        <p:txBody>
          <a:bodyPr wrap="none" rtlCol="0">
            <a:spAutoFit/>
          </a:bodyPr>
          <a:lstStyle/>
          <a:p>
            <a:r>
              <a:rPr lang="en-US" sz="2800" b="1" u="sng"/>
              <a:t>Classes: Inheritance</a:t>
            </a:r>
            <a:endParaRPr lang="en-US" b="1" u="sng"/>
          </a:p>
        </p:txBody>
      </p:sp>
    </p:spTree>
    <p:extLst>
      <p:ext uri="{BB962C8B-B14F-4D97-AF65-F5344CB8AC3E}">
        <p14:creationId xmlns:p14="http://schemas.microsoft.com/office/powerpoint/2010/main" val="182531881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4D1B2D8-FF91-4C5B-944F-F109A6FD81B9}"/>
              </a:ext>
            </a:extLst>
          </p:cNvPr>
          <p:cNvSpPr txBox="1"/>
          <p:nvPr/>
        </p:nvSpPr>
        <p:spPr>
          <a:xfrm>
            <a:off x="178298" y="839498"/>
            <a:ext cx="11341256" cy="523220"/>
          </a:xfrm>
          <a:prstGeom prst="rect">
            <a:avLst/>
          </a:prstGeom>
          <a:noFill/>
        </p:spPr>
        <p:txBody>
          <a:bodyPr wrap="square" rtlCol="0">
            <a:spAutoFit/>
          </a:bodyPr>
          <a:lstStyle/>
          <a:p>
            <a:r>
              <a:rPr lang="en-US" sz="1400"/>
              <a:t>Here’s example of me writing probability distributions in stat mech.  All the major properties are in class Prob.  But then I wanted to have another class, Qrob, where I change the distribution function – basically just the __init__ stuff, keeping all other methods the same.</a:t>
            </a:r>
          </a:p>
        </p:txBody>
      </p:sp>
      <p:sp>
        <p:nvSpPr>
          <p:cNvPr id="5" name="TextBox 4">
            <a:extLst>
              <a:ext uri="{FF2B5EF4-FFF2-40B4-BE49-F238E27FC236}">
                <a16:creationId xmlns:a16="http://schemas.microsoft.com/office/drawing/2014/main" id="{3638D908-ECA9-4149-96E1-00891149E1B1}"/>
              </a:ext>
            </a:extLst>
          </p:cNvPr>
          <p:cNvSpPr txBox="1"/>
          <p:nvPr/>
        </p:nvSpPr>
        <p:spPr>
          <a:xfrm>
            <a:off x="4386189" y="113654"/>
            <a:ext cx="3133871" cy="523220"/>
          </a:xfrm>
          <a:prstGeom prst="rect">
            <a:avLst/>
          </a:prstGeom>
          <a:noFill/>
        </p:spPr>
        <p:txBody>
          <a:bodyPr wrap="none" rtlCol="0">
            <a:spAutoFit/>
          </a:bodyPr>
          <a:lstStyle/>
          <a:p>
            <a:r>
              <a:rPr lang="en-US" sz="2800" b="1" u="sng"/>
              <a:t>Classes: Inheritance</a:t>
            </a:r>
            <a:endParaRPr lang="en-US" b="1" u="sng"/>
          </a:p>
        </p:txBody>
      </p:sp>
      <p:pic>
        <p:nvPicPr>
          <p:cNvPr id="6" name="Picture 5">
            <a:extLst>
              <a:ext uri="{FF2B5EF4-FFF2-40B4-BE49-F238E27FC236}">
                <a16:creationId xmlns:a16="http://schemas.microsoft.com/office/drawing/2014/main" id="{139E2F9A-EA10-4AE8-A456-661CFE92BDD7}"/>
              </a:ext>
            </a:extLst>
          </p:cNvPr>
          <p:cNvPicPr>
            <a:picLocks noChangeAspect="1"/>
          </p:cNvPicPr>
          <p:nvPr/>
        </p:nvPicPr>
        <p:blipFill>
          <a:blip r:embed="rId2"/>
          <a:stretch>
            <a:fillRect/>
          </a:stretch>
        </p:blipFill>
        <p:spPr>
          <a:xfrm>
            <a:off x="286705" y="1619677"/>
            <a:ext cx="6315006" cy="4770032"/>
          </a:xfrm>
          <a:prstGeom prst="rect">
            <a:avLst/>
          </a:prstGeom>
        </p:spPr>
      </p:pic>
      <p:pic>
        <p:nvPicPr>
          <p:cNvPr id="7" name="Picture 6">
            <a:extLst>
              <a:ext uri="{FF2B5EF4-FFF2-40B4-BE49-F238E27FC236}">
                <a16:creationId xmlns:a16="http://schemas.microsoft.com/office/drawing/2014/main" id="{F94B9D68-1FF6-44C8-8E4B-99BC6DDA8344}"/>
              </a:ext>
            </a:extLst>
          </p:cNvPr>
          <p:cNvPicPr>
            <a:picLocks noChangeAspect="1"/>
          </p:cNvPicPr>
          <p:nvPr/>
        </p:nvPicPr>
        <p:blipFill>
          <a:blip r:embed="rId3"/>
          <a:stretch>
            <a:fillRect/>
          </a:stretch>
        </p:blipFill>
        <p:spPr>
          <a:xfrm>
            <a:off x="6801880" y="1685665"/>
            <a:ext cx="5103415" cy="1021629"/>
          </a:xfrm>
          <a:prstGeom prst="rect">
            <a:avLst/>
          </a:prstGeom>
        </p:spPr>
      </p:pic>
    </p:spTree>
    <p:extLst>
      <p:ext uri="{BB962C8B-B14F-4D97-AF65-F5344CB8AC3E}">
        <p14:creationId xmlns:p14="http://schemas.microsoft.com/office/powerpoint/2010/main" val="385560649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36F7C-87C0-7710-F65B-685E51AF9BD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9D13320-0BD7-C528-A23C-9A1A22F62297}"/>
              </a:ext>
            </a:extLst>
          </p:cNvPr>
          <p:cNvSpPr txBox="1"/>
          <p:nvPr/>
        </p:nvSpPr>
        <p:spPr>
          <a:xfrm>
            <a:off x="384776" y="1045976"/>
            <a:ext cx="10293057" cy="523220"/>
          </a:xfrm>
          <a:prstGeom prst="rect">
            <a:avLst/>
          </a:prstGeom>
          <a:noFill/>
        </p:spPr>
        <p:txBody>
          <a:bodyPr wrap="square" rtlCol="0">
            <a:spAutoFit/>
          </a:bodyPr>
          <a:lstStyle/>
          <a:p>
            <a:r>
              <a:rPr lang="en-US" sz="1400"/>
              <a:t>Just a note.  We can take common classes in Python, or libraries and python and extend them.  For instance, if wanted to exten the methods in the string class, we could say,</a:t>
            </a:r>
          </a:p>
        </p:txBody>
      </p:sp>
      <p:sp>
        <p:nvSpPr>
          <p:cNvPr id="5" name="TextBox 4">
            <a:extLst>
              <a:ext uri="{FF2B5EF4-FFF2-40B4-BE49-F238E27FC236}">
                <a16:creationId xmlns:a16="http://schemas.microsoft.com/office/drawing/2014/main" id="{3DAE7C2B-49B4-AE53-DBA5-652D76C9FA95}"/>
              </a:ext>
            </a:extLst>
          </p:cNvPr>
          <p:cNvSpPr txBox="1"/>
          <p:nvPr/>
        </p:nvSpPr>
        <p:spPr>
          <a:xfrm>
            <a:off x="4386189" y="113654"/>
            <a:ext cx="3133871" cy="523220"/>
          </a:xfrm>
          <a:prstGeom prst="rect">
            <a:avLst/>
          </a:prstGeom>
          <a:noFill/>
        </p:spPr>
        <p:txBody>
          <a:bodyPr wrap="none" rtlCol="0">
            <a:spAutoFit/>
          </a:bodyPr>
          <a:lstStyle/>
          <a:p>
            <a:r>
              <a:rPr lang="en-US" sz="2800" b="1" u="sng"/>
              <a:t>Classes: Inheritance</a:t>
            </a:r>
            <a:endParaRPr lang="en-US" b="1" u="sng"/>
          </a:p>
        </p:txBody>
      </p:sp>
      <p:sp>
        <p:nvSpPr>
          <p:cNvPr id="2" name="TextBox 1">
            <a:extLst>
              <a:ext uri="{FF2B5EF4-FFF2-40B4-BE49-F238E27FC236}">
                <a16:creationId xmlns:a16="http://schemas.microsoft.com/office/drawing/2014/main" id="{BC11DD57-FB9F-4BF0-D5F5-264906331554}"/>
              </a:ext>
            </a:extLst>
          </p:cNvPr>
          <p:cNvSpPr txBox="1"/>
          <p:nvPr/>
        </p:nvSpPr>
        <p:spPr>
          <a:xfrm>
            <a:off x="384776" y="1798586"/>
            <a:ext cx="3377335" cy="830997"/>
          </a:xfrm>
          <a:prstGeom prst="rect">
            <a:avLst/>
          </a:prstGeom>
          <a:noFill/>
        </p:spPr>
        <p:txBody>
          <a:bodyPr wrap="none" rtlCol="0">
            <a:spAutoFit/>
          </a:bodyPr>
          <a:lstStyle/>
          <a:p>
            <a:r>
              <a:rPr lang="en-US" sz="1600"/>
              <a:t>class superstring(string):</a:t>
            </a:r>
          </a:p>
          <a:p>
            <a:r>
              <a:rPr lang="en-US" sz="1600"/>
              <a:t>    def NameofNewMethod(self, </a:t>
            </a:r>
            <a:r>
              <a:rPr lang="en-US" sz="1600" b="1"/>
              <a:t>other</a:t>
            </a:r>
            <a:r>
              <a:rPr lang="en-US" sz="1600"/>
              <a:t>)</a:t>
            </a:r>
          </a:p>
          <a:p>
            <a:r>
              <a:rPr lang="en-US" sz="1600"/>
              <a:t>        return something</a:t>
            </a:r>
          </a:p>
        </p:txBody>
      </p:sp>
      <p:sp>
        <p:nvSpPr>
          <p:cNvPr id="6" name="TextBox 5">
            <a:extLst>
              <a:ext uri="{FF2B5EF4-FFF2-40B4-BE49-F238E27FC236}">
                <a16:creationId xmlns:a16="http://schemas.microsoft.com/office/drawing/2014/main" id="{05DD936A-BA25-F198-078D-E66E787BB83B}"/>
              </a:ext>
            </a:extLst>
          </p:cNvPr>
          <p:cNvSpPr txBox="1"/>
          <p:nvPr/>
        </p:nvSpPr>
        <p:spPr>
          <a:xfrm>
            <a:off x="384775" y="2959510"/>
            <a:ext cx="11000979" cy="584775"/>
          </a:xfrm>
          <a:prstGeom prst="rect">
            <a:avLst/>
          </a:prstGeom>
          <a:noFill/>
        </p:spPr>
        <p:txBody>
          <a:bodyPr wrap="square" rtlCol="0">
            <a:spAutoFit/>
          </a:bodyPr>
          <a:lstStyle/>
          <a:p>
            <a:r>
              <a:rPr lang="en-US" sz="1600"/>
              <a:t>here’s an example of adding a cross validation method to the standard DecisionTreeRegressor class from sklearn.  Note we didn’t need to overwrite the __init__() guy.</a:t>
            </a:r>
          </a:p>
        </p:txBody>
      </p:sp>
      <p:pic>
        <p:nvPicPr>
          <p:cNvPr id="7" name="Picture 6">
            <a:extLst>
              <a:ext uri="{FF2B5EF4-FFF2-40B4-BE49-F238E27FC236}">
                <a16:creationId xmlns:a16="http://schemas.microsoft.com/office/drawing/2014/main" id="{7E574B51-66AD-1D2E-3C44-50FD62D312E7}"/>
              </a:ext>
            </a:extLst>
          </p:cNvPr>
          <p:cNvPicPr>
            <a:picLocks noChangeAspect="1"/>
          </p:cNvPicPr>
          <p:nvPr/>
        </p:nvPicPr>
        <p:blipFill>
          <a:blip r:embed="rId2"/>
          <a:stretch>
            <a:fillRect/>
          </a:stretch>
        </p:blipFill>
        <p:spPr>
          <a:xfrm>
            <a:off x="468998" y="3716897"/>
            <a:ext cx="7662279" cy="2732762"/>
          </a:xfrm>
          <a:prstGeom prst="rect">
            <a:avLst/>
          </a:prstGeom>
        </p:spPr>
      </p:pic>
      <p:grpSp>
        <p:nvGrpSpPr>
          <p:cNvPr id="9" name="Group 8">
            <a:extLst>
              <a:ext uri="{FF2B5EF4-FFF2-40B4-BE49-F238E27FC236}">
                <a16:creationId xmlns:a16="http://schemas.microsoft.com/office/drawing/2014/main" id="{FC294725-FA3E-A3F3-0126-B213CCD2A2C9}"/>
              </a:ext>
            </a:extLst>
          </p:cNvPr>
          <p:cNvGrpSpPr/>
          <p:nvPr/>
        </p:nvGrpSpPr>
        <p:grpSpPr>
          <a:xfrm>
            <a:off x="1856670" y="3768660"/>
            <a:ext cx="3650040" cy="1880280"/>
            <a:chOff x="1856670" y="3768660"/>
            <a:chExt cx="3650040" cy="1880280"/>
          </a:xfrm>
        </p:grpSpPr>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6E07931C-C273-256D-6129-8BE09CC34C17}"/>
                    </a:ext>
                  </a:extLst>
                </p14:cNvPr>
                <p14:cNvContentPartPr/>
                <p14:nvPr/>
              </p14:nvContentPartPr>
              <p14:xfrm>
                <a:off x="1856670" y="5192460"/>
                <a:ext cx="2193480" cy="456480"/>
              </p14:xfrm>
            </p:contentPart>
          </mc:Choice>
          <mc:Fallback xmlns="">
            <p:pic>
              <p:nvPicPr>
                <p:cNvPr id="3" name="Ink 2">
                  <a:extLst>
                    <a:ext uri="{FF2B5EF4-FFF2-40B4-BE49-F238E27FC236}">
                      <a16:creationId xmlns:a16="http://schemas.microsoft.com/office/drawing/2014/main" id="{6E07931C-C273-256D-6129-8BE09CC34C17}"/>
                    </a:ext>
                  </a:extLst>
                </p:cNvPr>
                <p:cNvPicPr/>
                <p:nvPr/>
              </p:nvPicPr>
              <p:blipFill>
                <a:blip r:embed="rId4"/>
                <a:stretch>
                  <a:fillRect/>
                </a:stretch>
              </p:blipFill>
              <p:spPr>
                <a:xfrm>
                  <a:off x="1848030" y="5183460"/>
                  <a:ext cx="2211120" cy="4741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818956A4-8606-D208-3440-D9E52975C979}"/>
                    </a:ext>
                  </a:extLst>
                </p14:cNvPr>
                <p14:cNvContentPartPr/>
                <p14:nvPr/>
              </p14:nvContentPartPr>
              <p14:xfrm>
                <a:off x="3905070" y="3768660"/>
                <a:ext cx="1601640" cy="1708200"/>
              </p14:xfrm>
            </p:contentPart>
          </mc:Choice>
          <mc:Fallback xmlns="">
            <p:pic>
              <p:nvPicPr>
                <p:cNvPr id="8" name="Ink 7">
                  <a:extLst>
                    <a:ext uri="{FF2B5EF4-FFF2-40B4-BE49-F238E27FC236}">
                      <a16:creationId xmlns:a16="http://schemas.microsoft.com/office/drawing/2014/main" id="{818956A4-8606-D208-3440-D9E52975C979}"/>
                    </a:ext>
                  </a:extLst>
                </p:cNvPr>
                <p:cNvPicPr/>
                <p:nvPr/>
              </p:nvPicPr>
              <p:blipFill>
                <a:blip r:embed="rId6"/>
                <a:stretch>
                  <a:fillRect/>
                </a:stretch>
              </p:blipFill>
              <p:spPr>
                <a:xfrm>
                  <a:off x="3896430" y="3760020"/>
                  <a:ext cx="1619280" cy="1725840"/>
                </a:xfrm>
                <a:prstGeom prst="rect">
                  <a:avLst/>
                </a:prstGeom>
              </p:spPr>
            </p:pic>
          </mc:Fallback>
        </mc:AlternateContent>
      </p:grpSp>
      <p:sp>
        <p:nvSpPr>
          <p:cNvPr id="10" name="TextBox 9">
            <a:extLst>
              <a:ext uri="{FF2B5EF4-FFF2-40B4-BE49-F238E27FC236}">
                <a16:creationId xmlns:a16="http://schemas.microsoft.com/office/drawing/2014/main" id="{237947D6-8F00-062C-766A-89B865C73089}"/>
              </a:ext>
            </a:extLst>
          </p:cNvPr>
          <p:cNvSpPr txBox="1"/>
          <p:nvPr/>
        </p:nvSpPr>
        <p:spPr>
          <a:xfrm>
            <a:off x="5885264" y="3560095"/>
            <a:ext cx="5837738" cy="954107"/>
          </a:xfrm>
          <a:prstGeom prst="rect">
            <a:avLst/>
          </a:prstGeom>
          <a:solidFill>
            <a:schemeClr val="accent4">
              <a:lumMod val="20000"/>
              <a:lumOff val="80000"/>
            </a:schemeClr>
          </a:solidFill>
        </p:spPr>
        <p:txBody>
          <a:bodyPr wrap="square" rtlCol="0">
            <a:spAutoFit/>
          </a:bodyPr>
          <a:lstStyle/>
          <a:p>
            <a:r>
              <a:rPr lang="en-US" sz="1400" b="1"/>
              <a:t>Note</a:t>
            </a:r>
            <a:r>
              <a:rPr lang="en-US" sz="1400"/>
              <a:t> this DecisionTreeRegressor( ) invoked will have whatever properties you specified when you declare the Decision_Tree_Regression object.  So if do DTR = Decision_Tree_Regression(min_samples_leaf = 15), then the orange guy will also have min_samples_leaf = 15.</a:t>
            </a:r>
          </a:p>
        </p:txBody>
      </p:sp>
    </p:spTree>
    <p:extLst>
      <p:ext uri="{BB962C8B-B14F-4D97-AF65-F5344CB8AC3E}">
        <p14:creationId xmlns:p14="http://schemas.microsoft.com/office/powerpoint/2010/main" val="329158491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4D1B2D8-FF91-4C5B-944F-F109A6FD81B9}"/>
              </a:ext>
            </a:extLst>
          </p:cNvPr>
          <p:cNvSpPr txBox="1"/>
          <p:nvPr/>
        </p:nvSpPr>
        <p:spPr>
          <a:xfrm>
            <a:off x="335615" y="1054941"/>
            <a:ext cx="6310991" cy="338554"/>
          </a:xfrm>
          <a:prstGeom prst="rect">
            <a:avLst/>
          </a:prstGeom>
          <a:noFill/>
        </p:spPr>
        <p:txBody>
          <a:bodyPr wrap="square" rtlCol="0">
            <a:spAutoFit/>
          </a:bodyPr>
          <a:lstStyle/>
          <a:p>
            <a:r>
              <a:rPr lang="en-US" sz="1600"/>
              <a:t>You can view the properties, methods of a class by printing </a:t>
            </a:r>
            <a:r>
              <a:rPr lang="en-US" sz="1600" b="1"/>
              <a:t>dir(class)</a:t>
            </a:r>
            <a:r>
              <a:rPr lang="en-US" sz="1600"/>
              <a:t>.</a:t>
            </a:r>
            <a:endParaRPr lang="en-US" sz="1600" b="1"/>
          </a:p>
        </p:txBody>
      </p:sp>
      <p:sp>
        <p:nvSpPr>
          <p:cNvPr id="5" name="TextBox 4">
            <a:extLst>
              <a:ext uri="{FF2B5EF4-FFF2-40B4-BE49-F238E27FC236}">
                <a16:creationId xmlns:a16="http://schemas.microsoft.com/office/drawing/2014/main" id="{3638D908-ECA9-4149-96E1-00891149E1B1}"/>
              </a:ext>
            </a:extLst>
          </p:cNvPr>
          <p:cNvSpPr txBox="1"/>
          <p:nvPr/>
        </p:nvSpPr>
        <p:spPr>
          <a:xfrm>
            <a:off x="4386189" y="113654"/>
            <a:ext cx="2815643" cy="523220"/>
          </a:xfrm>
          <a:prstGeom prst="rect">
            <a:avLst/>
          </a:prstGeom>
          <a:noFill/>
        </p:spPr>
        <p:txBody>
          <a:bodyPr wrap="none" rtlCol="0">
            <a:spAutoFit/>
          </a:bodyPr>
          <a:lstStyle/>
          <a:p>
            <a:r>
              <a:rPr lang="en-US" sz="2800" b="1" u="sng"/>
              <a:t>Classes: Directory</a:t>
            </a:r>
            <a:endParaRPr lang="en-US" b="1" u="sng"/>
          </a:p>
        </p:txBody>
      </p:sp>
      <p:pic>
        <p:nvPicPr>
          <p:cNvPr id="2" name="Picture 1">
            <a:extLst>
              <a:ext uri="{FF2B5EF4-FFF2-40B4-BE49-F238E27FC236}">
                <a16:creationId xmlns:a16="http://schemas.microsoft.com/office/drawing/2014/main" id="{0F910881-74D7-50ED-0EB3-A1D79B307006}"/>
              </a:ext>
            </a:extLst>
          </p:cNvPr>
          <p:cNvPicPr>
            <a:picLocks noChangeAspect="1"/>
          </p:cNvPicPr>
          <p:nvPr/>
        </p:nvPicPr>
        <p:blipFill>
          <a:blip r:embed="rId2"/>
          <a:stretch>
            <a:fillRect/>
          </a:stretch>
        </p:blipFill>
        <p:spPr>
          <a:xfrm>
            <a:off x="441892" y="1615309"/>
            <a:ext cx="1943547" cy="3772768"/>
          </a:xfrm>
          <a:prstGeom prst="rect">
            <a:avLst/>
          </a:prstGeom>
        </p:spPr>
      </p:pic>
      <p:pic>
        <p:nvPicPr>
          <p:cNvPr id="3" name="Picture 2">
            <a:extLst>
              <a:ext uri="{FF2B5EF4-FFF2-40B4-BE49-F238E27FC236}">
                <a16:creationId xmlns:a16="http://schemas.microsoft.com/office/drawing/2014/main" id="{C427F684-870F-62D4-56D6-0560FC9F53EF}"/>
              </a:ext>
            </a:extLst>
          </p:cNvPr>
          <p:cNvPicPr>
            <a:picLocks noChangeAspect="1"/>
          </p:cNvPicPr>
          <p:nvPr/>
        </p:nvPicPr>
        <p:blipFill>
          <a:blip r:embed="rId3"/>
          <a:stretch>
            <a:fillRect/>
          </a:stretch>
        </p:blipFill>
        <p:spPr>
          <a:xfrm>
            <a:off x="3280356" y="1628418"/>
            <a:ext cx="1943547" cy="2074571"/>
          </a:xfrm>
          <a:prstGeom prst="rect">
            <a:avLst/>
          </a:prstGeom>
        </p:spPr>
      </p:pic>
    </p:spTree>
    <p:extLst>
      <p:ext uri="{BB962C8B-B14F-4D97-AF65-F5344CB8AC3E}">
        <p14:creationId xmlns:p14="http://schemas.microsoft.com/office/powerpoint/2010/main" val="178644912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4D1B2D8-FF91-4C5B-944F-F109A6FD81B9}"/>
              </a:ext>
            </a:extLst>
          </p:cNvPr>
          <p:cNvSpPr txBox="1"/>
          <p:nvPr/>
        </p:nvSpPr>
        <p:spPr>
          <a:xfrm>
            <a:off x="335615" y="1054941"/>
            <a:ext cx="7711105" cy="338554"/>
          </a:xfrm>
          <a:prstGeom prst="rect">
            <a:avLst/>
          </a:prstGeom>
          <a:noFill/>
        </p:spPr>
        <p:txBody>
          <a:bodyPr wrap="square" rtlCol="0">
            <a:spAutoFit/>
          </a:bodyPr>
          <a:lstStyle/>
          <a:p>
            <a:r>
              <a:rPr lang="en-US" sz="1600"/>
              <a:t>You can read any class’s method’s documentation by typing </a:t>
            </a:r>
            <a:r>
              <a:rPr lang="en-US" sz="1600" i="1">
                <a:solidFill>
                  <a:srgbClr val="0000FF"/>
                </a:solidFill>
              </a:rPr>
              <a:t>help(class.method)</a:t>
            </a:r>
            <a:r>
              <a:rPr lang="en-US" sz="1600"/>
              <a:t>.</a:t>
            </a:r>
            <a:endParaRPr lang="en-US" sz="1600" b="1" i="1"/>
          </a:p>
        </p:txBody>
      </p:sp>
      <p:sp>
        <p:nvSpPr>
          <p:cNvPr id="5" name="TextBox 4">
            <a:extLst>
              <a:ext uri="{FF2B5EF4-FFF2-40B4-BE49-F238E27FC236}">
                <a16:creationId xmlns:a16="http://schemas.microsoft.com/office/drawing/2014/main" id="{3638D908-ECA9-4149-96E1-00891149E1B1}"/>
              </a:ext>
            </a:extLst>
          </p:cNvPr>
          <p:cNvSpPr txBox="1"/>
          <p:nvPr/>
        </p:nvSpPr>
        <p:spPr>
          <a:xfrm>
            <a:off x="4386189" y="113654"/>
            <a:ext cx="2815643" cy="523220"/>
          </a:xfrm>
          <a:prstGeom prst="rect">
            <a:avLst/>
          </a:prstGeom>
          <a:noFill/>
        </p:spPr>
        <p:txBody>
          <a:bodyPr wrap="none" rtlCol="0">
            <a:spAutoFit/>
          </a:bodyPr>
          <a:lstStyle/>
          <a:p>
            <a:r>
              <a:rPr lang="en-US" sz="2800" b="1" u="sng"/>
              <a:t>Classes: Directory</a:t>
            </a:r>
            <a:endParaRPr lang="en-US" b="1" u="sng"/>
          </a:p>
        </p:txBody>
      </p:sp>
      <p:pic>
        <p:nvPicPr>
          <p:cNvPr id="6" name="Picture 5">
            <a:extLst>
              <a:ext uri="{FF2B5EF4-FFF2-40B4-BE49-F238E27FC236}">
                <a16:creationId xmlns:a16="http://schemas.microsoft.com/office/drawing/2014/main" id="{E6D7BA62-D8A3-C191-B71C-B654AC6B30E5}"/>
              </a:ext>
            </a:extLst>
          </p:cNvPr>
          <p:cNvPicPr>
            <a:picLocks noChangeAspect="1"/>
          </p:cNvPicPr>
          <p:nvPr/>
        </p:nvPicPr>
        <p:blipFill>
          <a:blip r:embed="rId2"/>
          <a:stretch>
            <a:fillRect/>
          </a:stretch>
        </p:blipFill>
        <p:spPr>
          <a:xfrm>
            <a:off x="457535" y="1811562"/>
            <a:ext cx="5106113" cy="3486637"/>
          </a:xfrm>
          <a:prstGeom prst="rect">
            <a:avLst/>
          </a:prstGeom>
        </p:spPr>
      </p:pic>
    </p:spTree>
    <p:extLst>
      <p:ext uri="{BB962C8B-B14F-4D97-AF65-F5344CB8AC3E}">
        <p14:creationId xmlns:p14="http://schemas.microsoft.com/office/powerpoint/2010/main" val="95363156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60CD1CC9-6B03-45C2-A2DE-99341C61AA52}"/>
              </a:ext>
            </a:extLst>
          </p:cNvPr>
          <p:cNvSpPr/>
          <p:nvPr/>
        </p:nvSpPr>
        <p:spPr>
          <a:xfrm>
            <a:off x="1334278" y="2957882"/>
            <a:ext cx="4328332" cy="3091295"/>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4" name="Rectangle 3">
            <a:extLst>
              <a:ext uri="{FF2B5EF4-FFF2-40B4-BE49-F238E27FC236}">
                <a16:creationId xmlns:a16="http://schemas.microsoft.com/office/drawing/2014/main" id="{C4773442-9DBB-4583-A70E-CB4E1FB23D4B}"/>
              </a:ext>
            </a:extLst>
          </p:cNvPr>
          <p:cNvSpPr/>
          <p:nvPr/>
        </p:nvSpPr>
        <p:spPr>
          <a:xfrm>
            <a:off x="3600989" y="156240"/>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6" name="TextBox 5">
            <a:extLst>
              <a:ext uri="{FF2B5EF4-FFF2-40B4-BE49-F238E27FC236}">
                <a16:creationId xmlns:a16="http://schemas.microsoft.com/office/drawing/2014/main" id="{87C75EA5-E9AF-46F1-871D-7614F3121F35}"/>
              </a:ext>
            </a:extLst>
          </p:cNvPr>
          <p:cNvSpPr txBox="1"/>
          <p:nvPr/>
        </p:nvSpPr>
        <p:spPr>
          <a:xfrm>
            <a:off x="388819" y="1064094"/>
            <a:ext cx="10829789" cy="954107"/>
          </a:xfrm>
          <a:prstGeom prst="rect">
            <a:avLst/>
          </a:prstGeom>
          <a:noFill/>
        </p:spPr>
        <p:txBody>
          <a:bodyPr wrap="square" rtlCol="0">
            <a:spAutoFit/>
          </a:bodyPr>
          <a:lstStyle/>
          <a:p>
            <a:r>
              <a:rPr lang="en-US" sz="1400"/>
              <a:t>You can make the functions and definitions in one file available in another file.  So far, I only know how to import a file if it is in the same folder as the executable.  Or if it’s in one of those standard Python librarires, like numpy, scipy, etc.  Apropros libraries, it seems they can have files in them, and then also folders, with files in </a:t>
            </a:r>
            <a:r>
              <a:rPr lang="en-US" sz="1400" i="1"/>
              <a:t>them</a:t>
            </a:r>
            <a:r>
              <a:rPr lang="en-US" sz="1400"/>
              <a:t>.  </a:t>
            </a:r>
            <a:r>
              <a:rPr lang="en-US" sz="1400" b="1">
                <a:solidFill>
                  <a:srgbClr val="0000FF"/>
                </a:solidFill>
              </a:rPr>
              <a:t>Well that’s the way it is.  Unless a package is installed, you can only import it if its in the same folder as the executable.</a:t>
            </a:r>
            <a:endParaRPr lang="en-US" sz="1600" b="1">
              <a:solidFill>
                <a:srgbClr val="0000FF"/>
              </a:solidFill>
            </a:endParaRPr>
          </a:p>
        </p:txBody>
      </p:sp>
      <p:sp>
        <p:nvSpPr>
          <p:cNvPr id="2" name="Rectangle 1">
            <a:extLst>
              <a:ext uri="{FF2B5EF4-FFF2-40B4-BE49-F238E27FC236}">
                <a16:creationId xmlns:a16="http://schemas.microsoft.com/office/drawing/2014/main" id="{E8582E13-83A9-47B0-A75A-D43249795089}"/>
              </a:ext>
            </a:extLst>
          </p:cNvPr>
          <p:cNvSpPr/>
          <p:nvPr/>
        </p:nvSpPr>
        <p:spPr>
          <a:xfrm>
            <a:off x="923730" y="2635362"/>
            <a:ext cx="9626283" cy="378492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8C7E6EE5-70FD-46A4-BACF-9ACB2D605AD1}"/>
              </a:ext>
            </a:extLst>
          </p:cNvPr>
          <p:cNvSpPr/>
          <p:nvPr/>
        </p:nvSpPr>
        <p:spPr>
          <a:xfrm>
            <a:off x="1790913" y="3597743"/>
            <a:ext cx="768927" cy="592282"/>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ysClr val="windowText" lastClr="000000"/>
                </a:solidFill>
              </a:rPr>
              <a:t>executable</a:t>
            </a:r>
          </a:p>
        </p:txBody>
      </p:sp>
      <p:sp>
        <p:nvSpPr>
          <p:cNvPr id="12" name="Rectangle 11">
            <a:extLst>
              <a:ext uri="{FF2B5EF4-FFF2-40B4-BE49-F238E27FC236}">
                <a16:creationId xmlns:a16="http://schemas.microsoft.com/office/drawing/2014/main" id="{C953D060-9901-45A7-9790-0A343A43E6E9}"/>
              </a:ext>
            </a:extLst>
          </p:cNvPr>
          <p:cNvSpPr/>
          <p:nvPr/>
        </p:nvSpPr>
        <p:spPr>
          <a:xfrm>
            <a:off x="1790913" y="4489898"/>
            <a:ext cx="768927" cy="592282"/>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ysClr val="windowText" lastClr="000000"/>
                </a:solidFill>
              </a:rPr>
              <a:t>file</a:t>
            </a:r>
          </a:p>
        </p:txBody>
      </p:sp>
      <p:sp>
        <p:nvSpPr>
          <p:cNvPr id="5" name="Rectangle 4">
            <a:extLst>
              <a:ext uri="{FF2B5EF4-FFF2-40B4-BE49-F238E27FC236}">
                <a16:creationId xmlns:a16="http://schemas.microsoft.com/office/drawing/2014/main" id="{452B7692-B8B1-4039-8283-1A28178E9317}"/>
              </a:ext>
            </a:extLst>
          </p:cNvPr>
          <p:cNvSpPr/>
          <p:nvPr/>
        </p:nvSpPr>
        <p:spPr>
          <a:xfrm>
            <a:off x="6008914" y="2957882"/>
            <a:ext cx="4205349" cy="3091295"/>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Rectangle 13">
            <a:extLst>
              <a:ext uri="{FF2B5EF4-FFF2-40B4-BE49-F238E27FC236}">
                <a16:creationId xmlns:a16="http://schemas.microsoft.com/office/drawing/2014/main" id="{A23076F7-A6E7-49D7-9739-B412C56EF357}"/>
              </a:ext>
            </a:extLst>
          </p:cNvPr>
          <p:cNvSpPr/>
          <p:nvPr/>
        </p:nvSpPr>
        <p:spPr>
          <a:xfrm>
            <a:off x="6254663" y="3685605"/>
            <a:ext cx="768927" cy="592282"/>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ysClr val="windowText" lastClr="000000"/>
                </a:solidFill>
              </a:rPr>
              <a:t>file</a:t>
            </a:r>
          </a:p>
        </p:txBody>
      </p:sp>
      <p:sp>
        <p:nvSpPr>
          <p:cNvPr id="15" name="Rectangle 14">
            <a:extLst>
              <a:ext uri="{FF2B5EF4-FFF2-40B4-BE49-F238E27FC236}">
                <a16:creationId xmlns:a16="http://schemas.microsoft.com/office/drawing/2014/main" id="{889CE444-FABB-4157-9CF7-6944462677A2}"/>
              </a:ext>
            </a:extLst>
          </p:cNvPr>
          <p:cNvSpPr/>
          <p:nvPr/>
        </p:nvSpPr>
        <p:spPr>
          <a:xfrm>
            <a:off x="6273354" y="4658887"/>
            <a:ext cx="768927" cy="592282"/>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ysClr val="windowText" lastClr="000000"/>
                </a:solidFill>
              </a:rPr>
              <a:t>file</a:t>
            </a:r>
          </a:p>
        </p:txBody>
      </p:sp>
      <p:sp>
        <p:nvSpPr>
          <p:cNvPr id="7" name="TextBox 6">
            <a:extLst>
              <a:ext uri="{FF2B5EF4-FFF2-40B4-BE49-F238E27FC236}">
                <a16:creationId xmlns:a16="http://schemas.microsoft.com/office/drawing/2014/main" id="{72F56078-8E49-4D50-8853-070160816420}"/>
              </a:ext>
            </a:extLst>
          </p:cNvPr>
          <p:cNvSpPr txBox="1"/>
          <p:nvPr/>
        </p:nvSpPr>
        <p:spPr>
          <a:xfrm>
            <a:off x="7492481" y="3076268"/>
            <a:ext cx="852054" cy="369332"/>
          </a:xfrm>
          <a:prstGeom prst="rect">
            <a:avLst/>
          </a:prstGeom>
          <a:noFill/>
        </p:spPr>
        <p:txBody>
          <a:bodyPr wrap="square" rtlCol="0">
            <a:spAutoFit/>
          </a:bodyPr>
          <a:lstStyle/>
          <a:p>
            <a:r>
              <a:rPr lang="en-US"/>
              <a:t>library</a:t>
            </a:r>
          </a:p>
        </p:txBody>
      </p:sp>
      <p:sp>
        <p:nvSpPr>
          <p:cNvPr id="17" name="Rectangle 16">
            <a:extLst>
              <a:ext uri="{FF2B5EF4-FFF2-40B4-BE49-F238E27FC236}">
                <a16:creationId xmlns:a16="http://schemas.microsoft.com/office/drawing/2014/main" id="{6EFAAD13-34E5-4132-9616-92357454E733}"/>
              </a:ext>
            </a:extLst>
          </p:cNvPr>
          <p:cNvSpPr/>
          <p:nvPr/>
        </p:nvSpPr>
        <p:spPr>
          <a:xfrm>
            <a:off x="7492481" y="3685605"/>
            <a:ext cx="2444621" cy="1754971"/>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8" name="TextBox 7">
            <a:extLst>
              <a:ext uri="{FF2B5EF4-FFF2-40B4-BE49-F238E27FC236}">
                <a16:creationId xmlns:a16="http://schemas.microsoft.com/office/drawing/2014/main" id="{19CB57B1-E241-4343-8713-4BD46CD1895F}"/>
              </a:ext>
            </a:extLst>
          </p:cNvPr>
          <p:cNvSpPr txBox="1"/>
          <p:nvPr/>
        </p:nvSpPr>
        <p:spPr>
          <a:xfrm>
            <a:off x="8314370" y="3791526"/>
            <a:ext cx="852054" cy="369332"/>
          </a:xfrm>
          <a:prstGeom prst="rect">
            <a:avLst/>
          </a:prstGeom>
          <a:noFill/>
        </p:spPr>
        <p:txBody>
          <a:bodyPr wrap="square" rtlCol="0">
            <a:spAutoFit/>
          </a:bodyPr>
          <a:lstStyle/>
          <a:p>
            <a:r>
              <a:rPr lang="en-US"/>
              <a:t>folder</a:t>
            </a:r>
          </a:p>
        </p:txBody>
      </p:sp>
      <p:sp>
        <p:nvSpPr>
          <p:cNvPr id="20" name="Rectangle 19">
            <a:extLst>
              <a:ext uri="{FF2B5EF4-FFF2-40B4-BE49-F238E27FC236}">
                <a16:creationId xmlns:a16="http://schemas.microsoft.com/office/drawing/2014/main" id="{861E5667-47D5-4DD3-B366-601095DA6F8C}"/>
              </a:ext>
            </a:extLst>
          </p:cNvPr>
          <p:cNvSpPr/>
          <p:nvPr/>
        </p:nvSpPr>
        <p:spPr>
          <a:xfrm>
            <a:off x="7747048" y="4592440"/>
            <a:ext cx="768927" cy="592282"/>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ysClr val="windowText" lastClr="000000"/>
                </a:solidFill>
              </a:rPr>
              <a:t>file</a:t>
            </a:r>
          </a:p>
        </p:txBody>
      </p:sp>
      <p:sp>
        <p:nvSpPr>
          <p:cNvPr id="23" name="Rectangle 22">
            <a:extLst>
              <a:ext uri="{FF2B5EF4-FFF2-40B4-BE49-F238E27FC236}">
                <a16:creationId xmlns:a16="http://schemas.microsoft.com/office/drawing/2014/main" id="{5BC53296-EE83-4E6D-9398-9FDD36B57CAF}"/>
              </a:ext>
            </a:extLst>
          </p:cNvPr>
          <p:cNvSpPr/>
          <p:nvPr/>
        </p:nvSpPr>
        <p:spPr>
          <a:xfrm>
            <a:off x="8928092" y="4606946"/>
            <a:ext cx="768927" cy="592282"/>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ysClr val="windowText" lastClr="000000"/>
                </a:solidFill>
              </a:rPr>
              <a:t>file</a:t>
            </a:r>
          </a:p>
        </p:txBody>
      </p:sp>
      <p:sp>
        <p:nvSpPr>
          <p:cNvPr id="28" name="TextBox 27">
            <a:extLst>
              <a:ext uri="{FF2B5EF4-FFF2-40B4-BE49-F238E27FC236}">
                <a16:creationId xmlns:a16="http://schemas.microsoft.com/office/drawing/2014/main" id="{87BD2574-AAEE-4349-8ECD-A7A4348EC954}"/>
              </a:ext>
            </a:extLst>
          </p:cNvPr>
          <p:cNvSpPr txBox="1"/>
          <p:nvPr/>
        </p:nvSpPr>
        <p:spPr>
          <a:xfrm>
            <a:off x="2627871" y="3049310"/>
            <a:ext cx="852054" cy="369332"/>
          </a:xfrm>
          <a:prstGeom prst="rect">
            <a:avLst/>
          </a:prstGeom>
          <a:noFill/>
        </p:spPr>
        <p:txBody>
          <a:bodyPr wrap="square" rtlCol="0">
            <a:spAutoFit/>
          </a:bodyPr>
          <a:lstStyle/>
          <a:p>
            <a:r>
              <a:rPr lang="en-US"/>
              <a:t>folder</a:t>
            </a:r>
          </a:p>
        </p:txBody>
      </p:sp>
      <p:sp>
        <p:nvSpPr>
          <p:cNvPr id="9" name="Rectangle 8">
            <a:extLst>
              <a:ext uri="{FF2B5EF4-FFF2-40B4-BE49-F238E27FC236}">
                <a16:creationId xmlns:a16="http://schemas.microsoft.com/office/drawing/2014/main" id="{2717900F-A2B8-5A5D-7E0E-C4744BA3E980}"/>
              </a:ext>
            </a:extLst>
          </p:cNvPr>
          <p:cNvSpPr/>
          <p:nvPr/>
        </p:nvSpPr>
        <p:spPr>
          <a:xfrm>
            <a:off x="3146735" y="3580606"/>
            <a:ext cx="2302356" cy="1754971"/>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26" name="Rectangle 25">
            <a:extLst>
              <a:ext uri="{FF2B5EF4-FFF2-40B4-BE49-F238E27FC236}">
                <a16:creationId xmlns:a16="http://schemas.microsoft.com/office/drawing/2014/main" id="{CAABB662-E1C6-427A-8DEB-ECFD342D6C16}"/>
              </a:ext>
            </a:extLst>
          </p:cNvPr>
          <p:cNvSpPr/>
          <p:nvPr/>
        </p:nvSpPr>
        <p:spPr>
          <a:xfrm>
            <a:off x="3430253" y="4458091"/>
            <a:ext cx="768927" cy="592282"/>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ysClr val="windowText" lastClr="000000"/>
                </a:solidFill>
              </a:rPr>
              <a:t>file</a:t>
            </a:r>
          </a:p>
        </p:txBody>
      </p:sp>
      <p:sp>
        <p:nvSpPr>
          <p:cNvPr id="24" name="Rectangle 23">
            <a:extLst>
              <a:ext uri="{FF2B5EF4-FFF2-40B4-BE49-F238E27FC236}">
                <a16:creationId xmlns:a16="http://schemas.microsoft.com/office/drawing/2014/main" id="{B3F833A8-0630-4652-A272-99229CAC2395}"/>
              </a:ext>
            </a:extLst>
          </p:cNvPr>
          <p:cNvSpPr/>
          <p:nvPr/>
        </p:nvSpPr>
        <p:spPr>
          <a:xfrm>
            <a:off x="4522181" y="4458091"/>
            <a:ext cx="768927" cy="594056"/>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ysClr val="windowText" lastClr="000000"/>
                </a:solidFill>
              </a:rPr>
              <a:t>file</a:t>
            </a:r>
          </a:p>
        </p:txBody>
      </p:sp>
      <p:sp>
        <p:nvSpPr>
          <p:cNvPr id="10" name="TextBox 9">
            <a:extLst>
              <a:ext uri="{FF2B5EF4-FFF2-40B4-BE49-F238E27FC236}">
                <a16:creationId xmlns:a16="http://schemas.microsoft.com/office/drawing/2014/main" id="{24D69A72-ED67-8049-9412-07BB08A475AA}"/>
              </a:ext>
            </a:extLst>
          </p:cNvPr>
          <p:cNvSpPr txBox="1"/>
          <p:nvPr/>
        </p:nvSpPr>
        <p:spPr>
          <a:xfrm>
            <a:off x="3840238" y="3709218"/>
            <a:ext cx="1155678" cy="369332"/>
          </a:xfrm>
          <a:prstGeom prst="rect">
            <a:avLst/>
          </a:prstGeom>
          <a:noFill/>
        </p:spPr>
        <p:txBody>
          <a:bodyPr wrap="square" rtlCol="0">
            <a:spAutoFit/>
          </a:bodyPr>
          <a:lstStyle/>
          <a:p>
            <a:r>
              <a:rPr lang="en-US"/>
              <a:t>subfolder</a:t>
            </a:r>
          </a:p>
        </p:txBody>
      </p:sp>
    </p:spTree>
    <p:extLst>
      <p:ext uri="{BB962C8B-B14F-4D97-AF65-F5344CB8AC3E}">
        <p14:creationId xmlns:p14="http://schemas.microsoft.com/office/powerpoint/2010/main" val="52371310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773442-9DBB-4583-A70E-CB4E1FB23D4B}"/>
              </a:ext>
            </a:extLst>
          </p:cNvPr>
          <p:cNvSpPr/>
          <p:nvPr/>
        </p:nvSpPr>
        <p:spPr>
          <a:xfrm>
            <a:off x="3600989" y="156240"/>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6" name="TextBox 5">
            <a:extLst>
              <a:ext uri="{FF2B5EF4-FFF2-40B4-BE49-F238E27FC236}">
                <a16:creationId xmlns:a16="http://schemas.microsoft.com/office/drawing/2014/main" id="{87C75EA5-E9AF-46F1-871D-7614F3121F35}"/>
              </a:ext>
            </a:extLst>
          </p:cNvPr>
          <p:cNvSpPr txBox="1"/>
          <p:nvPr/>
        </p:nvSpPr>
        <p:spPr>
          <a:xfrm>
            <a:off x="359076" y="1362624"/>
            <a:ext cx="2915969" cy="338554"/>
          </a:xfrm>
          <a:prstGeom prst="rect">
            <a:avLst/>
          </a:prstGeom>
          <a:noFill/>
        </p:spPr>
        <p:txBody>
          <a:bodyPr wrap="square" rtlCol="0">
            <a:spAutoFit/>
          </a:bodyPr>
          <a:lstStyle/>
          <a:p>
            <a:r>
              <a:rPr lang="en-US" sz="1600"/>
              <a:t>Importing </a:t>
            </a:r>
            <a:r>
              <a:rPr lang="en-US" sz="1600" i="1"/>
              <a:t>files</a:t>
            </a:r>
            <a:r>
              <a:rPr lang="en-US" sz="1600"/>
              <a:t> from </a:t>
            </a:r>
            <a:r>
              <a:rPr lang="en-US" sz="1600" b="1"/>
              <a:t>Libraries</a:t>
            </a:r>
            <a:endParaRPr lang="en-US" b="1"/>
          </a:p>
        </p:txBody>
      </p:sp>
      <p:sp>
        <p:nvSpPr>
          <p:cNvPr id="21" name="TextBox 20">
            <a:extLst>
              <a:ext uri="{FF2B5EF4-FFF2-40B4-BE49-F238E27FC236}">
                <a16:creationId xmlns:a16="http://schemas.microsoft.com/office/drawing/2014/main" id="{2A4CA66F-88F0-4337-B4BC-80179B85B307}"/>
              </a:ext>
            </a:extLst>
          </p:cNvPr>
          <p:cNvSpPr txBox="1"/>
          <p:nvPr/>
        </p:nvSpPr>
        <p:spPr>
          <a:xfrm>
            <a:off x="410881" y="3627924"/>
            <a:ext cx="5172250" cy="584775"/>
          </a:xfrm>
          <a:prstGeom prst="rect">
            <a:avLst/>
          </a:prstGeom>
          <a:noFill/>
          <a:ln>
            <a:solidFill>
              <a:srgbClr val="0070C0"/>
            </a:solidFill>
          </a:ln>
        </p:spPr>
        <p:txBody>
          <a:bodyPr wrap="none" rtlCol="0">
            <a:spAutoFit/>
          </a:bodyPr>
          <a:lstStyle/>
          <a:p>
            <a:r>
              <a:rPr lang="en-US" sz="1600"/>
              <a:t>Importation:</a:t>
            </a:r>
            <a:r>
              <a:rPr lang="en-US" sz="1600" i="1"/>
              <a:t> 	import library.folder.file as shortname</a:t>
            </a:r>
          </a:p>
          <a:p>
            <a:r>
              <a:rPr lang="en-US" sz="1600"/>
              <a:t>Invocation: 	</a:t>
            </a:r>
            <a:r>
              <a:rPr lang="en-US" sz="1600" i="1"/>
              <a:t>shortname.function(parameters)</a:t>
            </a:r>
            <a:r>
              <a:rPr lang="en-US" sz="1600"/>
              <a:t> </a:t>
            </a:r>
          </a:p>
        </p:txBody>
      </p:sp>
      <p:sp>
        <p:nvSpPr>
          <p:cNvPr id="22" name="TextBox 21">
            <a:extLst>
              <a:ext uri="{FF2B5EF4-FFF2-40B4-BE49-F238E27FC236}">
                <a16:creationId xmlns:a16="http://schemas.microsoft.com/office/drawing/2014/main" id="{644E81CA-FD64-4104-9CDC-E050B622026C}"/>
              </a:ext>
            </a:extLst>
          </p:cNvPr>
          <p:cNvSpPr txBox="1"/>
          <p:nvPr/>
        </p:nvSpPr>
        <p:spPr>
          <a:xfrm>
            <a:off x="359076" y="2905780"/>
            <a:ext cx="4490099" cy="523220"/>
          </a:xfrm>
          <a:prstGeom prst="rect">
            <a:avLst/>
          </a:prstGeom>
          <a:noFill/>
        </p:spPr>
        <p:txBody>
          <a:bodyPr wrap="square" rtlCol="0">
            <a:spAutoFit/>
          </a:bodyPr>
          <a:lstStyle/>
          <a:p>
            <a:r>
              <a:rPr lang="en-US" sz="1400"/>
              <a:t>Because the invocation can be especially lengthy, you can also rename/re-reference the file you import:</a:t>
            </a:r>
            <a:endParaRPr lang="en-US" sz="1600"/>
          </a:p>
        </p:txBody>
      </p:sp>
      <p:sp>
        <p:nvSpPr>
          <p:cNvPr id="19" name="TextBox 18">
            <a:extLst>
              <a:ext uri="{FF2B5EF4-FFF2-40B4-BE49-F238E27FC236}">
                <a16:creationId xmlns:a16="http://schemas.microsoft.com/office/drawing/2014/main" id="{B15FDA28-BC55-4703-A80E-075845F94277}"/>
              </a:ext>
            </a:extLst>
          </p:cNvPr>
          <p:cNvSpPr txBox="1"/>
          <p:nvPr/>
        </p:nvSpPr>
        <p:spPr>
          <a:xfrm>
            <a:off x="7051106" y="1218420"/>
            <a:ext cx="4781818" cy="1169551"/>
          </a:xfrm>
          <a:prstGeom prst="rect">
            <a:avLst/>
          </a:prstGeom>
          <a:noFill/>
        </p:spPr>
        <p:txBody>
          <a:bodyPr wrap="square" rtlCol="0">
            <a:spAutoFit/>
          </a:bodyPr>
          <a:lstStyle/>
          <a:p>
            <a:r>
              <a:rPr lang="en-US" sz="1400"/>
              <a:t>Importation goes at top of executable.</a:t>
            </a:r>
          </a:p>
          <a:p>
            <a:r>
              <a:rPr lang="en-US" sz="1400">
                <a:solidFill>
                  <a:srgbClr val="0000FF"/>
                </a:solidFill>
              </a:rPr>
              <a:t>Can do multiple files by separating with comma, and if really long list, then can enclose in parentheses.</a:t>
            </a:r>
          </a:p>
          <a:p>
            <a:r>
              <a:rPr lang="en-US" sz="1400"/>
              <a:t>I also noticed that Python doesn’t like spaces in NameofFile.  </a:t>
            </a:r>
          </a:p>
          <a:p>
            <a:r>
              <a:rPr lang="en-US" sz="1400"/>
              <a:t>If file is not in folder of library, can just say library.file of course.</a:t>
            </a:r>
          </a:p>
        </p:txBody>
      </p:sp>
      <p:sp>
        <p:nvSpPr>
          <p:cNvPr id="25" name="TextBox 24">
            <a:extLst>
              <a:ext uri="{FF2B5EF4-FFF2-40B4-BE49-F238E27FC236}">
                <a16:creationId xmlns:a16="http://schemas.microsoft.com/office/drawing/2014/main" id="{A237B25A-9C7E-4D5F-B768-83A2AFD13B5B}"/>
              </a:ext>
            </a:extLst>
          </p:cNvPr>
          <p:cNvSpPr txBox="1"/>
          <p:nvPr/>
        </p:nvSpPr>
        <p:spPr>
          <a:xfrm>
            <a:off x="410881" y="2024750"/>
            <a:ext cx="5255541" cy="584775"/>
          </a:xfrm>
          <a:prstGeom prst="rect">
            <a:avLst/>
          </a:prstGeom>
          <a:noFill/>
          <a:ln>
            <a:solidFill>
              <a:srgbClr val="0070C0"/>
            </a:solidFill>
          </a:ln>
        </p:spPr>
        <p:txBody>
          <a:bodyPr wrap="none" rtlCol="0">
            <a:spAutoFit/>
          </a:bodyPr>
          <a:lstStyle/>
          <a:p>
            <a:r>
              <a:rPr lang="en-US" sz="1600"/>
              <a:t>Importation:</a:t>
            </a:r>
            <a:r>
              <a:rPr lang="en-US" sz="1600" i="1"/>
              <a:t> 	import library.folder.file,</a:t>
            </a:r>
          </a:p>
          <a:p>
            <a:r>
              <a:rPr lang="en-US" sz="1600"/>
              <a:t>Invocation:		</a:t>
            </a:r>
            <a:r>
              <a:rPr lang="en-US" sz="1600" i="1"/>
              <a:t>library.folder.file.function(parameters)</a:t>
            </a:r>
          </a:p>
        </p:txBody>
      </p:sp>
      <mc:AlternateContent xmlns:mc="http://schemas.openxmlformats.org/markup-compatibility/2006" xmlns:p14="http://schemas.microsoft.com/office/powerpoint/2010/main">
        <mc:Choice Requires="p14">
          <p:contentPart p14:bwMode="auto" r:id="rId2">
            <p14:nvContentPartPr>
              <p14:cNvPr id="28" name="Ink 27">
                <a:extLst>
                  <a:ext uri="{FF2B5EF4-FFF2-40B4-BE49-F238E27FC236}">
                    <a16:creationId xmlns:a16="http://schemas.microsoft.com/office/drawing/2014/main" id="{E2FC5B25-C864-4E59-B6EA-5C0FEA845A9A}"/>
                  </a:ext>
                </a:extLst>
              </p14:cNvPr>
              <p14:cNvContentPartPr/>
              <p14:nvPr/>
            </p14:nvContentPartPr>
            <p14:xfrm>
              <a:off x="4912793" y="1487034"/>
              <a:ext cx="1989360" cy="416880"/>
            </p14:xfrm>
          </p:contentPart>
        </mc:Choice>
        <mc:Fallback xmlns="">
          <p:pic>
            <p:nvPicPr>
              <p:cNvPr id="28" name="Ink 27">
                <a:extLst>
                  <a:ext uri="{FF2B5EF4-FFF2-40B4-BE49-F238E27FC236}">
                    <a16:creationId xmlns:a16="http://schemas.microsoft.com/office/drawing/2014/main" id="{E2FC5B25-C864-4E59-B6EA-5C0FEA845A9A}"/>
                  </a:ext>
                </a:extLst>
              </p:cNvPr>
              <p:cNvPicPr/>
              <p:nvPr/>
            </p:nvPicPr>
            <p:blipFill>
              <a:blip r:embed="rId3"/>
              <a:stretch>
                <a:fillRect/>
              </a:stretch>
            </p:blipFill>
            <p:spPr>
              <a:xfrm>
                <a:off x="4903791" y="1478042"/>
                <a:ext cx="2007003" cy="434505"/>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29" name="Ink 28">
                <a:extLst>
                  <a:ext uri="{FF2B5EF4-FFF2-40B4-BE49-F238E27FC236}">
                    <a16:creationId xmlns:a16="http://schemas.microsoft.com/office/drawing/2014/main" id="{4CB74AE6-F530-4EB0-B855-4FFF5F3DA62B}"/>
                  </a:ext>
                </a:extLst>
              </p14:cNvPr>
              <p14:cNvContentPartPr/>
              <p14:nvPr/>
            </p14:nvContentPartPr>
            <p14:xfrm>
              <a:off x="4912793" y="2773043"/>
              <a:ext cx="1730326" cy="603000"/>
            </p14:xfrm>
          </p:contentPart>
        </mc:Choice>
        <mc:Fallback xmlns="">
          <p:pic>
            <p:nvPicPr>
              <p:cNvPr id="29" name="Ink 28">
                <a:extLst>
                  <a:ext uri="{FF2B5EF4-FFF2-40B4-BE49-F238E27FC236}">
                    <a16:creationId xmlns:a16="http://schemas.microsoft.com/office/drawing/2014/main" id="{4CB74AE6-F530-4EB0-B855-4FFF5F3DA62B}"/>
                  </a:ext>
                </a:extLst>
              </p:cNvPr>
              <p:cNvPicPr/>
              <p:nvPr/>
            </p:nvPicPr>
            <p:blipFill>
              <a:blip r:embed="rId5"/>
              <a:stretch>
                <a:fillRect/>
              </a:stretch>
            </p:blipFill>
            <p:spPr>
              <a:xfrm>
                <a:off x="4903792" y="2764038"/>
                <a:ext cx="1747968" cy="620651"/>
              </a:xfrm>
              <a:prstGeom prst="rect">
                <a:avLst/>
              </a:prstGeom>
            </p:spPr>
          </p:pic>
        </mc:Fallback>
      </mc:AlternateContent>
      <p:sp>
        <p:nvSpPr>
          <p:cNvPr id="30" name="TextBox 29">
            <a:extLst>
              <a:ext uri="{FF2B5EF4-FFF2-40B4-BE49-F238E27FC236}">
                <a16:creationId xmlns:a16="http://schemas.microsoft.com/office/drawing/2014/main" id="{8E927E66-8EFA-4B35-A331-82EB89FADFDC}"/>
              </a:ext>
            </a:extLst>
          </p:cNvPr>
          <p:cNvSpPr txBox="1"/>
          <p:nvPr/>
        </p:nvSpPr>
        <p:spPr>
          <a:xfrm>
            <a:off x="6902153" y="2833217"/>
            <a:ext cx="4204164" cy="954107"/>
          </a:xfrm>
          <a:prstGeom prst="rect">
            <a:avLst/>
          </a:prstGeom>
          <a:noFill/>
        </p:spPr>
        <p:txBody>
          <a:bodyPr wrap="square" rtlCol="0">
            <a:spAutoFit/>
          </a:bodyPr>
          <a:lstStyle/>
          <a:p>
            <a:r>
              <a:rPr lang="en-US" sz="1400"/>
              <a:t>Invocation goes where you want to invoke that function, class, definition, etc.</a:t>
            </a:r>
          </a:p>
          <a:p>
            <a:r>
              <a:rPr lang="en-US" sz="1400"/>
              <a:t>If file was not in folder, then would just say library.file.function(parameters).</a:t>
            </a:r>
          </a:p>
        </p:txBody>
      </p:sp>
      <p:sp>
        <p:nvSpPr>
          <p:cNvPr id="2" name="TextBox 1">
            <a:extLst>
              <a:ext uri="{FF2B5EF4-FFF2-40B4-BE49-F238E27FC236}">
                <a16:creationId xmlns:a16="http://schemas.microsoft.com/office/drawing/2014/main" id="{F1BA8B4B-078F-E29D-6DE3-C4111270E8CD}"/>
              </a:ext>
            </a:extLst>
          </p:cNvPr>
          <p:cNvSpPr txBox="1"/>
          <p:nvPr/>
        </p:nvSpPr>
        <p:spPr>
          <a:xfrm>
            <a:off x="452526" y="5143575"/>
            <a:ext cx="4722575" cy="584775"/>
          </a:xfrm>
          <a:prstGeom prst="rect">
            <a:avLst/>
          </a:prstGeom>
          <a:noFill/>
          <a:ln>
            <a:solidFill>
              <a:srgbClr val="0070C0"/>
            </a:solidFill>
          </a:ln>
        </p:spPr>
        <p:txBody>
          <a:bodyPr wrap="none" rtlCol="0">
            <a:spAutoFit/>
          </a:bodyPr>
          <a:lstStyle/>
          <a:p>
            <a:r>
              <a:rPr lang="en-US" sz="1600"/>
              <a:t>Importation:</a:t>
            </a:r>
            <a:r>
              <a:rPr lang="en-US" sz="1600" i="1"/>
              <a:t> 	import folder.file,</a:t>
            </a:r>
          </a:p>
          <a:p>
            <a:r>
              <a:rPr lang="en-US" sz="1600"/>
              <a:t>Invocation:		</a:t>
            </a:r>
            <a:r>
              <a:rPr lang="en-US" sz="1600" i="1"/>
              <a:t>folder.file.function(parameters)</a:t>
            </a:r>
          </a:p>
        </p:txBody>
      </p:sp>
      <p:sp>
        <p:nvSpPr>
          <p:cNvPr id="3" name="TextBox 2">
            <a:extLst>
              <a:ext uri="{FF2B5EF4-FFF2-40B4-BE49-F238E27FC236}">
                <a16:creationId xmlns:a16="http://schemas.microsoft.com/office/drawing/2014/main" id="{D259211F-8C6D-9FD9-36B8-49ADC5523B10}"/>
              </a:ext>
            </a:extLst>
          </p:cNvPr>
          <p:cNvSpPr txBox="1"/>
          <p:nvPr/>
        </p:nvSpPr>
        <p:spPr>
          <a:xfrm>
            <a:off x="359076" y="4633602"/>
            <a:ext cx="2915969" cy="338554"/>
          </a:xfrm>
          <a:prstGeom prst="rect">
            <a:avLst/>
          </a:prstGeom>
          <a:noFill/>
        </p:spPr>
        <p:txBody>
          <a:bodyPr wrap="square" rtlCol="0">
            <a:spAutoFit/>
          </a:bodyPr>
          <a:lstStyle/>
          <a:p>
            <a:r>
              <a:rPr lang="en-US" sz="1600"/>
              <a:t>Importing </a:t>
            </a:r>
            <a:r>
              <a:rPr lang="en-US" sz="1600" i="1"/>
              <a:t>files</a:t>
            </a:r>
            <a:r>
              <a:rPr lang="en-US" sz="1600"/>
              <a:t> from </a:t>
            </a:r>
            <a:r>
              <a:rPr lang="en-US" sz="1600" b="1"/>
              <a:t>folders</a:t>
            </a:r>
            <a:endParaRPr lang="en-US" b="1"/>
          </a:p>
        </p:txBody>
      </p:sp>
      <p:sp>
        <p:nvSpPr>
          <p:cNvPr id="7" name="TextBox 6">
            <a:extLst>
              <a:ext uri="{FF2B5EF4-FFF2-40B4-BE49-F238E27FC236}">
                <a16:creationId xmlns:a16="http://schemas.microsoft.com/office/drawing/2014/main" id="{0AC7753F-A51A-9D9C-3E6F-07B3025FE8A6}"/>
              </a:ext>
            </a:extLst>
          </p:cNvPr>
          <p:cNvSpPr txBox="1"/>
          <p:nvPr/>
        </p:nvSpPr>
        <p:spPr>
          <a:xfrm>
            <a:off x="452526" y="5920220"/>
            <a:ext cx="4804457" cy="584775"/>
          </a:xfrm>
          <a:prstGeom prst="rect">
            <a:avLst/>
          </a:prstGeom>
          <a:noFill/>
          <a:ln>
            <a:solidFill>
              <a:srgbClr val="0070C0"/>
            </a:solidFill>
          </a:ln>
        </p:spPr>
        <p:txBody>
          <a:bodyPr wrap="none" rtlCol="0">
            <a:spAutoFit/>
          </a:bodyPr>
          <a:lstStyle/>
          <a:p>
            <a:r>
              <a:rPr lang="en-US" sz="1600"/>
              <a:t>Importation:</a:t>
            </a:r>
            <a:r>
              <a:rPr lang="en-US" sz="1600" i="1"/>
              <a:t> 	import folder.file as shortname</a:t>
            </a:r>
          </a:p>
          <a:p>
            <a:r>
              <a:rPr lang="en-US" sz="1600"/>
              <a:t>Invocation: 	</a:t>
            </a:r>
            <a:r>
              <a:rPr lang="en-US" sz="1600" i="1"/>
              <a:t>shortname.function(parameters)</a:t>
            </a:r>
            <a:r>
              <a:rPr lang="en-US" sz="1600"/>
              <a:t> </a:t>
            </a:r>
          </a:p>
        </p:txBody>
      </p:sp>
    </p:spTree>
    <p:extLst>
      <p:ext uri="{BB962C8B-B14F-4D97-AF65-F5344CB8AC3E}">
        <p14:creationId xmlns:p14="http://schemas.microsoft.com/office/powerpoint/2010/main" val="24364450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773442-9DBB-4583-A70E-CB4E1FB23D4B}"/>
              </a:ext>
            </a:extLst>
          </p:cNvPr>
          <p:cNvSpPr/>
          <p:nvPr/>
        </p:nvSpPr>
        <p:spPr>
          <a:xfrm>
            <a:off x="3610717" y="214604"/>
            <a:ext cx="4204164" cy="461665"/>
          </a:xfrm>
          <a:prstGeom prst="rect">
            <a:avLst/>
          </a:prstGeom>
        </p:spPr>
        <p:txBody>
          <a:bodyPr wrap="none">
            <a:spAutoFit/>
          </a:bodyPr>
          <a:lstStyle/>
          <a:p>
            <a:r>
              <a:rPr lang="en-US" sz="2400" b="1" u="sng">
                <a:solidFill>
                  <a:srgbClr val="0000FF"/>
                </a:solidFill>
              </a:rPr>
              <a:t>Importing stuff from other Files</a:t>
            </a:r>
          </a:p>
        </p:txBody>
      </p:sp>
      <p:pic>
        <p:nvPicPr>
          <p:cNvPr id="7" name="Picture 6">
            <a:extLst>
              <a:ext uri="{FF2B5EF4-FFF2-40B4-BE49-F238E27FC236}">
                <a16:creationId xmlns:a16="http://schemas.microsoft.com/office/drawing/2014/main" id="{A341FD3C-310F-4325-9D81-BE4A85539809}"/>
              </a:ext>
            </a:extLst>
          </p:cNvPr>
          <p:cNvPicPr>
            <a:picLocks noChangeAspect="1"/>
          </p:cNvPicPr>
          <p:nvPr/>
        </p:nvPicPr>
        <p:blipFill>
          <a:blip r:embed="rId2"/>
          <a:stretch>
            <a:fillRect/>
          </a:stretch>
        </p:blipFill>
        <p:spPr>
          <a:xfrm>
            <a:off x="471685" y="1811963"/>
            <a:ext cx="2428875" cy="838200"/>
          </a:xfrm>
          <a:prstGeom prst="rect">
            <a:avLst/>
          </a:prstGeom>
        </p:spPr>
      </p:pic>
      <p:sp>
        <p:nvSpPr>
          <p:cNvPr id="8" name="TextBox 7">
            <a:extLst>
              <a:ext uri="{FF2B5EF4-FFF2-40B4-BE49-F238E27FC236}">
                <a16:creationId xmlns:a16="http://schemas.microsoft.com/office/drawing/2014/main" id="{1AF3E6CD-F79A-4D32-962F-270BCAD35E56}"/>
              </a:ext>
            </a:extLst>
          </p:cNvPr>
          <p:cNvSpPr txBox="1"/>
          <p:nvPr/>
        </p:nvSpPr>
        <p:spPr>
          <a:xfrm>
            <a:off x="414159" y="1004513"/>
            <a:ext cx="11363682" cy="523220"/>
          </a:xfrm>
          <a:prstGeom prst="rect">
            <a:avLst/>
          </a:prstGeom>
          <a:noFill/>
        </p:spPr>
        <p:txBody>
          <a:bodyPr wrap="square" rtlCol="0">
            <a:spAutoFit/>
          </a:bodyPr>
          <a:lstStyle/>
          <a:p>
            <a:r>
              <a:rPr lang="en-US" sz="1400"/>
              <a:t>Here’s a quick example.  In some open python file, I imported another python file, called Classes, within which I had defined a matrix class.  And then invoked the object </a:t>
            </a:r>
            <a:r>
              <a:rPr lang="en-US" sz="1400" i="1"/>
              <a:t>matrix</a:t>
            </a:r>
            <a:r>
              <a:rPr lang="en-US" sz="1400"/>
              <a:t>.   </a:t>
            </a:r>
          </a:p>
        </p:txBody>
      </p:sp>
      <p:cxnSp>
        <p:nvCxnSpPr>
          <p:cNvPr id="13" name="Straight Arrow Connector 12">
            <a:extLst>
              <a:ext uri="{FF2B5EF4-FFF2-40B4-BE49-F238E27FC236}">
                <a16:creationId xmlns:a16="http://schemas.microsoft.com/office/drawing/2014/main" id="{58D6C829-1799-4227-82E8-6237C8146CB9}"/>
              </a:ext>
            </a:extLst>
          </p:cNvPr>
          <p:cNvCxnSpPr/>
          <p:nvPr/>
        </p:nvCxnSpPr>
        <p:spPr>
          <a:xfrm>
            <a:off x="3262516" y="2389504"/>
            <a:ext cx="2383237"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3B4FBB1C-F101-49AD-ACE1-512FE33006E5}"/>
              </a:ext>
            </a:extLst>
          </p:cNvPr>
          <p:cNvSpPr txBox="1"/>
          <p:nvPr/>
        </p:nvSpPr>
        <p:spPr>
          <a:xfrm>
            <a:off x="3627053" y="1986245"/>
            <a:ext cx="1742611" cy="312104"/>
          </a:xfrm>
          <a:prstGeom prst="rect">
            <a:avLst/>
          </a:prstGeom>
          <a:noFill/>
        </p:spPr>
        <p:txBody>
          <a:bodyPr wrap="square" rtlCol="0">
            <a:spAutoFit/>
          </a:bodyPr>
          <a:lstStyle/>
          <a:p>
            <a:r>
              <a:rPr lang="en-US" sz="1400"/>
              <a:t>This is the output</a:t>
            </a:r>
          </a:p>
        </p:txBody>
      </p:sp>
      <p:pic>
        <p:nvPicPr>
          <p:cNvPr id="17" name="Picture 16">
            <a:extLst>
              <a:ext uri="{FF2B5EF4-FFF2-40B4-BE49-F238E27FC236}">
                <a16:creationId xmlns:a16="http://schemas.microsoft.com/office/drawing/2014/main" id="{84E945DF-A74D-480D-9B0A-0FD7DD5247F8}"/>
              </a:ext>
            </a:extLst>
          </p:cNvPr>
          <p:cNvPicPr>
            <a:picLocks noChangeAspect="1"/>
          </p:cNvPicPr>
          <p:nvPr/>
        </p:nvPicPr>
        <p:blipFill>
          <a:blip r:embed="rId3"/>
          <a:stretch>
            <a:fillRect/>
          </a:stretch>
        </p:blipFill>
        <p:spPr>
          <a:xfrm>
            <a:off x="5989581" y="2108516"/>
            <a:ext cx="2343150" cy="561975"/>
          </a:xfrm>
          <a:prstGeom prst="rect">
            <a:avLst/>
          </a:prstGeom>
        </p:spPr>
      </p:pic>
      <p:pic>
        <p:nvPicPr>
          <p:cNvPr id="5" name="Picture 4">
            <a:extLst>
              <a:ext uri="{FF2B5EF4-FFF2-40B4-BE49-F238E27FC236}">
                <a16:creationId xmlns:a16="http://schemas.microsoft.com/office/drawing/2014/main" id="{6BE194F1-3ABC-4798-B675-F9D54C08369A}"/>
              </a:ext>
            </a:extLst>
          </p:cNvPr>
          <p:cNvPicPr>
            <a:picLocks noChangeAspect="1"/>
          </p:cNvPicPr>
          <p:nvPr/>
        </p:nvPicPr>
        <p:blipFill>
          <a:blip r:embed="rId4"/>
          <a:stretch>
            <a:fillRect/>
          </a:stretch>
        </p:blipFill>
        <p:spPr>
          <a:xfrm>
            <a:off x="516908" y="4650902"/>
            <a:ext cx="3981450" cy="676275"/>
          </a:xfrm>
          <a:prstGeom prst="rect">
            <a:avLst/>
          </a:prstGeom>
        </p:spPr>
      </p:pic>
      <p:pic>
        <p:nvPicPr>
          <p:cNvPr id="23" name="Picture 22">
            <a:extLst>
              <a:ext uri="{FF2B5EF4-FFF2-40B4-BE49-F238E27FC236}">
                <a16:creationId xmlns:a16="http://schemas.microsoft.com/office/drawing/2014/main" id="{D758B4F8-34C0-4F97-BFE5-9F1213F08D9D}"/>
              </a:ext>
            </a:extLst>
          </p:cNvPr>
          <p:cNvPicPr>
            <a:picLocks noChangeAspect="1"/>
          </p:cNvPicPr>
          <p:nvPr/>
        </p:nvPicPr>
        <p:blipFill>
          <a:blip r:embed="rId5"/>
          <a:stretch>
            <a:fillRect/>
          </a:stretch>
        </p:blipFill>
        <p:spPr>
          <a:xfrm>
            <a:off x="516908" y="5921702"/>
            <a:ext cx="3457575" cy="685800"/>
          </a:xfrm>
          <a:prstGeom prst="rect">
            <a:avLst/>
          </a:prstGeom>
        </p:spPr>
      </p:pic>
      <p:pic>
        <p:nvPicPr>
          <p:cNvPr id="11" name="Picture 10">
            <a:extLst>
              <a:ext uri="{FF2B5EF4-FFF2-40B4-BE49-F238E27FC236}">
                <a16:creationId xmlns:a16="http://schemas.microsoft.com/office/drawing/2014/main" id="{C7F1F42B-5B8F-44A3-A01C-401C171C5DA4}"/>
              </a:ext>
            </a:extLst>
          </p:cNvPr>
          <p:cNvPicPr>
            <a:picLocks noChangeAspect="1"/>
          </p:cNvPicPr>
          <p:nvPr/>
        </p:nvPicPr>
        <p:blipFill>
          <a:blip r:embed="rId6"/>
          <a:stretch>
            <a:fillRect/>
          </a:stretch>
        </p:blipFill>
        <p:spPr>
          <a:xfrm>
            <a:off x="471685" y="3455309"/>
            <a:ext cx="1676400" cy="476250"/>
          </a:xfrm>
          <a:prstGeom prst="rect">
            <a:avLst/>
          </a:prstGeom>
        </p:spPr>
      </p:pic>
      <p:sp>
        <p:nvSpPr>
          <p:cNvPr id="25" name="TextBox 24">
            <a:extLst>
              <a:ext uri="{FF2B5EF4-FFF2-40B4-BE49-F238E27FC236}">
                <a16:creationId xmlns:a16="http://schemas.microsoft.com/office/drawing/2014/main" id="{B1A09BD6-FA38-4D45-B01E-AC1F8C6D4408}"/>
              </a:ext>
            </a:extLst>
          </p:cNvPr>
          <p:cNvSpPr txBox="1"/>
          <p:nvPr/>
        </p:nvSpPr>
        <p:spPr>
          <a:xfrm>
            <a:off x="414158" y="4001234"/>
            <a:ext cx="10130624" cy="523220"/>
          </a:xfrm>
          <a:prstGeom prst="rect">
            <a:avLst/>
          </a:prstGeom>
          <a:noFill/>
        </p:spPr>
        <p:txBody>
          <a:bodyPr wrap="square" rtlCol="0">
            <a:spAutoFit/>
          </a:bodyPr>
          <a:lstStyle/>
          <a:p>
            <a:r>
              <a:rPr lang="en-US" sz="1400"/>
              <a:t>And here’s an example of having to import a file within a library.  scipy is the Library.  Linalg is the file.  Fraction_matrix_power() is a function defined within the file.  </a:t>
            </a:r>
          </a:p>
        </p:txBody>
      </p:sp>
      <p:sp>
        <p:nvSpPr>
          <p:cNvPr id="26" name="TextBox 25">
            <a:extLst>
              <a:ext uri="{FF2B5EF4-FFF2-40B4-BE49-F238E27FC236}">
                <a16:creationId xmlns:a16="http://schemas.microsoft.com/office/drawing/2014/main" id="{3E17758B-8A12-4688-ADAF-15EE4C6A1A07}"/>
              </a:ext>
            </a:extLst>
          </p:cNvPr>
          <p:cNvSpPr txBox="1"/>
          <p:nvPr/>
        </p:nvSpPr>
        <p:spPr>
          <a:xfrm>
            <a:off x="414738" y="5461879"/>
            <a:ext cx="6424629" cy="307777"/>
          </a:xfrm>
          <a:prstGeom prst="rect">
            <a:avLst/>
          </a:prstGeom>
          <a:noFill/>
        </p:spPr>
        <p:txBody>
          <a:bodyPr wrap="square" rtlCol="0">
            <a:spAutoFit/>
          </a:bodyPr>
          <a:lstStyle/>
          <a:p>
            <a:r>
              <a:rPr lang="en-US" sz="1400"/>
              <a:t>Obviously the invocation can get lengthy, so then we have the renaming thing:</a:t>
            </a:r>
          </a:p>
        </p:txBody>
      </p:sp>
      <p:sp>
        <p:nvSpPr>
          <p:cNvPr id="27" name="TextBox 26">
            <a:extLst>
              <a:ext uri="{FF2B5EF4-FFF2-40B4-BE49-F238E27FC236}">
                <a16:creationId xmlns:a16="http://schemas.microsoft.com/office/drawing/2014/main" id="{DE0CDC8B-AF10-4127-83E8-8ACB0F64AA2C}"/>
              </a:ext>
            </a:extLst>
          </p:cNvPr>
          <p:cNvSpPr txBox="1"/>
          <p:nvPr/>
        </p:nvSpPr>
        <p:spPr>
          <a:xfrm>
            <a:off x="414158" y="2931780"/>
            <a:ext cx="8836846" cy="305130"/>
          </a:xfrm>
          <a:prstGeom prst="rect">
            <a:avLst/>
          </a:prstGeom>
          <a:noFill/>
        </p:spPr>
        <p:txBody>
          <a:bodyPr wrap="square" rtlCol="0">
            <a:spAutoFit/>
          </a:bodyPr>
          <a:lstStyle/>
          <a:p>
            <a:r>
              <a:rPr lang="en-US" sz="1400"/>
              <a:t>I guess math is just a ‘file’, though it might referred to as a library.  And sin() is a function defined within that file.  </a:t>
            </a:r>
          </a:p>
        </p:txBody>
      </p:sp>
    </p:spTree>
    <p:extLst>
      <p:ext uri="{BB962C8B-B14F-4D97-AF65-F5344CB8AC3E}">
        <p14:creationId xmlns:p14="http://schemas.microsoft.com/office/powerpoint/2010/main" val="10940991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F7F62E-C1BB-F88C-6157-476E3AE18F35}"/>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05480C0D-6A4E-A157-CE0C-04BF1C62E644}"/>
              </a:ext>
            </a:extLst>
          </p:cNvPr>
          <p:cNvSpPr/>
          <p:nvPr/>
        </p:nvSpPr>
        <p:spPr>
          <a:xfrm>
            <a:off x="330380" y="1048790"/>
            <a:ext cx="4536588" cy="584775"/>
          </a:xfrm>
          <a:prstGeom prst="rect">
            <a:avLst/>
          </a:prstGeom>
        </p:spPr>
        <p:txBody>
          <a:bodyPr wrap="square">
            <a:spAutoFit/>
          </a:bodyPr>
          <a:lstStyle/>
          <a:p>
            <a:r>
              <a:rPr lang="en-US" sz="1600"/>
              <a:t>Here’s an example.  We can’t execute this code because x is defined outside the function.    </a:t>
            </a:r>
          </a:p>
        </p:txBody>
      </p:sp>
      <p:sp>
        <p:nvSpPr>
          <p:cNvPr id="2" name="Rectangle 1">
            <a:extLst>
              <a:ext uri="{FF2B5EF4-FFF2-40B4-BE49-F238E27FC236}">
                <a16:creationId xmlns:a16="http://schemas.microsoft.com/office/drawing/2014/main" id="{2610543C-D4DF-4B6C-4D01-A343CA2ED850}"/>
              </a:ext>
            </a:extLst>
          </p:cNvPr>
          <p:cNvSpPr/>
          <p:nvPr/>
        </p:nvSpPr>
        <p:spPr>
          <a:xfrm>
            <a:off x="4039858" y="160349"/>
            <a:ext cx="2628284" cy="461665"/>
          </a:xfrm>
          <a:prstGeom prst="rect">
            <a:avLst/>
          </a:prstGeom>
        </p:spPr>
        <p:txBody>
          <a:bodyPr wrap="none">
            <a:spAutoFit/>
          </a:bodyPr>
          <a:lstStyle/>
          <a:p>
            <a:r>
              <a:rPr lang="en-US" sz="2400" b="1" u="sng"/>
              <a:t>Declaring Variables</a:t>
            </a:r>
          </a:p>
        </p:txBody>
      </p:sp>
      <p:pic>
        <p:nvPicPr>
          <p:cNvPr id="6" name="Picture 5">
            <a:extLst>
              <a:ext uri="{FF2B5EF4-FFF2-40B4-BE49-F238E27FC236}">
                <a16:creationId xmlns:a16="http://schemas.microsoft.com/office/drawing/2014/main" id="{DB369CB8-93D1-8F28-E26A-D18EE33B5052}"/>
              </a:ext>
            </a:extLst>
          </p:cNvPr>
          <p:cNvPicPr>
            <a:picLocks noChangeAspect="1"/>
          </p:cNvPicPr>
          <p:nvPr/>
        </p:nvPicPr>
        <p:blipFill>
          <a:blip r:embed="rId2"/>
          <a:stretch>
            <a:fillRect/>
          </a:stretch>
        </p:blipFill>
        <p:spPr>
          <a:xfrm>
            <a:off x="8301945" y="1896129"/>
            <a:ext cx="1500818" cy="1564683"/>
          </a:xfrm>
          <a:prstGeom prst="rect">
            <a:avLst/>
          </a:prstGeom>
        </p:spPr>
      </p:pic>
      <p:pic>
        <p:nvPicPr>
          <p:cNvPr id="8" name="Picture 7">
            <a:extLst>
              <a:ext uri="{FF2B5EF4-FFF2-40B4-BE49-F238E27FC236}">
                <a16:creationId xmlns:a16="http://schemas.microsoft.com/office/drawing/2014/main" id="{7D9B35F5-B25B-EF81-ABC2-E49E2F23F406}"/>
              </a:ext>
            </a:extLst>
          </p:cNvPr>
          <p:cNvPicPr>
            <a:picLocks noChangeAspect="1"/>
          </p:cNvPicPr>
          <p:nvPr/>
        </p:nvPicPr>
        <p:blipFill>
          <a:blip r:embed="rId3"/>
          <a:stretch>
            <a:fillRect/>
          </a:stretch>
        </p:blipFill>
        <p:spPr>
          <a:xfrm>
            <a:off x="510985" y="1764228"/>
            <a:ext cx="1573454" cy="1495889"/>
          </a:xfrm>
          <a:prstGeom prst="rect">
            <a:avLst/>
          </a:prstGeom>
        </p:spPr>
      </p:pic>
      <p:pic>
        <p:nvPicPr>
          <p:cNvPr id="9" name="Picture 8">
            <a:extLst>
              <a:ext uri="{FF2B5EF4-FFF2-40B4-BE49-F238E27FC236}">
                <a16:creationId xmlns:a16="http://schemas.microsoft.com/office/drawing/2014/main" id="{FC8FB3E1-4E6C-39AA-57CE-4661D31921FB}"/>
              </a:ext>
            </a:extLst>
          </p:cNvPr>
          <p:cNvPicPr>
            <a:picLocks noChangeAspect="1"/>
          </p:cNvPicPr>
          <p:nvPr/>
        </p:nvPicPr>
        <p:blipFill>
          <a:blip r:embed="rId4"/>
          <a:stretch>
            <a:fillRect/>
          </a:stretch>
        </p:blipFill>
        <p:spPr>
          <a:xfrm>
            <a:off x="510985" y="4031809"/>
            <a:ext cx="5997158" cy="355680"/>
          </a:xfrm>
          <a:prstGeom prst="rect">
            <a:avLst/>
          </a:prstGeom>
        </p:spPr>
      </p:pic>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5EAA4A86-323C-75A8-D9BC-246159584D97}"/>
                  </a:ext>
                </a:extLst>
              </p14:cNvPr>
              <p14:cNvContentPartPr/>
              <p14:nvPr/>
            </p14:nvContentPartPr>
            <p14:xfrm>
              <a:off x="1297712" y="3369144"/>
              <a:ext cx="275156" cy="464708"/>
            </p14:xfrm>
          </p:contentPart>
        </mc:Choice>
        <mc:Fallback xmlns="">
          <p:pic>
            <p:nvPicPr>
              <p:cNvPr id="10" name="Ink 9">
                <a:extLst>
                  <a:ext uri="{FF2B5EF4-FFF2-40B4-BE49-F238E27FC236}">
                    <a16:creationId xmlns:a16="http://schemas.microsoft.com/office/drawing/2014/main" id="{5EAA4A86-323C-75A8-D9BC-246159584D97}"/>
                  </a:ext>
                </a:extLst>
              </p:cNvPr>
              <p:cNvPicPr/>
              <p:nvPr/>
            </p:nvPicPr>
            <p:blipFill>
              <a:blip r:embed="rId6"/>
              <a:stretch>
                <a:fillRect/>
              </a:stretch>
            </p:blipFill>
            <p:spPr>
              <a:xfrm>
                <a:off x="1288720" y="3360498"/>
                <a:ext cx="292780" cy="482360"/>
              </a:xfrm>
              <a:prstGeom prst="rect">
                <a:avLst/>
              </a:prstGeom>
            </p:spPr>
          </p:pic>
        </mc:Fallback>
      </mc:AlternateContent>
      <p:sp>
        <p:nvSpPr>
          <p:cNvPr id="11" name="Rectangle 10">
            <a:extLst>
              <a:ext uri="{FF2B5EF4-FFF2-40B4-BE49-F238E27FC236}">
                <a16:creationId xmlns:a16="http://schemas.microsoft.com/office/drawing/2014/main" id="{CC03E554-F45B-9E4E-CD66-92285E7C9D17}"/>
              </a:ext>
            </a:extLst>
          </p:cNvPr>
          <p:cNvSpPr/>
          <p:nvPr/>
        </p:nvSpPr>
        <p:spPr>
          <a:xfrm>
            <a:off x="7144427" y="1096426"/>
            <a:ext cx="4536588" cy="584775"/>
          </a:xfrm>
          <a:prstGeom prst="rect">
            <a:avLst/>
          </a:prstGeom>
        </p:spPr>
        <p:txBody>
          <a:bodyPr wrap="square">
            <a:spAutoFit/>
          </a:bodyPr>
          <a:lstStyle/>
          <a:p>
            <a:r>
              <a:rPr lang="en-US" sz="1600"/>
              <a:t>But can execute this, as tell the function that the x we’re referencing is outside the function.</a:t>
            </a:r>
          </a:p>
        </p:txBody>
      </p:sp>
      <mc:AlternateContent xmlns:mc="http://schemas.openxmlformats.org/markup-compatibility/2006" xmlns:p14="http://schemas.microsoft.com/office/powerpoint/2010/main">
        <mc:Choice Requires="p14">
          <p:contentPart p14:bwMode="auto" r:id="rId7">
            <p14:nvContentPartPr>
              <p14:cNvPr id="12" name="Ink 11">
                <a:extLst>
                  <a:ext uri="{FF2B5EF4-FFF2-40B4-BE49-F238E27FC236}">
                    <a16:creationId xmlns:a16="http://schemas.microsoft.com/office/drawing/2014/main" id="{AC0A02BC-D01B-9F6F-8B12-518D7CA3369E}"/>
                  </a:ext>
                </a:extLst>
              </p14:cNvPr>
              <p14:cNvContentPartPr/>
              <p14:nvPr/>
            </p14:nvContentPartPr>
            <p14:xfrm>
              <a:off x="8841754" y="3546984"/>
              <a:ext cx="210600" cy="355680"/>
            </p14:xfrm>
          </p:contentPart>
        </mc:Choice>
        <mc:Fallback xmlns="">
          <p:pic>
            <p:nvPicPr>
              <p:cNvPr id="12" name="Ink 11">
                <a:extLst>
                  <a:ext uri="{FF2B5EF4-FFF2-40B4-BE49-F238E27FC236}">
                    <a16:creationId xmlns:a16="http://schemas.microsoft.com/office/drawing/2014/main" id="{AC0A02BC-D01B-9F6F-8B12-518D7CA3369E}"/>
                  </a:ext>
                </a:extLst>
              </p:cNvPr>
              <p:cNvPicPr/>
              <p:nvPr/>
            </p:nvPicPr>
            <p:blipFill>
              <a:blip r:embed="rId8"/>
              <a:stretch>
                <a:fillRect/>
              </a:stretch>
            </p:blipFill>
            <p:spPr>
              <a:xfrm>
                <a:off x="8833114" y="3538344"/>
                <a:ext cx="228240" cy="373320"/>
              </a:xfrm>
              <a:prstGeom prst="rect">
                <a:avLst/>
              </a:prstGeom>
            </p:spPr>
          </p:pic>
        </mc:Fallback>
      </mc:AlternateContent>
      <p:pic>
        <p:nvPicPr>
          <p:cNvPr id="13" name="Picture 12">
            <a:extLst>
              <a:ext uri="{FF2B5EF4-FFF2-40B4-BE49-F238E27FC236}">
                <a16:creationId xmlns:a16="http://schemas.microsoft.com/office/drawing/2014/main" id="{617EF069-3A04-8D40-C03E-E431050F0132}"/>
              </a:ext>
            </a:extLst>
          </p:cNvPr>
          <p:cNvPicPr>
            <a:picLocks noChangeAspect="1"/>
          </p:cNvPicPr>
          <p:nvPr/>
        </p:nvPicPr>
        <p:blipFill>
          <a:blip r:embed="rId9"/>
          <a:stretch>
            <a:fillRect/>
          </a:stretch>
        </p:blipFill>
        <p:spPr>
          <a:xfrm>
            <a:off x="8841754" y="4072476"/>
            <a:ext cx="351407" cy="197667"/>
          </a:xfrm>
          <a:prstGeom prst="rect">
            <a:avLst/>
          </a:prstGeom>
        </p:spPr>
      </p:pic>
    </p:spTree>
    <p:extLst>
      <p:ext uri="{BB962C8B-B14F-4D97-AF65-F5344CB8AC3E}">
        <p14:creationId xmlns:p14="http://schemas.microsoft.com/office/powerpoint/2010/main" val="343825055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773442-9DBB-4583-A70E-CB4E1FB23D4B}"/>
              </a:ext>
            </a:extLst>
          </p:cNvPr>
          <p:cNvSpPr/>
          <p:nvPr/>
        </p:nvSpPr>
        <p:spPr>
          <a:xfrm>
            <a:off x="3600989" y="156240"/>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6" name="TextBox 5">
            <a:extLst>
              <a:ext uri="{FF2B5EF4-FFF2-40B4-BE49-F238E27FC236}">
                <a16:creationId xmlns:a16="http://schemas.microsoft.com/office/drawing/2014/main" id="{87C75EA5-E9AF-46F1-871D-7614F3121F35}"/>
              </a:ext>
            </a:extLst>
          </p:cNvPr>
          <p:cNvSpPr txBox="1"/>
          <p:nvPr/>
        </p:nvSpPr>
        <p:spPr>
          <a:xfrm>
            <a:off x="359076" y="1073375"/>
            <a:ext cx="4091626" cy="338554"/>
          </a:xfrm>
          <a:prstGeom prst="rect">
            <a:avLst/>
          </a:prstGeom>
          <a:noFill/>
        </p:spPr>
        <p:txBody>
          <a:bodyPr wrap="square" rtlCol="0">
            <a:spAutoFit/>
          </a:bodyPr>
          <a:lstStyle/>
          <a:p>
            <a:r>
              <a:rPr lang="en-US" sz="1600"/>
              <a:t>Importing </a:t>
            </a:r>
            <a:r>
              <a:rPr lang="en-US" sz="1600" i="1"/>
              <a:t>functions</a:t>
            </a:r>
            <a:r>
              <a:rPr lang="en-US" sz="1600"/>
              <a:t> from </a:t>
            </a:r>
            <a:r>
              <a:rPr lang="en-US" sz="1600" b="1"/>
              <a:t>Libraries</a:t>
            </a:r>
            <a:endParaRPr lang="en-US" b="1"/>
          </a:p>
        </p:txBody>
      </p:sp>
      <p:sp>
        <p:nvSpPr>
          <p:cNvPr id="21" name="TextBox 20">
            <a:extLst>
              <a:ext uri="{FF2B5EF4-FFF2-40B4-BE49-F238E27FC236}">
                <a16:creationId xmlns:a16="http://schemas.microsoft.com/office/drawing/2014/main" id="{2A4CA66F-88F0-4337-B4BC-80179B85B307}"/>
              </a:ext>
            </a:extLst>
          </p:cNvPr>
          <p:cNvSpPr txBox="1"/>
          <p:nvPr/>
        </p:nvSpPr>
        <p:spPr>
          <a:xfrm>
            <a:off x="427133" y="2823847"/>
            <a:ext cx="6602128" cy="584775"/>
          </a:xfrm>
          <a:prstGeom prst="rect">
            <a:avLst/>
          </a:prstGeom>
          <a:noFill/>
          <a:ln>
            <a:solidFill>
              <a:srgbClr val="0070C0"/>
            </a:solidFill>
          </a:ln>
        </p:spPr>
        <p:txBody>
          <a:bodyPr wrap="none" rtlCol="0">
            <a:spAutoFit/>
          </a:bodyPr>
          <a:lstStyle/>
          <a:p>
            <a:r>
              <a:rPr lang="en-US" sz="1600"/>
              <a:t>Importation:</a:t>
            </a:r>
            <a:r>
              <a:rPr lang="en-US" sz="1600" i="1"/>
              <a:t> 	from library.folder.file import function as shortname</a:t>
            </a:r>
          </a:p>
          <a:p>
            <a:r>
              <a:rPr lang="en-US" sz="1600"/>
              <a:t>Invocation: 	</a:t>
            </a:r>
            <a:r>
              <a:rPr lang="en-US" sz="1600" i="1"/>
              <a:t>shortname (parameters)</a:t>
            </a:r>
            <a:r>
              <a:rPr lang="en-US" sz="1600"/>
              <a:t> </a:t>
            </a:r>
          </a:p>
        </p:txBody>
      </p:sp>
      <p:sp>
        <p:nvSpPr>
          <p:cNvPr id="22" name="TextBox 21">
            <a:extLst>
              <a:ext uri="{FF2B5EF4-FFF2-40B4-BE49-F238E27FC236}">
                <a16:creationId xmlns:a16="http://schemas.microsoft.com/office/drawing/2014/main" id="{644E81CA-FD64-4104-9CDC-E050B622026C}"/>
              </a:ext>
            </a:extLst>
          </p:cNvPr>
          <p:cNvSpPr txBox="1"/>
          <p:nvPr/>
        </p:nvSpPr>
        <p:spPr>
          <a:xfrm>
            <a:off x="359076" y="2392597"/>
            <a:ext cx="4490099" cy="307777"/>
          </a:xfrm>
          <a:prstGeom prst="rect">
            <a:avLst/>
          </a:prstGeom>
          <a:noFill/>
        </p:spPr>
        <p:txBody>
          <a:bodyPr wrap="square" rtlCol="0">
            <a:spAutoFit/>
          </a:bodyPr>
          <a:lstStyle/>
          <a:p>
            <a:r>
              <a:rPr lang="en-US" sz="1400"/>
              <a:t>and you can rename the function too,</a:t>
            </a:r>
            <a:endParaRPr lang="en-US" sz="1600"/>
          </a:p>
        </p:txBody>
      </p:sp>
      <p:sp>
        <p:nvSpPr>
          <p:cNvPr id="25" name="TextBox 24">
            <a:extLst>
              <a:ext uri="{FF2B5EF4-FFF2-40B4-BE49-F238E27FC236}">
                <a16:creationId xmlns:a16="http://schemas.microsoft.com/office/drawing/2014/main" id="{A237B25A-9C7E-4D5F-B768-83A2AFD13B5B}"/>
              </a:ext>
            </a:extLst>
          </p:cNvPr>
          <p:cNvSpPr txBox="1"/>
          <p:nvPr/>
        </p:nvSpPr>
        <p:spPr>
          <a:xfrm>
            <a:off x="410881" y="1511567"/>
            <a:ext cx="5255541" cy="584775"/>
          </a:xfrm>
          <a:prstGeom prst="rect">
            <a:avLst/>
          </a:prstGeom>
          <a:noFill/>
          <a:ln>
            <a:solidFill>
              <a:srgbClr val="0070C0"/>
            </a:solidFill>
          </a:ln>
        </p:spPr>
        <p:txBody>
          <a:bodyPr wrap="none" rtlCol="0">
            <a:spAutoFit/>
          </a:bodyPr>
          <a:lstStyle/>
          <a:p>
            <a:r>
              <a:rPr lang="en-US" sz="1600"/>
              <a:t>Importation:</a:t>
            </a:r>
            <a:r>
              <a:rPr lang="en-US" sz="1600" i="1"/>
              <a:t> 	from library.folder.file import function</a:t>
            </a:r>
          </a:p>
          <a:p>
            <a:r>
              <a:rPr lang="en-US" sz="1600"/>
              <a:t>Invocation:		</a:t>
            </a:r>
            <a:r>
              <a:rPr lang="en-US" sz="1600" i="1"/>
              <a:t>function(parameters)</a:t>
            </a:r>
          </a:p>
        </p:txBody>
      </p:sp>
      <p:sp>
        <p:nvSpPr>
          <p:cNvPr id="2" name="TextBox 1">
            <a:extLst>
              <a:ext uri="{FF2B5EF4-FFF2-40B4-BE49-F238E27FC236}">
                <a16:creationId xmlns:a16="http://schemas.microsoft.com/office/drawing/2014/main" id="{F1BA8B4B-078F-E29D-6DE3-C4111270E8CD}"/>
              </a:ext>
            </a:extLst>
          </p:cNvPr>
          <p:cNvSpPr txBox="1"/>
          <p:nvPr/>
        </p:nvSpPr>
        <p:spPr>
          <a:xfrm>
            <a:off x="427133" y="4715592"/>
            <a:ext cx="4722575" cy="584775"/>
          </a:xfrm>
          <a:prstGeom prst="rect">
            <a:avLst/>
          </a:prstGeom>
          <a:noFill/>
          <a:ln>
            <a:solidFill>
              <a:srgbClr val="0070C0"/>
            </a:solidFill>
          </a:ln>
        </p:spPr>
        <p:txBody>
          <a:bodyPr wrap="none" rtlCol="0">
            <a:spAutoFit/>
          </a:bodyPr>
          <a:lstStyle/>
          <a:p>
            <a:r>
              <a:rPr lang="en-US" sz="1600"/>
              <a:t>Importation:</a:t>
            </a:r>
            <a:r>
              <a:rPr lang="en-US" sz="1600" i="1"/>
              <a:t> 	from folder.file import function</a:t>
            </a:r>
          </a:p>
          <a:p>
            <a:r>
              <a:rPr lang="en-US" sz="1600"/>
              <a:t>Invocation:		</a:t>
            </a:r>
            <a:r>
              <a:rPr lang="en-US" sz="1600" i="1"/>
              <a:t>function(parameters)</a:t>
            </a:r>
          </a:p>
        </p:txBody>
      </p:sp>
      <p:sp>
        <p:nvSpPr>
          <p:cNvPr id="3" name="TextBox 2">
            <a:extLst>
              <a:ext uri="{FF2B5EF4-FFF2-40B4-BE49-F238E27FC236}">
                <a16:creationId xmlns:a16="http://schemas.microsoft.com/office/drawing/2014/main" id="{D259211F-8C6D-9FD9-36B8-49ADC5523B10}"/>
              </a:ext>
            </a:extLst>
          </p:cNvPr>
          <p:cNvSpPr txBox="1"/>
          <p:nvPr/>
        </p:nvSpPr>
        <p:spPr>
          <a:xfrm>
            <a:off x="359076" y="4096773"/>
            <a:ext cx="3401161" cy="338554"/>
          </a:xfrm>
          <a:prstGeom prst="rect">
            <a:avLst/>
          </a:prstGeom>
          <a:noFill/>
        </p:spPr>
        <p:txBody>
          <a:bodyPr wrap="square" rtlCol="0">
            <a:spAutoFit/>
          </a:bodyPr>
          <a:lstStyle/>
          <a:p>
            <a:r>
              <a:rPr lang="en-US" sz="1600"/>
              <a:t>Importing </a:t>
            </a:r>
            <a:r>
              <a:rPr lang="en-US" sz="1600" i="1"/>
              <a:t>functions</a:t>
            </a:r>
            <a:r>
              <a:rPr lang="en-US" sz="1600"/>
              <a:t> from  </a:t>
            </a:r>
            <a:r>
              <a:rPr lang="en-US" sz="1600" b="1"/>
              <a:t>folders</a:t>
            </a:r>
            <a:endParaRPr lang="en-US" b="1"/>
          </a:p>
        </p:txBody>
      </p:sp>
      <p:sp>
        <p:nvSpPr>
          <p:cNvPr id="7" name="TextBox 6">
            <a:extLst>
              <a:ext uri="{FF2B5EF4-FFF2-40B4-BE49-F238E27FC236}">
                <a16:creationId xmlns:a16="http://schemas.microsoft.com/office/drawing/2014/main" id="{0AC7753F-A51A-9D9C-3E6F-07B3025FE8A6}"/>
              </a:ext>
            </a:extLst>
          </p:cNvPr>
          <p:cNvSpPr txBox="1"/>
          <p:nvPr/>
        </p:nvSpPr>
        <p:spPr>
          <a:xfrm>
            <a:off x="427133" y="5492237"/>
            <a:ext cx="5772606" cy="584775"/>
          </a:xfrm>
          <a:prstGeom prst="rect">
            <a:avLst/>
          </a:prstGeom>
          <a:noFill/>
          <a:ln>
            <a:solidFill>
              <a:srgbClr val="0070C0"/>
            </a:solidFill>
          </a:ln>
        </p:spPr>
        <p:txBody>
          <a:bodyPr wrap="none" rtlCol="0">
            <a:spAutoFit/>
          </a:bodyPr>
          <a:lstStyle/>
          <a:p>
            <a:r>
              <a:rPr lang="en-US" sz="1600"/>
              <a:t>Importation:</a:t>
            </a:r>
            <a:r>
              <a:rPr lang="en-US" sz="1600" i="1"/>
              <a:t> 	from folder.file import function as shortname</a:t>
            </a:r>
          </a:p>
          <a:p>
            <a:r>
              <a:rPr lang="en-US" sz="1600"/>
              <a:t>Invocation: 	</a:t>
            </a:r>
            <a:r>
              <a:rPr lang="en-US" sz="1600" i="1"/>
              <a:t>shortname(parameters)</a:t>
            </a:r>
            <a:r>
              <a:rPr lang="en-US" sz="1600"/>
              <a:t> </a:t>
            </a:r>
          </a:p>
        </p:txBody>
      </p:sp>
      <p:sp>
        <p:nvSpPr>
          <p:cNvPr id="5" name="TextBox 4">
            <a:extLst>
              <a:ext uri="{FF2B5EF4-FFF2-40B4-BE49-F238E27FC236}">
                <a16:creationId xmlns:a16="http://schemas.microsoft.com/office/drawing/2014/main" id="{D3B9B425-998C-0F0A-3BA2-576D2762E184}"/>
              </a:ext>
            </a:extLst>
          </p:cNvPr>
          <p:cNvSpPr txBox="1"/>
          <p:nvPr/>
        </p:nvSpPr>
        <p:spPr>
          <a:xfrm>
            <a:off x="8367252" y="4707406"/>
            <a:ext cx="3598605" cy="1569660"/>
          </a:xfrm>
          <a:prstGeom prst="rect">
            <a:avLst/>
          </a:prstGeom>
          <a:solidFill>
            <a:srgbClr val="FFCCCC"/>
          </a:solidFill>
        </p:spPr>
        <p:txBody>
          <a:bodyPr wrap="square" rtlCol="0">
            <a:spAutoFit/>
          </a:bodyPr>
          <a:lstStyle/>
          <a:p>
            <a:r>
              <a:rPr lang="en-US" sz="1600"/>
              <a:t>If there’s a lot of things (classes, functions, etc.) to import from a module, you can import them all with a *, e.g., from </a:t>
            </a:r>
            <a:r>
              <a:rPr lang="en-US" sz="1600" i="1">
                <a:solidFill>
                  <a:srgbClr val="0000FF"/>
                </a:solidFill>
              </a:rPr>
              <a:t>XtraMLTools.Regression import *</a:t>
            </a:r>
            <a:r>
              <a:rPr lang="en-US" sz="1600"/>
              <a:t>.  </a:t>
            </a:r>
          </a:p>
          <a:p>
            <a:r>
              <a:rPr lang="en-US" sz="1600"/>
              <a:t>And then you can invoke them as if you had explicitly imported them all.</a:t>
            </a:r>
          </a:p>
        </p:txBody>
      </p:sp>
    </p:spTree>
    <p:extLst>
      <p:ext uri="{BB962C8B-B14F-4D97-AF65-F5344CB8AC3E}">
        <p14:creationId xmlns:p14="http://schemas.microsoft.com/office/powerpoint/2010/main" val="5717652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9CB1B0-93A1-7CA9-3C25-986126662450}"/>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DB468FD3-2694-A30C-02AA-5F0EEAAD512C}"/>
              </a:ext>
            </a:extLst>
          </p:cNvPr>
          <p:cNvSpPr/>
          <p:nvPr/>
        </p:nvSpPr>
        <p:spPr>
          <a:xfrm>
            <a:off x="3600989" y="156240"/>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6" name="TextBox 5">
            <a:extLst>
              <a:ext uri="{FF2B5EF4-FFF2-40B4-BE49-F238E27FC236}">
                <a16:creationId xmlns:a16="http://schemas.microsoft.com/office/drawing/2014/main" id="{C18DDDB4-521D-3C39-A5DA-B91B5B46885F}"/>
              </a:ext>
            </a:extLst>
          </p:cNvPr>
          <p:cNvSpPr txBox="1"/>
          <p:nvPr/>
        </p:nvSpPr>
        <p:spPr>
          <a:xfrm>
            <a:off x="359076" y="1073375"/>
            <a:ext cx="9912684" cy="584775"/>
          </a:xfrm>
          <a:prstGeom prst="rect">
            <a:avLst/>
          </a:prstGeom>
          <a:noFill/>
        </p:spPr>
        <p:txBody>
          <a:bodyPr wrap="square" rtlCol="0">
            <a:spAutoFit/>
          </a:bodyPr>
          <a:lstStyle/>
          <a:p>
            <a:r>
              <a:rPr lang="en-US" sz="1600"/>
              <a:t>Importing </a:t>
            </a:r>
            <a:r>
              <a:rPr lang="en-US" sz="1600" i="1"/>
              <a:t>files</a:t>
            </a:r>
            <a:r>
              <a:rPr lang="en-US" sz="1600"/>
              <a:t> from </a:t>
            </a:r>
            <a:r>
              <a:rPr lang="en-US" sz="1600" b="1"/>
              <a:t>elsewhere.  </a:t>
            </a:r>
            <a:r>
              <a:rPr lang="en-US" sz="1600"/>
              <a:t>If the file you’re trying to import is not in the same folder as the executable file, you’ll have to add to the sysem the path to the file you want to import.  Here’s an example,</a:t>
            </a:r>
          </a:p>
        </p:txBody>
      </p:sp>
      <p:pic>
        <p:nvPicPr>
          <p:cNvPr id="10" name="Picture 9">
            <a:extLst>
              <a:ext uri="{FF2B5EF4-FFF2-40B4-BE49-F238E27FC236}">
                <a16:creationId xmlns:a16="http://schemas.microsoft.com/office/drawing/2014/main" id="{8081C1D4-FACC-5252-48BC-A3F9AB444012}"/>
              </a:ext>
            </a:extLst>
          </p:cNvPr>
          <p:cNvPicPr>
            <a:picLocks noChangeAspect="1"/>
          </p:cNvPicPr>
          <p:nvPr/>
        </p:nvPicPr>
        <p:blipFill>
          <a:blip r:embed="rId2"/>
          <a:stretch>
            <a:fillRect/>
          </a:stretch>
        </p:blipFill>
        <p:spPr>
          <a:xfrm>
            <a:off x="359076" y="1992658"/>
            <a:ext cx="11287476" cy="801342"/>
          </a:xfrm>
          <a:prstGeom prst="rect">
            <a:avLst/>
          </a:prstGeom>
        </p:spPr>
      </p:pic>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29E126BA-FBAA-F01B-2BE7-1841F99C5E5B}"/>
                  </a:ext>
                </a:extLst>
              </p14:cNvPr>
              <p14:cNvContentPartPr/>
              <p14:nvPr/>
            </p14:nvContentPartPr>
            <p14:xfrm>
              <a:off x="985280" y="2895400"/>
              <a:ext cx="1781280" cy="169560"/>
            </p14:xfrm>
          </p:contentPart>
        </mc:Choice>
        <mc:Fallback xmlns="">
          <p:pic>
            <p:nvPicPr>
              <p:cNvPr id="2" name="Ink 1">
                <a:extLst>
                  <a:ext uri="{FF2B5EF4-FFF2-40B4-BE49-F238E27FC236}">
                    <a16:creationId xmlns:a16="http://schemas.microsoft.com/office/drawing/2014/main" id="{29E126BA-FBAA-F01B-2BE7-1841F99C5E5B}"/>
                  </a:ext>
                </a:extLst>
              </p:cNvPr>
              <p:cNvPicPr/>
              <p:nvPr/>
            </p:nvPicPr>
            <p:blipFill>
              <a:blip r:embed="rId4"/>
              <a:stretch>
                <a:fillRect/>
              </a:stretch>
            </p:blipFill>
            <p:spPr>
              <a:xfrm>
                <a:off x="976640" y="2886400"/>
                <a:ext cx="1798920" cy="187200"/>
              </a:xfrm>
              <a:prstGeom prst="rect">
                <a:avLst/>
              </a:prstGeom>
            </p:spPr>
          </p:pic>
        </mc:Fallback>
      </mc:AlternateContent>
      <p:sp>
        <p:nvSpPr>
          <p:cNvPr id="3" name="TextBox 2">
            <a:extLst>
              <a:ext uri="{FF2B5EF4-FFF2-40B4-BE49-F238E27FC236}">
                <a16:creationId xmlns:a16="http://schemas.microsoft.com/office/drawing/2014/main" id="{1603648E-4E18-BCE7-F8D8-25712B3673FC}"/>
              </a:ext>
            </a:extLst>
          </p:cNvPr>
          <p:cNvSpPr txBox="1"/>
          <p:nvPr/>
        </p:nvSpPr>
        <p:spPr>
          <a:xfrm>
            <a:off x="1532174" y="3259723"/>
            <a:ext cx="4470640" cy="584775"/>
          </a:xfrm>
          <a:prstGeom prst="rect">
            <a:avLst/>
          </a:prstGeom>
          <a:noFill/>
        </p:spPr>
        <p:txBody>
          <a:bodyPr wrap="square" rtlCol="0">
            <a:spAutoFit/>
          </a:bodyPr>
          <a:lstStyle/>
          <a:p>
            <a:r>
              <a:rPr lang="en-US" sz="1600"/>
              <a:t>This file, which contains a bunch of classes and functions, is within the folder Special_Classes.</a:t>
            </a:r>
          </a:p>
        </p:txBody>
      </p:sp>
    </p:spTree>
    <p:extLst>
      <p:ext uri="{BB962C8B-B14F-4D97-AF65-F5344CB8AC3E}">
        <p14:creationId xmlns:p14="http://schemas.microsoft.com/office/powerpoint/2010/main" val="195083520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773442-9DBB-4583-A70E-CB4E1FB23D4B}"/>
              </a:ext>
            </a:extLst>
          </p:cNvPr>
          <p:cNvSpPr/>
          <p:nvPr/>
        </p:nvSpPr>
        <p:spPr>
          <a:xfrm>
            <a:off x="3610717" y="214603"/>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7" name="TextBox 6">
            <a:extLst>
              <a:ext uri="{FF2B5EF4-FFF2-40B4-BE49-F238E27FC236}">
                <a16:creationId xmlns:a16="http://schemas.microsoft.com/office/drawing/2014/main" id="{6ED486E9-7E43-4A28-993C-9B023F0B595A}"/>
              </a:ext>
            </a:extLst>
          </p:cNvPr>
          <p:cNvSpPr txBox="1"/>
          <p:nvPr/>
        </p:nvSpPr>
        <p:spPr>
          <a:xfrm>
            <a:off x="357336" y="1085737"/>
            <a:ext cx="11477328" cy="1815882"/>
          </a:xfrm>
          <a:prstGeom prst="rect">
            <a:avLst/>
          </a:prstGeom>
          <a:noFill/>
        </p:spPr>
        <p:txBody>
          <a:bodyPr wrap="square" rtlCol="0">
            <a:spAutoFit/>
          </a:bodyPr>
          <a:lstStyle/>
          <a:p>
            <a:r>
              <a:rPr lang="en-US" sz="1600" b="1"/>
              <a:t>Installing packages/libraries</a:t>
            </a:r>
          </a:p>
          <a:p>
            <a:r>
              <a:rPr lang="en-US" sz="1600"/>
              <a:t>One of the nice things about libraries/packages, is that they don’t have to be within the same folder as your executable.  They are available everywhere.   We can turn folders of code into packages/libraries as follows.  First we create this folder structure.  </a:t>
            </a:r>
            <a:r>
              <a:rPr lang="en-US" sz="1600" i="1"/>
              <a:t>Folder</a:t>
            </a:r>
            <a:r>
              <a:rPr lang="en-US" sz="1600"/>
              <a:t> can have whatever name. And it contains another folder, with the name you wish to give the </a:t>
            </a:r>
            <a:r>
              <a:rPr lang="en-US" sz="1600" i="1"/>
              <a:t>library (often given the same name as Folder) </a:t>
            </a:r>
            <a:r>
              <a:rPr lang="en-US" sz="1600"/>
              <a:t>as well as the </a:t>
            </a:r>
            <a:r>
              <a:rPr lang="en-US" sz="1600" i="1"/>
              <a:t>setup</a:t>
            </a:r>
            <a:r>
              <a:rPr lang="en-US" sz="1600"/>
              <a:t>.py file, and </a:t>
            </a:r>
            <a:r>
              <a:rPr lang="en-US" sz="1600" i="1"/>
              <a:t>requirements</a:t>
            </a:r>
            <a:r>
              <a:rPr lang="en-US" sz="1600"/>
              <a:t>.txt file (necessary if want to publish online – it lists the specific version of dependencies you were/are using to develop/test the package), a </a:t>
            </a:r>
            <a:r>
              <a:rPr lang="en-US" sz="1600" i="1"/>
              <a:t>license</a:t>
            </a:r>
            <a:r>
              <a:rPr lang="en-US" sz="1600"/>
              <a:t> file (necessary if want to publish online and allow others to use your package), a </a:t>
            </a:r>
            <a:r>
              <a:rPr lang="en-US" sz="1600" i="1"/>
              <a:t>readme</a:t>
            </a:r>
            <a:r>
              <a:rPr lang="en-US" sz="1600"/>
              <a:t> file (useful if want to publish online, to explain the package to others), and a </a:t>
            </a:r>
            <a:r>
              <a:rPr lang="en-US" sz="1600" i="1"/>
              <a:t>manifest</a:t>
            </a:r>
            <a:r>
              <a:rPr lang="en-US" sz="1600"/>
              <a:t> file (also if you want to publish online).</a:t>
            </a:r>
            <a:endParaRPr lang="en-US"/>
          </a:p>
        </p:txBody>
      </p:sp>
      <p:sp>
        <p:nvSpPr>
          <p:cNvPr id="3" name="TextBox 2">
            <a:extLst>
              <a:ext uri="{FF2B5EF4-FFF2-40B4-BE49-F238E27FC236}">
                <a16:creationId xmlns:a16="http://schemas.microsoft.com/office/drawing/2014/main" id="{14EE4DB3-E02A-DF01-626C-6281CA164A33}"/>
              </a:ext>
            </a:extLst>
          </p:cNvPr>
          <p:cNvSpPr txBox="1"/>
          <p:nvPr/>
        </p:nvSpPr>
        <p:spPr>
          <a:xfrm>
            <a:off x="357336" y="3311088"/>
            <a:ext cx="4450508" cy="2308324"/>
          </a:xfrm>
          <a:prstGeom prst="rect">
            <a:avLst/>
          </a:prstGeom>
          <a:noFill/>
        </p:spPr>
        <p:txBody>
          <a:bodyPr wrap="square" rtlCol="0">
            <a:spAutoFit/>
          </a:bodyPr>
          <a:lstStyle/>
          <a:p>
            <a:r>
              <a:rPr lang="en-US"/>
              <a:t>Folder</a:t>
            </a:r>
          </a:p>
          <a:p>
            <a:r>
              <a:rPr lang="en-US"/>
              <a:t>	</a:t>
            </a:r>
            <a:r>
              <a:rPr lang="en-US">
                <a:solidFill>
                  <a:srgbClr val="FF0000"/>
                </a:solidFill>
              </a:rPr>
              <a:t>library</a:t>
            </a:r>
          </a:p>
          <a:p>
            <a:r>
              <a:rPr lang="en-US"/>
              <a:t>	</a:t>
            </a:r>
            <a:r>
              <a:rPr lang="en-US">
                <a:solidFill>
                  <a:srgbClr val="00B050"/>
                </a:solidFill>
              </a:rPr>
              <a:t>setup</a:t>
            </a:r>
            <a:r>
              <a:rPr lang="en-US"/>
              <a:t>.py</a:t>
            </a:r>
          </a:p>
          <a:p>
            <a:r>
              <a:rPr lang="en-US"/>
              <a:t>	</a:t>
            </a:r>
            <a:r>
              <a:rPr lang="en-US">
                <a:solidFill>
                  <a:srgbClr val="0000FF"/>
                </a:solidFill>
              </a:rPr>
              <a:t>requirements</a:t>
            </a:r>
            <a:r>
              <a:rPr lang="en-US"/>
              <a:t>.txt</a:t>
            </a:r>
          </a:p>
          <a:p>
            <a:r>
              <a:rPr lang="en-US"/>
              <a:t>	LICENSE</a:t>
            </a:r>
          </a:p>
          <a:p>
            <a:r>
              <a:rPr lang="en-US"/>
              <a:t>	README.md</a:t>
            </a:r>
          </a:p>
          <a:p>
            <a:r>
              <a:rPr lang="en-US"/>
              <a:t>	MANIFEST.in</a:t>
            </a:r>
          </a:p>
          <a:p>
            <a:r>
              <a:rPr lang="en-US"/>
              <a:t>	</a:t>
            </a:r>
            <a:r>
              <a:rPr lang="en-US">
                <a:solidFill>
                  <a:srgbClr val="7030A0"/>
                </a:solidFill>
              </a:rPr>
              <a:t>tests</a:t>
            </a:r>
          </a:p>
        </p:txBody>
      </p:sp>
    </p:spTree>
    <p:extLst>
      <p:ext uri="{BB962C8B-B14F-4D97-AF65-F5344CB8AC3E}">
        <p14:creationId xmlns:p14="http://schemas.microsoft.com/office/powerpoint/2010/main" val="262484348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773442-9DBB-4583-A70E-CB4E1FB23D4B}"/>
              </a:ext>
            </a:extLst>
          </p:cNvPr>
          <p:cNvSpPr/>
          <p:nvPr/>
        </p:nvSpPr>
        <p:spPr>
          <a:xfrm>
            <a:off x="3610717" y="214603"/>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7" name="TextBox 6">
            <a:extLst>
              <a:ext uri="{FF2B5EF4-FFF2-40B4-BE49-F238E27FC236}">
                <a16:creationId xmlns:a16="http://schemas.microsoft.com/office/drawing/2014/main" id="{6ED486E9-7E43-4A28-993C-9B023F0B595A}"/>
              </a:ext>
            </a:extLst>
          </p:cNvPr>
          <p:cNvSpPr txBox="1"/>
          <p:nvPr/>
        </p:nvSpPr>
        <p:spPr>
          <a:xfrm>
            <a:off x="357336" y="1222781"/>
            <a:ext cx="11291739" cy="1077218"/>
          </a:xfrm>
          <a:prstGeom prst="rect">
            <a:avLst/>
          </a:prstGeom>
          <a:noFill/>
        </p:spPr>
        <p:txBody>
          <a:bodyPr wrap="square" rtlCol="0">
            <a:spAutoFit/>
          </a:bodyPr>
          <a:lstStyle/>
          <a:p>
            <a:r>
              <a:rPr lang="en-US" sz="1600" b="1">
                <a:solidFill>
                  <a:srgbClr val="FF0000"/>
                </a:solidFill>
              </a:rPr>
              <a:t>library</a:t>
            </a:r>
            <a:r>
              <a:rPr lang="en-US" sz="1600" b="1"/>
              <a:t> folder</a:t>
            </a:r>
          </a:p>
          <a:p>
            <a:r>
              <a:rPr lang="en-US" sz="1600"/>
              <a:t>library folder could have varying structures.  The simplest is on the left.  We have an __init__.py file, the src code files, and a tests folder.  The one on the right separates the src code files into modules.  Note each module would then have its own __init__.py file as well.  So far, all my __init__.py files are just empty.</a:t>
            </a:r>
            <a:endParaRPr lang="en-US"/>
          </a:p>
        </p:txBody>
      </p:sp>
      <p:sp>
        <p:nvSpPr>
          <p:cNvPr id="2" name="TextBox 1">
            <a:extLst>
              <a:ext uri="{FF2B5EF4-FFF2-40B4-BE49-F238E27FC236}">
                <a16:creationId xmlns:a16="http://schemas.microsoft.com/office/drawing/2014/main" id="{14EE4DB3-E02A-DF01-626C-6281CA164A33}"/>
              </a:ext>
            </a:extLst>
          </p:cNvPr>
          <p:cNvSpPr txBox="1"/>
          <p:nvPr/>
        </p:nvSpPr>
        <p:spPr>
          <a:xfrm>
            <a:off x="357336" y="2698398"/>
            <a:ext cx="4050458" cy="1477328"/>
          </a:xfrm>
          <a:prstGeom prst="rect">
            <a:avLst/>
          </a:prstGeom>
          <a:noFill/>
        </p:spPr>
        <p:txBody>
          <a:bodyPr wrap="square" rtlCol="0">
            <a:spAutoFit/>
          </a:bodyPr>
          <a:lstStyle/>
          <a:p>
            <a:r>
              <a:rPr lang="en-US">
                <a:solidFill>
                  <a:srgbClr val="FF0000"/>
                </a:solidFill>
              </a:rPr>
              <a:t>library</a:t>
            </a:r>
          </a:p>
          <a:p>
            <a:r>
              <a:rPr lang="en-US"/>
              <a:t>	__init__.py</a:t>
            </a:r>
          </a:p>
          <a:p>
            <a:r>
              <a:rPr lang="en-US"/>
              <a:t>	src_1a.py</a:t>
            </a:r>
          </a:p>
          <a:p>
            <a:r>
              <a:rPr lang="en-US"/>
              <a:t>	src_1b.py</a:t>
            </a:r>
          </a:p>
          <a:p>
            <a:r>
              <a:rPr lang="en-US"/>
              <a:t>	src_2.py</a:t>
            </a:r>
          </a:p>
        </p:txBody>
      </p:sp>
      <p:sp>
        <p:nvSpPr>
          <p:cNvPr id="6" name="TextBox 5">
            <a:extLst>
              <a:ext uri="{FF2B5EF4-FFF2-40B4-BE49-F238E27FC236}">
                <a16:creationId xmlns:a16="http://schemas.microsoft.com/office/drawing/2014/main" id="{14EE4DB3-E02A-DF01-626C-6281CA164A33}"/>
              </a:ext>
            </a:extLst>
          </p:cNvPr>
          <p:cNvSpPr txBox="1"/>
          <p:nvPr/>
        </p:nvSpPr>
        <p:spPr>
          <a:xfrm>
            <a:off x="4948386" y="2698398"/>
            <a:ext cx="4450508" cy="2585323"/>
          </a:xfrm>
          <a:prstGeom prst="rect">
            <a:avLst/>
          </a:prstGeom>
          <a:noFill/>
        </p:spPr>
        <p:txBody>
          <a:bodyPr wrap="square" rtlCol="0">
            <a:spAutoFit/>
          </a:bodyPr>
          <a:lstStyle/>
          <a:p>
            <a:r>
              <a:rPr lang="en-US">
                <a:solidFill>
                  <a:srgbClr val="FF0000"/>
                </a:solidFill>
              </a:rPr>
              <a:t>library</a:t>
            </a:r>
          </a:p>
          <a:p>
            <a:r>
              <a:rPr lang="en-US"/>
              <a:t>	__init__.py</a:t>
            </a:r>
          </a:p>
          <a:p>
            <a:r>
              <a:rPr lang="en-US"/>
              <a:t>	module_1</a:t>
            </a:r>
          </a:p>
          <a:p>
            <a:r>
              <a:rPr lang="en-US"/>
              <a:t>		__init__.py</a:t>
            </a:r>
          </a:p>
          <a:p>
            <a:r>
              <a:rPr lang="en-US"/>
              <a:t>		src_1a.py</a:t>
            </a:r>
          </a:p>
          <a:p>
            <a:r>
              <a:rPr lang="en-US"/>
              <a:t>		src_1b.py</a:t>
            </a:r>
          </a:p>
          <a:p>
            <a:r>
              <a:rPr lang="en-US"/>
              <a:t>	module_2</a:t>
            </a:r>
          </a:p>
          <a:p>
            <a:r>
              <a:rPr lang="en-US"/>
              <a:t>		__init__.py</a:t>
            </a:r>
          </a:p>
          <a:p>
            <a:r>
              <a:rPr lang="en-US"/>
              <a:t>		src_2.py</a:t>
            </a:r>
          </a:p>
        </p:txBody>
      </p:sp>
    </p:spTree>
    <p:extLst>
      <p:ext uri="{BB962C8B-B14F-4D97-AF65-F5344CB8AC3E}">
        <p14:creationId xmlns:p14="http://schemas.microsoft.com/office/powerpoint/2010/main" val="213587181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773442-9DBB-4583-A70E-CB4E1FB23D4B}"/>
              </a:ext>
            </a:extLst>
          </p:cNvPr>
          <p:cNvSpPr/>
          <p:nvPr/>
        </p:nvSpPr>
        <p:spPr>
          <a:xfrm>
            <a:off x="3610717" y="214603"/>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7" name="TextBox 6">
            <a:extLst>
              <a:ext uri="{FF2B5EF4-FFF2-40B4-BE49-F238E27FC236}">
                <a16:creationId xmlns:a16="http://schemas.microsoft.com/office/drawing/2014/main" id="{6ED486E9-7E43-4A28-993C-9B023F0B595A}"/>
              </a:ext>
            </a:extLst>
          </p:cNvPr>
          <p:cNvSpPr txBox="1"/>
          <p:nvPr/>
        </p:nvSpPr>
        <p:spPr>
          <a:xfrm>
            <a:off x="316567" y="959522"/>
            <a:ext cx="11477328" cy="584775"/>
          </a:xfrm>
          <a:prstGeom prst="rect">
            <a:avLst/>
          </a:prstGeom>
          <a:noFill/>
        </p:spPr>
        <p:txBody>
          <a:bodyPr wrap="square" rtlCol="0">
            <a:spAutoFit/>
          </a:bodyPr>
          <a:lstStyle/>
          <a:p>
            <a:r>
              <a:rPr lang="en-US" sz="1600" b="1">
                <a:solidFill>
                  <a:srgbClr val="00B050"/>
                </a:solidFill>
              </a:rPr>
              <a:t>setup</a:t>
            </a:r>
            <a:r>
              <a:rPr lang="en-US" sz="1600" b="1"/>
              <a:t> file</a:t>
            </a:r>
          </a:p>
          <a:p>
            <a:r>
              <a:rPr lang="en-US" sz="1600"/>
              <a:t>Here’s a little more on the setup.py file.  It’s the file pip runs when installing the package.  It’s contents should look like this:</a:t>
            </a:r>
            <a:endParaRPr lang="en-US"/>
          </a:p>
        </p:txBody>
      </p:sp>
      <p:sp>
        <p:nvSpPr>
          <p:cNvPr id="5" name="TextBox 4">
            <a:extLst>
              <a:ext uri="{FF2B5EF4-FFF2-40B4-BE49-F238E27FC236}">
                <a16:creationId xmlns:a16="http://schemas.microsoft.com/office/drawing/2014/main" id="{427D6209-CFEE-661D-AFCF-713FFF4ACE94}"/>
              </a:ext>
            </a:extLst>
          </p:cNvPr>
          <p:cNvSpPr txBox="1"/>
          <p:nvPr/>
        </p:nvSpPr>
        <p:spPr>
          <a:xfrm>
            <a:off x="336887" y="1662028"/>
            <a:ext cx="6093758" cy="4278094"/>
          </a:xfrm>
          <a:prstGeom prst="rect">
            <a:avLst/>
          </a:prstGeom>
          <a:noFill/>
        </p:spPr>
        <p:txBody>
          <a:bodyPr wrap="square" rtlCol="0">
            <a:spAutoFit/>
          </a:bodyPr>
          <a:lstStyle/>
          <a:p>
            <a:r>
              <a:rPr lang="en-US" sz="1600" b="1"/>
              <a:t>from setuptools import setup, find_packages</a:t>
            </a:r>
          </a:p>
          <a:p>
            <a:endParaRPr lang="en-US" sz="1600" b="1"/>
          </a:p>
          <a:p>
            <a:r>
              <a:rPr lang="en-US" sz="1600"/>
              <a:t>with open(“README.md”, “r”, encoding=“utf-8”) as fh:</a:t>
            </a:r>
          </a:p>
          <a:p>
            <a:r>
              <a:rPr lang="en-US" sz="1600"/>
              <a:t>	long_description = fh.read()</a:t>
            </a:r>
          </a:p>
          <a:p>
            <a:endParaRPr lang="en-US" sz="1600" b="1"/>
          </a:p>
          <a:p>
            <a:r>
              <a:rPr lang="en-US" sz="1600">
                <a:solidFill>
                  <a:srgbClr val="00B050"/>
                </a:solidFill>
              </a:rPr>
              <a:t>setup</a:t>
            </a:r>
            <a:r>
              <a:rPr lang="en-US" sz="1600"/>
              <a:t>(</a:t>
            </a:r>
          </a:p>
          <a:p>
            <a:r>
              <a:rPr lang="en-US" sz="1600"/>
              <a:t>	author = “Your Name”</a:t>
            </a:r>
          </a:p>
          <a:p>
            <a:r>
              <a:rPr lang="en-US" sz="1600"/>
              <a:t>	description = “description of your package, he he”</a:t>
            </a:r>
          </a:p>
          <a:p>
            <a:r>
              <a:rPr lang="en-US" sz="1600"/>
              <a:t>	long_description=long_description,</a:t>
            </a:r>
          </a:p>
          <a:p>
            <a:r>
              <a:rPr lang="en-US" sz="1600"/>
              <a:t>	long_description_content_type=“text/markdown”,</a:t>
            </a:r>
          </a:p>
          <a:p>
            <a:r>
              <a:rPr lang="en-US" sz="1600"/>
              <a:t>	name = “Library”</a:t>
            </a:r>
          </a:p>
          <a:p>
            <a:r>
              <a:rPr lang="en-US" sz="1600"/>
              <a:t>	version = “0.1.0”	(or whatever version)</a:t>
            </a:r>
          </a:p>
          <a:p>
            <a:r>
              <a:rPr lang="en-US" sz="1600"/>
              <a:t>	packages = find_packages(include = [“Library”, “Library.*”]),</a:t>
            </a:r>
          </a:p>
          <a:p>
            <a:r>
              <a:rPr lang="en-US" sz="1600"/>
              <a:t>	install_requires = [“dependency1”, “dependency2”, etc.]</a:t>
            </a:r>
          </a:p>
          <a:p>
            <a:r>
              <a:rPr lang="en-US" sz="1600"/>
              <a:t>	classifiers = [“Programming Language :: Python :: 3”,</a:t>
            </a:r>
          </a:p>
          <a:p>
            <a:r>
              <a:rPr lang="en-US" sz="1600"/>
              <a:t>		  “Licence :: OSI Approved :: MIT License”]</a:t>
            </a:r>
          </a:p>
          <a:p>
            <a:r>
              <a:rPr lang="en-US" sz="1600"/>
              <a:t>          )</a:t>
            </a:r>
          </a:p>
        </p:txBody>
      </p:sp>
      <p:sp>
        <p:nvSpPr>
          <p:cNvPr id="8" name="TextBox 7">
            <a:extLst>
              <a:ext uri="{FF2B5EF4-FFF2-40B4-BE49-F238E27FC236}">
                <a16:creationId xmlns:a16="http://schemas.microsoft.com/office/drawing/2014/main" id="{1330219E-7BF1-955D-C7EA-3126869FFF93}"/>
              </a:ext>
            </a:extLst>
          </p:cNvPr>
          <p:cNvSpPr txBox="1"/>
          <p:nvPr/>
        </p:nvSpPr>
        <p:spPr>
          <a:xfrm>
            <a:off x="7814881" y="4553041"/>
            <a:ext cx="4066431" cy="2062103"/>
          </a:xfrm>
          <a:prstGeom prst="rect">
            <a:avLst/>
          </a:prstGeom>
          <a:noFill/>
        </p:spPr>
        <p:txBody>
          <a:bodyPr wrap="square" rtlCol="0">
            <a:spAutoFit/>
          </a:bodyPr>
          <a:lstStyle/>
          <a:p>
            <a:r>
              <a:rPr lang="en-US" sz="1600"/>
              <a:t>dependency will be of form,</a:t>
            </a:r>
          </a:p>
          <a:p>
            <a:r>
              <a:rPr lang="en-US" sz="1600"/>
              <a:t>numpy</a:t>
            </a:r>
          </a:p>
          <a:p>
            <a:r>
              <a:rPr lang="en-US" sz="1600"/>
              <a:t>numpy==3.1</a:t>
            </a:r>
          </a:p>
          <a:p>
            <a:r>
              <a:rPr lang="en-US" sz="1600"/>
              <a:t>numpy&gt;=2.9, &lt;3.5</a:t>
            </a:r>
          </a:p>
          <a:p>
            <a:r>
              <a:rPr lang="en-US" sz="1600"/>
              <a:t>numpy&gt;2.0</a:t>
            </a:r>
          </a:p>
          <a:p>
            <a:r>
              <a:rPr lang="en-US" sz="1600"/>
              <a:t>etc.</a:t>
            </a:r>
          </a:p>
          <a:p>
            <a:r>
              <a:rPr lang="en-US" sz="1600"/>
              <a:t>these should be as broad as possible.  The first one just says, install any version of numpy.</a:t>
            </a:r>
          </a:p>
        </p:txBody>
      </p:sp>
      <p:sp>
        <p:nvSpPr>
          <p:cNvPr id="10" name="TextBox 9">
            <a:extLst>
              <a:ext uri="{FF2B5EF4-FFF2-40B4-BE49-F238E27FC236}">
                <a16:creationId xmlns:a16="http://schemas.microsoft.com/office/drawing/2014/main" id="{F4A18D99-ACFC-ACC5-35BD-9BE117740B26}"/>
              </a:ext>
            </a:extLst>
          </p:cNvPr>
          <p:cNvSpPr txBox="1"/>
          <p:nvPr/>
        </p:nvSpPr>
        <p:spPr>
          <a:xfrm>
            <a:off x="7643570" y="3175098"/>
            <a:ext cx="3030120" cy="338554"/>
          </a:xfrm>
          <a:prstGeom prst="rect">
            <a:avLst/>
          </a:prstGeom>
          <a:noFill/>
        </p:spPr>
        <p:txBody>
          <a:bodyPr wrap="square" rtlCol="0">
            <a:spAutoFit/>
          </a:bodyPr>
          <a:lstStyle/>
          <a:p>
            <a:r>
              <a:rPr lang="en-US" sz="1600"/>
              <a:t>whatever you’re calling “Library”</a:t>
            </a:r>
          </a:p>
        </p:txBody>
      </p:sp>
      <mc:AlternateContent xmlns:mc="http://schemas.openxmlformats.org/markup-compatibility/2006" xmlns:p14="http://schemas.microsoft.com/office/powerpoint/2010/main">
        <mc:Choice Requires="p14">
          <p:contentPart p14:bwMode="auto" r:id="rId2">
            <p14:nvContentPartPr>
              <p14:cNvPr id="14" name="Ink 13">
                <a:extLst>
                  <a:ext uri="{FF2B5EF4-FFF2-40B4-BE49-F238E27FC236}">
                    <a16:creationId xmlns:a16="http://schemas.microsoft.com/office/drawing/2014/main" id="{E3D8DA7C-4BCC-CF29-22FC-28CFE3F163F8}"/>
                  </a:ext>
                </a:extLst>
              </p14:cNvPr>
              <p14:cNvContentPartPr/>
              <p14:nvPr/>
            </p14:nvContentPartPr>
            <p14:xfrm>
              <a:off x="3064872" y="3450141"/>
              <a:ext cx="4448880" cy="855503"/>
            </p14:xfrm>
          </p:contentPart>
        </mc:Choice>
        <mc:Fallback xmlns="">
          <p:pic>
            <p:nvPicPr>
              <p:cNvPr id="14" name="Ink 13">
                <a:extLst>
                  <a:ext uri="{FF2B5EF4-FFF2-40B4-BE49-F238E27FC236}">
                    <a16:creationId xmlns:a16="http://schemas.microsoft.com/office/drawing/2014/main" id="{E3D8DA7C-4BCC-CF29-22FC-28CFE3F163F8}"/>
                  </a:ext>
                </a:extLst>
              </p:cNvPr>
              <p:cNvPicPr/>
              <p:nvPr/>
            </p:nvPicPr>
            <p:blipFill>
              <a:blip r:embed="rId3"/>
              <a:stretch>
                <a:fillRect/>
              </a:stretch>
            </p:blipFill>
            <p:spPr>
              <a:xfrm>
                <a:off x="3055872" y="3441139"/>
                <a:ext cx="4466520" cy="873146"/>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5" name="Ink 14">
                <a:extLst>
                  <a:ext uri="{FF2B5EF4-FFF2-40B4-BE49-F238E27FC236}">
                    <a16:creationId xmlns:a16="http://schemas.microsoft.com/office/drawing/2014/main" id="{9DE37F73-BDF2-CD0B-9DCC-9716A4DBB8DA}"/>
                  </a:ext>
                </a:extLst>
              </p14:cNvPr>
              <p14:cNvContentPartPr/>
              <p14:nvPr/>
            </p14:nvContentPartPr>
            <p14:xfrm>
              <a:off x="4895740" y="2861075"/>
              <a:ext cx="1967766" cy="966600"/>
            </p14:xfrm>
          </p:contentPart>
        </mc:Choice>
        <mc:Fallback xmlns="">
          <p:pic>
            <p:nvPicPr>
              <p:cNvPr id="15" name="Ink 14">
                <a:extLst>
                  <a:ext uri="{FF2B5EF4-FFF2-40B4-BE49-F238E27FC236}">
                    <a16:creationId xmlns:a16="http://schemas.microsoft.com/office/drawing/2014/main" id="{9DE37F73-BDF2-CD0B-9DCC-9716A4DBB8DA}"/>
                  </a:ext>
                </a:extLst>
              </p:cNvPr>
              <p:cNvPicPr/>
              <p:nvPr/>
            </p:nvPicPr>
            <p:blipFill>
              <a:blip r:embed="rId5"/>
              <a:stretch>
                <a:fillRect/>
              </a:stretch>
            </p:blipFill>
            <p:spPr>
              <a:xfrm>
                <a:off x="4886740" y="2852435"/>
                <a:ext cx="1985406" cy="984240"/>
              </a:xfrm>
              <a:prstGeom prst="rect">
                <a:avLst/>
              </a:prstGeom>
            </p:spPr>
          </p:pic>
        </mc:Fallback>
      </mc:AlternateContent>
      <p:sp>
        <p:nvSpPr>
          <p:cNvPr id="18" name="TextBox 17">
            <a:extLst>
              <a:ext uri="{FF2B5EF4-FFF2-40B4-BE49-F238E27FC236}">
                <a16:creationId xmlns:a16="http://schemas.microsoft.com/office/drawing/2014/main" id="{5F69C0ED-8AA2-D641-012B-687E3233ABCF}"/>
              </a:ext>
            </a:extLst>
          </p:cNvPr>
          <p:cNvSpPr txBox="1"/>
          <p:nvPr/>
        </p:nvSpPr>
        <p:spPr>
          <a:xfrm>
            <a:off x="7118646" y="2645385"/>
            <a:ext cx="4636380" cy="338554"/>
          </a:xfrm>
          <a:prstGeom prst="rect">
            <a:avLst/>
          </a:prstGeom>
          <a:noFill/>
        </p:spPr>
        <p:txBody>
          <a:bodyPr wrap="square" rtlCol="0">
            <a:spAutoFit/>
          </a:bodyPr>
          <a:lstStyle/>
          <a:p>
            <a:r>
              <a:rPr lang="en-US" sz="1600"/>
              <a:t>to display the README file description of the project.</a:t>
            </a:r>
          </a:p>
        </p:txBody>
      </p:sp>
      <mc:AlternateContent xmlns:mc="http://schemas.openxmlformats.org/markup-compatibility/2006" xmlns:p14="http://schemas.microsoft.com/office/powerpoint/2010/main">
        <mc:Choice Requires="p14">
          <p:contentPart p14:bwMode="auto" r:id="rId6">
            <p14:nvContentPartPr>
              <p14:cNvPr id="19" name="Ink 18">
                <a:extLst>
                  <a:ext uri="{FF2B5EF4-FFF2-40B4-BE49-F238E27FC236}">
                    <a16:creationId xmlns:a16="http://schemas.microsoft.com/office/drawing/2014/main" id="{D1579EF4-E62C-7405-337C-008FBCEAE81A}"/>
                  </a:ext>
                </a:extLst>
              </p14:cNvPr>
              <p14:cNvContentPartPr/>
              <p14:nvPr/>
            </p14:nvContentPartPr>
            <p14:xfrm>
              <a:off x="5150880" y="2407440"/>
              <a:ext cx="1712626" cy="508680"/>
            </p14:xfrm>
          </p:contentPart>
        </mc:Choice>
        <mc:Fallback xmlns="">
          <p:pic>
            <p:nvPicPr>
              <p:cNvPr id="19" name="Ink 18">
                <a:extLst>
                  <a:ext uri="{FF2B5EF4-FFF2-40B4-BE49-F238E27FC236}">
                    <a16:creationId xmlns:a16="http://schemas.microsoft.com/office/drawing/2014/main" id="{D1579EF4-E62C-7405-337C-008FBCEAE81A}"/>
                  </a:ext>
                </a:extLst>
              </p:cNvPr>
              <p:cNvPicPr/>
              <p:nvPr/>
            </p:nvPicPr>
            <p:blipFill>
              <a:blip r:embed="rId7"/>
              <a:stretch>
                <a:fillRect/>
              </a:stretch>
            </p:blipFill>
            <p:spPr>
              <a:xfrm>
                <a:off x="5141879" y="2398800"/>
                <a:ext cx="1730267" cy="5263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1" name="Ink 20">
                <a:extLst>
                  <a:ext uri="{FF2B5EF4-FFF2-40B4-BE49-F238E27FC236}">
                    <a16:creationId xmlns:a16="http://schemas.microsoft.com/office/drawing/2014/main" id="{D477FE91-44D7-182E-9BB3-BDCDEC014240}"/>
                  </a:ext>
                </a:extLst>
              </p14:cNvPr>
              <p14:cNvContentPartPr/>
              <p14:nvPr/>
            </p14:nvContentPartPr>
            <p14:xfrm>
              <a:off x="5110559" y="3968267"/>
              <a:ext cx="1752947" cy="584774"/>
            </p14:xfrm>
          </p:contentPart>
        </mc:Choice>
        <mc:Fallback xmlns="">
          <p:pic>
            <p:nvPicPr>
              <p:cNvPr id="21" name="Ink 20">
                <a:extLst>
                  <a:ext uri="{FF2B5EF4-FFF2-40B4-BE49-F238E27FC236}">
                    <a16:creationId xmlns:a16="http://schemas.microsoft.com/office/drawing/2014/main" id="{D477FE91-44D7-182E-9BB3-BDCDEC014240}"/>
                  </a:ext>
                </a:extLst>
              </p:cNvPr>
              <p:cNvPicPr/>
              <p:nvPr/>
            </p:nvPicPr>
            <p:blipFill>
              <a:blip r:embed="rId9"/>
              <a:stretch>
                <a:fillRect/>
              </a:stretch>
            </p:blipFill>
            <p:spPr>
              <a:xfrm>
                <a:off x="5101560" y="3959259"/>
                <a:ext cx="1770584" cy="602429"/>
              </a:xfrm>
              <a:prstGeom prst="rect">
                <a:avLst/>
              </a:prstGeom>
            </p:spPr>
          </p:pic>
        </mc:Fallback>
      </mc:AlternateContent>
      <p:sp>
        <p:nvSpPr>
          <p:cNvPr id="22" name="TextBox 21">
            <a:extLst>
              <a:ext uri="{FF2B5EF4-FFF2-40B4-BE49-F238E27FC236}">
                <a16:creationId xmlns:a16="http://schemas.microsoft.com/office/drawing/2014/main" id="{E8166CC3-091E-6440-1126-3B41AA6BBD73}"/>
              </a:ext>
            </a:extLst>
          </p:cNvPr>
          <p:cNvSpPr txBox="1"/>
          <p:nvPr/>
        </p:nvSpPr>
        <p:spPr>
          <a:xfrm>
            <a:off x="6996273" y="3711930"/>
            <a:ext cx="5111531" cy="584775"/>
          </a:xfrm>
          <a:prstGeom prst="rect">
            <a:avLst/>
          </a:prstGeom>
          <a:noFill/>
        </p:spPr>
        <p:txBody>
          <a:bodyPr wrap="square" rtlCol="0">
            <a:spAutoFit/>
          </a:bodyPr>
          <a:lstStyle/>
          <a:p>
            <a:r>
              <a:rPr lang="en-US" sz="1600"/>
              <a:t>each time you re-upload to PyPI, you must change version number.  Say, 0.1.2 </a:t>
            </a:r>
            <a:r>
              <a:rPr lang="en-US" sz="1600">
                <a:sym typeface="Wingdings" panose="05000000000000000000" pitchFamily="2" charset="2"/>
              </a:rPr>
              <a:t> 0.1.3 for minor changes.  </a:t>
            </a:r>
            <a:endParaRPr lang="en-US" sz="1600"/>
          </a:p>
        </p:txBody>
      </p:sp>
      <mc:AlternateContent xmlns:mc="http://schemas.openxmlformats.org/markup-compatibility/2006" xmlns:p14="http://schemas.microsoft.com/office/powerpoint/2010/main">
        <mc:Choice Requires="p14">
          <p:contentPart p14:bwMode="auto" r:id="rId10">
            <p14:nvContentPartPr>
              <p14:cNvPr id="23" name="Ink 22">
                <a:extLst>
                  <a:ext uri="{FF2B5EF4-FFF2-40B4-BE49-F238E27FC236}">
                    <a16:creationId xmlns:a16="http://schemas.microsoft.com/office/drawing/2014/main" id="{B6CC08B1-8536-4EAA-6E01-8FE544C3F9C8}"/>
                  </a:ext>
                </a:extLst>
              </p14:cNvPr>
              <p14:cNvContentPartPr/>
              <p14:nvPr/>
            </p14:nvContentPartPr>
            <p14:xfrm>
              <a:off x="6156560" y="5079760"/>
              <a:ext cx="1518840" cy="584280"/>
            </p14:xfrm>
          </p:contentPart>
        </mc:Choice>
        <mc:Fallback xmlns="">
          <p:pic>
            <p:nvPicPr>
              <p:cNvPr id="23" name="Ink 22">
                <a:extLst>
                  <a:ext uri="{FF2B5EF4-FFF2-40B4-BE49-F238E27FC236}">
                    <a16:creationId xmlns:a16="http://schemas.microsoft.com/office/drawing/2014/main" id="{B6CC08B1-8536-4EAA-6E01-8FE544C3F9C8}"/>
                  </a:ext>
                </a:extLst>
              </p:cNvPr>
              <p:cNvPicPr/>
              <p:nvPr/>
            </p:nvPicPr>
            <p:blipFill>
              <a:blip r:embed="rId11"/>
              <a:stretch>
                <a:fillRect/>
              </a:stretch>
            </p:blipFill>
            <p:spPr>
              <a:xfrm>
                <a:off x="6147920" y="5070760"/>
                <a:ext cx="1536480" cy="601920"/>
              </a:xfrm>
              <a:prstGeom prst="rect">
                <a:avLst/>
              </a:prstGeom>
            </p:spPr>
          </p:pic>
        </mc:Fallback>
      </mc:AlternateContent>
    </p:spTree>
    <p:extLst>
      <p:ext uri="{BB962C8B-B14F-4D97-AF65-F5344CB8AC3E}">
        <p14:creationId xmlns:p14="http://schemas.microsoft.com/office/powerpoint/2010/main" val="222010535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773442-9DBB-4583-A70E-CB4E1FB23D4B}"/>
              </a:ext>
            </a:extLst>
          </p:cNvPr>
          <p:cNvSpPr/>
          <p:nvPr/>
        </p:nvSpPr>
        <p:spPr>
          <a:xfrm>
            <a:off x="3610717" y="214603"/>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7" name="TextBox 6">
            <a:extLst>
              <a:ext uri="{FF2B5EF4-FFF2-40B4-BE49-F238E27FC236}">
                <a16:creationId xmlns:a16="http://schemas.microsoft.com/office/drawing/2014/main" id="{6ED486E9-7E43-4A28-993C-9B023F0B595A}"/>
              </a:ext>
            </a:extLst>
          </p:cNvPr>
          <p:cNvSpPr txBox="1"/>
          <p:nvPr/>
        </p:nvSpPr>
        <p:spPr>
          <a:xfrm>
            <a:off x="316567" y="1233842"/>
            <a:ext cx="3838873" cy="584775"/>
          </a:xfrm>
          <a:prstGeom prst="rect">
            <a:avLst/>
          </a:prstGeom>
          <a:noFill/>
        </p:spPr>
        <p:txBody>
          <a:bodyPr wrap="square" rtlCol="0">
            <a:spAutoFit/>
          </a:bodyPr>
          <a:lstStyle/>
          <a:p>
            <a:r>
              <a:rPr lang="en-US" sz="1600" b="1">
                <a:solidFill>
                  <a:srgbClr val="00B050"/>
                </a:solidFill>
              </a:rPr>
              <a:t>setup</a:t>
            </a:r>
            <a:r>
              <a:rPr lang="en-US" sz="1600" b="1"/>
              <a:t> file</a:t>
            </a:r>
          </a:p>
          <a:p>
            <a:r>
              <a:rPr lang="en-US" sz="1600"/>
              <a:t>For instance,</a:t>
            </a:r>
            <a:endParaRPr lang="en-US"/>
          </a:p>
        </p:txBody>
      </p:sp>
      <p:pic>
        <p:nvPicPr>
          <p:cNvPr id="3" name="Picture 2">
            <a:extLst>
              <a:ext uri="{FF2B5EF4-FFF2-40B4-BE49-F238E27FC236}">
                <a16:creationId xmlns:a16="http://schemas.microsoft.com/office/drawing/2014/main" id="{48658DB9-00F2-A7FB-A93B-223C23431987}"/>
              </a:ext>
            </a:extLst>
          </p:cNvPr>
          <p:cNvPicPr>
            <a:picLocks noChangeAspect="1"/>
          </p:cNvPicPr>
          <p:nvPr/>
        </p:nvPicPr>
        <p:blipFill>
          <a:blip r:embed="rId2"/>
          <a:stretch>
            <a:fillRect/>
          </a:stretch>
        </p:blipFill>
        <p:spPr>
          <a:xfrm>
            <a:off x="433095" y="1979930"/>
            <a:ext cx="8745170" cy="4544059"/>
          </a:xfrm>
          <a:prstGeom prst="rect">
            <a:avLst/>
          </a:prstGeom>
        </p:spPr>
      </p:pic>
    </p:spTree>
    <p:extLst>
      <p:ext uri="{BB962C8B-B14F-4D97-AF65-F5344CB8AC3E}">
        <p14:creationId xmlns:p14="http://schemas.microsoft.com/office/powerpoint/2010/main" val="184196700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773442-9DBB-4583-A70E-CB4E1FB23D4B}"/>
              </a:ext>
            </a:extLst>
          </p:cNvPr>
          <p:cNvSpPr/>
          <p:nvPr/>
        </p:nvSpPr>
        <p:spPr>
          <a:xfrm>
            <a:off x="3610717" y="214603"/>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7" name="TextBox 6">
            <a:extLst>
              <a:ext uri="{FF2B5EF4-FFF2-40B4-BE49-F238E27FC236}">
                <a16:creationId xmlns:a16="http://schemas.microsoft.com/office/drawing/2014/main" id="{6ED486E9-7E43-4A28-993C-9B023F0B595A}"/>
              </a:ext>
            </a:extLst>
          </p:cNvPr>
          <p:cNvSpPr txBox="1"/>
          <p:nvPr/>
        </p:nvSpPr>
        <p:spPr>
          <a:xfrm>
            <a:off x="316567" y="1119542"/>
            <a:ext cx="11477328" cy="830997"/>
          </a:xfrm>
          <a:prstGeom prst="rect">
            <a:avLst/>
          </a:prstGeom>
          <a:noFill/>
        </p:spPr>
        <p:txBody>
          <a:bodyPr wrap="square" rtlCol="0">
            <a:spAutoFit/>
          </a:bodyPr>
          <a:lstStyle/>
          <a:p>
            <a:r>
              <a:rPr lang="en-US" sz="1600" b="1"/>
              <a:t>Installation</a:t>
            </a:r>
          </a:p>
          <a:p>
            <a:r>
              <a:rPr lang="en-US" sz="1600"/>
              <a:t>Once this is complete, then we have enough to locally install the package on our computer.  You go to the, say, Anaconda prompt in your environment, and change directory to the Folder.  And then can use pip to install the package within the Folder.</a:t>
            </a:r>
          </a:p>
        </p:txBody>
      </p:sp>
      <p:sp>
        <p:nvSpPr>
          <p:cNvPr id="3" name="TextBox 2">
            <a:extLst>
              <a:ext uri="{FF2B5EF4-FFF2-40B4-BE49-F238E27FC236}">
                <a16:creationId xmlns:a16="http://schemas.microsoft.com/office/drawing/2014/main" id="{ADC1E81C-5289-1AEA-359D-7646BCB7A348}"/>
              </a:ext>
            </a:extLst>
          </p:cNvPr>
          <p:cNvSpPr txBox="1"/>
          <p:nvPr/>
        </p:nvSpPr>
        <p:spPr>
          <a:xfrm>
            <a:off x="409575" y="2343835"/>
            <a:ext cx="2171475" cy="923330"/>
          </a:xfrm>
          <a:prstGeom prst="rect">
            <a:avLst/>
          </a:prstGeom>
          <a:noFill/>
        </p:spPr>
        <p:txBody>
          <a:bodyPr wrap="square">
            <a:spAutoFit/>
          </a:bodyPr>
          <a:lstStyle/>
          <a:p>
            <a:r>
              <a:rPr lang="en-US"/>
              <a:t>cd path_to_Folder</a:t>
            </a:r>
          </a:p>
          <a:p>
            <a:endParaRPr lang="en-US"/>
          </a:p>
          <a:p>
            <a:r>
              <a:rPr lang="en-US"/>
              <a:t>pip install –e . </a:t>
            </a:r>
          </a:p>
        </p:txBody>
      </p:sp>
      <mc:AlternateContent xmlns:mc="http://schemas.openxmlformats.org/markup-compatibility/2006" xmlns:p14="http://schemas.microsoft.com/office/powerpoint/2010/main">
        <mc:Choice Requires="p14">
          <p:contentPart p14:bwMode="auto" r:id="rId2">
            <p14:nvContentPartPr>
              <p14:cNvPr id="6" name="Ink 5">
                <a:extLst>
                  <a:ext uri="{FF2B5EF4-FFF2-40B4-BE49-F238E27FC236}">
                    <a16:creationId xmlns:a16="http://schemas.microsoft.com/office/drawing/2014/main" id="{644DDBBC-C19A-60BB-AFDA-5899A8BC84BC}"/>
                  </a:ext>
                </a:extLst>
              </p14:cNvPr>
              <p14:cNvContentPartPr/>
              <p14:nvPr/>
            </p14:nvContentPartPr>
            <p14:xfrm>
              <a:off x="2065530" y="3024658"/>
              <a:ext cx="1031040" cy="96840"/>
            </p14:xfrm>
          </p:contentPart>
        </mc:Choice>
        <mc:Fallback xmlns="">
          <p:pic>
            <p:nvPicPr>
              <p:cNvPr id="6" name="Ink 5">
                <a:extLst>
                  <a:ext uri="{FF2B5EF4-FFF2-40B4-BE49-F238E27FC236}">
                    <a16:creationId xmlns:a16="http://schemas.microsoft.com/office/drawing/2014/main" id="{644DDBBC-C19A-60BB-AFDA-5899A8BC84BC}"/>
                  </a:ext>
                </a:extLst>
              </p:cNvPr>
              <p:cNvPicPr/>
              <p:nvPr/>
            </p:nvPicPr>
            <p:blipFill>
              <a:blip r:embed="rId3"/>
              <a:stretch>
                <a:fillRect/>
              </a:stretch>
            </p:blipFill>
            <p:spPr>
              <a:xfrm>
                <a:off x="2056530" y="3015658"/>
                <a:ext cx="1048680" cy="114480"/>
              </a:xfrm>
              <a:prstGeom prst="rect">
                <a:avLst/>
              </a:prstGeom>
            </p:spPr>
          </p:pic>
        </mc:Fallback>
      </mc:AlternateContent>
      <p:sp>
        <p:nvSpPr>
          <p:cNvPr id="8" name="TextBox 7">
            <a:extLst>
              <a:ext uri="{FF2B5EF4-FFF2-40B4-BE49-F238E27FC236}">
                <a16:creationId xmlns:a16="http://schemas.microsoft.com/office/drawing/2014/main" id="{ECA3413D-A38A-17A8-7E14-48CE66528F1A}"/>
              </a:ext>
            </a:extLst>
          </p:cNvPr>
          <p:cNvSpPr txBox="1"/>
          <p:nvPr/>
        </p:nvSpPr>
        <p:spPr>
          <a:xfrm>
            <a:off x="3412065" y="2851666"/>
            <a:ext cx="6038850" cy="830997"/>
          </a:xfrm>
          <a:prstGeom prst="rect">
            <a:avLst/>
          </a:prstGeom>
          <a:noFill/>
        </p:spPr>
        <p:txBody>
          <a:bodyPr wrap="square" rtlCol="0">
            <a:spAutoFit/>
          </a:bodyPr>
          <a:lstStyle/>
          <a:p>
            <a:r>
              <a:rPr lang="en-US" sz="1600"/>
              <a:t>-e means to make it an editable installation, so every time you make a change to the src code, it will automatically update in the installation.  And the . means to install the folder within Folder, i.e., </a:t>
            </a:r>
            <a:r>
              <a:rPr lang="en-US" sz="1600" i="1"/>
              <a:t>library</a:t>
            </a:r>
            <a:r>
              <a:rPr lang="en-US" sz="1600"/>
              <a:t>.</a:t>
            </a:r>
          </a:p>
        </p:txBody>
      </p:sp>
      <p:sp>
        <p:nvSpPr>
          <p:cNvPr id="9" name="TextBox 8">
            <a:extLst>
              <a:ext uri="{FF2B5EF4-FFF2-40B4-BE49-F238E27FC236}">
                <a16:creationId xmlns:a16="http://schemas.microsoft.com/office/drawing/2014/main" id="{403C3E31-729A-2EBE-D1A9-11A648195202}"/>
              </a:ext>
            </a:extLst>
          </p:cNvPr>
          <p:cNvSpPr txBox="1"/>
          <p:nvPr/>
        </p:nvSpPr>
        <p:spPr>
          <a:xfrm>
            <a:off x="409575" y="4168292"/>
            <a:ext cx="5050583" cy="1077218"/>
          </a:xfrm>
          <a:prstGeom prst="rect">
            <a:avLst/>
          </a:prstGeom>
          <a:noFill/>
        </p:spPr>
        <p:txBody>
          <a:bodyPr wrap="square" rtlCol="0">
            <a:spAutoFit/>
          </a:bodyPr>
          <a:lstStyle/>
          <a:p>
            <a:r>
              <a:rPr lang="en-US" sz="1600"/>
              <a:t>to import a class, say, within src_1b.py, we’d say:</a:t>
            </a:r>
          </a:p>
          <a:p>
            <a:endParaRPr lang="en-US" sz="1600"/>
          </a:p>
          <a:p>
            <a:r>
              <a:rPr lang="en-US" sz="1600" b="1"/>
              <a:t>from library.src_1b import nameofclass</a:t>
            </a:r>
          </a:p>
          <a:p>
            <a:r>
              <a:rPr lang="en-US" sz="1600" b="1"/>
              <a:t>from library.module_1.src_1b import nameofclass</a:t>
            </a:r>
          </a:p>
        </p:txBody>
      </p:sp>
      <p:sp>
        <p:nvSpPr>
          <p:cNvPr id="2" name="TextBox 1">
            <a:extLst>
              <a:ext uri="{FF2B5EF4-FFF2-40B4-BE49-F238E27FC236}">
                <a16:creationId xmlns:a16="http://schemas.microsoft.com/office/drawing/2014/main" id="{9D69FFFF-4F62-43CA-AE96-EA93F249A806}"/>
              </a:ext>
            </a:extLst>
          </p:cNvPr>
          <p:cNvSpPr txBox="1"/>
          <p:nvPr/>
        </p:nvSpPr>
        <p:spPr>
          <a:xfrm>
            <a:off x="409575" y="5731139"/>
            <a:ext cx="8658225" cy="338554"/>
          </a:xfrm>
          <a:prstGeom prst="rect">
            <a:avLst/>
          </a:prstGeom>
          <a:solidFill>
            <a:schemeClr val="accent2">
              <a:lumMod val="40000"/>
              <a:lumOff val="60000"/>
            </a:schemeClr>
          </a:solidFill>
        </p:spPr>
        <p:txBody>
          <a:bodyPr wrap="square" rtlCol="0">
            <a:spAutoFit/>
          </a:bodyPr>
          <a:lstStyle/>
          <a:p>
            <a:r>
              <a:rPr lang="en-US" sz="1600"/>
              <a:t>If we want to upload our project to PyPI, or Git, then we’d continue on and create the following files ….</a:t>
            </a:r>
          </a:p>
        </p:txBody>
      </p:sp>
    </p:spTree>
    <p:extLst>
      <p:ext uri="{BB962C8B-B14F-4D97-AF65-F5344CB8AC3E}">
        <p14:creationId xmlns:p14="http://schemas.microsoft.com/office/powerpoint/2010/main" val="259434992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773442-9DBB-4583-A70E-CB4E1FB23D4B}"/>
              </a:ext>
            </a:extLst>
          </p:cNvPr>
          <p:cNvSpPr/>
          <p:nvPr/>
        </p:nvSpPr>
        <p:spPr>
          <a:xfrm>
            <a:off x="3610717" y="214603"/>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7" name="TextBox 6">
            <a:extLst>
              <a:ext uri="{FF2B5EF4-FFF2-40B4-BE49-F238E27FC236}">
                <a16:creationId xmlns:a16="http://schemas.microsoft.com/office/drawing/2014/main" id="{6ED486E9-7E43-4A28-993C-9B023F0B595A}"/>
              </a:ext>
            </a:extLst>
          </p:cNvPr>
          <p:cNvSpPr txBox="1"/>
          <p:nvPr/>
        </p:nvSpPr>
        <p:spPr>
          <a:xfrm>
            <a:off x="408781" y="1591491"/>
            <a:ext cx="9053575" cy="584775"/>
          </a:xfrm>
          <a:prstGeom prst="rect">
            <a:avLst/>
          </a:prstGeom>
          <a:noFill/>
        </p:spPr>
        <p:txBody>
          <a:bodyPr wrap="square" rtlCol="0">
            <a:spAutoFit/>
          </a:bodyPr>
          <a:lstStyle/>
          <a:p>
            <a:r>
              <a:rPr lang="en-US" sz="1600" b="1"/>
              <a:t>Installation</a:t>
            </a:r>
          </a:p>
          <a:p>
            <a:r>
              <a:rPr lang="en-US" sz="1600"/>
              <a:t>For instance,</a:t>
            </a:r>
          </a:p>
        </p:txBody>
      </p:sp>
      <p:pic>
        <p:nvPicPr>
          <p:cNvPr id="5" name="Picture 4">
            <a:extLst>
              <a:ext uri="{FF2B5EF4-FFF2-40B4-BE49-F238E27FC236}">
                <a16:creationId xmlns:a16="http://schemas.microsoft.com/office/drawing/2014/main" id="{06B94017-41FB-A0E2-371F-6E4553C7CB54}"/>
              </a:ext>
            </a:extLst>
          </p:cNvPr>
          <p:cNvPicPr>
            <a:picLocks noChangeAspect="1"/>
          </p:cNvPicPr>
          <p:nvPr/>
        </p:nvPicPr>
        <p:blipFill>
          <a:blip r:embed="rId2"/>
          <a:stretch>
            <a:fillRect/>
          </a:stretch>
        </p:blipFill>
        <p:spPr>
          <a:xfrm>
            <a:off x="408781" y="2785208"/>
            <a:ext cx="11374437" cy="1905266"/>
          </a:xfrm>
          <a:prstGeom prst="rect">
            <a:avLst/>
          </a:prstGeom>
        </p:spPr>
      </p:pic>
    </p:spTree>
    <p:extLst>
      <p:ext uri="{BB962C8B-B14F-4D97-AF65-F5344CB8AC3E}">
        <p14:creationId xmlns:p14="http://schemas.microsoft.com/office/powerpoint/2010/main" val="237269621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773442-9DBB-4583-A70E-CB4E1FB23D4B}"/>
              </a:ext>
            </a:extLst>
          </p:cNvPr>
          <p:cNvSpPr/>
          <p:nvPr/>
        </p:nvSpPr>
        <p:spPr>
          <a:xfrm>
            <a:off x="3610717" y="214603"/>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7" name="TextBox 6">
            <a:extLst>
              <a:ext uri="{FF2B5EF4-FFF2-40B4-BE49-F238E27FC236}">
                <a16:creationId xmlns:a16="http://schemas.microsoft.com/office/drawing/2014/main" id="{6ED486E9-7E43-4A28-993C-9B023F0B595A}"/>
              </a:ext>
            </a:extLst>
          </p:cNvPr>
          <p:cNvSpPr txBox="1"/>
          <p:nvPr/>
        </p:nvSpPr>
        <p:spPr>
          <a:xfrm>
            <a:off x="316567" y="1119542"/>
            <a:ext cx="11477328" cy="1323439"/>
          </a:xfrm>
          <a:prstGeom prst="rect">
            <a:avLst/>
          </a:prstGeom>
          <a:noFill/>
        </p:spPr>
        <p:txBody>
          <a:bodyPr wrap="square" rtlCol="0">
            <a:spAutoFit/>
          </a:bodyPr>
          <a:lstStyle/>
          <a:p>
            <a:r>
              <a:rPr lang="en-US" sz="1600" b="1">
                <a:solidFill>
                  <a:srgbClr val="0000FF"/>
                </a:solidFill>
              </a:rPr>
              <a:t>requirements</a:t>
            </a:r>
            <a:r>
              <a:rPr lang="en-US" sz="1600" b="1"/>
              <a:t> file</a:t>
            </a:r>
          </a:p>
          <a:p>
            <a:r>
              <a:rPr lang="en-US" sz="1600"/>
              <a:t>Here’s a little more on the requirements.txt file.  It’s a file that lists exact versions of dependencies to be used when running tests on the code.  That way all developers can be working from the same starting point.  If you set up a virtual environment to test your package, and you only installed the stuff that you needed for the package, then you can use a pip command to get a text file of all the dependencies/packages in your virtual environment.  You’d say,</a:t>
            </a:r>
            <a:endParaRPr lang="en-US"/>
          </a:p>
        </p:txBody>
      </p:sp>
      <p:sp>
        <p:nvSpPr>
          <p:cNvPr id="3" name="TextBox 2">
            <a:extLst>
              <a:ext uri="{FF2B5EF4-FFF2-40B4-BE49-F238E27FC236}">
                <a16:creationId xmlns:a16="http://schemas.microsoft.com/office/drawing/2014/main" id="{52182A38-7065-FD8C-88BE-4C0CA37AB12B}"/>
              </a:ext>
            </a:extLst>
          </p:cNvPr>
          <p:cNvSpPr txBox="1"/>
          <p:nvPr/>
        </p:nvSpPr>
        <p:spPr>
          <a:xfrm>
            <a:off x="316567" y="2754868"/>
            <a:ext cx="3064808" cy="369332"/>
          </a:xfrm>
          <a:prstGeom prst="rect">
            <a:avLst/>
          </a:prstGeom>
          <a:noFill/>
        </p:spPr>
        <p:txBody>
          <a:bodyPr wrap="square" rtlCol="0">
            <a:spAutoFit/>
          </a:bodyPr>
          <a:lstStyle/>
          <a:p>
            <a:r>
              <a:rPr lang="en-US"/>
              <a:t>pip freeze &gt; requirement.txt</a:t>
            </a:r>
          </a:p>
        </p:txBody>
      </p:sp>
      <mc:AlternateContent xmlns:mc="http://schemas.openxmlformats.org/markup-compatibility/2006" xmlns:p14="http://schemas.microsoft.com/office/powerpoint/2010/main">
        <mc:Choice Requires="p14">
          <p:contentPart p14:bwMode="auto" r:id="rId2">
            <p14:nvContentPartPr>
              <p14:cNvPr id="6" name="Ink 5">
                <a:extLst>
                  <a:ext uri="{FF2B5EF4-FFF2-40B4-BE49-F238E27FC236}">
                    <a16:creationId xmlns:a16="http://schemas.microsoft.com/office/drawing/2014/main" id="{209B39C8-051A-4D38-7D29-BC807357CB67}"/>
                  </a:ext>
                </a:extLst>
              </p14:cNvPr>
              <p14:cNvContentPartPr/>
              <p14:nvPr/>
            </p14:nvContentPartPr>
            <p14:xfrm>
              <a:off x="3276510" y="2923710"/>
              <a:ext cx="662760" cy="20160"/>
            </p14:xfrm>
          </p:contentPart>
        </mc:Choice>
        <mc:Fallback xmlns="">
          <p:pic>
            <p:nvPicPr>
              <p:cNvPr id="6" name="Ink 5">
                <a:extLst>
                  <a:ext uri="{FF2B5EF4-FFF2-40B4-BE49-F238E27FC236}">
                    <a16:creationId xmlns:a16="http://schemas.microsoft.com/office/drawing/2014/main" id="{209B39C8-051A-4D38-7D29-BC807357CB67}"/>
                  </a:ext>
                </a:extLst>
              </p:cNvPr>
              <p:cNvPicPr/>
              <p:nvPr/>
            </p:nvPicPr>
            <p:blipFill>
              <a:blip r:embed="rId3"/>
              <a:stretch>
                <a:fillRect/>
              </a:stretch>
            </p:blipFill>
            <p:spPr>
              <a:xfrm>
                <a:off x="3267510" y="2914710"/>
                <a:ext cx="680400" cy="37800"/>
              </a:xfrm>
              <a:prstGeom prst="rect">
                <a:avLst/>
              </a:prstGeom>
            </p:spPr>
          </p:pic>
        </mc:Fallback>
      </mc:AlternateContent>
      <p:sp>
        <p:nvSpPr>
          <p:cNvPr id="9" name="TextBox 8">
            <a:extLst>
              <a:ext uri="{FF2B5EF4-FFF2-40B4-BE49-F238E27FC236}">
                <a16:creationId xmlns:a16="http://schemas.microsoft.com/office/drawing/2014/main" id="{903E29F3-61EE-5B22-9050-853765457FBE}"/>
              </a:ext>
            </a:extLst>
          </p:cNvPr>
          <p:cNvSpPr txBox="1"/>
          <p:nvPr/>
        </p:nvSpPr>
        <p:spPr>
          <a:xfrm>
            <a:off x="4162425" y="2716978"/>
            <a:ext cx="5743575" cy="338554"/>
          </a:xfrm>
          <a:prstGeom prst="rect">
            <a:avLst/>
          </a:prstGeom>
          <a:noFill/>
        </p:spPr>
        <p:txBody>
          <a:bodyPr wrap="square" rtlCol="0">
            <a:spAutoFit/>
          </a:bodyPr>
          <a:lstStyle/>
          <a:p>
            <a:r>
              <a:rPr lang="en-US" sz="1600"/>
              <a:t>outputs a txt file of all packages in virtual environment.</a:t>
            </a:r>
          </a:p>
        </p:txBody>
      </p:sp>
      <p:pic>
        <p:nvPicPr>
          <p:cNvPr id="10" name="Picture 9">
            <a:extLst>
              <a:ext uri="{FF2B5EF4-FFF2-40B4-BE49-F238E27FC236}">
                <a16:creationId xmlns:a16="http://schemas.microsoft.com/office/drawing/2014/main" id="{37584877-240F-B71A-1923-CE3DD6BEA58C}"/>
              </a:ext>
            </a:extLst>
          </p:cNvPr>
          <p:cNvPicPr>
            <a:picLocks noChangeAspect="1"/>
          </p:cNvPicPr>
          <p:nvPr/>
        </p:nvPicPr>
        <p:blipFill>
          <a:blip r:embed="rId4"/>
          <a:stretch>
            <a:fillRect/>
          </a:stretch>
        </p:blipFill>
        <p:spPr>
          <a:xfrm>
            <a:off x="390525" y="4125338"/>
            <a:ext cx="8620125" cy="346602"/>
          </a:xfrm>
          <a:prstGeom prst="rect">
            <a:avLst/>
          </a:prstGeom>
        </p:spPr>
      </p:pic>
      <p:sp>
        <p:nvSpPr>
          <p:cNvPr id="11" name="TextBox 10">
            <a:extLst>
              <a:ext uri="{FF2B5EF4-FFF2-40B4-BE49-F238E27FC236}">
                <a16:creationId xmlns:a16="http://schemas.microsoft.com/office/drawing/2014/main" id="{6B3FE6FB-4F88-57D6-81C6-E877AB649EDC}"/>
              </a:ext>
            </a:extLst>
          </p:cNvPr>
          <p:cNvSpPr txBox="1"/>
          <p:nvPr/>
        </p:nvSpPr>
        <p:spPr>
          <a:xfrm>
            <a:off x="390525" y="3676650"/>
            <a:ext cx="2466975" cy="338554"/>
          </a:xfrm>
          <a:prstGeom prst="rect">
            <a:avLst/>
          </a:prstGeom>
          <a:noFill/>
        </p:spPr>
        <p:txBody>
          <a:bodyPr wrap="square" rtlCol="0">
            <a:spAutoFit/>
          </a:bodyPr>
          <a:lstStyle/>
          <a:p>
            <a:r>
              <a:rPr lang="en-US" sz="1600"/>
              <a:t>for instance,</a:t>
            </a:r>
          </a:p>
        </p:txBody>
      </p:sp>
      <p:pic>
        <p:nvPicPr>
          <p:cNvPr id="12" name="Picture 11">
            <a:extLst>
              <a:ext uri="{FF2B5EF4-FFF2-40B4-BE49-F238E27FC236}">
                <a16:creationId xmlns:a16="http://schemas.microsoft.com/office/drawing/2014/main" id="{5863B604-C3BD-A6C3-B787-CD19112E1AE2}"/>
              </a:ext>
            </a:extLst>
          </p:cNvPr>
          <p:cNvPicPr>
            <a:picLocks noChangeAspect="1"/>
          </p:cNvPicPr>
          <p:nvPr/>
        </p:nvPicPr>
        <p:blipFill>
          <a:blip r:embed="rId5"/>
          <a:stretch>
            <a:fillRect/>
          </a:stretch>
        </p:blipFill>
        <p:spPr>
          <a:xfrm>
            <a:off x="390525" y="4806557"/>
            <a:ext cx="3622703" cy="1813764"/>
          </a:xfrm>
          <a:prstGeom prst="rect">
            <a:avLst/>
          </a:prstGeom>
        </p:spPr>
      </p:pic>
      <p:sp>
        <p:nvSpPr>
          <p:cNvPr id="13" name="TextBox 12">
            <a:extLst>
              <a:ext uri="{FF2B5EF4-FFF2-40B4-BE49-F238E27FC236}">
                <a16:creationId xmlns:a16="http://schemas.microsoft.com/office/drawing/2014/main" id="{A80BFFA5-144E-8B18-2B64-2E0CE0C09CC1}"/>
              </a:ext>
            </a:extLst>
          </p:cNvPr>
          <p:cNvSpPr txBox="1"/>
          <p:nvPr/>
        </p:nvSpPr>
        <p:spPr>
          <a:xfrm>
            <a:off x="4981575" y="4860511"/>
            <a:ext cx="5438775" cy="830997"/>
          </a:xfrm>
          <a:prstGeom prst="rect">
            <a:avLst/>
          </a:prstGeom>
          <a:noFill/>
        </p:spPr>
        <p:txBody>
          <a:bodyPr wrap="square" rtlCol="0">
            <a:spAutoFit/>
          </a:bodyPr>
          <a:lstStyle/>
          <a:p>
            <a:r>
              <a:rPr lang="en-US" sz="1600"/>
              <a:t>my virtual environment has a lot of packages extraneous to the package, so you probably wouldn’t want to use this requirements.txt file.</a:t>
            </a:r>
          </a:p>
        </p:txBody>
      </p:sp>
      <mc:AlternateContent xmlns:mc="http://schemas.openxmlformats.org/markup-compatibility/2006" xmlns:p14="http://schemas.microsoft.com/office/powerpoint/2010/main">
        <mc:Choice Requires="p14">
          <p:contentPart p14:bwMode="auto" r:id="rId6">
            <p14:nvContentPartPr>
              <p14:cNvPr id="14" name="Ink 13">
                <a:extLst>
                  <a:ext uri="{FF2B5EF4-FFF2-40B4-BE49-F238E27FC236}">
                    <a16:creationId xmlns:a16="http://schemas.microsoft.com/office/drawing/2014/main" id="{90D9448A-6D7D-F213-9759-6E65B756C0AC}"/>
                  </a:ext>
                </a:extLst>
              </p14:cNvPr>
              <p14:cNvContentPartPr/>
              <p14:nvPr/>
            </p14:nvContentPartPr>
            <p14:xfrm>
              <a:off x="4194150" y="5291430"/>
              <a:ext cx="673200" cy="189000"/>
            </p14:xfrm>
          </p:contentPart>
        </mc:Choice>
        <mc:Fallback xmlns="">
          <p:pic>
            <p:nvPicPr>
              <p:cNvPr id="14" name="Ink 13">
                <a:extLst>
                  <a:ext uri="{FF2B5EF4-FFF2-40B4-BE49-F238E27FC236}">
                    <a16:creationId xmlns:a16="http://schemas.microsoft.com/office/drawing/2014/main" id="{90D9448A-6D7D-F213-9759-6E65B756C0AC}"/>
                  </a:ext>
                </a:extLst>
              </p:cNvPr>
              <p:cNvPicPr/>
              <p:nvPr/>
            </p:nvPicPr>
            <p:blipFill>
              <a:blip r:embed="rId7"/>
              <a:stretch>
                <a:fillRect/>
              </a:stretch>
            </p:blipFill>
            <p:spPr>
              <a:xfrm>
                <a:off x="4185510" y="5282790"/>
                <a:ext cx="690840" cy="206640"/>
              </a:xfrm>
              <a:prstGeom prst="rect">
                <a:avLst/>
              </a:prstGeom>
            </p:spPr>
          </p:pic>
        </mc:Fallback>
      </mc:AlternateContent>
    </p:spTree>
    <p:extLst>
      <p:ext uri="{BB962C8B-B14F-4D97-AF65-F5344CB8AC3E}">
        <p14:creationId xmlns:p14="http://schemas.microsoft.com/office/powerpoint/2010/main" val="364500381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773442-9DBB-4583-A70E-CB4E1FB23D4B}"/>
              </a:ext>
            </a:extLst>
          </p:cNvPr>
          <p:cNvSpPr/>
          <p:nvPr/>
        </p:nvSpPr>
        <p:spPr>
          <a:xfrm>
            <a:off x="3610717" y="214603"/>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7" name="TextBox 6">
            <a:extLst>
              <a:ext uri="{FF2B5EF4-FFF2-40B4-BE49-F238E27FC236}">
                <a16:creationId xmlns:a16="http://schemas.microsoft.com/office/drawing/2014/main" id="{6ED486E9-7E43-4A28-993C-9B023F0B595A}"/>
              </a:ext>
            </a:extLst>
          </p:cNvPr>
          <p:cNvSpPr txBox="1"/>
          <p:nvPr/>
        </p:nvSpPr>
        <p:spPr>
          <a:xfrm>
            <a:off x="357336" y="976406"/>
            <a:ext cx="11477328" cy="1077218"/>
          </a:xfrm>
          <a:prstGeom prst="rect">
            <a:avLst/>
          </a:prstGeom>
          <a:noFill/>
        </p:spPr>
        <p:txBody>
          <a:bodyPr wrap="square" rtlCol="0">
            <a:spAutoFit/>
          </a:bodyPr>
          <a:lstStyle/>
          <a:p>
            <a:r>
              <a:rPr lang="en-US" sz="1600" b="1"/>
              <a:t>LICENSE file</a:t>
            </a:r>
          </a:p>
          <a:p>
            <a:r>
              <a:rPr lang="en-US" sz="1600"/>
              <a:t>Here’s a little more on the license file.  There are lots of types of LICENSE files.  I guess the least restrictive is the MIT license, which allows anyone to do whatever with the software, and absolves the author of any liability, etc.  You just title a txt file LICENSE, go to ChatGPT, say, and get a copy of the text, filling in your name and year.    </a:t>
            </a:r>
            <a:endParaRPr lang="en-US"/>
          </a:p>
        </p:txBody>
      </p:sp>
      <p:pic>
        <p:nvPicPr>
          <p:cNvPr id="2" name="Picture 1">
            <a:extLst>
              <a:ext uri="{FF2B5EF4-FFF2-40B4-BE49-F238E27FC236}">
                <a16:creationId xmlns:a16="http://schemas.microsoft.com/office/drawing/2014/main" id="{D912169C-72EB-F925-7A06-692350120090}"/>
              </a:ext>
            </a:extLst>
          </p:cNvPr>
          <p:cNvPicPr>
            <a:picLocks noChangeAspect="1"/>
          </p:cNvPicPr>
          <p:nvPr/>
        </p:nvPicPr>
        <p:blipFill>
          <a:blip r:embed="rId2"/>
          <a:stretch>
            <a:fillRect/>
          </a:stretch>
        </p:blipFill>
        <p:spPr>
          <a:xfrm>
            <a:off x="600076" y="2506162"/>
            <a:ext cx="5391150" cy="3980133"/>
          </a:xfrm>
          <a:prstGeom prst="rect">
            <a:avLst/>
          </a:prstGeom>
        </p:spPr>
      </p:pic>
      <p:grpSp>
        <p:nvGrpSpPr>
          <p:cNvPr id="23" name="Group 22">
            <a:extLst>
              <a:ext uri="{FF2B5EF4-FFF2-40B4-BE49-F238E27FC236}">
                <a16:creationId xmlns:a16="http://schemas.microsoft.com/office/drawing/2014/main" id="{D1C803C0-60C5-C6B7-7635-C411052E0715}"/>
              </a:ext>
            </a:extLst>
          </p:cNvPr>
          <p:cNvGrpSpPr/>
          <p:nvPr/>
        </p:nvGrpSpPr>
        <p:grpSpPr>
          <a:xfrm>
            <a:off x="1505310" y="3408990"/>
            <a:ext cx="1940760" cy="317160"/>
            <a:chOff x="1505310" y="3408990"/>
            <a:chExt cx="1940760" cy="317160"/>
          </a:xfrm>
        </p:grpSpPr>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34D079C8-4388-D130-4918-123352424A50}"/>
                    </a:ext>
                  </a:extLst>
                </p14:cNvPr>
                <p14:cNvContentPartPr/>
                <p14:nvPr/>
              </p14:nvContentPartPr>
              <p14:xfrm>
                <a:off x="2160510" y="3408990"/>
                <a:ext cx="1285560" cy="306720"/>
              </p14:xfrm>
            </p:contentPart>
          </mc:Choice>
          <mc:Fallback xmlns="">
            <p:pic>
              <p:nvPicPr>
                <p:cNvPr id="5" name="Ink 4">
                  <a:extLst>
                    <a:ext uri="{FF2B5EF4-FFF2-40B4-BE49-F238E27FC236}">
                      <a16:creationId xmlns:a16="http://schemas.microsoft.com/office/drawing/2014/main" id="{34D079C8-4388-D130-4918-123352424A50}"/>
                    </a:ext>
                  </a:extLst>
                </p:cNvPr>
                <p:cNvPicPr/>
                <p:nvPr/>
              </p:nvPicPr>
              <p:blipFill>
                <a:blip r:embed="rId4"/>
                <a:stretch>
                  <a:fillRect/>
                </a:stretch>
              </p:blipFill>
              <p:spPr>
                <a:xfrm>
                  <a:off x="2151870" y="3400350"/>
                  <a:ext cx="1303200" cy="3243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52AD68B4-FE92-9D80-DEAD-1A7BBE4B9164}"/>
                    </a:ext>
                  </a:extLst>
                </p14:cNvPr>
                <p14:cNvContentPartPr/>
                <p14:nvPr/>
              </p14:nvContentPartPr>
              <p14:xfrm>
                <a:off x="1505310" y="3429150"/>
                <a:ext cx="636480" cy="297000"/>
              </p14:xfrm>
            </p:contentPart>
          </mc:Choice>
          <mc:Fallback xmlns="">
            <p:pic>
              <p:nvPicPr>
                <p:cNvPr id="8" name="Ink 7">
                  <a:extLst>
                    <a:ext uri="{FF2B5EF4-FFF2-40B4-BE49-F238E27FC236}">
                      <a16:creationId xmlns:a16="http://schemas.microsoft.com/office/drawing/2014/main" id="{52AD68B4-FE92-9D80-DEAD-1A7BBE4B9164}"/>
                    </a:ext>
                  </a:extLst>
                </p:cNvPr>
                <p:cNvPicPr/>
                <p:nvPr/>
              </p:nvPicPr>
              <p:blipFill>
                <a:blip r:embed="rId6"/>
                <a:stretch>
                  <a:fillRect/>
                </a:stretch>
              </p:blipFill>
              <p:spPr>
                <a:xfrm>
                  <a:off x="1496310" y="3420150"/>
                  <a:ext cx="654120" cy="314640"/>
                </a:xfrm>
                <a:prstGeom prst="rect">
                  <a:avLst/>
                </a:prstGeom>
              </p:spPr>
            </p:pic>
          </mc:Fallback>
        </mc:AlternateContent>
      </p:grpSp>
    </p:spTree>
    <p:extLst>
      <p:ext uri="{BB962C8B-B14F-4D97-AF65-F5344CB8AC3E}">
        <p14:creationId xmlns:p14="http://schemas.microsoft.com/office/powerpoint/2010/main" val="24972821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CA5A656-146F-4CBD-A112-D0AB230D88BB}"/>
              </a:ext>
            </a:extLst>
          </p:cNvPr>
          <p:cNvSpPr/>
          <p:nvPr/>
        </p:nvSpPr>
        <p:spPr>
          <a:xfrm>
            <a:off x="330380" y="1296035"/>
            <a:ext cx="3647512" cy="338554"/>
          </a:xfrm>
          <a:prstGeom prst="rect">
            <a:avLst/>
          </a:prstGeom>
        </p:spPr>
        <p:txBody>
          <a:bodyPr wrap="square">
            <a:spAutoFit/>
          </a:bodyPr>
          <a:lstStyle/>
          <a:p>
            <a:r>
              <a:rPr lang="en-US" sz="1600"/>
              <a:t>Boolean variables can be True or False</a:t>
            </a:r>
          </a:p>
        </p:txBody>
      </p:sp>
      <p:sp>
        <p:nvSpPr>
          <p:cNvPr id="6" name="TextBox 5">
            <a:extLst>
              <a:ext uri="{FF2B5EF4-FFF2-40B4-BE49-F238E27FC236}">
                <a16:creationId xmlns:a16="http://schemas.microsoft.com/office/drawing/2014/main" id="{DAFFAA7E-4DE2-406C-8CB2-FA1EEC42107D}"/>
              </a:ext>
            </a:extLst>
          </p:cNvPr>
          <p:cNvSpPr txBox="1"/>
          <p:nvPr/>
        </p:nvSpPr>
        <p:spPr>
          <a:xfrm>
            <a:off x="4699573" y="194858"/>
            <a:ext cx="1359668" cy="461665"/>
          </a:xfrm>
          <a:prstGeom prst="rect">
            <a:avLst/>
          </a:prstGeom>
          <a:noFill/>
        </p:spPr>
        <p:txBody>
          <a:bodyPr wrap="none" rtlCol="0">
            <a:spAutoFit/>
          </a:bodyPr>
          <a:lstStyle/>
          <a:p>
            <a:r>
              <a:rPr lang="en-US" sz="2400" b="1" u="sng">
                <a:solidFill>
                  <a:srgbClr val="7030A0"/>
                </a:solidFill>
              </a:rPr>
              <a:t>Booleans</a:t>
            </a:r>
            <a:endParaRPr lang="en-US" b="1" u="sng">
              <a:solidFill>
                <a:srgbClr val="7030A0"/>
              </a:solidFill>
            </a:endParaRPr>
          </a:p>
        </p:txBody>
      </p:sp>
      <p:sp>
        <p:nvSpPr>
          <p:cNvPr id="8" name="Rectangle 7">
            <a:extLst>
              <a:ext uri="{FF2B5EF4-FFF2-40B4-BE49-F238E27FC236}">
                <a16:creationId xmlns:a16="http://schemas.microsoft.com/office/drawing/2014/main" id="{C7D15CF4-8776-8BFB-68D2-135555806B10}"/>
              </a:ext>
            </a:extLst>
          </p:cNvPr>
          <p:cNvSpPr/>
          <p:nvPr/>
        </p:nvSpPr>
        <p:spPr>
          <a:xfrm>
            <a:off x="330380" y="2028006"/>
            <a:ext cx="8213852" cy="830997"/>
          </a:xfrm>
          <a:prstGeom prst="rect">
            <a:avLst/>
          </a:prstGeom>
        </p:spPr>
        <p:txBody>
          <a:bodyPr wrap="square">
            <a:spAutoFit/>
          </a:bodyPr>
          <a:lstStyle/>
          <a:p>
            <a:r>
              <a:rPr lang="en-US" sz="1600" b="1"/>
              <a:t>Some logic tests that return True or False</a:t>
            </a:r>
          </a:p>
          <a:p>
            <a:r>
              <a:rPr lang="en-US" sz="1600" i="1"/>
              <a:t>and</a:t>
            </a:r>
            <a:r>
              <a:rPr lang="en-US" sz="1600"/>
              <a:t>, </a:t>
            </a:r>
            <a:r>
              <a:rPr lang="en-US" sz="1600" i="1"/>
              <a:t>or    </a:t>
            </a:r>
            <a:r>
              <a:rPr lang="en-US" sz="1600"/>
              <a:t>can have multiple </a:t>
            </a:r>
            <a:r>
              <a:rPr lang="en-US" sz="1600" i="1"/>
              <a:t>ands</a:t>
            </a:r>
            <a:r>
              <a:rPr lang="en-US" sz="1600"/>
              <a:t> and </a:t>
            </a:r>
            <a:r>
              <a:rPr lang="en-US" sz="1600" i="1" err="1"/>
              <a:t>ors</a:t>
            </a:r>
            <a:r>
              <a:rPr lang="en-US" sz="1600"/>
              <a:t> connected together, like a and b and c and d.</a:t>
            </a:r>
          </a:p>
          <a:p>
            <a:r>
              <a:rPr lang="en-US" sz="1600" i="1"/>
              <a:t>not</a:t>
            </a:r>
            <a:r>
              <a:rPr lang="en-US" sz="1600"/>
              <a:t> </a:t>
            </a:r>
          </a:p>
        </p:txBody>
      </p:sp>
    </p:spTree>
    <p:extLst>
      <p:ext uri="{BB962C8B-B14F-4D97-AF65-F5344CB8AC3E}">
        <p14:creationId xmlns:p14="http://schemas.microsoft.com/office/powerpoint/2010/main" val="3212853824"/>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773442-9DBB-4583-A70E-CB4E1FB23D4B}"/>
              </a:ext>
            </a:extLst>
          </p:cNvPr>
          <p:cNvSpPr/>
          <p:nvPr/>
        </p:nvSpPr>
        <p:spPr>
          <a:xfrm>
            <a:off x="3610717" y="214603"/>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7" name="TextBox 6">
            <a:extLst>
              <a:ext uri="{FF2B5EF4-FFF2-40B4-BE49-F238E27FC236}">
                <a16:creationId xmlns:a16="http://schemas.microsoft.com/office/drawing/2014/main" id="{6ED486E9-7E43-4A28-993C-9B023F0B595A}"/>
              </a:ext>
            </a:extLst>
          </p:cNvPr>
          <p:cNvSpPr txBox="1"/>
          <p:nvPr/>
        </p:nvSpPr>
        <p:spPr>
          <a:xfrm>
            <a:off x="357336" y="845005"/>
            <a:ext cx="11477328" cy="1077218"/>
          </a:xfrm>
          <a:prstGeom prst="rect">
            <a:avLst/>
          </a:prstGeom>
          <a:noFill/>
        </p:spPr>
        <p:txBody>
          <a:bodyPr wrap="square" rtlCol="0">
            <a:spAutoFit/>
          </a:bodyPr>
          <a:lstStyle/>
          <a:p>
            <a:r>
              <a:rPr lang="en-US" sz="1600" b="1"/>
              <a:t>README file</a:t>
            </a:r>
          </a:p>
          <a:p>
            <a:r>
              <a:rPr lang="en-US" sz="1600"/>
              <a:t>Here’s a little more on the readme file.  These files are typically written in markdown format, which is kind of like html, but simpler.  You can create a readme file in Spyder for instance.  Just create a new file and save with README with extension .md.  The readme is there to explain the package to anyone who cares.  </a:t>
            </a:r>
            <a:endParaRPr lang="en-US"/>
          </a:p>
        </p:txBody>
      </p:sp>
      <p:pic>
        <p:nvPicPr>
          <p:cNvPr id="13" name="Picture 12">
            <a:extLst>
              <a:ext uri="{FF2B5EF4-FFF2-40B4-BE49-F238E27FC236}">
                <a16:creationId xmlns:a16="http://schemas.microsoft.com/office/drawing/2014/main" id="{4EE76F17-B536-5ECD-CDA6-A767627DE207}"/>
              </a:ext>
            </a:extLst>
          </p:cNvPr>
          <p:cNvPicPr>
            <a:picLocks noChangeAspect="1"/>
          </p:cNvPicPr>
          <p:nvPr/>
        </p:nvPicPr>
        <p:blipFill>
          <a:blip r:embed="rId2"/>
          <a:stretch>
            <a:fillRect/>
          </a:stretch>
        </p:blipFill>
        <p:spPr>
          <a:xfrm>
            <a:off x="288509" y="2159719"/>
            <a:ext cx="4765272" cy="3152411"/>
          </a:xfrm>
          <a:prstGeom prst="rect">
            <a:avLst/>
          </a:prstGeom>
        </p:spPr>
      </p:pic>
      <p:sp>
        <p:nvSpPr>
          <p:cNvPr id="24" name="TextBox 23">
            <a:extLst>
              <a:ext uri="{FF2B5EF4-FFF2-40B4-BE49-F238E27FC236}">
                <a16:creationId xmlns:a16="http://schemas.microsoft.com/office/drawing/2014/main" id="{D083AC56-2A39-A7EC-32CE-7B247AE68E2B}"/>
              </a:ext>
            </a:extLst>
          </p:cNvPr>
          <p:cNvSpPr txBox="1"/>
          <p:nvPr/>
        </p:nvSpPr>
        <p:spPr>
          <a:xfrm>
            <a:off x="434898" y="6039153"/>
            <a:ext cx="3714315" cy="369332"/>
          </a:xfrm>
          <a:prstGeom prst="rect">
            <a:avLst/>
          </a:prstGeom>
          <a:noFill/>
        </p:spPr>
        <p:txBody>
          <a:bodyPr wrap="square">
            <a:spAutoFit/>
          </a:bodyPr>
          <a:lstStyle/>
          <a:p>
            <a:r>
              <a:rPr lang="en-US">
                <a:hlinkClick r:id="rId3"/>
              </a:rPr>
              <a:t>https://markdownlivepreview.com/</a:t>
            </a:r>
            <a:endParaRPr lang="en-US"/>
          </a:p>
        </p:txBody>
      </p:sp>
      <p:sp>
        <p:nvSpPr>
          <p:cNvPr id="25" name="TextBox 24">
            <a:extLst>
              <a:ext uri="{FF2B5EF4-FFF2-40B4-BE49-F238E27FC236}">
                <a16:creationId xmlns:a16="http://schemas.microsoft.com/office/drawing/2014/main" id="{EC4F4B6D-2842-73AB-D33D-8BCEABCDB180}"/>
              </a:ext>
            </a:extLst>
          </p:cNvPr>
          <p:cNvSpPr txBox="1"/>
          <p:nvPr/>
        </p:nvSpPr>
        <p:spPr>
          <a:xfrm>
            <a:off x="434897" y="5591731"/>
            <a:ext cx="6850809" cy="338554"/>
          </a:xfrm>
          <a:prstGeom prst="rect">
            <a:avLst/>
          </a:prstGeom>
          <a:noFill/>
        </p:spPr>
        <p:txBody>
          <a:bodyPr wrap="square" rtlCol="0">
            <a:spAutoFit/>
          </a:bodyPr>
          <a:lstStyle/>
          <a:p>
            <a:r>
              <a:rPr lang="en-US" sz="1600"/>
              <a:t>can go to this website to display a preview of markdown file,</a:t>
            </a:r>
          </a:p>
        </p:txBody>
      </p:sp>
    </p:spTree>
    <p:extLst>
      <p:ext uri="{BB962C8B-B14F-4D97-AF65-F5344CB8AC3E}">
        <p14:creationId xmlns:p14="http://schemas.microsoft.com/office/powerpoint/2010/main" val="239482369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773442-9DBB-4583-A70E-CB4E1FB23D4B}"/>
              </a:ext>
            </a:extLst>
          </p:cNvPr>
          <p:cNvSpPr/>
          <p:nvPr/>
        </p:nvSpPr>
        <p:spPr>
          <a:xfrm>
            <a:off x="3610717" y="214603"/>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7" name="TextBox 6">
            <a:extLst>
              <a:ext uri="{FF2B5EF4-FFF2-40B4-BE49-F238E27FC236}">
                <a16:creationId xmlns:a16="http://schemas.microsoft.com/office/drawing/2014/main" id="{6ED486E9-7E43-4A28-993C-9B023F0B595A}"/>
              </a:ext>
            </a:extLst>
          </p:cNvPr>
          <p:cNvSpPr txBox="1"/>
          <p:nvPr/>
        </p:nvSpPr>
        <p:spPr>
          <a:xfrm>
            <a:off x="357336" y="845005"/>
            <a:ext cx="11477328" cy="584775"/>
          </a:xfrm>
          <a:prstGeom prst="rect">
            <a:avLst/>
          </a:prstGeom>
          <a:noFill/>
        </p:spPr>
        <p:txBody>
          <a:bodyPr wrap="square" rtlCol="0">
            <a:spAutoFit/>
          </a:bodyPr>
          <a:lstStyle/>
          <a:p>
            <a:r>
              <a:rPr lang="en-US" sz="1600" b="1"/>
              <a:t>README file</a:t>
            </a:r>
          </a:p>
          <a:p>
            <a:r>
              <a:rPr lang="en-US" sz="1600"/>
              <a:t>Here are a few basic commands.  It has some similarity to html.  </a:t>
            </a:r>
            <a:endParaRPr lang="en-US"/>
          </a:p>
        </p:txBody>
      </p:sp>
      <p:sp>
        <p:nvSpPr>
          <p:cNvPr id="3" name="TextBox 2">
            <a:extLst>
              <a:ext uri="{FF2B5EF4-FFF2-40B4-BE49-F238E27FC236}">
                <a16:creationId xmlns:a16="http://schemas.microsoft.com/office/drawing/2014/main" id="{4FC38A02-EAF4-BBA4-B0FD-0E524BDD2EB9}"/>
              </a:ext>
            </a:extLst>
          </p:cNvPr>
          <p:cNvSpPr txBox="1"/>
          <p:nvPr/>
        </p:nvSpPr>
        <p:spPr>
          <a:xfrm>
            <a:off x="429547" y="1709584"/>
            <a:ext cx="895350" cy="369332"/>
          </a:xfrm>
          <a:prstGeom prst="rect">
            <a:avLst/>
          </a:prstGeom>
          <a:noFill/>
        </p:spPr>
        <p:txBody>
          <a:bodyPr wrap="square" rtlCol="0">
            <a:spAutoFit/>
          </a:bodyPr>
          <a:lstStyle/>
          <a:p>
            <a:r>
              <a:rPr lang="en-US"/>
              <a:t># text</a:t>
            </a:r>
          </a:p>
        </p:txBody>
      </p:sp>
      <mc:AlternateContent xmlns:mc="http://schemas.openxmlformats.org/markup-compatibility/2006" xmlns:p14="http://schemas.microsoft.com/office/powerpoint/2010/main">
        <mc:Choice Requires="p14">
          <p:contentPart p14:bwMode="auto" r:id="rId2">
            <p14:nvContentPartPr>
              <p14:cNvPr id="6" name="Ink 5">
                <a:extLst>
                  <a:ext uri="{FF2B5EF4-FFF2-40B4-BE49-F238E27FC236}">
                    <a16:creationId xmlns:a16="http://schemas.microsoft.com/office/drawing/2014/main" id="{30865FF4-C101-E4C0-C46B-D2292A8D0CFA}"/>
                  </a:ext>
                </a:extLst>
              </p14:cNvPr>
              <p14:cNvContentPartPr/>
              <p14:nvPr/>
            </p14:nvContentPartPr>
            <p14:xfrm>
              <a:off x="1269262" y="1900388"/>
              <a:ext cx="522360" cy="60480"/>
            </p14:xfrm>
          </p:contentPart>
        </mc:Choice>
        <mc:Fallback xmlns="">
          <p:pic>
            <p:nvPicPr>
              <p:cNvPr id="6" name="Ink 5">
                <a:extLst>
                  <a:ext uri="{FF2B5EF4-FFF2-40B4-BE49-F238E27FC236}">
                    <a16:creationId xmlns:a16="http://schemas.microsoft.com/office/drawing/2014/main" id="{30865FF4-C101-E4C0-C46B-D2292A8D0CFA}"/>
                  </a:ext>
                </a:extLst>
              </p:cNvPr>
              <p:cNvPicPr/>
              <p:nvPr/>
            </p:nvPicPr>
            <p:blipFill>
              <a:blip r:embed="rId3"/>
              <a:stretch>
                <a:fillRect/>
              </a:stretch>
            </p:blipFill>
            <p:spPr>
              <a:xfrm>
                <a:off x="1260268" y="1891334"/>
                <a:ext cx="539988" cy="78226"/>
              </a:xfrm>
              <a:prstGeom prst="rect">
                <a:avLst/>
              </a:prstGeom>
            </p:spPr>
          </p:pic>
        </mc:Fallback>
      </mc:AlternateContent>
      <p:sp>
        <p:nvSpPr>
          <p:cNvPr id="9" name="TextBox 8">
            <a:extLst>
              <a:ext uri="{FF2B5EF4-FFF2-40B4-BE49-F238E27FC236}">
                <a16:creationId xmlns:a16="http://schemas.microsoft.com/office/drawing/2014/main" id="{1E45CF1B-5905-A589-ED0E-DE2D92754374}"/>
              </a:ext>
            </a:extLst>
          </p:cNvPr>
          <p:cNvSpPr txBox="1"/>
          <p:nvPr/>
        </p:nvSpPr>
        <p:spPr>
          <a:xfrm>
            <a:off x="1994893" y="1733098"/>
            <a:ext cx="2962275" cy="338554"/>
          </a:xfrm>
          <a:prstGeom prst="rect">
            <a:avLst/>
          </a:prstGeom>
          <a:noFill/>
        </p:spPr>
        <p:txBody>
          <a:bodyPr wrap="square" rtlCol="0">
            <a:spAutoFit/>
          </a:bodyPr>
          <a:lstStyle/>
          <a:p>
            <a:r>
              <a:rPr lang="en-US" sz="1600"/>
              <a:t>turns text into heading</a:t>
            </a:r>
          </a:p>
        </p:txBody>
      </p:sp>
      <p:sp>
        <p:nvSpPr>
          <p:cNvPr id="10" name="TextBox 9">
            <a:extLst>
              <a:ext uri="{FF2B5EF4-FFF2-40B4-BE49-F238E27FC236}">
                <a16:creationId xmlns:a16="http://schemas.microsoft.com/office/drawing/2014/main" id="{1925169B-105F-9F73-2130-768672E9EB84}"/>
              </a:ext>
            </a:extLst>
          </p:cNvPr>
          <p:cNvSpPr txBox="1"/>
          <p:nvPr/>
        </p:nvSpPr>
        <p:spPr>
          <a:xfrm>
            <a:off x="429547" y="3526324"/>
            <a:ext cx="1152525" cy="369332"/>
          </a:xfrm>
          <a:prstGeom prst="rect">
            <a:avLst/>
          </a:prstGeom>
          <a:noFill/>
        </p:spPr>
        <p:txBody>
          <a:bodyPr wrap="square" rtlCol="0">
            <a:spAutoFit/>
          </a:bodyPr>
          <a:lstStyle/>
          <a:p>
            <a:r>
              <a:rPr lang="en-US"/>
              <a:t>**text**</a:t>
            </a:r>
          </a:p>
        </p:txBody>
      </p:sp>
      <mc:AlternateContent xmlns:mc="http://schemas.openxmlformats.org/markup-compatibility/2006" xmlns:p14="http://schemas.microsoft.com/office/powerpoint/2010/main">
        <mc:Choice Requires="p14">
          <p:contentPart p14:bwMode="auto" r:id="rId4">
            <p14:nvContentPartPr>
              <p14:cNvPr id="11" name="Ink 10">
                <a:extLst>
                  <a:ext uri="{FF2B5EF4-FFF2-40B4-BE49-F238E27FC236}">
                    <a16:creationId xmlns:a16="http://schemas.microsoft.com/office/drawing/2014/main" id="{B346EDDC-5DAE-7F9A-BC6B-5F6E0A748B83}"/>
                  </a:ext>
                </a:extLst>
              </p14:cNvPr>
              <p14:cNvContentPartPr/>
              <p14:nvPr/>
            </p14:nvContentPartPr>
            <p14:xfrm>
              <a:off x="1629622" y="3679831"/>
              <a:ext cx="522360" cy="60480"/>
            </p14:xfrm>
          </p:contentPart>
        </mc:Choice>
        <mc:Fallback xmlns="">
          <p:pic>
            <p:nvPicPr>
              <p:cNvPr id="11" name="Ink 10">
                <a:extLst>
                  <a:ext uri="{FF2B5EF4-FFF2-40B4-BE49-F238E27FC236}">
                    <a16:creationId xmlns:a16="http://schemas.microsoft.com/office/drawing/2014/main" id="{B346EDDC-5DAE-7F9A-BC6B-5F6E0A748B83}"/>
                  </a:ext>
                </a:extLst>
              </p:cNvPr>
              <p:cNvPicPr/>
              <p:nvPr/>
            </p:nvPicPr>
            <p:blipFill>
              <a:blip r:embed="rId3"/>
              <a:stretch>
                <a:fillRect/>
              </a:stretch>
            </p:blipFill>
            <p:spPr>
              <a:xfrm>
                <a:off x="1620628" y="3670777"/>
                <a:ext cx="539988" cy="78226"/>
              </a:xfrm>
              <a:prstGeom prst="rect">
                <a:avLst/>
              </a:prstGeom>
            </p:spPr>
          </p:pic>
        </mc:Fallback>
      </mc:AlternateContent>
      <p:sp>
        <p:nvSpPr>
          <p:cNvPr id="12" name="TextBox 11">
            <a:extLst>
              <a:ext uri="{FF2B5EF4-FFF2-40B4-BE49-F238E27FC236}">
                <a16:creationId xmlns:a16="http://schemas.microsoft.com/office/drawing/2014/main" id="{0B412C7C-6EF0-48A2-43D2-E8029265F168}"/>
              </a:ext>
            </a:extLst>
          </p:cNvPr>
          <p:cNvSpPr txBox="1"/>
          <p:nvPr/>
        </p:nvSpPr>
        <p:spPr>
          <a:xfrm>
            <a:off x="2515522" y="3540794"/>
            <a:ext cx="2962275" cy="338554"/>
          </a:xfrm>
          <a:prstGeom prst="rect">
            <a:avLst/>
          </a:prstGeom>
          <a:noFill/>
        </p:spPr>
        <p:txBody>
          <a:bodyPr wrap="square" rtlCol="0">
            <a:spAutoFit/>
          </a:bodyPr>
          <a:lstStyle/>
          <a:p>
            <a:r>
              <a:rPr lang="en-US" sz="1600"/>
              <a:t>makes text bold</a:t>
            </a:r>
          </a:p>
        </p:txBody>
      </p:sp>
      <p:sp>
        <p:nvSpPr>
          <p:cNvPr id="14" name="TextBox 13">
            <a:extLst>
              <a:ext uri="{FF2B5EF4-FFF2-40B4-BE49-F238E27FC236}">
                <a16:creationId xmlns:a16="http://schemas.microsoft.com/office/drawing/2014/main" id="{5C5A5063-A4EF-7DE0-C999-BA407F7D3294}"/>
              </a:ext>
            </a:extLst>
          </p:cNvPr>
          <p:cNvSpPr txBox="1"/>
          <p:nvPr/>
        </p:nvSpPr>
        <p:spPr>
          <a:xfrm>
            <a:off x="429547" y="4168862"/>
            <a:ext cx="2085975" cy="369332"/>
          </a:xfrm>
          <a:prstGeom prst="rect">
            <a:avLst/>
          </a:prstGeom>
          <a:noFill/>
        </p:spPr>
        <p:txBody>
          <a:bodyPr wrap="square" rtlCol="0">
            <a:spAutoFit/>
          </a:bodyPr>
          <a:lstStyle/>
          <a:p>
            <a:r>
              <a:rPr lang="en-US"/>
              <a:t>[text] (webaddress)</a:t>
            </a:r>
          </a:p>
        </p:txBody>
      </p:sp>
      <mc:AlternateContent xmlns:mc="http://schemas.openxmlformats.org/markup-compatibility/2006" xmlns:p14="http://schemas.microsoft.com/office/powerpoint/2010/main">
        <mc:Choice Requires="p14">
          <p:contentPart p14:bwMode="auto" r:id="rId5">
            <p14:nvContentPartPr>
              <p14:cNvPr id="15" name="Ink 14">
                <a:extLst>
                  <a:ext uri="{FF2B5EF4-FFF2-40B4-BE49-F238E27FC236}">
                    <a16:creationId xmlns:a16="http://schemas.microsoft.com/office/drawing/2014/main" id="{E779F175-DD9A-5E1B-2C40-936613C253AE}"/>
                  </a:ext>
                </a:extLst>
              </p14:cNvPr>
              <p14:cNvContentPartPr/>
              <p14:nvPr/>
            </p14:nvContentPartPr>
            <p14:xfrm>
              <a:off x="2631554" y="4338139"/>
              <a:ext cx="522360" cy="60480"/>
            </p14:xfrm>
          </p:contentPart>
        </mc:Choice>
        <mc:Fallback xmlns="">
          <p:pic>
            <p:nvPicPr>
              <p:cNvPr id="15" name="Ink 14">
                <a:extLst>
                  <a:ext uri="{FF2B5EF4-FFF2-40B4-BE49-F238E27FC236}">
                    <a16:creationId xmlns:a16="http://schemas.microsoft.com/office/drawing/2014/main" id="{E779F175-DD9A-5E1B-2C40-936613C253AE}"/>
                  </a:ext>
                </a:extLst>
              </p:cNvPr>
              <p:cNvPicPr/>
              <p:nvPr/>
            </p:nvPicPr>
            <p:blipFill>
              <a:blip r:embed="rId6"/>
              <a:stretch>
                <a:fillRect/>
              </a:stretch>
            </p:blipFill>
            <p:spPr>
              <a:xfrm>
                <a:off x="2622560" y="4329085"/>
                <a:ext cx="539988" cy="78226"/>
              </a:xfrm>
              <a:prstGeom prst="rect">
                <a:avLst/>
              </a:prstGeom>
            </p:spPr>
          </p:pic>
        </mc:Fallback>
      </mc:AlternateContent>
      <p:sp>
        <p:nvSpPr>
          <p:cNvPr id="16" name="TextBox 15">
            <a:extLst>
              <a:ext uri="{FF2B5EF4-FFF2-40B4-BE49-F238E27FC236}">
                <a16:creationId xmlns:a16="http://schemas.microsoft.com/office/drawing/2014/main" id="{6DF28360-0131-5FD3-A298-060737E27D09}"/>
              </a:ext>
            </a:extLst>
          </p:cNvPr>
          <p:cNvSpPr txBox="1"/>
          <p:nvPr/>
        </p:nvSpPr>
        <p:spPr>
          <a:xfrm>
            <a:off x="3342293" y="4168862"/>
            <a:ext cx="6696075" cy="338554"/>
          </a:xfrm>
          <a:prstGeom prst="rect">
            <a:avLst/>
          </a:prstGeom>
          <a:noFill/>
        </p:spPr>
        <p:txBody>
          <a:bodyPr wrap="square" rtlCol="0">
            <a:spAutoFit/>
          </a:bodyPr>
          <a:lstStyle/>
          <a:p>
            <a:r>
              <a:rPr lang="en-US" sz="1600"/>
              <a:t>turns text into hyperlink to webaddress (webaddress not displayed)</a:t>
            </a:r>
          </a:p>
        </p:txBody>
      </p:sp>
      <p:sp>
        <p:nvSpPr>
          <p:cNvPr id="17" name="TextBox 16">
            <a:extLst>
              <a:ext uri="{FF2B5EF4-FFF2-40B4-BE49-F238E27FC236}">
                <a16:creationId xmlns:a16="http://schemas.microsoft.com/office/drawing/2014/main" id="{C4BBF6B6-86C4-E7DC-A4A8-0AF5AC3BB9AD}"/>
              </a:ext>
            </a:extLst>
          </p:cNvPr>
          <p:cNvSpPr txBox="1"/>
          <p:nvPr/>
        </p:nvSpPr>
        <p:spPr>
          <a:xfrm>
            <a:off x="456460" y="4815554"/>
            <a:ext cx="779533" cy="923330"/>
          </a:xfrm>
          <a:prstGeom prst="rect">
            <a:avLst/>
          </a:prstGeom>
          <a:noFill/>
        </p:spPr>
        <p:txBody>
          <a:bodyPr wrap="square" rtlCol="0">
            <a:spAutoFit/>
          </a:bodyPr>
          <a:lstStyle/>
          <a:p>
            <a:r>
              <a:rPr lang="en-US"/>
              <a:t>```</a:t>
            </a:r>
          </a:p>
          <a:p>
            <a:r>
              <a:rPr lang="en-US"/>
              <a:t>text</a:t>
            </a:r>
          </a:p>
          <a:p>
            <a:r>
              <a:rPr lang="en-US"/>
              <a:t>```</a:t>
            </a:r>
          </a:p>
        </p:txBody>
      </p:sp>
      <mc:AlternateContent xmlns:mc="http://schemas.openxmlformats.org/markup-compatibility/2006" xmlns:p14="http://schemas.microsoft.com/office/powerpoint/2010/main">
        <mc:Choice Requires="p14">
          <p:contentPart p14:bwMode="auto" r:id="rId7">
            <p14:nvContentPartPr>
              <p14:cNvPr id="18" name="Ink 17">
                <a:extLst>
                  <a:ext uri="{FF2B5EF4-FFF2-40B4-BE49-F238E27FC236}">
                    <a16:creationId xmlns:a16="http://schemas.microsoft.com/office/drawing/2014/main" id="{40AB7196-93BC-532D-AA49-43203CF67FD4}"/>
                  </a:ext>
                </a:extLst>
              </p14:cNvPr>
              <p14:cNvContentPartPr/>
              <p14:nvPr/>
            </p14:nvContentPartPr>
            <p14:xfrm>
              <a:off x="1239455" y="5253731"/>
              <a:ext cx="522360" cy="60480"/>
            </p14:xfrm>
          </p:contentPart>
        </mc:Choice>
        <mc:Fallback xmlns="">
          <p:pic>
            <p:nvPicPr>
              <p:cNvPr id="18" name="Ink 17">
                <a:extLst>
                  <a:ext uri="{FF2B5EF4-FFF2-40B4-BE49-F238E27FC236}">
                    <a16:creationId xmlns:a16="http://schemas.microsoft.com/office/drawing/2014/main" id="{40AB7196-93BC-532D-AA49-43203CF67FD4}"/>
                  </a:ext>
                </a:extLst>
              </p:cNvPr>
              <p:cNvPicPr/>
              <p:nvPr/>
            </p:nvPicPr>
            <p:blipFill>
              <a:blip r:embed="rId3"/>
              <a:stretch>
                <a:fillRect/>
              </a:stretch>
            </p:blipFill>
            <p:spPr>
              <a:xfrm>
                <a:off x="1230461" y="5244677"/>
                <a:ext cx="539988" cy="78226"/>
              </a:xfrm>
              <a:prstGeom prst="rect">
                <a:avLst/>
              </a:prstGeom>
            </p:spPr>
          </p:pic>
        </mc:Fallback>
      </mc:AlternateContent>
      <p:sp>
        <p:nvSpPr>
          <p:cNvPr id="19" name="TextBox 18">
            <a:extLst>
              <a:ext uri="{FF2B5EF4-FFF2-40B4-BE49-F238E27FC236}">
                <a16:creationId xmlns:a16="http://schemas.microsoft.com/office/drawing/2014/main" id="{3A6DF508-E4BE-A98F-A8FE-3EC3F6156E52}"/>
              </a:ext>
            </a:extLst>
          </p:cNvPr>
          <p:cNvSpPr txBox="1"/>
          <p:nvPr/>
        </p:nvSpPr>
        <p:spPr>
          <a:xfrm>
            <a:off x="2009076" y="5075685"/>
            <a:ext cx="7613239" cy="338554"/>
          </a:xfrm>
          <a:prstGeom prst="rect">
            <a:avLst/>
          </a:prstGeom>
          <a:noFill/>
        </p:spPr>
        <p:txBody>
          <a:bodyPr wrap="square" rtlCol="0">
            <a:spAutoFit/>
          </a:bodyPr>
          <a:lstStyle/>
          <a:p>
            <a:r>
              <a:rPr lang="en-US" sz="1600"/>
              <a:t>formats text as code sample.  These are the ticks to the left of the 1 on the keyboard.</a:t>
            </a:r>
          </a:p>
        </p:txBody>
      </p:sp>
      <p:sp>
        <p:nvSpPr>
          <p:cNvPr id="20" name="TextBox 19">
            <a:extLst>
              <a:ext uri="{FF2B5EF4-FFF2-40B4-BE49-F238E27FC236}">
                <a16:creationId xmlns:a16="http://schemas.microsoft.com/office/drawing/2014/main" id="{115D57A9-7906-1096-6345-6B590E65CFE5}"/>
              </a:ext>
            </a:extLst>
          </p:cNvPr>
          <p:cNvSpPr txBox="1"/>
          <p:nvPr/>
        </p:nvSpPr>
        <p:spPr>
          <a:xfrm>
            <a:off x="429547" y="2357393"/>
            <a:ext cx="895350" cy="369332"/>
          </a:xfrm>
          <a:prstGeom prst="rect">
            <a:avLst/>
          </a:prstGeom>
          <a:noFill/>
        </p:spPr>
        <p:txBody>
          <a:bodyPr wrap="square" rtlCol="0">
            <a:spAutoFit/>
          </a:bodyPr>
          <a:lstStyle/>
          <a:p>
            <a:r>
              <a:rPr lang="en-US"/>
              <a:t>## text</a:t>
            </a:r>
          </a:p>
        </p:txBody>
      </p:sp>
      <mc:AlternateContent xmlns:mc="http://schemas.openxmlformats.org/markup-compatibility/2006" xmlns:p14="http://schemas.microsoft.com/office/powerpoint/2010/main">
        <mc:Choice Requires="p14">
          <p:contentPart p14:bwMode="auto" r:id="rId8">
            <p14:nvContentPartPr>
              <p14:cNvPr id="21" name="Ink 20">
                <a:extLst>
                  <a:ext uri="{FF2B5EF4-FFF2-40B4-BE49-F238E27FC236}">
                    <a16:creationId xmlns:a16="http://schemas.microsoft.com/office/drawing/2014/main" id="{83221FCE-2642-3564-8B11-F5EDFE7D45A3}"/>
                  </a:ext>
                </a:extLst>
              </p14:cNvPr>
              <p14:cNvContentPartPr/>
              <p14:nvPr/>
            </p14:nvContentPartPr>
            <p14:xfrm>
              <a:off x="1405436" y="2540222"/>
              <a:ext cx="522360" cy="60480"/>
            </p14:xfrm>
          </p:contentPart>
        </mc:Choice>
        <mc:Fallback xmlns="">
          <p:pic>
            <p:nvPicPr>
              <p:cNvPr id="21" name="Ink 20">
                <a:extLst>
                  <a:ext uri="{FF2B5EF4-FFF2-40B4-BE49-F238E27FC236}">
                    <a16:creationId xmlns:a16="http://schemas.microsoft.com/office/drawing/2014/main" id="{83221FCE-2642-3564-8B11-F5EDFE7D45A3}"/>
                  </a:ext>
                </a:extLst>
              </p:cNvPr>
              <p:cNvPicPr/>
              <p:nvPr/>
            </p:nvPicPr>
            <p:blipFill>
              <a:blip r:embed="rId3"/>
              <a:stretch>
                <a:fillRect/>
              </a:stretch>
            </p:blipFill>
            <p:spPr>
              <a:xfrm>
                <a:off x="1396442" y="2531168"/>
                <a:ext cx="539988" cy="78226"/>
              </a:xfrm>
              <a:prstGeom prst="rect">
                <a:avLst/>
              </a:prstGeom>
            </p:spPr>
          </p:pic>
        </mc:Fallback>
      </mc:AlternateContent>
      <p:sp>
        <p:nvSpPr>
          <p:cNvPr id="22" name="TextBox 21">
            <a:extLst>
              <a:ext uri="{FF2B5EF4-FFF2-40B4-BE49-F238E27FC236}">
                <a16:creationId xmlns:a16="http://schemas.microsoft.com/office/drawing/2014/main" id="{0976B220-8959-DADD-5523-58C580716204}"/>
              </a:ext>
            </a:extLst>
          </p:cNvPr>
          <p:cNvSpPr txBox="1"/>
          <p:nvPr/>
        </p:nvSpPr>
        <p:spPr>
          <a:xfrm>
            <a:off x="2044035" y="2347872"/>
            <a:ext cx="2962275" cy="338554"/>
          </a:xfrm>
          <a:prstGeom prst="rect">
            <a:avLst/>
          </a:prstGeom>
          <a:noFill/>
        </p:spPr>
        <p:txBody>
          <a:bodyPr wrap="square" rtlCol="0">
            <a:spAutoFit/>
          </a:bodyPr>
          <a:lstStyle/>
          <a:p>
            <a:r>
              <a:rPr lang="en-US" sz="1600"/>
              <a:t>turns text into subheading</a:t>
            </a:r>
          </a:p>
        </p:txBody>
      </p:sp>
      <p:sp>
        <p:nvSpPr>
          <p:cNvPr id="2" name="TextBox 1">
            <a:extLst>
              <a:ext uri="{FF2B5EF4-FFF2-40B4-BE49-F238E27FC236}">
                <a16:creationId xmlns:a16="http://schemas.microsoft.com/office/drawing/2014/main" id="{0DA28529-86F5-471D-3B5B-81CEC7E8C355}"/>
              </a:ext>
            </a:extLst>
          </p:cNvPr>
          <p:cNvSpPr txBox="1"/>
          <p:nvPr/>
        </p:nvSpPr>
        <p:spPr>
          <a:xfrm>
            <a:off x="429546" y="3002600"/>
            <a:ext cx="895351" cy="369332"/>
          </a:xfrm>
          <a:prstGeom prst="rect">
            <a:avLst/>
          </a:prstGeom>
          <a:noFill/>
        </p:spPr>
        <p:txBody>
          <a:bodyPr wrap="square" rtlCol="0">
            <a:spAutoFit/>
          </a:bodyPr>
          <a:lstStyle/>
          <a:p>
            <a:r>
              <a:rPr lang="en-US"/>
              <a:t>*text*</a:t>
            </a:r>
          </a:p>
        </p:txBody>
      </p:sp>
      <mc:AlternateContent xmlns:mc="http://schemas.openxmlformats.org/markup-compatibility/2006" xmlns:p14="http://schemas.microsoft.com/office/powerpoint/2010/main">
        <mc:Choice Requires="p14">
          <p:contentPart p14:bwMode="auto" r:id="rId9">
            <p14:nvContentPartPr>
              <p14:cNvPr id="5" name="Ink 4">
                <a:extLst>
                  <a:ext uri="{FF2B5EF4-FFF2-40B4-BE49-F238E27FC236}">
                    <a16:creationId xmlns:a16="http://schemas.microsoft.com/office/drawing/2014/main" id="{542F3358-9869-0DCD-2338-CCEFB718A769}"/>
                  </a:ext>
                </a:extLst>
              </p14:cNvPr>
              <p14:cNvContentPartPr/>
              <p14:nvPr/>
            </p14:nvContentPartPr>
            <p14:xfrm>
              <a:off x="1486716" y="3178169"/>
              <a:ext cx="522360" cy="60480"/>
            </p14:xfrm>
          </p:contentPart>
        </mc:Choice>
        <mc:Fallback xmlns="">
          <p:pic>
            <p:nvPicPr>
              <p:cNvPr id="5" name="Ink 4">
                <a:extLst>
                  <a:ext uri="{FF2B5EF4-FFF2-40B4-BE49-F238E27FC236}">
                    <a16:creationId xmlns:a16="http://schemas.microsoft.com/office/drawing/2014/main" id="{542F3358-9869-0DCD-2338-CCEFB718A769}"/>
                  </a:ext>
                </a:extLst>
              </p:cNvPr>
              <p:cNvPicPr/>
              <p:nvPr/>
            </p:nvPicPr>
            <p:blipFill>
              <a:blip r:embed="rId3"/>
              <a:stretch>
                <a:fillRect/>
              </a:stretch>
            </p:blipFill>
            <p:spPr>
              <a:xfrm>
                <a:off x="1477722" y="3169115"/>
                <a:ext cx="539988" cy="78226"/>
              </a:xfrm>
              <a:prstGeom prst="rect">
                <a:avLst/>
              </a:prstGeom>
            </p:spPr>
          </p:pic>
        </mc:Fallback>
      </mc:AlternateContent>
      <p:sp>
        <p:nvSpPr>
          <p:cNvPr id="8" name="TextBox 7">
            <a:extLst>
              <a:ext uri="{FF2B5EF4-FFF2-40B4-BE49-F238E27FC236}">
                <a16:creationId xmlns:a16="http://schemas.microsoft.com/office/drawing/2014/main" id="{DF978C5F-D0FA-D614-1264-7C1ED3385EA9}"/>
              </a:ext>
            </a:extLst>
          </p:cNvPr>
          <p:cNvSpPr txBox="1"/>
          <p:nvPr/>
        </p:nvSpPr>
        <p:spPr>
          <a:xfrm>
            <a:off x="2247825" y="2964671"/>
            <a:ext cx="2962275" cy="338554"/>
          </a:xfrm>
          <a:prstGeom prst="rect">
            <a:avLst/>
          </a:prstGeom>
          <a:noFill/>
        </p:spPr>
        <p:txBody>
          <a:bodyPr wrap="square" rtlCol="0">
            <a:spAutoFit/>
          </a:bodyPr>
          <a:lstStyle/>
          <a:p>
            <a:r>
              <a:rPr lang="en-US" sz="1600"/>
              <a:t>makes text italic</a:t>
            </a:r>
          </a:p>
        </p:txBody>
      </p:sp>
      <p:sp>
        <p:nvSpPr>
          <p:cNvPr id="23" name="TextBox 22">
            <a:extLst>
              <a:ext uri="{FF2B5EF4-FFF2-40B4-BE49-F238E27FC236}">
                <a16:creationId xmlns:a16="http://schemas.microsoft.com/office/drawing/2014/main" id="{BB58D4BA-2B46-B7E0-1599-C28792A16A70}"/>
              </a:ext>
            </a:extLst>
          </p:cNvPr>
          <p:cNvSpPr txBox="1"/>
          <p:nvPr/>
        </p:nvSpPr>
        <p:spPr>
          <a:xfrm>
            <a:off x="429546" y="5751982"/>
            <a:ext cx="1565347" cy="369332"/>
          </a:xfrm>
          <a:prstGeom prst="rect">
            <a:avLst/>
          </a:prstGeom>
          <a:noFill/>
        </p:spPr>
        <p:txBody>
          <a:bodyPr wrap="square" rtlCol="0">
            <a:spAutoFit/>
          </a:bodyPr>
          <a:lstStyle/>
          <a:p>
            <a:r>
              <a:rPr lang="en-US"/>
              <a:t>&lt;sup&gt;3&lt;/sup&gt;</a:t>
            </a:r>
          </a:p>
        </p:txBody>
      </p:sp>
      <mc:AlternateContent xmlns:mc="http://schemas.openxmlformats.org/markup-compatibility/2006" xmlns:p14="http://schemas.microsoft.com/office/powerpoint/2010/main">
        <mc:Choice Requires="p14">
          <p:contentPart p14:bwMode="auto" r:id="rId10">
            <p14:nvContentPartPr>
              <p14:cNvPr id="24" name="Ink 23">
                <a:extLst>
                  <a:ext uri="{FF2B5EF4-FFF2-40B4-BE49-F238E27FC236}">
                    <a16:creationId xmlns:a16="http://schemas.microsoft.com/office/drawing/2014/main" id="{85611E33-F852-622A-258F-4B5D08E69E2A}"/>
                  </a:ext>
                </a:extLst>
              </p14:cNvPr>
              <p14:cNvContentPartPr/>
              <p14:nvPr/>
            </p14:nvContentPartPr>
            <p14:xfrm>
              <a:off x="2247825" y="5921490"/>
              <a:ext cx="522360" cy="60480"/>
            </p14:xfrm>
          </p:contentPart>
        </mc:Choice>
        <mc:Fallback xmlns="">
          <p:pic>
            <p:nvPicPr>
              <p:cNvPr id="24" name="Ink 23">
                <a:extLst>
                  <a:ext uri="{FF2B5EF4-FFF2-40B4-BE49-F238E27FC236}">
                    <a16:creationId xmlns:a16="http://schemas.microsoft.com/office/drawing/2014/main" id="{85611E33-F852-622A-258F-4B5D08E69E2A}"/>
                  </a:ext>
                </a:extLst>
              </p:cNvPr>
              <p:cNvPicPr/>
              <p:nvPr/>
            </p:nvPicPr>
            <p:blipFill>
              <a:blip r:embed="rId11"/>
              <a:stretch>
                <a:fillRect/>
              </a:stretch>
            </p:blipFill>
            <p:spPr>
              <a:xfrm>
                <a:off x="2238831" y="5912436"/>
                <a:ext cx="539988" cy="78226"/>
              </a:xfrm>
              <a:prstGeom prst="rect">
                <a:avLst/>
              </a:prstGeom>
            </p:spPr>
          </p:pic>
        </mc:Fallback>
      </mc:AlternateContent>
      <p:sp>
        <p:nvSpPr>
          <p:cNvPr id="25" name="TextBox 24">
            <a:extLst>
              <a:ext uri="{FF2B5EF4-FFF2-40B4-BE49-F238E27FC236}">
                <a16:creationId xmlns:a16="http://schemas.microsoft.com/office/drawing/2014/main" id="{244D0B73-5B0C-B3D2-8039-F96F1393B2D1}"/>
              </a:ext>
            </a:extLst>
          </p:cNvPr>
          <p:cNvSpPr txBox="1"/>
          <p:nvPr/>
        </p:nvSpPr>
        <p:spPr>
          <a:xfrm>
            <a:off x="3133725" y="5782453"/>
            <a:ext cx="6511720" cy="338554"/>
          </a:xfrm>
          <a:prstGeom prst="rect">
            <a:avLst/>
          </a:prstGeom>
          <a:noFill/>
        </p:spPr>
        <p:txBody>
          <a:bodyPr wrap="square" rtlCol="0">
            <a:spAutoFit/>
          </a:bodyPr>
          <a:lstStyle/>
          <a:p>
            <a:r>
              <a:rPr lang="en-US" sz="1600"/>
              <a:t>putting 3 in superscript.  And similarly &lt;sub&gt;3&lt;/sub&gt; for subscript.</a:t>
            </a:r>
          </a:p>
        </p:txBody>
      </p:sp>
      <p:sp>
        <p:nvSpPr>
          <p:cNvPr id="28" name="TextBox 27">
            <a:extLst>
              <a:ext uri="{FF2B5EF4-FFF2-40B4-BE49-F238E27FC236}">
                <a16:creationId xmlns:a16="http://schemas.microsoft.com/office/drawing/2014/main" id="{A56DA418-9F74-7D45-49F1-5E42BC9F1031}"/>
              </a:ext>
            </a:extLst>
          </p:cNvPr>
          <p:cNvSpPr txBox="1"/>
          <p:nvPr/>
        </p:nvSpPr>
        <p:spPr>
          <a:xfrm>
            <a:off x="7650480" y="1300480"/>
            <a:ext cx="2103120" cy="646331"/>
          </a:xfrm>
          <a:prstGeom prst="rect">
            <a:avLst/>
          </a:prstGeom>
          <a:solidFill>
            <a:srgbClr val="CCFFCC"/>
          </a:solidFill>
        </p:spPr>
        <p:txBody>
          <a:bodyPr wrap="square" rtlCol="0">
            <a:spAutoFit/>
          </a:bodyPr>
          <a:lstStyle/>
          <a:p>
            <a:r>
              <a:rPr lang="en-US"/>
              <a:t>Looks like we can use LaTeX for math?</a:t>
            </a:r>
          </a:p>
        </p:txBody>
      </p:sp>
    </p:spTree>
    <p:extLst>
      <p:ext uri="{BB962C8B-B14F-4D97-AF65-F5344CB8AC3E}">
        <p14:creationId xmlns:p14="http://schemas.microsoft.com/office/powerpoint/2010/main" val="239452941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773442-9DBB-4583-A70E-CB4E1FB23D4B}"/>
              </a:ext>
            </a:extLst>
          </p:cNvPr>
          <p:cNvSpPr/>
          <p:nvPr/>
        </p:nvSpPr>
        <p:spPr>
          <a:xfrm>
            <a:off x="3610717" y="214603"/>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7" name="TextBox 6">
            <a:extLst>
              <a:ext uri="{FF2B5EF4-FFF2-40B4-BE49-F238E27FC236}">
                <a16:creationId xmlns:a16="http://schemas.microsoft.com/office/drawing/2014/main" id="{6ED486E9-7E43-4A28-993C-9B023F0B595A}"/>
              </a:ext>
            </a:extLst>
          </p:cNvPr>
          <p:cNvSpPr txBox="1"/>
          <p:nvPr/>
        </p:nvSpPr>
        <p:spPr>
          <a:xfrm>
            <a:off x="357336" y="1071147"/>
            <a:ext cx="8993141" cy="584775"/>
          </a:xfrm>
          <a:prstGeom prst="rect">
            <a:avLst/>
          </a:prstGeom>
          <a:noFill/>
        </p:spPr>
        <p:txBody>
          <a:bodyPr wrap="square" rtlCol="0">
            <a:spAutoFit/>
          </a:bodyPr>
          <a:lstStyle/>
          <a:p>
            <a:r>
              <a:rPr lang="en-US" sz="1600" b="1"/>
              <a:t>README file</a:t>
            </a:r>
          </a:p>
          <a:p>
            <a:r>
              <a:rPr lang="en-US" sz="1600"/>
              <a:t>Here’s how you do lists, which can be unordered, or ordered.  Illustrated are the simplest kinds,</a:t>
            </a:r>
            <a:endParaRPr lang="en-US"/>
          </a:p>
        </p:txBody>
      </p:sp>
      <p:sp>
        <p:nvSpPr>
          <p:cNvPr id="13" name="TextBox 12">
            <a:extLst>
              <a:ext uri="{FF2B5EF4-FFF2-40B4-BE49-F238E27FC236}">
                <a16:creationId xmlns:a16="http://schemas.microsoft.com/office/drawing/2014/main" id="{76D93DE0-E98B-AE82-2FE7-B289B9447B72}"/>
              </a:ext>
            </a:extLst>
          </p:cNvPr>
          <p:cNvSpPr txBox="1"/>
          <p:nvPr/>
        </p:nvSpPr>
        <p:spPr>
          <a:xfrm>
            <a:off x="357336" y="2050801"/>
            <a:ext cx="1982741" cy="923330"/>
          </a:xfrm>
          <a:prstGeom prst="rect">
            <a:avLst/>
          </a:prstGeom>
          <a:noFill/>
        </p:spPr>
        <p:txBody>
          <a:bodyPr wrap="square" rtlCol="0">
            <a:spAutoFit/>
          </a:bodyPr>
          <a:lstStyle/>
          <a:p>
            <a:r>
              <a:rPr lang="en-US"/>
              <a:t>- first iterm</a:t>
            </a:r>
          </a:p>
          <a:p>
            <a:r>
              <a:rPr lang="en-US"/>
              <a:t>- second item</a:t>
            </a:r>
          </a:p>
          <a:p>
            <a:r>
              <a:rPr lang="en-US"/>
              <a:t>- etc.</a:t>
            </a:r>
          </a:p>
        </p:txBody>
      </p:sp>
      <p:sp>
        <p:nvSpPr>
          <p:cNvPr id="6" name="TextBox 5">
            <a:extLst>
              <a:ext uri="{FF2B5EF4-FFF2-40B4-BE49-F238E27FC236}">
                <a16:creationId xmlns:a16="http://schemas.microsoft.com/office/drawing/2014/main" id="{FF90A25F-3030-28F4-E6A8-9F058CC2D7AA}"/>
              </a:ext>
            </a:extLst>
          </p:cNvPr>
          <p:cNvSpPr txBox="1"/>
          <p:nvPr/>
        </p:nvSpPr>
        <p:spPr>
          <a:xfrm>
            <a:off x="357336" y="3245421"/>
            <a:ext cx="1795929" cy="923330"/>
          </a:xfrm>
          <a:prstGeom prst="rect">
            <a:avLst/>
          </a:prstGeom>
          <a:noFill/>
        </p:spPr>
        <p:txBody>
          <a:bodyPr wrap="square" rtlCol="0">
            <a:spAutoFit/>
          </a:bodyPr>
          <a:lstStyle/>
          <a:p>
            <a:r>
              <a:rPr lang="en-US"/>
              <a:t>* first iterm</a:t>
            </a:r>
          </a:p>
          <a:p>
            <a:r>
              <a:rPr lang="en-US"/>
              <a:t>* second item</a:t>
            </a:r>
          </a:p>
          <a:p>
            <a:r>
              <a:rPr lang="en-US"/>
              <a:t>* etc.</a:t>
            </a:r>
          </a:p>
        </p:txBody>
      </p:sp>
      <p:sp>
        <p:nvSpPr>
          <p:cNvPr id="9" name="TextBox 8">
            <a:extLst>
              <a:ext uri="{FF2B5EF4-FFF2-40B4-BE49-F238E27FC236}">
                <a16:creationId xmlns:a16="http://schemas.microsoft.com/office/drawing/2014/main" id="{F5A9249E-BFBF-E02E-9C9E-31C3CEE7023A}"/>
              </a:ext>
            </a:extLst>
          </p:cNvPr>
          <p:cNvSpPr txBox="1"/>
          <p:nvPr/>
        </p:nvSpPr>
        <p:spPr>
          <a:xfrm>
            <a:off x="373771" y="4472494"/>
            <a:ext cx="1795929" cy="923330"/>
          </a:xfrm>
          <a:prstGeom prst="rect">
            <a:avLst/>
          </a:prstGeom>
          <a:noFill/>
        </p:spPr>
        <p:txBody>
          <a:bodyPr wrap="square" rtlCol="0">
            <a:spAutoFit/>
          </a:bodyPr>
          <a:lstStyle/>
          <a:p>
            <a:r>
              <a:rPr lang="en-US"/>
              <a:t>1. first iterm</a:t>
            </a:r>
          </a:p>
          <a:p>
            <a:r>
              <a:rPr lang="en-US"/>
              <a:t>2. second item</a:t>
            </a:r>
          </a:p>
          <a:p>
            <a:r>
              <a:rPr lang="en-US"/>
              <a:t>3. etc.</a:t>
            </a:r>
          </a:p>
        </p:txBody>
      </p:sp>
      <p:pic>
        <p:nvPicPr>
          <p:cNvPr id="10" name="Picture 9">
            <a:extLst>
              <a:ext uri="{FF2B5EF4-FFF2-40B4-BE49-F238E27FC236}">
                <a16:creationId xmlns:a16="http://schemas.microsoft.com/office/drawing/2014/main" id="{A2169CF2-9413-8DE2-9C00-BE9B6AADCD05}"/>
              </a:ext>
            </a:extLst>
          </p:cNvPr>
          <p:cNvPicPr>
            <a:picLocks noChangeAspect="1"/>
          </p:cNvPicPr>
          <p:nvPr/>
        </p:nvPicPr>
        <p:blipFill>
          <a:blip r:embed="rId2"/>
          <a:stretch>
            <a:fillRect/>
          </a:stretch>
        </p:blipFill>
        <p:spPr>
          <a:xfrm>
            <a:off x="3722626" y="4593009"/>
            <a:ext cx="1600423" cy="543001"/>
          </a:xfrm>
          <a:prstGeom prst="rect">
            <a:avLst/>
          </a:prstGeom>
        </p:spPr>
      </p:pic>
      <p:pic>
        <p:nvPicPr>
          <p:cNvPr id="11" name="Picture 10">
            <a:extLst>
              <a:ext uri="{FF2B5EF4-FFF2-40B4-BE49-F238E27FC236}">
                <a16:creationId xmlns:a16="http://schemas.microsoft.com/office/drawing/2014/main" id="{653E16C8-261C-D060-3CE2-728919BDAC4A}"/>
              </a:ext>
            </a:extLst>
          </p:cNvPr>
          <p:cNvPicPr>
            <a:picLocks noChangeAspect="1"/>
          </p:cNvPicPr>
          <p:nvPr/>
        </p:nvPicPr>
        <p:blipFill>
          <a:blip r:embed="rId3"/>
          <a:stretch>
            <a:fillRect/>
          </a:stretch>
        </p:blipFill>
        <p:spPr>
          <a:xfrm>
            <a:off x="6724088" y="4472494"/>
            <a:ext cx="1457528" cy="657317"/>
          </a:xfrm>
          <a:prstGeom prst="rect">
            <a:avLst/>
          </a:prstGeom>
        </p:spPr>
      </p:pic>
      <mc:AlternateContent xmlns:mc="http://schemas.openxmlformats.org/markup-compatibility/2006" xmlns:p14="http://schemas.microsoft.com/office/powerpoint/2010/main">
        <mc:Choice Requires="p14">
          <p:contentPart p14:bwMode="auto" r:id="rId4">
            <p14:nvContentPartPr>
              <p14:cNvPr id="12" name="Ink 11">
                <a:extLst>
                  <a:ext uri="{FF2B5EF4-FFF2-40B4-BE49-F238E27FC236}">
                    <a16:creationId xmlns:a16="http://schemas.microsoft.com/office/drawing/2014/main" id="{3402BAAD-8D56-B759-B24F-FE792212740E}"/>
                  </a:ext>
                </a:extLst>
              </p14:cNvPr>
              <p14:cNvContentPartPr/>
              <p14:nvPr/>
            </p14:nvContentPartPr>
            <p14:xfrm>
              <a:off x="5564775" y="4827108"/>
              <a:ext cx="565200" cy="86040"/>
            </p14:xfrm>
          </p:contentPart>
        </mc:Choice>
        <mc:Fallback xmlns="">
          <p:pic>
            <p:nvPicPr>
              <p:cNvPr id="12" name="Ink 11">
                <a:extLst>
                  <a:ext uri="{FF2B5EF4-FFF2-40B4-BE49-F238E27FC236}">
                    <a16:creationId xmlns:a16="http://schemas.microsoft.com/office/drawing/2014/main" id="{3402BAAD-8D56-B759-B24F-FE792212740E}"/>
                  </a:ext>
                </a:extLst>
              </p:cNvPr>
              <p:cNvPicPr/>
              <p:nvPr/>
            </p:nvPicPr>
            <p:blipFill>
              <a:blip r:embed="rId5"/>
              <a:stretch>
                <a:fillRect/>
              </a:stretch>
            </p:blipFill>
            <p:spPr>
              <a:xfrm>
                <a:off x="5556135" y="4818108"/>
                <a:ext cx="582840" cy="103680"/>
              </a:xfrm>
              <a:prstGeom prst="rect">
                <a:avLst/>
              </a:prstGeom>
            </p:spPr>
          </p:pic>
        </mc:Fallback>
      </mc:AlternateContent>
      <p:pic>
        <p:nvPicPr>
          <p:cNvPr id="14" name="Picture 13">
            <a:extLst>
              <a:ext uri="{FF2B5EF4-FFF2-40B4-BE49-F238E27FC236}">
                <a16:creationId xmlns:a16="http://schemas.microsoft.com/office/drawing/2014/main" id="{FE8CB1D1-5913-6E63-B121-A7380D3F7DF5}"/>
              </a:ext>
            </a:extLst>
          </p:cNvPr>
          <p:cNvPicPr>
            <a:picLocks noChangeAspect="1"/>
          </p:cNvPicPr>
          <p:nvPr/>
        </p:nvPicPr>
        <p:blipFill>
          <a:blip r:embed="rId6"/>
          <a:stretch>
            <a:fillRect/>
          </a:stretch>
        </p:blipFill>
        <p:spPr>
          <a:xfrm>
            <a:off x="3586904" y="2264991"/>
            <a:ext cx="1267002" cy="400106"/>
          </a:xfrm>
          <a:prstGeom prst="rect">
            <a:avLst/>
          </a:prstGeom>
        </p:spPr>
      </p:pic>
      <mc:AlternateContent xmlns:mc="http://schemas.openxmlformats.org/markup-compatibility/2006" xmlns:p14="http://schemas.microsoft.com/office/powerpoint/2010/main">
        <mc:Choice Requires="p14">
          <p:contentPart p14:bwMode="auto" r:id="rId7">
            <p14:nvContentPartPr>
              <p14:cNvPr id="15" name="Ink 14">
                <a:extLst>
                  <a:ext uri="{FF2B5EF4-FFF2-40B4-BE49-F238E27FC236}">
                    <a16:creationId xmlns:a16="http://schemas.microsoft.com/office/drawing/2014/main" id="{372C1365-85E4-61C9-D75C-592364809C9C}"/>
                  </a:ext>
                </a:extLst>
              </p14:cNvPr>
              <p14:cNvContentPartPr/>
              <p14:nvPr/>
            </p14:nvContentPartPr>
            <p14:xfrm>
              <a:off x="5312487" y="2422024"/>
              <a:ext cx="565200" cy="86040"/>
            </p14:xfrm>
          </p:contentPart>
        </mc:Choice>
        <mc:Fallback xmlns="">
          <p:pic>
            <p:nvPicPr>
              <p:cNvPr id="15" name="Ink 14">
                <a:extLst>
                  <a:ext uri="{FF2B5EF4-FFF2-40B4-BE49-F238E27FC236}">
                    <a16:creationId xmlns:a16="http://schemas.microsoft.com/office/drawing/2014/main" id="{372C1365-85E4-61C9-D75C-592364809C9C}"/>
                  </a:ext>
                </a:extLst>
              </p:cNvPr>
              <p:cNvPicPr/>
              <p:nvPr/>
            </p:nvPicPr>
            <p:blipFill>
              <a:blip r:embed="rId5"/>
              <a:stretch>
                <a:fillRect/>
              </a:stretch>
            </p:blipFill>
            <p:spPr>
              <a:xfrm>
                <a:off x="5303847" y="2413024"/>
                <a:ext cx="582840" cy="103680"/>
              </a:xfrm>
              <a:prstGeom prst="rect">
                <a:avLst/>
              </a:prstGeom>
            </p:spPr>
          </p:pic>
        </mc:Fallback>
      </mc:AlternateContent>
      <p:pic>
        <p:nvPicPr>
          <p:cNvPr id="16" name="Picture 15">
            <a:extLst>
              <a:ext uri="{FF2B5EF4-FFF2-40B4-BE49-F238E27FC236}">
                <a16:creationId xmlns:a16="http://schemas.microsoft.com/office/drawing/2014/main" id="{5205FEDC-7677-8412-02D8-F639BDC4595B}"/>
              </a:ext>
            </a:extLst>
          </p:cNvPr>
          <p:cNvPicPr>
            <a:picLocks noChangeAspect="1"/>
          </p:cNvPicPr>
          <p:nvPr/>
        </p:nvPicPr>
        <p:blipFill>
          <a:blip r:embed="rId8"/>
          <a:stretch>
            <a:fillRect/>
          </a:stretch>
        </p:blipFill>
        <p:spPr>
          <a:xfrm>
            <a:off x="6614095" y="2117181"/>
            <a:ext cx="1448002" cy="609685"/>
          </a:xfrm>
          <a:prstGeom prst="rect">
            <a:avLst/>
          </a:prstGeom>
        </p:spPr>
      </p:pic>
      <p:pic>
        <p:nvPicPr>
          <p:cNvPr id="17" name="Picture 16">
            <a:extLst>
              <a:ext uri="{FF2B5EF4-FFF2-40B4-BE49-F238E27FC236}">
                <a16:creationId xmlns:a16="http://schemas.microsoft.com/office/drawing/2014/main" id="{6DE9FCC3-2A72-5866-3C33-5BB613E5ADF8}"/>
              </a:ext>
            </a:extLst>
          </p:cNvPr>
          <p:cNvPicPr>
            <a:picLocks noChangeAspect="1"/>
          </p:cNvPicPr>
          <p:nvPr/>
        </p:nvPicPr>
        <p:blipFill>
          <a:blip r:embed="rId9"/>
          <a:stretch>
            <a:fillRect/>
          </a:stretch>
        </p:blipFill>
        <p:spPr>
          <a:xfrm>
            <a:off x="3722626" y="3362316"/>
            <a:ext cx="1305107" cy="533474"/>
          </a:xfrm>
          <a:prstGeom prst="rect">
            <a:avLst/>
          </a:prstGeom>
        </p:spPr>
      </p:pic>
      <mc:AlternateContent xmlns:mc="http://schemas.openxmlformats.org/markup-compatibility/2006" xmlns:p14="http://schemas.microsoft.com/office/powerpoint/2010/main">
        <mc:Choice Requires="p14">
          <p:contentPart p14:bwMode="auto" r:id="rId10">
            <p14:nvContentPartPr>
              <p14:cNvPr id="18" name="Ink 17">
                <a:extLst>
                  <a:ext uri="{FF2B5EF4-FFF2-40B4-BE49-F238E27FC236}">
                    <a16:creationId xmlns:a16="http://schemas.microsoft.com/office/drawing/2014/main" id="{BEDD54D0-15A7-52AD-C9A5-38497262B917}"/>
                  </a:ext>
                </a:extLst>
              </p14:cNvPr>
              <p14:cNvContentPartPr/>
              <p14:nvPr/>
            </p14:nvContentPartPr>
            <p14:xfrm>
              <a:off x="5430199" y="3581546"/>
              <a:ext cx="565200" cy="86040"/>
            </p14:xfrm>
          </p:contentPart>
        </mc:Choice>
        <mc:Fallback xmlns="">
          <p:pic>
            <p:nvPicPr>
              <p:cNvPr id="18" name="Ink 17">
                <a:extLst>
                  <a:ext uri="{FF2B5EF4-FFF2-40B4-BE49-F238E27FC236}">
                    <a16:creationId xmlns:a16="http://schemas.microsoft.com/office/drawing/2014/main" id="{BEDD54D0-15A7-52AD-C9A5-38497262B917}"/>
                  </a:ext>
                </a:extLst>
              </p:cNvPr>
              <p:cNvPicPr/>
              <p:nvPr/>
            </p:nvPicPr>
            <p:blipFill>
              <a:blip r:embed="rId5"/>
              <a:stretch>
                <a:fillRect/>
              </a:stretch>
            </p:blipFill>
            <p:spPr>
              <a:xfrm>
                <a:off x="5421559" y="3572546"/>
                <a:ext cx="582840" cy="103680"/>
              </a:xfrm>
              <a:prstGeom prst="rect">
                <a:avLst/>
              </a:prstGeom>
            </p:spPr>
          </p:pic>
        </mc:Fallback>
      </mc:AlternateContent>
      <p:pic>
        <p:nvPicPr>
          <p:cNvPr id="19" name="Picture 18">
            <a:extLst>
              <a:ext uri="{FF2B5EF4-FFF2-40B4-BE49-F238E27FC236}">
                <a16:creationId xmlns:a16="http://schemas.microsoft.com/office/drawing/2014/main" id="{A84E71F5-A532-579F-CC7E-876087AE9FA7}"/>
              </a:ext>
            </a:extLst>
          </p:cNvPr>
          <p:cNvPicPr>
            <a:picLocks noChangeAspect="1"/>
          </p:cNvPicPr>
          <p:nvPr/>
        </p:nvPicPr>
        <p:blipFill>
          <a:blip r:embed="rId11"/>
          <a:stretch>
            <a:fillRect/>
          </a:stretch>
        </p:blipFill>
        <p:spPr>
          <a:xfrm>
            <a:off x="6597094" y="3295631"/>
            <a:ext cx="1381318" cy="600159"/>
          </a:xfrm>
          <a:prstGeom prst="rect">
            <a:avLst/>
          </a:prstGeom>
        </p:spPr>
      </p:pic>
    </p:spTree>
    <p:extLst>
      <p:ext uri="{BB962C8B-B14F-4D97-AF65-F5344CB8AC3E}">
        <p14:creationId xmlns:p14="http://schemas.microsoft.com/office/powerpoint/2010/main" val="540461687"/>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773442-9DBB-4583-A70E-CB4E1FB23D4B}"/>
              </a:ext>
            </a:extLst>
          </p:cNvPr>
          <p:cNvSpPr/>
          <p:nvPr/>
        </p:nvSpPr>
        <p:spPr>
          <a:xfrm>
            <a:off x="3610717" y="214603"/>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7" name="TextBox 6">
            <a:extLst>
              <a:ext uri="{FF2B5EF4-FFF2-40B4-BE49-F238E27FC236}">
                <a16:creationId xmlns:a16="http://schemas.microsoft.com/office/drawing/2014/main" id="{6ED486E9-7E43-4A28-993C-9B023F0B595A}"/>
              </a:ext>
            </a:extLst>
          </p:cNvPr>
          <p:cNvSpPr txBox="1"/>
          <p:nvPr/>
        </p:nvSpPr>
        <p:spPr>
          <a:xfrm>
            <a:off x="357336" y="1071147"/>
            <a:ext cx="8993141" cy="584775"/>
          </a:xfrm>
          <a:prstGeom prst="rect">
            <a:avLst/>
          </a:prstGeom>
          <a:noFill/>
        </p:spPr>
        <p:txBody>
          <a:bodyPr wrap="square" rtlCol="0">
            <a:spAutoFit/>
          </a:bodyPr>
          <a:lstStyle/>
          <a:p>
            <a:r>
              <a:rPr lang="en-US" sz="1600" b="1"/>
              <a:t>README file</a:t>
            </a:r>
          </a:p>
          <a:p>
            <a:r>
              <a:rPr lang="en-US" sz="1600"/>
              <a:t>Here’s some more,</a:t>
            </a:r>
            <a:endParaRPr lang="en-US"/>
          </a:p>
        </p:txBody>
      </p:sp>
      <p:sp>
        <p:nvSpPr>
          <p:cNvPr id="13" name="TextBox 12">
            <a:extLst>
              <a:ext uri="{FF2B5EF4-FFF2-40B4-BE49-F238E27FC236}">
                <a16:creationId xmlns:a16="http://schemas.microsoft.com/office/drawing/2014/main" id="{76D93DE0-E98B-AE82-2FE7-B289B9447B72}"/>
              </a:ext>
            </a:extLst>
          </p:cNvPr>
          <p:cNvSpPr txBox="1"/>
          <p:nvPr/>
        </p:nvSpPr>
        <p:spPr>
          <a:xfrm>
            <a:off x="357336" y="2050801"/>
            <a:ext cx="3732883" cy="1200329"/>
          </a:xfrm>
          <a:prstGeom prst="rect">
            <a:avLst/>
          </a:prstGeom>
          <a:noFill/>
        </p:spPr>
        <p:txBody>
          <a:bodyPr wrap="square" rtlCol="0">
            <a:spAutoFit/>
          </a:bodyPr>
          <a:lstStyle/>
          <a:p>
            <a:r>
              <a:rPr lang="en-US"/>
              <a:t>| heading 1 | heading 2 | heading 3|</a:t>
            </a:r>
          </a:p>
          <a:p>
            <a:r>
              <a:rPr lang="en-US"/>
              <a:t>|:-------------|:-------------:|-------------:|</a:t>
            </a:r>
          </a:p>
          <a:p>
            <a:r>
              <a:rPr lang="en-US"/>
              <a:t>| cell 1	   |cell 2           |cell 3         |</a:t>
            </a:r>
          </a:p>
          <a:p>
            <a:r>
              <a:rPr lang="en-US"/>
              <a:t>| cell 4        | cell 5          |cell 6         |</a:t>
            </a:r>
          </a:p>
        </p:txBody>
      </p:sp>
      <p:sp>
        <p:nvSpPr>
          <p:cNvPr id="26" name="TextBox 25">
            <a:extLst>
              <a:ext uri="{FF2B5EF4-FFF2-40B4-BE49-F238E27FC236}">
                <a16:creationId xmlns:a16="http://schemas.microsoft.com/office/drawing/2014/main" id="{F19EA820-4967-0A4F-C402-4889C1C9C498}"/>
              </a:ext>
            </a:extLst>
          </p:cNvPr>
          <p:cNvSpPr txBox="1"/>
          <p:nvPr/>
        </p:nvSpPr>
        <p:spPr>
          <a:xfrm>
            <a:off x="5987179" y="2208351"/>
            <a:ext cx="5949182" cy="1323439"/>
          </a:xfrm>
          <a:prstGeom prst="rect">
            <a:avLst/>
          </a:prstGeom>
          <a:noFill/>
        </p:spPr>
        <p:txBody>
          <a:bodyPr wrap="square" rtlCol="0">
            <a:spAutoFit/>
          </a:bodyPr>
          <a:lstStyle/>
          <a:p>
            <a:r>
              <a:rPr lang="en-US" sz="1600"/>
              <a:t>here’s how you do tables.  Note the second row does not render per se’.  It’s just specifying the alignment of the cell contents below.  :--- means left aligned, :---: means centered, and ---: means right aligned.  Also, the pipes don’t need to be aligned with each other in the markdown script.  They will be rendered aligned regardless. </a:t>
            </a:r>
          </a:p>
        </p:txBody>
      </p:sp>
      <mc:AlternateContent xmlns:mc="http://schemas.openxmlformats.org/markup-compatibility/2006" xmlns:p14="http://schemas.microsoft.com/office/powerpoint/2010/main">
        <mc:Choice Requires="p14">
          <p:contentPart p14:bwMode="auto" r:id="rId2">
            <p14:nvContentPartPr>
              <p14:cNvPr id="27" name="Ink 26">
                <a:extLst>
                  <a:ext uri="{FF2B5EF4-FFF2-40B4-BE49-F238E27FC236}">
                    <a16:creationId xmlns:a16="http://schemas.microsoft.com/office/drawing/2014/main" id="{DAA0E435-8B67-A5D9-ED40-1EBA36A8A334}"/>
                  </a:ext>
                </a:extLst>
              </p14:cNvPr>
              <p14:cNvContentPartPr/>
              <p14:nvPr/>
            </p14:nvContentPartPr>
            <p14:xfrm>
              <a:off x="4364599" y="2531805"/>
              <a:ext cx="1348200" cy="119160"/>
            </p14:xfrm>
          </p:contentPart>
        </mc:Choice>
        <mc:Fallback xmlns="">
          <p:pic>
            <p:nvPicPr>
              <p:cNvPr id="27" name="Ink 26">
                <a:extLst>
                  <a:ext uri="{FF2B5EF4-FFF2-40B4-BE49-F238E27FC236}">
                    <a16:creationId xmlns:a16="http://schemas.microsoft.com/office/drawing/2014/main" id="{DAA0E435-8B67-A5D9-ED40-1EBA36A8A334}"/>
                  </a:ext>
                </a:extLst>
              </p:cNvPr>
              <p:cNvPicPr/>
              <p:nvPr/>
            </p:nvPicPr>
            <p:blipFill>
              <a:blip r:embed="rId3"/>
              <a:stretch>
                <a:fillRect/>
              </a:stretch>
            </p:blipFill>
            <p:spPr>
              <a:xfrm>
                <a:off x="4355597" y="2522805"/>
                <a:ext cx="1365845" cy="136800"/>
              </a:xfrm>
              <a:prstGeom prst="rect">
                <a:avLst/>
              </a:prstGeom>
            </p:spPr>
          </p:pic>
        </mc:Fallback>
      </mc:AlternateContent>
      <p:pic>
        <p:nvPicPr>
          <p:cNvPr id="2" name="Picture 1">
            <a:extLst>
              <a:ext uri="{FF2B5EF4-FFF2-40B4-BE49-F238E27FC236}">
                <a16:creationId xmlns:a16="http://schemas.microsoft.com/office/drawing/2014/main" id="{C46E3453-32C2-7033-EAF4-1E0247AC9E5E}"/>
              </a:ext>
            </a:extLst>
          </p:cNvPr>
          <p:cNvPicPr>
            <a:picLocks noChangeAspect="1"/>
          </p:cNvPicPr>
          <p:nvPr/>
        </p:nvPicPr>
        <p:blipFill>
          <a:blip r:embed="rId4"/>
          <a:stretch>
            <a:fillRect/>
          </a:stretch>
        </p:blipFill>
        <p:spPr>
          <a:xfrm>
            <a:off x="5987179" y="4083102"/>
            <a:ext cx="2476846" cy="1428949"/>
          </a:xfrm>
          <a:prstGeom prst="rect">
            <a:avLst/>
          </a:prstGeom>
        </p:spPr>
      </p:pic>
      <mc:AlternateContent xmlns:mc="http://schemas.openxmlformats.org/markup-compatibility/2006" xmlns:p14="http://schemas.microsoft.com/office/powerpoint/2010/main">
        <mc:Choice Requires="p14">
          <p:contentPart p14:bwMode="auto" r:id="rId5">
            <p14:nvContentPartPr>
              <p14:cNvPr id="3" name="Ink 2">
                <a:extLst>
                  <a:ext uri="{FF2B5EF4-FFF2-40B4-BE49-F238E27FC236}">
                    <a16:creationId xmlns:a16="http://schemas.microsoft.com/office/drawing/2014/main" id="{3697FD32-E247-E275-E033-7111F5D28E37}"/>
                  </a:ext>
                </a:extLst>
              </p14:cNvPr>
              <p14:cNvContentPartPr/>
              <p14:nvPr/>
            </p14:nvContentPartPr>
            <p14:xfrm>
              <a:off x="8895120" y="4757272"/>
              <a:ext cx="645480" cy="159840"/>
            </p14:xfrm>
          </p:contentPart>
        </mc:Choice>
        <mc:Fallback xmlns="">
          <p:pic>
            <p:nvPicPr>
              <p:cNvPr id="3" name="Ink 2">
                <a:extLst>
                  <a:ext uri="{FF2B5EF4-FFF2-40B4-BE49-F238E27FC236}">
                    <a16:creationId xmlns:a16="http://schemas.microsoft.com/office/drawing/2014/main" id="{3697FD32-E247-E275-E033-7111F5D28E37}"/>
                  </a:ext>
                </a:extLst>
              </p:cNvPr>
              <p:cNvPicPr/>
              <p:nvPr/>
            </p:nvPicPr>
            <p:blipFill>
              <a:blip r:embed="rId6"/>
              <a:stretch>
                <a:fillRect/>
              </a:stretch>
            </p:blipFill>
            <p:spPr>
              <a:xfrm>
                <a:off x="8886480" y="4748272"/>
                <a:ext cx="663120" cy="177480"/>
              </a:xfrm>
              <a:prstGeom prst="rect">
                <a:avLst/>
              </a:prstGeom>
            </p:spPr>
          </p:pic>
        </mc:Fallback>
      </mc:AlternateContent>
      <p:pic>
        <p:nvPicPr>
          <p:cNvPr id="5" name="Picture 4">
            <a:extLst>
              <a:ext uri="{FF2B5EF4-FFF2-40B4-BE49-F238E27FC236}">
                <a16:creationId xmlns:a16="http://schemas.microsoft.com/office/drawing/2014/main" id="{AB9F4EE1-B5F8-764D-1995-A23E3A66A467}"/>
              </a:ext>
            </a:extLst>
          </p:cNvPr>
          <p:cNvPicPr>
            <a:picLocks noChangeAspect="1"/>
          </p:cNvPicPr>
          <p:nvPr/>
        </p:nvPicPr>
        <p:blipFill>
          <a:blip r:embed="rId7"/>
          <a:stretch>
            <a:fillRect/>
          </a:stretch>
        </p:blipFill>
        <p:spPr>
          <a:xfrm>
            <a:off x="10040524" y="4083102"/>
            <a:ext cx="948480" cy="1703751"/>
          </a:xfrm>
          <a:prstGeom prst="rect">
            <a:avLst/>
          </a:prstGeom>
        </p:spPr>
      </p:pic>
    </p:spTree>
    <p:extLst>
      <p:ext uri="{BB962C8B-B14F-4D97-AF65-F5344CB8AC3E}">
        <p14:creationId xmlns:p14="http://schemas.microsoft.com/office/powerpoint/2010/main" val="2088215559"/>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773442-9DBB-4583-A70E-CB4E1FB23D4B}"/>
              </a:ext>
            </a:extLst>
          </p:cNvPr>
          <p:cNvSpPr/>
          <p:nvPr/>
        </p:nvSpPr>
        <p:spPr>
          <a:xfrm>
            <a:off x="3610717" y="214603"/>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7" name="TextBox 6">
            <a:extLst>
              <a:ext uri="{FF2B5EF4-FFF2-40B4-BE49-F238E27FC236}">
                <a16:creationId xmlns:a16="http://schemas.microsoft.com/office/drawing/2014/main" id="{6ED486E9-7E43-4A28-993C-9B023F0B595A}"/>
              </a:ext>
            </a:extLst>
          </p:cNvPr>
          <p:cNvSpPr txBox="1"/>
          <p:nvPr/>
        </p:nvSpPr>
        <p:spPr>
          <a:xfrm>
            <a:off x="357336" y="1071147"/>
            <a:ext cx="8993141" cy="584775"/>
          </a:xfrm>
          <a:prstGeom prst="rect">
            <a:avLst/>
          </a:prstGeom>
          <a:noFill/>
        </p:spPr>
        <p:txBody>
          <a:bodyPr wrap="square" rtlCol="0">
            <a:spAutoFit/>
          </a:bodyPr>
          <a:lstStyle/>
          <a:p>
            <a:r>
              <a:rPr lang="en-US" sz="1600" b="1"/>
              <a:t>README file</a:t>
            </a:r>
          </a:p>
          <a:p>
            <a:r>
              <a:rPr lang="en-US" sz="1600"/>
              <a:t>Apparently, you can use html in markdown.  For instance,</a:t>
            </a:r>
            <a:endParaRPr lang="en-US"/>
          </a:p>
        </p:txBody>
      </p:sp>
      <p:pic>
        <p:nvPicPr>
          <p:cNvPr id="6" name="Picture 5">
            <a:extLst>
              <a:ext uri="{FF2B5EF4-FFF2-40B4-BE49-F238E27FC236}">
                <a16:creationId xmlns:a16="http://schemas.microsoft.com/office/drawing/2014/main" id="{C0C3C9D8-490C-BA34-8A82-0970AE108B56}"/>
              </a:ext>
            </a:extLst>
          </p:cNvPr>
          <p:cNvPicPr>
            <a:picLocks noChangeAspect="1"/>
          </p:cNvPicPr>
          <p:nvPr/>
        </p:nvPicPr>
        <p:blipFill>
          <a:blip r:embed="rId2"/>
          <a:stretch>
            <a:fillRect/>
          </a:stretch>
        </p:blipFill>
        <p:spPr>
          <a:xfrm>
            <a:off x="357336" y="2139887"/>
            <a:ext cx="3210373" cy="2381582"/>
          </a:xfrm>
          <a:prstGeom prst="rect">
            <a:avLst/>
          </a:prstGeom>
        </p:spPr>
      </p:pic>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D3C72AD3-7C7F-1760-5CA1-210B6581CC91}"/>
                  </a:ext>
                </a:extLst>
              </p14:cNvPr>
              <p14:cNvContentPartPr/>
              <p14:nvPr/>
            </p14:nvContentPartPr>
            <p14:xfrm>
              <a:off x="224175" y="2063748"/>
              <a:ext cx="3276720" cy="454680"/>
            </p14:xfrm>
          </p:contentPart>
        </mc:Choice>
        <mc:Fallback xmlns="">
          <p:pic>
            <p:nvPicPr>
              <p:cNvPr id="8" name="Ink 7">
                <a:extLst>
                  <a:ext uri="{FF2B5EF4-FFF2-40B4-BE49-F238E27FC236}">
                    <a16:creationId xmlns:a16="http://schemas.microsoft.com/office/drawing/2014/main" id="{D3C72AD3-7C7F-1760-5CA1-210B6581CC91}"/>
                  </a:ext>
                </a:extLst>
              </p:cNvPr>
              <p:cNvPicPr/>
              <p:nvPr/>
            </p:nvPicPr>
            <p:blipFill>
              <a:blip r:embed="rId4"/>
              <a:stretch>
                <a:fillRect/>
              </a:stretch>
            </p:blipFill>
            <p:spPr>
              <a:xfrm>
                <a:off x="215535" y="2054748"/>
                <a:ext cx="3294360" cy="4723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EC684AA9-E943-1ABB-0AE5-85BAE719341B}"/>
                  </a:ext>
                </a:extLst>
              </p14:cNvPr>
              <p14:cNvContentPartPr/>
              <p14:nvPr/>
            </p14:nvContentPartPr>
            <p14:xfrm>
              <a:off x="232815" y="4178388"/>
              <a:ext cx="880200" cy="451440"/>
            </p14:xfrm>
          </p:contentPart>
        </mc:Choice>
        <mc:Fallback xmlns="">
          <p:pic>
            <p:nvPicPr>
              <p:cNvPr id="9" name="Ink 8">
                <a:extLst>
                  <a:ext uri="{FF2B5EF4-FFF2-40B4-BE49-F238E27FC236}">
                    <a16:creationId xmlns:a16="http://schemas.microsoft.com/office/drawing/2014/main" id="{EC684AA9-E943-1ABB-0AE5-85BAE719341B}"/>
                  </a:ext>
                </a:extLst>
              </p:cNvPr>
              <p:cNvPicPr/>
              <p:nvPr/>
            </p:nvPicPr>
            <p:blipFill>
              <a:blip r:embed="rId6"/>
              <a:stretch>
                <a:fillRect/>
              </a:stretch>
            </p:blipFill>
            <p:spPr>
              <a:xfrm>
                <a:off x="224175" y="4169748"/>
                <a:ext cx="897840" cy="4690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0" name="Ink 9">
                <a:extLst>
                  <a:ext uri="{FF2B5EF4-FFF2-40B4-BE49-F238E27FC236}">
                    <a16:creationId xmlns:a16="http://schemas.microsoft.com/office/drawing/2014/main" id="{083DB413-5DF5-8031-43B7-A77C03866036}"/>
                  </a:ext>
                </a:extLst>
              </p14:cNvPr>
              <p14:cNvContentPartPr/>
              <p14:nvPr/>
            </p14:nvContentPartPr>
            <p14:xfrm>
              <a:off x="3558855" y="2235468"/>
              <a:ext cx="886680" cy="75600"/>
            </p14:xfrm>
          </p:contentPart>
        </mc:Choice>
        <mc:Fallback xmlns="">
          <p:pic>
            <p:nvPicPr>
              <p:cNvPr id="10" name="Ink 9">
                <a:extLst>
                  <a:ext uri="{FF2B5EF4-FFF2-40B4-BE49-F238E27FC236}">
                    <a16:creationId xmlns:a16="http://schemas.microsoft.com/office/drawing/2014/main" id="{083DB413-5DF5-8031-43B7-A77C03866036}"/>
                  </a:ext>
                </a:extLst>
              </p:cNvPr>
              <p:cNvPicPr/>
              <p:nvPr/>
            </p:nvPicPr>
            <p:blipFill>
              <a:blip r:embed="rId8"/>
              <a:stretch>
                <a:fillRect/>
              </a:stretch>
            </p:blipFill>
            <p:spPr>
              <a:xfrm>
                <a:off x="3550215" y="2226828"/>
                <a:ext cx="904320" cy="93240"/>
              </a:xfrm>
              <a:prstGeom prst="rect">
                <a:avLst/>
              </a:prstGeom>
            </p:spPr>
          </p:pic>
        </mc:Fallback>
      </mc:AlternateContent>
      <p:sp>
        <p:nvSpPr>
          <p:cNvPr id="11" name="TextBox 10">
            <a:extLst>
              <a:ext uri="{FF2B5EF4-FFF2-40B4-BE49-F238E27FC236}">
                <a16:creationId xmlns:a16="http://schemas.microsoft.com/office/drawing/2014/main" id="{C7250A44-6F29-44BA-2D41-93AAC19CB3E3}"/>
              </a:ext>
            </a:extLst>
          </p:cNvPr>
          <p:cNvSpPr txBox="1"/>
          <p:nvPr/>
        </p:nvSpPr>
        <p:spPr>
          <a:xfrm>
            <a:off x="4627155" y="2079867"/>
            <a:ext cx="4063952" cy="338554"/>
          </a:xfrm>
          <a:prstGeom prst="rect">
            <a:avLst/>
          </a:prstGeom>
          <a:noFill/>
        </p:spPr>
        <p:txBody>
          <a:bodyPr wrap="square" rtlCol="0">
            <a:spAutoFit/>
          </a:bodyPr>
          <a:lstStyle/>
          <a:p>
            <a:r>
              <a:rPr lang="en-US" sz="1600"/>
              <a:t>to shift the margins of a table over 15px.</a:t>
            </a:r>
          </a:p>
        </p:txBody>
      </p:sp>
    </p:spTree>
    <p:extLst>
      <p:ext uri="{BB962C8B-B14F-4D97-AF65-F5344CB8AC3E}">
        <p14:creationId xmlns:p14="http://schemas.microsoft.com/office/powerpoint/2010/main" val="72420482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773442-9DBB-4583-A70E-CB4E1FB23D4B}"/>
              </a:ext>
            </a:extLst>
          </p:cNvPr>
          <p:cNvSpPr/>
          <p:nvPr/>
        </p:nvSpPr>
        <p:spPr>
          <a:xfrm>
            <a:off x="3610717" y="214603"/>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7" name="TextBox 6">
            <a:extLst>
              <a:ext uri="{FF2B5EF4-FFF2-40B4-BE49-F238E27FC236}">
                <a16:creationId xmlns:a16="http://schemas.microsoft.com/office/drawing/2014/main" id="{6ED486E9-7E43-4A28-993C-9B023F0B595A}"/>
              </a:ext>
            </a:extLst>
          </p:cNvPr>
          <p:cNvSpPr txBox="1"/>
          <p:nvPr/>
        </p:nvSpPr>
        <p:spPr>
          <a:xfrm>
            <a:off x="357336" y="1071147"/>
            <a:ext cx="8993141" cy="584775"/>
          </a:xfrm>
          <a:prstGeom prst="rect">
            <a:avLst/>
          </a:prstGeom>
          <a:noFill/>
        </p:spPr>
        <p:txBody>
          <a:bodyPr wrap="square" rtlCol="0">
            <a:spAutoFit/>
          </a:bodyPr>
          <a:lstStyle/>
          <a:p>
            <a:r>
              <a:rPr lang="en-US" sz="1600" b="1"/>
              <a:t>README file</a:t>
            </a:r>
          </a:p>
          <a:p>
            <a:r>
              <a:rPr lang="en-US" sz="1600"/>
              <a:t>For instance,</a:t>
            </a:r>
            <a:endParaRPr lang="en-US"/>
          </a:p>
        </p:txBody>
      </p:sp>
      <p:pic>
        <p:nvPicPr>
          <p:cNvPr id="2" name="Picture 1">
            <a:extLst>
              <a:ext uri="{FF2B5EF4-FFF2-40B4-BE49-F238E27FC236}">
                <a16:creationId xmlns:a16="http://schemas.microsoft.com/office/drawing/2014/main" id="{91B9793F-5759-2733-17B7-023B5C82616C}"/>
              </a:ext>
            </a:extLst>
          </p:cNvPr>
          <p:cNvPicPr>
            <a:picLocks noChangeAspect="1"/>
          </p:cNvPicPr>
          <p:nvPr/>
        </p:nvPicPr>
        <p:blipFill>
          <a:blip r:embed="rId2"/>
          <a:stretch>
            <a:fillRect/>
          </a:stretch>
        </p:blipFill>
        <p:spPr>
          <a:xfrm>
            <a:off x="467360" y="1842218"/>
            <a:ext cx="7607546" cy="4801179"/>
          </a:xfrm>
          <a:prstGeom prst="rect">
            <a:avLst/>
          </a:prstGeom>
        </p:spPr>
      </p:pic>
    </p:spTree>
    <p:extLst>
      <p:ext uri="{BB962C8B-B14F-4D97-AF65-F5344CB8AC3E}">
        <p14:creationId xmlns:p14="http://schemas.microsoft.com/office/powerpoint/2010/main" val="262472300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773442-9DBB-4583-A70E-CB4E1FB23D4B}"/>
              </a:ext>
            </a:extLst>
          </p:cNvPr>
          <p:cNvSpPr/>
          <p:nvPr/>
        </p:nvSpPr>
        <p:spPr>
          <a:xfrm>
            <a:off x="3610717" y="214603"/>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7" name="TextBox 6">
            <a:extLst>
              <a:ext uri="{FF2B5EF4-FFF2-40B4-BE49-F238E27FC236}">
                <a16:creationId xmlns:a16="http://schemas.microsoft.com/office/drawing/2014/main" id="{6ED486E9-7E43-4A28-993C-9B023F0B595A}"/>
              </a:ext>
            </a:extLst>
          </p:cNvPr>
          <p:cNvSpPr txBox="1"/>
          <p:nvPr/>
        </p:nvSpPr>
        <p:spPr>
          <a:xfrm>
            <a:off x="357336" y="1100231"/>
            <a:ext cx="11477328" cy="830997"/>
          </a:xfrm>
          <a:prstGeom prst="rect">
            <a:avLst/>
          </a:prstGeom>
          <a:noFill/>
        </p:spPr>
        <p:txBody>
          <a:bodyPr wrap="square" rtlCol="0">
            <a:spAutoFit/>
          </a:bodyPr>
          <a:lstStyle/>
          <a:p>
            <a:r>
              <a:rPr lang="en-US" sz="1600" b="1"/>
              <a:t>MANIFEST file</a:t>
            </a:r>
          </a:p>
          <a:p>
            <a:r>
              <a:rPr lang="en-US" sz="1600"/>
              <a:t>The manifest file tells the computer what to include in the upload.  I think you can just create a .txt file and save it as MANIFEST.in.  </a:t>
            </a:r>
          </a:p>
          <a:p>
            <a:r>
              <a:rPr lang="en-US" sz="1600"/>
              <a:t>To include a file you can do several things,  </a:t>
            </a:r>
          </a:p>
        </p:txBody>
      </p:sp>
      <p:sp>
        <p:nvSpPr>
          <p:cNvPr id="23" name="TextBox 22">
            <a:extLst>
              <a:ext uri="{FF2B5EF4-FFF2-40B4-BE49-F238E27FC236}">
                <a16:creationId xmlns:a16="http://schemas.microsoft.com/office/drawing/2014/main" id="{0F283FC6-F571-6EB2-FF5E-ADEDFE182EC7}"/>
              </a:ext>
            </a:extLst>
          </p:cNvPr>
          <p:cNvSpPr txBox="1"/>
          <p:nvPr/>
        </p:nvSpPr>
        <p:spPr>
          <a:xfrm>
            <a:off x="376386" y="2140373"/>
            <a:ext cx="2314841" cy="369332"/>
          </a:xfrm>
          <a:prstGeom prst="rect">
            <a:avLst/>
          </a:prstGeom>
          <a:noFill/>
        </p:spPr>
        <p:txBody>
          <a:bodyPr wrap="square" rtlCol="0">
            <a:spAutoFit/>
          </a:bodyPr>
          <a:lstStyle/>
          <a:p>
            <a:r>
              <a:rPr lang="en-US"/>
              <a:t>include filename.ext</a:t>
            </a:r>
          </a:p>
        </p:txBody>
      </p:sp>
      <p:sp>
        <p:nvSpPr>
          <p:cNvPr id="24" name="TextBox 23">
            <a:extLst>
              <a:ext uri="{FF2B5EF4-FFF2-40B4-BE49-F238E27FC236}">
                <a16:creationId xmlns:a16="http://schemas.microsoft.com/office/drawing/2014/main" id="{553E69A2-EF3F-0779-5E30-D329DC5A57EA}"/>
              </a:ext>
            </a:extLst>
          </p:cNvPr>
          <p:cNvSpPr txBox="1"/>
          <p:nvPr/>
        </p:nvSpPr>
        <p:spPr>
          <a:xfrm>
            <a:off x="376386" y="2773653"/>
            <a:ext cx="2067191" cy="369332"/>
          </a:xfrm>
          <a:prstGeom prst="rect">
            <a:avLst/>
          </a:prstGeom>
          <a:noFill/>
        </p:spPr>
        <p:txBody>
          <a:bodyPr wrap="square" rtlCol="0">
            <a:spAutoFit/>
          </a:bodyPr>
          <a:lstStyle/>
          <a:p>
            <a:r>
              <a:rPr lang="en-US"/>
              <a:t>include filename*</a:t>
            </a:r>
          </a:p>
        </p:txBody>
      </p:sp>
      <mc:AlternateContent xmlns:mc="http://schemas.openxmlformats.org/markup-compatibility/2006" xmlns:p14="http://schemas.microsoft.com/office/powerpoint/2010/main">
        <mc:Choice Requires="p14">
          <p:contentPart p14:bwMode="auto" r:id="rId2">
            <p14:nvContentPartPr>
              <p14:cNvPr id="25" name="Ink 24">
                <a:extLst>
                  <a:ext uri="{FF2B5EF4-FFF2-40B4-BE49-F238E27FC236}">
                    <a16:creationId xmlns:a16="http://schemas.microsoft.com/office/drawing/2014/main" id="{785AC38B-987D-7A03-1329-26051EF2ECAF}"/>
                  </a:ext>
                </a:extLst>
              </p14:cNvPr>
              <p14:cNvContentPartPr/>
              <p14:nvPr/>
            </p14:nvContentPartPr>
            <p14:xfrm>
              <a:off x="2776847" y="2340068"/>
              <a:ext cx="527760" cy="48240"/>
            </p14:xfrm>
          </p:contentPart>
        </mc:Choice>
        <mc:Fallback xmlns="">
          <p:pic>
            <p:nvPicPr>
              <p:cNvPr id="25" name="Ink 24">
                <a:extLst>
                  <a:ext uri="{FF2B5EF4-FFF2-40B4-BE49-F238E27FC236}">
                    <a16:creationId xmlns:a16="http://schemas.microsoft.com/office/drawing/2014/main" id="{785AC38B-987D-7A03-1329-26051EF2ECAF}"/>
                  </a:ext>
                </a:extLst>
              </p:cNvPr>
              <p:cNvPicPr/>
              <p:nvPr/>
            </p:nvPicPr>
            <p:blipFill>
              <a:blip r:embed="rId3"/>
              <a:stretch>
                <a:fillRect/>
              </a:stretch>
            </p:blipFill>
            <p:spPr>
              <a:xfrm>
                <a:off x="2768207" y="2331428"/>
                <a:ext cx="54540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26" name="Ink 25">
                <a:extLst>
                  <a:ext uri="{FF2B5EF4-FFF2-40B4-BE49-F238E27FC236}">
                    <a16:creationId xmlns:a16="http://schemas.microsoft.com/office/drawing/2014/main" id="{133D1D24-C8C7-8A56-820B-E8EEC99356DE}"/>
                  </a:ext>
                </a:extLst>
              </p14:cNvPr>
              <p14:cNvContentPartPr/>
              <p14:nvPr/>
            </p14:nvContentPartPr>
            <p14:xfrm>
              <a:off x="2624207" y="2958908"/>
              <a:ext cx="466560" cy="40680"/>
            </p14:xfrm>
          </p:contentPart>
        </mc:Choice>
        <mc:Fallback xmlns="">
          <p:pic>
            <p:nvPicPr>
              <p:cNvPr id="26" name="Ink 25">
                <a:extLst>
                  <a:ext uri="{FF2B5EF4-FFF2-40B4-BE49-F238E27FC236}">
                    <a16:creationId xmlns:a16="http://schemas.microsoft.com/office/drawing/2014/main" id="{133D1D24-C8C7-8A56-820B-E8EEC99356DE}"/>
                  </a:ext>
                </a:extLst>
              </p:cNvPr>
              <p:cNvPicPr/>
              <p:nvPr/>
            </p:nvPicPr>
            <p:blipFill>
              <a:blip r:embed="rId5"/>
              <a:stretch>
                <a:fillRect/>
              </a:stretch>
            </p:blipFill>
            <p:spPr>
              <a:xfrm>
                <a:off x="2615567" y="2949908"/>
                <a:ext cx="484200" cy="58320"/>
              </a:xfrm>
              <a:prstGeom prst="rect">
                <a:avLst/>
              </a:prstGeom>
            </p:spPr>
          </p:pic>
        </mc:Fallback>
      </mc:AlternateContent>
      <p:sp>
        <p:nvSpPr>
          <p:cNvPr id="27" name="TextBox 26">
            <a:extLst>
              <a:ext uri="{FF2B5EF4-FFF2-40B4-BE49-F238E27FC236}">
                <a16:creationId xmlns:a16="http://schemas.microsoft.com/office/drawing/2014/main" id="{6937C974-A86B-9DDD-98C0-411F2AE1D5D7}"/>
              </a:ext>
            </a:extLst>
          </p:cNvPr>
          <p:cNvSpPr txBox="1"/>
          <p:nvPr/>
        </p:nvSpPr>
        <p:spPr>
          <a:xfrm>
            <a:off x="3538155" y="2170791"/>
            <a:ext cx="4276726" cy="338554"/>
          </a:xfrm>
          <a:prstGeom prst="rect">
            <a:avLst/>
          </a:prstGeom>
          <a:noFill/>
        </p:spPr>
        <p:txBody>
          <a:bodyPr wrap="square" rtlCol="0">
            <a:spAutoFit/>
          </a:bodyPr>
          <a:lstStyle/>
          <a:p>
            <a:r>
              <a:rPr lang="en-US" sz="1600"/>
              <a:t>includes that file, with the specified extension.</a:t>
            </a:r>
          </a:p>
        </p:txBody>
      </p:sp>
      <p:sp>
        <p:nvSpPr>
          <p:cNvPr id="28" name="TextBox 27">
            <a:extLst>
              <a:ext uri="{FF2B5EF4-FFF2-40B4-BE49-F238E27FC236}">
                <a16:creationId xmlns:a16="http://schemas.microsoft.com/office/drawing/2014/main" id="{ADFC7A6E-5474-233E-121D-2FD50FC6C6BC}"/>
              </a:ext>
            </a:extLst>
          </p:cNvPr>
          <p:cNvSpPr txBox="1"/>
          <p:nvPr/>
        </p:nvSpPr>
        <p:spPr>
          <a:xfrm>
            <a:off x="3332928" y="2793577"/>
            <a:ext cx="4276726" cy="338554"/>
          </a:xfrm>
          <a:prstGeom prst="rect">
            <a:avLst/>
          </a:prstGeom>
          <a:noFill/>
        </p:spPr>
        <p:txBody>
          <a:bodyPr wrap="square" rtlCol="0">
            <a:spAutoFit/>
          </a:bodyPr>
          <a:lstStyle/>
          <a:p>
            <a:r>
              <a:rPr lang="en-US" sz="1600"/>
              <a:t>includes any file that begins with filename.  </a:t>
            </a:r>
          </a:p>
        </p:txBody>
      </p:sp>
      <p:sp>
        <p:nvSpPr>
          <p:cNvPr id="29" name="TextBox 28">
            <a:extLst>
              <a:ext uri="{FF2B5EF4-FFF2-40B4-BE49-F238E27FC236}">
                <a16:creationId xmlns:a16="http://schemas.microsoft.com/office/drawing/2014/main" id="{EBF325E9-9CF6-29FB-7446-116BC8B694DF}"/>
              </a:ext>
            </a:extLst>
          </p:cNvPr>
          <p:cNvSpPr txBox="1"/>
          <p:nvPr/>
        </p:nvSpPr>
        <p:spPr>
          <a:xfrm>
            <a:off x="376386" y="3459095"/>
            <a:ext cx="2928221" cy="369332"/>
          </a:xfrm>
          <a:prstGeom prst="rect">
            <a:avLst/>
          </a:prstGeom>
          <a:noFill/>
        </p:spPr>
        <p:txBody>
          <a:bodyPr wrap="square" rtlCol="0">
            <a:spAutoFit/>
          </a:bodyPr>
          <a:lstStyle/>
          <a:p>
            <a:r>
              <a:rPr lang="en-US"/>
              <a:t>recursive-include docs *.txt</a:t>
            </a:r>
          </a:p>
        </p:txBody>
      </p:sp>
      <mc:AlternateContent xmlns:mc="http://schemas.openxmlformats.org/markup-compatibility/2006" xmlns:p14="http://schemas.microsoft.com/office/powerpoint/2010/main">
        <mc:Choice Requires="p14">
          <p:contentPart p14:bwMode="auto" r:id="rId6">
            <p14:nvContentPartPr>
              <p14:cNvPr id="30" name="Ink 29">
                <a:extLst>
                  <a:ext uri="{FF2B5EF4-FFF2-40B4-BE49-F238E27FC236}">
                    <a16:creationId xmlns:a16="http://schemas.microsoft.com/office/drawing/2014/main" id="{FF89B56A-1355-07D5-DDC0-0B7DF9B0D0B6}"/>
                  </a:ext>
                </a:extLst>
              </p14:cNvPr>
              <p14:cNvContentPartPr/>
              <p14:nvPr/>
            </p14:nvContentPartPr>
            <p14:xfrm>
              <a:off x="3377437" y="3635283"/>
              <a:ext cx="466560" cy="40680"/>
            </p14:xfrm>
          </p:contentPart>
        </mc:Choice>
        <mc:Fallback xmlns="">
          <p:pic>
            <p:nvPicPr>
              <p:cNvPr id="30" name="Ink 29">
                <a:extLst>
                  <a:ext uri="{FF2B5EF4-FFF2-40B4-BE49-F238E27FC236}">
                    <a16:creationId xmlns:a16="http://schemas.microsoft.com/office/drawing/2014/main" id="{FF89B56A-1355-07D5-DDC0-0B7DF9B0D0B6}"/>
                  </a:ext>
                </a:extLst>
              </p:cNvPr>
              <p:cNvPicPr/>
              <p:nvPr/>
            </p:nvPicPr>
            <p:blipFill>
              <a:blip r:embed="rId5"/>
              <a:stretch>
                <a:fillRect/>
              </a:stretch>
            </p:blipFill>
            <p:spPr>
              <a:xfrm>
                <a:off x="3368797" y="3626283"/>
                <a:ext cx="484200" cy="58320"/>
              </a:xfrm>
              <a:prstGeom prst="rect">
                <a:avLst/>
              </a:prstGeom>
            </p:spPr>
          </p:pic>
        </mc:Fallback>
      </mc:AlternateContent>
      <p:sp>
        <p:nvSpPr>
          <p:cNvPr id="31" name="TextBox 30">
            <a:extLst>
              <a:ext uri="{FF2B5EF4-FFF2-40B4-BE49-F238E27FC236}">
                <a16:creationId xmlns:a16="http://schemas.microsoft.com/office/drawing/2014/main" id="{0267D9C4-2837-78E0-A88C-5B8A7342DF28}"/>
              </a:ext>
            </a:extLst>
          </p:cNvPr>
          <p:cNvSpPr txBox="1"/>
          <p:nvPr/>
        </p:nvSpPr>
        <p:spPr>
          <a:xfrm>
            <a:off x="4071279" y="3476531"/>
            <a:ext cx="6434796" cy="338554"/>
          </a:xfrm>
          <a:prstGeom prst="rect">
            <a:avLst/>
          </a:prstGeom>
          <a:noFill/>
        </p:spPr>
        <p:txBody>
          <a:bodyPr wrap="square" rtlCol="0">
            <a:spAutoFit/>
          </a:bodyPr>
          <a:lstStyle/>
          <a:p>
            <a:r>
              <a:rPr lang="en-US" sz="1600"/>
              <a:t>goes through all folders within docs folder, and includes any .txt file.  </a:t>
            </a:r>
          </a:p>
        </p:txBody>
      </p:sp>
      <p:pic>
        <p:nvPicPr>
          <p:cNvPr id="33" name="Picture 32">
            <a:extLst>
              <a:ext uri="{FF2B5EF4-FFF2-40B4-BE49-F238E27FC236}">
                <a16:creationId xmlns:a16="http://schemas.microsoft.com/office/drawing/2014/main" id="{00F69CA0-3FD8-F2B0-C6B9-3E0F0CBA62E1}"/>
              </a:ext>
            </a:extLst>
          </p:cNvPr>
          <p:cNvPicPr>
            <a:picLocks noChangeAspect="1"/>
          </p:cNvPicPr>
          <p:nvPr/>
        </p:nvPicPr>
        <p:blipFill>
          <a:blip r:embed="rId7"/>
          <a:stretch>
            <a:fillRect/>
          </a:stretch>
        </p:blipFill>
        <p:spPr>
          <a:xfrm>
            <a:off x="376386" y="4602566"/>
            <a:ext cx="2956542" cy="1871941"/>
          </a:xfrm>
          <a:prstGeom prst="rect">
            <a:avLst/>
          </a:prstGeom>
        </p:spPr>
      </p:pic>
    </p:spTree>
    <p:extLst>
      <p:ext uri="{BB962C8B-B14F-4D97-AF65-F5344CB8AC3E}">
        <p14:creationId xmlns:p14="http://schemas.microsoft.com/office/powerpoint/2010/main" val="97319588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773442-9DBB-4583-A70E-CB4E1FB23D4B}"/>
              </a:ext>
            </a:extLst>
          </p:cNvPr>
          <p:cNvSpPr/>
          <p:nvPr/>
        </p:nvSpPr>
        <p:spPr>
          <a:xfrm>
            <a:off x="3610717" y="214603"/>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7" name="TextBox 6">
            <a:extLst>
              <a:ext uri="{FF2B5EF4-FFF2-40B4-BE49-F238E27FC236}">
                <a16:creationId xmlns:a16="http://schemas.microsoft.com/office/drawing/2014/main" id="{6ED486E9-7E43-4A28-993C-9B023F0B595A}"/>
              </a:ext>
            </a:extLst>
          </p:cNvPr>
          <p:cNvSpPr txBox="1"/>
          <p:nvPr/>
        </p:nvSpPr>
        <p:spPr>
          <a:xfrm>
            <a:off x="357336" y="1100231"/>
            <a:ext cx="11477328" cy="584775"/>
          </a:xfrm>
          <a:prstGeom prst="rect">
            <a:avLst/>
          </a:prstGeom>
          <a:noFill/>
        </p:spPr>
        <p:txBody>
          <a:bodyPr wrap="square" rtlCol="0">
            <a:spAutoFit/>
          </a:bodyPr>
          <a:lstStyle/>
          <a:p>
            <a:r>
              <a:rPr lang="en-US" sz="1600" b="1"/>
              <a:t>MANIFEST file</a:t>
            </a:r>
          </a:p>
          <a:p>
            <a:r>
              <a:rPr lang="en-US" sz="1600"/>
              <a:t>Some weirdness….</a:t>
            </a:r>
          </a:p>
        </p:txBody>
      </p:sp>
      <p:sp>
        <p:nvSpPr>
          <p:cNvPr id="31" name="TextBox 30">
            <a:extLst>
              <a:ext uri="{FF2B5EF4-FFF2-40B4-BE49-F238E27FC236}">
                <a16:creationId xmlns:a16="http://schemas.microsoft.com/office/drawing/2014/main" id="{0267D9C4-2837-78E0-A88C-5B8A7342DF28}"/>
              </a:ext>
            </a:extLst>
          </p:cNvPr>
          <p:cNvSpPr txBox="1"/>
          <p:nvPr/>
        </p:nvSpPr>
        <p:spPr>
          <a:xfrm>
            <a:off x="357336" y="1841404"/>
            <a:ext cx="6434796" cy="338554"/>
          </a:xfrm>
          <a:prstGeom prst="rect">
            <a:avLst/>
          </a:prstGeom>
          <a:noFill/>
        </p:spPr>
        <p:txBody>
          <a:bodyPr wrap="square" rtlCol="0">
            <a:spAutoFit/>
          </a:bodyPr>
          <a:lstStyle/>
          <a:p>
            <a:r>
              <a:rPr lang="en-US" sz="1600"/>
              <a:t>had this file structure,</a:t>
            </a:r>
          </a:p>
        </p:txBody>
      </p:sp>
      <p:pic>
        <p:nvPicPr>
          <p:cNvPr id="33" name="Picture 32">
            <a:extLst>
              <a:ext uri="{FF2B5EF4-FFF2-40B4-BE49-F238E27FC236}">
                <a16:creationId xmlns:a16="http://schemas.microsoft.com/office/drawing/2014/main" id="{00F69CA0-3FD8-F2B0-C6B9-3E0F0CBA62E1}"/>
              </a:ext>
            </a:extLst>
          </p:cNvPr>
          <p:cNvPicPr>
            <a:picLocks noChangeAspect="1"/>
          </p:cNvPicPr>
          <p:nvPr/>
        </p:nvPicPr>
        <p:blipFill>
          <a:blip r:embed="rId2"/>
          <a:stretch>
            <a:fillRect/>
          </a:stretch>
        </p:blipFill>
        <p:spPr>
          <a:xfrm>
            <a:off x="4858339" y="2493029"/>
            <a:ext cx="2956542" cy="1871941"/>
          </a:xfrm>
          <a:prstGeom prst="rect">
            <a:avLst/>
          </a:prstGeom>
        </p:spPr>
      </p:pic>
      <p:sp>
        <p:nvSpPr>
          <p:cNvPr id="8" name="TextBox 7">
            <a:extLst>
              <a:ext uri="{FF2B5EF4-FFF2-40B4-BE49-F238E27FC236}">
                <a16:creationId xmlns:a16="http://schemas.microsoft.com/office/drawing/2014/main" id="{290FD001-5698-15CF-95C3-9C00904A7839}"/>
              </a:ext>
            </a:extLst>
          </p:cNvPr>
          <p:cNvSpPr txBox="1"/>
          <p:nvPr/>
        </p:nvSpPr>
        <p:spPr>
          <a:xfrm>
            <a:off x="4768646" y="1841404"/>
            <a:ext cx="3431458" cy="338554"/>
          </a:xfrm>
          <a:prstGeom prst="rect">
            <a:avLst/>
          </a:prstGeom>
          <a:noFill/>
        </p:spPr>
        <p:txBody>
          <a:bodyPr wrap="square" rtlCol="0">
            <a:spAutoFit/>
          </a:bodyPr>
          <a:lstStyle/>
          <a:p>
            <a:r>
              <a:rPr lang="en-US" sz="1600"/>
              <a:t>and this manifest file.</a:t>
            </a:r>
          </a:p>
        </p:txBody>
      </p:sp>
      <p:sp>
        <p:nvSpPr>
          <p:cNvPr id="2" name="TextBox 1">
            <a:extLst>
              <a:ext uri="{FF2B5EF4-FFF2-40B4-BE49-F238E27FC236}">
                <a16:creationId xmlns:a16="http://schemas.microsoft.com/office/drawing/2014/main" id="{D3270413-7C2C-2955-F9C4-B89495BAE9A5}"/>
              </a:ext>
            </a:extLst>
          </p:cNvPr>
          <p:cNvSpPr txBox="1"/>
          <p:nvPr/>
        </p:nvSpPr>
        <p:spPr>
          <a:xfrm>
            <a:off x="6678653" y="4931762"/>
            <a:ext cx="3527231" cy="1077218"/>
          </a:xfrm>
          <a:prstGeom prst="rect">
            <a:avLst/>
          </a:prstGeom>
          <a:noFill/>
        </p:spPr>
        <p:txBody>
          <a:bodyPr wrap="square" rtlCol="0">
            <a:spAutoFit/>
          </a:bodyPr>
          <a:lstStyle/>
          <a:p>
            <a:r>
              <a:rPr lang="en-US" sz="1600"/>
              <a:t>and evidently, the Test_Dataframes.xlsx, as well as auxiliary_classes.py were included by default, even though they weren’t in the Manifest file.  </a:t>
            </a:r>
          </a:p>
        </p:txBody>
      </p:sp>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30171729-9350-7380-F94E-68706FA7C25E}"/>
                  </a:ext>
                </a:extLst>
              </p14:cNvPr>
              <p14:cNvContentPartPr/>
              <p14:nvPr/>
            </p14:nvContentPartPr>
            <p14:xfrm>
              <a:off x="2997076" y="4690022"/>
              <a:ext cx="4436280" cy="483480"/>
            </p14:xfrm>
          </p:contentPart>
        </mc:Choice>
        <mc:Fallback xmlns="">
          <p:pic>
            <p:nvPicPr>
              <p:cNvPr id="3" name="Ink 2">
                <a:extLst>
                  <a:ext uri="{FF2B5EF4-FFF2-40B4-BE49-F238E27FC236}">
                    <a16:creationId xmlns:a16="http://schemas.microsoft.com/office/drawing/2014/main" id="{30171729-9350-7380-F94E-68706FA7C25E}"/>
                  </a:ext>
                </a:extLst>
              </p:cNvPr>
              <p:cNvPicPr/>
              <p:nvPr/>
            </p:nvPicPr>
            <p:blipFill>
              <a:blip r:embed="rId5"/>
              <a:stretch>
                <a:fillRect/>
              </a:stretch>
            </p:blipFill>
            <p:spPr>
              <a:xfrm>
                <a:off x="2988076" y="4681382"/>
                <a:ext cx="4453920" cy="501120"/>
              </a:xfrm>
              <a:prstGeom prst="rect">
                <a:avLst/>
              </a:prstGeom>
            </p:spPr>
          </p:pic>
        </mc:Fallback>
      </mc:AlternateContent>
      <p:pic>
        <p:nvPicPr>
          <p:cNvPr id="5" name="Picture 4">
            <a:extLst>
              <a:ext uri="{FF2B5EF4-FFF2-40B4-BE49-F238E27FC236}">
                <a16:creationId xmlns:a16="http://schemas.microsoft.com/office/drawing/2014/main" id="{6D2C72A3-54C8-DE7A-1C84-C3F6335E5CE9}"/>
              </a:ext>
            </a:extLst>
          </p:cNvPr>
          <p:cNvPicPr>
            <a:picLocks noChangeAspect="1"/>
          </p:cNvPicPr>
          <p:nvPr/>
        </p:nvPicPr>
        <p:blipFill>
          <a:blip r:embed="rId6"/>
          <a:stretch>
            <a:fillRect/>
          </a:stretch>
        </p:blipFill>
        <p:spPr>
          <a:xfrm>
            <a:off x="357336" y="2336356"/>
            <a:ext cx="3570956" cy="2341687"/>
          </a:xfrm>
          <a:prstGeom prst="rect">
            <a:avLst/>
          </a:prstGeom>
        </p:spPr>
      </p:pic>
    </p:spTree>
    <p:extLst>
      <p:ext uri="{BB962C8B-B14F-4D97-AF65-F5344CB8AC3E}">
        <p14:creationId xmlns:p14="http://schemas.microsoft.com/office/powerpoint/2010/main" val="373465832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773442-9DBB-4583-A70E-CB4E1FB23D4B}"/>
              </a:ext>
            </a:extLst>
          </p:cNvPr>
          <p:cNvSpPr/>
          <p:nvPr/>
        </p:nvSpPr>
        <p:spPr>
          <a:xfrm>
            <a:off x="3610717" y="214603"/>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7" name="TextBox 6">
            <a:extLst>
              <a:ext uri="{FF2B5EF4-FFF2-40B4-BE49-F238E27FC236}">
                <a16:creationId xmlns:a16="http://schemas.microsoft.com/office/drawing/2014/main" id="{6ED486E9-7E43-4A28-993C-9B023F0B595A}"/>
              </a:ext>
            </a:extLst>
          </p:cNvPr>
          <p:cNvSpPr txBox="1"/>
          <p:nvPr/>
        </p:nvSpPr>
        <p:spPr>
          <a:xfrm>
            <a:off x="357336" y="844592"/>
            <a:ext cx="11477328" cy="1077218"/>
          </a:xfrm>
          <a:prstGeom prst="rect">
            <a:avLst/>
          </a:prstGeom>
          <a:noFill/>
        </p:spPr>
        <p:txBody>
          <a:bodyPr wrap="square" rtlCol="0">
            <a:spAutoFit/>
          </a:bodyPr>
          <a:lstStyle/>
          <a:p>
            <a:r>
              <a:rPr lang="en-US" sz="1600" b="1">
                <a:solidFill>
                  <a:srgbClr val="7030A0"/>
                </a:solidFill>
              </a:rPr>
              <a:t>Tests</a:t>
            </a:r>
            <a:r>
              <a:rPr lang="en-US" sz="1600" b="1"/>
              <a:t> folder</a:t>
            </a:r>
          </a:p>
          <a:p>
            <a:r>
              <a:rPr lang="en-US" sz="1600"/>
              <a:t>Last we come to the test folder.  This contains tests to run on the code, to make sure that it is working properly.  This is especially useful when one makes changes to the code.  Then we can rerun all the tests, just to check that we haven’t broken anything.  The outline of the tests folder would be something like this:</a:t>
            </a:r>
          </a:p>
        </p:txBody>
      </p:sp>
      <p:sp>
        <p:nvSpPr>
          <p:cNvPr id="5" name="TextBox 4">
            <a:extLst>
              <a:ext uri="{FF2B5EF4-FFF2-40B4-BE49-F238E27FC236}">
                <a16:creationId xmlns:a16="http://schemas.microsoft.com/office/drawing/2014/main" id="{8EED9CC5-F53A-56AE-A0A2-D7111ABF26F9}"/>
              </a:ext>
            </a:extLst>
          </p:cNvPr>
          <p:cNvSpPr txBox="1"/>
          <p:nvPr/>
        </p:nvSpPr>
        <p:spPr>
          <a:xfrm>
            <a:off x="397232" y="1973032"/>
            <a:ext cx="6096000" cy="1200329"/>
          </a:xfrm>
          <a:prstGeom prst="rect">
            <a:avLst/>
          </a:prstGeom>
          <a:noFill/>
        </p:spPr>
        <p:txBody>
          <a:bodyPr wrap="square">
            <a:spAutoFit/>
          </a:bodyPr>
          <a:lstStyle/>
          <a:p>
            <a:r>
              <a:rPr lang="en-US">
                <a:solidFill>
                  <a:srgbClr val="7030A0"/>
                </a:solidFill>
              </a:rPr>
              <a:t>tests</a:t>
            </a:r>
          </a:p>
          <a:p>
            <a:r>
              <a:rPr lang="en-US"/>
              <a:t>	__init__.py</a:t>
            </a:r>
          </a:p>
          <a:p>
            <a:r>
              <a:rPr lang="en-US"/>
              <a:t>	test_file1.py</a:t>
            </a:r>
          </a:p>
          <a:p>
            <a:r>
              <a:rPr lang="en-US"/>
              <a:t>	test_file2.py</a:t>
            </a:r>
          </a:p>
        </p:txBody>
      </p:sp>
      <p:sp>
        <p:nvSpPr>
          <p:cNvPr id="6" name="TextBox 5">
            <a:extLst>
              <a:ext uri="{FF2B5EF4-FFF2-40B4-BE49-F238E27FC236}">
                <a16:creationId xmlns:a16="http://schemas.microsoft.com/office/drawing/2014/main" id="{BCE89862-C44A-7C59-67E7-B199F95EDA5C}"/>
              </a:ext>
            </a:extLst>
          </p:cNvPr>
          <p:cNvSpPr txBox="1"/>
          <p:nvPr/>
        </p:nvSpPr>
        <p:spPr>
          <a:xfrm>
            <a:off x="4083762" y="2271685"/>
            <a:ext cx="3821303" cy="338554"/>
          </a:xfrm>
          <a:prstGeom prst="rect">
            <a:avLst/>
          </a:prstGeom>
          <a:noFill/>
        </p:spPr>
        <p:txBody>
          <a:bodyPr wrap="none" rtlCol="0">
            <a:spAutoFit/>
          </a:bodyPr>
          <a:lstStyle/>
          <a:p>
            <a:r>
              <a:rPr lang="en-US" sz="1600"/>
              <a:t>the __init__ is empty, for me at least, again.</a:t>
            </a:r>
          </a:p>
        </p:txBody>
      </p:sp>
      <mc:AlternateContent xmlns:mc="http://schemas.openxmlformats.org/markup-compatibility/2006" xmlns:p14="http://schemas.microsoft.com/office/powerpoint/2010/main">
        <mc:Choice Requires="p14">
          <p:contentPart p14:bwMode="auto" r:id="rId2">
            <p14:nvContentPartPr>
              <p14:cNvPr id="8" name="Ink 7">
                <a:extLst>
                  <a:ext uri="{FF2B5EF4-FFF2-40B4-BE49-F238E27FC236}">
                    <a16:creationId xmlns:a16="http://schemas.microsoft.com/office/drawing/2014/main" id="{63803BBB-5E59-79EC-0F7C-EC35D2FFC747}"/>
                  </a:ext>
                </a:extLst>
              </p14:cNvPr>
              <p14:cNvContentPartPr/>
              <p14:nvPr/>
            </p14:nvContentPartPr>
            <p14:xfrm>
              <a:off x="2746652" y="2418972"/>
              <a:ext cx="1123560" cy="67680"/>
            </p14:xfrm>
          </p:contentPart>
        </mc:Choice>
        <mc:Fallback xmlns="">
          <p:pic>
            <p:nvPicPr>
              <p:cNvPr id="8" name="Ink 7">
                <a:extLst>
                  <a:ext uri="{FF2B5EF4-FFF2-40B4-BE49-F238E27FC236}">
                    <a16:creationId xmlns:a16="http://schemas.microsoft.com/office/drawing/2014/main" id="{63803BBB-5E59-79EC-0F7C-EC35D2FFC747}"/>
                  </a:ext>
                </a:extLst>
              </p:cNvPr>
              <p:cNvPicPr/>
              <p:nvPr/>
            </p:nvPicPr>
            <p:blipFill>
              <a:blip r:embed="rId3"/>
              <a:stretch>
                <a:fillRect/>
              </a:stretch>
            </p:blipFill>
            <p:spPr>
              <a:xfrm>
                <a:off x="2737655" y="2409972"/>
                <a:ext cx="1141194"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9" name="Ink 8">
                <a:extLst>
                  <a:ext uri="{FF2B5EF4-FFF2-40B4-BE49-F238E27FC236}">
                    <a16:creationId xmlns:a16="http://schemas.microsoft.com/office/drawing/2014/main" id="{127B5D55-D0C8-AEB4-1C30-683FB538A995}"/>
                  </a:ext>
                </a:extLst>
              </p14:cNvPr>
              <p14:cNvContentPartPr/>
              <p14:nvPr/>
            </p14:nvContentPartPr>
            <p14:xfrm>
              <a:off x="2697332" y="2959332"/>
              <a:ext cx="1495800" cy="513000"/>
            </p14:xfrm>
          </p:contentPart>
        </mc:Choice>
        <mc:Fallback xmlns="">
          <p:pic>
            <p:nvPicPr>
              <p:cNvPr id="9" name="Ink 8">
                <a:extLst>
                  <a:ext uri="{FF2B5EF4-FFF2-40B4-BE49-F238E27FC236}">
                    <a16:creationId xmlns:a16="http://schemas.microsoft.com/office/drawing/2014/main" id="{127B5D55-D0C8-AEB4-1C30-683FB538A995}"/>
                  </a:ext>
                </a:extLst>
              </p:cNvPr>
              <p:cNvPicPr/>
              <p:nvPr/>
            </p:nvPicPr>
            <p:blipFill>
              <a:blip r:embed="rId5"/>
              <a:stretch>
                <a:fillRect/>
              </a:stretch>
            </p:blipFill>
            <p:spPr>
              <a:xfrm>
                <a:off x="2688334" y="2950332"/>
                <a:ext cx="1513436" cy="530640"/>
              </a:xfrm>
              <a:prstGeom prst="rect">
                <a:avLst/>
              </a:prstGeom>
            </p:spPr>
          </p:pic>
        </mc:Fallback>
      </mc:AlternateContent>
      <p:sp>
        <p:nvSpPr>
          <p:cNvPr id="10" name="TextBox 9">
            <a:extLst>
              <a:ext uri="{FF2B5EF4-FFF2-40B4-BE49-F238E27FC236}">
                <a16:creationId xmlns:a16="http://schemas.microsoft.com/office/drawing/2014/main" id="{4537C0B1-0130-B685-F6E9-C9F23FE3AF14}"/>
              </a:ext>
            </a:extLst>
          </p:cNvPr>
          <p:cNvSpPr txBox="1"/>
          <p:nvPr/>
        </p:nvSpPr>
        <p:spPr>
          <a:xfrm>
            <a:off x="4324939" y="2861516"/>
            <a:ext cx="7347861" cy="1323439"/>
          </a:xfrm>
          <a:prstGeom prst="rect">
            <a:avLst/>
          </a:prstGeom>
          <a:noFill/>
        </p:spPr>
        <p:txBody>
          <a:bodyPr wrap="square" rtlCol="0">
            <a:spAutoFit/>
          </a:bodyPr>
          <a:lstStyle/>
          <a:p>
            <a:r>
              <a:rPr lang="en-US" sz="1600"/>
              <a:t>the test files should be of the form </a:t>
            </a:r>
            <a:r>
              <a:rPr lang="en-US" sz="1600" i="1"/>
              <a:t>test</a:t>
            </a:r>
            <a:r>
              <a:rPr lang="en-US" sz="1600"/>
              <a:t>_</a:t>
            </a:r>
            <a:r>
              <a:rPr lang="en-US" sz="1600" i="1"/>
              <a:t>file, </a:t>
            </a:r>
            <a:r>
              <a:rPr lang="en-US" sz="1600"/>
              <a:t>where </a:t>
            </a:r>
            <a:r>
              <a:rPr lang="en-US" sz="1600" i="1"/>
              <a:t>file</a:t>
            </a:r>
            <a:r>
              <a:rPr lang="en-US" sz="1600"/>
              <a:t> can be anything.  And they will contain functions of the form </a:t>
            </a:r>
            <a:r>
              <a:rPr lang="en-US" sz="1600" i="1"/>
              <a:t>test_function, </a:t>
            </a:r>
            <a:r>
              <a:rPr lang="en-US" sz="1600"/>
              <a:t>where </a:t>
            </a:r>
            <a:r>
              <a:rPr lang="en-US" sz="1600" i="1"/>
              <a:t>function</a:t>
            </a:r>
            <a:r>
              <a:rPr lang="en-US" sz="1600"/>
              <a:t> can be anything, and which return </a:t>
            </a:r>
            <a:r>
              <a:rPr lang="en-US" sz="1600" i="1"/>
              <a:t>assert</a:t>
            </a:r>
            <a:r>
              <a:rPr lang="en-US" sz="1600"/>
              <a:t> statements, which will evaluate to True if the test is passed, and False otherwise.  Here’s a snippet below.  Note you’ll have to import all the necessary modules for your tests.  </a:t>
            </a:r>
          </a:p>
        </p:txBody>
      </p:sp>
      <p:pic>
        <p:nvPicPr>
          <p:cNvPr id="11" name="Picture 10">
            <a:extLst>
              <a:ext uri="{FF2B5EF4-FFF2-40B4-BE49-F238E27FC236}">
                <a16:creationId xmlns:a16="http://schemas.microsoft.com/office/drawing/2014/main" id="{4D8BDA83-F3F1-6519-CFA1-6E81216ED1DA}"/>
              </a:ext>
            </a:extLst>
          </p:cNvPr>
          <p:cNvPicPr>
            <a:picLocks noChangeAspect="1"/>
          </p:cNvPicPr>
          <p:nvPr/>
        </p:nvPicPr>
        <p:blipFill>
          <a:blip r:embed="rId6"/>
          <a:stretch>
            <a:fillRect/>
          </a:stretch>
        </p:blipFill>
        <p:spPr>
          <a:xfrm>
            <a:off x="8149177" y="4306281"/>
            <a:ext cx="3315235" cy="2358835"/>
          </a:xfrm>
          <a:prstGeom prst="rect">
            <a:avLst/>
          </a:prstGeom>
        </p:spPr>
      </p:pic>
    </p:spTree>
    <p:extLst>
      <p:ext uri="{BB962C8B-B14F-4D97-AF65-F5344CB8AC3E}">
        <p14:creationId xmlns:p14="http://schemas.microsoft.com/office/powerpoint/2010/main" val="2350913223"/>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773442-9DBB-4583-A70E-CB4E1FB23D4B}"/>
              </a:ext>
            </a:extLst>
          </p:cNvPr>
          <p:cNvSpPr/>
          <p:nvPr/>
        </p:nvSpPr>
        <p:spPr>
          <a:xfrm>
            <a:off x="3610717" y="214603"/>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7" name="TextBox 6">
            <a:extLst>
              <a:ext uri="{FF2B5EF4-FFF2-40B4-BE49-F238E27FC236}">
                <a16:creationId xmlns:a16="http://schemas.microsoft.com/office/drawing/2014/main" id="{6ED486E9-7E43-4A28-993C-9B023F0B595A}"/>
              </a:ext>
            </a:extLst>
          </p:cNvPr>
          <p:cNvSpPr txBox="1"/>
          <p:nvPr/>
        </p:nvSpPr>
        <p:spPr>
          <a:xfrm>
            <a:off x="357336" y="1100231"/>
            <a:ext cx="11477328" cy="1077218"/>
          </a:xfrm>
          <a:prstGeom prst="rect">
            <a:avLst/>
          </a:prstGeom>
          <a:noFill/>
        </p:spPr>
        <p:txBody>
          <a:bodyPr wrap="square" rtlCol="0">
            <a:spAutoFit/>
          </a:bodyPr>
          <a:lstStyle/>
          <a:p>
            <a:r>
              <a:rPr lang="en-US" sz="1600" b="1">
                <a:solidFill>
                  <a:srgbClr val="7030A0"/>
                </a:solidFill>
              </a:rPr>
              <a:t>Tests</a:t>
            </a:r>
            <a:r>
              <a:rPr lang="en-US" sz="1600" b="1"/>
              <a:t> folder</a:t>
            </a:r>
          </a:p>
          <a:p>
            <a:r>
              <a:rPr lang="en-US" sz="1600"/>
              <a:t>If there are ancillary files that you need to run the tests (I had defined some dataframes in a </a:t>
            </a:r>
            <a:r>
              <a:rPr lang="en-US" sz="1600" i="1"/>
              <a:t>Test_Dataframes.xlsx </a:t>
            </a:r>
            <a:r>
              <a:rPr lang="en-US" sz="1600"/>
              <a:t>file, and also defined some classes in a </a:t>
            </a:r>
            <a:r>
              <a:rPr lang="en-US" sz="1600" i="1"/>
              <a:t>auxiliary_classes.py </a:t>
            </a:r>
            <a:r>
              <a:rPr lang="en-US" sz="1600"/>
              <a:t>file), then for whatever reason, the only thing that’s worked to get them in the installation is to put a copy of them in the main </a:t>
            </a:r>
            <a:r>
              <a:rPr lang="en-US" sz="1600" i="1"/>
              <a:t>Folder</a:t>
            </a:r>
            <a:r>
              <a:rPr lang="en-US" sz="1600"/>
              <a:t> (in addition to the test folder), next to the Manifest.in file.  DKDC.  </a:t>
            </a:r>
          </a:p>
        </p:txBody>
      </p:sp>
      <p:sp>
        <p:nvSpPr>
          <p:cNvPr id="2" name="TextBox 1">
            <a:extLst>
              <a:ext uri="{FF2B5EF4-FFF2-40B4-BE49-F238E27FC236}">
                <a16:creationId xmlns:a16="http://schemas.microsoft.com/office/drawing/2014/main" id="{9259D2A4-CCFD-0C4D-040F-FDEA8952B553}"/>
              </a:ext>
            </a:extLst>
          </p:cNvPr>
          <p:cNvSpPr txBox="1"/>
          <p:nvPr/>
        </p:nvSpPr>
        <p:spPr>
          <a:xfrm>
            <a:off x="377151" y="2635377"/>
            <a:ext cx="10379490" cy="338554"/>
          </a:xfrm>
          <a:prstGeom prst="rect">
            <a:avLst/>
          </a:prstGeom>
          <a:noFill/>
        </p:spPr>
        <p:txBody>
          <a:bodyPr wrap="square" rtlCol="0">
            <a:spAutoFit/>
          </a:bodyPr>
          <a:lstStyle/>
          <a:p>
            <a:r>
              <a:rPr lang="en-US" sz="1600"/>
              <a:t>to run all the test_functions in all the test_files, you’d navigate to </a:t>
            </a:r>
            <a:r>
              <a:rPr lang="en-US" sz="1600" i="1"/>
              <a:t>Folder</a:t>
            </a:r>
            <a:r>
              <a:rPr lang="en-US" sz="1600"/>
              <a:t> in the Anaconda prompt, and can do, </a:t>
            </a:r>
          </a:p>
        </p:txBody>
      </p:sp>
      <p:sp>
        <p:nvSpPr>
          <p:cNvPr id="6" name="TextBox 5">
            <a:extLst>
              <a:ext uri="{FF2B5EF4-FFF2-40B4-BE49-F238E27FC236}">
                <a16:creationId xmlns:a16="http://schemas.microsoft.com/office/drawing/2014/main" id="{1D648962-F342-046C-7B58-CFF4193651AA}"/>
              </a:ext>
            </a:extLst>
          </p:cNvPr>
          <p:cNvSpPr txBox="1"/>
          <p:nvPr/>
        </p:nvSpPr>
        <p:spPr>
          <a:xfrm>
            <a:off x="508000" y="3105835"/>
            <a:ext cx="10972800" cy="1569660"/>
          </a:xfrm>
          <a:prstGeom prst="rect">
            <a:avLst/>
          </a:prstGeom>
          <a:noFill/>
        </p:spPr>
        <p:txBody>
          <a:bodyPr wrap="square">
            <a:spAutoFit/>
          </a:bodyPr>
          <a:lstStyle/>
          <a:p>
            <a:r>
              <a:rPr lang="en-US" sz="1600" i="1"/>
              <a:t>pytest			</a:t>
            </a:r>
            <a:r>
              <a:rPr lang="en-US" sz="1600"/>
              <a:t>It will run all the tests_functions in all the test_files in the test folder, and tell you how many</a:t>
            </a:r>
          </a:p>
          <a:p>
            <a:r>
              <a:rPr lang="en-US" sz="1600"/>
              <a:t>			passed, or failed. </a:t>
            </a:r>
          </a:p>
          <a:p>
            <a:endParaRPr lang="en-US" sz="1600"/>
          </a:p>
          <a:p>
            <a:r>
              <a:rPr lang="en-US" sz="1600" i="1"/>
              <a:t>pytest –k name_of_test</a:t>
            </a:r>
            <a:r>
              <a:rPr lang="en-US" sz="1600"/>
              <a:t>	will run just the named test.  FWIW, I’ve found that sometimes it will fail one of the tests when</a:t>
            </a:r>
          </a:p>
          <a:p>
            <a:r>
              <a:rPr lang="en-US" sz="1600"/>
              <a:t>			running pytest.  But if then run </a:t>
            </a:r>
            <a:r>
              <a:rPr lang="en-US" sz="1600" i="1"/>
              <a:t>that</a:t>
            </a:r>
            <a:r>
              <a:rPr lang="en-US" sz="1600"/>
              <a:t> specific test using the command at left, it will pass.  Not</a:t>
            </a:r>
          </a:p>
          <a:p>
            <a:r>
              <a:rPr lang="en-US" sz="1600"/>
              <a:t>			sure what’s going on there.  </a:t>
            </a:r>
          </a:p>
        </p:txBody>
      </p:sp>
    </p:spTree>
    <p:extLst>
      <p:ext uri="{BB962C8B-B14F-4D97-AF65-F5344CB8AC3E}">
        <p14:creationId xmlns:p14="http://schemas.microsoft.com/office/powerpoint/2010/main" val="41150037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AFFAA7E-4DE2-406C-8CB2-FA1EEC42107D}"/>
              </a:ext>
            </a:extLst>
          </p:cNvPr>
          <p:cNvSpPr txBox="1"/>
          <p:nvPr/>
        </p:nvSpPr>
        <p:spPr>
          <a:xfrm>
            <a:off x="4699573" y="194858"/>
            <a:ext cx="1351075" cy="461665"/>
          </a:xfrm>
          <a:prstGeom prst="rect">
            <a:avLst/>
          </a:prstGeom>
          <a:noFill/>
        </p:spPr>
        <p:txBody>
          <a:bodyPr wrap="none" rtlCol="0">
            <a:spAutoFit/>
          </a:bodyPr>
          <a:lstStyle/>
          <a:p>
            <a:r>
              <a:rPr lang="en-US" sz="2400" b="1" u="sng">
                <a:solidFill>
                  <a:srgbClr val="00B050"/>
                </a:solidFill>
              </a:rPr>
              <a:t>Numbers</a:t>
            </a:r>
            <a:endParaRPr lang="en-US" b="1" u="sng">
              <a:solidFill>
                <a:srgbClr val="00B050"/>
              </a:solidFill>
            </a:endParaRPr>
          </a:p>
        </p:txBody>
      </p:sp>
      <p:sp>
        <p:nvSpPr>
          <p:cNvPr id="7" name="TextBox 6">
            <a:extLst>
              <a:ext uri="{FF2B5EF4-FFF2-40B4-BE49-F238E27FC236}">
                <a16:creationId xmlns:a16="http://schemas.microsoft.com/office/drawing/2014/main" id="{583B510E-EF1E-1F82-5A6A-50CF2C443958}"/>
              </a:ext>
            </a:extLst>
          </p:cNvPr>
          <p:cNvSpPr txBox="1"/>
          <p:nvPr/>
        </p:nvSpPr>
        <p:spPr>
          <a:xfrm>
            <a:off x="2399326" y="1984932"/>
            <a:ext cx="3224982" cy="369332"/>
          </a:xfrm>
          <a:prstGeom prst="rect">
            <a:avLst/>
          </a:prstGeom>
          <a:noFill/>
          <a:ln>
            <a:solidFill>
              <a:srgbClr val="FF0000"/>
            </a:solidFill>
          </a:ln>
        </p:spPr>
        <p:txBody>
          <a:bodyPr wrap="square" rtlCol="0">
            <a:spAutoFit/>
          </a:bodyPr>
          <a:lstStyle/>
          <a:p>
            <a:r>
              <a:rPr lang="en-US"/>
              <a:t>2e-4 </a:t>
            </a:r>
            <a:r>
              <a:rPr lang="en-US" sz="1600"/>
              <a:t>is equivalent to  </a:t>
            </a:r>
            <a:r>
              <a:rPr lang="en-US"/>
              <a:t>2*10**(-4)</a:t>
            </a:r>
          </a:p>
        </p:txBody>
      </p:sp>
      <p:sp>
        <p:nvSpPr>
          <p:cNvPr id="8" name="TextBox 7">
            <a:extLst>
              <a:ext uri="{FF2B5EF4-FFF2-40B4-BE49-F238E27FC236}">
                <a16:creationId xmlns:a16="http://schemas.microsoft.com/office/drawing/2014/main" id="{8805A6CF-392A-0678-2658-BE751C3DC5F1}"/>
              </a:ext>
            </a:extLst>
          </p:cNvPr>
          <p:cNvSpPr txBox="1"/>
          <p:nvPr/>
        </p:nvSpPr>
        <p:spPr>
          <a:xfrm>
            <a:off x="324720" y="829499"/>
            <a:ext cx="3687097" cy="338554"/>
          </a:xfrm>
          <a:prstGeom prst="rect">
            <a:avLst/>
          </a:prstGeom>
          <a:noFill/>
        </p:spPr>
        <p:txBody>
          <a:bodyPr wrap="square" rtlCol="0">
            <a:spAutoFit/>
          </a:bodyPr>
          <a:lstStyle/>
          <a:p>
            <a:r>
              <a:rPr lang="en-US" sz="1600"/>
              <a:t>Numbers come in types: int, float,  </a:t>
            </a:r>
          </a:p>
        </p:txBody>
      </p:sp>
      <p:sp>
        <p:nvSpPr>
          <p:cNvPr id="10" name="TextBox 9">
            <a:extLst>
              <a:ext uri="{FF2B5EF4-FFF2-40B4-BE49-F238E27FC236}">
                <a16:creationId xmlns:a16="http://schemas.microsoft.com/office/drawing/2014/main" id="{9F0597CF-6699-A37C-E7DA-40F15B3D1E25}"/>
              </a:ext>
            </a:extLst>
          </p:cNvPr>
          <p:cNvSpPr txBox="1"/>
          <p:nvPr/>
        </p:nvSpPr>
        <p:spPr>
          <a:xfrm>
            <a:off x="324720" y="1278458"/>
            <a:ext cx="1651573" cy="338554"/>
          </a:xfrm>
          <a:prstGeom prst="rect">
            <a:avLst/>
          </a:prstGeom>
          <a:noFill/>
        </p:spPr>
        <p:txBody>
          <a:bodyPr wrap="square">
            <a:spAutoFit/>
          </a:bodyPr>
          <a:lstStyle/>
          <a:p>
            <a:r>
              <a:rPr lang="en-US" sz="1600" b="1"/>
              <a:t>Number Creation</a:t>
            </a:r>
            <a:endParaRPr lang="en-US" sz="1600"/>
          </a:p>
        </p:txBody>
      </p:sp>
      <p:sp>
        <p:nvSpPr>
          <p:cNvPr id="11" name="TextBox 10">
            <a:extLst>
              <a:ext uri="{FF2B5EF4-FFF2-40B4-BE49-F238E27FC236}">
                <a16:creationId xmlns:a16="http://schemas.microsoft.com/office/drawing/2014/main" id="{2F134B29-F6E0-B7C5-E2BA-95A48665AD2E}"/>
              </a:ext>
            </a:extLst>
          </p:cNvPr>
          <p:cNvSpPr txBox="1"/>
          <p:nvPr/>
        </p:nvSpPr>
        <p:spPr>
          <a:xfrm>
            <a:off x="324720" y="1539365"/>
            <a:ext cx="885307" cy="830997"/>
          </a:xfrm>
          <a:prstGeom prst="rect">
            <a:avLst/>
          </a:prstGeom>
          <a:noFill/>
        </p:spPr>
        <p:txBody>
          <a:bodyPr wrap="none" rtlCol="0">
            <a:spAutoFit/>
          </a:bodyPr>
          <a:lstStyle/>
          <a:p>
            <a:r>
              <a:rPr lang="en-US" sz="1600"/>
              <a:t>just say, </a:t>
            </a:r>
          </a:p>
          <a:p>
            <a:endParaRPr lang="en-US" sz="1600"/>
          </a:p>
          <a:p>
            <a:r>
              <a:rPr lang="en-US" sz="1600"/>
              <a:t>x = 3</a:t>
            </a:r>
          </a:p>
        </p:txBody>
      </p:sp>
      <p:sp>
        <p:nvSpPr>
          <p:cNvPr id="12" name="TextBox 11">
            <a:extLst>
              <a:ext uri="{FF2B5EF4-FFF2-40B4-BE49-F238E27FC236}">
                <a16:creationId xmlns:a16="http://schemas.microsoft.com/office/drawing/2014/main" id="{5424046C-14E1-E11A-0122-2FBF8C2FF770}"/>
              </a:ext>
            </a:extLst>
          </p:cNvPr>
          <p:cNvSpPr txBox="1"/>
          <p:nvPr/>
        </p:nvSpPr>
        <p:spPr>
          <a:xfrm>
            <a:off x="324720" y="2790830"/>
            <a:ext cx="6823333" cy="1815882"/>
          </a:xfrm>
          <a:prstGeom prst="rect">
            <a:avLst/>
          </a:prstGeom>
          <a:noFill/>
        </p:spPr>
        <p:txBody>
          <a:bodyPr wrap="square" rtlCol="0">
            <a:spAutoFit/>
          </a:bodyPr>
          <a:lstStyle/>
          <a:p>
            <a:r>
              <a:rPr lang="en-US" sz="1600" b="1"/>
              <a:t>Some tests that return true or false  (I guess type would be </a:t>
            </a:r>
            <a:r>
              <a:rPr lang="en-US" sz="1600" b="1" i="1"/>
              <a:t>bool</a:t>
            </a:r>
            <a:r>
              <a:rPr lang="en-US" sz="1600" b="1"/>
              <a:t>)</a:t>
            </a:r>
          </a:p>
          <a:p>
            <a:r>
              <a:rPr lang="en-US" sz="1600" b="1"/>
              <a:t>Math tests take precedence over logic tests</a:t>
            </a:r>
          </a:p>
          <a:p>
            <a:r>
              <a:rPr lang="en-US" sz="1600" i="1"/>
              <a:t>a &lt;= b</a:t>
            </a:r>
          </a:p>
          <a:p>
            <a:r>
              <a:rPr lang="en-US" sz="1600" i="1"/>
              <a:t>a&gt;=b,</a:t>
            </a:r>
          </a:p>
          <a:p>
            <a:r>
              <a:rPr lang="en-US" sz="1600" i="1"/>
              <a:t>a &lt;= b &lt;= c</a:t>
            </a:r>
          </a:p>
          <a:p>
            <a:r>
              <a:rPr lang="en-US" sz="1600" i="1"/>
              <a:t>a==b</a:t>
            </a:r>
          </a:p>
          <a:p>
            <a:r>
              <a:rPr lang="en-US" sz="1600" i="1"/>
              <a:t>a!=b</a:t>
            </a:r>
          </a:p>
        </p:txBody>
      </p:sp>
      <mc:AlternateContent xmlns:mc="http://schemas.openxmlformats.org/markup-compatibility/2006" xmlns:p14="http://schemas.microsoft.com/office/powerpoint/2010/main">
        <mc:Choice Requires="p14">
          <p:contentPart p14:bwMode="auto" r:id="rId2">
            <p14:nvContentPartPr>
              <p14:cNvPr id="13" name="Ink 12">
                <a:extLst>
                  <a:ext uri="{FF2B5EF4-FFF2-40B4-BE49-F238E27FC236}">
                    <a16:creationId xmlns:a16="http://schemas.microsoft.com/office/drawing/2014/main" id="{C8334313-B881-9145-A412-E56969201676}"/>
                  </a:ext>
                </a:extLst>
              </p14:cNvPr>
              <p14:cNvContentPartPr/>
              <p14:nvPr/>
            </p14:nvContentPartPr>
            <p14:xfrm>
              <a:off x="1550256" y="3852660"/>
              <a:ext cx="1258920" cy="124200"/>
            </p14:xfrm>
          </p:contentPart>
        </mc:Choice>
        <mc:Fallback xmlns="">
          <p:pic>
            <p:nvPicPr>
              <p:cNvPr id="13" name="Ink 12">
                <a:extLst>
                  <a:ext uri="{FF2B5EF4-FFF2-40B4-BE49-F238E27FC236}">
                    <a16:creationId xmlns:a16="http://schemas.microsoft.com/office/drawing/2014/main" id="{C8334313-B881-9145-A412-E56969201676}"/>
                  </a:ext>
                </a:extLst>
              </p:cNvPr>
              <p:cNvPicPr/>
              <p:nvPr/>
            </p:nvPicPr>
            <p:blipFill>
              <a:blip r:embed="rId3"/>
              <a:stretch>
                <a:fillRect/>
              </a:stretch>
            </p:blipFill>
            <p:spPr>
              <a:xfrm>
                <a:off x="1541256" y="3843686"/>
                <a:ext cx="1276560" cy="141789"/>
              </a:xfrm>
              <a:prstGeom prst="rect">
                <a:avLst/>
              </a:prstGeom>
            </p:spPr>
          </p:pic>
        </mc:Fallback>
      </mc:AlternateContent>
      <p:sp>
        <p:nvSpPr>
          <p:cNvPr id="14" name="TextBox 13">
            <a:extLst>
              <a:ext uri="{FF2B5EF4-FFF2-40B4-BE49-F238E27FC236}">
                <a16:creationId xmlns:a16="http://schemas.microsoft.com/office/drawing/2014/main" id="{83230C98-D35D-45DB-1D58-81734EA7805C}"/>
              </a:ext>
            </a:extLst>
          </p:cNvPr>
          <p:cNvSpPr txBox="1"/>
          <p:nvPr/>
        </p:nvSpPr>
        <p:spPr>
          <a:xfrm>
            <a:off x="3044521" y="3560272"/>
            <a:ext cx="2644185" cy="584775"/>
          </a:xfrm>
          <a:prstGeom prst="rect">
            <a:avLst/>
          </a:prstGeom>
          <a:noFill/>
        </p:spPr>
        <p:txBody>
          <a:bodyPr wrap="none" rtlCol="0">
            <a:spAutoFit/>
          </a:bodyPr>
          <a:lstStyle/>
          <a:p>
            <a:r>
              <a:rPr lang="en-US" sz="1600"/>
              <a:t>note if you do something like </a:t>
            </a:r>
          </a:p>
          <a:p>
            <a:r>
              <a:rPr lang="en-US" sz="1600"/>
              <a:t>print(3&lt;4), it will output: True</a:t>
            </a:r>
          </a:p>
        </p:txBody>
      </p:sp>
    </p:spTree>
    <p:extLst>
      <p:ext uri="{BB962C8B-B14F-4D97-AF65-F5344CB8AC3E}">
        <p14:creationId xmlns:p14="http://schemas.microsoft.com/office/powerpoint/2010/main" val="1367326892"/>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773442-9DBB-4583-A70E-CB4E1FB23D4B}"/>
              </a:ext>
            </a:extLst>
          </p:cNvPr>
          <p:cNvSpPr/>
          <p:nvPr/>
        </p:nvSpPr>
        <p:spPr>
          <a:xfrm>
            <a:off x="3610717" y="214603"/>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7" name="TextBox 6">
            <a:extLst>
              <a:ext uri="{FF2B5EF4-FFF2-40B4-BE49-F238E27FC236}">
                <a16:creationId xmlns:a16="http://schemas.microsoft.com/office/drawing/2014/main" id="{6ED486E9-7E43-4A28-993C-9B023F0B595A}"/>
              </a:ext>
            </a:extLst>
          </p:cNvPr>
          <p:cNvSpPr txBox="1"/>
          <p:nvPr/>
        </p:nvSpPr>
        <p:spPr>
          <a:xfrm>
            <a:off x="439976" y="1224387"/>
            <a:ext cx="2629704" cy="584775"/>
          </a:xfrm>
          <a:prstGeom prst="rect">
            <a:avLst/>
          </a:prstGeom>
          <a:noFill/>
        </p:spPr>
        <p:txBody>
          <a:bodyPr wrap="square" rtlCol="0">
            <a:spAutoFit/>
          </a:bodyPr>
          <a:lstStyle/>
          <a:p>
            <a:r>
              <a:rPr lang="en-US" sz="1600" b="1">
                <a:solidFill>
                  <a:srgbClr val="7030A0"/>
                </a:solidFill>
              </a:rPr>
              <a:t>Tests</a:t>
            </a:r>
            <a:r>
              <a:rPr lang="en-US" sz="1600" b="1"/>
              <a:t> folder</a:t>
            </a:r>
          </a:p>
          <a:p>
            <a:r>
              <a:rPr lang="en-US" sz="1600"/>
              <a:t>For instance,</a:t>
            </a:r>
          </a:p>
        </p:txBody>
      </p:sp>
      <p:pic>
        <p:nvPicPr>
          <p:cNvPr id="3" name="Picture 2">
            <a:extLst>
              <a:ext uri="{FF2B5EF4-FFF2-40B4-BE49-F238E27FC236}">
                <a16:creationId xmlns:a16="http://schemas.microsoft.com/office/drawing/2014/main" id="{7F10B4C9-738D-ADC2-679E-BFF009ED1A2D}"/>
              </a:ext>
            </a:extLst>
          </p:cNvPr>
          <p:cNvPicPr>
            <a:picLocks noChangeAspect="1"/>
          </p:cNvPicPr>
          <p:nvPr/>
        </p:nvPicPr>
        <p:blipFill>
          <a:blip r:embed="rId2"/>
          <a:stretch>
            <a:fillRect/>
          </a:stretch>
        </p:blipFill>
        <p:spPr>
          <a:xfrm>
            <a:off x="475323" y="2357281"/>
            <a:ext cx="9307224" cy="342948"/>
          </a:xfrm>
          <a:prstGeom prst="rect">
            <a:avLst/>
          </a:prstGeom>
        </p:spPr>
      </p:pic>
      <p:pic>
        <p:nvPicPr>
          <p:cNvPr id="12" name="Picture 11">
            <a:extLst>
              <a:ext uri="{FF2B5EF4-FFF2-40B4-BE49-F238E27FC236}">
                <a16:creationId xmlns:a16="http://schemas.microsoft.com/office/drawing/2014/main" id="{E48B071D-9D32-8A7B-556A-552262B4A6B7}"/>
              </a:ext>
            </a:extLst>
          </p:cNvPr>
          <p:cNvPicPr>
            <a:picLocks noChangeAspect="1"/>
          </p:cNvPicPr>
          <p:nvPr/>
        </p:nvPicPr>
        <p:blipFill>
          <a:blip r:embed="rId3"/>
          <a:stretch>
            <a:fillRect/>
          </a:stretch>
        </p:blipFill>
        <p:spPr>
          <a:xfrm>
            <a:off x="439976" y="2982756"/>
            <a:ext cx="9307224" cy="2118718"/>
          </a:xfrm>
          <a:prstGeom prst="rect">
            <a:avLst/>
          </a:prstGeom>
        </p:spPr>
      </p:pic>
    </p:spTree>
    <p:extLst>
      <p:ext uri="{BB962C8B-B14F-4D97-AF65-F5344CB8AC3E}">
        <p14:creationId xmlns:p14="http://schemas.microsoft.com/office/powerpoint/2010/main" val="265942936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773442-9DBB-4583-A70E-CB4E1FB23D4B}"/>
              </a:ext>
            </a:extLst>
          </p:cNvPr>
          <p:cNvSpPr/>
          <p:nvPr/>
        </p:nvSpPr>
        <p:spPr>
          <a:xfrm>
            <a:off x="3610717" y="214603"/>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7" name="TextBox 6">
            <a:extLst>
              <a:ext uri="{FF2B5EF4-FFF2-40B4-BE49-F238E27FC236}">
                <a16:creationId xmlns:a16="http://schemas.microsoft.com/office/drawing/2014/main" id="{6ED486E9-7E43-4A28-993C-9B023F0B595A}"/>
              </a:ext>
            </a:extLst>
          </p:cNvPr>
          <p:cNvSpPr txBox="1"/>
          <p:nvPr/>
        </p:nvSpPr>
        <p:spPr>
          <a:xfrm>
            <a:off x="316567" y="1119542"/>
            <a:ext cx="11477328" cy="584775"/>
          </a:xfrm>
          <a:prstGeom prst="rect">
            <a:avLst/>
          </a:prstGeom>
          <a:noFill/>
        </p:spPr>
        <p:txBody>
          <a:bodyPr wrap="square" rtlCol="0">
            <a:spAutoFit/>
          </a:bodyPr>
          <a:lstStyle/>
          <a:p>
            <a:r>
              <a:rPr lang="en-US" sz="1600" b="1"/>
              <a:t>Upload</a:t>
            </a:r>
          </a:p>
          <a:p>
            <a:r>
              <a:rPr lang="en-US" sz="1600"/>
              <a:t>To upload our package to, say, PyPI, we’d do navigate to Folder, and run,</a:t>
            </a:r>
          </a:p>
        </p:txBody>
      </p:sp>
      <p:sp>
        <p:nvSpPr>
          <p:cNvPr id="2" name="TextBox 1">
            <a:extLst>
              <a:ext uri="{FF2B5EF4-FFF2-40B4-BE49-F238E27FC236}">
                <a16:creationId xmlns:a16="http://schemas.microsoft.com/office/drawing/2014/main" id="{E2FF0DDC-926A-6FDB-FD98-E594AA1D1B52}"/>
              </a:ext>
            </a:extLst>
          </p:cNvPr>
          <p:cNvSpPr txBox="1"/>
          <p:nvPr/>
        </p:nvSpPr>
        <p:spPr>
          <a:xfrm>
            <a:off x="357335" y="2147591"/>
            <a:ext cx="11477327" cy="584775"/>
          </a:xfrm>
          <a:prstGeom prst="rect">
            <a:avLst/>
          </a:prstGeom>
          <a:noFill/>
        </p:spPr>
        <p:txBody>
          <a:bodyPr wrap="square" rtlCol="0">
            <a:spAutoFit/>
          </a:bodyPr>
          <a:lstStyle/>
          <a:p>
            <a:r>
              <a:rPr lang="en-US" sz="1600" i="1"/>
              <a:t>python setup.py sdist bdist_wheel			this creates a distribution folder within Folder, which will contain the</a:t>
            </a:r>
          </a:p>
          <a:p>
            <a:r>
              <a:rPr lang="en-US" sz="1600" i="1"/>
              <a:t>						source distribution and wheel distribution in your Folder.</a:t>
            </a:r>
          </a:p>
        </p:txBody>
      </p:sp>
      <p:pic>
        <p:nvPicPr>
          <p:cNvPr id="3" name="Picture 2">
            <a:extLst>
              <a:ext uri="{FF2B5EF4-FFF2-40B4-BE49-F238E27FC236}">
                <a16:creationId xmlns:a16="http://schemas.microsoft.com/office/drawing/2014/main" id="{ACAC3319-FDC1-B1DC-D858-C3964E63DEE8}"/>
              </a:ext>
            </a:extLst>
          </p:cNvPr>
          <p:cNvPicPr>
            <a:picLocks noChangeAspect="1"/>
          </p:cNvPicPr>
          <p:nvPr/>
        </p:nvPicPr>
        <p:blipFill>
          <a:blip r:embed="rId2"/>
          <a:stretch>
            <a:fillRect/>
          </a:stretch>
        </p:blipFill>
        <p:spPr>
          <a:xfrm>
            <a:off x="6197599" y="2946584"/>
            <a:ext cx="3413762" cy="2656163"/>
          </a:xfrm>
          <a:prstGeom prst="rect">
            <a:avLst/>
          </a:prstGeom>
        </p:spPr>
      </p:pic>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F1FFCF5F-2685-2ECF-CBF8-C719B9702304}"/>
                  </a:ext>
                </a:extLst>
              </p14:cNvPr>
              <p14:cNvContentPartPr/>
              <p14:nvPr/>
            </p14:nvContentPartPr>
            <p14:xfrm>
              <a:off x="5994402" y="2803840"/>
              <a:ext cx="4358638" cy="874080"/>
            </p14:xfrm>
          </p:contentPart>
        </mc:Choice>
        <mc:Fallback xmlns="">
          <p:pic>
            <p:nvPicPr>
              <p:cNvPr id="5" name="Ink 4">
                <a:extLst>
                  <a:ext uri="{FF2B5EF4-FFF2-40B4-BE49-F238E27FC236}">
                    <a16:creationId xmlns:a16="http://schemas.microsoft.com/office/drawing/2014/main" id="{F1FFCF5F-2685-2ECF-CBF8-C719B9702304}"/>
                  </a:ext>
                </a:extLst>
              </p:cNvPr>
              <p:cNvPicPr/>
              <p:nvPr/>
            </p:nvPicPr>
            <p:blipFill>
              <a:blip r:embed="rId4"/>
              <a:stretch>
                <a:fillRect/>
              </a:stretch>
            </p:blipFill>
            <p:spPr>
              <a:xfrm>
                <a:off x="5985402" y="2795200"/>
                <a:ext cx="4376277" cy="891720"/>
              </a:xfrm>
              <a:prstGeom prst="rect">
                <a:avLst/>
              </a:prstGeom>
            </p:spPr>
          </p:pic>
        </mc:Fallback>
      </mc:AlternateContent>
      <p:sp>
        <p:nvSpPr>
          <p:cNvPr id="8" name="TextBox 7">
            <a:extLst>
              <a:ext uri="{FF2B5EF4-FFF2-40B4-BE49-F238E27FC236}">
                <a16:creationId xmlns:a16="http://schemas.microsoft.com/office/drawing/2014/main" id="{35C29E95-DCC2-88CD-540B-215147794CA8}"/>
              </a:ext>
            </a:extLst>
          </p:cNvPr>
          <p:cNvSpPr txBox="1"/>
          <p:nvPr/>
        </p:nvSpPr>
        <p:spPr>
          <a:xfrm>
            <a:off x="357335" y="5816965"/>
            <a:ext cx="11477327" cy="338554"/>
          </a:xfrm>
          <a:prstGeom prst="rect">
            <a:avLst/>
          </a:prstGeom>
          <a:noFill/>
        </p:spPr>
        <p:txBody>
          <a:bodyPr wrap="square" rtlCol="0">
            <a:spAutoFit/>
          </a:bodyPr>
          <a:lstStyle/>
          <a:p>
            <a:r>
              <a:rPr lang="en-US" sz="1600" i="1"/>
              <a:t>twine upload dist/*					this uploads the files to PyPI</a:t>
            </a:r>
          </a:p>
        </p:txBody>
      </p:sp>
    </p:spTree>
    <p:extLst>
      <p:ext uri="{BB962C8B-B14F-4D97-AF65-F5344CB8AC3E}">
        <p14:creationId xmlns:p14="http://schemas.microsoft.com/office/powerpoint/2010/main" val="3104927483"/>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773442-9DBB-4583-A70E-CB4E1FB23D4B}"/>
              </a:ext>
            </a:extLst>
          </p:cNvPr>
          <p:cNvSpPr/>
          <p:nvPr/>
        </p:nvSpPr>
        <p:spPr>
          <a:xfrm>
            <a:off x="3610717" y="214603"/>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7" name="TextBox 6">
            <a:extLst>
              <a:ext uri="{FF2B5EF4-FFF2-40B4-BE49-F238E27FC236}">
                <a16:creationId xmlns:a16="http://schemas.microsoft.com/office/drawing/2014/main" id="{6ED486E9-7E43-4A28-993C-9B023F0B595A}"/>
              </a:ext>
            </a:extLst>
          </p:cNvPr>
          <p:cNvSpPr txBox="1"/>
          <p:nvPr/>
        </p:nvSpPr>
        <p:spPr>
          <a:xfrm>
            <a:off x="316567" y="1109382"/>
            <a:ext cx="11477328" cy="584775"/>
          </a:xfrm>
          <a:prstGeom prst="rect">
            <a:avLst/>
          </a:prstGeom>
          <a:noFill/>
        </p:spPr>
        <p:txBody>
          <a:bodyPr wrap="square" rtlCol="0">
            <a:spAutoFit/>
          </a:bodyPr>
          <a:lstStyle/>
          <a:p>
            <a:r>
              <a:rPr lang="en-US" sz="1600" b="1"/>
              <a:t>Upload</a:t>
            </a:r>
          </a:p>
          <a:p>
            <a:r>
              <a:rPr lang="en-US" sz="1600"/>
              <a:t>For instance, here’s me creating the dist folder,</a:t>
            </a:r>
          </a:p>
        </p:txBody>
      </p:sp>
      <p:pic>
        <p:nvPicPr>
          <p:cNvPr id="8" name="Picture 7">
            <a:extLst>
              <a:ext uri="{FF2B5EF4-FFF2-40B4-BE49-F238E27FC236}">
                <a16:creationId xmlns:a16="http://schemas.microsoft.com/office/drawing/2014/main" id="{595E9838-5AB3-C5DD-BAA8-2FCF7A79B0B7}"/>
              </a:ext>
            </a:extLst>
          </p:cNvPr>
          <p:cNvPicPr>
            <a:picLocks noChangeAspect="1"/>
          </p:cNvPicPr>
          <p:nvPr/>
        </p:nvPicPr>
        <p:blipFill>
          <a:blip r:embed="rId2"/>
          <a:stretch>
            <a:fillRect/>
          </a:stretch>
        </p:blipFill>
        <p:spPr>
          <a:xfrm>
            <a:off x="397847" y="1853510"/>
            <a:ext cx="10381913" cy="1546084"/>
          </a:xfrm>
          <a:prstGeom prst="rect">
            <a:avLst/>
          </a:prstGeom>
        </p:spPr>
      </p:pic>
      <p:sp>
        <p:nvSpPr>
          <p:cNvPr id="9" name="TextBox 8">
            <a:extLst>
              <a:ext uri="{FF2B5EF4-FFF2-40B4-BE49-F238E27FC236}">
                <a16:creationId xmlns:a16="http://schemas.microsoft.com/office/drawing/2014/main" id="{165F53EC-3E17-BA4A-D1FC-3A0BECBA2B09}"/>
              </a:ext>
            </a:extLst>
          </p:cNvPr>
          <p:cNvSpPr txBox="1"/>
          <p:nvPr/>
        </p:nvSpPr>
        <p:spPr>
          <a:xfrm>
            <a:off x="316567" y="3597878"/>
            <a:ext cx="11256528" cy="830997"/>
          </a:xfrm>
          <a:prstGeom prst="rect">
            <a:avLst/>
          </a:prstGeom>
          <a:noFill/>
        </p:spPr>
        <p:txBody>
          <a:bodyPr wrap="square" rtlCol="0">
            <a:spAutoFit/>
          </a:bodyPr>
          <a:lstStyle/>
          <a:p>
            <a:r>
              <a:rPr lang="en-US" sz="1600"/>
              <a:t>and me uploading everything to PyPI.  I had to register an account on PyPI.  And then had to do 2FA (2 factor authentication?).  This required downloading an authentication app, and getting a token and psswd (go to </a:t>
            </a:r>
            <a:r>
              <a:rPr lang="en-US" sz="1600">
                <a:solidFill>
                  <a:srgbClr val="0000FF"/>
                </a:solidFill>
              </a:rPr>
              <a:t>PyPI account/projects/settings</a:t>
            </a:r>
            <a:r>
              <a:rPr lang="en-US" sz="1600"/>
              <a:t>) that I filled into the username/password query below.</a:t>
            </a:r>
          </a:p>
        </p:txBody>
      </p:sp>
      <p:pic>
        <p:nvPicPr>
          <p:cNvPr id="11" name="Picture 10">
            <a:extLst>
              <a:ext uri="{FF2B5EF4-FFF2-40B4-BE49-F238E27FC236}">
                <a16:creationId xmlns:a16="http://schemas.microsoft.com/office/drawing/2014/main" id="{3E854DFD-F5FC-B54C-7E90-722D6689D19A}"/>
              </a:ext>
            </a:extLst>
          </p:cNvPr>
          <p:cNvPicPr>
            <a:picLocks noChangeAspect="1"/>
          </p:cNvPicPr>
          <p:nvPr/>
        </p:nvPicPr>
        <p:blipFill>
          <a:blip r:embed="rId3"/>
          <a:stretch>
            <a:fillRect/>
          </a:stretch>
        </p:blipFill>
        <p:spPr>
          <a:xfrm>
            <a:off x="397847" y="4627159"/>
            <a:ext cx="7018953" cy="1767779"/>
          </a:xfrm>
          <a:prstGeom prst="rect">
            <a:avLst/>
          </a:prstGeom>
        </p:spPr>
      </p:pic>
    </p:spTree>
    <p:extLst>
      <p:ext uri="{BB962C8B-B14F-4D97-AF65-F5344CB8AC3E}">
        <p14:creationId xmlns:p14="http://schemas.microsoft.com/office/powerpoint/2010/main" val="1208147273"/>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773442-9DBB-4583-A70E-CB4E1FB23D4B}"/>
              </a:ext>
            </a:extLst>
          </p:cNvPr>
          <p:cNvSpPr/>
          <p:nvPr/>
        </p:nvSpPr>
        <p:spPr>
          <a:xfrm>
            <a:off x="3600989" y="156240"/>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6" name="TextBox 5">
            <a:extLst>
              <a:ext uri="{FF2B5EF4-FFF2-40B4-BE49-F238E27FC236}">
                <a16:creationId xmlns:a16="http://schemas.microsoft.com/office/drawing/2014/main" id="{87C75EA5-E9AF-46F1-871D-7614F3121F35}"/>
              </a:ext>
            </a:extLst>
          </p:cNvPr>
          <p:cNvSpPr txBox="1"/>
          <p:nvPr/>
        </p:nvSpPr>
        <p:spPr>
          <a:xfrm>
            <a:off x="408484" y="1770086"/>
            <a:ext cx="4232341" cy="338554"/>
          </a:xfrm>
          <a:prstGeom prst="rect">
            <a:avLst/>
          </a:prstGeom>
          <a:noFill/>
        </p:spPr>
        <p:txBody>
          <a:bodyPr wrap="square" rtlCol="0">
            <a:spAutoFit/>
          </a:bodyPr>
          <a:lstStyle/>
          <a:p>
            <a:r>
              <a:rPr lang="en-US" sz="1600"/>
              <a:t>For instance, if you google PyPI, then we have:</a:t>
            </a:r>
            <a:endParaRPr lang="en-US"/>
          </a:p>
        </p:txBody>
      </p:sp>
      <p:sp>
        <p:nvSpPr>
          <p:cNvPr id="10" name="TextBox 9">
            <a:extLst>
              <a:ext uri="{FF2B5EF4-FFF2-40B4-BE49-F238E27FC236}">
                <a16:creationId xmlns:a16="http://schemas.microsoft.com/office/drawing/2014/main" id="{C10D36D9-A913-752E-62CC-2E68006D894D}"/>
              </a:ext>
            </a:extLst>
          </p:cNvPr>
          <p:cNvSpPr txBox="1"/>
          <p:nvPr/>
        </p:nvSpPr>
        <p:spPr>
          <a:xfrm>
            <a:off x="447023" y="1214898"/>
            <a:ext cx="10249686" cy="338554"/>
          </a:xfrm>
          <a:prstGeom prst="rect">
            <a:avLst/>
          </a:prstGeom>
          <a:noFill/>
          <a:ln>
            <a:solidFill>
              <a:srgbClr val="FF0000"/>
            </a:solidFill>
          </a:ln>
        </p:spPr>
        <p:txBody>
          <a:bodyPr wrap="square">
            <a:spAutoFit/>
          </a:bodyPr>
          <a:lstStyle/>
          <a:p>
            <a:r>
              <a:rPr lang="en-US" sz="1600"/>
              <a:t>Can check out PyPi = Python Package Index, and PyMi = Python Module Index for interesting modules/packages to install.  </a:t>
            </a:r>
            <a:endParaRPr lang="en-US"/>
          </a:p>
        </p:txBody>
      </p:sp>
      <p:pic>
        <p:nvPicPr>
          <p:cNvPr id="9" name="Picture 8">
            <a:extLst>
              <a:ext uri="{FF2B5EF4-FFF2-40B4-BE49-F238E27FC236}">
                <a16:creationId xmlns:a16="http://schemas.microsoft.com/office/drawing/2014/main" id="{9445F5C3-B496-8420-DA85-C74E29B085C0}"/>
              </a:ext>
            </a:extLst>
          </p:cNvPr>
          <p:cNvPicPr>
            <a:picLocks noChangeAspect="1"/>
          </p:cNvPicPr>
          <p:nvPr/>
        </p:nvPicPr>
        <p:blipFill>
          <a:blip r:embed="rId3"/>
          <a:stretch>
            <a:fillRect/>
          </a:stretch>
        </p:blipFill>
        <p:spPr>
          <a:xfrm>
            <a:off x="7539472" y="5119846"/>
            <a:ext cx="1797773" cy="673532"/>
          </a:xfrm>
          <a:prstGeom prst="rect">
            <a:avLst/>
          </a:prstGeom>
        </p:spPr>
      </p:pic>
      <p:pic>
        <p:nvPicPr>
          <p:cNvPr id="11" name="Picture 10">
            <a:extLst>
              <a:ext uri="{FF2B5EF4-FFF2-40B4-BE49-F238E27FC236}">
                <a16:creationId xmlns:a16="http://schemas.microsoft.com/office/drawing/2014/main" id="{3A5A212C-53B6-B8EE-7ED6-ECA617F9CA15}"/>
              </a:ext>
            </a:extLst>
          </p:cNvPr>
          <p:cNvPicPr>
            <a:picLocks noChangeAspect="1"/>
          </p:cNvPicPr>
          <p:nvPr/>
        </p:nvPicPr>
        <p:blipFill>
          <a:blip r:embed="rId4"/>
          <a:stretch>
            <a:fillRect/>
          </a:stretch>
        </p:blipFill>
        <p:spPr>
          <a:xfrm>
            <a:off x="512808" y="2292576"/>
            <a:ext cx="6473246" cy="3500802"/>
          </a:xfrm>
          <a:prstGeom prst="rect">
            <a:avLst/>
          </a:prstGeom>
        </p:spPr>
      </p:pic>
      <p:sp>
        <p:nvSpPr>
          <p:cNvPr id="13" name="TextBox 12">
            <a:extLst>
              <a:ext uri="{FF2B5EF4-FFF2-40B4-BE49-F238E27FC236}">
                <a16:creationId xmlns:a16="http://schemas.microsoft.com/office/drawing/2014/main" id="{401C1D3C-0FFF-DEF9-5D67-02B980687883}"/>
              </a:ext>
            </a:extLst>
          </p:cNvPr>
          <p:cNvSpPr txBox="1"/>
          <p:nvPr/>
        </p:nvSpPr>
        <p:spPr>
          <a:xfrm>
            <a:off x="7428270" y="2207511"/>
            <a:ext cx="3760839" cy="830997"/>
          </a:xfrm>
          <a:prstGeom prst="rect">
            <a:avLst/>
          </a:prstGeom>
          <a:noFill/>
        </p:spPr>
        <p:txBody>
          <a:bodyPr wrap="square" rtlCol="0">
            <a:spAutoFit/>
          </a:bodyPr>
          <a:lstStyle/>
          <a:p>
            <a:r>
              <a:rPr lang="en-US" sz="1600"/>
              <a:t>you can browse packages by Topic.  One such is package is numpy.  And you can install it by going to command prompt</a:t>
            </a:r>
          </a:p>
        </p:txBody>
      </p:sp>
      <p:pic>
        <p:nvPicPr>
          <p:cNvPr id="16" name="Picture 15">
            <a:extLst>
              <a:ext uri="{FF2B5EF4-FFF2-40B4-BE49-F238E27FC236}">
                <a16:creationId xmlns:a16="http://schemas.microsoft.com/office/drawing/2014/main" id="{18785A2F-2053-A03E-697A-25C9E0BFC244}"/>
              </a:ext>
            </a:extLst>
          </p:cNvPr>
          <p:cNvPicPr>
            <a:picLocks noChangeAspect="1"/>
          </p:cNvPicPr>
          <p:nvPr/>
        </p:nvPicPr>
        <p:blipFill>
          <a:blip r:embed="rId5"/>
          <a:stretch>
            <a:fillRect/>
          </a:stretch>
        </p:blipFill>
        <p:spPr>
          <a:xfrm>
            <a:off x="7428270" y="3083755"/>
            <a:ext cx="3817951" cy="1226926"/>
          </a:xfrm>
          <a:prstGeom prst="rect">
            <a:avLst/>
          </a:prstGeom>
        </p:spPr>
      </p:pic>
      <p:sp>
        <p:nvSpPr>
          <p:cNvPr id="18" name="TextBox 17">
            <a:extLst>
              <a:ext uri="{FF2B5EF4-FFF2-40B4-BE49-F238E27FC236}">
                <a16:creationId xmlns:a16="http://schemas.microsoft.com/office/drawing/2014/main" id="{2DC778B3-4135-6CA5-CC41-C625EBC83213}"/>
              </a:ext>
            </a:extLst>
          </p:cNvPr>
          <p:cNvSpPr txBox="1"/>
          <p:nvPr/>
        </p:nvSpPr>
        <p:spPr>
          <a:xfrm>
            <a:off x="7428269" y="4498136"/>
            <a:ext cx="3760839" cy="338554"/>
          </a:xfrm>
          <a:prstGeom prst="rect">
            <a:avLst/>
          </a:prstGeom>
          <a:noFill/>
        </p:spPr>
        <p:txBody>
          <a:bodyPr wrap="square" rtlCol="0">
            <a:spAutoFit/>
          </a:bodyPr>
          <a:lstStyle/>
          <a:p>
            <a:r>
              <a:rPr lang="en-US" sz="1600"/>
              <a:t>and typing the following,</a:t>
            </a:r>
          </a:p>
        </p:txBody>
      </p:sp>
      <mc:AlternateContent xmlns:mc="http://schemas.openxmlformats.org/markup-compatibility/2006" xmlns:p14="http://schemas.microsoft.com/office/powerpoint/2010/main">
        <mc:Choice Requires="p14">
          <p:contentPart p14:bwMode="auto" r:id="rId6">
            <p14:nvContentPartPr>
              <p14:cNvPr id="19" name="Ink 18">
                <a:extLst>
                  <a:ext uri="{FF2B5EF4-FFF2-40B4-BE49-F238E27FC236}">
                    <a16:creationId xmlns:a16="http://schemas.microsoft.com/office/drawing/2014/main" id="{7897DAE8-DAA6-ECFA-0E77-03D74ADFD33F}"/>
                  </a:ext>
                </a:extLst>
              </p14:cNvPr>
              <p14:cNvContentPartPr/>
              <p14:nvPr/>
            </p14:nvContentPartPr>
            <p14:xfrm>
              <a:off x="1326135" y="3852228"/>
              <a:ext cx="592560" cy="268920"/>
            </p14:xfrm>
          </p:contentPart>
        </mc:Choice>
        <mc:Fallback xmlns="">
          <p:pic>
            <p:nvPicPr>
              <p:cNvPr id="19" name="Ink 18">
                <a:extLst>
                  <a:ext uri="{FF2B5EF4-FFF2-40B4-BE49-F238E27FC236}">
                    <a16:creationId xmlns:a16="http://schemas.microsoft.com/office/drawing/2014/main" id="{7897DAE8-DAA6-ECFA-0E77-03D74ADFD33F}"/>
                  </a:ext>
                </a:extLst>
              </p:cNvPr>
              <p:cNvPicPr/>
              <p:nvPr/>
            </p:nvPicPr>
            <p:blipFill>
              <a:blip r:embed="rId7"/>
              <a:stretch>
                <a:fillRect/>
              </a:stretch>
            </p:blipFill>
            <p:spPr>
              <a:xfrm>
                <a:off x="1317135" y="3843588"/>
                <a:ext cx="610200" cy="2865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1" name="Ink 20">
                <a:extLst>
                  <a:ext uri="{FF2B5EF4-FFF2-40B4-BE49-F238E27FC236}">
                    <a16:creationId xmlns:a16="http://schemas.microsoft.com/office/drawing/2014/main" id="{D1E9F396-DD90-0DAB-9E31-4DC77ABAE58F}"/>
                  </a:ext>
                </a:extLst>
              </p14:cNvPr>
              <p14:cNvContentPartPr/>
              <p14:nvPr/>
            </p14:nvContentPartPr>
            <p14:xfrm>
              <a:off x="1937055" y="2014788"/>
              <a:ext cx="7707600" cy="1928160"/>
            </p14:xfrm>
          </p:contentPart>
        </mc:Choice>
        <mc:Fallback xmlns="">
          <p:pic>
            <p:nvPicPr>
              <p:cNvPr id="21" name="Ink 20">
                <a:extLst>
                  <a:ext uri="{FF2B5EF4-FFF2-40B4-BE49-F238E27FC236}">
                    <a16:creationId xmlns:a16="http://schemas.microsoft.com/office/drawing/2014/main" id="{D1E9F396-DD90-0DAB-9E31-4DC77ABAE58F}"/>
                  </a:ext>
                </a:extLst>
              </p:cNvPr>
              <p:cNvPicPr/>
              <p:nvPr/>
            </p:nvPicPr>
            <p:blipFill>
              <a:blip r:embed="rId9"/>
              <a:stretch>
                <a:fillRect/>
              </a:stretch>
            </p:blipFill>
            <p:spPr>
              <a:xfrm>
                <a:off x="1928055" y="2005788"/>
                <a:ext cx="7725240" cy="1945800"/>
              </a:xfrm>
              <a:prstGeom prst="rect">
                <a:avLst/>
              </a:prstGeom>
            </p:spPr>
          </p:pic>
        </mc:Fallback>
      </mc:AlternateContent>
    </p:spTree>
    <p:extLst>
      <p:ext uri="{BB962C8B-B14F-4D97-AF65-F5344CB8AC3E}">
        <p14:creationId xmlns:p14="http://schemas.microsoft.com/office/powerpoint/2010/main" val="364194875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87E04F-4827-45DE-B856-B558BC9ED062}"/>
              </a:ext>
            </a:extLst>
          </p:cNvPr>
          <p:cNvSpPr/>
          <p:nvPr/>
        </p:nvSpPr>
        <p:spPr>
          <a:xfrm>
            <a:off x="469511" y="1710237"/>
            <a:ext cx="8979290" cy="1384995"/>
          </a:xfrm>
          <a:prstGeom prst="rect">
            <a:avLst/>
          </a:prstGeom>
        </p:spPr>
        <p:txBody>
          <a:bodyPr wrap="square">
            <a:spAutoFit/>
          </a:bodyPr>
          <a:lstStyle/>
          <a:p>
            <a:r>
              <a:rPr lang="en-US" sz="1400" b="1"/>
              <a:t>import string</a:t>
            </a:r>
          </a:p>
          <a:p>
            <a:r>
              <a:rPr lang="en-US" sz="1400" err="1"/>
              <a:t>string.ascii_lowercase</a:t>
            </a:r>
            <a:r>
              <a:rPr lang="en-US" sz="1400"/>
              <a:t>		returns string of all lower case letters.  Have to import </a:t>
            </a:r>
            <a:r>
              <a:rPr lang="en-US" sz="1400" i="1"/>
              <a:t>string</a:t>
            </a:r>
            <a:r>
              <a:rPr lang="en-US" sz="1400"/>
              <a:t> though.</a:t>
            </a:r>
          </a:p>
          <a:p>
            <a:r>
              <a:rPr lang="en-US" sz="1400" err="1"/>
              <a:t>string.ascii_uppercase</a:t>
            </a:r>
            <a:r>
              <a:rPr lang="en-US" sz="1400"/>
              <a:t>		‘’</a:t>
            </a:r>
          </a:p>
          <a:p>
            <a:r>
              <a:rPr lang="en-US" sz="1400" err="1"/>
              <a:t>string.ascii_letters</a:t>
            </a:r>
            <a:r>
              <a:rPr lang="en-US" sz="1400"/>
              <a:t>		“</a:t>
            </a:r>
          </a:p>
          <a:p>
            <a:r>
              <a:rPr lang="en-US" sz="1400" err="1"/>
              <a:t>string.punctuation</a:t>
            </a:r>
            <a:r>
              <a:rPr lang="en-US" sz="1400"/>
              <a:t>		‘’</a:t>
            </a:r>
          </a:p>
          <a:p>
            <a:r>
              <a:rPr lang="en-US" sz="1400" err="1"/>
              <a:t>string.digits</a:t>
            </a:r>
            <a:r>
              <a:rPr lang="en-US" sz="1400"/>
              <a:t>			‘’</a:t>
            </a:r>
          </a:p>
        </p:txBody>
      </p:sp>
      <p:sp>
        <p:nvSpPr>
          <p:cNvPr id="3" name="Rectangle 2">
            <a:extLst>
              <a:ext uri="{FF2B5EF4-FFF2-40B4-BE49-F238E27FC236}">
                <a16:creationId xmlns:a16="http://schemas.microsoft.com/office/drawing/2014/main" id="{C9FF0876-164E-442B-9B99-2C547C2A0238}"/>
              </a:ext>
            </a:extLst>
          </p:cNvPr>
          <p:cNvSpPr/>
          <p:nvPr/>
        </p:nvSpPr>
        <p:spPr>
          <a:xfrm>
            <a:off x="3610717" y="228425"/>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4" name="TextBox 3">
            <a:extLst>
              <a:ext uri="{FF2B5EF4-FFF2-40B4-BE49-F238E27FC236}">
                <a16:creationId xmlns:a16="http://schemas.microsoft.com/office/drawing/2014/main" id="{1F62766F-5DD0-4A16-B412-AB8E10FE3C0F}"/>
              </a:ext>
            </a:extLst>
          </p:cNvPr>
          <p:cNvSpPr txBox="1"/>
          <p:nvPr/>
        </p:nvSpPr>
        <p:spPr>
          <a:xfrm>
            <a:off x="469511" y="1153604"/>
            <a:ext cx="8815042" cy="307777"/>
          </a:xfrm>
          <a:prstGeom prst="rect">
            <a:avLst/>
          </a:prstGeom>
          <a:noFill/>
        </p:spPr>
        <p:txBody>
          <a:bodyPr wrap="none" rtlCol="0">
            <a:spAutoFit/>
          </a:bodyPr>
          <a:lstStyle/>
          <a:p>
            <a:r>
              <a:rPr lang="en-US" sz="1400"/>
              <a:t>Here are some notable functions/methods which we can import from various basic libraries.  First some string stuff, etc.</a:t>
            </a:r>
          </a:p>
        </p:txBody>
      </p:sp>
      <p:sp>
        <p:nvSpPr>
          <p:cNvPr id="6" name="TextBox 5">
            <a:extLst>
              <a:ext uri="{FF2B5EF4-FFF2-40B4-BE49-F238E27FC236}">
                <a16:creationId xmlns:a16="http://schemas.microsoft.com/office/drawing/2014/main" id="{2FAC33D9-1174-4A07-87CF-562DC1E8D5B9}"/>
              </a:ext>
            </a:extLst>
          </p:cNvPr>
          <p:cNvSpPr txBox="1"/>
          <p:nvPr/>
        </p:nvSpPr>
        <p:spPr>
          <a:xfrm>
            <a:off x="469510" y="3501396"/>
            <a:ext cx="5309120" cy="738664"/>
          </a:xfrm>
          <a:prstGeom prst="rect">
            <a:avLst/>
          </a:prstGeom>
          <a:noFill/>
        </p:spPr>
        <p:txBody>
          <a:bodyPr wrap="square">
            <a:spAutoFit/>
          </a:bodyPr>
          <a:lstStyle/>
          <a:p>
            <a:r>
              <a:rPr lang="en-US" sz="1400" b="1"/>
              <a:t>import math</a:t>
            </a:r>
          </a:p>
          <a:p>
            <a:r>
              <a:rPr lang="en-US" sz="1400" err="1"/>
              <a:t>math.trigfunction</a:t>
            </a:r>
            <a:r>
              <a:rPr lang="en-US" sz="1400"/>
              <a:t>		returns some </a:t>
            </a:r>
            <a:r>
              <a:rPr lang="en-US" sz="1400" err="1"/>
              <a:t>trigfunction</a:t>
            </a:r>
            <a:r>
              <a:rPr lang="en-US" sz="1400"/>
              <a:t>  </a:t>
            </a:r>
          </a:p>
          <a:p>
            <a:r>
              <a:rPr lang="en-US" sz="1400" err="1"/>
              <a:t>math.factorial</a:t>
            </a:r>
            <a:r>
              <a:rPr lang="en-US" sz="1400"/>
              <a:t>(b)		return b!</a:t>
            </a:r>
          </a:p>
        </p:txBody>
      </p:sp>
      <p:sp>
        <p:nvSpPr>
          <p:cNvPr id="7" name="TextBox 6">
            <a:extLst>
              <a:ext uri="{FF2B5EF4-FFF2-40B4-BE49-F238E27FC236}">
                <a16:creationId xmlns:a16="http://schemas.microsoft.com/office/drawing/2014/main" id="{EBDF7610-5EDD-46B7-830F-DF3C299BD189}"/>
              </a:ext>
            </a:extLst>
          </p:cNvPr>
          <p:cNvSpPr txBox="1"/>
          <p:nvPr/>
        </p:nvSpPr>
        <p:spPr>
          <a:xfrm>
            <a:off x="6648558" y="3501396"/>
            <a:ext cx="5271989" cy="738664"/>
          </a:xfrm>
          <a:prstGeom prst="rect">
            <a:avLst/>
          </a:prstGeom>
          <a:noFill/>
          <a:ln>
            <a:solidFill>
              <a:srgbClr val="0070C0"/>
            </a:solidFill>
          </a:ln>
        </p:spPr>
        <p:txBody>
          <a:bodyPr wrap="square" rtlCol="0">
            <a:spAutoFit/>
          </a:bodyPr>
          <a:lstStyle/>
          <a:p>
            <a:r>
              <a:rPr lang="en-US" sz="1400"/>
              <a:t>Note complex #’s are built in.  Can write as z = 2+3j, or z = complex(2,3) abs(z) gives you its magnitude.  If import </a:t>
            </a:r>
            <a:r>
              <a:rPr lang="en-US" sz="1400" err="1"/>
              <a:t>cmath</a:t>
            </a:r>
            <a:r>
              <a:rPr lang="en-US" sz="1400"/>
              <a:t>, then can use </a:t>
            </a:r>
            <a:r>
              <a:rPr lang="en-US" sz="1400" err="1"/>
              <a:t>z.real</a:t>
            </a:r>
            <a:r>
              <a:rPr lang="en-US" sz="1400"/>
              <a:t> </a:t>
            </a:r>
            <a:r>
              <a:rPr lang="en-US" sz="1400" err="1"/>
              <a:t>z.imag</a:t>
            </a:r>
            <a:r>
              <a:rPr lang="en-US" sz="1400"/>
              <a:t> to get real and imaginary parts.</a:t>
            </a:r>
            <a:endParaRPr lang="en-US"/>
          </a:p>
        </p:txBody>
      </p:sp>
      <p:sp>
        <p:nvSpPr>
          <p:cNvPr id="11" name="TextBox 10">
            <a:extLst>
              <a:ext uri="{FF2B5EF4-FFF2-40B4-BE49-F238E27FC236}">
                <a16:creationId xmlns:a16="http://schemas.microsoft.com/office/drawing/2014/main" id="{AA6523DE-1F76-88D5-0F18-C9FAF960BECB}"/>
              </a:ext>
            </a:extLst>
          </p:cNvPr>
          <p:cNvSpPr txBox="1"/>
          <p:nvPr/>
        </p:nvSpPr>
        <p:spPr>
          <a:xfrm>
            <a:off x="516446" y="4734989"/>
            <a:ext cx="10524368" cy="738664"/>
          </a:xfrm>
          <a:prstGeom prst="rect">
            <a:avLst/>
          </a:prstGeom>
          <a:noFill/>
        </p:spPr>
        <p:txBody>
          <a:bodyPr wrap="square">
            <a:spAutoFit/>
          </a:bodyPr>
          <a:lstStyle/>
          <a:p>
            <a:r>
              <a:rPr lang="en-US" sz="1400" b="1"/>
              <a:t>import time</a:t>
            </a:r>
          </a:p>
          <a:p>
            <a:r>
              <a:rPr lang="en-US" sz="1400"/>
              <a:t>time.time()			returns the time.  have to import </a:t>
            </a:r>
            <a:r>
              <a:rPr lang="en-US" sz="1400" i="1"/>
              <a:t>time</a:t>
            </a:r>
            <a:r>
              <a:rPr lang="en-US" sz="1400"/>
              <a:t> though.  useful for measuring computation speeds.</a:t>
            </a:r>
          </a:p>
          <a:p>
            <a:r>
              <a:rPr lang="en-US" sz="1400"/>
              <a:t>time.sleep(t)		delays time t seconds before executing next line</a:t>
            </a:r>
          </a:p>
        </p:txBody>
      </p:sp>
      <p:sp>
        <p:nvSpPr>
          <p:cNvPr id="5" name="TextBox 4">
            <a:extLst>
              <a:ext uri="{FF2B5EF4-FFF2-40B4-BE49-F238E27FC236}">
                <a16:creationId xmlns:a16="http://schemas.microsoft.com/office/drawing/2014/main" id="{A7E16EF9-58B5-39B2-50D1-1C52764D4AC9}"/>
              </a:ext>
            </a:extLst>
          </p:cNvPr>
          <p:cNvSpPr txBox="1"/>
          <p:nvPr/>
        </p:nvSpPr>
        <p:spPr>
          <a:xfrm>
            <a:off x="469511" y="5879817"/>
            <a:ext cx="3483058" cy="523220"/>
          </a:xfrm>
          <a:prstGeom prst="rect">
            <a:avLst/>
          </a:prstGeom>
          <a:noFill/>
        </p:spPr>
        <p:txBody>
          <a:bodyPr wrap="square" rtlCol="0">
            <a:spAutoFit/>
          </a:bodyPr>
          <a:lstStyle/>
          <a:p>
            <a:r>
              <a:rPr lang="en-US" sz="1400" b="1"/>
              <a:t>from itertools import chain</a:t>
            </a:r>
          </a:p>
          <a:p>
            <a:r>
              <a:rPr lang="en-US" sz="1400"/>
              <a:t>flattened_list = list(chain.from_iterable(list))</a:t>
            </a:r>
            <a:endParaRPr lang="en-US" sz="1600"/>
          </a:p>
        </p:txBody>
      </p:sp>
      <mc:AlternateContent xmlns:mc="http://schemas.openxmlformats.org/markup-compatibility/2006" xmlns:p14="http://schemas.microsoft.com/office/powerpoint/2010/main">
        <mc:Choice Requires="p14">
          <p:contentPart p14:bwMode="auto" r:id="rId2">
            <p14:nvContentPartPr>
              <p14:cNvPr id="8" name="Ink 7">
                <a:extLst>
                  <a:ext uri="{FF2B5EF4-FFF2-40B4-BE49-F238E27FC236}">
                    <a16:creationId xmlns:a16="http://schemas.microsoft.com/office/drawing/2014/main" id="{56A6C73B-D43E-A489-0C6A-7BFE9FA12F89}"/>
                  </a:ext>
                </a:extLst>
              </p14:cNvPr>
              <p14:cNvContentPartPr/>
              <p14:nvPr/>
            </p14:nvContentPartPr>
            <p14:xfrm>
              <a:off x="4355535" y="6203748"/>
              <a:ext cx="609120" cy="21240"/>
            </p14:xfrm>
          </p:contentPart>
        </mc:Choice>
        <mc:Fallback xmlns="">
          <p:pic>
            <p:nvPicPr>
              <p:cNvPr id="8" name="Ink 7">
                <a:extLst>
                  <a:ext uri="{FF2B5EF4-FFF2-40B4-BE49-F238E27FC236}">
                    <a16:creationId xmlns:a16="http://schemas.microsoft.com/office/drawing/2014/main" id="{56A6C73B-D43E-A489-0C6A-7BFE9FA12F89}"/>
                  </a:ext>
                </a:extLst>
              </p:cNvPr>
              <p:cNvPicPr/>
              <p:nvPr/>
            </p:nvPicPr>
            <p:blipFill>
              <a:blip r:embed="rId3"/>
              <a:stretch>
                <a:fillRect/>
              </a:stretch>
            </p:blipFill>
            <p:spPr>
              <a:xfrm>
                <a:off x="4346895" y="6195108"/>
                <a:ext cx="626760" cy="38880"/>
              </a:xfrm>
              <a:prstGeom prst="rect">
                <a:avLst/>
              </a:prstGeom>
            </p:spPr>
          </p:pic>
        </mc:Fallback>
      </mc:AlternateContent>
      <p:sp>
        <p:nvSpPr>
          <p:cNvPr id="9" name="TextBox 8">
            <a:extLst>
              <a:ext uri="{FF2B5EF4-FFF2-40B4-BE49-F238E27FC236}">
                <a16:creationId xmlns:a16="http://schemas.microsoft.com/office/drawing/2014/main" id="{70FDAA53-6192-FBDD-D65A-ACE816B5E154}"/>
              </a:ext>
            </a:extLst>
          </p:cNvPr>
          <p:cNvSpPr txBox="1"/>
          <p:nvPr/>
        </p:nvSpPr>
        <p:spPr>
          <a:xfrm>
            <a:off x="5291403" y="6049859"/>
            <a:ext cx="3559277" cy="307777"/>
          </a:xfrm>
          <a:prstGeom prst="rect">
            <a:avLst/>
          </a:prstGeom>
          <a:noFill/>
        </p:spPr>
        <p:txBody>
          <a:bodyPr wrap="square" rtlCol="0">
            <a:spAutoFit/>
          </a:bodyPr>
          <a:lstStyle/>
          <a:p>
            <a:r>
              <a:rPr lang="en-US" sz="1400"/>
              <a:t>will flatten a list of lists</a:t>
            </a:r>
          </a:p>
        </p:txBody>
      </p:sp>
    </p:spTree>
    <p:extLst>
      <p:ext uri="{BB962C8B-B14F-4D97-AF65-F5344CB8AC3E}">
        <p14:creationId xmlns:p14="http://schemas.microsoft.com/office/powerpoint/2010/main" val="312489054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87E04F-4827-45DE-B856-B558BC9ED062}"/>
              </a:ext>
            </a:extLst>
          </p:cNvPr>
          <p:cNvSpPr/>
          <p:nvPr/>
        </p:nvSpPr>
        <p:spPr>
          <a:xfrm>
            <a:off x="469511" y="1710237"/>
            <a:ext cx="8979290" cy="1384995"/>
          </a:xfrm>
          <a:prstGeom prst="rect">
            <a:avLst/>
          </a:prstGeom>
        </p:spPr>
        <p:txBody>
          <a:bodyPr wrap="square">
            <a:spAutoFit/>
          </a:bodyPr>
          <a:lstStyle/>
          <a:p>
            <a:r>
              <a:rPr lang="en-US" sz="1400" b="1"/>
              <a:t>import string</a:t>
            </a:r>
          </a:p>
          <a:p>
            <a:r>
              <a:rPr lang="en-US" sz="1400" err="1"/>
              <a:t>string.ascii_lowercase</a:t>
            </a:r>
            <a:r>
              <a:rPr lang="en-US" sz="1400"/>
              <a:t>		returns string of all lower case letters.  Have to import </a:t>
            </a:r>
            <a:r>
              <a:rPr lang="en-US" sz="1400" i="1"/>
              <a:t>string</a:t>
            </a:r>
            <a:r>
              <a:rPr lang="en-US" sz="1400"/>
              <a:t> though.</a:t>
            </a:r>
          </a:p>
          <a:p>
            <a:r>
              <a:rPr lang="en-US" sz="1400" err="1"/>
              <a:t>string.ascii_uppercase</a:t>
            </a:r>
            <a:r>
              <a:rPr lang="en-US" sz="1400"/>
              <a:t>		‘’</a:t>
            </a:r>
          </a:p>
          <a:p>
            <a:r>
              <a:rPr lang="en-US" sz="1400" err="1"/>
              <a:t>string.ascii_letters</a:t>
            </a:r>
            <a:r>
              <a:rPr lang="en-US" sz="1400"/>
              <a:t>		“</a:t>
            </a:r>
          </a:p>
          <a:p>
            <a:r>
              <a:rPr lang="en-US" sz="1400" err="1"/>
              <a:t>string.punctuation</a:t>
            </a:r>
            <a:r>
              <a:rPr lang="en-US" sz="1400"/>
              <a:t>		‘’</a:t>
            </a:r>
          </a:p>
          <a:p>
            <a:r>
              <a:rPr lang="en-US" sz="1400" err="1"/>
              <a:t>string.digits</a:t>
            </a:r>
            <a:r>
              <a:rPr lang="en-US" sz="1400"/>
              <a:t>			‘’</a:t>
            </a:r>
          </a:p>
        </p:txBody>
      </p:sp>
      <p:sp>
        <p:nvSpPr>
          <p:cNvPr id="3" name="Rectangle 2">
            <a:extLst>
              <a:ext uri="{FF2B5EF4-FFF2-40B4-BE49-F238E27FC236}">
                <a16:creationId xmlns:a16="http://schemas.microsoft.com/office/drawing/2014/main" id="{C9FF0876-164E-442B-9B99-2C547C2A0238}"/>
              </a:ext>
            </a:extLst>
          </p:cNvPr>
          <p:cNvSpPr/>
          <p:nvPr/>
        </p:nvSpPr>
        <p:spPr>
          <a:xfrm>
            <a:off x="3610717" y="228425"/>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4" name="TextBox 3">
            <a:extLst>
              <a:ext uri="{FF2B5EF4-FFF2-40B4-BE49-F238E27FC236}">
                <a16:creationId xmlns:a16="http://schemas.microsoft.com/office/drawing/2014/main" id="{1F62766F-5DD0-4A16-B412-AB8E10FE3C0F}"/>
              </a:ext>
            </a:extLst>
          </p:cNvPr>
          <p:cNvSpPr txBox="1"/>
          <p:nvPr/>
        </p:nvSpPr>
        <p:spPr>
          <a:xfrm>
            <a:off x="469511" y="1153604"/>
            <a:ext cx="8815042" cy="307777"/>
          </a:xfrm>
          <a:prstGeom prst="rect">
            <a:avLst/>
          </a:prstGeom>
          <a:noFill/>
        </p:spPr>
        <p:txBody>
          <a:bodyPr wrap="none" rtlCol="0">
            <a:spAutoFit/>
          </a:bodyPr>
          <a:lstStyle/>
          <a:p>
            <a:r>
              <a:rPr lang="en-US" sz="1400"/>
              <a:t>Here are some notable functions/methods which we can import from various basic libraries.  First some string stuff, etc.</a:t>
            </a:r>
          </a:p>
        </p:txBody>
      </p:sp>
      <p:sp>
        <p:nvSpPr>
          <p:cNvPr id="6" name="TextBox 5">
            <a:extLst>
              <a:ext uri="{FF2B5EF4-FFF2-40B4-BE49-F238E27FC236}">
                <a16:creationId xmlns:a16="http://schemas.microsoft.com/office/drawing/2014/main" id="{2FAC33D9-1174-4A07-87CF-562DC1E8D5B9}"/>
              </a:ext>
            </a:extLst>
          </p:cNvPr>
          <p:cNvSpPr txBox="1"/>
          <p:nvPr/>
        </p:nvSpPr>
        <p:spPr>
          <a:xfrm>
            <a:off x="469510" y="3501396"/>
            <a:ext cx="5309120" cy="738664"/>
          </a:xfrm>
          <a:prstGeom prst="rect">
            <a:avLst/>
          </a:prstGeom>
          <a:noFill/>
        </p:spPr>
        <p:txBody>
          <a:bodyPr wrap="square">
            <a:spAutoFit/>
          </a:bodyPr>
          <a:lstStyle/>
          <a:p>
            <a:r>
              <a:rPr lang="en-US" sz="1400" b="1"/>
              <a:t>import math</a:t>
            </a:r>
          </a:p>
          <a:p>
            <a:r>
              <a:rPr lang="en-US" sz="1400" err="1"/>
              <a:t>math.trigfunction</a:t>
            </a:r>
            <a:r>
              <a:rPr lang="en-US" sz="1400"/>
              <a:t>		returns some </a:t>
            </a:r>
            <a:r>
              <a:rPr lang="en-US" sz="1400" err="1"/>
              <a:t>trigfunction</a:t>
            </a:r>
            <a:r>
              <a:rPr lang="en-US" sz="1400"/>
              <a:t>  </a:t>
            </a:r>
          </a:p>
          <a:p>
            <a:r>
              <a:rPr lang="en-US" sz="1400" err="1"/>
              <a:t>math.factorial</a:t>
            </a:r>
            <a:r>
              <a:rPr lang="en-US" sz="1400"/>
              <a:t>(b)		return b!</a:t>
            </a:r>
          </a:p>
        </p:txBody>
      </p:sp>
      <p:sp>
        <p:nvSpPr>
          <p:cNvPr id="7" name="TextBox 6">
            <a:extLst>
              <a:ext uri="{FF2B5EF4-FFF2-40B4-BE49-F238E27FC236}">
                <a16:creationId xmlns:a16="http://schemas.microsoft.com/office/drawing/2014/main" id="{EBDF7610-5EDD-46B7-830F-DF3C299BD189}"/>
              </a:ext>
            </a:extLst>
          </p:cNvPr>
          <p:cNvSpPr txBox="1"/>
          <p:nvPr/>
        </p:nvSpPr>
        <p:spPr>
          <a:xfrm>
            <a:off x="6648558" y="3501396"/>
            <a:ext cx="5271989" cy="738664"/>
          </a:xfrm>
          <a:prstGeom prst="rect">
            <a:avLst/>
          </a:prstGeom>
          <a:noFill/>
          <a:ln>
            <a:solidFill>
              <a:srgbClr val="0070C0"/>
            </a:solidFill>
          </a:ln>
        </p:spPr>
        <p:txBody>
          <a:bodyPr wrap="square" rtlCol="0">
            <a:spAutoFit/>
          </a:bodyPr>
          <a:lstStyle/>
          <a:p>
            <a:r>
              <a:rPr lang="en-US" sz="1400"/>
              <a:t>Note complex #’s are built in.  Can write as z = 2+3j, or z = complex(2,3) abs(z) gives you its magnitude.  If import </a:t>
            </a:r>
            <a:r>
              <a:rPr lang="en-US" sz="1400" err="1"/>
              <a:t>cmath</a:t>
            </a:r>
            <a:r>
              <a:rPr lang="en-US" sz="1400"/>
              <a:t>, then can use </a:t>
            </a:r>
            <a:r>
              <a:rPr lang="en-US" sz="1400" err="1"/>
              <a:t>z.real</a:t>
            </a:r>
            <a:r>
              <a:rPr lang="en-US" sz="1400"/>
              <a:t> </a:t>
            </a:r>
            <a:r>
              <a:rPr lang="en-US" sz="1400" err="1"/>
              <a:t>z.imag</a:t>
            </a:r>
            <a:r>
              <a:rPr lang="en-US" sz="1400"/>
              <a:t> to get real and imaginary parts.</a:t>
            </a:r>
            <a:endParaRPr lang="en-US"/>
          </a:p>
        </p:txBody>
      </p:sp>
      <p:sp>
        <p:nvSpPr>
          <p:cNvPr id="11" name="TextBox 10">
            <a:extLst>
              <a:ext uri="{FF2B5EF4-FFF2-40B4-BE49-F238E27FC236}">
                <a16:creationId xmlns:a16="http://schemas.microsoft.com/office/drawing/2014/main" id="{AA6523DE-1F76-88D5-0F18-C9FAF960BECB}"/>
              </a:ext>
            </a:extLst>
          </p:cNvPr>
          <p:cNvSpPr txBox="1"/>
          <p:nvPr/>
        </p:nvSpPr>
        <p:spPr>
          <a:xfrm>
            <a:off x="516446" y="4734989"/>
            <a:ext cx="10524368" cy="738664"/>
          </a:xfrm>
          <a:prstGeom prst="rect">
            <a:avLst/>
          </a:prstGeom>
          <a:noFill/>
        </p:spPr>
        <p:txBody>
          <a:bodyPr wrap="square">
            <a:spAutoFit/>
          </a:bodyPr>
          <a:lstStyle/>
          <a:p>
            <a:r>
              <a:rPr lang="en-US" sz="1400" b="1"/>
              <a:t>import time</a:t>
            </a:r>
          </a:p>
          <a:p>
            <a:r>
              <a:rPr lang="en-US" sz="1400"/>
              <a:t>time.time()			returns the time.  have to import </a:t>
            </a:r>
            <a:r>
              <a:rPr lang="en-US" sz="1400" i="1"/>
              <a:t>time</a:t>
            </a:r>
            <a:r>
              <a:rPr lang="en-US" sz="1400"/>
              <a:t> though.  useful for measuring computation speeds.</a:t>
            </a:r>
          </a:p>
          <a:p>
            <a:r>
              <a:rPr lang="en-US" sz="1400"/>
              <a:t>time.sleep(t)		delays time t seconds before executing next line</a:t>
            </a:r>
          </a:p>
        </p:txBody>
      </p:sp>
      <p:sp>
        <p:nvSpPr>
          <p:cNvPr id="5" name="TextBox 4">
            <a:extLst>
              <a:ext uri="{FF2B5EF4-FFF2-40B4-BE49-F238E27FC236}">
                <a16:creationId xmlns:a16="http://schemas.microsoft.com/office/drawing/2014/main" id="{A7E16EF9-58B5-39B2-50D1-1C52764D4AC9}"/>
              </a:ext>
            </a:extLst>
          </p:cNvPr>
          <p:cNvSpPr txBox="1"/>
          <p:nvPr/>
        </p:nvSpPr>
        <p:spPr>
          <a:xfrm>
            <a:off x="469510" y="5879817"/>
            <a:ext cx="4247407" cy="523220"/>
          </a:xfrm>
          <a:prstGeom prst="rect">
            <a:avLst/>
          </a:prstGeom>
          <a:noFill/>
        </p:spPr>
        <p:txBody>
          <a:bodyPr wrap="square" rtlCol="0">
            <a:spAutoFit/>
          </a:bodyPr>
          <a:lstStyle/>
          <a:p>
            <a:r>
              <a:rPr lang="en-US" sz="1400" b="1"/>
              <a:t>from itertools import chain</a:t>
            </a:r>
          </a:p>
          <a:p>
            <a:r>
              <a:rPr lang="en-US" sz="1400"/>
              <a:t>flattened_list = list(chain.from_iterable(list))</a:t>
            </a:r>
            <a:endParaRPr lang="en-US" sz="1600"/>
          </a:p>
        </p:txBody>
      </p:sp>
      <mc:AlternateContent xmlns:mc="http://schemas.openxmlformats.org/markup-compatibility/2006" xmlns:p14="http://schemas.microsoft.com/office/powerpoint/2010/main">
        <mc:Choice Requires="p14">
          <p:contentPart p14:bwMode="auto" r:id="rId2">
            <p14:nvContentPartPr>
              <p14:cNvPr id="8" name="Ink 7">
                <a:extLst>
                  <a:ext uri="{FF2B5EF4-FFF2-40B4-BE49-F238E27FC236}">
                    <a16:creationId xmlns:a16="http://schemas.microsoft.com/office/drawing/2014/main" id="{56A6C73B-D43E-A489-0C6A-7BFE9FA12F89}"/>
                  </a:ext>
                </a:extLst>
              </p14:cNvPr>
              <p14:cNvContentPartPr/>
              <p14:nvPr/>
            </p14:nvContentPartPr>
            <p14:xfrm>
              <a:off x="4355535" y="6203748"/>
              <a:ext cx="609120" cy="21240"/>
            </p14:xfrm>
          </p:contentPart>
        </mc:Choice>
        <mc:Fallback xmlns="">
          <p:pic>
            <p:nvPicPr>
              <p:cNvPr id="8" name="Ink 7">
                <a:extLst>
                  <a:ext uri="{FF2B5EF4-FFF2-40B4-BE49-F238E27FC236}">
                    <a16:creationId xmlns:a16="http://schemas.microsoft.com/office/drawing/2014/main" id="{56A6C73B-D43E-A489-0C6A-7BFE9FA12F89}"/>
                  </a:ext>
                </a:extLst>
              </p:cNvPr>
              <p:cNvPicPr/>
              <p:nvPr/>
            </p:nvPicPr>
            <p:blipFill>
              <a:blip r:embed="rId3"/>
              <a:stretch>
                <a:fillRect/>
              </a:stretch>
            </p:blipFill>
            <p:spPr>
              <a:xfrm>
                <a:off x="4346895" y="6195108"/>
                <a:ext cx="626760" cy="38880"/>
              </a:xfrm>
              <a:prstGeom prst="rect">
                <a:avLst/>
              </a:prstGeom>
            </p:spPr>
          </p:pic>
        </mc:Fallback>
      </mc:AlternateContent>
      <p:sp>
        <p:nvSpPr>
          <p:cNvPr id="9" name="TextBox 8">
            <a:extLst>
              <a:ext uri="{FF2B5EF4-FFF2-40B4-BE49-F238E27FC236}">
                <a16:creationId xmlns:a16="http://schemas.microsoft.com/office/drawing/2014/main" id="{70FDAA53-6192-FBDD-D65A-ACE816B5E154}"/>
              </a:ext>
            </a:extLst>
          </p:cNvPr>
          <p:cNvSpPr txBox="1"/>
          <p:nvPr/>
        </p:nvSpPr>
        <p:spPr>
          <a:xfrm>
            <a:off x="5291403" y="6049859"/>
            <a:ext cx="3559277" cy="307777"/>
          </a:xfrm>
          <a:prstGeom prst="rect">
            <a:avLst/>
          </a:prstGeom>
          <a:noFill/>
        </p:spPr>
        <p:txBody>
          <a:bodyPr wrap="square" rtlCol="0">
            <a:spAutoFit/>
          </a:bodyPr>
          <a:lstStyle/>
          <a:p>
            <a:r>
              <a:rPr lang="en-US" sz="1400"/>
              <a:t>will flatten a list of lists</a:t>
            </a:r>
          </a:p>
        </p:txBody>
      </p:sp>
    </p:spTree>
    <p:extLst>
      <p:ext uri="{BB962C8B-B14F-4D97-AF65-F5344CB8AC3E}">
        <p14:creationId xmlns:p14="http://schemas.microsoft.com/office/powerpoint/2010/main" val="120898023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91B7A5-0008-9819-4C33-A45EB29A0A12}"/>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6D517D10-1826-8550-3FA7-A38AA02B1C40}"/>
              </a:ext>
            </a:extLst>
          </p:cNvPr>
          <p:cNvSpPr/>
          <p:nvPr/>
        </p:nvSpPr>
        <p:spPr>
          <a:xfrm>
            <a:off x="317110" y="1506762"/>
            <a:ext cx="2103461" cy="307777"/>
          </a:xfrm>
          <a:prstGeom prst="rect">
            <a:avLst/>
          </a:prstGeom>
        </p:spPr>
        <p:txBody>
          <a:bodyPr wrap="square">
            <a:spAutoFit/>
          </a:bodyPr>
          <a:lstStyle/>
          <a:p>
            <a:r>
              <a:rPr lang="en-US" sz="1400" b="1"/>
              <a:t>import datetime as dt</a:t>
            </a:r>
          </a:p>
        </p:txBody>
      </p:sp>
      <p:sp>
        <p:nvSpPr>
          <p:cNvPr id="3" name="Rectangle 2">
            <a:extLst>
              <a:ext uri="{FF2B5EF4-FFF2-40B4-BE49-F238E27FC236}">
                <a16:creationId xmlns:a16="http://schemas.microsoft.com/office/drawing/2014/main" id="{B71C0218-353A-6D3C-2CA1-524DFECB95D4}"/>
              </a:ext>
            </a:extLst>
          </p:cNvPr>
          <p:cNvSpPr/>
          <p:nvPr/>
        </p:nvSpPr>
        <p:spPr>
          <a:xfrm>
            <a:off x="3610717" y="228425"/>
            <a:ext cx="4204164" cy="461665"/>
          </a:xfrm>
          <a:prstGeom prst="rect">
            <a:avLst/>
          </a:prstGeom>
        </p:spPr>
        <p:txBody>
          <a:bodyPr wrap="none">
            <a:spAutoFit/>
          </a:bodyPr>
          <a:lstStyle/>
          <a:p>
            <a:r>
              <a:rPr lang="en-US" sz="2400" b="1" u="sng">
                <a:solidFill>
                  <a:srgbClr val="0000FF"/>
                </a:solidFill>
              </a:rPr>
              <a:t>Importing stuff from other Files</a:t>
            </a:r>
          </a:p>
        </p:txBody>
      </p:sp>
      <p:sp>
        <p:nvSpPr>
          <p:cNvPr id="4" name="TextBox 3">
            <a:extLst>
              <a:ext uri="{FF2B5EF4-FFF2-40B4-BE49-F238E27FC236}">
                <a16:creationId xmlns:a16="http://schemas.microsoft.com/office/drawing/2014/main" id="{37274EC3-9170-AE0D-B078-9ED23F467BEC}"/>
              </a:ext>
            </a:extLst>
          </p:cNvPr>
          <p:cNvSpPr txBox="1"/>
          <p:nvPr/>
        </p:nvSpPr>
        <p:spPr>
          <a:xfrm>
            <a:off x="317110" y="997413"/>
            <a:ext cx="2377959" cy="338554"/>
          </a:xfrm>
          <a:prstGeom prst="rect">
            <a:avLst/>
          </a:prstGeom>
          <a:noFill/>
        </p:spPr>
        <p:txBody>
          <a:bodyPr wrap="none" rtlCol="0">
            <a:spAutoFit/>
          </a:bodyPr>
          <a:lstStyle/>
          <a:p>
            <a:r>
              <a:rPr lang="en-US" sz="1600"/>
              <a:t>Now some date/time stuff</a:t>
            </a:r>
          </a:p>
        </p:txBody>
      </p:sp>
      <p:sp>
        <p:nvSpPr>
          <p:cNvPr id="7" name="TextBox 6">
            <a:extLst>
              <a:ext uri="{FF2B5EF4-FFF2-40B4-BE49-F238E27FC236}">
                <a16:creationId xmlns:a16="http://schemas.microsoft.com/office/drawing/2014/main" id="{A64FDD06-D9EF-57C7-DC69-EC2B4A77D016}"/>
              </a:ext>
            </a:extLst>
          </p:cNvPr>
          <p:cNvSpPr txBox="1"/>
          <p:nvPr/>
        </p:nvSpPr>
        <p:spPr>
          <a:xfrm>
            <a:off x="317108" y="1884823"/>
            <a:ext cx="3473841" cy="307777"/>
          </a:xfrm>
          <a:prstGeom prst="rect">
            <a:avLst/>
          </a:prstGeom>
          <a:noFill/>
        </p:spPr>
        <p:txBody>
          <a:bodyPr wrap="square">
            <a:spAutoFit/>
          </a:bodyPr>
          <a:lstStyle/>
          <a:p>
            <a:r>
              <a:rPr lang="en-US" sz="1400"/>
              <a:t>date = dt.date(year, month, day, tzinfo)  </a:t>
            </a:r>
          </a:p>
        </p:txBody>
      </p:sp>
      <p:sp>
        <p:nvSpPr>
          <p:cNvPr id="12" name="TextBox 11">
            <a:extLst>
              <a:ext uri="{FF2B5EF4-FFF2-40B4-BE49-F238E27FC236}">
                <a16:creationId xmlns:a16="http://schemas.microsoft.com/office/drawing/2014/main" id="{ADF1FC48-329C-C517-FC80-0F97ED500EC1}"/>
              </a:ext>
            </a:extLst>
          </p:cNvPr>
          <p:cNvSpPr txBox="1"/>
          <p:nvPr/>
        </p:nvSpPr>
        <p:spPr>
          <a:xfrm>
            <a:off x="4221363" y="1884823"/>
            <a:ext cx="7036151" cy="523220"/>
          </a:xfrm>
          <a:prstGeom prst="rect">
            <a:avLst/>
          </a:prstGeom>
          <a:noFill/>
        </p:spPr>
        <p:txBody>
          <a:bodyPr wrap="square">
            <a:spAutoFit/>
          </a:bodyPr>
          <a:lstStyle/>
          <a:p>
            <a:r>
              <a:rPr lang="en-US" sz="1400"/>
              <a:t>returns ISO 8601 representation of the date.  Has attributes year, month, day, tzinfo.  To specify the timezone, have to do: </a:t>
            </a:r>
          </a:p>
        </p:txBody>
      </p:sp>
      <mc:AlternateContent xmlns:mc="http://schemas.openxmlformats.org/markup-compatibility/2006" xmlns:p14="http://schemas.microsoft.com/office/powerpoint/2010/main">
        <mc:Choice Requires="p14">
          <p:contentPart p14:bwMode="auto" r:id="rId2">
            <p14:nvContentPartPr>
              <p14:cNvPr id="17" name="Ink 16">
                <a:extLst>
                  <a:ext uri="{FF2B5EF4-FFF2-40B4-BE49-F238E27FC236}">
                    <a16:creationId xmlns:a16="http://schemas.microsoft.com/office/drawing/2014/main" id="{3D2F02BF-1DE8-5C0F-CF57-8634A0806849}"/>
                  </a:ext>
                </a:extLst>
              </p14:cNvPr>
              <p14:cNvContentPartPr/>
              <p14:nvPr/>
            </p14:nvContentPartPr>
            <p14:xfrm>
              <a:off x="3610717" y="1982966"/>
              <a:ext cx="411480" cy="101880"/>
            </p14:xfrm>
          </p:contentPart>
        </mc:Choice>
        <mc:Fallback xmlns="">
          <p:pic>
            <p:nvPicPr>
              <p:cNvPr id="17" name="Ink 16">
                <a:extLst>
                  <a:ext uri="{FF2B5EF4-FFF2-40B4-BE49-F238E27FC236}">
                    <a16:creationId xmlns:a16="http://schemas.microsoft.com/office/drawing/2014/main" id="{3D2F02BF-1DE8-5C0F-CF57-8634A0806849}"/>
                  </a:ext>
                </a:extLst>
              </p:cNvPr>
              <p:cNvPicPr/>
              <p:nvPr/>
            </p:nvPicPr>
            <p:blipFill>
              <a:blip r:embed="rId3"/>
              <a:stretch>
                <a:fillRect/>
              </a:stretch>
            </p:blipFill>
            <p:spPr>
              <a:xfrm>
                <a:off x="3601717" y="1973998"/>
                <a:ext cx="429120" cy="119458"/>
              </a:xfrm>
              <a:prstGeom prst="rect">
                <a:avLst/>
              </a:prstGeom>
            </p:spPr>
          </p:pic>
        </mc:Fallback>
      </mc:AlternateContent>
      <p:sp>
        <p:nvSpPr>
          <p:cNvPr id="25" name="TextBox 24">
            <a:extLst>
              <a:ext uri="{FF2B5EF4-FFF2-40B4-BE49-F238E27FC236}">
                <a16:creationId xmlns:a16="http://schemas.microsoft.com/office/drawing/2014/main" id="{FF635D5A-D49B-C37D-C2F0-1B42127A57B7}"/>
              </a:ext>
            </a:extLst>
          </p:cNvPr>
          <p:cNvSpPr txBox="1"/>
          <p:nvPr/>
        </p:nvSpPr>
        <p:spPr>
          <a:xfrm>
            <a:off x="269501" y="5294570"/>
            <a:ext cx="2164169" cy="307777"/>
          </a:xfrm>
          <a:prstGeom prst="rect">
            <a:avLst/>
          </a:prstGeom>
          <a:noFill/>
        </p:spPr>
        <p:txBody>
          <a:bodyPr wrap="square">
            <a:spAutoFit/>
          </a:bodyPr>
          <a:lstStyle/>
          <a:p>
            <a:r>
              <a:rPr lang="en-US" sz="1400"/>
              <a:t>date = dt.datetime.now( )  </a:t>
            </a:r>
          </a:p>
        </p:txBody>
      </p:sp>
      <p:sp>
        <p:nvSpPr>
          <p:cNvPr id="26" name="TextBox 25">
            <a:extLst>
              <a:ext uri="{FF2B5EF4-FFF2-40B4-BE49-F238E27FC236}">
                <a16:creationId xmlns:a16="http://schemas.microsoft.com/office/drawing/2014/main" id="{D492A120-B34B-7F5C-4C60-CF9BB19DF28B}"/>
              </a:ext>
            </a:extLst>
          </p:cNvPr>
          <p:cNvSpPr txBox="1"/>
          <p:nvPr/>
        </p:nvSpPr>
        <p:spPr>
          <a:xfrm>
            <a:off x="3453412" y="5300552"/>
            <a:ext cx="7465811" cy="523220"/>
          </a:xfrm>
          <a:prstGeom prst="rect">
            <a:avLst/>
          </a:prstGeom>
          <a:noFill/>
        </p:spPr>
        <p:txBody>
          <a:bodyPr wrap="square">
            <a:spAutoFit/>
          </a:bodyPr>
          <a:lstStyle/>
          <a:p>
            <a:r>
              <a:rPr lang="en-US" sz="1400"/>
              <a:t>returns date, and hour, minute, second too.  And has those additional attributes as well.  Takes an optional timezone object argument, tz (see few slides down).</a:t>
            </a:r>
          </a:p>
        </p:txBody>
      </p:sp>
      <mc:AlternateContent xmlns:mc="http://schemas.openxmlformats.org/markup-compatibility/2006" xmlns:p14="http://schemas.microsoft.com/office/powerpoint/2010/main">
        <mc:Choice Requires="p14">
          <p:contentPart p14:bwMode="auto" r:id="rId4">
            <p14:nvContentPartPr>
              <p14:cNvPr id="27" name="Ink 26">
                <a:extLst>
                  <a:ext uri="{FF2B5EF4-FFF2-40B4-BE49-F238E27FC236}">
                    <a16:creationId xmlns:a16="http://schemas.microsoft.com/office/drawing/2014/main" id="{9C173F6B-B0D6-A011-FAE1-BE7C3D9D8F46}"/>
                  </a:ext>
                </a:extLst>
              </p14:cNvPr>
              <p14:cNvContentPartPr/>
              <p14:nvPr/>
            </p14:nvContentPartPr>
            <p14:xfrm>
              <a:off x="2516405" y="5425232"/>
              <a:ext cx="411480" cy="101880"/>
            </p14:xfrm>
          </p:contentPart>
        </mc:Choice>
        <mc:Fallback xmlns="">
          <p:pic>
            <p:nvPicPr>
              <p:cNvPr id="27" name="Ink 26">
                <a:extLst>
                  <a:ext uri="{FF2B5EF4-FFF2-40B4-BE49-F238E27FC236}">
                    <a16:creationId xmlns:a16="http://schemas.microsoft.com/office/drawing/2014/main" id="{9C173F6B-B0D6-A011-FAE1-BE7C3D9D8F46}"/>
                  </a:ext>
                </a:extLst>
              </p:cNvPr>
              <p:cNvPicPr/>
              <p:nvPr/>
            </p:nvPicPr>
            <p:blipFill>
              <a:blip r:embed="rId3"/>
              <a:stretch>
                <a:fillRect/>
              </a:stretch>
            </p:blipFill>
            <p:spPr>
              <a:xfrm>
                <a:off x="2507405" y="5416264"/>
                <a:ext cx="429120" cy="119458"/>
              </a:xfrm>
              <a:prstGeom prst="rect">
                <a:avLst/>
              </a:prstGeom>
            </p:spPr>
          </p:pic>
        </mc:Fallback>
      </mc:AlternateContent>
      <p:sp>
        <p:nvSpPr>
          <p:cNvPr id="9" name="TextBox 8">
            <a:extLst>
              <a:ext uri="{FF2B5EF4-FFF2-40B4-BE49-F238E27FC236}">
                <a16:creationId xmlns:a16="http://schemas.microsoft.com/office/drawing/2014/main" id="{8245243F-1726-04E4-C866-0A4E7885EBB2}"/>
              </a:ext>
            </a:extLst>
          </p:cNvPr>
          <p:cNvSpPr txBox="1"/>
          <p:nvPr/>
        </p:nvSpPr>
        <p:spPr>
          <a:xfrm>
            <a:off x="294889" y="3356469"/>
            <a:ext cx="4463581" cy="307777"/>
          </a:xfrm>
          <a:prstGeom prst="rect">
            <a:avLst/>
          </a:prstGeom>
          <a:noFill/>
        </p:spPr>
        <p:txBody>
          <a:bodyPr wrap="square">
            <a:spAutoFit/>
          </a:bodyPr>
          <a:lstStyle/>
          <a:p>
            <a:r>
              <a:rPr lang="en-US" sz="1400"/>
              <a:t>date = dt.time(hour, minute, second, microsecond, tzinfo)</a:t>
            </a:r>
          </a:p>
        </p:txBody>
      </p:sp>
      <p:sp>
        <p:nvSpPr>
          <p:cNvPr id="10" name="TextBox 9">
            <a:extLst>
              <a:ext uri="{FF2B5EF4-FFF2-40B4-BE49-F238E27FC236}">
                <a16:creationId xmlns:a16="http://schemas.microsoft.com/office/drawing/2014/main" id="{373033D5-F0A2-89DD-00FA-0098DB394275}"/>
              </a:ext>
            </a:extLst>
          </p:cNvPr>
          <p:cNvSpPr txBox="1"/>
          <p:nvPr/>
        </p:nvSpPr>
        <p:spPr>
          <a:xfrm>
            <a:off x="5297199" y="3321792"/>
            <a:ext cx="6555474" cy="738664"/>
          </a:xfrm>
          <a:prstGeom prst="rect">
            <a:avLst/>
          </a:prstGeom>
          <a:noFill/>
        </p:spPr>
        <p:txBody>
          <a:bodyPr wrap="square">
            <a:spAutoFit/>
          </a:bodyPr>
          <a:lstStyle/>
          <a:p>
            <a:r>
              <a:rPr lang="en-US" sz="1400"/>
              <a:t>returns representation of the time.  Has attributes hour, minute, second, microsecond, tzinfo.  Hours are military time.  tzinfo takes a timezone object argument (see few slides down).</a:t>
            </a:r>
          </a:p>
        </p:txBody>
      </p:sp>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16C24EA5-373C-0CBC-8B49-E0ECCC4D437A}"/>
                  </a:ext>
                </a:extLst>
              </p14:cNvPr>
              <p14:cNvContentPartPr/>
              <p14:nvPr/>
            </p14:nvContentPartPr>
            <p14:xfrm>
              <a:off x="4758470" y="3486629"/>
              <a:ext cx="411480" cy="101880"/>
            </p14:xfrm>
          </p:contentPart>
        </mc:Choice>
        <mc:Fallback xmlns="">
          <p:pic>
            <p:nvPicPr>
              <p:cNvPr id="11" name="Ink 10">
                <a:extLst>
                  <a:ext uri="{FF2B5EF4-FFF2-40B4-BE49-F238E27FC236}">
                    <a16:creationId xmlns:a16="http://schemas.microsoft.com/office/drawing/2014/main" id="{16C24EA5-373C-0CBC-8B49-E0ECCC4D437A}"/>
                  </a:ext>
                </a:extLst>
              </p:cNvPr>
              <p:cNvPicPr/>
              <p:nvPr/>
            </p:nvPicPr>
            <p:blipFill>
              <a:blip r:embed="rId3"/>
              <a:stretch>
                <a:fillRect/>
              </a:stretch>
            </p:blipFill>
            <p:spPr>
              <a:xfrm>
                <a:off x="4749470" y="3477661"/>
                <a:ext cx="429120" cy="119458"/>
              </a:xfrm>
              <a:prstGeom prst="rect">
                <a:avLst/>
              </a:prstGeom>
            </p:spPr>
          </p:pic>
        </mc:Fallback>
      </mc:AlternateContent>
      <p:sp>
        <p:nvSpPr>
          <p:cNvPr id="13" name="TextBox 12">
            <a:extLst>
              <a:ext uri="{FF2B5EF4-FFF2-40B4-BE49-F238E27FC236}">
                <a16:creationId xmlns:a16="http://schemas.microsoft.com/office/drawing/2014/main" id="{79791F48-BA87-000D-89BF-88716C03FBBA}"/>
              </a:ext>
            </a:extLst>
          </p:cNvPr>
          <p:cNvSpPr txBox="1"/>
          <p:nvPr/>
        </p:nvSpPr>
        <p:spPr>
          <a:xfrm>
            <a:off x="269501" y="4334315"/>
            <a:ext cx="6010661" cy="307777"/>
          </a:xfrm>
          <a:prstGeom prst="rect">
            <a:avLst/>
          </a:prstGeom>
          <a:noFill/>
        </p:spPr>
        <p:txBody>
          <a:bodyPr wrap="square">
            <a:spAutoFit/>
          </a:bodyPr>
          <a:lstStyle/>
          <a:p>
            <a:r>
              <a:rPr lang="en-US" sz="1400"/>
              <a:t>date = dt.datetime(year, month, day, hour, minute, second, microsecond, tzinfo)</a:t>
            </a:r>
          </a:p>
        </p:txBody>
      </p:sp>
      <p:sp>
        <p:nvSpPr>
          <p:cNvPr id="14" name="TextBox 13">
            <a:extLst>
              <a:ext uri="{FF2B5EF4-FFF2-40B4-BE49-F238E27FC236}">
                <a16:creationId xmlns:a16="http://schemas.microsoft.com/office/drawing/2014/main" id="{3729A16B-979D-448D-1C7E-6C627520504C}"/>
              </a:ext>
            </a:extLst>
          </p:cNvPr>
          <p:cNvSpPr txBox="1"/>
          <p:nvPr/>
        </p:nvSpPr>
        <p:spPr>
          <a:xfrm>
            <a:off x="6807855" y="4296069"/>
            <a:ext cx="5044818" cy="738664"/>
          </a:xfrm>
          <a:prstGeom prst="rect">
            <a:avLst/>
          </a:prstGeom>
          <a:noFill/>
        </p:spPr>
        <p:txBody>
          <a:bodyPr wrap="square">
            <a:spAutoFit/>
          </a:bodyPr>
          <a:lstStyle/>
          <a:p>
            <a:r>
              <a:rPr lang="en-US" sz="1400"/>
              <a:t>returns representation of the datetime.  Has attributes year, month, day, hour, minute, second, microsecond, tzinfo.  tzinfo takes a timezone object argument (see few slides down).</a:t>
            </a:r>
          </a:p>
        </p:txBody>
      </p:sp>
      <mc:AlternateContent xmlns:mc="http://schemas.openxmlformats.org/markup-compatibility/2006" xmlns:p14="http://schemas.microsoft.com/office/powerpoint/2010/main">
        <mc:Choice Requires="p14">
          <p:contentPart p14:bwMode="auto" r:id="rId6">
            <p14:nvContentPartPr>
              <p14:cNvPr id="15" name="Ink 14">
                <a:extLst>
                  <a:ext uri="{FF2B5EF4-FFF2-40B4-BE49-F238E27FC236}">
                    <a16:creationId xmlns:a16="http://schemas.microsoft.com/office/drawing/2014/main" id="{4E490097-AFF0-C039-15D5-65634B431E8E}"/>
                  </a:ext>
                </a:extLst>
              </p14:cNvPr>
              <p14:cNvContentPartPr/>
              <p14:nvPr/>
            </p14:nvContentPartPr>
            <p14:xfrm>
              <a:off x="6306832" y="4445301"/>
              <a:ext cx="411480" cy="101880"/>
            </p14:xfrm>
          </p:contentPart>
        </mc:Choice>
        <mc:Fallback xmlns="">
          <p:pic>
            <p:nvPicPr>
              <p:cNvPr id="15" name="Ink 14">
                <a:extLst>
                  <a:ext uri="{FF2B5EF4-FFF2-40B4-BE49-F238E27FC236}">
                    <a16:creationId xmlns:a16="http://schemas.microsoft.com/office/drawing/2014/main" id="{4E490097-AFF0-C039-15D5-65634B431E8E}"/>
                  </a:ext>
                </a:extLst>
              </p:cNvPr>
              <p:cNvPicPr/>
              <p:nvPr/>
            </p:nvPicPr>
            <p:blipFill>
              <a:blip r:embed="rId3"/>
              <a:stretch>
                <a:fillRect/>
              </a:stretch>
            </p:blipFill>
            <p:spPr>
              <a:xfrm>
                <a:off x="6297832" y="4436333"/>
                <a:ext cx="429120" cy="119458"/>
              </a:xfrm>
              <a:prstGeom prst="rect">
                <a:avLst/>
              </a:prstGeom>
            </p:spPr>
          </p:pic>
        </mc:Fallback>
      </mc:AlternateContent>
      <p:sp>
        <p:nvSpPr>
          <p:cNvPr id="47" name="TextBox 46">
            <a:extLst>
              <a:ext uri="{FF2B5EF4-FFF2-40B4-BE49-F238E27FC236}">
                <a16:creationId xmlns:a16="http://schemas.microsoft.com/office/drawing/2014/main" id="{DC57FAF3-1B04-2815-5A12-BEB850031F8D}"/>
              </a:ext>
            </a:extLst>
          </p:cNvPr>
          <p:cNvSpPr txBox="1"/>
          <p:nvPr/>
        </p:nvSpPr>
        <p:spPr>
          <a:xfrm>
            <a:off x="294889" y="2703218"/>
            <a:ext cx="1978722" cy="307777"/>
          </a:xfrm>
          <a:prstGeom prst="rect">
            <a:avLst/>
          </a:prstGeom>
          <a:noFill/>
        </p:spPr>
        <p:txBody>
          <a:bodyPr wrap="square">
            <a:spAutoFit/>
          </a:bodyPr>
          <a:lstStyle/>
          <a:p>
            <a:r>
              <a:rPr lang="en-US" sz="1400"/>
              <a:t>date = dt.date.today( )  </a:t>
            </a:r>
          </a:p>
        </p:txBody>
      </p:sp>
      <p:sp>
        <p:nvSpPr>
          <p:cNvPr id="48" name="TextBox 47">
            <a:extLst>
              <a:ext uri="{FF2B5EF4-FFF2-40B4-BE49-F238E27FC236}">
                <a16:creationId xmlns:a16="http://schemas.microsoft.com/office/drawing/2014/main" id="{9FCEFF8D-E4DD-09AC-6368-3715B41B69B9}"/>
              </a:ext>
            </a:extLst>
          </p:cNvPr>
          <p:cNvSpPr txBox="1"/>
          <p:nvPr/>
        </p:nvSpPr>
        <p:spPr>
          <a:xfrm>
            <a:off x="2788299" y="2681902"/>
            <a:ext cx="4538091" cy="307777"/>
          </a:xfrm>
          <a:prstGeom prst="rect">
            <a:avLst/>
          </a:prstGeom>
          <a:noFill/>
        </p:spPr>
        <p:txBody>
          <a:bodyPr wrap="square">
            <a:spAutoFit/>
          </a:bodyPr>
          <a:lstStyle/>
          <a:p>
            <a:r>
              <a:rPr lang="en-US" sz="1400"/>
              <a:t>returns today’s date.  Has attributes .year, .month, .day.</a:t>
            </a:r>
          </a:p>
        </p:txBody>
      </p:sp>
      <mc:AlternateContent xmlns:mc="http://schemas.openxmlformats.org/markup-compatibility/2006" xmlns:p14="http://schemas.microsoft.com/office/powerpoint/2010/main">
        <mc:Choice Requires="p14">
          <p:contentPart p14:bwMode="auto" r:id="rId7">
            <p14:nvContentPartPr>
              <p14:cNvPr id="49" name="Ink 48">
                <a:extLst>
                  <a:ext uri="{FF2B5EF4-FFF2-40B4-BE49-F238E27FC236}">
                    <a16:creationId xmlns:a16="http://schemas.microsoft.com/office/drawing/2014/main" id="{2CE4C4B7-9E4C-B9A0-B8AB-7AE9F6CB0AB1}"/>
                  </a:ext>
                </a:extLst>
              </p14:cNvPr>
              <p14:cNvContentPartPr/>
              <p14:nvPr/>
            </p14:nvContentPartPr>
            <p14:xfrm>
              <a:off x="2245036" y="2802657"/>
              <a:ext cx="411480" cy="101880"/>
            </p14:xfrm>
          </p:contentPart>
        </mc:Choice>
        <mc:Fallback xmlns="">
          <p:pic>
            <p:nvPicPr>
              <p:cNvPr id="49" name="Ink 48">
                <a:extLst>
                  <a:ext uri="{FF2B5EF4-FFF2-40B4-BE49-F238E27FC236}">
                    <a16:creationId xmlns:a16="http://schemas.microsoft.com/office/drawing/2014/main" id="{2CE4C4B7-9E4C-B9A0-B8AB-7AE9F6CB0AB1}"/>
                  </a:ext>
                </a:extLst>
              </p:cNvPr>
              <p:cNvPicPr/>
              <p:nvPr/>
            </p:nvPicPr>
            <p:blipFill>
              <a:blip r:embed="rId3"/>
              <a:stretch>
                <a:fillRect/>
              </a:stretch>
            </p:blipFill>
            <p:spPr>
              <a:xfrm>
                <a:off x="2236036" y="2793689"/>
                <a:ext cx="429120" cy="119458"/>
              </a:xfrm>
              <a:prstGeom prst="rect">
                <a:avLst/>
              </a:prstGeom>
            </p:spPr>
          </p:pic>
        </mc:Fallback>
      </mc:AlternateContent>
    </p:spTree>
    <p:extLst>
      <p:ext uri="{BB962C8B-B14F-4D97-AF65-F5344CB8AC3E}">
        <p14:creationId xmlns:p14="http://schemas.microsoft.com/office/powerpoint/2010/main" val="1466293814"/>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C981CB6-9CAF-43A9-B705-90CD284042BD}"/>
              </a:ext>
            </a:extLst>
          </p:cNvPr>
          <p:cNvSpPr txBox="1"/>
          <p:nvPr/>
        </p:nvSpPr>
        <p:spPr>
          <a:xfrm>
            <a:off x="4442791" y="278295"/>
            <a:ext cx="3281219" cy="461665"/>
          </a:xfrm>
          <a:prstGeom prst="rect">
            <a:avLst/>
          </a:prstGeom>
          <a:noFill/>
        </p:spPr>
        <p:txBody>
          <a:bodyPr wrap="none" rtlCol="0">
            <a:spAutoFit/>
          </a:bodyPr>
          <a:lstStyle/>
          <a:p>
            <a:r>
              <a:rPr lang="en-US" sz="2400" b="1" u="sng">
                <a:solidFill>
                  <a:srgbClr val="00B050"/>
                </a:solidFill>
              </a:rPr>
              <a:t>Reading/Writing to Files</a:t>
            </a:r>
          </a:p>
        </p:txBody>
      </p:sp>
      <p:sp>
        <p:nvSpPr>
          <p:cNvPr id="5" name="TextBox 4">
            <a:extLst>
              <a:ext uri="{FF2B5EF4-FFF2-40B4-BE49-F238E27FC236}">
                <a16:creationId xmlns:a16="http://schemas.microsoft.com/office/drawing/2014/main" id="{E1CF3510-6501-4F30-93B9-57727840C7C6}"/>
              </a:ext>
            </a:extLst>
          </p:cNvPr>
          <p:cNvSpPr txBox="1"/>
          <p:nvPr/>
        </p:nvSpPr>
        <p:spPr>
          <a:xfrm>
            <a:off x="939150" y="3062179"/>
            <a:ext cx="3461791" cy="338554"/>
          </a:xfrm>
          <a:prstGeom prst="rect">
            <a:avLst/>
          </a:prstGeom>
          <a:noFill/>
        </p:spPr>
        <p:txBody>
          <a:bodyPr wrap="square" rtlCol="0">
            <a:spAutoFit/>
          </a:bodyPr>
          <a:lstStyle/>
          <a:p>
            <a:r>
              <a:rPr lang="en-US" sz="1600" i="1" err="1"/>
              <a:t>namehandle</a:t>
            </a:r>
            <a:r>
              <a:rPr lang="en-US" sz="1600" i="1"/>
              <a:t> = open(“filename”, ‘w’)</a:t>
            </a:r>
          </a:p>
        </p:txBody>
      </p:sp>
      <p:sp>
        <p:nvSpPr>
          <p:cNvPr id="6" name="Rectangle 5">
            <a:extLst>
              <a:ext uri="{FF2B5EF4-FFF2-40B4-BE49-F238E27FC236}">
                <a16:creationId xmlns:a16="http://schemas.microsoft.com/office/drawing/2014/main" id="{0EFC92F9-EADA-4026-B3CE-B933215A4AC8}"/>
              </a:ext>
            </a:extLst>
          </p:cNvPr>
          <p:cNvSpPr/>
          <p:nvPr/>
        </p:nvSpPr>
        <p:spPr>
          <a:xfrm>
            <a:off x="928955" y="2572144"/>
            <a:ext cx="2438019" cy="338554"/>
          </a:xfrm>
          <a:prstGeom prst="rect">
            <a:avLst/>
          </a:prstGeom>
        </p:spPr>
        <p:txBody>
          <a:bodyPr wrap="square">
            <a:spAutoFit/>
          </a:bodyPr>
          <a:lstStyle/>
          <a:p>
            <a:r>
              <a:rPr lang="en-US" sz="1600">
                <a:solidFill>
                  <a:srgbClr val="0070C0"/>
                </a:solidFill>
              </a:rPr>
              <a:t>To open for (over)writing:</a:t>
            </a:r>
          </a:p>
        </p:txBody>
      </p:sp>
      <p:sp>
        <p:nvSpPr>
          <p:cNvPr id="7" name="TextBox 6">
            <a:extLst>
              <a:ext uri="{FF2B5EF4-FFF2-40B4-BE49-F238E27FC236}">
                <a16:creationId xmlns:a16="http://schemas.microsoft.com/office/drawing/2014/main" id="{7B9AA7D8-9DB8-4910-BAD3-E6FDCB1B70C6}"/>
              </a:ext>
            </a:extLst>
          </p:cNvPr>
          <p:cNvSpPr txBox="1"/>
          <p:nvPr/>
        </p:nvSpPr>
        <p:spPr>
          <a:xfrm>
            <a:off x="928957" y="3492523"/>
            <a:ext cx="2713934" cy="338554"/>
          </a:xfrm>
          <a:prstGeom prst="rect">
            <a:avLst/>
          </a:prstGeom>
          <a:noFill/>
        </p:spPr>
        <p:txBody>
          <a:bodyPr wrap="square" rtlCol="0">
            <a:spAutoFit/>
          </a:bodyPr>
          <a:lstStyle/>
          <a:p>
            <a:r>
              <a:rPr lang="en-US" sz="1600" i="1" err="1"/>
              <a:t>namehandle.write</a:t>
            </a:r>
            <a:r>
              <a:rPr lang="en-US" sz="1600" i="1"/>
              <a:t>(‘stuff’)</a:t>
            </a:r>
          </a:p>
        </p:txBody>
      </p:sp>
      <p:pic>
        <p:nvPicPr>
          <p:cNvPr id="12" name="Picture 11">
            <a:extLst>
              <a:ext uri="{FF2B5EF4-FFF2-40B4-BE49-F238E27FC236}">
                <a16:creationId xmlns:a16="http://schemas.microsoft.com/office/drawing/2014/main" id="{133DE30B-AAE0-4485-90FE-055F566856D0}"/>
              </a:ext>
            </a:extLst>
          </p:cNvPr>
          <p:cNvPicPr>
            <a:picLocks noChangeAspect="1"/>
          </p:cNvPicPr>
          <p:nvPr/>
        </p:nvPicPr>
        <p:blipFill>
          <a:blip r:embed="rId3"/>
          <a:stretch>
            <a:fillRect/>
          </a:stretch>
        </p:blipFill>
        <p:spPr>
          <a:xfrm>
            <a:off x="9447540" y="277366"/>
            <a:ext cx="2562433" cy="1295484"/>
          </a:xfrm>
          <a:prstGeom prst="rect">
            <a:avLst/>
          </a:prstGeom>
        </p:spPr>
      </p:pic>
      <p:sp>
        <p:nvSpPr>
          <p:cNvPr id="14" name="TextBox 13">
            <a:extLst>
              <a:ext uri="{FF2B5EF4-FFF2-40B4-BE49-F238E27FC236}">
                <a16:creationId xmlns:a16="http://schemas.microsoft.com/office/drawing/2014/main" id="{901C1ED0-BE36-4F0C-808F-97EBD8626539}"/>
              </a:ext>
            </a:extLst>
          </p:cNvPr>
          <p:cNvSpPr txBox="1"/>
          <p:nvPr/>
        </p:nvSpPr>
        <p:spPr>
          <a:xfrm>
            <a:off x="5723226" y="1950768"/>
            <a:ext cx="4515293" cy="738664"/>
          </a:xfrm>
          <a:prstGeom prst="rect">
            <a:avLst/>
          </a:prstGeom>
          <a:noFill/>
        </p:spPr>
        <p:txBody>
          <a:bodyPr wrap="square" rtlCol="0">
            <a:spAutoFit/>
          </a:bodyPr>
          <a:lstStyle/>
          <a:p>
            <a:r>
              <a:rPr lang="en-US" sz="1400"/>
              <a:t>yeah those “ “ are necessary and need the extension too, perhaps entire path if not in same folder, but have to use / instead of \ to separate directories.</a:t>
            </a:r>
            <a:endParaRPr lang="en-US" sz="1600"/>
          </a:p>
        </p:txBody>
      </p:sp>
      <p:sp>
        <p:nvSpPr>
          <p:cNvPr id="18" name="TextBox 17">
            <a:extLst>
              <a:ext uri="{FF2B5EF4-FFF2-40B4-BE49-F238E27FC236}">
                <a16:creationId xmlns:a16="http://schemas.microsoft.com/office/drawing/2014/main" id="{16442C19-DCB7-4E17-9427-7C2F3A5A9714}"/>
              </a:ext>
            </a:extLst>
          </p:cNvPr>
          <p:cNvSpPr txBox="1"/>
          <p:nvPr/>
        </p:nvSpPr>
        <p:spPr>
          <a:xfrm>
            <a:off x="4277856" y="3517808"/>
            <a:ext cx="2025555" cy="307777"/>
          </a:xfrm>
          <a:prstGeom prst="rect">
            <a:avLst/>
          </a:prstGeom>
          <a:noFill/>
        </p:spPr>
        <p:txBody>
          <a:bodyPr wrap="none" rtlCol="0">
            <a:spAutoFit/>
          </a:bodyPr>
          <a:lstStyle/>
          <a:p>
            <a:r>
              <a:rPr lang="en-US" sz="1400"/>
              <a:t>To (over)write with ‘stuff’</a:t>
            </a:r>
            <a:endParaRPr lang="en-US" sz="1600"/>
          </a:p>
        </p:txBody>
      </p:sp>
      <p:sp>
        <p:nvSpPr>
          <p:cNvPr id="4" name="TextBox 3">
            <a:extLst>
              <a:ext uri="{FF2B5EF4-FFF2-40B4-BE49-F238E27FC236}">
                <a16:creationId xmlns:a16="http://schemas.microsoft.com/office/drawing/2014/main" id="{CCD2C2E0-2D5E-4225-BB69-0BB7D7D4448C}"/>
              </a:ext>
            </a:extLst>
          </p:cNvPr>
          <p:cNvSpPr txBox="1"/>
          <p:nvPr/>
        </p:nvSpPr>
        <p:spPr>
          <a:xfrm>
            <a:off x="5816502" y="3067350"/>
            <a:ext cx="4105419" cy="307777"/>
          </a:xfrm>
          <a:prstGeom prst="rect">
            <a:avLst/>
          </a:prstGeom>
          <a:noFill/>
        </p:spPr>
        <p:txBody>
          <a:bodyPr wrap="none" rtlCol="0">
            <a:spAutoFit/>
          </a:bodyPr>
          <a:lstStyle/>
          <a:p>
            <a:r>
              <a:rPr lang="en-US" sz="1400"/>
              <a:t>if the file doesn’t already exist, then it will be created.</a:t>
            </a:r>
          </a:p>
        </p:txBody>
      </p:sp>
      <p:sp>
        <p:nvSpPr>
          <p:cNvPr id="8" name="TextBox 7">
            <a:extLst>
              <a:ext uri="{FF2B5EF4-FFF2-40B4-BE49-F238E27FC236}">
                <a16:creationId xmlns:a16="http://schemas.microsoft.com/office/drawing/2014/main" id="{D545E038-640F-4EF9-9FE6-E114FDB4B57A}"/>
              </a:ext>
            </a:extLst>
          </p:cNvPr>
          <p:cNvSpPr txBox="1"/>
          <p:nvPr/>
        </p:nvSpPr>
        <p:spPr>
          <a:xfrm>
            <a:off x="9251598" y="5438150"/>
            <a:ext cx="2630079" cy="830997"/>
          </a:xfrm>
          <a:prstGeom prst="rect">
            <a:avLst/>
          </a:prstGeom>
          <a:noFill/>
          <a:ln>
            <a:solidFill>
              <a:srgbClr val="FF0000"/>
            </a:solidFill>
          </a:ln>
        </p:spPr>
        <p:txBody>
          <a:bodyPr wrap="square" rtlCol="0">
            <a:spAutoFit/>
          </a:bodyPr>
          <a:lstStyle/>
          <a:p>
            <a:r>
              <a:rPr lang="en-US" sz="1600"/>
              <a:t>This is very similar to the protocol in php, except Python approach is more OO.</a:t>
            </a:r>
          </a:p>
        </p:txBody>
      </p:sp>
      <p:sp>
        <p:nvSpPr>
          <p:cNvPr id="11" name="TextBox 10">
            <a:extLst>
              <a:ext uri="{FF2B5EF4-FFF2-40B4-BE49-F238E27FC236}">
                <a16:creationId xmlns:a16="http://schemas.microsoft.com/office/drawing/2014/main" id="{1299C3E7-79AB-58D9-CC75-70198A46E269}"/>
              </a:ext>
            </a:extLst>
          </p:cNvPr>
          <p:cNvSpPr txBox="1"/>
          <p:nvPr/>
        </p:nvSpPr>
        <p:spPr>
          <a:xfrm>
            <a:off x="928292" y="4531586"/>
            <a:ext cx="1872629" cy="338554"/>
          </a:xfrm>
          <a:prstGeom prst="rect">
            <a:avLst/>
          </a:prstGeom>
          <a:noFill/>
        </p:spPr>
        <p:txBody>
          <a:bodyPr wrap="none" rtlCol="0">
            <a:spAutoFit/>
          </a:bodyPr>
          <a:lstStyle/>
          <a:p>
            <a:r>
              <a:rPr lang="en-US" sz="1600" i="1" err="1"/>
              <a:t>namehandle.close</a:t>
            </a:r>
            <a:r>
              <a:rPr lang="en-US" sz="1600" i="1"/>
              <a:t>( )</a:t>
            </a:r>
          </a:p>
        </p:txBody>
      </p:sp>
      <p:sp>
        <p:nvSpPr>
          <p:cNvPr id="13" name="TextBox 12">
            <a:extLst>
              <a:ext uri="{FF2B5EF4-FFF2-40B4-BE49-F238E27FC236}">
                <a16:creationId xmlns:a16="http://schemas.microsoft.com/office/drawing/2014/main" id="{10C36D19-DA0C-EEBE-0A1D-0A5123A444EB}"/>
              </a:ext>
            </a:extLst>
          </p:cNvPr>
          <p:cNvSpPr txBox="1"/>
          <p:nvPr/>
        </p:nvSpPr>
        <p:spPr>
          <a:xfrm>
            <a:off x="3593025" y="4579811"/>
            <a:ext cx="8100359" cy="523220"/>
          </a:xfrm>
          <a:prstGeom prst="rect">
            <a:avLst/>
          </a:prstGeom>
          <a:noFill/>
        </p:spPr>
        <p:txBody>
          <a:bodyPr wrap="none" rtlCol="0">
            <a:spAutoFit/>
          </a:bodyPr>
          <a:lstStyle/>
          <a:p>
            <a:r>
              <a:rPr lang="en-US" sz="1400"/>
              <a:t>To close file.  I guess this method returns True or False depending on whether closure was successful or not.  </a:t>
            </a:r>
          </a:p>
          <a:p>
            <a:r>
              <a:rPr lang="en-US" sz="1400"/>
              <a:t>Can do print(namehandle.close()) to see if it’s closed.  </a:t>
            </a:r>
            <a:endParaRPr lang="en-US" sz="1600"/>
          </a:p>
        </p:txBody>
      </p:sp>
      <p:sp>
        <p:nvSpPr>
          <p:cNvPr id="15" name="TextBox 14">
            <a:extLst>
              <a:ext uri="{FF2B5EF4-FFF2-40B4-BE49-F238E27FC236}">
                <a16:creationId xmlns:a16="http://schemas.microsoft.com/office/drawing/2014/main" id="{E9C78E24-FAB0-678E-0AA4-6D1296DB5A5F}"/>
              </a:ext>
            </a:extLst>
          </p:cNvPr>
          <p:cNvSpPr txBox="1"/>
          <p:nvPr/>
        </p:nvSpPr>
        <p:spPr>
          <a:xfrm>
            <a:off x="928957" y="4008874"/>
            <a:ext cx="3062940" cy="338554"/>
          </a:xfrm>
          <a:prstGeom prst="rect">
            <a:avLst/>
          </a:prstGeom>
          <a:noFill/>
        </p:spPr>
        <p:txBody>
          <a:bodyPr wrap="square" rtlCol="0">
            <a:spAutoFit/>
          </a:bodyPr>
          <a:lstStyle/>
          <a:p>
            <a:r>
              <a:rPr lang="en-US" sz="1600" i="1" err="1"/>
              <a:t>namehandle.</a:t>
            </a:r>
            <a:r>
              <a:rPr lang="en-US" sz="1600" i="1"/>
              <a:t>writelines(listoflines)</a:t>
            </a:r>
          </a:p>
        </p:txBody>
      </p:sp>
      <p:sp>
        <p:nvSpPr>
          <p:cNvPr id="16" name="TextBox 15">
            <a:extLst>
              <a:ext uri="{FF2B5EF4-FFF2-40B4-BE49-F238E27FC236}">
                <a16:creationId xmlns:a16="http://schemas.microsoft.com/office/drawing/2014/main" id="{A0CA7A6F-122C-A024-2D6F-1DE918BF8B14}"/>
              </a:ext>
            </a:extLst>
          </p:cNvPr>
          <p:cNvSpPr txBox="1"/>
          <p:nvPr/>
        </p:nvSpPr>
        <p:spPr>
          <a:xfrm>
            <a:off x="4930738" y="3957186"/>
            <a:ext cx="6819111" cy="523220"/>
          </a:xfrm>
          <a:prstGeom prst="rect">
            <a:avLst/>
          </a:prstGeom>
          <a:noFill/>
        </p:spPr>
        <p:txBody>
          <a:bodyPr wrap="none" rtlCol="0">
            <a:spAutoFit/>
          </a:bodyPr>
          <a:lstStyle/>
          <a:p>
            <a:r>
              <a:rPr lang="en-US" sz="1400"/>
              <a:t>will overwrite with the strings stored in the list.  It will place these strings side by side, so if </a:t>
            </a:r>
          </a:p>
          <a:p>
            <a:r>
              <a:rPr lang="en-US" sz="1400"/>
              <a:t>you want each string to be on separate line, then have to include \n character in string.</a:t>
            </a:r>
            <a:endParaRPr lang="en-US" sz="1600"/>
          </a:p>
        </p:txBody>
      </p:sp>
      <mc:AlternateContent xmlns:mc="http://schemas.openxmlformats.org/markup-compatibility/2006" xmlns:p14="http://schemas.microsoft.com/office/powerpoint/2010/main">
        <mc:Choice Requires="p14">
          <p:contentPart p14:bwMode="auto" r:id="rId4">
            <p14:nvContentPartPr>
              <p14:cNvPr id="17" name="Ink 16">
                <a:extLst>
                  <a:ext uri="{FF2B5EF4-FFF2-40B4-BE49-F238E27FC236}">
                    <a16:creationId xmlns:a16="http://schemas.microsoft.com/office/drawing/2014/main" id="{F1FA4B82-584A-D1ED-DB74-B2D02D33D421}"/>
                  </a:ext>
                </a:extLst>
              </p14:cNvPr>
              <p14:cNvContentPartPr/>
              <p14:nvPr/>
            </p14:nvContentPartPr>
            <p14:xfrm>
              <a:off x="4012385" y="4154959"/>
              <a:ext cx="667800" cy="20880"/>
            </p14:xfrm>
          </p:contentPart>
        </mc:Choice>
        <mc:Fallback xmlns="">
          <p:pic>
            <p:nvPicPr>
              <p:cNvPr id="17" name="Ink 16">
                <a:extLst>
                  <a:ext uri="{FF2B5EF4-FFF2-40B4-BE49-F238E27FC236}">
                    <a16:creationId xmlns:a16="http://schemas.microsoft.com/office/drawing/2014/main" id="{F1FA4B82-584A-D1ED-DB74-B2D02D33D421}"/>
                  </a:ext>
                </a:extLst>
              </p:cNvPr>
              <p:cNvPicPr/>
              <p:nvPr/>
            </p:nvPicPr>
            <p:blipFill>
              <a:blip r:embed="rId5"/>
              <a:stretch>
                <a:fillRect/>
              </a:stretch>
            </p:blipFill>
            <p:spPr>
              <a:xfrm>
                <a:off x="4003385" y="4145959"/>
                <a:ext cx="68544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9" name="Ink 18">
                <a:extLst>
                  <a:ext uri="{FF2B5EF4-FFF2-40B4-BE49-F238E27FC236}">
                    <a16:creationId xmlns:a16="http://schemas.microsoft.com/office/drawing/2014/main" id="{6AE727AD-C757-89B9-6AC9-FD87037221C4}"/>
                  </a:ext>
                </a:extLst>
              </p14:cNvPr>
              <p14:cNvContentPartPr/>
              <p14:nvPr/>
            </p14:nvContentPartPr>
            <p14:xfrm>
              <a:off x="2851095" y="4718344"/>
              <a:ext cx="515880" cy="20880"/>
            </p14:xfrm>
          </p:contentPart>
        </mc:Choice>
        <mc:Fallback xmlns="">
          <p:pic>
            <p:nvPicPr>
              <p:cNvPr id="19" name="Ink 18">
                <a:extLst>
                  <a:ext uri="{FF2B5EF4-FFF2-40B4-BE49-F238E27FC236}">
                    <a16:creationId xmlns:a16="http://schemas.microsoft.com/office/drawing/2014/main" id="{6AE727AD-C757-89B9-6AC9-FD87037221C4}"/>
                  </a:ext>
                </a:extLst>
              </p:cNvPr>
              <p:cNvPicPr/>
              <p:nvPr/>
            </p:nvPicPr>
            <p:blipFill>
              <a:blip r:embed="rId7"/>
              <a:stretch>
                <a:fillRect/>
              </a:stretch>
            </p:blipFill>
            <p:spPr>
              <a:xfrm>
                <a:off x="2842095" y="4709186"/>
                <a:ext cx="533520" cy="38829"/>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0" name="Ink 19">
                <a:extLst>
                  <a:ext uri="{FF2B5EF4-FFF2-40B4-BE49-F238E27FC236}">
                    <a16:creationId xmlns:a16="http://schemas.microsoft.com/office/drawing/2014/main" id="{0B56B6AD-3894-B138-E8E5-C967B1A343AA}"/>
                  </a:ext>
                </a:extLst>
              </p14:cNvPr>
              <p14:cNvContentPartPr/>
              <p14:nvPr/>
            </p14:nvContentPartPr>
            <p14:xfrm>
              <a:off x="3254294" y="3647031"/>
              <a:ext cx="886003" cy="45719"/>
            </p14:xfrm>
          </p:contentPart>
        </mc:Choice>
        <mc:Fallback xmlns="">
          <p:pic>
            <p:nvPicPr>
              <p:cNvPr id="20" name="Ink 19">
                <a:extLst>
                  <a:ext uri="{FF2B5EF4-FFF2-40B4-BE49-F238E27FC236}">
                    <a16:creationId xmlns:a16="http://schemas.microsoft.com/office/drawing/2014/main" id="{0B56B6AD-3894-B138-E8E5-C967B1A343AA}"/>
                  </a:ext>
                </a:extLst>
              </p:cNvPr>
              <p:cNvPicPr/>
              <p:nvPr/>
            </p:nvPicPr>
            <p:blipFill>
              <a:blip r:embed="rId9"/>
              <a:stretch>
                <a:fillRect/>
              </a:stretch>
            </p:blipFill>
            <p:spPr>
              <a:xfrm>
                <a:off x="3245290" y="3637887"/>
                <a:ext cx="903651" cy="63641"/>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1" name="Ink 20">
                <a:extLst>
                  <a:ext uri="{FF2B5EF4-FFF2-40B4-BE49-F238E27FC236}">
                    <a16:creationId xmlns:a16="http://schemas.microsoft.com/office/drawing/2014/main" id="{9C13E6FA-FD98-8F23-B814-8A1E6EF1BB50}"/>
                  </a:ext>
                </a:extLst>
              </p14:cNvPr>
              <p14:cNvContentPartPr/>
              <p14:nvPr/>
            </p14:nvContentPartPr>
            <p14:xfrm>
              <a:off x="4394799" y="3184792"/>
              <a:ext cx="1119600" cy="39240"/>
            </p14:xfrm>
          </p:contentPart>
        </mc:Choice>
        <mc:Fallback xmlns="">
          <p:pic>
            <p:nvPicPr>
              <p:cNvPr id="21" name="Ink 20">
                <a:extLst>
                  <a:ext uri="{FF2B5EF4-FFF2-40B4-BE49-F238E27FC236}">
                    <a16:creationId xmlns:a16="http://schemas.microsoft.com/office/drawing/2014/main" id="{9C13E6FA-FD98-8F23-B814-8A1E6EF1BB50}"/>
                  </a:ext>
                </a:extLst>
              </p:cNvPr>
              <p:cNvPicPr/>
              <p:nvPr/>
            </p:nvPicPr>
            <p:blipFill>
              <a:blip r:embed="rId11"/>
              <a:stretch>
                <a:fillRect/>
              </a:stretch>
            </p:blipFill>
            <p:spPr>
              <a:xfrm>
                <a:off x="4385799" y="3175792"/>
                <a:ext cx="113724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0" name="Ink 9">
                <a:extLst>
                  <a:ext uri="{FF2B5EF4-FFF2-40B4-BE49-F238E27FC236}">
                    <a16:creationId xmlns:a16="http://schemas.microsoft.com/office/drawing/2014/main" id="{777BE7F4-1A8B-B38B-D1E4-54BBCE0E360E}"/>
                  </a:ext>
                </a:extLst>
              </p14:cNvPr>
              <p14:cNvContentPartPr/>
              <p14:nvPr/>
            </p14:nvContentPartPr>
            <p14:xfrm>
              <a:off x="3366974" y="2322534"/>
              <a:ext cx="2244960" cy="676800"/>
            </p14:xfrm>
          </p:contentPart>
        </mc:Choice>
        <mc:Fallback xmlns="">
          <p:pic>
            <p:nvPicPr>
              <p:cNvPr id="10" name="Ink 9">
                <a:extLst>
                  <a:ext uri="{FF2B5EF4-FFF2-40B4-BE49-F238E27FC236}">
                    <a16:creationId xmlns:a16="http://schemas.microsoft.com/office/drawing/2014/main" id="{777BE7F4-1A8B-B38B-D1E4-54BBCE0E360E}"/>
                  </a:ext>
                </a:extLst>
              </p:cNvPr>
              <p:cNvPicPr/>
              <p:nvPr/>
            </p:nvPicPr>
            <p:blipFill>
              <a:blip r:embed="rId13"/>
              <a:stretch>
                <a:fillRect/>
              </a:stretch>
            </p:blipFill>
            <p:spPr>
              <a:xfrm>
                <a:off x="3360855" y="2316417"/>
                <a:ext cx="2257198" cy="689033"/>
              </a:xfrm>
              <a:prstGeom prst="rect">
                <a:avLst/>
              </a:prstGeom>
            </p:spPr>
          </p:pic>
        </mc:Fallback>
      </mc:AlternateContent>
      <p:sp>
        <p:nvSpPr>
          <p:cNvPr id="23" name="TextBox 22">
            <a:extLst>
              <a:ext uri="{FF2B5EF4-FFF2-40B4-BE49-F238E27FC236}">
                <a16:creationId xmlns:a16="http://schemas.microsoft.com/office/drawing/2014/main" id="{C3A33335-F145-88F1-4E96-67EC5DD92104}"/>
              </a:ext>
            </a:extLst>
          </p:cNvPr>
          <p:cNvSpPr txBox="1"/>
          <p:nvPr/>
        </p:nvSpPr>
        <p:spPr>
          <a:xfrm>
            <a:off x="887961" y="1369275"/>
            <a:ext cx="7202985" cy="584775"/>
          </a:xfrm>
          <a:prstGeom prst="rect">
            <a:avLst/>
          </a:prstGeom>
          <a:noFill/>
        </p:spPr>
        <p:txBody>
          <a:bodyPr wrap="square">
            <a:spAutoFit/>
          </a:bodyPr>
          <a:lstStyle/>
          <a:p>
            <a:r>
              <a:rPr lang="en-US" sz="1600"/>
              <a:t>We can open files for reading, writing and appending.  Maybe can think of open( ), as a class, and the .write(), .read(), etc., as methods.</a:t>
            </a:r>
            <a:endParaRPr lang="en-US"/>
          </a:p>
        </p:txBody>
      </p:sp>
      <p:sp>
        <p:nvSpPr>
          <p:cNvPr id="3" name="TextBox 2">
            <a:extLst>
              <a:ext uri="{FF2B5EF4-FFF2-40B4-BE49-F238E27FC236}">
                <a16:creationId xmlns:a16="http://schemas.microsoft.com/office/drawing/2014/main" id="{66DDB0BE-47F9-AE45-34E2-A737C1617A33}"/>
              </a:ext>
            </a:extLst>
          </p:cNvPr>
          <p:cNvSpPr txBox="1"/>
          <p:nvPr/>
        </p:nvSpPr>
        <p:spPr>
          <a:xfrm>
            <a:off x="955722" y="5392136"/>
            <a:ext cx="5204435" cy="954107"/>
          </a:xfrm>
          <a:prstGeom prst="rect">
            <a:avLst/>
          </a:prstGeom>
          <a:noFill/>
          <a:ln>
            <a:solidFill>
              <a:srgbClr val="00B050"/>
            </a:solidFill>
          </a:ln>
        </p:spPr>
        <p:txBody>
          <a:bodyPr wrap="square" rtlCol="0">
            <a:spAutoFit/>
          </a:bodyPr>
          <a:lstStyle/>
          <a:p>
            <a:r>
              <a:rPr lang="en-US" sz="1400"/>
              <a:t>Can use relative paths when specifying file in “filename”.  For instance, </a:t>
            </a:r>
            <a:r>
              <a:rPr lang="en-US" sz="1400">
                <a:solidFill>
                  <a:srgbClr val="00B050"/>
                </a:solidFill>
              </a:rPr>
              <a:t>“./Data/Comedians.txt”</a:t>
            </a:r>
            <a:r>
              <a:rPr lang="en-US" sz="1400"/>
              <a:t>.  The ‘.’ signifies the ‘working directory’.  And I think you can say, </a:t>
            </a:r>
            <a:r>
              <a:rPr lang="en-US" sz="1400">
                <a:solidFill>
                  <a:srgbClr val="00B050"/>
                </a:solidFill>
              </a:rPr>
              <a:t>“../folder/folder/file.ext”</a:t>
            </a:r>
            <a:r>
              <a:rPr lang="en-US" sz="1400"/>
              <a:t>, where the .. means go up one folder.</a:t>
            </a:r>
          </a:p>
        </p:txBody>
      </p:sp>
    </p:spTree>
    <p:extLst>
      <p:ext uri="{BB962C8B-B14F-4D97-AF65-F5344CB8AC3E}">
        <p14:creationId xmlns:p14="http://schemas.microsoft.com/office/powerpoint/2010/main" val="4215848188"/>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C981CB6-9CAF-43A9-B705-90CD284042BD}"/>
              </a:ext>
            </a:extLst>
          </p:cNvPr>
          <p:cNvSpPr txBox="1"/>
          <p:nvPr/>
        </p:nvSpPr>
        <p:spPr>
          <a:xfrm>
            <a:off x="4442791" y="278295"/>
            <a:ext cx="3281219" cy="461665"/>
          </a:xfrm>
          <a:prstGeom prst="rect">
            <a:avLst/>
          </a:prstGeom>
          <a:noFill/>
        </p:spPr>
        <p:txBody>
          <a:bodyPr wrap="none" rtlCol="0">
            <a:spAutoFit/>
          </a:bodyPr>
          <a:lstStyle/>
          <a:p>
            <a:r>
              <a:rPr lang="en-US" sz="2400" b="1" u="sng">
                <a:solidFill>
                  <a:srgbClr val="00B050"/>
                </a:solidFill>
              </a:rPr>
              <a:t>Reading/Writing to Files</a:t>
            </a:r>
          </a:p>
        </p:txBody>
      </p:sp>
      <p:sp>
        <p:nvSpPr>
          <p:cNvPr id="19" name="TextBox 18">
            <a:extLst>
              <a:ext uri="{FF2B5EF4-FFF2-40B4-BE49-F238E27FC236}">
                <a16:creationId xmlns:a16="http://schemas.microsoft.com/office/drawing/2014/main" id="{DA9CE3D2-C080-46E6-890B-CA84CFB3C8E5}"/>
              </a:ext>
            </a:extLst>
          </p:cNvPr>
          <p:cNvSpPr txBox="1"/>
          <p:nvPr/>
        </p:nvSpPr>
        <p:spPr>
          <a:xfrm>
            <a:off x="806409" y="2251627"/>
            <a:ext cx="3461791" cy="338554"/>
          </a:xfrm>
          <a:prstGeom prst="rect">
            <a:avLst/>
          </a:prstGeom>
          <a:noFill/>
        </p:spPr>
        <p:txBody>
          <a:bodyPr wrap="square" rtlCol="0">
            <a:spAutoFit/>
          </a:bodyPr>
          <a:lstStyle/>
          <a:p>
            <a:r>
              <a:rPr lang="en-US" sz="1600" i="1" err="1"/>
              <a:t>namehandle</a:t>
            </a:r>
            <a:r>
              <a:rPr lang="en-US" sz="1600" i="1"/>
              <a:t> = open(“filename”, ‘a’)</a:t>
            </a:r>
          </a:p>
        </p:txBody>
      </p:sp>
      <p:sp>
        <p:nvSpPr>
          <p:cNvPr id="20" name="Rectangle 19">
            <a:extLst>
              <a:ext uri="{FF2B5EF4-FFF2-40B4-BE49-F238E27FC236}">
                <a16:creationId xmlns:a16="http://schemas.microsoft.com/office/drawing/2014/main" id="{BB0F7D07-1EF2-4944-87CD-BC6DC28D9037}"/>
              </a:ext>
            </a:extLst>
          </p:cNvPr>
          <p:cNvSpPr/>
          <p:nvPr/>
        </p:nvSpPr>
        <p:spPr>
          <a:xfrm>
            <a:off x="806409" y="1748661"/>
            <a:ext cx="3166323" cy="338554"/>
          </a:xfrm>
          <a:prstGeom prst="rect">
            <a:avLst/>
          </a:prstGeom>
        </p:spPr>
        <p:txBody>
          <a:bodyPr wrap="square">
            <a:spAutoFit/>
          </a:bodyPr>
          <a:lstStyle/>
          <a:p>
            <a:r>
              <a:rPr lang="en-US" sz="1600">
                <a:solidFill>
                  <a:srgbClr val="FF0000"/>
                </a:solidFill>
              </a:rPr>
              <a:t>To open for appending (to the end):</a:t>
            </a:r>
          </a:p>
        </p:txBody>
      </p:sp>
      <p:sp>
        <p:nvSpPr>
          <p:cNvPr id="21" name="TextBox 20">
            <a:extLst>
              <a:ext uri="{FF2B5EF4-FFF2-40B4-BE49-F238E27FC236}">
                <a16:creationId xmlns:a16="http://schemas.microsoft.com/office/drawing/2014/main" id="{7EA6F85E-9621-48C7-BD23-787B70B075D7}"/>
              </a:ext>
            </a:extLst>
          </p:cNvPr>
          <p:cNvSpPr txBox="1"/>
          <p:nvPr/>
        </p:nvSpPr>
        <p:spPr>
          <a:xfrm>
            <a:off x="789908" y="2731048"/>
            <a:ext cx="2713934" cy="338554"/>
          </a:xfrm>
          <a:prstGeom prst="rect">
            <a:avLst/>
          </a:prstGeom>
          <a:noFill/>
        </p:spPr>
        <p:txBody>
          <a:bodyPr wrap="square" rtlCol="0">
            <a:spAutoFit/>
          </a:bodyPr>
          <a:lstStyle/>
          <a:p>
            <a:r>
              <a:rPr lang="en-US" sz="1600" i="1" err="1"/>
              <a:t>namehandle.write</a:t>
            </a:r>
            <a:r>
              <a:rPr lang="en-US" sz="1600" i="1"/>
              <a:t>(‘stuff’)</a:t>
            </a:r>
          </a:p>
        </p:txBody>
      </p:sp>
      <p:sp>
        <p:nvSpPr>
          <p:cNvPr id="22" name="TextBox 21">
            <a:extLst>
              <a:ext uri="{FF2B5EF4-FFF2-40B4-BE49-F238E27FC236}">
                <a16:creationId xmlns:a16="http://schemas.microsoft.com/office/drawing/2014/main" id="{6D0D6A1D-C5C2-4A35-B9AE-ABE6AE085EE4}"/>
              </a:ext>
            </a:extLst>
          </p:cNvPr>
          <p:cNvSpPr txBox="1"/>
          <p:nvPr/>
        </p:nvSpPr>
        <p:spPr>
          <a:xfrm>
            <a:off x="3496635" y="2761825"/>
            <a:ext cx="946156" cy="307777"/>
          </a:xfrm>
          <a:prstGeom prst="rect">
            <a:avLst/>
          </a:prstGeom>
          <a:noFill/>
        </p:spPr>
        <p:txBody>
          <a:bodyPr wrap="none" rtlCol="0">
            <a:spAutoFit/>
          </a:bodyPr>
          <a:lstStyle/>
          <a:p>
            <a:r>
              <a:rPr lang="en-US" sz="1400"/>
              <a:t>To append</a:t>
            </a:r>
            <a:endParaRPr lang="en-US" sz="1600"/>
          </a:p>
        </p:txBody>
      </p:sp>
      <p:sp>
        <p:nvSpPr>
          <p:cNvPr id="8" name="TextBox 7">
            <a:extLst>
              <a:ext uri="{FF2B5EF4-FFF2-40B4-BE49-F238E27FC236}">
                <a16:creationId xmlns:a16="http://schemas.microsoft.com/office/drawing/2014/main" id="{8993BDE7-8EE8-495E-93F4-FC5A03597E06}"/>
              </a:ext>
            </a:extLst>
          </p:cNvPr>
          <p:cNvSpPr txBox="1"/>
          <p:nvPr/>
        </p:nvSpPr>
        <p:spPr>
          <a:xfrm>
            <a:off x="9251598" y="5792714"/>
            <a:ext cx="2630079" cy="830997"/>
          </a:xfrm>
          <a:prstGeom prst="rect">
            <a:avLst/>
          </a:prstGeom>
          <a:noFill/>
          <a:ln>
            <a:solidFill>
              <a:srgbClr val="FF0000"/>
            </a:solidFill>
          </a:ln>
        </p:spPr>
        <p:txBody>
          <a:bodyPr wrap="square" rtlCol="0">
            <a:spAutoFit/>
          </a:bodyPr>
          <a:lstStyle/>
          <a:p>
            <a:r>
              <a:rPr lang="en-US" sz="1600"/>
              <a:t>This is very similar to the protocol in php, except Python approach is more OO.</a:t>
            </a:r>
          </a:p>
        </p:txBody>
      </p:sp>
      <p:sp>
        <p:nvSpPr>
          <p:cNvPr id="4" name="TextBox 3">
            <a:extLst>
              <a:ext uri="{FF2B5EF4-FFF2-40B4-BE49-F238E27FC236}">
                <a16:creationId xmlns:a16="http://schemas.microsoft.com/office/drawing/2014/main" id="{CA788972-4466-9CA6-96A1-71D852F3663E}"/>
              </a:ext>
            </a:extLst>
          </p:cNvPr>
          <p:cNvSpPr txBox="1"/>
          <p:nvPr/>
        </p:nvSpPr>
        <p:spPr>
          <a:xfrm>
            <a:off x="786401" y="3179036"/>
            <a:ext cx="1872629" cy="338554"/>
          </a:xfrm>
          <a:prstGeom prst="rect">
            <a:avLst/>
          </a:prstGeom>
          <a:noFill/>
        </p:spPr>
        <p:txBody>
          <a:bodyPr wrap="none" rtlCol="0">
            <a:spAutoFit/>
          </a:bodyPr>
          <a:lstStyle/>
          <a:p>
            <a:r>
              <a:rPr lang="en-US" sz="1600" i="1" err="1"/>
              <a:t>namehandle.close</a:t>
            </a:r>
            <a:r>
              <a:rPr lang="en-US" sz="1600" i="1"/>
              <a:t>( )</a:t>
            </a:r>
          </a:p>
        </p:txBody>
      </p:sp>
      <p:sp>
        <p:nvSpPr>
          <p:cNvPr id="3" name="TextBox 2">
            <a:extLst>
              <a:ext uri="{FF2B5EF4-FFF2-40B4-BE49-F238E27FC236}">
                <a16:creationId xmlns:a16="http://schemas.microsoft.com/office/drawing/2014/main" id="{11062002-6A2A-78D2-3031-A564CFB709A5}"/>
              </a:ext>
            </a:extLst>
          </p:cNvPr>
          <p:cNvSpPr txBox="1"/>
          <p:nvPr/>
        </p:nvSpPr>
        <p:spPr>
          <a:xfrm>
            <a:off x="3242192" y="3209670"/>
            <a:ext cx="8100359" cy="523220"/>
          </a:xfrm>
          <a:prstGeom prst="rect">
            <a:avLst/>
          </a:prstGeom>
          <a:noFill/>
        </p:spPr>
        <p:txBody>
          <a:bodyPr wrap="none" rtlCol="0">
            <a:spAutoFit/>
          </a:bodyPr>
          <a:lstStyle/>
          <a:p>
            <a:r>
              <a:rPr lang="en-US" sz="1400"/>
              <a:t>To close file.  I guess this method returns True or False depending on whether closure was successful or not.  </a:t>
            </a:r>
          </a:p>
          <a:p>
            <a:r>
              <a:rPr lang="en-US" sz="1400"/>
              <a:t>Can do print(namehandle.close()) to see if it’s closed.  </a:t>
            </a:r>
            <a:endParaRPr lang="en-US" sz="1600"/>
          </a:p>
        </p:txBody>
      </p:sp>
      <mc:AlternateContent xmlns:mc="http://schemas.openxmlformats.org/markup-compatibility/2006" xmlns:p14="http://schemas.microsoft.com/office/powerpoint/2010/main">
        <mc:Choice Requires="p14">
          <p:contentPart p14:bwMode="auto" r:id="rId2">
            <p14:nvContentPartPr>
              <p14:cNvPr id="6" name="Ink 5">
                <a:extLst>
                  <a:ext uri="{FF2B5EF4-FFF2-40B4-BE49-F238E27FC236}">
                    <a16:creationId xmlns:a16="http://schemas.microsoft.com/office/drawing/2014/main" id="{23A6019C-111A-B705-FB36-7261F8A5A1B2}"/>
                  </a:ext>
                </a:extLst>
              </p14:cNvPr>
              <p14:cNvContentPartPr/>
              <p14:nvPr/>
            </p14:nvContentPartPr>
            <p14:xfrm>
              <a:off x="3155655" y="2919828"/>
              <a:ext cx="241560" cy="20880"/>
            </p14:xfrm>
          </p:contentPart>
        </mc:Choice>
        <mc:Fallback xmlns="">
          <p:pic>
            <p:nvPicPr>
              <p:cNvPr id="6" name="Ink 5">
                <a:extLst>
                  <a:ext uri="{FF2B5EF4-FFF2-40B4-BE49-F238E27FC236}">
                    <a16:creationId xmlns:a16="http://schemas.microsoft.com/office/drawing/2014/main" id="{23A6019C-111A-B705-FB36-7261F8A5A1B2}"/>
                  </a:ext>
                </a:extLst>
              </p:cNvPr>
              <p:cNvPicPr/>
              <p:nvPr/>
            </p:nvPicPr>
            <p:blipFill>
              <a:blip r:embed="rId3"/>
              <a:stretch>
                <a:fillRect/>
              </a:stretch>
            </p:blipFill>
            <p:spPr>
              <a:xfrm>
                <a:off x="3149535" y="2913708"/>
                <a:ext cx="25380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7343A691-B181-14DE-9F63-AAB300363A6A}"/>
                  </a:ext>
                </a:extLst>
              </p14:cNvPr>
              <p14:cNvContentPartPr/>
              <p14:nvPr/>
            </p14:nvContentPartPr>
            <p14:xfrm>
              <a:off x="2772615" y="3361548"/>
              <a:ext cx="284040" cy="11520"/>
            </p14:xfrm>
          </p:contentPart>
        </mc:Choice>
        <mc:Fallback xmlns="">
          <p:pic>
            <p:nvPicPr>
              <p:cNvPr id="7" name="Ink 6">
                <a:extLst>
                  <a:ext uri="{FF2B5EF4-FFF2-40B4-BE49-F238E27FC236}">
                    <a16:creationId xmlns:a16="http://schemas.microsoft.com/office/drawing/2014/main" id="{7343A691-B181-14DE-9F63-AAB300363A6A}"/>
                  </a:ext>
                </a:extLst>
              </p:cNvPr>
              <p:cNvPicPr/>
              <p:nvPr/>
            </p:nvPicPr>
            <p:blipFill>
              <a:blip r:embed="rId5"/>
              <a:stretch>
                <a:fillRect/>
              </a:stretch>
            </p:blipFill>
            <p:spPr>
              <a:xfrm>
                <a:off x="2766495" y="3355428"/>
                <a:ext cx="296280" cy="23760"/>
              </a:xfrm>
              <a:prstGeom prst="rect">
                <a:avLst/>
              </a:prstGeom>
            </p:spPr>
          </p:pic>
        </mc:Fallback>
      </mc:AlternateContent>
    </p:spTree>
    <p:extLst>
      <p:ext uri="{BB962C8B-B14F-4D97-AF65-F5344CB8AC3E}">
        <p14:creationId xmlns:p14="http://schemas.microsoft.com/office/powerpoint/2010/main" val="1968240804"/>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C981CB6-9CAF-43A9-B705-90CD284042BD}"/>
              </a:ext>
            </a:extLst>
          </p:cNvPr>
          <p:cNvSpPr txBox="1"/>
          <p:nvPr/>
        </p:nvSpPr>
        <p:spPr>
          <a:xfrm>
            <a:off x="4442791" y="278295"/>
            <a:ext cx="3281219" cy="461665"/>
          </a:xfrm>
          <a:prstGeom prst="rect">
            <a:avLst/>
          </a:prstGeom>
          <a:noFill/>
        </p:spPr>
        <p:txBody>
          <a:bodyPr wrap="none" rtlCol="0">
            <a:spAutoFit/>
          </a:bodyPr>
          <a:lstStyle/>
          <a:p>
            <a:r>
              <a:rPr lang="en-US" sz="2400" b="1" u="sng">
                <a:solidFill>
                  <a:srgbClr val="00B050"/>
                </a:solidFill>
              </a:rPr>
              <a:t>Reading/Writing to Files</a:t>
            </a:r>
          </a:p>
        </p:txBody>
      </p:sp>
      <p:sp>
        <p:nvSpPr>
          <p:cNvPr id="30" name="TextBox 29">
            <a:extLst>
              <a:ext uri="{FF2B5EF4-FFF2-40B4-BE49-F238E27FC236}">
                <a16:creationId xmlns:a16="http://schemas.microsoft.com/office/drawing/2014/main" id="{0C9BBC2C-30D7-4804-A5D0-2B69A3C4DFFE}"/>
              </a:ext>
            </a:extLst>
          </p:cNvPr>
          <p:cNvSpPr txBox="1"/>
          <p:nvPr/>
        </p:nvSpPr>
        <p:spPr>
          <a:xfrm>
            <a:off x="827823" y="1597780"/>
            <a:ext cx="3130857" cy="338554"/>
          </a:xfrm>
          <a:prstGeom prst="rect">
            <a:avLst/>
          </a:prstGeom>
          <a:noFill/>
        </p:spPr>
        <p:txBody>
          <a:bodyPr wrap="none" rtlCol="0">
            <a:spAutoFit/>
          </a:bodyPr>
          <a:lstStyle/>
          <a:p>
            <a:r>
              <a:rPr lang="en-US" sz="1600" i="1" err="1"/>
              <a:t>namehandle</a:t>
            </a:r>
            <a:r>
              <a:rPr lang="en-US" sz="1600" i="1"/>
              <a:t> = open(“filename”, ‘r’)</a:t>
            </a:r>
          </a:p>
        </p:txBody>
      </p:sp>
      <p:sp>
        <p:nvSpPr>
          <p:cNvPr id="31" name="TextBox 30">
            <a:extLst>
              <a:ext uri="{FF2B5EF4-FFF2-40B4-BE49-F238E27FC236}">
                <a16:creationId xmlns:a16="http://schemas.microsoft.com/office/drawing/2014/main" id="{DC8454E0-BF0B-45F6-A3C8-FA751B2CEB9A}"/>
              </a:ext>
            </a:extLst>
          </p:cNvPr>
          <p:cNvSpPr txBox="1"/>
          <p:nvPr/>
        </p:nvSpPr>
        <p:spPr>
          <a:xfrm>
            <a:off x="827823" y="2304013"/>
            <a:ext cx="2435603" cy="338554"/>
          </a:xfrm>
          <a:prstGeom prst="rect">
            <a:avLst/>
          </a:prstGeom>
          <a:noFill/>
        </p:spPr>
        <p:txBody>
          <a:bodyPr wrap="none" rtlCol="0">
            <a:spAutoFit/>
          </a:bodyPr>
          <a:lstStyle/>
          <a:p>
            <a:r>
              <a:rPr lang="en-US" sz="1600" i="1" err="1"/>
              <a:t>namehandle.read</a:t>
            </a:r>
            <a:r>
              <a:rPr lang="en-US" sz="1600" i="1"/>
              <a:t>(#spaces)</a:t>
            </a:r>
          </a:p>
        </p:txBody>
      </p:sp>
      <p:sp>
        <p:nvSpPr>
          <p:cNvPr id="33" name="TextBox 32">
            <a:extLst>
              <a:ext uri="{FF2B5EF4-FFF2-40B4-BE49-F238E27FC236}">
                <a16:creationId xmlns:a16="http://schemas.microsoft.com/office/drawing/2014/main" id="{3F97A90E-4EAF-463D-BD8E-26236FA8ABEA}"/>
              </a:ext>
            </a:extLst>
          </p:cNvPr>
          <p:cNvSpPr txBox="1"/>
          <p:nvPr/>
        </p:nvSpPr>
        <p:spPr>
          <a:xfrm>
            <a:off x="4206408" y="2238409"/>
            <a:ext cx="6158337" cy="523220"/>
          </a:xfrm>
          <a:prstGeom prst="rect">
            <a:avLst/>
          </a:prstGeom>
          <a:noFill/>
        </p:spPr>
        <p:txBody>
          <a:bodyPr wrap="square" rtlCol="0">
            <a:spAutoFit/>
          </a:bodyPr>
          <a:lstStyle/>
          <a:p>
            <a:r>
              <a:rPr lang="en-US" sz="1400"/>
              <a:t>reads that many spaces, otherwise, reads entire file, and stores contents in itself, i.e. namehandle.read(#spaces). </a:t>
            </a:r>
            <a:endParaRPr lang="en-US" sz="1600"/>
          </a:p>
        </p:txBody>
      </p:sp>
      <p:sp>
        <p:nvSpPr>
          <p:cNvPr id="34" name="TextBox 33">
            <a:extLst>
              <a:ext uri="{FF2B5EF4-FFF2-40B4-BE49-F238E27FC236}">
                <a16:creationId xmlns:a16="http://schemas.microsoft.com/office/drawing/2014/main" id="{0C074834-F5FE-49B6-A08E-4040368767A2}"/>
              </a:ext>
            </a:extLst>
          </p:cNvPr>
          <p:cNvSpPr txBox="1"/>
          <p:nvPr/>
        </p:nvSpPr>
        <p:spPr>
          <a:xfrm>
            <a:off x="829119" y="1088907"/>
            <a:ext cx="1861856" cy="338554"/>
          </a:xfrm>
          <a:prstGeom prst="rect">
            <a:avLst/>
          </a:prstGeom>
          <a:noFill/>
        </p:spPr>
        <p:txBody>
          <a:bodyPr wrap="none" rtlCol="0">
            <a:spAutoFit/>
          </a:bodyPr>
          <a:lstStyle/>
          <a:p>
            <a:r>
              <a:rPr lang="en-US" sz="1600">
                <a:solidFill>
                  <a:srgbClr val="00B050"/>
                </a:solidFill>
              </a:rPr>
              <a:t>To open for reading:</a:t>
            </a:r>
            <a:endParaRPr lang="en-US">
              <a:solidFill>
                <a:srgbClr val="00B050"/>
              </a:solidFill>
            </a:endParaRPr>
          </a:p>
        </p:txBody>
      </p:sp>
      <p:sp>
        <p:nvSpPr>
          <p:cNvPr id="36" name="TextBox 35">
            <a:extLst>
              <a:ext uri="{FF2B5EF4-FFF2-40B4-BE49-F238E27FC236}">
                <a16:creationId xmlns:a16="http://schemas.microsoft.com/office/drawing/2014/main" id="{CDC3CE2E-2D14-45D8-BFEE-161693268FC0}"/>
              </a:ext>
            </a:extLst>
          </p:cNvPr>
          <p:cNvSpPr txBox="1"/>
          <p:nvPr/>
        </p:nvSpPr>
        <p:spPr>
          <a:xfrm>
            <a:off x="828181" y="3117603"/>
            <a:ext cx="2834750" cy="338554"/>
          </a:xfrm>
          <a:prstGeom prst="rect">
            <a:avLst/>
          </a:prstGeom>
          <a:noFill/>
        </p:spPr>
        <p:txBody>
          <a:bodyPr wrap="none" rtlCol="0">
            <a:spAutoFit/>
          </a:bodyPr>
          <a:lstStyle/>
          <a:p>
            <a:r>
              <a:rPr lang="en-US" sz="1600" i="1" err="1"/>
              <a:t>namehandle.readline</a:t>
            </a:r>
            <a:r>
              <a:rPr lang="en-US" sz="1600" i="1"/>
              <a:t>(#spaces)</a:t>
            </a:r>
          </a:p>
        </p:txBody>
      </p:sp>
      <p:sp>
        <p:nvSpPr>
          <p:cNvPr id="37" name="TextBox 36">
            <a:extLst>
              <a:ext uri="{FF2B5EF4-FFF2-40B4-BE49-F238E27FC236}">
                <a16:creationId xmlns:a16="http://schemas.microsoft.com/office/drawing/2014/main" id="{FC239798-0F0C-4467-BF25-D80040106955}"/>
              </a:ext>
            </a:extLst>
          </p:cNvPr>
          <p:cNvSpPr txBox="1"/>
          <p:nvPr/>
        </p:nvSpPr>
        <p:spPr>
          <a:xfrm>
            <a:off x="831194" y="4103497"/>
            <a:ext cx="2236510" cy="338554"/>
          </a:xfrm>
          <a:prstGeom prst="rect">
            <a:avLst/>
          </a:prstGeom>
          <a:noFill/>
        </p:spPr>
        <p:txBody>
          <a:bodyPr wrap="none" rtlCol="0">
            <a:spAutoFit/>
          </a:bodyPr>
          <a:lstStyle/>
          <a:p>
            <a:r>
              <a:rPr lang="en-US" sz="1600" i="1" err="1"/>
              <a:t>namehandle.</a:t>
            </a:r>
            <a:r>
              <a:rPr lang="en-US" sz="1600" i="1"/>
              <a:t>readlines()</a:t>
            </a:r>
          </a:p>
        </p:txBody>
      </p:sp>
      <p:sp>
        <p:nvSpPr>
          <p:cNvPr id="39" name="TextBox 38">
            <a:extLst>
              <a:ext uri="{FF2B5EF4-FFF2-40B4-BE49-F238E27FC236}">
                <a16:creationId xmlns:a16="http://schemas.microsoft.com/office/drawing/2014/main" id="{1F4F7196-0E2E-4767-B09D-C9ECD3AA246A}"/>
              </a:ext>
            </a:extLst>
          </p:cNvPr>
          <p:cNvSpPr txBox="1"/>
          <p:nvPr/>
        </p:nvSpPr>
        <p:spPr>
          <a:xfrm>
            <a:off x="3982887" y="4103497"/>
            <a:ext cx="6158337" cy="523220"/>
          </a:xfrm>
          <a:prstGeom prst="rect">
            <a:avLst/>
          </a:prstGeom>
          <a:noFill/>
        </p:spPr>
        <p:txBody>
          <a:bodyPr wrap="square" rtlCol="0">
            <a:spAutoFit/>
          </a:bodyPr>
          <a:lstStyle/>
          <a:p>
            <a:r>
              <a:rPr lang="en-US" sz="1400"/>
              <a:t>Converts file contents to a list, whose elements are the lines converted to strings.  Can use this guy to write a function to insert material into a file, for example.  </a:t>
            </a:r>
          </a:p>
        </p:txBody>
      </p:sp>
      <p:sp>
        <p:nvSpPr>
          <p:cNvPr id="40" name="TextBox 39">
            <a:extLst>
              <a:ext uri="{FF2B5EF4-FFF2-40B4-BE49-F238E27FC236}">
                <a16:creationId xmlns:a16="http://schemas.microsoft.com/office/drawing/2014/main" id="{1612A119-CA7E-43D0-B4FC-1015668EAC6C}"/>
              </a:ext>
            </a:extLst>
          </p:cNvPr>
          <p:cNvSpPr txBox="1"/>
          <p:nvPr/>
        </p:nvSpPr>
        <p:spPr>
          <a:xfrm>
            <a:off x="4762786" y="3000138"/>
            <a:ext cx="7084813" cy="954107"/>
          </a:xfrm>
          <a:prstGeom prst="rect">
            <a:avLst/>
          </a:prstGeom>
          <a:noFill/>
        </p:spPr>
        <p:txBody>
          <a:bodyPr wrap="square" rtlCol="0">
            <a:spAutoFit/>
          </a:bodyPr>
          <a:lstStyle/>
          <a:p>
            <a:r>
              <a:rPr lang="en-US" sz="1400"/>
              <a:t>reads that many spaces, otherwise, reads an entire line.  It will start from where you are in the file, and then read the </a:t>
            </a:r>
            <a:r>
              <a:rPr lang="en-US" sz="1400" i="1"/>
              <a:t>next</a:t>
            </a:r>
            <a:r>
              <a:rPr lang="en-US" sz="1400"/>
              <a:t> line.  As soon as you open the file, you are ‘on’ the 0</a:t>
            </a:r>
            <a:r>
              <a:rPr lang="en-US" sz="1400" baseline="30000"/>
              <a:t>th</a:t>
            </a:r>
            <a:r>
              <a:rPr lang="en-US" sz="1400"/>
              <a:t> line, and so the first line you’d read would be 1, next 2, etc.  Every time you call the method, it will output the next line.  Usually would say x = namehandle.readline(#spaces) and it’d be stored in x.</a:t>
            </a:r>
          </a:p>
        </p:txBody>
      </p:sp>
      <mc:AlternateContent xmlns:mc="http://schemas.openxmlformats.org/markup-compatibility/2006" xmlns:p14="http://schemas.microsoft.com/office/powerpoint/2010/main">
        <mc:Choice Requires="p14">
          <p:contentPart p14:bwMode="auto" r:id="rId2">
            <p14:nvContentPartPr>
              <p14:cNvPr id="42" name="Ink 41">
                <a:extLst>
                  <a:ext uri="{FF2B5EF4-FFF2-40B4-BE49-F238E27FC236}">
                    <a16:creationId xmlns:a16="http://schemas.microsoft.com/office/drawing/2014/main" id="{C1012733-2C78-4205-88A8-267730F96BA7}"/>
                  </a:ext>
                </a:extLst>
              </p14:cNvPr>
              <p14:cNvContentPartPr/>
              <p14:nvPr/>
            </p14:nvContentPartPr>
            <p14:xfrm rot="20244111">
              <a:off x="3653901" y="3139324"/>
              <a:ext cx="904320" cy="443160"/>
            </p14:xfrm>
          </p:contentPart>
        </mc:Choice>
        <mc:Fallback xmlns="">
          <p:pic>
            <p:nvPicPr>
              <p:cNvPr id="42" name="Ink 41">
                <a:extLst>
                  <a:ext uri="{FF2B5EF4-FFF2-40B4-BE49-F238E27FC236}">
                    <a16:creationId xmlns:a16="http://schemas.microsoft.com/office/drawing/2014/main" id="{C1012733-2C78-4205-88A8-267730F96BA7}"/>
                  </a:ext>
                </a:extLst>
              </p:cNvPr>
              <p:cNvPicPr/>
              <p:nvPr/>
            </p:nvPicPr>
            <p:blipFill>
              <a:blip r:embed="rId3"/>
              <a:stretch>
                <a:fillRect/>
              </a:stretch>
            </p:blipFill>
            <p:spPr>
              <a:xfrm rot="20244111">
                <a:off x="3644901" y="3130324"/>
                <a:ext cx="921960" cy="460800"/>
              </a:xfrm>
              <a:prstGeom prst="rect">
                <a:avLst/>
              </a:prstGeom>
            </p:spPr>
          </p:pic>
        </mc:Fallback>
      </mc:AlternateContent>
      <p:sp>
        <p:nvSpPr>
          <p:cNvPr id="16" name="TextBox 15">
            <a:extLst>
              <a:ext uri="{FF2B5EF4-FFF2-40B4-BE49-F238E27FC236}">
                <a16:creationId xmlns:a16="http://schemas.microsoft.com/office/drawing/2014/main" id="{B1373AD0-87A7-4B7A-AB8D-A771EF29BB87}"/>
              </a:ext>
            </a:extLst>
          </p:cNvPr>
          <p:cNvSpPr txBox="1"/>
          <p:nvPr/>
        </p:nvSpPr>
        <p:spPr>
          <a:xfrm>
            <a:off x="8258538" y="5792714"/>
            <a:ext cx="2630079" cy="830997"/>
          </a:xfrm>
          <a:prstGeom prst="rect">
            <a:avLst/>
          </a:prstGeom>
          <a:noFill/>
          <a:ln>
            <a:solidFill>
              <a:srgbClr val="FF0000"/>
            </a:solidFill>
          </a:ln>
        </p:spPr>
        <p:txBody>
          <a:bodyPr wrap="square" rtlCol="0">
            <a:spAutoFit/>
          </a:bodyPr>
          <a:lstStyle/>
          <a:p>
            <a:r>
              <a:rPr lang="en-US" sz="1600"/>
              <a:t>This is very similar to the protocol in php, except Python approach is more OO.</a:t>
            </a:r>
          </a:p>
        </p:txBody>
      </p:sp>
      <p:sp>
        <p:nvSpPr>
          <p:cNvPr id="3" name="TextBox 2">
            <a:extLst>
              <a:ext uri="{FF2B5EF4-FFF2-40B4-BE49-F238E27FC236}">
                <a16:creationId xmlns:a16="http://schemas.microsoft.com/office/drawing/2014/main" id="{490775DD-CF09-3C4C-1EE2-46B32D13A14B}"/>
              </a:ext>
            </a:extLst>
          </p:cNvPr>
          <p:cNvSpPr txBox="1"/>
          <p:nvPr/>
        </p:nvSpPr>
        <p:spPr>
          <a:xfrm>
            <a:off x="823516" y="4762765"/>
            <a:ext cx="1872629" cy="338554"/>
          </a:xfrm>
          <a:prstGeom prst="rect">
            <a:avLst/>
          </a:prstGeom>
          <a:noFill/>
        </p:spPr>
        <p:txBody>
          <a:bodyPr wrap="none" rtlCol="0">
            <a:spAutoFit/>
          </a:bodyPr>
          <a:lstStyle/>
          <a:p>
            <a:r>
              <a:rPr lang="en-US" sz="1600" i="1" err="1"/>
              <a:t>namehandle.close</a:t>
            </a:r>
            <a:r>
              <a:rPr lang="en-US" sz="1600" i="1"/>
              <a:t>( )</a:t>
            </a:r>
          </a:p>
        </p:txBody>
      </p:sp>
      <p:sp>
        <p:nvSpPr>
          <p:cNvPr id="5" name="TextBox 4">
            <a:extLst>
              <a:ext uri="{FF2B5EF4-FFF2-40B4-BE49-F238E27FC236}">
                <a16:creationId xmlns:a16="http://schemas.microsoft.com/office/drawing/2014/main" id="{7C780BC5-1282-B4AC-8D46-D4374A1BF3A2}"/>
              </a:ext>
            </a:extLst>
          </p:cNvPr>
          <p:cNvSpPr txBox="1"/>
          <p:nvPr/>
        </p:nvSpPr>
        <p:spPr>
          <a:xfrm>
            <a:off x="3262389" y="4789530"/>
            <a:ext cx="8100359" cy="523220"/>
          </a:xfrm>
          <a:prstGeom prst="rect">
            <a:avLst/>
          </a:prstGeom>
          <a:noFill/>
        </p:spPr>
        <p:txBody>
          <a:bodyPr wrap="none" rtlCol="0">
            <a:spAutoFit/>
          </a:bodyPr>
          <a:lstStyle/>
          <a:p>
            <a:r>
              <a:rPr lang="en-US" sz="1400"/>
              <a:t>To close file.  I guess this method returns True or False depending on whether closure was successful or not.  </a:t>
            </a:r>
          </a:p>
          <a:p>
            <a:r>
              <a:rPr lang="en-US" sz="1400"/>
              <a:t>Can do print(namehandle.close()) to see if it’s closed.  </a:t>
            </a:r>
            <a:endParaRPr lang="en-US" sz="1600"/>
          </a:p>
        </p:txBody>
      </p:sp>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F1621F86-0EB1-9369-6F21-2AA91108D4CA}"/>
                  </a:ext>
                </a:extLst>
              </p14:cNvPr>
              <p14:cNvContentPartPr/>
              <p14:nvPr/>
            </p14:nvContentPartPr>
            <p14:xfrm>
              <a:off x="2717966" y="4948811"/>
              <a:ext cx="474480" cy="45719"/>
            </p14:xfrm>
          </p:contentPart>
        </mc:Choice>
        <mc:Fallback xmlns="">
          <p:pic>
            <p:nvPicPr>
              <p:cNvPr id="6" name="Ink 5">
                <a:extLst>
                  <a:ext uri="{FF2B5EF4-FFF2-40B4-BE49-F238E27FC236}">
                    <a16:creationId xmlns:a16="http://schemas.microsoft.com/office/drawing/2014/main" id="{F1621F86-0EB1-9369-6F21-2AA91108D4CA}"/>
                  </a:ext>
                </a:extLst>
              </p:cNvPr>
              <p:cNvPicPr/>
              <p:nvPr/>
            </p:nvPicPr>
            <p:blipFill>
              <a:blip r:embed="rId5"/>
              <a:stretch>
                <a:fillRect/>
              </a:stretch>
            </p:blipFill>
            <p:spPr>
              <a:xfrm>
                <a:off x="2711846" y="4942739"/>
                <a:ext cx="486720" cy="57863"/>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 name="Ink 6">
                <a:extLst>
                  <a:ext uri="{FF2B5EF4-FFF2-40B4-BE49-F238E27FC236}">
                    <a16:creationId xmlns:a16="http://schemas.microsoft.com/office/drawing/2014/main" id="{5942B3CD-E861-8D95-C420-4F61117F36E8}"/>
                  </a:ext>
                </a:extLst>
              </p14:cNvPr>
              <p14:cNvContentPartPr/>
              <p14:nvPr/>
            </p14:nvContentPartPr>
            <p14:xfrm>
              <a:off x="3094670" y="4267668"/>
              <a:ext cx="651960" cy="59760"/>
            </p14:xfrm>
          </p:contentPart>
        </mc:Choice>
        <mc:Fallback xmlns="">
          <p:pic>
            <p:nvPicPr>
              <p:cNvPr id="7" name="Ink 6">
                <a:extLst>
                  <a:ext uri="{FF2B5EF4-FFF2-40B4-BE49-F238E27FC236}">
                    <a16:creationId xmlns:a16="http://schemas.microsoft.com/office/drawing/2014/main" id="{5942B3CD-E861-8D95-C420-4F61117F36E8}"/>
                  </a:ext>
                </a:extLst>
              </p:cNvPr>
              <p:cNvPicPr/>
              <p:nvPr/>
            </p:nvPicPr>
            <p:blipFill>
              <a:blip r:embed="rId7"/>
              <a:stretch>
                <a:fillRect/>
              </a:stretch>
            </p:blipFill>
            <p:spPr>
              <a:xfrm>
                <a:off x="3088547" y="4261585"/>
                <a:ext cx="664207" cy="71927"/>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8" name="Ink 7">
                <a:extLst>
                  <a:ext uri="{FF2B5EF4-FFF2-40B4-BE49-F238E27FC236}">
                    <a16:creationId xmlns:a16="http://schemas.microsoft.com/office/drawing/2014/main" id="{71F6990E-02FB-1A28-A738-84AAEA85F85E}"/>
                  </a:ext>
                </a:extLst>
              </p14:cNvPr>
              <p14:cNvContentPartPr/>
              <p14:nvPr/>
            </p14:nvContentPartPr>
            <p14:xfrm>
              <a:off x="3362655" y="2497548"/>
              <a:ext cx="655200" cy="79920"/>
            </p14:xfrm>
          </p:contentPart>
        </mc:Choice>
        <mc:Fallback xmlns="">
          <p:pic>
            <p:nvPicPr>
              <p:cNvPr id="8" name="Ink 7">
                <a:extLst>
                  <a:ext uri="{FF2B5EF4-FFF2-40B4-BE49-F238E27FC236}">
                    <a16:creationId xmlns:a16="http://schemas.microsoft.com/office/drawing/2014/main" id="{71F6990E-02FB-1A28-A738-84AAEA85F85E}"/>
                  </a:ext>
                </a:extLst>
              </p:cNvPr>
              <p:cNvPicPr/>
              <p:nvPr/>
            </p:nvPicPr>
            <p:blipFill>
              <a:blip r:embed="rId9"/>
              <a:stretch>
                <a:fillRect/>
              </a:stretch>
            </p:blipFill>
            <p:spPr>
              <a:xfrm>
                <a:off x="3356535" y="2491428"/>
                <a:ext cx="667440" cy="92160"/>
              </a:xfrm>
              <a:prstGeom prst="rect">
                <a:avLst/>
              </a:prstGeom>
            </p:spPr>
          </p:pic>
        </mc:Fallback>
      </mc:AlternateContent>
    </p:spTree>
    <p:extLst>
      <p:ext uri="{BB962C8B-B14F-4D97-AF65-F5344CB8AC3E}">
        <p14:creationId xmlns:p14="http://schemas.microsoft.com/office/powerpoint/2010/main" val="34152402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AFFAA7E-4DE2-406C-8CB2-FA1EEC42107D}"/>
              </a:ext>
            </a:extLst>
          </p:cNvPr>
          <p:cNvSpPr txBox="1"/>
          <p:nvPr/>
        </p:nvSpPr>
        <p:spPr>
          <a:xfrm>
            <a:off x="4699573" y="194858"/>
            <a:ext cx="1351075" cy="461665"/>
          </a:xfrm>
          <a:prstGeom prst="rect">
            <a:avLst/>
          </a:prstGeom>
          <a:noFill/>
        </p:spPr>
        <p:txBody>
          <a:bodyPr wrap="none" rtlCol="0">
            <a:spAutoFit/>
          </a:bodyPr>
          <a:lstStyle/>
          <a:p>
            <a:r>
              <a:rPr lang="en-US" sz="2400" b="1" u="sng">
                <a:solidFill>
                  <a:srgbClr val="00B050"/>
                </a:solidFill>
              </a:rPr>
              <a:t>Numbers</a:t>
            </a:r>
            <a:endParaRPr lang="en-US" b="1" u="sng">
              <a:solidFill>
                <a:srgbClr val="00B050"/>
              </a:solidFill>
            </a:endParaRPr>
          </a:p>
        </p:txBody>
      </p:sp>
      <p:sp>
        <p:nvSpPr>
          <p:cNvPr id="9" name="TextBox 8">
            <a:extLst>
              <a:ext uri="{FF2B5EF4-FFF2-40B4-BE49-F238E27FC236}">
                <a16:creationId xmlns:a16="http://schemas.microsoft.com/office/drawing/2014/main" id="{C02D24AE-FDC9-2626-9D7B-6511E05309D5}"/>
              </a:ext>
            </a:extLst>
          </p:cNvPr>
          <p:cNvSpPr txBox="1"/>
          <p:nvPr/>
        </p:nvSpPr>
        <p:spPr>
          <a:xfrm>
            <a:off x="246059" y="4566711"/>
            <a:ext cx="7944211" cy="1077218"/>
          </a:xfrm>
          <a:prstGeom prst="rect">
            <a:avLst/>
          </a:prstGeom>
          <a:noFill/>
        </p:spPr>
        <p:txBody>
          <a:bodyPr wrap="square">
            <a:spAutoFit/>
          </a:bodyPr>
          <a:lstStyle/>
          <a:p>
            <a:r>
              <a:rPr lang="en-US" sz="1600" i="1"/>
              <a:t>round(x)</a:t>
            </a:r>
            <a:r>
              <a:rPr lang="en-US" sz="1600"/>
              <a:t> 	     	returns x rounded to nearest int</a:t>
            </a:r>
          </a:p>
          <a:p>
            <a:r>
              <a:rPr lang="en-US" sz="1600" i="1"/>
              <a:t>round(x,m)</a:t>
            </a:r>
            <a:r>
              <a:rPr lang="en-US" sz="1600"/>
              <a:t>     	returns x rounded to m decimal places</a:t>
            </a:r>
          </a:p>
          <a:p>
            <a:r>
              <a:rPr lang="en-US" sz="1600" i="1"/>
              <a:t>abs(x)</a:t>
            </a:r>
            <a:r>
              <a:rPr lang="en-US" sz="1600"/>
              <a:t> 	     	returns absolute value of x</a:t>
            </a:r>
          </a:p>
          <a:p>
            <a:r>
              <a:rPr lang="en-US" sz="1600" i="1"/>
              <a:t>format</a:t>
            </a:r>
            <a:r>
              <a:rPr lang="en-US" sz="1600"/>
              <a:t>(x,’b’)  	returns x in base 2 as a string, e.g., format(5,’b’) = ‘101’</a:t>
            </a:r>
          </a:p>
        </p:txBody>
      </p:sp>
      <p:sp>
        <p:nvSpPr>
          <p:cNvPr id="11" name="TextBox 10">
            <a:extLst>
              <a:ext uri="{FF2B5EF4-FFF2-40B4-BE49-F238E27FC236}">
                <a16:creationId xmlns:a16="http://schemas.microsoft.com/office/drawing/2014/main" id="{3AD1D066-BB3D-9E5E-9BF8-1F0E46471664}"/>
              </a:ext>
            </a:extLst>
          </p:cNvPr>
          <p:cNvSpPr txBox="1"/>
          <p:nvPr/>
        </p:nvSpPr>
        <p:spPr>
          <a:xfrm>
            <a:off x="246060" y="4228157"/>
            <a:ext cx="3382043" cy="338554"/>
          </a:xfrm>
          <a:prstGeom prst="rect">
            <a:avLst/>
          </a:prstGeom>
          <a:noFill/>
        </p:spPr>
        <p:txBody>
          <a:bodyPr wrap="square">
            <a:spAutoFit/>
          </a:bodyPr>
          <a:lstStyle/>
          <a:p>
            <a:r>
              <a:rPr lang="en-US" sz="1600" b="1"/>
              <a:t>Some more miscellaneous functions</a:t>
            </a:r>
          </a:p>
        </p:txBody>
      </p:sp>
      <p:sp>
        <p:nvSpPr>
          <p:cNvPr id="12" name="Rectangle 11">
            <a:extLst>
              <a:ext uri="{FF2B5EF4-FFF2-40B4-BE49-F238E27FC236}">
                <a16:creationId xmlns:a16="http://schemas.microsoft.com/office/drawing/2014/main" id="{C062B19F-A138-FB68-3E38-5AB6972F4A96}"/>
              </a:ext>
            </a:extLst>
          </p:cNvPr>
          <p:cNvSpPr/>
          <p:nvPr/>
        </p:nvSpPr>
        <p:spPr>
          <a:xfrm>
            <a:off x="255894" y="1258113"/>
            <a:ext cx="8749706" cy="2800767"/>
          </a:xfrm>
          <a:prstGeom prst="rect">
            <a:avLst/>
          </a:prstGeom>
        </p:spPr>
        <p:txBody>
          <a:bodyPr wrap="square">
            <a:spAutoFit/>
          </a:bodyPr>
          <a:lstStyle/>
          <a:p>
            <a:r>
              <a:rPr lang="en-US" sz="1600" b="1"/>
              <a:t>Some math functions.  </a:t>
            </a:r>
          </a:p>
          <a:p>
            <a:r>
              <a:rPr lang="en-US" sz="1600" i="1" err="1"/>
              <a:t>a+b</a:t>
            </a:r>
            <a:r>
              <a:rPr lang="en-US" sz="1600" i="1"/>
              <a:t> 	    </a:t>
            </a:r>
            <a:r>
              <a:rPr lang="en-US" sz="1600"/>
              <a:t>returns sum,</a:t>
            </a:r>
          </a:p>
          <a:p>
            <a:r>
              <a:rPr lang="en-US" sz="1600" i="1"/>
              <a:t>a*b</a:t>
            </a:r>
            <a:r>
              <a:rPr lang="en-US" sz="1600"/>
              <a:t> 	    returns product</a:t>
            </a:r>
          </a:p>
          <a:p>
            <a:r>
              <a:rPr lang="en-US" sz="1600" i="1"/>
              <a:t>a/b</a:t>
            </a:r>
            <a:r>
              <a:rPr lang="en-US" sz="1600"/>
              <a:t> 	    returns a/b.  Note that a/b is automatically promoted to a float type, even if its an integer.</a:t>
            </a:r>
          </a:p>
          <a:p>
            <a:r>
              <a:rPr lang="en-US" sz="1600" i="1" err="1"/>
              <a:t>a%b</a:t>
            </a:r>
            <a:r>
              <a:rPr lang="en-US" sz="1600"/>
              <a:t> 	    returns remainder of a/b</a:t>
            </a:r>
          </a:p>
          <a:p>
            <a:r>
              <a:rPr lang="en-US" sz="1600" i="1"/>
              <a:t>a//b</a:t>
            </a:r>
            <a:r>
              <a:rPr lang="en-US" sz="1600"/>
              <a:t> 	    returns integer floor of a/b.   </a:t>
            </a:r>
          </a:p>
          <a:p>
            <a:r>
              <a:rPr lang="en-US" sz="1600" i="1"/>
              <a:t>a**b</a:t>
            </a:r>
            <a:r>
              <a:rPr lang="en-US" sz="1600"/>
              <a:t> 	    returns </a:t>
            </a:r>
            <a:r>
              <a:rPr lang="en-US" sz="1600" err="1"/>
              <a:t>a^b</a:t>
            </a:r>
            <a:r>
              <a:rPr lang="en-US" sz="1600"/>
              <a:t>.  </a:t>
            </a:r>
          </a:p>
          <a:p>
            <a:r>
              <a:rPr lang="en-US" sz="1600" i="1"/>
              <a:t>r+=1</a:t>
            </a:r>
            <a:r>
              <a:rPr lang="en-US" sz="1600"/>
              <a:t> 	    returns r incremented by 1</a:t>
            </a:r>
          </a:p>
          <a:p>
            <a:r>
              <a:rPr lang="en-US" sz="1600" i="1"/>
              <a:t>r-=1</a:t>
            </a:r>
            <a:r>
              <a:rPr lang="en-US" sz="1600"/>
              <a:t> 	     returns r decremented by 1</a:t>
            </a:r>
          </a:p>
          <a:p>
            <a:r>
              <a:rPr lang="en-US" sz="1600" i="1"/>
              <a:t>r*=2</a:t>
            </a:r>
            <a:r>
              <a:rPr lang="en-US" sz="1600"/>
              <a:t> 	     returns r multiplied by 2</a:t>
            </a:r>
          </a:p>
          <a:p>
            <a:r>
              <a:rPr lang="en-US" sz="1600" i="1"/>
              <a:t>r/=2</a:t>
            </a:r>
            <a:r>
              <a:rPr lang="en-US" sz="1600"/>
              <a:t> 	     returns r divided by 2</a:t>
            </a:r>
          </a:p>
        </p:txBody>
      </p:sp>
    </p:spTree>
    <p:extLst>
      <p:ext uri="{BB962C8B-B14F-4D97-AF65-F5344CB8AC3E}">
        <p14:creationId xmlns:p14="http://schemas.microsoft.com/office/powerpoint/2010/main" val="2816372396"/>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C981CB6-9CAF-43A9-B705-90CD284042BD}"/>
              </a:ext>
            </a:extLst>
          </p:cNvPr>
          <p:cNvSpPr txBox="1"/>
          <p:nvPr/>
        </p:nvSpPr>
        <p:spPr>
          <a:xfrm>
            <a:off x="4442791" y="278295"/>
            <a:ext cx="3281219" cy="461665"/>
          </a:xfrm>
          <a:prstGeom prst="rect">
            <a:avLst/>
          </a:prstGeom>
          <a:noFill/>
        </p:spPr>
        <p:txBody>
          <a:bodyPr wrap="none" rtlCol="0">
            <a:spAutoFit/>
          </a:bodyPr>
          <a:lstStyle/>
          <a:p>
            <a:r>
              <a:rPr lang="en-US" sz="2400" b="1" u="sng">
                <a:solidFill>
                  <a:srgbClr val="00B050"/>
                </a:solidFill>
              </a:rPr>
              <a:t>Reading/Writing to Files</a:t>
            </a:r>
          </a:p>
        </p:txBody>
      </p:sp>
      <p:sp>
        <p:nvSpPr>
          <p:cNvPr id="6" name="Rectangle 5">
            <a:extLst>
              <a:ext uri="{FF2B5EF4-FFF2-40B4-BE49-F238E27FC236}">
                <a16:creationId xmlns:a16="http://schemas.microsoft.com/office/drawing/2014/main" id="{0EFC92F9-EADA-4026-B3CE-B933215A4AC8}"/>
              </a:ext>
            </a:extLst>
          </p:cNvPr>
          <p:cNvSpPr/>
          <p:nvPr/>
        </p:nvSpPr>
        <p:spPr>
          <a:xfrm>
            <a:off x="620284" y="1977984"/>
            <a:ext cx="1939142" cy="338554"/>
          </a:xfrm>
          <a:prstGeom prst="rect">
            <a:avLst/>
          </a:prstGeom>
        </p:spPr>
        <p:txBody>
          <a:bodyPr wrap="square">
            <a:spAutoFit/>
          </a:bodyPr>
          <a:lstStyle/>
          <a:p>
            <a:r>
              <a:rPr lang="en-US" sz="1600">
                <a:solidFill>
                  <a:srgbClr val="0070C0"/>
                </a:solidFill>
              </a:rPr>
              <a:t>To open for writing:</a:t>
            </a:r>
          </a:p>
        </p:txBody>
      </p:sp>
      <p:pic>
        <p:nvPicPr>
          <p:cNvPr id="12" name="Picture 11">
            <a:extLst>
              <a:ext uri="{FF2B5EF4-FFF2-40B4-BE49-F238E27FC236}">
                <a16:creationId xmlns:a16="http://schemas.microsoft.com/office/drawing/2014/main" id="{133DE30B-AAE0-4485-90FE-055F566856D0}"/>
              </a:ext>
            </a:extLst>
          </p:cNvPr>
          <p:cNvPicPr>
            <a:picLocks noChangeAspect="1"/>
          </p:cNvPicPr>
          <p:nvPr/>
        </p:nvPicPr>
        <p:blipFill>
          <a:blip r:embed="rId2"/>
          <a:stretch>
            <a:fillRect/>
          </a:stretch>
        </p:blipFill>
        <p:spPr>
          <a:xfrm>
            <a:off x="9251598" y="357963"/>
            <a:ext cx="2562433" cy="1295484"/>
          </a:xfrm>
          <a:prstGeom prst="rect">
            <a:avLst/>
          </a:prstGeom>
        </p:spPr>
      </p:pic>
      <p:sp>
        <p:nvSpPr>
          <p:cNvPr id="14" name="TextBox 13">
            <a:extLst>
              <a:ext uri="{FF2B5EF4-FFF2-40B4-BE49-F238E27FC236}">
                <a16:creationId xmlns:a16="http://schemas.microsoft.com/office/drawing/2014/main" id="{901C1ED0-BE36-4F0C-808F-97EBD8626539}"/>
              </a:ext>
            </a:extLst>
          </p:cNvPr>
          <p:cNvSpPr txBox="1"/>
          <p:nvPr/>
        </p:nvSpPr>
        <p:spPr>
          <a:xfrm>
            <a:off x="620284" y="1397442"/>
            <a:ext cx="7432335" cy="338554"/>
          </a:xfrm>
          <a:prstGeom prst="rect">
            <a:avLst/>
          </a:prstGeom>
          <a:noFill/>
        </p:spPr>
        <p:txBody>
          <a:bodyPr wrap="square" rtlCol="0">
            <a:spAutoFit/>
          </a:bodyPr>
          <a:lstStyle/>
          <a:p>
            <a:r>
              <a:rPr lang="en-US" sz="1600"/>
              <a:t>Another option is to use a ‘with’ statement to provide a context for opening the file.</a:t>
            </a:r>
            <a:endParaRPr lang="en-US"/>
          </a:p>
        </p:txBody>
      </p:sp>
      <p:sp>
        <p:nvSpPr>
          <p:cNvPr id="9" name="TextBox 8">
            <a:extLst>
              <a:ext uri="{FF2B5EF4-FFF2-40B4-BE49-F238E27FC236}">
                <a16:creationId xmlns:a16="http://schemas.microsoft.com/office/drawing/2014/main" id="{54D7456D-8661-74C8-E288-62C8AD9AD599}"/>
              </a:ext>
            </a:extLst>
          </p:cNvPr>
          <p:cNvSpPr txBox="1"/>
          <p:nvPr/>
        </p:nvSpPr>
        <p:spPr>
          <a:xfrm>
            <a:off x="620284" y="2487560"/>
            <a:ext cx="5235546" cy="615553"/>
          </a:xfrm>
          <a:prstGeom prst="rect">
            <a:avLst/>
          </a:prstGeom>
          <a:noFill/>
        </p:spPr>
        <p:txBody>
          <a:bodyPr wrap="square" rtlCol="0">
            <a:spAutoFit/>
          </a:bodyPr>
          <a:lstStyle/>
          <a:p>
            <a:r>
              <a:rPr lang="en-US" sz="1600" i="1"/>
              <a:t>with open(“filename”, “w”) as namehandle:</a:t>
            </a:r>
          </a:p>
          <a:p>
            <a:r>
              <a:rPr lang="en-US" i="1"/>
              <a:t>     etc.</a:t>
            </a:r>
            <a:endParaRPr lang="en-US" sz="1800" i="1"/>
          </a:p>
        </p:txBody>
      </p:sp>
      <p:sp>
        <p:nvSpPr>
          <p:cNvPr id="10" name="TextBox 9">
            <a:extLst>
              <a:ext uri="{FF2B5EF4-FFF2-40B4-BE49-F238E27FC236}">
                <a16:creationId xmlns:a16="http://schemas.microsoft.com/office/drawing/2014/main" id="{99ADBC9E-EDFD-6998-F78B-0086C6A07CDE}"/>
              </a:ext>
            </a:extLst>
          </p:cNvPr>
          <p:cNvSpPr txBox="1"/>
          <p:nvPr/>
        </p:nvSpPr>
        <p:spPr>
          <a:xfrm>
            <a:off x="620284" y="6055812"/>
            <a:ext cx="5583872" cy="338554"/>
          </a:xfrm>
          <a:prstGeom prst="rect">
            <a:avLst/>
          </a:prstGeom>
          <a:noFill/>
        </p:spPr>
        <p:txBody>
          <a:bodyPr wrap="square" rtlCol="0">
            <a:spAutoFit/>
          </a:bodyPr>
          <a:lstStyle/>
          <a:p>
            <a:r>
              <a:rPr lang="en-US" sz="1600"/>
              <a:t>You don’t have to separately close the file, when do it this way.  </a:t>
            </a:r>
            <a:endParaRPr lang="en-US"/>
          </a:p>
        </p:txBody>
      </p:sp>
      <p:sp>
        <p:nvSpPr>
          <p:cNvPr id="24" name="Rectangle 23">
            <a:extLst>
              <a:ext uri="{FF2B5EF4-FFF2-40B4-BE49-F238E27FC236}">
                <a16:creationId xmlns:a16="http://schemas.microsoft.com/office/drawing/2014/main" id="{FD896E3B-4C85-5C34-6F32-A323D8668D34}"/>
              </a:ext>
            </a:extLst>
          </p:cNvPr>
          <p:cNvSpPr/>
          <p:nvPr/>
        </p:nvSpPr>
        <p:spPr>
          <a:xfrm>
            <a:off x="620283" y="3345101"/>
            <a:ext cx="2565367" cy="338554"/>
          </a:xfrm>
          <a:prstGeom prst="rect">
            <a:avLst/>
          </a:prstGeom>
        </p:spPr>
        <p:txBody>
          <a:bodyPr wrap="square">
            <a:spAutoFit/>
          </a:bodyPr>
          <a:lstStyle/>
          <a:p>
            <a:r>
              <a:rPr lang="en-US" sz="1600">
                <a:solidFill>
                  <a:srgbClr val="FF0000"/>
                </a:solidFill>
              </a:rPr>
              <a:t>To open for appending:</a:t>
            </a:r>
          </a:p>
        </p:txBody>
      </p:sp>
      <p:sp>
        <p:nvSpPr>
          <p:cNvPr id="26" name="TextBox 25">
            <a:extLst>
              <a:ext uri="{FF2B5EF4-FFF2-40B4-BE49-F238E27FC236}">
                <a16:creationId xmlns:a16="http://schemas.microsoft.com/office/drawing/2014/main" id="{6E71EEF3-3493-EE93-091F-1DC0002BF687}"/>
              </a:ext>
            </a:extLst>
          </p:cNvPr>
          <p:cNvSpPr txBox="1"/>
          <p:nvPr/>
        </p:nvSpPr>
        <p:spPr>
          <a:xfrm>
            <a:off x="620284" y="3854677"/>
            <a:ext cx="5235546" cy="615553"/>
          </a:xfrm>
          <a:prstGeom prst="rect">
            <a:avLst/>
          </a:prstGeom>
          <a:noFill/>
        </p:spPr>
        <p:txBody>
          <a:bodyPr wrap="square" rtlCol="0">
            <a:spAutoFit/>
          </a:bodyPr>
          <a:lstStyle/>
          <a:p>
            <a:r>
              <a:rPr lang="en-US" sz="1600" i="1"/>
              <a:t>with open(“filename”, “a”) as namehandle:</a:t>
            </a:r>
          </a:p>
          <a:p>
            <a:r>
              <a:rPr lang="en-US" i="1"/>
              <a:t>     etc.</a:t>
            </a:r>
            <a:endParaRPr lang="en-US" sz="1800" i="1"/>
          </a:p>
        </p:txBody>
      </p:sp>
      <p:sp>
        <p:nvSpPr>
          <p:cNvPr id="3" name="Rectangle 2">
            <a:extLst>
              <a:ext uri="{FF2B5EF4-FFF2-40B4-BE49-F238E27FC236}">
                <a16:creationId xmlns:a16="http://schemas.microsoft.com/office/drawing/2014/main" id="{1694E743-49F0-EA0D-1633-FA2EF12A0720}"/>
              </a:ext>
            </a:extLst>
          </p:cNvPr>
          <p:cNvSpPr/>
          <p:nvPr/>
        </p:nvSpPr>
        <p:spPr>
          <a:xfrm>
            <a:off x="620284" y="4698939"/>
            <a:ext cx="1939142" cy="338554"/>
          </a:xfrm>
          <a:prstGeom prst="rect">
            <a:avLst/>
          </a:prstGeom>
        </p:spPr>
        <p:txBody>
          <a:bodyPr wrap="square">
            <a:spAutoFit/>
          </a:bodyPr>
          <a:lstStyle/>
          <a:p>
            <a:r>
              <a:rPr lang="en-US" sz="1600">
                <a:solidFill>
                  <a:srgbClr val="00B050"/>
                </a:solidFill>
              </a:rPr>
              <a:t>To open for reading:</a:t>
            </a:r>
          </a:p>
        </p:txBody>
      </p:sp>
      <p:sp>
        <p:nvSpPr>
          <p:cNvPr id="4" name="TextBox 3">
            <a:extLst>
              <a:ext uri="{FF2B5EF4-FFF2-40B4-BE49-F238E27FC236}">
                <a16:creationId xmlns:a16="http://schemas.microsoft.com/office/drawing/2014/main" id="{33EFF94C-5B94-41B7-7285-3E4FD3E44059}"/>
              </a:ext>
            </a:extLst>
          </p:cNvPr>
          <p:cNvSpPr txBox="1"/>
          <p:nvPr/>
        </p:nvSpPr>
        <p:spPr>
          <a:xfrm>
            <a:off x="620284" y="5208515"/>
            <a:ext cx="5235546" cy="615553"/>
          </a:xfrm>
          <a:prstGeom prst="rect">
            <a:avLst/>
          </a:prstGeom>
          <a:noFill/>
        </p:spPr>
        <p:txBody>
          <a:bodyPr wrap="square" rtlCol="0">
            <a:spAutoFit/>
          </a:bodyPr>
          <a:lstStyle/>
          <a:p>
            <a:r>
              <a:rPr lang="en-US" sz="1600" i="1"/>
              <a:t>with open(“filename”, “r”) as namehandle:</a:t>
            </a:r>
          </a:p>
          <a:p>
            <a:r>
              <a:rPr lang="en-US" i="1"/>
              <a:t>     etc.</a:t>
            </a:r>
            <a:endParaRPr lang="en-US" sz="1800" i="1"/>
          </a:p>
        </p:txBody>
      </p:sp>
    </p:spTree>
    <p:extLst>
      <p:ext uri="{BB962C8B-B14F-4D97-AF65-F5344CB8AC3E}">
        <p14:creationId xmlns:p14="http://schemas.microsoft.com/office/powerpoint/2010/main" val="3585149903"/>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099DD23-4C5F-4535-71D1-115B2FE9433D}"/>
              </a:ext>
            </a:extLst>
          </p:cNvPr>
          <p:cNvPicPr>
            <a:picLocks noChangeAspect="1"/>
          </p:cNvPicPr>
          <p:nvPr/>
        </p:nvPicPr>
        <p:blipFill>
          <a:blip r:embed="rId3"/>
          <a:stretch>
            <a:fillRect/>
          </a:stretch>
        </p:blipFill>
        <p:spPr>
          <a:xfrm>
            <a:off x="435791" y="2463762"/>
            <a:ext cx="5007015" cy="237353"/>
          </a:xfrm>
          <a:prstGeom prst="rect">
            <a:avLst/>
          </a:prstGeom>
        </p:spPr>
      </p:pic>
      <p:sp>
        <p:nvSpPr>
          <p:cNvPr id="10" name="TextBox 9">
            <a:extLst>
              <a:ext uri="{FF2B5EF4-FFF2-40B4-BE49-F238E27FC236}">
                <a16:creationId xmlns:a16="http://schemas.microsoft.com/office/drawing/2014/main" id="{A238AC63-23C9-D0DD-0F10-E399BCBFA224}"/>
              </a:ext>
            </a:extLst>
          </p:cNvPr>
          <p:cNvSpPr txBox="1"/>
          <p:nvPr/>
        </p:nvSpPr>
        <p:spPr>
          <a:xfrm>
            <a:off x="6387796" y="2316101"/>
            <a:ext cx="5204435" cy="1323439"/>
          </a:xfrm>
          <a:prstGeom prst="rect">
            <a:avLst/>
          </a:prstGeom>
          <a:noFill/>
          <a:ln>
            <a:solidFill>
              <a:srgbClr val="00B050"/>
            </a:solidFill>
          </a:ln>
        </p:spPr>
        <p:txBody>
          <a:bodyPr wrap="square" rtlCol="0">
            <a:spAutoFit/>
          </a:bodyPr>
          <a:lstStyle/>
          <a:p>
            <a:r>
              <a:rPr lang="en-US" sz="1600"/>
              <a:t>importing file in from a folder Data in same folder as executable.  This is an example of a relative path.  Can also say </a:t>
            </a:r>
            <a:r>
              <a:rPr lang="en-US" sz="1600">
                <a:solidFill>
                  <a:srgbClr val="00B050"/>
                </a:solidFill>
              </a:rPr>
              <a:t>“./Data/Comedians.txt”</a:t>
            </a:r>
            <a:r>
              <a:rPr lang="en-US" sz="1600"/>
              <a:t>.  The ‘.’ signifies the ‘working directory’.  And I think you can say, </a:t>
            </a:r>
            <a:r>
              <a:rPr lang="en-US" sz="1600">
                <a:solidFill>
                  <a:srgbClr val="00B050"/>
                </a:solidFill>
              </a:rPr>
              <a:t>“../folder/folder/file.ext”</a:t>
            </a:r>
            <a:r>
              <a:rPr lang="en-US" sz="1600"/>
              <a:t>, where the .. means go up one folder.</a:t>
            </a:r>
          </a:p>
        </p:txBody>
      </p:sp>
      <p:pic>
        <p:nvPicPr>
          <p:cNvPr id="22" name="Picture 21">
            <a:extLst>
              <a:ext uri="{FF2B5EF4-FFF2-40B4-BE49-F238E27FC236}">
                <a16:creationId xmlns:a16="http://schemas.microsoft.com/office/drawing/2014/main" id="{D61691D7-C5AA-AC63-2128-A87382C643BA}"/>
              </a:ext>
            </a:extLst>
          </p:cNvPr>
          <p:cNvPicPr>
            <a:picLocks noChangeAspect="1"/>
          </p:cNvPicPr>
          <p:nvPr/>
        </p:nvPicPr>
        <p:blipFill>
          <a:blip r:embed="rId4"/>
          <a:stretch>
            <a:fillRect/>
          </a:stretch>
        </p:blipFill>
        <p:spPr>
          <a:xfrm>
            <a:off x="435791" y="4743233"/>
            <a:ext cx="6515428" cy="713445"/>
          </a:xfrm>
          <a:prstGeom prst="rect">
            <a:avLst/>
          </a:prstGeom>
        </p:spPr>
      </p:pic>
      <mc:AlternateContent xmlns:mc="http://schemas.openxmlformats.org/markup-compatibility/2006" xmlns:p14="http://schemas.microsoft.com/office/powerpoint/2010/main">
        <mc:Choice Requires="p14">
          <p:contentPart p14:bwMode="auto" r:id="rId5">
            <p14:nvContentPartPr>
              <p14:cNvPr id="23" name="Ink 22">
                <a:extLst>
                  <a:ext uri="{FF2B5EF4-FFF2-40B4-BE49-F238E27FC236}">
                    <a16:creationId xmlns:a16="http://schemas.microsoft.com/office/drawing/2014/main" id="{8782EA23-902F-62EA-2D8B-E164E5C3406B}"/>
                  </a:ext>
                </a:extLst>
              </p14:cNvPr>
              <p14:cNvContentPartPr/>
              <p14:nvPr/>
            </p14:nvContentPartPr>
            <p14:xfrm>
              <a:off x="5732028" y="2555756"/>
              <a:ext cx="573840" cy="61200"/>
            </p14:xfrm>
          </p:contentPart>
        </mc:Choice>
        <mc:Fallback xmlns="">
          <p:pic>
            <p:nvPicPr>
              <p:cNvPr id="23" name="Ink 22">
                <a:extLst>
                  <a:ext uri="{FF2B5EF4-FFF2-40B4-BE49-F238E27FC236}">
                    <a16:creationId xmlns:a16="http://schemas.microsoft.com/office/drawing/2014/main" id="{8782EA23-902F-62EA-2D8B-E164E5C3406B}"/>
                  </a:ext>
                </a:extLst>
              </p:cNvPr>
              <p:cNvPicPr/>
              <p:nvPr/>
            </p:nvPicPr>
            <p:blipFill>
              <a:blip r:embed="rId6"/>
              <a:stretch>
                <a:fillRect/>
              </a:stretch>
            </p:blipFill>
            <p:spPr>
              <a:xfrm>
                <a:off x="5723034" y="2546756"/>
                <a:ext cx="591469"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4" name="Ink 23">
                <a:extLst>
                  <a:ext uri="{FF2B5EF4-FFF2-40B4-BE49-F238E27FC236}">
                    <a16:creationId xmlns:a16="http://schemas.microsoft.com/office/drawing/2014/main" id="{A43D4C23-DB2F-DACF-8423-B39786D5D4DD}"/>
                  </a:ext>
                </a:extLst>
              </p14:cNvPr>
              <p14:cNvContentPartPr/>
              <p14:nvPr/>
            </p14:nvContentPartPr>
            <p14:xfrm>
              <a:off x="7258927" y="4994400"/>
              <a:ext cx="582840" cy="131040"/>
            </p14:xfrm>
          </p:contentPart>
        </mc:Choice>
        <mc:Fallback xmlns="">
          <p:pic>
            <p:nvPicPr>
              <p:cNvPr id="24" name="Ink 23">
                <a:extLst>
                  <a:ext uri="{FF2B5EF4-FFF2-40B4-BE49-F238E27FC236}">
                    <a16:creationId xmlns:a16="http://schemas.microsoft.com/office/drawing/2014/main" id="{A43D4C23-DB2F-DACF-8423-B39786D5D4DD}"/>
                  </a:ext>
                </a:extLst>
              </p:cNvPr>
              <p:cNvPicPr/>
              <p:nvPr/>
            </p:nvPicPr>
            <p:blipFill>
              <a:blip r:embed="rId8"/>
              <a:stretch>
                <a:fillRect/>
              </a:stretch>
            </p:blipFill>
            <p:spPr>
              <a:xfrm>
                <a:off x="7249927" y="4985375"/>
                <a:ext cx="600480" cy="148729"/>
              </a:xfrm>
              <a:prstGeom prst="rect">
                <a:avLst/>
              </a:prstGeom>
            </p:spPr>
          </p:pic>
        </mc:Fallback>
      </mc:AlternateContent>
      <p:sp>
        <p:nvSpPr>
          <p:cNvPr id="26" name="TextBox 25">
            <a:extLst>
              <a:ext uri="{FF2B5EF4-FFF2-40B4-BE49-F238E27FC236}">
                <a16:creationId xmlns:a16="http://schemas.microsoft.com/office/drawing/2014/main" id="{0034605B-A4C7-7E94-FF07-81A5EF68DDC9}"/>
              </a:ext>
            </a:extLst>
          </p:cNvPr>
          <p:cNvSpPr txBox="1"/>
          <p:nvPr/>
        </p:nvSpPr>
        <p:spPr>
          <a:xfrm>
            <a:off x="8104689" y="4807567"/>
            <a:ext cx="3084421" cy="584775"/>
          </a:xfrm>
          <a:prstGeom prst="rect">
            <a:avLst/>
          </a:prstGeom>
          <a:noFill/>
        </p:spPr>
        <p:txBody>
          <a:bodyPr wrap="square" rtlCol="0">
            <a:spAutoFit/>
          </a:bodyPr>
          <a:lstStyle/>
          <a:p>
            <a:r>
              <a:rPr lang="en-US" sz="1600"/>
              <a:t>here’s an example where we use the absolute path. </a:t>
            </a:r>
          </a:p>
        </p:txBody>
      </p:sp>
      <p:sp>
        <p:nvSpPr>
          <p:cNvPr id="27" name="TextBox 26">
            <a:extLst>
              <a:ext uri="{FF2B5EF4-FFF2-40B4-BE49-F238E27FC236}">
                <a16:creationId xmlns:a16="http://schemas.microsoft.com/office/drawing/2014/main" id="{462026CB-DF17-FABD-4ADC-397F85ADF62A}"/>
              </a:ext>
            </a:extLst>
          </p:cNvPr>
          <p:cNvSpPr txBox="1"/>
          <p:nvPr/>
        </p:nvSpPr>
        <p:spPr>
          <a:xfrm>
            <a:off x="435791" y="1348082"/>
            <a:ext cx="4342686" cy="338554"/>
          </a:xfrm>
          <a:prstGeom prst="rect">
            <a:avLst/>
          </a:prstGeom>
          <a:noFill/>
        </p:spPr>
        <p:txBody>
          <a:bodyPr wrap="square" rtlCol="0">
            <a:spAutoFit/>
          </a:bodyPr>
          <a:lstStyle/>
          <a:p>
            <a:r>
              <a:rPr lang="en-US" sz="1600"/>
              <a:t>couple examples on how we specify the path</a:t>
            </a:r>
          </a:p>
        </p:txBody>
      </p:sp>
      <p:sp>
        <p:nvSpPr>
          <p:cNvPr id="3" name="TextBox 2">
            <a:extLst>
              <a:ext uri="{FF2B5EF4-FFF2-40B4-BE49-F238E27FC236}">
                <a16:creationId xmlns:a16="http://schemas.microsoft.com/office/drawing/2014/main" id="{8C981CB6-9CAF-43A9-B705-90CD284042BD}"/>
              </a:ext>
            </a:extLst>
          </p:cNvPr>
          <p:cNvSpPr txBox="1"/>
          <p:nvPr/>
        </p:nvSpPr>
        <p:spPr>
          <a:xfrm>
            <a:off x="4442791" y="278295"/>
            <a:ext cx="3281219" cy="461665"/>
          </a:xfrm>
          <a:prstGeom prst="rect">
            <a:avLst/>
          </a:prstGeom>
          <a:noFill/>
        </p:spPr>
        <p:txBody>
          <a:bodyPr wrap="none" rtlCol="0">
            <a:spAutoFit/>
          </a:bodyPr>
          <a:lstStyle/>
          <a:p>
            <a:r>
              <a:rPr lang="en-US" sz="2400" b="1" u="sng">
                <a:solidFill>
                  <a:srgbClr val="00B050"/>
                </a:solidFill>
              </a:rPr>
              <a:t>Reading/Writing to Files</a:t>
            </a:r>
          </a:p>
        </p:txBody>
      </p:sp>
    </p:spTree>
    <p:extLst>
      <p:ext uri="{BB962C8B-B14F-4D97-AF65-F5344CB8AC3E}">
        <p14:creationId xmlns:p14="http://schemas.microsoft.com/office/powerpoint/2010/main" val="3730947024"/>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C981CB6-9CAF-43A9-B705-90CD284042BD}"/>
              </a:ext>
            </a:extLst>
          </p:cNvPr>
          <p:cNvSpPr txBox="1"/>
          <p:nvPr/>
        </p:nvSpPr>
        <p:spPr>
          <a:xfrm>
            <a:off x="4442791" y="278295"/>
            <a:ext cx="3281219" cy="461665"/>
          </a:xfrm>
          <a:prstGeom prst="rect">
            <a:avLst/>
          </a:prstGeom>
          <a:noFill/>
        </p:spPr>
        <p:txBody>
          <a:bodyPr wrap="none" rtlCol="0">
            <a:spAutoFit/>
          </a:bodyPr>
          <a:lstStyle/>
          <a:p>
            <a:r>
              <a:rPr lang="en-US" sz="2400" b="1" u="sng">
                <a:solidFill>
                  <a:srgbClr val="00B050"/>
                </a:solidFill>
              </a:rPr>
              <a:t>Reading/Writing to Files</a:t>
            </a:r>
          </a:p>
        </p:txBody>
      </p:sp>
      <p:sp>
        <p:nvSpPr>
          <p:cNvPr id="8" name="TextBox 7">
            <a:extLst>
              <a:ext uri="{FF2B5EF4-FFF2-40B4-BE49-F238E27FC236}">
                <a16:creationId xmlns:a16="http://schemas.microsoft.com/office/drawing/2014/main" id="{BF561A58-E6C6-4B85-AAF2-F8406888FA97}"/>
              </a:ext>
            </a:extLst>
          </p:cNvPr>
          <p:cNvSpPr txBox="1"/>
          <p:nvPr/>
        </p:nvSpPr>
        <p:spPr>
          <a:xfrm>
            <a:off x="653755" y="1204081"/>
            <a:ext cx="7359175" cy="338554"/>
          </a:xfrm>
          <a:prstGeom prst="rect">
            <a:avLst/>
          </a:prstGeom>
          <a:noFill/>
        </p:spPr>
        <p:txBody>
          <a:bodyPr wrap="square" rtlCol="0">
            <a:spAutoFit/>
          </a:bodyPr>
          <a:lstStyle/>
          <a:p>
            <a:r>
              <a:rPr lang="en-US" sz="1600"/>
              <a:t>Here’s an example of the </a:t>
            </a:r>
            <a:r>
              <a:rPr lang="en-US" sz="1600" i="1"/>
              <a:t>with</a:t>
            </a:r>
            <a:r>
              <a:rPr lang="en-US" sz="1600"/>
              <a:t> stuff.</a:t>
            </a:r>
            <a:endParaRPr lang="en-US"/>
          </a:p>
        </p:txBody>
      </p:sp>
      <p:pic>
        <p:nvPicPr>
          <p:cNvPr id="3" name="Picture 2">
            <a:extLst>
              <a:ext uri="{FF2B5EF4-FFF2-40B4-BE49-F238E27FC236}">
                <a16:creationId xmlns:a16="http://schemas.microsoft.com/office/drawing/2014/main" id="{17CC8EE9-CB93-B6BE-27FE-5DC5CA969DC4}"/>
              </a:ext>
            </a:extLst>
          </p:cNvPr>
          <p:cNvPicPr>
            <a:picLocks noChangeAspect="1"/>
          </p:cNvPicPr>
          <p:nvPr/>
        </p:nvPicPr>
        <p:blipFill>
          <a:blip r:embed="rId2"/>
          <a:stretch>
            <a:fillRect/>
          </a:stretch>
        </p:blipFill>
        <p:spPr>
          <a:xfrm>
            <a:off x="750610" y="2147342"/>
            <a:ext cx="6515428" cy="713445"/>
          </a:xfrm>
          <a:prstGeom prst="rect">
            <a:avLst/>
          </a:prstGeom>
        </p:spPr>
      </p:pic>
      <p:pic>
        <p:nvPicPr>
          <p:cNvPr id="4" name="Picture 3">
            <a:extLst>
              <a:ext uri="{FF2B5EF4-FFF2-40B4-BE49-F238E27FC236}">
                <a16:creationId xmlns:a16="http://schemas.microsoft.com/office/drawing/2014/main" id="{DBF1C794-2833-F79D-2113-5E0E1F84EBD1}"/>
              </a:ext>
            </a:extLst>
          </p:cNvPr>
          <p:cNvPicPr>
            <a:picLocks noChangeAspect="1"/>
          </p:cNvPicPr>
          <p:nvPr/>
        </p:nvPicPr>
        <p:blipFill>
          <a:blip r:embed="rId3"/>
          <a:stretch>
            <a:fillRect/>
          </a:stretch>
        </p:blipFill>
        <p:spPr>
          <a:xfrm>
            <a:off x="758684" y="3768546"/>
            <a:ext cx="2789162" cy="815411"/>
          </a:xfrm>
          <a:prstGeom prst="rect">
            <a:avLst/>
          </a:prstGeom>
        </p:spPr>
      </p:pic>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9EFDB9A7-6E2E-388C-57CE-37A0407CCD1A}"/>
                  </a:ext>
                </a:extLst>
              </p14:cNvPr>
              <p14:cNvContentPartPr/>
              <p14:nvPr/>
            </p14:nvContentPartPr>
            <p14:xfrm>
              <a:off x="2035335" y="3077187"/>
              <a:ext cx="321480" cy="439560"/>
            </p14:xfrm>
          </p:contentPart>
        </mc:Choice>
        <mc:Fallback xmlns="">
          <p:pic>
            <p:nvPicPr>
              <p:cNvPr id="5" name="Ink 4">
                <a:extLst>
                  <a:ext uri="{FF2B5EF4-FFF2-40B4-BE49-F238E27FC236}">
                    <a16:creationId xmlns:a16="http://schemas.microsoft.com/office/drawing/2014/main" id="{9EFDB9A7-6E2E-388C-57CE-37A0407CCD1A}"/>
                  </a:ext>
                </a:extLst>
              </p:cNvPr>
              <p:cNvPicPr/>
              <p:nvPr/>
            </p:nvPicPr>
            <p:blipFill>
              <a:blip r:embed="rId5"/>
              <a:stretch>
                <a:fillRect/>
              </a:stretch>
            </p:blipFill>
            <p:spPr>
              <a:xfrm>
                <a:off x="2026335" y="3068547"/>
                <a:ext cx="339120" cy="4572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 name="Ink 6">
                <a:extLst>
                  <a:ext uri="{FF2B5EF4-FFF2-40B4-BE49-F238E27FC236}">
                    <a16:creationId xmlns:a16="http://schemas.microsoft.com/office/drawing/2014/main" id="{12381EB9-EF3C-A582-D7C4-D313CDF12C21}"/>
                  </a:ext>
                </a:extLst>
              </p14:cNvPr>
              <p14:cNvContentPartPr/>
              <p14:nvPr/>
            </p14:nvContentPartPr>
            <p14:xfrm>
              <a:off x="4915695" y="5545347"/>
              <a:ext cx="360" cy="360"/>
            </p14:xfrm>
          </p:contentPart>
        </mc:Choice>
        <mc:Fallback xmlns="">
          <p:pic>
            <p:nvPicPr>
              <p:cNvPr id="7" name="Ink 6">
                <a:extLst>
                  <a:ext uri="{FF2B5EF4-FFF2-40B4-BE49-F238E27FC236}">
                    <a16:creationId xmlns:a16="http://schemas.microsoft.com/office/drawing/2014/main" id="{12381EB9-EF3C-A582-D7C4-D313CDF12C21}"/>
                  </a:ext>
                </a:extLst>
              </p:cNvPr>
              <p:cNvPicPr/>
              <p:nvPr/>
            </p:nvPicPr>
            <p:blipFill>
              <a:blip r:embed="rId7"/>
              <a:stretch>
                <a:fillRect/>
              </a:stretch>
            </p:blipFill>
            <p:spPr>
              <a:xfrm>
                <a:off x="4907055" y="5536347"/>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0" name="Ink 9">
                <a:extLst>
                  <a:ext uri="{FF2B5EF4-FFF2-40B4-BE49-F238E27FC236}">
                    <a16:creationId xmlns:a16="http://schemas.microsoft.com/office/drawing/2014/main" id="{CC3D31E3-5189-7CAA-22B4-C3906CFD276B}"/>
                  </a:ext>
                </a:extLst>
              </p14:cNvPr>
              <p14:cNvContentPartPr/>
              <p14:nvPr/>
            </p14:nvContentPartPr>
            <p14:xfrm>
              <a:off x="2949735" y="1199748"/>
              <a:ext cx="360" cy="360"/>
            </p14:xfrm>
          </p:contentPart>
        </mc:Choice>
        <mc:Fallback xmlns="">
          <p:pic>
            <p:nvPicPr>
              <p:cNvPr id="10" name="Ink 9">
                <a:extLst>
                  <a:ext uri="{FF2B5EF4-FFF2-40B4-BE49-F238E27FC236}">
                    <a16:creationId xmlns:a16="http://schemas.microsoft.com/office/drawing/2014/main" id="{CC3D31E3-5189-7CAA-22B4-C3906CFD276B}"/>
                  </a:ext>
                </a:extLst>
              </p:cNvPr>
              <p:cNvPicPr/>
              <p:nvPr/>
            </p:nvPicPr>
            <p:blipFill>
              <a:blip r:embed="rId7"/>
              <a:stretch>
                <a:fillRect/>
              </a:stretch>
            </p:blipFill>
            <p:spPr>
              <a:xfrm>
                <a:off x="2940735" y="1190748"/>
                <a:ext cx="18000" cy="18000"/>
              </a:xfrm>
              <a:prstGeom prst="rect">
                <a:avLst/>
              </a:prstGeom>
            </p:spPr>
          </p:pic>
        </mc:Fallback>
      </mc:AlternateContent>
      <p:sp>
        <p:nvSpPr>
          <p:cNvPr id="13" name="TextBox 12">
            <a:extLst>
              <a:ext uri="{FF2B5EF4-FFF2-40B4-BE49-F238E27FC236}">
                <a16:creationId xmlns:a16="http://schemas.microsoft.com/office/drawing/2014/main" id="{AB992005-4316-2190-2C37-F78065CC5A6B}"/>
              </a:ext>
            </a:extLst>
          </p:cNvPr>
          <p:cNvSpPr txBox="1"/>
          <p:nvPr/>
        </p:nvSpPr>
        <p:spPr>
          <a:xfrm>
            <a:off x="653755" y="4925591"/>
            <a:ext cx="7164205" cy="338554"/>
          </a:xfrm>
          <a:prstGeom prst="rect">
            <a:avLst/>
          </a:prstGeom>
          <a:noFill/>
        </p:spPr>
        <p:txBody>
          <a:bodyPr wrap="none" rtlCol="0">
            <a:spAutoFit/>
          </a:bodyPr>
          <a:lstStyle/>
          <a:p>
            <a:r>
              <a:rPr lang="en-US" sz="1600"/>
              <a:t>I imagine you can use the with statement for opening for writing or appending too.   </a:t>
            </a:r>
            <a:endParaRPr lang="en-US"/>
          </a:p>
        </p:txBody>
      </p:sp>
    </p:spTree>
    <p:extLst>
      <p:ext uri="{BB962C8B-B14F-4D97-AF65-F5344CB8AC3E}">
        <p14:creationId xmlns:p14="http://schemas.microsoft.com/office/powerpoint/2010/main" val="2716199623"/>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9C309DD5-F9F4-842D-EA0D-F2B69F80A2C3}"/>
              </a:ext>
            </a:extLst>
          </p:cNvPr>
          <p:cNvSpPr txBox="1"/>
          <p:nvPr/>
        </p:nvSpPr>
        <p:spPr>
          <a:xfrm>
            <a:off x="367354" y="1348146"/>
            <a:ext cx="11025321" cy="307777"/>
          </a:xfrm>
          <a:prstGeom prst="rect">
            <a:avLst/>
          </a:prstGeom>
          <a:noFill/>
        </p:spPr>
        <p:txBody>
          <a:bodyPr wrap="square" rtlCol="0">
            <a:spAutoFit/>
          </a:bodyPr>
          <a:lstStyle/>
          <a:p>
            <a:r>
              <a:rPr lang="en-US" sz="1400"/>
              <a:t>If we have a json file in on our computer, here’s a special library to convert the file to a python dictionary,</a:t>
            </a:r>
          </a:p>
        </p:txBody>
      </p:sp>
      <p:sp>
        <p:nvSpPr>
          <p:cNvPr id="26" name="TextBox 25">
            <a:extLst>
              <a:ext uri="{FF2B5EF4-FFF2-40B4-BE49-F238E27FC236}">
                <a16:creationId xmlns:a16="http://schemas.microsoft.com/office/drawing/2014/main" id="{8A1D055D-A4CC-17C3-B521-E6AD14F44A9E}"/>
              </a:ext>
            </a:extLst>
          </p:cNvPr>
          <p:cNvSpPr txBox="1"/>
          <p:nvPr/>
        </p:nvSpPr>
        <p:spPr>
          <a:xfrm>
            <a:off x="367354" y="1967623"/>
            <a:ext cx="3523508" cy="338554"/>
          </a:xfrm>
          <a:prstGeom prst="rect">
            <a:avLst/>
          </a:prstGeom>
          <a:noFill/>
        </p:spPr>
        <p:txBody>
          <a:bodyPr wrap="square" rtlCol="0">
            <a:spAutoFit/>
          </a:bodyPr>
          <a:lstStyle/>
          <a:p>
            <a:r>
              <a:rPr lang="en-US" sz="1600" b="1"/>
              <a:t>import json</a:t>
            </a:r>
          </a:p>
        </p:txBody>
      </p:sp>
      <p:sp>
        <p:nvSpPr>
          <p:cNvPr id="6" name="TextBox 5">
            <a:extLst>
              <a:ext uri="{FF2B5EF4-FFF2-40B4-BE49-F238E27FC236}">
                <a16:creationId xmlns:a16="http://schemas.microsoft.com/office/drawing/2014/main" id="{0099E17C-2879-6EFF-5EED-2639402C0858}"/>
              </a:ext>
            </a:extLst>
          </p:cNvPr>
          <p:cNvSpPr txBox="1"/>
          <p:nvPr/>
        </p:nvSpPr>
        <p:spPr>
          <a:xfrm>
            <a:off x="367354" y="2333090"/>
            <a:ext cx="3590916" cy="338554"/>
          </a:xfrm>
          <a:prstGeom prst="rect">
            <a:avLst/>
          </a:prstGeom>
          <a:noFill/>
        </p:spPr>
        <p:txBody>
          <a:bodyPr wrap="square" rtlCol="0">
            <a:spAutoFit/>
          </a:bodyPr>
          <a:lstStyle/>
          <a:p>
            <a:r>
              <a:rPr lang="en-US" sz="1600"/>
              <a:t>json_file = open(“json_file_path”, “r”)</a:t>
            </a:r>
          </a:p>
        </p:txBody>
      </p:sp>
      <p:sp>
        <p:nvSpPr>
          <p:cNvPr id="8" name="TextBox 7">
            <a:extLst>
              <a:ext uri="{FF2B5EF4-FFF2-40B4-BE49-F238E27FC236}">
                <a16:creationId xmlns:a16="http://schemas.microsoft.com/office/drawing/2014/main" id="{CC1AF3BF-18C1-5B03-487A-92FD926790C6}"/>
              </a:ext>
            </a:extLst>
          </p:cNvPr>
          <p:cNvSpPr txBox="1"/>
          <p:nvPr/>
        </p:nvSpPr>
        <p:spPr>
          <a:xfrm>
            <a:off x="367354" y="3090446"/>
            <a:ext cx="3352023" cy="338554"/>
          </a:xfrm>
          <a:prstGeom prst="rect">
            <a:avLst/>
          </a:prstGeom>
          <a:noFill/>
        </p:spPr>
        <p:txBody>
          <a:bodyPr wrap="square">
            <a:spAutoFit/>
          </a:bodyPr>
          <a:lstStyle/>
          <a:p>
            <a:r>
              <a:rPr lang="en-US" sz="1600"/>
              <a:t>json_data = json.load(json_file)</a:t>
            </a:r>
          </a:p>
        </p:txBody>
      </p:sp>
      <p:sp>
        <p:nvSpPr>
          <p:cNvPr id="10" name="TextBox 9">
            <a:extLst>
              <a:ext uri="{FF2B5EF4-FFF2-40B4-BE49-F238E27FC236}">
                <a16:creationId xmlns:a16="http://schemas.microsoft.com/office/drawing/2014/main" id="{75AC516A-0AEF-25EC-33A3-51A6388CB473}"/>
              </a:ext>
            </a:extLst>
          </p:cNvPr>
          <p:cNvSpPr txBox="1"/>
          <p:nvPr/>
        </p:nvSpPr>
        <p:spPr>
          <a:xfrm>
            <a:off x="367354" y="3886635"/>
            <a:ext cx="1821802" cy="338554"/>
          </a:xfrm>
          <a:prstGeom prst="rect">
            <a:avLst/>
          </a:prstGeom>
          <a:noFill/>
        </p:spPr>
        <p:txBody>
          <a:bodyPr wrap="square">
            <a:spAutoFit/>
          </a:bodyPr>
          <a:lstStyle/>
          <a:p>
            <a:r>
              <a:rPr lang="en-US" sz="1600"/>
              <a:t>json_file.close()</a:t>
            </a:r>
          </a:p>
        </p:txBody>
      </p:sp>
      <mc:AlternateContent xmlns:mc="http://schemas.openxmlformats.org/markup-compatibility/2006" xmlns:p14="http://schemas.microsoft.com/office/powerpoint/2010/main">
        <mc:Choice Requires="p14">
          <p:contentPart p14:bwMode="auto" r:id="rId2">
            <p14:nvContentPartPr>
              <p14:cNvPr id="11" name="Ink 10">
                <a:extLst>
                  <a:ext uri="{FF2B5EF4-FFF2-40B4-BE49-F238E27FC236}">
                    <a16:creationId xmlns:a16="http://schemas.microsoft.com/office/drawing/2014/main" id="{9250FA13-11E1-648A-9729-4EAFF1213555}"/>
                  </a:ext>
                </a:extLst>
              </p14:cNvPr>
              <p14:cNvContentPartPr/>
              <p14:nvPr/>
            </p14:nvContentPartPr>
            <p14:xfrm>
              <a:off x="3955893" y="2462510"/>
              <a:ext cx="1179000" cy="57240"/>
            </p14:xfrm>
          </p:contentPart>
        </mc:Choice>
        <mc:Fallback xmlns="">
          <p:pic>
            <p:nvPicPr>
              <p:cNvPr id="11" name="Ink 10">
                <a:extLst>
                  <a:ext uri="{FF2B5EF4-FFF2-40B4-BE49-F238E27FC236}">
                    <a16:creationId xmlns:a16="http://schemas.microsoft.com/office/drawing/2014/main" id="{9250FA13-11E1-648A-9729-4EAFF1213555}"/>
                  </a:ext>
                </a:extLst>
              </p:cNvPr>
              <p:cNvPicPr/>
              <p:nvPr/>
            </p:nvPicPr>
            <p:blipFill>
              <a:blip r:embed="rId3"/>
              <a:stretch>
                <a:fillRect/>
              </a:stretch>
            </p:blipFill>
            <p:spPr>
              <a:xfrm>
                <a:off x="3947253" y="2453870"/>
                <a:ext cx="1196640" cy="74880"/>
              </a:xfrm>
              <a:prstGeom prst="rect">
                <a:avLst/>
              </a:prstGeom>
            </p:spPr>
          </p:pic>
        </mc:Fallback>
      </mc:AlternateContent>
      <p:sp>
        <p:nvSpPr>
          <p:cNvPr id="12" name="TextBox 11">
            <a:extLst>
              <a:ext uri="{FF2B5EF4-FFF2-40B4-BE49-F238E27FC236}">
                <a16:creationId xmlns:a16="http://schemas.microsoft.com/office/drawing/2014/main" id="{771C0026-CD1A-F8AD-F164-9D8A1C77CCEE}"/>
              </a:ext>
            </a:extLst>
          </p:cNvPr>
          <p:cNvSpPr txBox="1"/>
          <p:nvPr/>
        </p:nvSpPr>
        <p:spPr>
          <a:xfrm>
            <a:off x="5366118" y="2308621"/>
            <a:ext cx="3051111" cy="307777"/>
          </a:xfrm>
          <a:prstGeom prst="rect">
            <a:avLst/>
          </a:prstGeom>
          <a:noFill/>
        </p:spPr>
        <p:txBody>
          <a:bodyPr wrap="square" rtlCol="0">
            <a:spAutoFit/>
          </a:bodyPr>
          <a:lstStyle/>
          <a:p>
            <a:r>
              <a:rPr lang="en-US" sz="1400"/>
              <a:t>opens the file for reading, as usual.</a:t>
            </a:r>
          </a:p>
        </p:txBody>
      </p:sp>
      <mc:AlternateContent xmlns:mc="http://schemas.openxmlformats.org/markup-compatibility/2006" xmlns:p14="http://schemas.microsoft.com/office/powerpoint/2010/main">
        <mc:Choice Requires="p14">
          <p:contentPart p14:bwMode="auto" r:id="rId4">
            <p14:nvContentPartPr>
              <p14:cNvPr id="13" name="Ink 12">
                <a:extLst>
                  <a:ext uri="{FF2B5EF4-FFF2-40B4-BE49-F238E27FC236}">
                    <a16:creationId xmlns:a16="http://schemas.microsoft.com/office/drawing/2014/main" id="{2CD82032-6BB6-87FE-999F-B700BDDA1781}"/>
                  </a:ext>
                </a:extLst>
              </p14:cNvPr>
              <p14:cNvContentPartPr/>
              <p14:nvPr/>
            </p14:nvContentPartPr>
            <p14:xfrm>
              <a:off x="3301362" y="3240476"/>
              <a:ext cx="1179000" cy="57240"/>
            </p14:xfrm>
          </p:contentPart>
        </mc:Choice>
        <mc:Fallback xmlns="">
          <p:pic>
            <p:nvPicPr>
              <p:cNvPr id="13" name="Ink 12">
                <a:extLst>
                  <a:ext uri="{FF2B5EF4-FFF2-40B4-BE49-F238E27FC236}">
                    <a16:creationId xmlns:a16="http://schemas.microsoft.com/office/drawing/2014/main" id="{2CD82032-6BB6-87FE-999F-B700BDDA1781}"/>
                  </a:ext>
                </a:extLst>
              </p:cNvPr>
              <p:cNvPicPr/>
              <p:nvPr/>
            </p:nvPicPr>
            <p:blipFill>
              <a:blip r:embed="rId3"/>
              <a:stretch>
                <a:fillRect/>
              </a:stretch>
            </p:blipFill>
            <p:spPr>
              <a:xfrm>
                <a:off x="3292722" y="3231836"/>
                <a:ext cx="1196640" cy="74880"/>
              </a:xfrm>
              <a:prstGeom prst="rect">
                <a:avLst/>
              </a:prstGeom>
            </p:spPr>
          </p:pic>
        </mc:Fallback>
      </mc:AlternateContent>
      <p:sp>
        <p:nvSpPr>
          <p:cNvPr id="14" name="TextBox 13">
            <a:extLst>
              <a:ext uri="{FF2B5EF4-FFF2-40B4-BE49-F238E27FC236}">
                <a16:creationId xmlns:a16="http://schemas.microsoft.com/office/drawing/2014/main" id="{152BB7A6-4BC8-9E7A-4244-838B1A4C1108}"/>
              </a:ext>
            </a:extLst>
          </p:cNvPr>
          <p:cNvSpPr txBox="1"/>
          <p:nvPr/>
        </p:nvSpPr>
        <p:spPr>
          <a:xfrm>
            <a:off x="4711587" y="3086587"/>
            <a:ext cx="5318821" cy="307777"/>
          </a:xfrm>
          <a:prstGeom prst="rect">
            <a:avLst/>
          </a:prstGeom>
          <a:noFill/>
        </p:spPr>
        <p:txBody>
          <a:bodyPr wrap="square" rtlCol="0">
            <a:spAutoFit/>
          </a:bodyPr>
          <a:lstStyle/>
          <a:p>
            <a:r>
              <a:rPr lang="en-US" sz="1400"/>
              <a:t>loading the file with json package.  It stores the data as a dictionary.</a:t>
            </a:r>
          </a:p>
        </p:txBody>
      </p:sp>
      <mc:AlternateContent xmlns:mc="http://schemas.openxmlformats.org/markup-compatibility/2006" xmlns:p14="http://schemas.microsoft.com/office/powerpoint/2010/main">
        <mc:Choice Requires="p14">
          <p:contentPart p14:bwMode="auto" r:id="rId5">
            <p14:nvContentPartPr>
              <p14:cNvPr id="15" name="Ink 14">
                <a:extLst>
                  <a:ext uri="{FF2B5EF4-FFF2-40B4-BE49-F238E27FC236}">
                    <a16:creationId xmlns:a16="http://schemas.microsoft.com/office/drawing/2014/main" id="{95553C8A-B16C-3A0A-A723-6FAC602FDABB}"/>
                  </a:ext>
                </a:extLst>
              </p14:cNvPr>
              <p14:cNvContentPartPr/>
              <p14:nvPr/>
            </p14:nvContentPartPr>
            <p14:xfrm>
              <a:off x="1990244" y="4023009"/>
              <a:ext cx="1179000" cy="57240"/>
            </p14:xfrm>
          </p:contentPart>
        </mc:Choice>
        <mc:Fallback xmlns="">
          <p:pic>
            <p:nvPicPr>
              <p:cNvPr id="15" name="Ink 14">
                <a:extLst>
                  <a:ext uri="{FF2B5EF4-FFF2-40B4-BE49-F238E27FC236}">
                    <a16:creationId xmlns:a16="http://schemas.microsoft.com/office/drawing/2014/main" id="{95553C8A-B16C-3A0A-A723-6FAC602FDABB}"/>
                  </a:ext>
                </a:extLst>
              </p:cNvPr>
              <p:cNvPicPr/>
              <p:nvPr/>
            </p:nvPicPr>
            <p:blipFill>
              <a:blip r:embed="rId3"/>
              <a:stretch>
                <a:fillRect/>
              </a:stretch>
            </p:blipFill>
            <p:spPr>
              <a:xfrm>
                <a:off x="1981604" y="4014369"/>
                <a:ext cx="1196640" cy="74880"/>
              </a:xfrm>
              <a:prstGeom prst="rect">
                <a:avLst/>
              </a:prstGeom>
            </p:spPr>
          </p:pic>
        </mc:Fallback>
      </mc:AlternateContent>
      <p:sp>
        <p:nvSpPr>
          <p:cNvPr id="16" name="TextBox 15">
            <a:extLst>
              <a:ext uri="{FF2B5EF4-FFF2-40B4-BE49-F238E27FC236}">
                <a16:creationId xmlns:a16="http://schemas.microsoft.com/office/drawing/2014/main" id="{CBBCDAE6-450B-8EA0-AE84-65CA3736F705}"/>
              </a:ext>
            </a:extLst>
          </p:cNvPr>
          <p:cNvSpPr txBox="1"/>
          <p:nvPr/>
        </p:nvSpPr>
        <p:spPr>
          <a:xfrm>
            <a:off x="3400469" y="3869120"/>
            <a:ext cx="3051111" cy="307777"/>
          </a:xfrm>
          <a:prstGeom prst="rect">
            <a:avLst/>
          </a:prstGeom>
          <a:noFill/>
        </p:spPr>
        <p:txBody>
          <a:bodyPr wrap="square" rtlCol="0">
            <a:spAutoFit/>
          </a:bodyPr>
          <a:lstStyle/>
          <a:p>
            <a:r>
              <a:rPr lang="en-US" sz="1400"/>
              <a:t>closing the file, as usual.</a:t>
            </a:r>
          </a:p>
        </p:txBody>
      </p:sp>
      <p:sp>
        <p:nvSpPr>
          <p:cNvPr id="3" name="TextBox 2">
            <a:extLst>
              <a:ext uri="{FF2B5EF4-FFF2-40B4-BE49-F238E27FC236}">
                <a16:creationId xmlns:a16="http://schemas.microsoft.com/office/drawing/2014/main" id="{9B797781-D2A7-7681-8A1C-D4AD99A2B230}"/>
              </a:ext>
            </a:extLst>
          </p:cNvPr>
          <p:cNvSpPr txBox="1"/>
          <p:nvPr/>
        </p:nvSpPr>
        <p:spPr>
          <a:xfrm>
            <a:off x="4442791" y="278295"/>
            <a:ext cx="3281219" cy="461665"/>
          </a:xfrm>
          <a:prstGeom prst="rect">
            <a:avLst/>
          </a:prstGeom>
          <a:noFill/>
        </p:spPr>
        <p:txBody>
          <a:bodyPr wrap="none" rtlCol="0">
            <a:spAutoFit/>
          </a:bodyPr>
          <a:lstStyle/>
          <a:p>
            <a:r>
              <a:rPr lang="en-US" sz="2400" b="1" u="sng">
                <a:solidFill>
                  <a:srgbClr val="00B050"/>
                </a:solidFill>
              </a:rPr>
              <a:t>Reading/Writing to Files</a:t>
            </a:r>
          </a:p>
        </p:txBody>
      </p:sp>
    </p:spTree>
    <p:extLst>
      <p:ext uri="{BB962C8B-B14F-4D97-AF65-F5344CB8AC3E}">
        <p14:creationId xmlns:p14="http://schemas.microsoft.com/office/powerpoint/2010/main" val="2499780474"/>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5FE1532-07E7-2F0E-1A82-F06642A31DF1}"/>
              </a:ext>
            </a:extLst>
          </p:cNvPr>
          <p:cNvSpPr txBox="1"/>
          <p:nvPr/>
        </p:nvSpPr>
        <p:spPr>
          <a:xfrm>
            <a:off x="329864" y="1110377"/>
            <a:ext cx="5501769" cy="307777"/>
          </a:xfrm>
          <a:prstGeom prst="rect">
            <a:avLst/>
          </a:prstGeom>
          <a:noFill/>
        </p:spPr>
        <p:txBody>
          <a:bodyPr wrap="square" rtlCol="0">
            <a:spAutoFit/>
          </a:bodyPr>
          <a:lstStyle/>
          <a:p>
            <a:r>
              <a:rPr lang="en-US" sz="1400"/>
              <a:t>Here’s opening a json file.  I found a json file url on the internet,</a:t>
            </a:r>
          </a:p>
        </p:txBody>
      </p:sp>
      <p:pic>
        <p:nvPicPr>
          <p:cNvPr id="5" name="Picture 4">
            <a:extLst>
              <a:ext uri="{FF2B5EF4-FFF2-40B4-BE49-F238E27FC236}">
                <a16:creationId xmlns:a16="http://schemas.microsoft.com/office/drawing/2014/main" id="{AB3254E2-D708-8724-32D3-5C288F316B5A}"/>
              </a:ext>
            </a:extLst>
          </p:cNvPr>
          <p:cNvPicPr>
            <a:picLocks noChangeAspect="1"/>
          </p:cNvPicPr>
          <p:nvPr/>
        </p:nvPicPr>
        <p:blipFill>
          <a:blip r:embed="rId2"/>
          <a:stretch>
            <a:fillRect/>
          </a:stretch>
        </p:blipFill>
        <p:spPr>
          <a:xfrm>
            <a:off x="329864" y="4608255"/>
            <a:ext cx="6649378" cy="2000529"/>
          </a:xfrm>
          <a:prstGeom prst="rect">
            <a:avLst/>
          </a:prstGeom>
        </p:spPr>
      </p:pic>
      <p:pic>
        <p:nvPicPr>
          <p:cNvPr id="6" name="Picture 5">
            <a:extLst>
              <a:ext uri="{FF2B5EF4-FFF2-40B4-BE49-F238E27FC236}">
                <a16:creationId xmlns:a16="http://schemas.microsoft.com/office/drawing/2014/main" id="{BA6547F5-5E90-65CD-2DED-378097659117}"/>
              </a:ext>
            </a:extLst>
          </p:cNvPr>
          <p:cNvPicPr>
            <a:picLocks noChangeAspect="1"/>
          </p:cNvPicPr>
          <p:nvPr/>
        </p:nvPicPr>
        <p:blipFill>
          <a:blip r:embed="rId3"/>
          <a:stretch>
            <a:fillRect/>
          </a:stretch>
        </p:blipFill>
        <p:spPr>
          <a:xfrm>
            <a:off x="329864" y="1567913"/>
            <a:ext cx="6096000" cy="2341679"/>
          </a:xfrm>
          <a:prstGeom prst="rect">
            <a:avLst/>
          </a:prstGeom>
        </p:spPr>
      </p:pic>
      <mc:AlternateContent xmlns:mc="http://schemas.openxmlformats.org/markup-compatibility/2006" xmlns:p14="http://schemas.microsoft.com/office/powerpoint/2010/main">
        <mc:Choice Requires="p14">
          <p:contentPart p14:bwMode="auto" r:id="rId4">
            <p14:nvContentPartPr>
              <p14:cNvPr id="8" name="Ink 7">
                <a:extLst>
                  <a:ext uri="{FF2B5EF4-FFF2-40B4-BE49-F238E27FC236}">
                    <a16:creationId xmlns:a16="http://schemas.microsoft.com/office/drawing/2014/main" id="{9191FD02-5F3B-B981-D664-3293BD934F79}"/>
                  </a:ext>
                </a:extLst>
              </p14:cNvPr>
              <p14:cNvContentPartPr/>
              <p14:nvPr/>
            </p14:nvContentPartPr>
            <p14:xfrm>
              <a:off x="1519413" y="2519030"/>
              <a:ext cx="2260440" cy="384120"/>
            </p14:xfrm>
          </p:contentPart>
        </mc:Choice>
        <mc:Fallback xmlns="">
          <p:pic>
            <p:nvPicPr>
              <p:cNvPr id="8" name="Ink 7">
                <a:extLst>
                  <a:ext uri="{FF2B5EF4-FFF2-40B4-BE49-F238E27FC236}">
                    <a16:creationId xmlns:a16="http://schemas.microsoft.com/office/drawing/2014/main" id="{9191FD02-5F3B-B981-D664-3293BD934F79}"/>
                  </a:ext>
                </a:extLst>
              </p:cNvPr>
              <p:cNvPicPr/>
              <p:nvPr/>
            </p:nvPicPr>
            <p:blipFill>
              <a:blip r:embed="rId5"/>
              <a:stretch>
                <a:fillRect/>
              </a:stretch>
            </p:blipFill>
            <p:spPr>
              <a:xfrm>
                <a:off x="1510773" y="2510390"/>
                <a:ext cx="2278080" cy="401760"/>
              </a:xfrm>
              <a:prstGeom prst="rect">
                <a:avLst/>
              </a:prstGeom>
            </p:spPr>
          </p:pic>
        </mc:Fallback>
      </mc:AlternateContent>
      <p:sp>
        <p:nvSpPr>
          <p:cNvPr id="13" name="TextBox 12">
            <a:extLst>
              <a:ext uri="{FF2B5EF4-FFF2-40B4-BE49-F238E27FC236}">
                <a16:creationId xmlns:a16="http://schemas.microsoft.com/office/drawing/2014/main" id="{CCBB4C0F-45D1-86CA-1C71-89C69AAE2A9F}"/>
              </a:ext>
            </a:extLst>
          </p:cNvPr>
          <p:cNvSpPr txBox="1"/>
          <p:nvPr/>
        </p:nvSpPr>
        <p:spPr>
          <a:xfrm>
            <a:off x="286634" y="4105035"/>
            <a:ext cx="5501769" cy="307777"/>
          </a:xfrm>
          <a:prstGeom prst="rect">
            <a:avLst/>
          </a:prstGeom>
          <a:noFill/>
        </p:spPr>
        <p:txBody>
          <a:bodyPr wrap="square" rtlCol="0">
            <a:spAutoFit/>
          </a:bodyPr>
          <a:lstStyle/>
          <a:p>
            <a:r>
              <a:rPr lang="en-US" sz="1400"/>
              <a:t>and did this,</a:t>
            </a:r>
          </a:p>
        </p:txBody>
      </p:sp>
      <mc:AlternateContent xmlns:mc="http://schemas.openxmlformats.org/markup-compatibility/2006" xmlns:p14="http://schemas.microsoft.com/office/powerpoint/2010/main">
        <mc:Choice Requires="p14">
          <p:contentPart p14:bwMode="auto" r:id="rId6">
            <p14:nvContentPartPr>
              <p14:cNvPr id="14" name="Ink 13">
                <a:extLst>
                  <a:ext uri="{FF2B5EF4-FFF2-40B4-BE49-F238E27FC236}">
                    <a16:creationId xmlns:a16="http://schemas.microsoft.com/office/drawing/2014/main" id="{3A51ACD1-CA8A-FEB1-7A71-66ED5BE57434}"/>
                  </a:ext>
                </a:extLst>
              </p14:cNvPr>
              <p14:cNvContentPartPr/>
              <p14:nvPr/>
            </p14:nvContentPartPr>
            <p14:xfrm>
              <a:off x="3769413" y="2799110"/>
              <a:ext cx="1783440" cy="2760120"/>
            </p14:xfrm>
          </p:contentPart>
        </mc:Choice>
        <mc:Fallback xmlns="">
          <p:pic>
            <p:nvPicPr>
              <p:cNvPr id="14" name="Ink 13">
                <a:extLst>
                  <a:ext uri="{FF2B5EF4-FFF2-40B4-BE49-F238E27FC236}">
                    <a16:creationId xmlns:a16="http://schemas.microsoft.com/office/drawing/2014/main" id="{3A51ACD1-CA8A-FEB1-7A71-66ED5BE57434}"/>
                  </a:ext>
                </a:extLst>
              </p:cNvPr>
              <p:cNvPicPr/>
              <p:nvPr/>
            </p:nvPicPr>
            <p:blipFill>
              <a:blip r:embed="rId7"/>
              <a:stretch>
                <a:fillRect/>
              </a:stretch>
            </p:blipFill>
            <p:spPr>
              <a:xfrm>
                <a:off x="3760773" y="2790470"/>
                <a:ext cx="1801080" cy="2777760"/>
              </a:xfrm>
              <a:prstGeom prst="rect">
                <a:avLst/>
              </a:prstGeom>
            </p:spPr>
          </p:pic>
        </mc:Fallback>
      </mc:AlternateContent>
      <p:sp>
        <p:nvSpPr>
          <p:cNvPr id="3" name="TextBox 2">
            <a:extLst>
              <a:ext uri="{FF2B5EF4-FFF2-40B4-BE49-F238E27FC236}">
                <a16:creationId xmlns:a16="http://schemas.microsoft.com/office/drawing/2014/main" id="{0AECD787-266E-36E9-AB4B-D485AA8E828D}"/>
              </a:ext>
            </a:extLst>
          </p:cNvPr>
          <p:cNvSpPr txBox="1"/>
          <p:nvPr/>
        </p:nvSpPr>
        <p:spPr>
          <a:xfrm>
            <a:off x="4442791" y="278295"/>
            <a:ext cx="3281219" cy="461665"/>
          </a:xfrm>
          <a:prstGeom prst="rect">
            <a:avLst/>
          </a:prstGeom>
          <a:noFill/>
        </p:spPr>
        <p:txBody>
          <a:bodyPr wrap="none" rtlCol="0">
            <a:spAutoFit/>
          </a:bodyPr>
          <a:lstStyle/>
          <a:p>
            <a:r>
              <a:rPr lang="en-US" sz="2400" b="1" u="sng">
                <a:solidFill>
                  <a:srgbClr val="00B050"/>
                </a:solidFill>
              </a:rPr>
              <a:t>Reading/Writing to Files</a:t>
            </a:r>
          </a:p>
        </p:txBody>
      </p:sp>
    </p:spTree>
    <p:extLst>
      <p:ext uri="{BB962C8B-B14F-4D97-AF65-F5344CB8AC3E}">
        <p14:creationId xmlns:p14="http://schemas.microsoft.com/office/powerpoint/2010/main" val="4053030496"/>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C5AE7A4-B81F-409A-AC59-34F9E666DBA1}"/>
              </a:ext>
            </a:extLst>
          </p:cNvPr>
          <p:cNvSpPr txBox="1"/>
          <p:nvPr/>
        </p:nvSpPr>
        <p:spPr>
          <a:xfrm>
            <a:off x="4405349" y="99398"/>
            <a:ext cx="3281219" cy="461665"/>
          </a:xfrm>
          <a:prstGeom prst="rect">
            <a:avLst/>
          </a:prstGeom>
          <a:noFill/>
        </p:spPr>
        <p:txBody>
          <a:bodyPr wrap="none" rtlCol="0">
            <a:spAutoFit/>
          </a:bodyPr>
          <a:lstStyle/>
          <a:p>
            <a:r>
              <a:rPr lang="en-US" sz="2400" b="1" u="sng">
                <a:solidFill>
                  <a:srgbClr val="00B050"/>
                </a:solidFill>
              </a:rPr>
              <a:t>Reading/Writing to Files</a:t>
            </a:r>
          </a:p>
        </p:txBody>
      </p:sp>
      <p:sp>
        <p:nvSpPr>
          <p:cNvPr id="3" name="TextBox 2">
            <a:extLst>
              <a:ext uri="{FF2B5EF4-FFF2-40B4-BE49-F238E27FC236}">
                <a16:creationId xmlns:a16="http://schemas.microsoft.com/office/drawing/2014/main" id="{DB5EE178-4CAC-4121-A2C8-8D8E32532E6C}"/>
              </a:ext>
            </a:extLst>
          </p:cNvPr>
          <p:cNvSpPr txBox="1"/>
          <p:nvPr/>
        </p:nvSpPr>
        <p:spPr>
          <a:xfrm>
            <a:off x="441109" y="672113"/>
            <a:ext cx="11372519" cy="1200329"/>
          </a:xfrm>
          <a:prstGeom prst="rect">
            <a:avLst/>
          </a:prstGeom>
          <a:noFill/>
        </p:spPr>
        <p:txBody>
          <a:bodyPr wrap="square" rtlCol="0">
            <a:spAutoFit/>
          </a:bodyPr>
          <a:lstStyle/>
          <a:p>
            <a:r>
              <a:rPr lang="en-US" sz="1600" b="1"/>
              <a:t>Querying a file</a:t>
            </a:r>
            <a:endParaRPr lang="en-US" sz="1400" b="1"/>
          </a:p>
          <a:p>
            <a:r>
              <a:rPr lang="en-US" sz="1400">
                <a:solidFill>
                  <a:srgbClr val="0000FF"/>
                </a:solidFill>
              </a:rPr>
              <a:t>Python treats a line as something </a:t>
            </a:r>
            <a:r>
              <a:rPr lang="en-US" sz="1400" i="1">
                <a:solidFill>
                  <a:srgbClr val="0000FF"/>
                </a:solidFill>
              </a:rPr>
              <a:t>in</a:t>
            </a:r>
            <a:r>
              <a:rPr lang="en-US" sz="1400">
                <a:solidFill>
                  <a:srgbClr val="0000FF"/>
                </a:solidFill>
              </a:rPr>
              <a:t> a file</a:t>
            </a:r>
            <a:r>
              <a:rPr lang="en-US" sz="1400" i="1"/>
              <a:t>.  </a:t>
            </a:r>
            <a:r>
              <a:rPr lang="en-US" sz="1400"/>
              <a:t>So you can search for a line in a file, and you can iterate over lines in a file.  The contents of the line it treats as one long string (it doesn’t recognize #’s as #’s per se’).  For instance if the line is: 12   5   -7, then Python interprets this as ’12\t5\t-7’.  And you can say things like line[0], line[-1], etc., and it’ll understand.  The following code will print all the lines in the file.  Seems too that we can only use </a:t>
            </a:r>
            <a:r>
              <a:rPr lang="en-US" sz="1400" i="1"/>
              <a:t>for</a:t>
            </a:r>
            <a:r>
              <a:rPr lang="en-US" sz="1400"/>
              <a:t> to iterate over the lines and within lines, not </a:t>
            </a:r>
            <a:r>
              <a:rPr lang="en-US" sz="1400" i="1"/>
              <a:t>while</a:t>
            </a:r>
            <a:r>
              <a:rPr lang="en-US" sz="1400"/>
              <a:t> for instance. </a:t>
            </a:r>
          </a:p>
        </p:txBody>
      </p:sp>
      <p:sp>
        <p:nvSpPr>
          <p:cNvPr id="4" name="TextBox 3">
            <a:extLst>
              <a:ext uri="{FF2B5EF4-FFF2-40B4-BE49-F238E27FC236}">
                <a16:creationId xmlns:a16="http://schemas.microsoft.com/office/drawing/2014/main" id="{590A6F2A-312A-49BE-B8CF-2D49F909F60A}"/>
              </a:ext>
            </a:extLst>
          </p:cNvPr>
          <p:cNvSpPr txBox="1"/>
          <p:nvPr/>
        </p:nvSpPr>
        <p:spPr>
          <a:xfrm>
            <a:off x="545015" y="1920479"/>
            <a:ext cx="2511713" cy="830997"/>
          </a:xfrm>
          <a:prstGeom prst="rect">
            <a:avLst/>
          </a:prstGeom>
          <a:noFill/>
        </p:spPr>
        <p:txBody>
          <a:bodyPr wrap="none" rtlCol="0">
            <a:spAutoFit/>
          </a:bodyPr>
          <a:lstStyle/>
          <a:p>
            <a:r>
              <a:rPr lang="en-US" sz="1600" err="1"/>
              <a:t>namehandle</a:t>
            </a:r>
            <a:r>
              <a:rPr lang="en-US" sz="1600"/>
              <a:t> = open(file, ‘r’)</a:t>
            </a:r>
          </a:p>
          <a:p>
            <a:r>
              <a:rPr lang="en-US" sz="1600"/>
              <a:t>for x in namehandle:</a:t>
            </a:r>
          </a:p>
          <a:p>
            <a:r>
              <a:rPr lang="en-US" sz="1600"/>
              <a:t>   print(x)</a:t>
            </a:r>
          </a:p>
        </p:txBody>
      </p:sp>
      <p:sp>
        <p:nvSpPr>
          <p:cNvPr id="6" name="TextBox 5">
            <a:extLst>
              <a:ext uri="{FF2B5EF4-FFF2-40B4-BE49-F238E27FC236}">
                <a16:creationId xmlns:a16="http://schemas.microsoft.com/office/drawing/2014/main" id="{24C458B3-5D48-454B-94A1-1F03E61C3346}"/>
              </a:ext>
            </a:extLst>
          </p:cNvPr>
          <p:cNvSpPr txBox="1"/>
          <p:nvPr/>
        </p:nvSpPr>
        <p:spPr>
          <a:xfrm>
            <a:off x="444137" y="4825515"/>
            <a:ext cx="6849311" cy="307777"/>
          </a:xfrm>
          <a:prstGeom prst="rect">
            <a:avLst/>
          </a:prstGeom>
          <a:noFill/>
        </p:spPr>
        <p:txBody>
          <a:bodyPr wrap="none" rtlCol="0">
            <a:spAutoFit/>
          </a:bodyPr>
          <a:lstStyle/>
          <a:p>
            <a:r>
              <a:rPr lang="en-US" sz="1400">
                <a:solidFill>
                  <a:srgbClr val="0000FF"/>
                </a:solidFill>
              </a:rPr>
              <a:t>And it treats line as a big string</a:t>
            </a:r>
            <a:r>
              <a:rPr lang="en-US" sz="1400"/>
              <a:t>.  So for instance, you could search for a keyword in a file via:</a:t>
            </a:r>
          </a:p>
        </p:txBody>
      </p:sp>
      <p:sp>
        <p:nvSpPr>
          <p:cNvPr id="5" name="TextBox 4">
            <a:extLst>
              <a:ext uri="{FF2B5EF4-FFF2-40B4-BE49-F238E27FC236}">
                <a16:creationId xmlns:a16="http://schemas.microsoft.com/office/drawing/2014/main" id="{25EA9C71-24E2-48FD-ABB8-DE8A9CA928E1}"/>
              </a:ext>
            </a:extLst>
          </p:cNvPr>
          <p:cNvSpPr txBox="1"/>
          <p:nvPr/>
        </p:nvSpPr>
        <p:spPr>
          <a:xfrm>
            <a:off x="444137" y="2799513"/>
            <a:ext cx="11576227" cy="738664"/>
          </a:xfrm>
          <a:prstGeom prst="rect">
            <a:avLst/>
          </a:prstGeom>
          <a:noFill/>
        </p:spPr>
        <p:txBody>
          <a:bodyPr wrap="square" rtlCol="0">
            <a:spAutoFit/>
          </a:bodyPr>
          <a:lstStyle/>
          <a:p>
            <a:r>
              <a:rPr lang="en-US" sz="1400"/>
              <a:t>But note that the following will print every other line starting with the ‘1</a:t>
            </a:r>
            <a:r>
              <a:rPr lang="en-US" sz="1400" baseline="30000"/>
              <a:t>st</a:t>
            </a:r>
            <a:r>
              <a:rPr lang="en-US" sz="1400"/>
              <a:t>’, because x will start on the 0</a:t>
            </a:r>
            <a:r>
              <a:rPr lang="en-US" sz="1400" baseline="30000"/>
              <a:t>th</a:t>
            </a:r>
            <a:r>
              <a:rPr lang="en-US" sz="1400"/>
              <a:t> line, then read the 1</a:t>
            </a:r>
            <a:r>
              <a:rPr lang="en-US" sz="1400" baseline="30000"/>
              <a:t>st</a:t>
            </a:r>
            <a:r>
              <a:rPr lang="en-US" sz="1400"/>
              <a:t> and print it.  Then x will</a:t>
            </a:r>
          </a:p>
          <a:p>
            <a:r>
              <a:rPr lang="en-US" sz="1400"/>
              <a:t>advance to the 2</a:t>
            </a:r>
            <a:r>
              <a:rPr lang="en-US" sz="1400" baseline="30000"/>
              <a:t>nd</a:t>
            </a:r>
            <a:r>
              <a:rPr lang="en-US" sz="1400"/>
              <a:t> line, read the 3</a:t>
            </a:r>
            <a:r>
              <a:rPr lang="en-US" sz="1400" baseline="30000"/>
              <a:t>rd</a:t>
            </a:r>
            <a:r>
              <a:rPr lang="en-US" sz="1400"/>
              <a:t> and print it.  Then x will advance to the 4</a:t>
            </a:r>
            <a:r>
              <a:rPr lang="en-US" sz="1400" baseline="30000"/>
              <a:t>th</a:t>
            </a:r>
            <a:r>
              <a:rPr lang="en-US" sz="1400"/>
              <a:t> line, read the 5</a:t>
            </a:r>
            <a:r>
              <a:rPr lang="en-US" sz="1400" baseline="30000"/>
              <a:t>th</a:t>
            </a:r>
            <a:r>
              <a:rPr lang="en-US" sz="1400"/>
              <a:t> and print it, etc.  It seems that the command </a:t>
            </a:r>
            <a:r>
              <a:rPr lang="en-US" sz="1400" i="1"/>
              <a:t>namehandle.readline() </a:t>
            </a:r>
            <a:r>
              <a:rPr lang="en-US" sz="1400"/>
              <a:t>reads the </a:t>
            </a:r>
            <a:r>
              <a:rPr lang="en-US" sz="1400" i="1"/>
              <a:t>next</a:t>
            </a:r>
            <a:r>
              <a:rPr lang="en-US" sz="1400"/>
              <a:t> line.</a:t>
            </a:r>
          </a:p>
        </p:txBody>
      </p:sp>
      <p:sp>
        <p:nvSpPr>
          <p:cNvPr id="7" name="Rectangle 6">
            <a:extLst>
              <a:ext uri="{FF2B5EF4-FFF2-40B4-BE49-F238E27FC236}">
                <a16:creationId xmlns:a16="http://schemas.microsoft.com/office/drawing/2014/main" id="{1DECD3D3-1265-4547-A4F5-704169A99D30}"/>
              </a:ext>
            </a:extLst>
          </p:cNvPr>
          <p:cNvSpPr/>
          <p:nvPr/>
        </p:nvSpPr>
        <p:spPr>
          <a:xfrm>
            <a:off x="545015" y="5229366"/>
            <a:ext cx="2812629" cy="1569660"/>
          </a:xfrm>
          <a:prstGeom prst="rect">
            <a:avLst/>
          </a:prstGeom>
        </p:spPr>
        <p:txBody>
          <a:bodyPr wrap="square">
            <a:spAutoFit/>
          </a:bodyPr>
          <a:lstStyle/>
          <a:p>
            <a:r>
              <a:rPr lang="en-US" sz="1600" err="1"/>
              <a:t>namehandle</a:t>
            </a:r>
            <a:r>
              <a:rPr lang="en-US" sz="1600"/>
              <a:t> = open(file, ‘r’)</a:t>
            </a:r>
          </a:p>
          <a:p>
            <a:r>
              <a:rPr lang="en-US" sz="1600"/>
              <a:t>n = 0</a:t>
            </a:r>
          </a:p>
          <a:p>
            <a:r>
              <a:rPr lang="en-US" sz="1600"/>
              <a:t>for x in namehandle:</a:t>
            </a:r>
          </a:p>
          <a:p>
            <a:r>
              <a:rPr lang="en-US" sz="1600"/>
              <a:t>    if keyword in x:</a:t>
            </a:r>
          </a:p>
          <a:p>
            <a:r>
              <a:rPr lang="en-US" sz="1600"/>
              <a:t>        print(n)</a:t>
            </a:r>
          </a:p>
          <a:p>
            <a:r>
              <a:rPr lang="en-US" sz="1600"/>
              <a:t>        n += 1  </a:t>
            </a:r>
          </a:p>
        </p:txBody>
      </p:sp>
      <p:sp>
        <p:nvSpPr>
          <p:cNvPr id="8" name="TextBox 7">
            <a:extLst>
              <a:ext uri="{FF2B5EF4-FFF2-40B4-BE49-F238E27FC236}">
                <a16:creationId xmlns:a16="http://schemas.microsoft.com/office/drawing/2014/main" id="{5F5B51CF-DEEC-4F1C-8C8A-0D2BBDCDD56E}"/>
              </a:ext>
            </a:extLst>
          </p:cNvPr>
          <p:cNvSpPr txBox="1"/>
          <p:nvPr/>
        </p:nvSpPr>
        <p:spPr>
          <a:xfrm>
            <a:off x="545015" y="3621445"/>
            <a:ext cx="2719527" cy="1107996"/>
          </a:xfrm>
          <a:prstGeom prst="rect">
            <a:avLst/>
          </a:prstGeom>
          <a:noFill/>
        </p:spPr>
        <p:txBody>
          <a:bodyPr wrap="none" rtlCol="0">
            <a:spAutoFit/>
          </a:bodyPr>
          <a:lstStyle/>
          <a:p>
            <a:r>
              <a:rPr lang="en-US" sz="1600" err="1"/>
              <a:t>namehandle</a:t>
            </a:r>
            <a:r>
              <a:rPr lang="en-US" sz="1600"/>
              <a:t> = open(file, ‘r’)</a:t>
            </a:r>
          </a:p>
          <a:p>
            <a:r>
              <a:rPr lang="en-US" sz="1600"/>
              <a:t>for x in namehandle:</a:t>
            </a:r>
          </a:p>
          <a:p>
            <a:r>
              <a:rPr lang="en-US" sz="1600"/>
              <a:t>   line = </a:t>
            </a:r>
            <a:r>
              <a:rPr lang="en-US" sz="1600" err="1"/>
              <a:t>namehandle.readline</a:t>
            </a:r>
            <a:r>
              <a:rPr lang="en-US" sz="1600"/>
              <a:t>()</a:t>
            </a:r>
          </a:p>
          <a:p>
            <a:r>
              <a:rPr lang="en-US" sz="1600"/>
              <a:t>   print(line)</a:t>
            </a:r>
          </a:p>
        </p:txBody>
      </p:sp>
      <p:sp>
        <p:nvSpPr>
          <p:cNvPr id="9" name="TextBox 8">
            <a:extLst>
              <a:ext uri="{FF2B5EF4-FFF2-40B4-BE49-F238E27FC236}">
                <a16:creationId xmlns:a16="http://schemas.microsoft.com/office/drawing/2014/main" id="{6338FD29-0ACD-4225-AEB0-37861F7C960D}"/>
              </a:ext>
            </a:extLst>
          </p:cNvPr>
          <p:cNvSpPr txBox="1"/>
          <p:nvPr/>
        </p:nvSpPr>
        <p:spPr>
          <a:xfrm flipH="1">
            <a:off x="7686568" y="4291799"/>
            <a:ext cx="4333797" cy="2369880"/>
          </a:xfrm>
          <a:prstGeom prst="rect">
            <a:avLst/>
          </a:prstGeom>
          <a:noFill/>
          <a:ln>
            <a:solidFill>
              <a:srgbClr val="0070C0"/>
            </a:solidFill>
          </a:ln>
        </p:spPr>
        <p:txBody>
          <a:bodyPr wrap="square" rtlCol="0">
            <a:spAutoFit/>
          </a:bodyPr>
          <a:lstStyle/>
          <a:p>
            <a:r>
              <a:rPr lang="en-US" sz="1400"/>
              <a:t>Random observation: if you do, say:</a:t>
            </a:r>
          </a:p>
          <a:p>
            <a:endParaRPr lang="en-US" sz="1400"/>
          </a:p>
          <a:p>
            <a:r>
              <a:rPr lang="en-US" sz="1600"/>
              <a:t>namehandle.read(1)</a:t>
            </a:r>
          </a:p>
          <a:p>
            <a:r>
              <a:rPr lang="en-US" sz="1600"/>
              <a:t>for line in namehandle:</a:t>
            </a:r>
          </a:p>
          <a:p>
            <a:r>
              <a:rPr lang="en-US" sz="1600"/>
              <a:t>     for element in line:</a:t>
            </a:r>
          </a:p>
          <a:p>
            <a:r>
              <a:rPr lang="en-US" sz="1600"/>
              <a:t>          do stuff</a:t>
            </a:r>
          </a:p>
          <a:p>
            <a:endParaRPr lang="en-US" sz="1400"/>
          </a:p>
          <a:p>
            <a:r>
              <a:rPr lang="en-US" sz="1400"/>
              <a:t>It seems to start </a:t>
            </a:r>
            <a:r>
              <a:rPr lang="en-US" sz="1400" i="1"/>
              <a:t>after</a:t>
            </a:r>
            <a:r>
              <a:rPr lang="en-US" sz="1400"/>
              <a:t> the first element it read, not back at the beginning of the file.  I suppose this is in line with the observation made in that second example.</a:t>
            </a:r>
            <a:endParaRPr lang="en-US" sz="1200"/>
          </a:p>
        </p:txBody>
      </p:sp>
    </p:spTree>
    <p:extLst>
      <p:ext uri="{BB962C8B-B14F-4D97-AF65-F5344CB8AC3E}">
        <p14:creationId xmlns:p14="http://schemas.microsoft.com/office/powerpoint/2010/main" val="3535616934"/>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912189B-F27A-44B7-8B0D-E98666680BD0}"/>
              </a:ext>
            </a:extLst>
          </p:cNvPr>
          <p:cNvPicPr>
            <a:picLocks noChangeAspect="1"/>
          </p:cNvPicPr>
          <p:nvPr/>
        </p:nvPicPr>
        <p:blipFill>
          <a:blip r:embed="rId2"/>
          <a:stretch>
            <a:fillRect/>
          </a:stretch>
        </p:blipFill>
        <p:spPr>
          <a:xfrm>
            <a:off x="510180" y="1003178"/>
            <a:ext cx="7160496" cy="5433688"/>
          </a:xfrm>
          <a:prstGeom prst="rect">
            <a:avLst/>
          </a:prstGeom>
        </p:spPr>
      </p:pic>
      <p:sp>
        <p:nvSpPr>
          <p:cNvPr id="3" name="TextBox 2">
            <a:extLst>
              <a:ext uri="{FF2B5EF4-FFF2-40B4-BE49-F238E27FC236}">
                <a16:creationId xmlns:a16="http://schemas.microsoft.com/office/drawing/2014/main" id="{AAE89F4F-5231-4C76-BEAF-AC67CC7A045A}"/>
              </a:ext>
            </a:extLst>
          </p:cNvPr>
          <p:cNvSpPr txBox="1"/>
          <p:nvPr/>
        </p:nvSpPr>
        <p:spPr>
          <a:xfrm>
            <a:off x="4389457" y="145130"/>
            <a:ext cx="3281219" cy="461665"/>
          </a:xfrm>
          <a:prstGeom prst="rect">
            <a:avLst/>
          </a:prstGeom>
          <a:noFill/>
        </p:spPr>
        <p:txBody>
          <a:bodyPr wrap="none" rtlCol="0">
            <a:spAutoFit/>
          </a:bodyPr>
          <a:lstStyle/>
          <a:p>
            <a:r>
              <a:rPr lang="en-US" sz="2400" b="1" u="sng">
                <a:solidFill>
                  <a:srgbClr val="00B050"/>
                </a:solidFill>
              </a:rPr>
              <a:t>Reading/Writing to Files</a:t>
            </a:r>
          </a:p>
        </p:txBody>
      </p:sp>
      <p:sp>
        <p:nvSpPr>
          <p:cNvPr id="4" name="TextBox 3">
            <a:extLst>
              <a:ext uri="{FF2B5EF4-FFF2-40B4-BE49-F238E27FC236}">
                <a16:creationId xmlns:a16="http://schemas.microsoft.com/office/drawing/2014/main" id="{0889E528-6497-4F50-9E2B-D6FB5982FD28}"/>
              </a:ext>
            </a:extLst>
          </p:cNvPr>
          <p:cNvSpPr txBox="1"/>
          <p:nvPr/>
        </p:nvSpPr>
        <p:spPr>
          <a:xfrm>
            <a:off x="8300621" y="1287262"/>
            <a:ext cx="2882649" cy="830997"/>
          </a:xfrm>
          <a:prstGeom prst="rect">
            <a:avLst/>
          </a:prstGeom>
          <a:noFill/>
        </p:spPr>
        <p:txBody>
          <a:bodyPr wrap="none" rtlCol="0">
            <a:spAutoFit/>
          </a:bodyPr>
          <a:lstStyle/>
          <a:p>
            <a:r>
              <a:rPr lang="en-US" sz="1600"/>
              <a:t>Next two slides are example of </a:t>
            </a:r>
          </a:p>
          <a:p>
            <a:r>
              <a:rPr lang="en-US" sz="1600"/>
              <a:t>opening up a file and reading off</a:t>
            </a:r>
          </a:p>
          <a:p>
            <a:r>
              <a:rPr lang="en-US" sz="1600"/>
              <a:t>vocabulary words, or pictures.</a:t>
            </a:r>
          </a:p>
        </p:txBody>
      </p:sp>
    </p:spTree>
    <p:extLst>
      <p:ext uri="{BB962C8B-B14F-4D97-AF65-F5344CB8AC3E}">
        <p14:creationId xmlns:p14="http://schemas.microsoft.com/office/powerpoint/2010/main" val="330937674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AE89F4F-5231-4C76-BEAF-AC67CC7A045A}"/>
              </a:ext>
            </a:extLst>
          </p:cNvPr>
          <p:cNvSpPr txBox="1"/>
          <p:nvPr/>
        </p:nvSpPr>
        <p:spPr>
          <a:xfrm>
            <a:off x="4389457" y="145130"/>
            <a:ext cx="3281219" cy="461665"/>
          </a:xfrm>
          <a:prstGeom prst="rect">
            <a:avLst/>
          </a:prstGeom>
          <a:noFill/>
        </p:spPr>
        <p:txBody>
          <a:bodyPr wrap="none" rtlCol="0">
            <a:spAutoFit/>
          </a:bodyPr>
          <a:lstStyle/>
          <a:p>
            <a:r>
              <a:rPr lang="en-US" sz="2400" b="1" u="sng">
                <a:solidFill>
                  <a:srgbClr val="00B050"/>
                </a:solidFill>
              </a:rPr>
              <a:t>Reading/Writing to Files</a:t>
            </a:r>
          </a:p>
        </p:txBody>
      </p:sp>
      <p:pic>
        <p:nvPicPr>
          <p:cNvPr id="4" name="Picture 3">
            <a:extLst>
              <a:ext uri="{FF2B5EF4-FFF2-40B4-BE49-F238E27FC236}">
                <a16:creationId xmlns:a16="http://schemas.microsoft.com/office/drawing/2014/main" id="{5CF03555-8A2D-4459-9508-EEE85E08839C}"/>
              </a:ext>
            </a:extLst>
          </p:cNvPr>
          <p:cNvPicPr>
            <a:picLocks noChangeAspect="1"/>
          </p:cNvPicPr>
          <p:nvPr/>
        </p:nvPicPr>
        <p:blipFill>
          <a:blip r:embed="rId2"/>
          <a:stretch>
            <a:fillRect/>
          </a:stretch>
        </p:blipFill>
        <p:spPr>
          <a:xfrm>
            <a:off x="588054" y="1534072"/>
            <a:ext cx="3619500" cy="4638675"/>
          </a:xfrm>
          <a:prstGeom prst="rect">
            <a:avLst/>
          </a:prstGeom>
        </p:spPr>
      </p:pic>
      <p:pic>
        <p:nvPicPr>
          <p:cNvPr id="5" name="Picture 4">
            <a:extLst>
              <a:ext uri="{FF2B5EF4-FFF2-40B4-BE49-F238E27FC236}">
                <a16:creationId xmlns:a16="http://schemas.microsoft.com/office/drawing/2014/main" id="{BAFE0C7C-78AB-443B-AC39-CF4D9DC5E2F4}"/>
              </a:ext>
            </a:extLst>
          </p:cNvPr>
          <p:cNvPicPr>
            <a:picLocks noChangeAspect="1"/>
          </p:cNvPicPr>
          <p:nvPr/>
        </p:nvPicPr>
        <p:blipFill>
          <a:blip r:embed="rId3"/>
          <a:stretch>
            <a:fillRect/>
          </a:stretch>
        </p:blipFill>
        <p:spPr>
          <a:xfrm>
            <a:off x="5638245" y="1534072"/>
            <a:ext cx="5845218" cy="3589169"/>
          </a:xfrm>
          <a:prstGeom prst="rect">
            <a:avLst/>
          </a:prstGeom>
        </p:spPr>
      </p:pic>
      <p:sp>
        <p:nvSpPr>
          <p:cNvPr id="7" name="Freeform: Shape 6">
            <a:extLst>
              <a:ext uri="{FF2B5EF4-FFF2-40B4-BE49-F238E27FC236}">
                <a16:creationId xmlns:a16="http://schemas.microsoft.com/office/drawing/2014/main" id="{F16BF513-5670-4357-AA11-0763CB568E6B}"/>
              </a:ext>
            </a:extLst>
          </p:cNvPr>
          <p:cNvSpPr/>
          <p:nvPr/>
        </p:nvSpPr>
        <p:spPr>
          <a:xfrm>
            <a:off x="3875423" y="1709730"/>
            <a:ext cx="1750667" cy="4367813"/>
          </a:xfrm>
          <a:custGeom>
            <a:avLst/>
            <a:gdLst>
              <a:gd name="connsiteX0" fmla="*/ 0 w 1750667"/>
              <a:gd name="connsiteY0" fmla="*/ 4350058 h 4367813"/>
              <a:gd name="connsiteX1" fmla="*/ 44389 w 1750667"/>
              <a:gd name="connsiteY1" fmla="*/ 4358936 h 4367813"/>
              <a:gd name="connsiteX2" fmla="*/ 79899 w 1750667"/>
              <a:gd name="connsiteY2" fmla="*/ 4367813 h 4367813"/>
              <a:gd name="connsiteX3" fmla="*/ 399495 w 1750667"/>
              <a:gd name="connsiteY3" fmla="*/ 4358936 h 4367813"/>
              <a:gd name="connsiteX4" fmla="*/ 514905 w 1750667"/>
              <a:gd name="connsiteY4" fmla="*/ 4332303 h 4367813"/>
              <a:gd name="connsiteX5" fmla="*/ 568171 w 1750667"/>
              <a:gd name="connsiteY5" fmla="*/ 4314547 h 4367813"/>
              <a:gd name="connsiteX6" fmla="*/ 621437 w 1750667"/>
              <a:gd name="connsiteY6" fmla="*/ 4279037 h 4367813"/>
              <a:gd name="connsiteX7" fmla="*/ 648070 w 1750667"/>
              <a:gd name="connsiteY7" fmla="*/ 4261281 h 4367813"/>
              <a:gd name="connsiteX8" fmla="*/ 772358 w 1750667"/>
              <a:gd name="connsiteY8" fmla="*/ 4119239 h 4367813"/>
              <a:gd name="connsiteX9" fmla="*/ 887767 w 1750667"/>
              <a:gd name="connsiteY9" fmla="*/ 3950563 h 4367813"/>
              <a:gd name="connsiteX10" fmla="*/ 941033 w 1750667"/>
              <a:gd name="connsiteY10" fmla="*/ 3826275 h 4367813"/>
              <a:gd name="connsiteX11" fmla="*/ 985422 w 1750667"/>
              <a:gd name="connsiteY11" fmla="*/ 3701988 h 4367813"/>
              <a:gd name="connsiteX12" fmla="*/ 994299 w 1750667"/>
              <a:gd name="connsiteY12" fmla="*/ 3639844 h 4367813"/>
              <a:gd name="connsiteX13" fmla="*/ 1012055 w 1750667"/>
              <a:gd name="connsiteY13" fmla="*/ 3559945 h 4367813"/>
              <a:gd name="connsiteX14" fmla="*/ 1056443 w 1750667"/>
              <a:gd name="connsiteY14" fmla="*/ 3204839 h 4367813"/>
              <a:gd name="connsiteX15" fmla="*/ 1118587 w 1750667"/>
              <a:gd name="connsiteY15" fmla="*/ 2752077 h 4367813"/>
              <a:gd name="connsiteX16" fmla="*/ 1154097 w 1750667"/>
              <a:gd name="connsiteY16" fmla="*/ 2521258 h 4367813"/>
              <a:gd name="connsiteX17" fmla="*/ 1171853 w 1750667"/>
              <a:gd name="connsiteY17" fmla="*/ 2388093 h 4367813"/>
              <a:gd name="connsiteX18" fmla="*/ 1207363 w 1750667"/>
              <a:gd name="connsiteY18" fmla="*/ 2175029 h 4367813"/>
              <a:gd name="connsiteX19" fmla="*/ 1233996 w 1750667"/>
              <a:gd name="connsiteY19" fmla="*/ 2024108 h 4367813"/>
              <a:gd name="connsiteX20" fmla="*/ 1322773 w 1750667"/>
              <a:gd name="connsiteY20" fmla="*/ 1597980 h 4367813"/>
              <a:gd name="connsiteX21" fmla="*/ 1384917 w 1750667"/>
              <a:gd name="connsiteY21" fmla="*/ 1091953 h 4367813"/>
              <a:gd name="connsiteX22" fmla="*/ 1411550 w 1750667"/>
              <a:gd name="connsiteY22" fmla="*/ 719091 h 4367813"/>
              <a:gd name="connsiteX23" fmla="*/ 1420427 w 1750667"/>
              <a:gd name="connsiteY23" fmla="*/ 248575 h 4367813"/>
              <a:gd name="connsiteX24" fmla="*/ 1447060 w 1750667"/>
              <a:gd name="connsiteY24" fmla="*/ 204186 h 4367813"/>
              <a:gd name="connsiteX25" fmla="*/ 1482571 w 1750667"/>
              <a:gd name="connsiteY25" fmla="*/ 150920 h 4367813"/>
              <a:gd name="connsiteX26" fmla="*/ 1500326 w 1750667"/>
              <a:gd name="connsiteY26" fmla="*/ 124287 h 4367813"/>
              <a:gd name="connsiteX27" fmla="*/ 1544715 w 1750667"/>
              <a:gd name="connsiteY27" fmla="*/ 79899 h 4367813"/>
              <a:gd name="connsiteX28" fmla="*/ 1562470 w 1750667"/>
              <a:gd name="connsiteY28" fmla="*/ 62143 h 4367813"/>
              <a:gd name="connsiteX29" fmla="*/ 1606859 w 1750667"/>
              <a:gd name="connsiteY29" fmla="*/ 26633 h 4367813"/>
              <a:gd name="connsiteX30" fmla="*/ 1686758 w 1750667"/>
              <a:gd name="connsiteY30" fmla="*/ 35510 h 4367813"/>
              <a:gd name="connsiteX31" fmla="*/ 1713391 w 1750667"/>
              <a:gd name="connsiteY31" fmla="*/ 44388 h 4367813"/>
              <a:gd name="connsiteX32" fmla="*/ 1642369 w 1750667"/>
              <a:gd name="connsiteY32" fmla="*/ 26633 h 4367813"/>
              <a:gd name="connsiteX33" fmla="*/ 1615736 w 1750667"/>
              <a:gd name="connsiteY33" fmla="*/ 8877 h 4367813"/>
              <a:gd name="connsiteX34" fmla="*/ 1589103 w 1750667"/>
              <a:gd name="connsiteY34" fmla="*/ 0 h 4367813"/>
              <a:gd name="connsiteX35" fmla="*/ 1677880 w 1750667"/>
              <a:gd name="connsiteY35" fmla="*/ 8877 h 4367813"/>
              <a:gd name="connsiteX36" fmla="*/ 1722268 w 1750667"/>
              <a:gd name="connsiteY36" fmla="*/ 17755 h 4367813"/>
              <a:gd name="connsiteX37" fmla="*/ 1731146 w 1750667"/>
              <a:gd name="connsiteY37" fmla="*/ 53266 h 4367813"/>
              <a:gd name="connsiteX38" fmla="*/ 1704513 w 1750667"/>
              <a:gd name="connsiteY38" fmla="*/ 62143 h 4367813"/>
              <a:gd name="connsiteX39" fmla="*/ 1669002 w 1750667"/>
              <a:gd name="connsiteY39" fmla="*/ 97654 h 4367813"/>
              <a:gd name="connsiteX40" fmla="*/ 1660125 w 1750667"/>
              <a:gd name="connsiteY40" fmla="*/ 124287 h 4367813"/>
              <a:gd name="connsiteX41" fmla="*/ 1624614 w 1750667"/>
              <a:gd name="connsiteY41" fmla="*/ 150920 h 4367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750667" h="4367813">
                <a:moveTo>
                  <a:pt x="0" y="4350058"/>
                </a:moveTo>
                <a:cubicBezTo>
                  <a:pt x="14796" y="4353017"/>
                  <a:pt x="29659" y="4355663"/>
                  <a:pt x="44389" y="4358936"/>
                </a:cubicBezTo>
                <a:cubicBezTo>
                  <a:pt x="56299" y="4361583"/>
                  <a:pt x="67698" y="4367813"/>
                  <a:pt x="79899" y="4367813"/>
                </a:cubicBezTo>
                <a:cubicBezTo>
                  <a:pt x="186472" y="4367813"/>
                  <a:pt x="292963" y="4361895"/>
                  <a:pt x="399495" y="4358936"/>
                </a:cubicBezTo>
                <a:cubicBezTo>
                  <a:pt x="434703" y="4351894"/>
                  <a:pt x="482790" y="4343009"/>
                  <a:pt x="514905" y="4332303"/>
                </a:cubicBezTo>
                <a:cubicBezTo>
                  <a:pt x="532660" y="4326384"/>
                  <a:pt x="551431" y="4322917"/>
                  <a:pt x="568171" y="4314547"/>
                </a:cubicBezTo>
                <a:cubicBezTo>
                  <a:pt x="587257" y="4305004"/>
                  <a:pt x="603682" y="4290874"/>
                  <a:pt x="621437" y="4279037"/>
                </a:cubicBezTo>
                <a:cubicBezTo>
                  <a:pt x="630315" y="4273118"/>
                  <a:pt x="640525" y="4268826"/>
                  <a:pt x="648070" y="4261281"/>
                </a:cubicBezTo>
                <a:cubicBezTo>
                  <a:pt x="701855" y="4207498"/>
                  <a:pt x="712662" y="4198834"/>
                  <a:pt x="772358" y="4119239"/>
                </a:cubicBezTo>
                <a:cubicBezTo>
                  <a:pt x="810303" y="4068646"/>
                  <a:pt x="859896" y="4006303"/>
                  <a:pt x="887767" y="3950563"/>
                </a:cubicBezTo>
                <a:cubicBezTo>
                  <a:pt x="922575" y="3880948"/>
                  <a:pt x="893868" y="3940819"/>
                  <a:pt x="941033" y="3826275"/>
                </a:cubicBezTo>
                <a:cubicBezTo>
                  <a:pt x="979276" y="3733398"/>
                  <a:pt x="958489" y="3796252"/>
                  <a:pt x="985422" y="3701988"/>
                </a:cubicBezTo>
                <a:cubicBezTo>
                  <a:pt x="988381" y="3681273"/>
                  <a:pt x="990443" y="3660411"/>
                  <a:pt x="994299" y="3639844"/>
                </a:cubicBezTo>
                <a:cubicBezTo>
                  <a:pt x="999327" y="3613029"/>
                  <a:pt x="1008197" y="3586954"/>
                  <a:pt x="1012055" y="3559945"/>
                </a:cubicBezTo>
                <a:cubicBezTo>
                  <a:pt x="1028925" y="3441854"/>
                  <a:pt x="1038304" y="3322742"/>
                  <a:pt x="1056443" y="3204839"/>
                </a:cubicBezTo>
                <a:cubicBezTo>
                  <a:pt x="1153293" y="2575321"/>
                  <a:pt x="1034812" y="3362442"/>
                  <a:pt x="1118587" y="2752077"/>
                </a:cubicBezTo>
                <a:cubicBezTo>
                  <a:pt x="1129172" y="2674955"/>
                  <a:pt x="1142825" y="2598282"/>
                  <a:pt x="1154097" y="2521258"/>
                </a:cubicBezTo>
                <a:cubicBezTo>
                  <a:pt x="1160581" y="2476949"/>
                  <a:pt x="1165044" y="2432353"/>
                  <a:pt x="1171853" y="2388093"/>
                </a:cubicBezTo>
                <a:cubicBezTo>
                  <a:pt x="1182801" y="2316929"/>
                  <a:pt x="1195246" y="2246003"/>
                  <a:pt x="1207363" y="2175029"/>
                </a:cubicBezTo>
                <a:cubicBezTo>
                  <a:pt x="1215960" y="2124673"/>
                  <a:pt x="1222164" y="2073803"/>
                  <a:pt x="1233996" y="2024108"/>
                </a:cubicBezTo>
                <a:cubicBezTo>
                  <a:pt x="1272041" y="1864319"/>
                  <a:pt x="1298763" y="1766051"/>
                  <a:pt x="1322773" y="1597980"/>
                </a:cubicBezTo>
                <a:cubicBezTo>
                  <a:pt x="1346807" y="1429745"/>
                  <a:pt x="1371365" y="1261355"/>
                  <a:pt x="1384917" y="1091953"/>
                </a:cubicBezTo>
                <a:cubicBezTo>
                  <a:pt x="1406691" y="819778"/>
                  <a:pt x="1398314" y="944100"/>
                  <a:pt x="1411550" y="719091"/>
                </a:cubicBezTo>
                <a:cubicBezTo>
                  <a:pt x="1414509" y="562252"/>
                  <a:pt x="1414828" y="405342"/>
                  <a:pt x="1420427" y="248575"/>
                </a:cubicBezTo>
                <a:cubicBezTo>
                  <a:pt x="1421488" y="218872"/>
                  <a:pt x="1432048" y="224203"/>
                  <a:pt x="1447060" y="204186"/>
                </a:cubicBezTo>
                <a:cubicBezTo>
                  <a:pt x="1459864" y="187114"/>
                  <a:pt x="1470734" y="168675"/>
                  <a:pt x="1482571" y="150920"/>
                </a:cubicBezTo>
                <a:cubicBezTo>
                  <a:pt x="1488489" y="142042"/>
                  <a:pt x="1492781" y="131831"/>
                  <a:pt x="1500326" y="124287"/>
                </a:cubicBezTo>
                <a:lnTo>
                  <a:pt x="1544715" y="79899"/>
                </a:lnTo>
                <a:cubicBezTo>
                  <a:pt x="1550634" y="73980"/>
                  <a:pt x="1555506" y="66786"/>
                  <a:pt x="1562470" y="62143"/>
                </a:cubicBezTo>
                <a:cubicBezTo>
                  <a:pt x="1596067" y="39745"/>
                  <a:pt x="1581558" y="51932"/>
                  <a:pt x="1606859" y="26633"/>
                </a:cubicBezTo>
                <a:cubicBezTo>
                  <a:pt x="1633492" y="29592"/>
                  <a:pt x="1660326" y="31105"/>
                  <a:pt x="1686758" y="35510"/>
                </a:cubicBezTo>
                <a:cubicBezTo>
                  <a:pt x="1695989" y="37048"/>
                  <a:pt x="1722567" y="46223"/>
                  <a:pt x="1713391" y="44388"/>
                </a:cubicBezTo>
                <a:cubicBezTo>
                  <a:pt x="1689462" y="39603"/>
                  <a:pt x="1642369" y="26633"/>
                  <a:pt x="1642369" y="26633"/>
                </a:cubicBezTo>
                <a:cubicBezTo>
                  <a:pt x="1633491" y="20714"/>
                  <a:pt x="1625279" y="13649"/>
                  <a:pt x="1615736" y="8877"/>
                </a:cubicBezTo>
                <a:cubicBezTo>
                  <a:pt x="1607366" y="4692"/>
                  <a:pt x="1579745" y="0"/>
                  <a:pt x="1589103" y="0"/>
                </a:cubicBezTo>
                <a:cubicBezTo>
                  <a:pt x="1618843" y="0"/>
                  <a:pt x="1648288" y="5918"/>
                  <a:pt x="1677880" y="8877"/>
                </a:cubicBezTo>
                <a:cubicBezTo>
                  <a:pt x="1692676" y="11836"/>
                  <a:pt x="1707630" y="14095"/>
                  <a:pt x="1722268" y="17755"/>
                </a:cubicBezTo>
                <a:cubicBezTo>
                  <a:pt x="1748523" y="24319"/>
                  <a:pt x="1766064" y="25332"/>
                  <a:pt x="1731146" y="53266"/>
                </a:cubicBezTo>
                <a:cubicBezTo>
                  <a:pt x="1723839" y="59112"/>
                  <a:pt x="1713391" y="59184"/>
                  <a:pt x="1704513" y="62143"/>
                </a:cubicBezTo>
                <a:cubicBezTo>
                  <a:pt x="1692676" y="73980"/>
                  <a:pt x="1674295" y="81773"/>
                  <a:pt x="1669002" y="97654"/>
                </a:cubicBezTo>
                <a:cubicBezTo>
                  <a:pt x="1666043" y="106532"/>
                  <a:pt x="1664940" y="116263"/>
                  <a:pt x="1660125" y="124287"/>
                </a:cubicBezTo>
                <a:cubicBezTo>
                  <a:pt x="1650511" y="140310"/>
                  <a:pt x="1639719" y="143367"/>
                  <a:pt x="1624614" y="150920"/>
                </a:cubicBezTo>
              </a:path>
            </a:pathLst>
          </a:custGeom>
        </p:spPr>
        <p:style>
          <a:lnRef idx="2">
            <a:schemeClr val="accent2"/>
          </a:lnRef>
          <a:fillRef idx="0">
            <a:schemeClr val="accent2"/>
          </a:fillRef>
          <a:effectRef idx="1">
            <a:schemeClr val="accent2"/>
          </a:effectRef>
          <a:fontRef idx="minor">
            <a:schemeClr val="tx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3C019DDB-01DB-4208-A5CE-C90FE06F1DCA}"/>
                  </a:ext>
                </a:extLst>
              </p14:cNvPr>
              <p14:cNvContentPartPr/>
              <p14:nvPr/>
            </p14:nvContentPartPr>
            <p14:xfrm>
              <a:off x="1799993" y="1803367"/>
              <a:ext cx="964800" cy="610200"/>
            </p14:xfrm>
          </p:contentPart>
        </mc:Choice>
        <mc:Fallback xmlns="">
          <p:pic>
            <p:nvPicPr>
              <p:cNvPr id="2" name="Ink 1">
                <a:extLst>
                  <a:ext uri="{FF2B5EF4-FFF2-40B4-BE49-F238E27FC236}">
                    <a16:creationId xmlns:a16="http://schemas.microsoft.com/office/drawing/2014/main" id="{3C019DDB-01DB-4208-A5CE-C90FE06F1DCA}"/>
                  </a:ext>
                </a:extLst>
              </p:cNvPr>
              <p:cNvPicPr/>
              <p:nvPr/>
            </p:nvPicPr>
            <p:blipFill>
              <a:blip r:embed="rId5"/>
              <a:stretch>
                <a:fillRect/>
              </a:stretch>
            </p:blipFill>
            <p:spPr>
              <a:xfrm>
                <a:off x="1782000" y="1785367"/>
                <a:ext cx="1000427" cy="645840"/>
              </a:xfrm>
              <a:prstGeom prst="rect">
                <a:avLst/>
              </a:prstGeom>
            </p:spPr>
          </p:pic>
        </mc:Fallback>
      </mc:AlternateContent>
      <p:sp>
        <p:nvSpPr>
          <p:cNvPr id="6" name="TextBox 5">
            <a:extLst>
              <a:ext uri="{FF2B5EF4-FFF2-40B4-BE49-F238E27FC236}">
                <a16:creationId xmlns:a16="http://schemas.microsoft.com/office/drawing/2014/main" id="{CBC29679-8A0C-4D4F-9EC5-046A518E6BB8}"/>
              </a:ext>
            </a:extLst>
          </p:cNvPr>
          <p:cNvSpPr txBox="1"/>
          <p:nvPr/>
        </p:nvSpPr>
        <p:spPr>
          <a:xfrm>
            <a:off x="2950591" y="1534072"/>
            <a:ext cx="2367594" cy="1384995"/>
          </a:xfrm>
          <a:prstGeom prst="rect">
            <a:avLst/>
          </a:prstGeom>
          <a:noFill/>
        </p:spPr>
        <p:txBody>
          <a:bodyPr wrap="square" rtlCol="0">
            <a:spAutoFit/>
          </a:bodyPr>
          <a:lstStyle/>
          <a:p>
            <a:r>
              <a:rPr lang="en-US" sz="1400"/>
              <a:t>Maybe one of the nice things about generators is that the code will pick back up where it left off at the yield.  So you can increment j after yielding value.  </a:t>
            </a:r>
          </a:p>
        </p:txBody>
      </p:sp>
      <mc:AlternateContent xmlns:mc="http://schemas.openxmlformats.org/markup-compatibility/2006" xmlns:p14="http://schemas.microsoft.com/office/powerpoint/2010/main">
        <mc:Choice Requires="p14">
          <p:contentPart p14:bwMode="auto" r:id="rId6">
            <p14:nvContentPartPr>
              <p14:cNvPr id="8" name="Ink 7">
                <a:extLst>
                  <a:ext uri="{FF2B5EF4-FFF2-40B4-BE49-F238E27FC236}">
                    <a16:creationId xmlns:a16="http://schemas.microsoft.com/office/drawing/2014/main" id="{1ADC3E30-7A07-43BC-84C3-4FE4855BD8B7}"/>
                  </a:ext>
                </a:extLst>
              </p14:cNvPr>
              <p14:cNvContentPartPr/>
              <p14:nvPr/>
            </p14:nvContentPartPr>
            <p14:xfrm>
              <a:off x="9475193" y="2701567"/>
              <a:ext cx="689760" cy="372960"/>
            </p14:xfrm>
          </p:contentPart>
        </mc:Choice>
        <mc:Fallback xmlns="">
          <p:pic>
            <p:nvPicPr>
              <p:cNvPr id="8" name="Ink 7">
                <a:extLst>
                  <a:ext uri="{FF2B5EF4-FFF2-40B4-BE49-F238E27FC236}">
                    <a16:creationId xmlns:a16="http://schemas.microsoft.com/office/drawing/2014/main" id="{1ADC3E30-7A07-43BC-84C3-4FE4855BD8B7}"/>
                  </a:ext>
                </a:extLst>
              </p:cNvPr>
              <p:cNvPicPr/>
              <p:nvPr/>
            </p:nvPicPr>
            <p:blipFill>
              <a:blip r:embed="rId7"/>
              <a:stretch>
                <a:fillRect/>
              </a:stretch>
            </p:blipFill>
            <p:spPr>
              <a:xfrm>
                <a:off x="9466193" y="2692567"/>
                <a:ext cx="707400" cy="390600"/>
              </a:xfrm>
              <a:prstGeom prst="rect">
                <a:avLst/>
              </a:prstGeom>
            </p:spPr>
          </p:pic>
        </mc:Fallback>
      </mc:AlternateContent>
      <p:grpSp>
        <p:nvGrpSpPr>
          <p:cNvPr id="13" name="Group 12">
            <a:extLst>
              <a:ext uri="{FF2B5EF4-FFF2-40B4-BE49-F238E27FC236}">
                <a16:creationId xmlns:a16="http://schemas.microsoft.com/office/drawing/2014/main" id="{F6C4FD71-7B4A-4F0A-AB9C-030F0CA40053}"/>
              </a:ext>
            </a:extLst>
          </p:cNvPr>
          <p:cNvGrpSpPr/>
          <p:nvPr/>
        </p:nvGrpSpPr>
        <p:grpSpPr>
          <a:xfrm>
            <a:off x="7472513" y="1462087"/>
            <a:ext cx="2454840" cy="1215360"/>
            <a:chOff x="7472513" y="915332"/>
            <a:chExt cx="2454840" cy="1215360"/>
          </a:xfrm>
        </p:grpSpPr>
        <mc:AlternateContent xmlns:mc="http://schemas.openxmlformats.org/markup-compatibility/2006" xmlns:p14="http://schemas.microsoft.com/office/powerpoint/2010/main">
          <mc:Choice Requires="p14">
            <p:contentPart p14:bwMode="auto" r:id="rId8">
              <p14:nvContentPartPr>
                <p14:cNvPr id="9" name="Ink 8">
                  <a:extLst>
                    <a:ext uri="{FF2B5EF4-FFF2-40B4-BE49-F238E27FC236}">
                      <a16:creationId xmlns:a16="http://schemas.microsoft.com/office/drawing/2014/main" id="{F995D406-0B4F-4AB2-AB55-65962BFA13B5}"/>
                    </a:ext>
                  </a:extLst>
                </p14:cNvPr>
                <p14:cNvContentPartPr/>
                <p14:nvPr/>
              </p14:nvContentPartPr>
              <p14:xfrm>
                <a:off x="7472513" y="1139252"/>
                <a:ext cx="332280" cy="343080"/>
              </p14:xfrm>
            </p:contentPart>
          </mc:Choice>
          <mc:Fallback xmlns="">
            <p:pic>
              <p:nvPicPr>
                <p:cNvPr id="9" name="Ink 8">
                  <a:extLst>
                    <a:ext uri="{FF2B5EF4-FFF2-40B4-BE49-F238E27FC236}">
                      <a16:creationId xmlns:a16="http://schemas.microsoft.com/office/drawing/2014/main" id="{F995D406-0B4F-4AB2-AB55-65962BFA13B5}"/>
                    </a:ext>
                  </a:extLst>
                </p:cNvPr>
                <p:cNvPicPr/>
                <p:nvPr/>
              </p:nvPicPr>
              <p:blipFill>
                <a:blip r:embed="rId9"/>
                <a:stretch>
                  <a:fillRect/>
                </a:stretch>
              </p:blipFill>
              <p:spPr>
                <a:xfrm>
                  <a:off x="7463873" y="1130252"/>
                  <a:ext cx="349920" cy="3607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0" name="Ink 9">
                  <a:extLst>
                    <a:ext uri="{FF2B5EF4-FFF2-40B4-BE49-F238E27FC236}">
                      <a16:creationId xmlns:a16="http://schemas.microsoft.com/office/drawing/2014/main" id="{A548EBB9-3CAA-4CBA-80FC-875C9EF7BCCF}"/>
                    </a:ext>
                  </a:extLst>
                </p14:cNvPr>
                <p14:cNvContentPartPr/>
                <p14:nvPr/>
              </p14:nvContentPartPr>
              <p14:xfrm>
                <a:off x="7720193" y="915332"/>
                <a:ext cx="1605240" cy="272160"/>
              </p14:xfrm>
            </p:contentPart>
          </mc:Choice>
          <mc:Fallback xmlns="">
            <p:pic>
              <p:nvPicPr>
                <p:cNvPr id="10" name="Ink 9">
                  <a:extLst>
                    <a:ext uri="{FF2B5EF4-FFF2-40B4-BE49-F238E27FC236}">
                      <a16:creationId xmlns:a16="http://schemas.microsoft.com/office/drawing/2014/main" id="{A548EBB9-3CAA-4CBA-80FC-875C9EF7BCCF}"/>
                    </a:ext>
                  </a:extLst>
                </p:cNvPr>
                <p:cNvPicPr/>
                <p:nvPr/>
              </p:nvPicPr>
              <p:blipFill>
                <a:blip r:embed="rId11"/>
                <a:stretch>
                  <a:fillRect/>
                </a:stretch>
              </p:blipFill>
              <p:spPr>
                <a:xfrm>
                  <a:off x="7711193" y="906692"/>
                  <a:ext cx="1622880" cy="2898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2" name="Ink 11">
                  <a:extLst>
                    <a:ext uri="{FF2B5EF4-FFF2-40B4-BE49-F238E27FC236}">
                      <a16:creationId xmlns:a16="http://schemas.microsoft.com/office/drawing/2014/main" id="{D9A25C4B-39C0-4338-89F8-A25776081616}"/>
                    </a:ext>
                  </a:extLst>
                </p14:cNvPr>
                <p14:cNvContentPartPr/>
                <p14:nvPr/>
              </p14:nvContentPartPr>
              <p14:xfrm>
                <a:off x="9180713" y="953132"/>
                <a:ext cx="746640" cy="1177560"/>
              </p14:xfrm>
            </p:contentPart>
          </mc:Choice>
          <mc:Fallback xmlns="">
            <p:pic>
              <p:nvPicPr>
                <p:cNvPr id="12" name="Ink 11">
                  <a:extLst>
                    <a:ext uri="{FF2B5EF4-FFF2-40B4-BE49-F238E27FC236}">
                      <a16:creationId xmlns:a16="http://schemas.microsoft.com/office/drawing/2014/main" id="{D9A25C4B-39C0-4338-89F8-A25776081616}"/>
                    </a:ext>
                  </a:extLst>
                </p:cNvPr>
                <p:cNvPicPr/>
                <p:nvPr/>
              </p:nvPicPr>
              <p:blipFill>
                <a:blip r:embed="rId13"/>
                <a:stretch>
                  <a:fillRect/>
                </a:stretch>
              </p:blipFill>
              <p:spPr>
                <a:xfrm>
                  <a:off x="9171713" y="944132"/>
                  <a:ext cx="764280" cy="1195200"/>
                </a:xfrm>
                <a:prstGeom prst="rect">
                  <a:avLst/>
                </a:prstGeom>
              </p:spPr>
            </p:pic>
          </mc:Fallback>
        </mc:AlternateContent>
      </p:grpSp>
      <p:sp>
        <p:nvSpPr>
          <p:cNvPr id="14" name="TextBox 13">
            <a:extLst>
              <a:ext uri="{FF2B5EF4-FFF2-40B4-BE49-F238E27FC236}">
                <a16:creationId xmlns:a16="http://schemas.microsoft.com/office/drawing/2014/main" id="{71568F13-5357-4DE5-8354-887F93BE1758}"/>
              </a:ext>
            </a:extLst>
          </p:cNvPr>
          <p:cNvSpPr txBox="1"/>
          <p:nvPr/>
        </p:nvSpPr>
        <p:spPr>
          <a:xfrm>
            <a:off x="9456836" y="974860"/>
            <a:ext cx="2026627" cy="523220"/>
          </a:xfrm>
          <a:prstGeom prst="rect">
            <a:avLst/>
          </a:prstGeom>
          <a:noFill/>
        </p:spPr>
        <p:txBody>
          <a:bodyPr wrap="square" rtlCol="0">
            <a:spAutoFit/>
          </a:bodyPr>
          <a:lstStyle/>
          <a:p>
            <a:r>
              <a:rPr lang="en-US" sz="1400"/>
              <a:t>Non-entry is equal to empty character, ‘’</a:t>
            </a:r>
          </a:p>
        </p:txBody>
      </p:sp>
    </p:spTree>
    <p:extLst>
      <p:ext uri="{BB962C8B-B14F-4D97-AF65-F5344CB8AC3E}">
        <p14:creationId xmlns:p14="http://schemas.microsoft.com/office/powerpoint/2010/main" val="1526247860"/>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AE89F4F-5231-4C76-BEAF-AC67CC7A045A}"/>
              </a:ext>
            </a:extLst>
          </p:cNvPr>
          <p:cNvSpPr txBox="1"/>
          <p:nvPr/>
        </p:nvSpPr>
        <p:spPr>
          <a:xfrm>
            <a:off x="4389457" y="145130"/>
            <a:ext cx="3281219" cy="461665"/>
          </a:xfrm>
          <a:prstGeom prst="rect">
            <a:avLst/>
          </a:prstGeom>
          <a:noFill/>
        </p:spPr>
        <p:txBody>
          <a:bodyPr wrap="none" rtlCol="0">
            <a:spAutoFit/>
          </a:bodyPr>
          <a:lstStyle/>
          <a:p>
            <a:r>
              <a:rPr lang="en-US" sz="2400" b="1" u="sng">
                <a:solidFill>
                  <a:srgbClr val="00B050"/>
                </a:solidFill>
              </a:rPr>
              <a:t>Reading/Writing to Files</a:t>
            </a:r>
          </a:p>
        </p:txBody>
      </p:sp>
      <p:pic>
        <p:nvPicPr>
          <p:cNvPr id="2" name="Picture 1">
            <a:extLst>
              <a:ext uri="{FF2B5EF4-FFF2-40B4-BE49-F238E27FC236}">
                <a16:creationId xmlns:a16="http://schemas.microsoft.com/office/drawing/2014/main" id="{3242F365-3C4C-4898-A991-A0D0B9597A2C}"/>
              </a:ext>
            </a:extLst>
          </p:cNvPr>
          <p:cNvPicPr>
            <a:picLocks noChangeAspect="1"/>
          </p:cNvPicPr>
          <p:nvPr/>
        </p:nvPicPr>
        <p:blipFill>
          <a:blip r:embed="rId2"/>
          <a:stretch>
            <a:fillRect/>
          </a:stretch>
        </p:blipFill>
        <p:spPr>
          <a:xfrm>
            <a:off x="7147291" y="1942948"/>
            <a:ext cx="952500" cy="438150"/>
          </a:xfrm>
          <a:prstGeom prst="rect">
            <a:avLst/>
          </a:prstGeom>
        </p:spPr>
      </p:pic>
      <p:sp>
        <p:nvSpPr>
          <p:cNvPr id="4" name="TextBox 3">
            <a:extLst>
              <a:ext uri="{FF2B5EF4-FFF2-40B4-BE49-F238E27FC236}">
                <a16:creationId xmlns:a16="http://schemas.microsoft.com/office/drawing/2014/main" id="{0F7AF702-B1A4-459E-B0B9-0C778628DCD9}"/>
              </a:ext>
            </a:extLst>
          </p:cNvPr>
          <p:cNvSpPr txBox="1"/>
          <p:nvPr/>
        </p:nvSpPr>
        <p:spPr>
          <a:xfrm>
            <a:off x="284086" y="872064"/>
            <a:ext cx="10057118" cy="584775"/>
          </a:xfrm>
          <a:prstGeom prst="rect">
            <a:avLst/>
          </a:prstGeom>
          <a:noFill/>
        </p:spPr>
        <p:txBody>
          <a:bodyPr wrap="square" rtlCol="0">
            <a:spAutoFit/>
          </a:bodyPr>
          <a:lstStyle/>
          <a:p>
            <a:r>
              <a:rPr lang="en-US" sz="1600"/>
              <a:t>Here’s an example of reading data from a file and turning it into a matrix.  But note that the end of the file must have a single ‘\t’ or single ‘\n’.  If have multiple tabs or newlines, then it’ll fuck up.  Have to make this more robust later.</a:t>
            </a:r>
          </a:p>
        </p:txBody>
      </p:sp>
      <p:pic>
        <p:nvPicPr>
          <p:cNvPr id="6" name="Picture 5">
            <a:extLst>
              <a:ext uri="{FF2B5EF4-FFF2-40B4-BE49-F238E27FC236}">
                <a16:creationId xmlns:a16="http://schemas.microsoft.com/office/drawing/2014/main" id="{F3EDFF6B-31FF-443D-9EE0-3DBB9C6499C9}"/>
              </a:ext>
            </a:extLst>
          </p:cNvPr>
          <p:cNvPicPr>
            <a:picLocks noChangeAspect="1"/>
          </p:cNvPicPr>
          <p:nvPr/>
        </p:nvPicPr>
        <p:blipFill>
          <a:blip r:embed="rId3"/>
          <a:stretch>
            <a:fillRect/>
          </a:stretch>
        </p:blipFill>
        <p:spPr>
          <a:xfrm>
            <a:off x="397368" y="1868059"/>
            <a:ext cx="5200650" cy="3743325"/>
          </a:xfrm>
          <a:prstGeom prst="rect">
            <a:avLst/>
          </a:prstGeom>
        </p:spPr>
      </p:pic>
      <p:pic>
        <p:nvPicPr>
          <p:cNvPr id="7" name="Picture 6">
            <a:extLst>
              <a:ext uri="{FF2B5EF4-FFF2-40B4-BE49-F238E27FC236}">
                <a16:creationId xmlns:a16="http://schemas.microsoft.com/office/drawing/2014/main" id="{F30A0FB7-A43C-4B9C-BF02-F9EBE8C3B620}"/>
              </a:ext>
            </a:extLst>
          </p:cNvPr>
          <p:cNvPicPr>
            <a:picLocks noChangeAspect="1"/>
          </p:cNvPicPr>
          <p:nvPr/>
        </p:nvPicPr>
        <p:blipFill>
          <a:blip r:embed="rId4"/>
          <a:stretch>
            <a:fillRect/>
          </a:stretch>
        </p:blipFill>
        <p:spPr>
          <a:xfrm>
            <a:off x="2581275" y="6230716"/>
            <a:ext cx="1885950" cy="304800"/>
          </a:xfrm>
          <a:prstGeom prst="rect">
            <a:avLst/>
          </a:prstGeom>
        </p:spPr>
      </p:pic>
      <p:sp>
        <p:nvSpPr>
          <p:cNvPr id="8" name="Freeform: Shape 7">
            <a:extLst>
              <a:ext uri="{FF2B5EF4-FFF2-40B4-BE49-F238E27FC236}">
                <a16:creationId xmlns:a16="http://schemas.microsoft.com/office/drawing/2014/main" id="{825CFE9A-2D62-4BAA-B075-5AA2279FF925}"/>
              </a:ext>
            </a:extLst>
          </p:cNvPr>
          <p:cNvSpPr/>
          <p:nvPr/>
        </p:nvSpPr>
        <p:spPr>
          <a:xfrm>
            <a:off x="4376691" y="1624617"/>
            <a:ext cx="2480173" cy="541815"/>
          </a:xfrm>
          <a:custGeom>
            <a:avLst/>
            <a:gdLst>
              <a:gd name="connsiteX0" fmla="*/ 0 w 2480173"/>
              <a:gd name="connsiteY0" fmla="*/ 257452 h 541815"/>
              <a:gd name="connsiteX1" fmla="*/ 44389 w 2480173"/>
              <a:gd name="connsiteY1" fmla="*/ 177553 h 541815"/>
              <a:gd name="connsiteX2" fmla="*/ 97655 w 2480173"/>
              <a:gd name="connsiteY2" fmla="*/ 133165 h 541815"/>
              <a:gd name="connsiteX3" fmla="*/ 168676 w 2480173"/>
              <a:gd name="connsiteY3" fmla="*/ 71021 h 541815"/>
              <a:gd name="connsiteX4" fmla="*/ 239697 w 2480173"/>
              <a:gd name="connsiteY4" fmla="*/ 35511 h 541815"/>
              <a:gd name="connsiteX5" fmla="*/ 363985 w 2480173"/>
              <a:gd name="connsiteY5" fmla="*/ 26633 h 541815"/>
              <a:gd name="connsiteX6" fmla="*/ 390618 w 2480173"/>
              <a:gd name="connsiteY6" fmla="*/ 17755 h 541815"/>
              <a:gd name="connsiteX7" fmla="*/ 541538 w 2480173"/>
              <a:gd name="connsiteY7" fmla="*/ 0 h 541815"/>
              <a:gd name="connsiteX8" fmla="*/ 807868 w 2480173"/>
              <a:gd name="connsiteY8" fmla="*/ 17755 h 541815"/>
              <a:gd name="connsiteX9" fmla="*/ 923278 w 2480173"/>
              <a:gd name="connsiteY9" fmla="*/ 53266 h 541815"/>
              <a:gd name="connsiteX10" fmla="*/ 976544 w 2480173"/>
              <a:gd name="connsiteY10" fmla="*/ 71021 h 541815"/>
              <a:gd name="connsiteX11" fmla="*/ 1029810 w 2480173"/>
              <a:gd name="connsiteY11" fmla="*/ 88777 h 541815"/>
              <a:gd name="connsiteX12" fmla="*/ 1100831 w 2480173"/>
              <a:gd name="connsiteY12" fmla="*/ 106532 h 541815"/>
              <a:gd name="connsiteX13" fmla="*/ 1171853 w 2480173"/>
              <a:gd name="connsiteY13" fmla="*/ 133165 h 541815"/>
              <a:gd name="connsiteX14" fmla="*/ 1225119 w 2480173"/>
              <a:gd name="connsiteY14" fmla="*/ 150920 h 541815"/>
              <a:gd name="connsiteX15" fmla="*/ 1296140 w 2480173"/>
              <a:gd name="connsiteY15" fmla="*/ 186431 h 541815"/>
              <a:gd name="connsiteX16" fmla="*/ 1322773 w 2480173"/>
              <a:gd name="connsiteY16" fmla="*/ 195309 h 541815"/>
              <a:gd name="connsiteX17" fmla="*/ 1358284 w 2480173"/>
              <a:gd name="connsiteY17" fmla="*/ 213064 h 541815"/>
              <a:gd name="connsiteX18" fmla="*/ 1384917 w 2480173"/>
              <a:gd name="connsiteY18" fmla="*/ 221942 h 541815"/>
              <a:gd name="connsiteX19" fmla="*/ 1447060 w 2480173"/>
              <a:gd name="connsiteY19" fmla="*/ 248575 h 541815"/>
              <a:gd name="connsiteX20" fmla="*/ 1500326 w 2480173"/>
              <a:gd name="connsiteY20" fmla="*/ 275208 h 541815"/>
              <a:gd name="connsiteX21" fmla="*/ 1535837 w 2480173"/>
              <a:gd name="connsiteY21" fmla="*/ 292963 h 541815"/>
              <a:gd name="connsiteX22" fmla="*/ 1580226 w 2480173"/>
              <a:gd name="connsiteY22" fmla="*/ 310718 h 541815"/>
              <a:gd name="connsiteX23" fmla="*/ 1669002 w 2480173"/>
              <a:gd name="connsiteY23" fmla="*/ 355107 h 541815"/>
              <a:gd name="connsiteX24" fmla="*/ 1686758 w 2480173"/>
              <a:gd name="connsiteY24" fmla="*/ 372862 h 541815"/>
              <a:gd name="connsiteX25" fmla="*/ 1748901 w 2480173"/>
              <a:gd name="connsiteY25" fmla="*/ 390617 h 541815"/>
              <a:gd name="connsiteX26" fmla="*/ 1828800 w 2480173"/>
              <a:gd name="connsiteY26" fmla="*/ 417250 h 541815"/>
              <a:gd name="connsiteX27" fmla="*/ 1855433 w 2480173"/>
              <a:gd name="connsiteY27" fmla="*/ 435006 h 541815"/>
              <a:gd name="connsiteX28" fmla="*/ 1935332 w 2480173"/>
              <a:gd name="connsiteY28" fmla="*/ 461639 h 541815"/>
              <a:gd name="connsiteX29" fmla="*/ 2175029 w 2480173"/>
              <a:gd name="connsiteY29" fmla="*/ 470516 h 541815"/>
              <a:gd name="connsiteX30" fmla="*/ 2388093 w 2480173"/>
              <a:gd name="connsiteY30" fmla="*/ 461639 h 541815"/>
              <a:gd name="connsiteX31" fmla="*/ 2361460 w 2480173"/>
              <a:gd name="connsiteY31" fmla="*/ 452761 h 541815"/>
              <a:gd name="connsiteX32" fmla="*/ 2396971 w 2480173"/>
              <a:gd name="connsiteY32" fmla="*/ 443883 h 541815"/>
              <a:gd name="connsiteX33" fmla="*/ 2450237 w 2480173"/>
              <a:gd name="connsiteY33" fmla="*/ 452761 h 541815"/>
              <a:gd name="connsiteX34" fmla="*/ 2467992 w 2480173"/>
              <a:gd name="connsiteY34" fmla="*/ 488272 h 541815"/>
              <a:gd name="connsiteX35" fmla="*/ 2441359 w 2480173"/>
              <a:gd name="connsiteY35" fmla="*/ 497149 h 541815"/>
              <a:gd name="connsiteX36" fmla="*/ 2423604 w 2480173"/>
              <a:gd name="connsiteY36" fmla="*/ 514905 h 541815"/>
              <a:gd name="connsiteX37" fmla="*/ 2370338 w 2480173"/>
              <a:gd name="connsiteY37" fmla="*/ 532660 h 541815"/>
              <a:gd name="connsiteX38" fmla="*/ 2396971 w 2480173"/>
              <a:gd name="connsiteY38" fmla="*/ 541538 h 541815"/>
              <a:gd name="connsiteX39" fmla="*/ 2414726 w 2480173"/>
              <a:gd name="connsiteY39" fmla="*/ 523782 h 541815"/>
              <a:gd name="connsiteX40" fmla="*/ 2441359 w 2480173"/>
              <a:gd name="connsiteY40" fmla="*/ 514905 h 541815"/>
              <a:gd name="connsiteX41" fmla="*/ 2459115 w 2480173"/>
              <a:gd name="connsiteY41" fmla="*/ 497149 h 541815"/>
              <a:gd name="connsiteX42" fmla="*/ 2414726 w 2480173"/>
              <a:gd name="connsiteY42" fmla="*/ 452761 h 541815"/>
              <a:gd name="connsiteX43" fmla="*/ 2405849 w 2480173"/>
              <a:gd name="connsiteY43" fmla="*/ 426128 h 541815"/>
              <a:gd name="connsiteX44" fmla="*/ 2370338 w 2480173"/>
              <a:gd name="connsiteY44" fmla="*/ 390617 h 541815"/>
              <a:gd name="connsiteX45" fmla="*/ 2370338 w 2480173"/>
              <a:gd name="connsiteY45" fmla="*/ 363984 h 541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480173" h="541815">
                <a:moveTo>
                  <a:pt x="0" y="257452"/>
                </a:moveTo>
                <a:cubicBezTo>
                  <a:pt x="14588" y="220984"/>
                  <a:pt x="16239" y="205703"/>
                  <a:pt x="44389" y="177553"/>
                </a:cubicBezTo>
                <a:cubicBezTo>
                  <a:pt x="114222" y="107720"/>
                  <a:pt x="24936" y="220428"/>
                  <a:pt x="97655" y="133165"/>
                </a:cubicBezTo>
                <a:cubicBezTo>
                  <a:pt x="132531" y="91313"/>
                  <a:pt x="95964" y="107377"/>
                  <a:pt x="168676" y="71021"/>
                </a:cubicBezTo>
                <a:cubicBezTo>
                  <a:pt x="192350" y="59184"/>
                  <a:pt x="213296" y="37397"/>
                  <a:pt x="239697" y="35511"/>
                </a:cubicBezTo>
                <a:lnTo>
                  <a:pt x="363985" y="26633"/>
                </a:lnTo>
                <a:cubicBezTo>
                  <a:pt x="372863" y="23674"/>
                  <a:pt x="381483" y="19785"/>
                  <a:pt x="390618" y="17755"/>
                </a:cubicBezTo>
                <a:cubicBezTo>
                  <a:pt x="439941" y="6794"/>
                  <a:pt x="491662" y="4534"/>
                  <a:pt x="541538" y="0"/>
                </a:cubicBezTo>
                <a:cubicBezTo>
                  <a:pt x="669982" y="5352"/>
                  <a:pt x="710468" y="-1724"/>
                  <a:pt x="807868" y="17755"/>
                </a:cubicBezTo>
                <a:cubicBezTo>
                  <a:pt x="847079" y="25597"/>
                  <a:pt x="885955" y="40825"/>
                  <a:pt x="923278" y="53266"/>
                </a:cubicBezTo>
                <a:lnTo>
                  <a:pt x="976544" y="71021"/>
                </a:lnTo>
                <a:cubicBezTo>
                  <a:pt x="994299" y="76939"/>
                  <a:pt x="1011653" y="84238"/>
                  <a:pt x="1029810" y="88777"/>
                </a:cubicBezTo>
                <a:cubicBezTo>
                  <a:pt x="1053484" y="94695"/>
                  <a:pt x="1077982" y="97964"/>
                  <a:pt x="1100831" y="106532"/>
                </a:cubicBezTo>
                <a:lnTo>
                  <a:pt x="1171853" y="133165"/>
                </a:lnTo>
                <a:cubicBezTo>
                  <a:pt x="1189478" y="139460"/>
                  <a:pt x="1207530" y="144524"/>
                  <a:pt x="1225119" y="150920"/>
                </a:cubicBezTo>
                <a:cubicBezTo>
                  <a:pt x="1337749" y="191877"/>
                  <a:pt x="1217190" y="146956"/>
                  <a:pt x="1296140" y="186431"/>
                </a:cubicBezTo>
                <a:cubicBezTo>
                  <a:pt x="1304510" y="190616"/>
                  <a:pt x="1314172" y="191623"/>
                  <a:pt x="1322773" y="195309"/>
                </a:cubicBezTo>
                <a:cubicBezTo>
                  <a:pt x="1334937" y="200522"/>
                  <a:pt x="1346120" y="207851"/>
                  <a:pt x="1358284" y="213064"/>
                </a:cubicBezTo>
                <a:cubicBezTo>
                  <a:pt x="1366885" y="216750"/>
                  <a:pt x="1376547" y="217757"/>
                  <a:pt x="1384917" y="221942"/>
                </a:cubicBezTo>
                <a:cubicBezTo>
                  <a:pt x="1446225" y="252596"/>
                  <a:pt x="1373156" y="230098"/>
                  <a:pt x="1447060" y="248575"/>
                </a:cubicBezTo>
                <a:cubicBezTo>
                  <a:pt x="1498240" y="282694"/>
                  <a:pt x="1448871" y="253156"/>
                  <a:pt x="1500326" y="275208"/>
                </a:cubicBezTo>
                <a:cubicBezTo>
                  <a:pt x="1512490" y="280421"/>
                  <a:pt x="1523743" y="287588"/>
                  <a:pt x="1535837" y="292963"/>
                </a:cubicBezTo>
                <a:cubicBezTo>
                  <a:pt x="1550400" y="299435"/>
                  <a:pt x="1566236" y="303087"/>
                  <a:pt x="1580226" y="310718"/>
                </a:cubicBezTo>
                <a:cubicBezTo>
                  <a:pt x="1669665" y="359503"/>
                  <a:pt x="1597912" y="337333"/>
                  <a:pt x="1669002" y="355107"/>
                </a:cubicBezTo>
                <a:cubicBezTo>
                  <a:pt x="1674921" y="361025"/>
                  <a:pt x="1679581" y="368556"/>
                  <a:pt x="1686758" y="372862"/>
                </a:cubicBezTo>
                <a:cubicBezTo>
                  <a:pt x="1695858" y="378322"/>
                  <a:pt x="1742264" y="388958"/>
                  <a:pt x="1748901" y="390617"/>
                </a:cubicBezTo>
                <a:cubicBezTo>
                  <a:pt x="1868347" y="450342"/>
                  <a:pt x="1691124" y="365621"/>
                  <a:pt x="1828800" y="417250"/>
                </a:cubicBezTo>
                <a:cubicBezTo>
                  <a:pt x="1838790" y="420996"/>
                  <a:pt x="1845890" y="430234"/>
                  <a:pt x="1855433" y="435006"/>
                </a:cubicBezTo>
                <a:cubicBezTo>
                  <a:pt x="1869997" y="442288"/>
                  <a:pt x="1915870" y="460383"/>
                  <a:pt x="1935332" y="461639"/>
                </a:cubicBezTo>
                <a:cubicBezTo>
                  <a:pt x="2015120" y="466787"/>
                  <a:pt x="2095130" y="467557"/>
                  <a:pt x="2175029" y="470516"/>
                </a:cubicBezTo>
                <a:cubicBezTo>
                  <a:pt x="2246050" y="467557"/>
                  <a:pt x="2317330" y="468378"/>
                  <a:pt x="2388093" y="461639"/>
                </a:cubicBezTo>
                <a:cubicBezTo>
                  <a:pt x="2397409" y="460752"/>
                  <a:pt x="2357275" y="461131"/>
                  <a:pt x="2361460" y="452761"/>
                </a:cubicBezTo>
                <a:cubicBezTo>
                  <a:pt x="2366917" y="441848"/>
                  <a:pt x="2385134" y="446842"/>
                  <a:pt x="2396971" y="443883"/>
                </a:cubicBezTo>
                <a:cubicBezTo>
                  <a:pt x="2414726" y="446842"/>
                  <a:pt x="2432665" y="448856"/>
                  <a:pt x="2450237" y="452761"/>
                </a:cubicBezTo>
                <a:cubicBezTo>
                  <a:pt x="2469606" y="457065"/>
                  <a:pt x="2495971" y="460294"/>
                  <a:pt x="2467992" y="488272"/>
                </a:cubicBezTo>
                <a:cubicBezTo>
                  <a:pt x="2461375" y="494889"/>
                  <a:pt x="2450237" y="494190"/>
                  <a:pt x="2441359" y="497149"/>
                </a:cubicBezTo>
                <a:cubicBezTo>
                  <a:pt x="2435441" y="503068"/>
                  <a:pt x="2431090" y="511162"/>
                  <a:pt x="2423604" y="514905"/>
                </a:cubicBezTo>
                <a:cubicBezTo>
                  <a:pt x="2406864" y="523275"/>
                  <a:pt x="2370338" y="532660"/>
                  <a:pt x="2370338" y="532660"/>
                </a:cubicBezTo>
                <a:cubicBezTo>
                  <a:pt x="2379216" y="535619"/>
                  <a:pt x="2387795" y="543373"/>
                  <a:pt x="2396971" y="541538"/>
                </a:cubicBezTo>
                <a:cubicBezTo>
                  <a:pt x="2405178" y="539896"/>
                  <a:pt x="2407549" y="528088"/>
                  <a:pt x="2414726" y="523782"/>
                </a:cubicBezTo>
                <a:cubicBezTo>
                  <a:pt x="2422750" y="518967"/>
                  <a:pt x="2432481" y="517864"/>
                  <a:pt x="2441359" y="514905"/>
                </a:cubicBezTo>
                <a:cubicBezTo>
                  <a:pt x="2447278" y="508986"/>
                  <a:pt x="2459115" y="505519"/>
                  <a:pt x="2459115" y="497149"/>
                </a:cubicBezTo>
                <a:cubicBezTo>
                  <a:pt x="2459115" y="477421"/>
                  <a:pt x="2426563" y="460652"/>
                  <a:pt x="2414726" y="452761"/>
                </a:cubicBezTo>
                <a:cubicBezTo>
                  <a:pt x="2411767" y="443883"/>
                  <a:pt x="2411288" y="433743"/>
                  <a:pt x="2405849" y="426128"/>
                </a:cubicBezTo>
                <a:cubicBezTo>
                  <a:pt x="2396119" y="412506"/>
                  <a:pt x="2370338" y="407357"/>
                  <a:pt x="2370338" y="390617"/>
                </a:cubicBezTo>
                <a:lnTo>
                  <a:pt x="2370338" y="363984"/>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Shape 8">
            <a:extLst>
              <a:ext uri="{FF2B5EF4-FFF2-40B4-BE49-F238E27FC236}">
                <a16:creationId xmlns:a16="http://schemas.microsoft.com/office/drawing/2014/main" id="{6A097FE6-378D-4AF3-AF2B-219342A0A4A8}"/>
              </a:ext>
            </a:extLst>
          </p:cNvPr>
          <p:cNvSpPr/>
          <p:nvPr/>
        </p:nvSpPr>
        <p:spPr>
          <a:xfrm>
            <a:off x="1091953" y="5646201"/>
            <a:ext cx="1358284" cy="736915"/>
          </a:xfrm>
          <a:custGeom>
            <a:avLst/>
            <a:gdLst>
              <a:gd name="connsiteX0" fmla="*/ 0 w 1358284"/>
              <a:gd name="connsiteY0" fmla="*/ 0 h 736915"/>
              <a:gd name="connsiteX1" fmla="*/ 53266 w 1358284"/>
              <a:gd name="connsiteY1" fmla="*/ 17756 h 736915"/>
              <a:gd name="connsiteX2" fmla="*/ 159798 w 1358284"/>
              <a:gd name="connsiteY2" fmla="*/ 44389 h 736915"/>
              <a:gd name="connsiteX3" fmla="*/ 195309 w 1358284"/>
              <a:gd name="connsiteY3" fmla="*/ 71022 h 736915"/>
              <a:gd name="connsiteX4" fmla="*/ 239697 w 1358284"/>
              <a:gd name="connsiteY4" fmla="*/ 88777 h 736915"/>
              <a:gd name="connsiteX5" fmla="*/ 301841 w 1358284"/>
              <a:gd name="connsiteY5" fmla="*/ 133165 h 736915"/>
              <a:gd name="connsiteX6" fmla="*/ 319597 w 1358284"/>
              <a:gd name="connsiteY6" fmla="*/ 150921 h 736915"/>
              <a:gd name="connsiteX7" fmla="*/ 355107 w 1358284"/>
              <a:gd name="connsiteY7" fmla="*/ 177554 h 736915"/>
              <a:gd name="connsiteX8" fmla="*/ 372863 w 1358284"/>
              <a:gd name="connsiteY8" fmla="*/ 204187 h 736915"/>
              <a:gd name="connsiteX9" fmla="*/ 399496 w 1358284"/>
              <a:gd name="connsiteY9" fmla="*/ 230820 h 736915"/>
              <a:gd name="connsiteX10" fmla="*/ 408373 w 1358284"/>
              <a:gd name="connsiteY10" fmla="*/ 257453 h 736915"/>
              <a:gd name="connsiteX11" fmla="*/ 452762 w 1358284"/>
              <a:gd name="connsiteY11" fmla="*/ 310719 h 736915"/>
              <a:gd name="connsiteX12" fmla="*/ 488272 w 1358284"/>
              <a:gd name="connsiteY12" fmla="*/ 363985 h 736915"/>
              <a:gd name="connsiteX13" fmla="*/ 506028 w 1358284"/>
              <a:gd name="connsiteY13" fmla="*/ 390618 h 736915"/>
              <a:gd name="connsiteX14" fmla="*/ 585927 w 1358284"/>
              <a:gd name="connsiteY14" fmla="*/ 461639 h 736915"/>
              <a:gd name="connsiteX15" fmla="*/ 612560 w 1358284"/>
              <a:gd name="connsiteY15" fmla="*/ 488272 h 736915"/>
              <a:gd name="connsiteX16" fmla="*/ 683581 w 1358284"/>
              <a:gd name="connsiteY16" fmla="*/ 514905 h 736915"/>
              <a:gd name="connsiteX17" fmla="*/ 754602 w 1358284"/>
              <a:gd name="connsiteY17" fmla="*/ 550416 h 736915"/>
              <a:gd name="connsiteX18" fmla="*/ 790113 w 1358284"/>
              <a:gd name="connsiteY18" fmla="*/ 568171 h 736915"/>
              <a:gd name="connsiteX19" fmla="*/ 843379 w 1358284"/>
              <a:gd name="connsiteY19" fmla="*/ 577049 h 736915"/>
              <a:gd name="connsiteX20" fmla="*/ 878890 w 1358284"/>
              <a:gd name="connsiteY20" fmla="*/ 594804 h 736915"/>
              <a:gd name="connsiteX21" fmla="*/ 905523 w 1358284"/>
              <a:gd name="connsiteY21" fmla="*/ 612560 h 736915"/>
              <a:gd name="connsiteX22" fmla="*/ 1003177 w 1358284"/>
              <a:gd name="connsiteY22" fmla="*/ 630315 h 736915"/>
              <a:gd name="connsiteX23" fmla="*/ 1083076 w 1358284"/>
              <a:gd name="connsiteY23" fmla="*/ 648070 h 736915"/>
              <a:gd name="connsiteX24" fmla="*/ 1136342 w 1358284"/>
              <a:gd name="connsiteY24" fmla="*/ 656948 h 736915"/>
              <a:gd name="connsiteX25" fmla="*/ 1207364 w 1358284"/>
              <a:gd name="connsiteY25" fmla="*/ 674703 h 736915"/>
              <a:gd name="connsiteX26" fmla="*/ 1251752 w 1358284"/>
              <a:gd name="connsiteY26" fmla="*/ 683581 h 736915"/>
              <a:gd name="connsiteX27" fmla="*/ 1269507 w 1358284"/>
              <a:gd name="connsiteY27" fmla="*/ 665826 h 736915"/>
              <a:gd name="connsiteX28" fmla="*/ 1225119 w 1358284"/>
              <a:gd name="connsiteY28" fmla="*/ 639193 h 736915"/>
              <a:gd name="connsiteX29" fmla="*/ 1207364 w 1358284"/>
              <a:gd name="connsiteY29" fmla="*/ 621437 h 736915"/>
              <a:gd name="connsiteX30" fmla="*/ 1251752 w 1358284"/>
              <a:gd name="connsiteY30" fmla="*/ 656948 h 736915"/>
              <a:gd name="connsiteX31" fmla="*/ 1305018 w 1358284"/>
              <a:gd name="connsiteY31" fmla="*/ 683581 h 736915"/>
              <a:gd name="connsiteX32" fmla="*/ 1358284 w 1358284"/>
              <a:gd name="connsiteY32" fmla="*/ 710214 h 736915"/>
              <a:gd name="connsiteX33" fmla="*/ 1269507 w 1358284"/>
              <a:gd name="connsiteY33" fmla="*/ 719092 h 736915"/>
              <a:gd name="connsiteX34" fmla="*/ 1242874 w 1358284"/>
              <a:gd name="connsiteY34" fmla="*/ 727969 h 736915"/>
              <a:gd name="connsiteX35" fmla="*/ 1189608 w 1358284"/>
              <a:gd name="connsiteY35" fmla="*/ 736847 h 736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358284" h="736915">
                <a:moveTo>
                  <a:pt x="0" y="0"/>
                </a:moveTo>
                <a:cubicBezTo>
                  <a:pt x="17755" y="5919"/>
                  <a:pt x="35029" y="13548"/>
                  <a:pt x="53266" y="17756"/>
                </a:cubicBezTo>
                <a:cubicBezTo>
                  <a:pt x="112149" y="31344"/>
                  <a:pt x="110480" y="16990"/>
                  <a:pt x="159798" y="44389"/>
                </a:cubicBezTo>
                <a:cubicBezTo>
                  <a:pt x="172732" y="51575"/>
                  <a:pt x="182375" y="63836"/>
                  <a:pt x="195309" y="71022"/>
                </a:cubicBezTo>
                <a:cubicBezTo>
                  <a:pt x="209239" y="78761"/>
                  <a:pt x="225444" y="81650"/>
                  <a:pt x="239697" y="88777"/>
                </a:cubicBezTo>
                <a:cubicBezTo>
                  <a:pt x="251229" y="94543"/>
                  <a:pt x="295808" y="128138"/>
                  <a:pt x="301841" y="133165"/>
                </a:cubicBezTo>
                <a:cubicBezTo>
                  <a:pt x="308271" y="138523"/>
                  <a:pt x="313167" y="145562"/>
                  <a:pt x="319597" y="150921"/>
                </a:cubicBezTo>
                <a:cubicBezTo>
                  <a:pt x="330963" y="160393"/>
                  <a:pt x="344645" y="167092"/>
                  <a:pt x="355107" y="177554"/>
                </a:cubicBezTo>
                <a:cubicBezTo>
                  <a:pt x="362652" y="185099"/>
                  <a:pt x="366032" y="195990"/>
                  <a:pt x="372863" y="204187"/>
                </a:cubicBezTo>
                <a:cubicBezTo>
                  <a:pt x="380901" y="213832"/>
                  <a:pt x="390618" y="221942"/>
                  <a:pt x="399496" y="230820"/>
                </a:cubicBezTo>
                <a:cubicBezTo>
                  <a:pt x="402455" y="239698"/>
                  <a:pt x="403730" y="249328"/>
                  <a:pt x="408373" y="257453"/>
                </a:cubicBezTo>
                <a:cubicBezTo>
                  <a:pt x="422441" y="282072"/>
                  <a:pt x="434493" y="292450"/>
                  <a:pt x="452762" y="310719"/>
                </a:cubicBezTo>
                <a:cubicBezTo>
                  <a:pt x="468362" y="357522"/>
                  <a:pt x="451328" y="319653"/>
                  <a:pt x="488272" y="363985"/>
                </a:cubicBezTo>
                <a:cubicBezTo>
                  <a:pt x="495103" y="372182"/>
                  <a:pt x="498939" y="382643"/>
                  <a:pt x="506028" y="390618"/>
                </a:cubicBezTo>
                <a:cubicBezTo>
                  <a:pt x="604695" y="501617"/>
                  <a:pt x="522315" y="408630"/>
                  <a:pt x="585927" y="461639"/>
                </a:cubicBezTo>
                <a:cubicBezTo>
                  <a:pt x="595572" y="469676"/>
                  <a:pt x="602344" y="480974"/>
                  <a:pt x="612560" y="488272"/>
                </a:cubicBezTo>
                <a:cubicBezTo>
                  <a:pt x="637560" y="506129"/>
                  <a:pt x="654983" y="507756"/>
                  <a:pt x="683581" y="514905"/>
                </a:cubicBezTo>
                <a:lnTo>
                  <a:pt x="754602" y="550416"/>
                </a:lnTo>
                <a:cubicBezTo>
                  <a:pt x="766439" y="556334"/>
                  <a:pt x="777059" y="565995"/>
                  <a:pt x="790113" y="568171"/>
                </a:cubicBezTo>
                <a:lnTo>
                  <a:pt x="843379" y="577049"/>
                </a:lnTo>
                <a:cubicBezTo>
                  <a:pt x="855216" y="582967"/>
                  <a:pt x="867400" y="588238"/>
                  <a:pt x="878890" y="594804"/>
                </a:cubicBezTo>
                <a:cubicBezTo>
                  <a:pt x="888154" y="600098"/>
                  <a:pt x="895980" y="607788"/>
                  <a:pt x="905523" y="612560"/>
                </a:cubicBezTo>
                <a:cubicBezTo>
                  <a:pt x="933690" y="626643"/>
                  <a:pt x="976665" y="626236"/>
                  <a:pt x="1003177" y="630315"/>
                </a:cubicBezTo>
                <a:cubicBezTo>
                  <a:pt x="1070342" y="640648"/>
                  <a:pt x="1024183" y="636292"/>
                  <a:pt x="1083076" y="648070"/>
                </a:cubicBezTo>
                <a:cubicBezTo>
                  <a:pt x="1100727" y="651600"/>
                  <a:pt x="1118741" y="653176"/>
                  <a:pt x="1136342" y="656948"/>
                </a:cubicBezTo>
                <a:cubicBezTo>
                  <a:pt x="1160203" y="662061"/>
                  <a:pt x="1183435" y="669917"/>
                  <a:pt x="1207364" y="674703"/>
                </a:cubicBezTo>
                <a:lnTo>
                  <a:pt x="1251752" y="683581"/>
                </a:lnTo>
                <a:cubicBezTo>
                  <a:pt x="1327327" y="668465"/>
                  <a:pt x="1296804" y="682204"/>
                  <a:pt x="1269507" y="665826"/>
                </a:cubicBezTo>
                <a:cubicBezTo>
                  <a:pt x="1208577" y="629268"/>
                  <a:pt x="1300565" y="664340"/>
                  <a:pt x="1225119" y="639193"/>
                </a:cubicBezTo>
                <a:cubicBezTo>
                  <a:pt x="1219201" y="633274"/>
                  <a:pt x="1201445" y="627356"/>
                  <a:pt x="1207364" y="621437"/>
                </a:cubicBezTo>
                <a:cubicBezTo>
                  <a:pt x="1224647" y="604154"/>
                  <a:pt x="1251008" y="656204"/>
                  <a:pt x="1251752" y="656948"/>
                </a:cubicBezTo>
                <a:cubicBezTo>
                  <a:pt x="1277192" y="682388"/>
                  <a:pt x="1276138" y="669141"/>
                  <a:pt x="1305018" y="683581"/>
                </a:cubicBezTo>
                <a:cubicBezTo>
                  <a:pt x="1373857" y="718000"/>
                  <a:pt x="1291341" y="687899"/>
                  <a:pt x="1358284" y="710214"/>
                </a:cubicBezTo>
                <a:cubicBezTo>
                  <a:pt x="1328692" y="713173"/>
                  <a:pt x="1298901" y="714570"/>
                  <a:pt x="1269507" y="719092"/>
                </a:cubicBezTo>
                <a:cubicBezTo>
                  <a:pt x="1260258" y="720515"/>
                  <a:pt x="1251872" y="725398"/>
                  <a:pt x="1242874" y="727969"/>
                </a:cubicBezTo>
                <a:cubicBezTo>
                  <a:pt x="1206776" y="738283"/>
                  <a:pt x="1217065" y="736847"/>
                  <a:pt x="1189608" y="736847"/>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02420436"/>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AE89F4F-5231-4C76-BEAF-AC67CC7A045A}"/>
              </a:ext>
            </a:extLst>
          </p:cNvPr>
          <p:cNvSpPr txBox="1"/>
          <p:nvPr/>
        </p:nvSpPr>
        <p:spPr>
          <a:xfrm>
            <a:off x="4389457" y="145130"/>
            <a:ext cx="3281219" cy="461665"/>
          </a:xfrm>
          <a:prstGeom prst="rect">
            <a:avLst/>
          </a:prstGeom>
          <a:noFill/>
        </p:spPr>
        <p:txBody>
          <a:bodyPr wrap="none" rtlCol="0">
            <a:spAutoFit/>
          </a:bodyPr>
          <a:lstStyle/>
          <a:p>
            <a:r>
              <a:rPr lang="en-US" sz="2400" b="1" u="sng">
                <a:solidFill>
                  <a:srgbClr val="00B050"/>
                </a:solidFill>
              </a:rPr>
              <a:t>Reading/Writing to Files</a:t>
            </a:r>
          </a:p>
        </p:txBody>
      </p:sp>
      <p:sp>
        <p:nvSpPr>
          <p:cNvPr id="4" name="TextBox 3">
            <a:extLst>
              <a:ext uri="{FF2B5EF4-FFF2-40B4-BE49-F238E27FC236}">
                <a16:creationId xmlns:a16="http://schemas.microsoft.com/office/drawing/2014/main" id="{0F7AF702-B1A4-459E-B0B9-0C778628DCD9}"/>
              </a:ext>
            </a:extLst>
          </p:cNvPr>
          <p:cNvSpPr txBox="1"/>
          <p:nvPr/>
        </p:nvSpPr>
        <p:spPr>
          <a:xfrm>
            <a:off x="313581" y="1045055"/>
            <a:ext cx="4124617" cy="338554"/>
          </a:xfrm>
          <a:prstGeom prst="rect">
            <a:avLst/>
          </a:prstGeom>
          <a:noFill/>
        </p:spPr>
        <p:txBody>
          <a:bodyPr wrap="square" rtlCol="0">
            <a:spAutoFit/>
          </a:bodyPr>
          <a:lstStyle/>
          <a:p>
            <a:r>
              <a:rPr lang="en-US" sz="1600"/>
              <a:t>Here’s a way to scan/list/make directories.</a:t>
            </a:r>
          </a:p>
        </p:txBody>
      </p:sp>
      <p:sp>
        <p:nvSpPr>
          <p:cNvPr id="5" name="TextBox 4">
            <a:extLst>
              <a:ext uri="{FF2B5EF4-FFF2-40B4-BE49-F238E27FC236}">
                <a16:creationId xmlns:a16="http://schemas.microsoft.com/office/drawing/2014/main" id="{42F49C7D-0BA9-5EA4-C849-A33F4782C671}"/>
              </a:ext>
            </a:extLst>
          </p:cNvPr>
          <p:cNvSpPr txBox="1"/>
          <p:nvPr/>
        </p:nvSpPr>
        <p:spPr>
          <a:xfrm>
            <a:off x="313582" y="1471277"/>
            <a:ext cx="1436559" cy="338554"/>
          </a:xfrm>
          <a:prstGeom prst="rect">
            <a:avLst/>
          </a:prstGeom>
          <a:noFill/>
        </p:spPr>
        <p:txBody>
          <a:bodyPr wrap="square" rtlCol="0">
            <a:spAutoFit/>
          </a:bodyPr>
          <a:lstStyle/>
          <a:p>
            <a:r>
              <a:rPr lang="en-US" sz="1600" b="1"/>
              <a:t>import os</a:t>
            </a:r>
          </a:p>
        </p:txBody>
      </p:sp>
      <p:sp>
        <p:nvSpPr>
          <p:cNvPr id="10" name="TextBox 9">
            <a:extLst>
              <a:ext uri="{FF2B5EF4-FFF2-40B4-BE49-F238E27FC236}">
                <a16:creationId xmlns:a16="http://schemas.microsoft.com/office/drawing/2014/main" id="{4CE584A3-ACFE-B7E0-9091-7C5A8C228B5B}"/>
              </a:ext>
            </a:extLst>
          </p:cNvPr>
          <p:cNvSpPr txBox="1"/>
          <p:nvPr/>
        </p:nvSpPr>
        <p:spPr>
          <a:xfrm>
            <a:off x="313582" y="2304957"/>
            <a:ext cx="2741086" cy="338554"/>
          </a:xfrm>
          <a:prstGeom prst="rect">
            <a:avLst/>
          </a:prstGeom>
          <a:noFill/>
        </p:spPr>
        <p:txBody>
          <a:bodyPr wrap="square" rtlCol="0">
            <a:spAutoFit/>
          </a:bodyPr>
          <a:lstStyle/>
          <a:p>
            <a:r>
              <a:rPr lang="en-US" sz="1600"/>
              <a:t>os.scandir(“path to directory”)</a:t>
            </a:r>
          </a:p>
        </p:txBody>
      </p:sp>
      <mc:AlternateContent xmlns:mc="http://schemas.openxmlformats.org/markup-compatibility/2006" xmlns:p14="http://schemas.microsoft.com/office/powerpoint/2010/main">
        <mc:Choice Requires="p14">
          <p:contentPart p14:bwMode="auto" r:id="rId2">
            <p14:nvContentPartPr>
              <p14:cNvPr id="11" name="Ink 10">
                <a:extLst>
                  <a:ext uri="{FF2B5EF4-FFF2-40B4-BE49-F238E27FC236}">
                    <a16:creationId xmlns:a16="http://schemas.microsoft.com/office/drawing/2014/main" id="{47D4F523-662F-C3B2-9EE5-00258F532E36}"/>
                  </a:ext>
                </a:extLst>
              </p14:cNvPr>
              <p14:cNvContentPartPr/>
              <p14:nvPr/>
            </p14:nvContentPartPr>
            <p14:xfrm>
              <a:off x="3244799" y="2467030"/>
              <a:ext cx="1193400" cy="55800"/>
            </p14:xfrm>
          </p:contentPart>
        </mc:Choice>
        <mc:Fallback xmlns="">
          <p:pic>
            <p:nvPicPr>
              <p:cNvPr id="11" name="Ink 10">
                <a:extLst>
                  <a:ext uri="{FF2B5EF4-FFF2-40B4-BE49-F238E27FC236}">
                    <a16:creationId xmlns:a16="http://schemas.microsoft.com/office/drawing/2014/main" id="{47D4F523-662F-C3B2-9EE5-00258F532E36}"/>
                  </a:ext>
                </a:extLst>
              </p:cNvPr>
              <p:cNvPicPr/>
              <p:nvPr/>
            </p:nvPicPr>
            <p:blipFill>
              <a:blip r:embed="rId3"/>
              <a:stretch>
                <a:fillRect/>
              </a:stretch>
            </p:blipFill>
            <p:spPr>
              <a:xfrm>
                <a:off x="3235799" y="2458030"/>
                <a:ext cx="1211040" cy="73440"/>
              </a:xfrm>
              <a:prstGeom prst="rect">
                <a:avLst/>
              </a:prstGeom>
            </p:spPr>
          </p:pic>
        </mc:Fallback>
      </mc:AlternateContent>
      <p:sp>
        <p:nvSpPr>
          <p:cNvPr id="12" name="TextBox 11">
            <a:extLst>
              <a:ext uri="{FF2B5EF4-FFF2-40B4-BE49-F238E27FC236}">
                <a16:creationId xmlns:a16="http://schemas.microsoft.com/office/drawing/2014/main" id="{E0102C21-380E-D81E-2AFC-9FBA3C66F14B}"/>
              </a:ext>
            </a:extLst>
          </p:cNvPr>
          <p:cNvSpPr txBox="1"/>
          <p:nvPr/>
        </p:nvSpPr>
        <p:spPr>
          <a:xfrm>
            <a:off x="4808113" y="2261220"/>
            <a:ext cx="7187241" cy="954107"/>
          </a:xfrm>
          <a:prstGeom prst="rect">
            <a:avLst/>
          </a:prstGeom>
          <a:noFill/>
        </p:spPr>
        <p:txBody>
          <a:bodyPr wrap="square" rtlCol="0">
            <a:spAutoFit/>
          </a:bodyPr>
          <a:lstStyle/>
          <a:p>
            <a:r>
              <a:rPr lang="en-US" sz="1400"/>
              <a:t>creates an iterable of entries (folders, files, etc.) in that directory.  So you can do for loops over entries via: </a:t>
            </a:r>
            <a:r>
              <a:rPr lang="en-US" sz="1400" i="1"/>
              <a:t>for entry in os.scandir(“path”)</a:t>
            </a:r>
            <a:r>
              <a:rPr lang="en-US" sz="1400"/>
              <a:t>, etc.  The path can be the relative path, from the working directory.  Note it just goes one layer deep.  So you’d have to iterate if you want to go inside the entries as well.  </a:t>
            </a:r>
          </a:p>
        </p:txBody>
      </p:sp>
      <p:sp>
        <p:nvSpPr>
          <p:cNvPr id="30" name="TextBox 29">
            <a:extLst>
              <a:ext uri="{FF2B5EF4-FFF2-40B4-BE49-F238E27FC236}">
                <a16:creationId xmlns:a16="http://schemas.microsoft.com/office/drawing/2014/main" id="{4BCE21CB-4ED6-1A4A-BBF4-48E563F146EA}"/>
              </a:ext>
            </a:extLst>
          </p:cNvPr>
          <p:cNvSpPr txBox="1"/>
          <p:nvPr/>
        </p:nvSpPr>
        <p:spPr>
          <a:xfrm>
            <a:off x="313583" y="3381928"/>
            <a:ext cx="2678748" cy="338554"/>
          </a:xfrm>
          <a:prstGeom prst="rect">
            <a:avLst/>
          </a:prstGeom>
          <a:noFill/>
        </p:spPr>
        <p:txBody>
          <a:bodyPr wrap="square" rtlCol="0">
            <a:spAutoFit/>
          </a:bodyPr>
          <a:lstStyle/>
          <a:p>
            <a:r>
              <a:rPr lang="en-US" sz="1600"/>
              <a:t>os.mkdir(“path to directory”)</a:t>
            </a:r>
          </a:p>
        </p:txBody>
      </p:sp>
      <mc:AlternateContent xmlns:mc="http://schemas.openxmlformats.org/markup-compatibility/2006" xmlns:p14="http://schemas.microsoft.com/office/powerpoint/2010/main">
        <mc:Choice Requires="p14">
          <p:contentPart p14:bwMode="auto" r:id="rId4">
            <p14:nvContentPartPr>
              <p14:cNvPr id="31" name="Ink 30">
                <a:extLst>
                  <a:ext uri="{FF2B5EF4-FFF2-40B4-BE49-F238E27FC236}">
                    <a16:creationId xmlns:a16="http://schemas.microsoft.com/office/drawing/2014/main" id="{65C21898-EEE4-49A6-F4D0-6657CF83B5BD}"/>
                  </a:ext>
                </a:extLst>
              </p14:cNvPr>
              <p14:cNvContentPartPr/>
              <p14:nvPr/>
            </p14:nvContentPartPr>
            <p14:xfrm>
              <a:off x="3244800" y="3544001"/>
              <a:ext cx="1193400" cy="55800"/>
            </p14:xfrm>
          </p:contentPart>
        </mc:Choice>
        <mc:Fallback xmlns="">
          <p:pic>
            <p:nvPicPr>
              <p:cNvPr id="31" name="Ink 30">
                <a:extLst>
                  <a:ext uri="{FF2B5EF4-FFF2-40B4-BE49-F238E27FC236}">
                    <a16:creationId xmlns:a16="http://schemas.microsoft.com/office/drawing/2014/main" id="{65C21898-EEE4-49A6-F4D0-6657CF83B5BD}"/>
                  </a:ext>
                </a:extLst>
              </p:cNvPr>
              <p:cNvPicPr/>
              <p:nvPr/>
            </p:nvPicPr>
            <p:blipFill>
              <a:blip r:embed="rId3"/>
              <a:stretch>
                <a:fillRect/>
              </a:stretch>
            </p:blipFill>
            <p:spPr>
              <a:xfrm>
                <a:off x="3235800" y="3535001"/>
                <a:ext cx="1211040" cy="73440"/>
              </a:xfrm>
              <a:prstGeom prst="rect">
                <a:avLst/>
              </a:prstGeom>
            </p:spPr>
          </p:pic>
        </mc:Fallback>
      </mc:AlternateContent>
      <p:sp>
        <p:nvSpPr>
          <p:cNvPr id="32" name="TextBox 31">
            <a:extLst>
              <a:ext uri="{FF2B5EF4-FFF2-40B4-BE49-F238E27FC236}">
                <a16:creationId xmlns:a16="http://schemas.microsoft.com/office/drawing/2014/main" id="{3F809166-F0AF-487F-91C9-139402DC1324}"/>
              </a:ext>
            </a:extLst>
          </p:cNvPr>
          <p:cNvSpPr txBox="1"/>
          <p:nvPr/>
        </p:nvSpPr>
        <p:spPr>
          <a:xfrm>
            <a:off x="4808113" y="3412705"/>
            <a:ext cx="4178571" cy="307777"/>
          </a:xfrm>
          <a:prstGeom prst="rect">
            <a:avLst/>
          </a:prstGeom>
          <a:noFill/>
        </p:spPr>
        <p:txBody>
          <a:bodyPr wrap="square" rtlCol="0">
            <a:spAutoFit/>
          </a:bodyPr>
          <a:lstStyle/>
          <a:p>
            <a:r>
              <a:rPr lang="en-US" sz="1400"/>
              <a:t>makes a directory/folder at that path location.</a:t>
            </a:r>
          </a:p>
        </p:txBody>
      </p:sp>
      <p:pic>
        <p:nvPicPr>
          <p:cNvPr id="33" name="Picture 32">
            <a:extLst>
              <a:ext uri="{FF2B5EF4-FFF2-40B4-BE49-F238E27FC236}">
                <a16:creationId xmlns:a16="http://schemas.microsoft.com/office/drawing/2014/main" id="{93AA2690-391B-ACFC-F6B3-AB2690C756F1}"/>
              </a:ext>
            </a:extLst>
          </p:cNvPr>
          <p:cNvPicPr>
            <a:picLocks noChangeAspect="1"/>
          </p:cNvPicPr>
          <p:nvPr/>
        </p:nvPicPr>
        <p:blipFill>
          <a:blip r:embed="rId5"/>
          <a:stretch>
            <a:fillRect/>
          </a:stretch>
        </p:blipFill>
        <p:spPr>
          <a:xfrm>
            <a:off x="4867107" y="3789717"/>
            <a:ext cx="5004482" cy="284346"/>
          </a:xfrm>
          <a:prstGeom prst="rect">
            <a:avLst/>
          </a:prstGeom>
        </p:spPr>
      </p:pic>
      <p:pic>
        <p:nvPicPr>
          <p:cNvPr id="34" name="Picture 33">
            <a:extLst>
              <a:ext uri="{FF2B5EF4-FFF2-40B4-BE49-F238E27FC236}">
                <a16:creationId xmlns:a16="http://schemas.microsoft.com/office/drawing/2014/main" id="{D5F1A41B-7EE8-B729-9433-8702778A951B}"/>
              </a:ext>
            </a:extLst>
          </p:cNvPr>
          <p:cNvPicPr>
            <a:picLocks noChangeAspect="1"/>
          </p:cNvPicPr>
          <p:nvPr/>
        </p:nvPicPr>
        <p:blipFill>
          <a:blip r:embed="rId6"/>
          <a:stretch>
            <a:fillRect/>
          </a:stretch>
        </p:blipFill>
        <p:spPr>
          <a:xfrm>
            <a:off x="4867107" y="4160758"/>
            <a:ext cx="2741086" cy="1290461"/>
          </a:xfrm>
          <a:prstGeom prst="rect">
            <a:avLst/>
          </a:prstGeom>
        </p:spPr>
      </p:pic>
      <mc:AlternateContent xmlns:mc="http://schemas.openxmlformats.org/markup-compatibility/2006" xmlns:p14="http://schemas.microsoft.com/office/powerpoint/2010/main">
        <mc:Choice Requires="p14">
          <p:contentPart p14:bwMode="auto" r:id="rId7">
            <p14:nvContentPartPr>
              <p14:cNvPr id="35" name="Ink 34">
                <a:extLst>
                  <a:ext uri="{FF2B5EF4-FFF2-40B4-BE49-F238E27FC236}">
                    <a16:creationId xmlns:a16="http://schemas.microsoft.com/office/drawing/2014/main" id="{E773A4B4-6BC2-B17B-6E38-C9B981EAF851}"/>
                  </a:ext>
                </a:extLst>
              </p14:cNvPr>
              <p14:cNvContentPartPr/>
              <p14:nvPr/>
            </p14:nvContentPartPr>
            <p14:xfrm>
              <a:off x="4745776" y="4092911"/>
              <a:ext cx="900360" cy="237600"/>
            </p14:xfrm>
          </p:contentPart>
        </mc:Choice>
        <mc:Fallback xmlns="">
          <p:pic>
            <p:nvPicPr>
              <p:cNvPr id="35" name="Ink 34">
                <a:extLst>
                  <a:ext uri="{FF2B5EF4-FFF2-40B4-BE49-F238E27FC236}">
                    <a16:creationId xmlns:a16="http://schemas.microsoft.com/office/drawing/2014/main" id="{E773A4B4-6BC2-B17B-6E38-C9B981EAF851}"/>
                  </a:ext>
                </a:extLst>
              </p:cNvPr>
              <p:cNvPicPr/>
              <p:nvPr/>
            </p:nvPicPr>
            <p:blipFill>
              <a:blip r:embed="rId8"/>
              <a:stretch>
                <a:fillRect/>
              </a:stretch>
            </p:blipFill>
            <p:spPr>
              <a:xfrm>
                <a:off x="4736776" y="4083911"/>
                <a:ext cx="918000" cy="255240"/>
              </a:xfrm>
              <a:prstGeom prst="rect">
                <a:avLst/>
              </a:prstGeom>
            </p:spPr>
          </p:pic>
        </mc:Fallback>
      </mc:AlternateContent>
      <p:sp>
        <p:nvSpPr>
          <p:cNvPr id="2" name="TextBox 1">
            <a:extLst>
              <a:ext uri="{FF2B5EF4-FFF2-40B4-BE49-F238E27FC236}">
                <a16:creationId xmlns:a16="http://schemas.microsoft.com/office/drawing/2014/main" id="{35FA69EA-E5AD-AD22-AE71-D8D49BB9B44D}"/>
              </a:ext>
            </a:extLst>
          </p:cNvPr>
          <p:cNvSpPr txBox="1"/>
          <p:nvPr/>
        </p:nvSpPr>
        <p:spPr>
          <a:xfrm>
            <a:off x="251245" y="5677870"/>
            <a:ext cx="2622934" cy="338554"/>
          </a:xfrm>
          <a:prstGeom prst="rect">
            <a:avLst/>
          </a:prstGeom>
          <a:noFill/>
        </p:spPr>
        <p:txBody>
          <a:bodyPr wrap="square" rtlCol="0">
            <a:spAutoFit/>
          </a:bodyPr>
          <a:lstStyle/>
          <a:p>
            <a:r>
              <a:rPr lang="en-US" sz="1600"/>
              <a:t>os.listdir(“path to directory”)</a:t>
            </a:r>
          </a:p>
        </p:txBody>
      </p:sp>
      <mc:AlternateContent xmlns:mc="http://schemas.openxmlformats.org/markup-compatibility/2006" xmlns:p14="http://schemas.microsoft.com/office/powerpoint/2010/main">
        <mc:Choice Requires="p14">
          <p:contentPart p14:bwMode="auto" r:id="rId9">
            <p14:nvContentPartPr>
              <p14:cNvPr id="6" name="Ink 5">
                <a:extLst>
                  <a:ext uri="{FF2B5EF4-FFF2-40B4-BE49-F238E27FC236}">
                    <a16:creationId xmlns:a16="http://schemas.microsoft.com/office/drawing/2014/main" id="{ED86368C-5A23-29F0-DFB4-4EEA61D8EE70}"/>
                  </a:ext>
                </a:extLst>
              </p14:cNvPr>
              <p14:cNvContentPartPr/>
              <p14:nvPr/>
            </p14:nvContentPartPr>
            <p14:xfrm>
              <a:off x="3182462" y="5839943"/>
              <a:ext cx="1193400" cy="55800"/>
            </p14:xfrm>
          </p:contentPart>
        </mc:Choice>
        <mc:Fallback xmlns="">
          <p:pic>
            <p:nvPicPr>
              <p:cNvPr id="6" name="Ink 5">
                <a:extLst>
                  <a:ext uri="{FF2B5EF4-FFF2-40B4-BE49-F238E27FC236}">
                    <a16:creationId xmlns:a16="http://schemas.microsoft.com/office/drawing/2014/main" id="{ED86368C-5A23-29F0-DFB4-4EEA61D8EE70}"/>
                  </a:ext>
                </a:extLst>
              </p:cNvPr>
              <p:cNvPicPr/>
              <p:nvPr/>
            </p:nvPicPr>
            <p:blipFill>
              <a:blip r:embed="rId3"/>
              <a:stretch>
                <a:fillRect/>
              </a:stretch>
            </p:blipFill>
            <p:spPr>
              <a:xfrm>
                <a:off x="3173462" y="5830943"/>
                <a:ext cx="1211040" cy="73440"/>
              </a:xfrm>
              <a:prstGeom prst="rect">
                <a:avLst/>
              </a:prstGeom>
            </p:spPr>
          </p:pic>
        </mc:Fallback>
      </mc:AlternateContent>
      <p:sp>
        <p:nvSpPr>
          <p:cNvPr id="7" name="TextBox 6">
            <a:extLst>
              <a:ext uri="{FF2B5EF4-FFF2-40B4-BE49-F238E27FC236}">
                <a16:creationId xmlns:a16="http://schemas.microsoft.com/office/drawing/2014/main" id="{1B6628BF-83DD-2756-5308-61AE8804AE96}"/>
              </a:ext>
            </a:extLst>
          </p:cNvPr>
          <p:cNvSpPr txBox="1"/>
          <p:nvPr/>
        </p:nvSpPr>
        <p:spPr>
          <a:xfrm>
            <a:off x="4745775" y="5708647"/>
            <a:ext cx="6663905" cy="523220"/>
          </a:xfrm>
          <a:prstGeom prst="rect">
            <a:avLst/>
          </a:prstGeom>
          <a:noFill/>
        </p:spPr>
        <p:txBody>
          <a:bodyPr wrap="square" rtlCol="0">
            <a:spAutoFit/>
          </a:bodyPr>
          <a:lstStyle/>
          <a:p>
            <a:r>
              <a:rPr lang="en-US" sz="1400"/>
              <a:t>outputs a list of all subfolders/files(?) within the directory  If leave ( ) empty, then lists all files in present working directory..</a:t>
            </a:r>
          </a:p>
        </p:txBody>
      </p:sp>
      <p:sp>
        <p:nvSpPr>
          <p:cNvPr id="8" name="TextBox 7">
            <a:extLst>
              <a:ext uri="{FF2B5EF4-FFF2-40B4-BE49-F238E27FC236}">
                <a16:creationId xmlns:a16="http://schemas.microsoft.com/office/drawing/2014/main" id="{141D2852-824D-5C20-500E-84D0B6FB2202}"/>
              </a:ext>
            </a:extLst>
          </p:cNvPr>
          <p:cNvSpPr txBox="1"/>
          <p:nvPr/>
        </p:nvSpPr>
        <p:spPr>
          <a:xfrm>
            <a:off x="313581" y="1799953"/>
            <a:ext cx="1289077" cy="338554"/>
          </a:xfrm>
          <a:prstGeom prst="rect">
            <a:avLst/>
          </a:prstGeom>
          <a:noFill/>
        </p:spPr>
        <p:txBody>
          <a:bodyPr wrap="square" rtlCol="0">
            <a:spAutoFit/>
          </a:bodyPr>
          <a:lstStyle/>
          <a:p>
            <a:r>
              <a:rPr lang="en-US" sz="1600"/>
              <a:t>os.getcwd()</a:t>
            </a:r>
          </a:p>
        </p:txBody>
      </p:sp>
      <mc:AlternateContent xmlns:mc="http://schemas.openxmlformats.org/markup-compatibility/2006" xmlns:p14="http://schemas.microsoft.com/office/powerpoint/2010/main">
        <mc:Choice Requires="p14">
          <p:contentPart p14:bwMode="auto" r:id="rId10">
            <p14:nvContentPartPr>
              <p14:cNvPr id="9" name="Ink 8">
                <a:extLst>
                  <a:ext uri="{FF2B5EF4-FFF2-40B4-BE49-F238E27FC236}">
                    <a16:creationId xmlns:a16="http://schemas.microsoft.com/office/drawing/2014/main" id="{F2412AE8-71CD-C209-D6D4-5F7D51420836}"/>
                  </a:ext>
                </a:extLst>
              </p14:cNvPr>
              <p14:cNvContentPartPr/>
              <p14:nvPr/>
            </p14:nvContentPartPr>
            <p14:xfrm>
              <a:off x="1680779" y="1956030"/>
              <a:ext cx="1193400" cy="55800"/>
            </p14:xfrm>
          </p:contentPart>
        </mc:Choice>
        <mc:Fallback xmlns="">
          <p:pic>
            <p:nvPicPr>
              <p:cNvPr id="9" name="Ink 8">
                <a:extLst>
                  <a:ext uri="{FF2B5EF4-FFF2-40B4-BE49-F238E27FC236}">
                    <a16:creationId xmlns:a16="http://schemas.microsoft.com/office/drawing/2014/main" id="{F2412AE8-71CD-C209-D6D4-5F7D51420836}"/>
                  </a:ext>
                </a:extLst>
              </p:cNvPr>
              <p:cNvPicPr/>
              <p:nvPr/>
            </p:nvPicPr>
            <p:blipFill>
              <a:blip r:embed="rId3"/>
              <a:stretch>
                <a:fillRect/>
              </a:stretch>
            </p:blipFill>
            <p:spPr>
              <a:xfrm>
                <a:off x="1671779" y="1947030"/>
                <a:ext cx="1211040" cy="73440"/>
              </a:xfrm>
              <a:prstGeom prst="rect">
                <a:avLst/>
              </a:prstGeom>
            </p:spPr>
          </p:pic>
        </mc:Fallback>
      </mc:AlternateContent>
      <p:sp>
        <p:nvSpPr>
          <p:cNvPr id="13" name="TextBox 12">
            <a:extLst>
              <a:ext uri="{FF2B5EF4-FFF2-40B4-BE49-F238E27FC236}">
                <a16:creationId xmlns:a16="http://schemas.microsoft.com/office/drawing/2014/main" id="{CD13E067-E92E-6D3A-7CCC-2C0636D94384}"/>
              </a:ext>
            </a:extLst>
          </p:cNvPr>
          <p:cNvSpPr txBox="1"/>
          <p:nvPr/>
        </p:nvSpPr>
        <p:spPr>
          <a:xfrm>
            <a:off x="3182462" y="1809831"/>
            <a:ext cx="4425731" cy="307777"/>
          </a:xfrm>
          <a:prstGeom prst="rect">
            <a:avLst/>
          </a:prstGeom>
          <a:noFill/>
        </p:spPr>
        <p:txBody>
          <a:bodyPr wrap="square" rtlCol="0">
            <a:spAutoFit/>
          </a:bodyPr>
          <a:lstStyle/>
          <a:p>
            <a:r>
              <a:rPr lang="en-US" sz="1400"/>
              <a:t>returns a path to the current working directory.</a:t>
            </a:r>
          </a:p>
        </p:txBody>
      </p:sp>
      <p:sp>
        <p:nvSpPr>
          <p:cNvPr id="14" name="TextBox 13">
            <a:extLst>
              <a:ext uri="{FF2B5EF4-FFF2-40B4-BE49-F238E27FC236}">
                <a16:creationId xmlns:a16="http://schemas.microsoft.com/office/drawing/2014/main" id="{62BD2FEF-753E-732A-6645-605FCD51EDFD}"/>
              </a:ext>
            </a:extLst>
          </p:cNvPr>
          <p:cNvSpPr txBox="1"/>
          <p:nvPr/>
        </p:nvSpPr>
        <p:spPr>
          <a:xfrm>
            <a:off x="251245" y="6285716"/>
            <a:ext cx="1658835" cy="338554"/>
          </a:xfrm>
          <a:prstGeom prst="rect">
            <a:avLst/>
          </a:prstGeom>
          <a:noFill/>
        </p:spPr>
        <p:txBody>
          <a:bodyPr wrap="square" rtlCol="0">
            <a:spAutoFit/>
          </a:bodyPr>
          <a:lstStyle/>
          <a:p>
            <a:r>
              <a:rPr lang="en-US" sz="1600"/>
              <a:t>os.remove(“file”)</a:t>
            </a:r>
          </a:p>
        </p:txBody>
      </p:sp>
      <mc:AlternateContent xmlns:mc="http://schemas.openxmlformats.org/markup-compatibility/2006" xmlns:p14="http://schemas.microsoft.com/office/powerpoint/2010/main">
        <mc:Choice Requires="p14">
          <p:contentPart p14:bwMode="auto" r:id="rId11">
            <p14:nvContentPartPr>
              <p14:cNvPr id="15" name="Ink 14">
                <a:extLst>
                  <a:ext uri="{FF2B5EF4-FFF2-40B4-BE49-F238E27FC236}">
                    <a16:creationId xmlns:a16="http://schemas.microsoft.com/office/drawing/2014/main" id="{93F6E7A3-D3A8-79F7-18CA-D9E564C83A5E}"/>
                  </a:ext>
                </a:extLst>
              </p14:cNvPr>
              <p14:cNvContentPartPr/>
              <p14:nvPr/>
            </p14:nvContentPartPr>
            <p14:xfrm>
              <a:off x="2051399" y="6469565"/>
              <a:ext cx="1193400" cy="55800"/>
            </p14:xfrm>
          </p:contentPart>
        </mc:Choice>
        <mc:Fallback xmlns="">
          <p:pic>
            <p:nvPicPr>
              <p:cNvPr id="15" name="Ink 14">
                <a:extLst>
                  <a:ext uri="{FF2B5EF4-FFF2-40B4-BE49-F238E27FC236}">
                    <a16:creationId xmlns:a16="http://schemas.microsoft.com/office/drawing/2014/main" id="{93F6E7A3-D3A8-79F7-18CA-D9E564C83A5E}"/>
                  </a:ext>
                </a:extLst>
              </p:cNvPr>
              <p:cNvPicPr/>
              <p:nvPr/>
            </p:nvPicPr>
            <p:blipFill>
              <a:blip r:embed="rId3"/>
              <a:stretch>
                <a:fillRect/>
              </a:stretch>
            </p:blipFill>
            <p:spPr>
              <a:xfrm>
                <a:off x="2042399" y="6460565"/>
                <a:ext cx="1211040" cy="73440"/>
              </a:xfrm>
              <a:prstGeom prst="rect">
                <a:avLst/>
              </a:prstGeom>
            </p:spPr>
          </p:pic>
        </mc:Fallback>
      </mc:AlternateContent>
      <p:sp>
        <p:nvSpPr>
          <p:cNvPr id="16" name="TextBox 15">
            <a:extLst>
              <a:ext uri="{FF2B5EF4-FFF2-40B4-BE49-F238E27FC236}">
                <a16:creationId xmlns:a16="http://schemas.microsoft.com/office/drawing/2014/main" id="{4D6A1887-7FD1-6D54-5011-D037BF5B02C5}"/>
              </a:ext>
            </a:extLst>
          </p:cNvPr>
          <p:cNvSpPr txBox="1"/>
          <p:nvPr/>
        </p:nvSpPr>
        <p:spPr>
          <a:xfrm>
            <a:off x="3386118" y="6343576"/>
            <a:ext cx="4840677" cy="307777"/>
          </a:xfrm>
          <a:prstGeom prst="rect">
            <a:avLst/>
          </a:prstGeom>
          <a:noFill/>
        </p:spPr>
        <p:txBody>
          <a:bodyPr wrap="square" rtlCol="0">
            <a:spAutoFit/>
          </a:bodyPr>
          <a:lstStyle/>
          <a:p>
            <a:r>
              <a:rPr lang="en-US" sz="1400"/>
              <a:t>deletes specified file in present working directory?</a:t>
            </a:r>
          </a:p>
        </p:txBody>
      </p:sp>
    </p:spTree>
    <p:extLst>
      <p:ext uri="{BB962C8B-B14F-4D97-AF65-F5344CB8AC3E}">
        <p14:creationId xmlns:p14="http://schemas.microsoft.com/office/powerpoint/2010/main" val="14296454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568D46-123C-4DFD-B3B3-46F9CD1E118D}"/>
              </a:ext>
            </a:extLst>
          </p:cNvPr>
          <p:cNvSpPr txBox="1"/>
          <p:nvPr/>
        </p:nvSpPr>
        <p:spPr>
          <a:xfrm>
            <a:off x="4639335" y="115285"/>
            <a:ext cx="1200970" cy="523220"/>
          </a:xfrm>
          <a:prstGeom prst="rect">
            <a:avLst/>
          </a:prstGeom>
          <a:noFill/>
        </p:spPr>
        <p:txBody>
          <a:bodyPr wrap="none" rtlCol="0">
            <a:spAutoFit/>
          </a:bodyPr>
          <a:lstStyle/>
          <a:p>
            <a:r>
              <a:rPr lang="en-US" sz="2800" b="1" u="sng">
                <a:solidFill>
                  <a:srgbClr val="FF0000"/>
                </a:solidFill>
              </a:rPr>
              <a:t>Strings</a:t>
            </a:r>
            <a:endParaRPr lang="en-US" b="1" u="sng">
              <a:solidFill>
                <a:srgbClr val="FF0000"/>
              </a:solidFill>
            </a:endParaRPr>
          </a:p>
        </p:txBody>
      </p:sp>
      <p:sp>
        <p:nvSpPr>
          <p:cNvPr id="8" name="Rectangle 7">
            <a:extLst>
              <a:ext uri="{FF2B5EF4-FFF2-40B4-BE49-F238E27FC236}">
                <a16:creationId xmlns:a16="http://schemas.microsoft.com/office/drawing/2014/main" id="{BF91ADDB-6D0C-4AE7-B5FF-3B228B78DC65}"/>
              </a:ext>
            </a:extLst>
          </p:cNvPr>
          <p:cNvSpPr/>
          <p:nvPr/>
        </p:nvSpPr>
        <p:spPr>
          <a:xfrm>
            <a:off x="321349" y="1043185"/>
            <a:ext cx="7446136" cy="2308324"/>
          </a:xfrm>
          <a:prstGeom prst="rect">
            <a:avLst/>
          </a:prstGeom>
        </p:spPr>
        <p:txBody>
          <a:bodyPr wrap="square">
            <a:spAutoFit/>
          </a:bodyPr>
          <a:lstStyle/>
          <a:p>
            <a:r>
              <a:rPr lang="en-US" sz="1600" b="1"/>
              <a:t>String creation</a:t>
            </a:r>
            <a:endParaRPr lang="en-US" sz="2000" b="1"/>
          </a:p>
          <a:p>
            <a:r>
              <a:rPr lang="en-US" sz="1600" i="1"/>
              <a:t>Strings are immutable, like tuples.  </a:t>
            </a:r>
            <a:r>
              <a:rPr lang="en-US" sz="1600"/>
              <a:t>Must be placed inside ‘ ‘.  Can be written explicitly: </a:t>
            </a:r>
          </a:p>
          <a:p>
            <a:r>
              <a:rPr lang="en-US" sz="1600"/>
              <a:t>string = ‘blah blah blah’, or “blah blah blah”</a:t>
            </a:r>
          </a:p>
          <a:p>
            <a:r>
              <a:rPr lang="en-US" sz="1600"/>
              <a:t>string = “I’m including an apostrophe”</a:t>
            </a:r>
          </a:p>
          <a:p>
            <a:r>
              <a:rPr lang="en-US" sz="1600"/>
              <a:t>string = ‘I am including a quote, “Andrew says Python is sneaky”.  Figure it out.‘</a:t>
            </a:r>
          </a:p>
          <a:p>
            <a:r>
              <a:rPr lang="en-US" sz="1600">
                <a:solidFill>
                  <a:srgbClr val="FF0000"/>
                </a:solidFill>
              </a:rPr>
              <a:t>string = f’type your string including other variables like {x} and {y}’</a:t>
            </a:r>
          </a:p>
          <a:p>
            <a:r>
              <a:rPr lang="en-US" sz="1600">
                <a:solidFill>
                  <a:srgbClr val="FF0000"/>
                </a:solidFill>
              </a:rPr>
              <a:t>string = ‘a {:s} and a {:.3f}, and an {:d}’.format(a string, a floating number, an integer)</a:t>
            </a:r>
          </a:p>
          <a:p>
            <a:r>
              <a:rPr lang="en-US" sz="1600"/>
              <a:t>string = ‘’’blah blah blah’’’</a:t>
            </a:r>
          </a:p>
          <a:p>
            <a:r>
              <a:rPr lang="en-US" sz="1600"/>
              <a:t>‘’ is an empty string</a:t>
            </a:r>
          </a:p>
        </p:txBody>
      </p:sp>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D492AFEE-EC0B-035D-A21F-1C2164D3274B}"/>
                  </a:ext>
                </a:extLst>
              </p14:cNvPr>
              <p14:cNvContentPartPr/>
              <p14:nvPr/>
            </p14:nvContentPartPr>
            <p14:xfrm>
              <a:off x="7069173" y="1818538"/>
              <a:ext cx="125640" cy="499320"/>
            </p14:xfrm>
          </p:contentPart>
        </mc:Choice>
        <mc:Fallback xmlns="">
          <p:pic>
            <p:nvPicPr>
              <p:cNvPr id="4" name="Ink 3">
                <a:extLst>
                  <a:ext uri="{FF2B5EF4-FFF2-40B4-BE49-F238E27FC236}">
                    <a16:creationId xmlns:a16="http://schemas.microsoft.com/office/drawing/2014/main" id="{D492AFEE-EC0B-035D-A21F-1C2164D3274B}"/>
                  </a:ext>
                </a:extLst>
              </p:cNvPr>
              <p:cNvPicPr/>
              <p:nvPr/>
            </p:nvPicPr>
            <p:blipFill>
              <a:blip r:embed="rId4"/>
              <a:stretch>
                <a:fillRect/>
              </a:stretch>
            </p:blipFill>
            <p:spPr>
              <a:xfrm>
                <a:off x="7060173" y="1809538"/>
                <a:ext cx="143280" cy="516960"/>
              </a:xfrm>
              <a:prstGeom prst="rect">
                <a:avLst/>
              </a:prstGeom>
            </p:spPr>
          </p:pic>
        </mc:Fallback>
      </mc:AlternateContent>
      <p:sp>
        <p:nvSpPr>
          <p:cNvPr id="5" name="TextBox 4">
            <a:extLst>
              <a:ext uri="{FF2B5EF4-FFF2-40B4-BE49-F238E27FC236}">
                <a16:creationId xmlns:a16="http://schemas.microsoft.com/office/drawing/2014/main" id="{7D43D47F-17A3-6ED7-3EA5-36081BC28C56}"/>
              </a:ext>
            </a:extLst>
          </p:cNvPr>
          <p:cNvSpPr txBox="1"/>
          <p:nvPr/>
        </p:nvSpPr>
        <p:spPr>
          <a:xfrm>
            <a:off x="7413523" y="1775810"/>
            <a:ext cx="4139381" cy="584775"/>
          </a:xfrm>
          <a:prstGeom prst="rect">
            <a:avLst/>
          </a:prstGeom>
          <a:noFill/>
        </p:spPr>
        <p:txBody>
          <a:bodyPr wrap="square" rtlCol="0">
            <a:spAutoFit/>
          </a:bodyPr>
          <a:lstStyle/>
          <a:p>
            <a:r>
              <a:rPr lang="en-US" sz="1600"/>
              <a:t>can include ‘ in string, if enclose string with “ “</a:t>
            </a:r>
          </a:p>
          <a:p>
            <a:r>
              <a:rPr lang="en-US" sz="1600"/>
              <a:t>can include “ in string, if enclose string with ‘ ‘</a:t>
            </a:r>
          </a:p>
        </p:txBody>
      </p:sp>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11297D37-F3CE-65AB-306A-38D432DDC42A}"/>
                  </a:ext>
                </a:extLst>
              </p14:cNvPr>
              <p14:cNvContentPartPr/>
              <p14:nvPr/>
            </p14:nvContentPartPr>
            <p14:xfrm>
              <a:off x="2528973" y="3112526"/>
              <a:ext cx="1044720" cy="473400"/>
            </p14:xfrm>
          </p:contentPart>
        </mc:Choice>
        <mc:Fallback xmlns="">
          <p:pic>
            <p:nvPicPr>
              <p:cNvPr id="11" name="Ink 10">
                <a:extLst>
                  <a:ext uri="{FF2B5EF4-FFF2-40B4-BE49-F238E27FC236}">
                    <a16:creationId xmlns:a16="http://schemas.microsoft.com/office/drawing/2014/main" id="{11297D37-F3CE-65AB-306A-38D432DDC42A}"/>
                  </a:ext>
                </a:extLst>
              </p:cNvPr>
              <p:cNvPicPr/>
              <p:nvPr/>
            </p:nvPicPr>
            <p:blipFill>
              <a:blip r:embed="rId6"/>
              <a:stretch>
                <a:fillRect/>
              </a:stretch>
            </p:blipFill>
            <p:spPr>
              <a:xfrm>
                <a:off x="2519973" y="3103526"/>
                <a:ext cx="1062360" cy="491040"/>
              </a:xfrm>
              <a:prstGeom prst="rect">
                <a:avLst/>
              </a:prstGeom>
            </p:spPr>
          </p:pic>
        </mc:Fallback>
      </mc:AlternateContent>
      <p:sp>
        <p:nvSpPr>
          <p:cNvPr id="12" name="TextBox 11">
            <a:extLst>
              <a:ext uri="{FF2B5EF4-FFF2-40B4-BE49-F238E27FC236}">
                <a16:creationId xmlns:a16="http://schemas.microsoft.com/office/drawing/2014/main" id="{CCC4D6E9-EB84-4B07-DCE5-E9DB208718EA}"/>
              </a:ext>
            </a:extLst>
          </p:cNvPr>
          <p:cNvSpPr txBox="1"/>
          <p:nvPr/>
        </p:nvSpPr>
        <p:spPr>
          <a:xfrm>
            <a:off x="2322495" y="3712687"/>
            <a:ext cx="3311389" cy="523220"/>
          </a:xfrm>
          <a:prstGeom prst="rect">
            <a:avLst/>
          </a:prstGeom>
          <a:noFill/>
        </p:spPr>
        <p:txBody>
          <a:bodyPr wrap="square" rtlCol="0">
            <a:spAutoFit/>
          </a:bodyPr>
          <a:lstStyle/>
          <a:p>
            <a:r>
              <a:rPr lang="en-US" sz="1400"/>
              <a:t>the triple quote thing will replace the enters, quotes, etc. with \n, \’, etc., for you.</a:t>
            </a:r>
          </a:p>
        </p:txBody>
      </p:sp>
      <mc:AlternateContent xmlns:mc="http://schemas.openxmlformats.org/markup-compatibility/2006" xmlns:p14="http://schemas.microsoft.com/office/powerpoint/2010/main">
        <mc:Choice Requires="p14">
          <p:contentPart p14:bwMode="auto" r:id="rId7">
            <p14:nvContentPartPr>
              <p14:cNvPr id="13" name="Ink 12">
                <a:extLst>
                  <a:ext uri="{FF2B5EF4-FFF2-40B4-BE49-F238E27FC236}">
                    <a16:creationId xmlns:a16="http://schemas.microsoft.com/office/drawing/2014/main" id="{AF81B790-4B51-2528-730C-D99DCB64F575}"/>
                  </a:ext>
                </a:extLst>
              </p14:cNvPr>
              <p14:cNvContentPartPr/>
              <p14:nvPr/>
            </p14:nvContentPartPr>
            <p14:xfrm>
              <a:off x="6066283" y="2466487"/>
              <a:ext cx="1238040" cy="805680"/>
            </p14:xfrm>
          </p:contentPart>
        </mc:Choice>
        <mc:Fallback xmlns="">
          <p:pic>
            <p:nvPicPr>
              <p:cNvPr id="13" name="Ink 12">
                <a:extLst>
                  <a:ext uri="{FF2B5EF4-FFF2-40B4-BE49-F238E27FC236}">
                    <a16:creationId xmlns:a16="http://schemas.microsoft.com/office/drawing/2014/main" id="{AF81B790-4B51-2528-730C-D99DCB64F575}"/>
                  </a:ext>
                </a:extLst>
              </p:cNvPr>
              <p:cNvPicPr/>
              <p:nvPr/>
            </p:nvPicPr>
            <p:blipFill>
              <a:blip r:embed="rId8"/>
              <a:stretch>
                <a:fillRect/>
              </a:stretch>
            </p:blipFill>
            <p:spPr>
              <a:xfrm>
                <a:off x="6057283" y="2457487"/>
                <a:ext cx="1255680" cy="823320"/>
              </a:xfrm>
              <a:prstGeom prst="rect">
                <a:avLst/>
              </a:prstGeom>
            </p:spPr>
          </p:pic>
        </mc:Fallback>
      </mc:AlternateContent>
      <p:sp>
        <p:nvSpPr>
          <p:cNvPr id="14" name="TextBox 13">
            <a:extLst>
              <a:ext uri="{FF2B5EF4-FFF2-40B4-BE49-F238E27FC236}">
                <a16:creationId xmlns:a16="http://schemas.microsoft.com/office/drawing/2014/main" id="{8C786FAB-E21C-D362-7241-6B970B724EE0}"/>
              </a:ext>
            </a:extLst>
          </p:cNvPr>
          <p:cNvSpPr txBox="1"/>
          <p:nvPr/>
        </p:nvSpPr>
        <p:spPr>
          <a:xfrm>
            <a:off x="6906068" y="3247199"/>
            <a:ext cx="5128616" cy="1169551"/>
          </a:xfrm>
          <a:prstGeom prst="rect">
            <a:avLst/>
          </a:prstGeom>
          <a:noFill/>
        </p:spPr>
        <p:txBody>
          <a:bodyPr wrap="square" rtlCol="0">
            <a:spAutoFit/>
          </a:bodyPr>
          <a:lstStyle/>
          <a:p>
            <a:r>
              <a:rPr lang="en-US" sz="1400"/>
              <a:t>x and y can be elsewhere defined numbers, strings, lists, whaever.</a:t>
            </a:r>
          </a:p>
          <a:p>
            <a:r>
              <a:rPr lang="en-US" sz="1400"/>
              <a:t>and number can also be elsewhere defined.  The : stands for where the string or number goes.  The .s means to expect a string there.  The .3f means to format the number as a float, rounded to 3 decimal places.  And the d means format integer.  </a:t>
            </a:r>
          </a:p>
        </p:txBody>
      </p:sp>
      <p:sp>
        <p:nvSpPr>
          <p:cNvPr id="2" name="TextBox 1">
            <a:extLst>
              <a:ext uri="{FF2B5EF4-FFF2-40B4-BE49-F238E27FC236}">
                <a16:creationId xmlns:a16="http://schemas.microsoft.com/office/drawing/2014/main" id="{31DF1EBF-824A-8514-0965-02D5FA8B1A16}"/>
              </a:ext>
            </a:extLst>
          </p:cNvPr>
          <p:cNvSpPr txBox="1"/>
          <p:nvPr/>
        </p:nvSpPr>
        <p:spPr>
          <a:xfrm>
            <a:off x="372591" y="5973338"/>
            <a:ext cx="3098195" cy="338554"/>
          </a:xfrm>
          <a:prstGeom prst="rect">
            <a:avLst/>
          </a:prstGeom>
          <a:noFill/>
          <a:ln w="19050">
            <a:solidFill>
              <a:schemeClr val="accent1"/>
            </a:solidFill>
          </a:ln>
        </p:spPr>
        <p:txBody>
          <a:bodyPr wrap="square" rtlCol="0">
            <a:spAutoFit/>
          </a:bodyPr>
          <a:lstStyle/>
          <a:p>
            <a:r>
              <a:rPr lang="en-US" sz="1600"/>
              <a:t>can cast x  as string via str(x)</a:t>
            </a:r>
          </a:p>
        </p:txBody>
      </p:sp>
      <p:sp>
        <p:nvSpPr>
          <p:cNvPr id="6" name="Rectangle 5">
            <a:extLst>
              <a:ext uri="{FF2B5EF4-FFF2-40B4-BE49-F238E27FC236}">
                <a16:creationId xmlns:a16="http://schemas.microsoft.com/office/drawing/2014/main" id="{5D1FB117-6C65-1744-5F7E-DC3AF26FD761}"/>
              </a:ext>
            </a:extLst>
          </p:cNvPr>
          <p:cNvSpPr/>
          <p:nvPr/>
        </p:nvSpPr>
        <p:spPr>
          <a:xfrm>
            <a:off x="321348" y="4355682"/>
            <a:ext cx="8396674" cy="1323439"/>
          </a:xfrm>
          <a:prstGeom prst="rect">
            <a:avLst/>
          </a:prstGeom>
        </p:spPr>
        <p:txBody>
          <a:bodyPr wrap="square">
            <a:spAutoFit/>
          </a:bodyPr>
          <a:lstStyle/>
          <a:p>
            <a:r>
              <a:rPr lang="en-US" sz="1600" i="1"/>
              <a:t>Note some special characters,</a:t>
            </a:r>
          </a:p>
          <a:p>
            <a:r>
              <a:rPr lang="en-US" sz="1600" i="1"/>
              <a:t>\ 	</a:t>
            </a:r>
            <a:r>
              <a:rPr lang="en-US" sz="1600"/>
              <a:t>when inside string forces auxiliary interpretation of following character….for instance,</a:t>
            </a:r>
          </a:p>
          <a:p>
            <a:r>
              <a:rPr lang="en-US" sz="1600" i="1"/>
              <a:t>\n	</a:t>
            </a:r>
            <a:r>
              <a:rPr lang="en-US" sz="1600"/>
              <a:t>is interpreted as a carriage return (within a string; otherwise must place inside ‘ ‘)</a:t>
            </a:r>
          </a:p>
          <a:p>
            <a:r>
              <a:rPr lang="en-US" sz="1600"/>
              <a:t>\’	is an apostrophe (otherwise ‘ would be interpreted as end of string)</a:t>
            </a:r>
          </a:p>
          <a:p>
            <a:r>
              <a:rPr lang="en-US" sz="1600"/>
              <a:t>\t	tab</a:t>
            </a:r>
          </a:p>
        </p:txBody>
      </p:sp>
      <mc:AlternateContent xmlns:mc="http://schemas.openxmlformats.org/markup-compatibility/2006" xmlns:p14="http://schemas.microsoft.com/office/powerpoint/2010/main">
        <mc:Choice Requires="p14">
          <p:contentPart p14:bwMode="auto" r:id="rId9">
            <p14:nvContentPartPr>
              <p14:cNvPr id="9" name="Ink 8">
                <a:extLst>
                  <a:ext uri="{FF2B5EF4-FFF2-40B4-BE49-F238E27FC236}">
                    <a16:creationId xmlns:a16="http://schemas.microsoft.com/office/drawing/2014/main" id="{1489A516-1C93-263A-04CE-EDDDD38BAEAB}"/>
                  </a:ext>
                </a:extLst>
              </p14:cNvPr>
              <p14:cNvContentPartPr/>
              <p14:nvPr/>
            </p14:nvContentPartPr>
            <p14:xfrm>
              <a:off x="4339881" y="2872248"/>
              <a:ext cx="2526480" cy="718920"/>
            </p14:xfrm>
          </p:contentPart>
        </mc:Choice>
        <mc:Fallback xmlns="">
          <p:pic>
            <p:nvPicPr>
              <p:cNvPr id="9" name="Ink 8">
                <a:extLst>
                  <a:ext uri="{FF2B5EF4-FFF2-40B4-BE49-F238E27FC236}">
                    <a16:creationId xmlns:a16="http://schemas.microsoft.com/office/drawing/2014/main" id="{1489A516-1C93-263A-04CE-EDDDD38BAEAB}"/>
                  </a:ext>
                </a:extLst>
              </p:cNvPr>
              <p:cNvPicPr/>
              <p:nvPr/>
            </p:nvPicPr>
            <p:blipFill>
              <a:blip r:embed="rId10"/>
              <a:stretch>
                <a:fillRect/>
              </a:stretch>
            </p:blipFill>
            <p:spPr>
              <a:xfrm>
                <a:off x="4333761" y="2866125"/>
                <a:ext cx="2538720" cy="731166"/>
              </a:xfrm>
              <a:prstGeom prst="rect">
                <a:avLst/>
              </a:prstGeom>
            </p:spPr>
          </p:pic>
        </mc:Fallback>
      </mc:AlternateContent>
    </p:spTree>
    <p:extLst>
      <p:ext uri="{BB962C8B-B14F-4D97-AF65-F5344CB8AC3E}">
        <p14:creationId xmlns:p14="http://schemas.microsoft.com/office/powerpoint/2010/main" val="3336222442"/>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AE89F4F-5231-4C76-BEAF-AC67CC7A045A}"/>
              </a:ext>
            </a:extLst>
          </p:cNvPr>
          <p:cNvSpPr txBox="1"/>
          <p:nvPr/>
        </p:nvSpPr>
        <p:spPr>
          <a:xfrm>
            <a:off x="4389457" y="145130"/>
            <a:ext cx="3281219" cy="461665"/>
          </a:xfrm>
          <a:prstGeom prst="rect">
            <a:avLst/>
          </a:prstGeom>
          <a:noFill/>
        </p:spPr>
        <p:txBody>
          <a:bodyPr wrap="none" rtlCol="0">
            <a:spAutoFit/>
          </a:bodyPr>
          <a:lstStyle/>
          <a:p>
            <a:r>
              <a:rPr lang="en-US" sz="2400" b="1" u="sng">
                <a:solidFill>
                  <a:srgbClr val="00B050"/>
                </a:solidFill>
              </a:rPr>
              <a:t>Reading/Writing to Files</a:t>
            </a:r>
          </a:p>
        </p:txBody>
      </p:sp>
      <p:sp>
        <p:nvSpPr>
          <p:cNvPr id="2" name="TextBox 1">
            <a:extLst>
              <a:ext uri="{FF2B5EF4-FFF2-40B4-BE49-F238E27FC236}">
                <a16:creationId xmlns:a16="http://schemas.microsoft.com/office/drawing/2014/main" id="{7E8A9A65-2EB7-28EB-CDBB-A8FB473B09A8}"/>
              </a:ext>
            </a:extLst>
          </p:cNvPr>
          <p:cNvSpPr txBox="1"/>
          <p:nvPr/>
        </p:nvSpPr>
        <p:spPr>
          <a:xfrm>
            <a:off x="253637" y="1274340"/>
            <a:ext cx="3500284" cy="338554"/>
          </a:xfrm>
          <a:prstGeom prst="rect">
            <a:avLst/>
          </a:prstGeom>
          <a:noFill/>
        </p:spPr>
        <p:txBody>
          <a:bodyPr wrap="square" rtlCol="0">
            <a:spAutoFit/>
          </a:bodyPr>
          <a:lstStyle/>
          <a:p>
            <a:r>
              <a:rPr lang="en-US" sz="1600"/>
              <a:t>and some more,</a:t>
            </a:r>
            <a:endParaRPr lang="en-US"/>
          </a:p>
        </p:txBody>
      </p:sp>
      <p:sp>
        <p:nvSpPr>
          <p:cNvPr id="7" name="TextBox 6">
            <a:extLst>
              <a:ext uri="{FF2B5EF4-FFF2-40B4-BE49-F238E27FC236}">
                <a16:creationId xmlns:a16="http://schemas.microsoft.com/office/drawing/2014/main" id="{CD294E83-4566-D817-0649-C6C14595E5A7}"/>
              </a:ext>
            </a:extLst>
          </p:cNvPr>
          <p:cNvSpPr txBox="1"/>
          <p:nvPr/>
        </p:nvSpPr>
        <p:spPr>
          <a:xfrm>
            <a:off x="227205" y="5969530"/>
            <a:ext cx="1415845" cy="338554"/>
          </a:xfrm>
          <a:prstGeom prst="rect">
            <a:avLst/>
          </a:prstGeom>
          <a:noFill/>
        </p:spPr>
        <p:txBody>
          <a:bodyPr wrap="square" rtlCol="0">
            <a:spAutoFit/>
          </a:bodyPr>
          <a:lstStyle/>
          <a:p>
            <a:r>
              <a:rPr lang="en-US" sz="1600"/>
              <a:t>entry.is_dir()</a:t>
            </a:r>
          </a:p>
        </p:txBody>
      </p:sp>
      <mc:AlternateContent xmlns:mc="http://schemas.openxmlformats.org/markup-compatibility/2006" xmlns:p14="http://schemas.microsoft.com/office/powerpoint/2010/main">
        <mc:Choice Requires="p14">
          <p:contentPart p14:bwMode="auto" r:id="rId2">
            <p14:nvContentPartPr>
              <p14:cNvPr id="8" name="Ink 7">
                <a:extLst>
                  <a:ext uri="{FF2B5EF4-FFF2-40B4-BE49-F238E27FC236}">
                    <a16:creationId xmlns:a16="http://schemas.microsoft.com/office/drawing/2014/main" id="{797D1A73-BA7C-C781-D131-A37FC5294265}"/>
                  </a:ext>
                </a:extLst>
              </p14:cNvPr>
              <p14:cNvContentPartPr/>
              <p14:nvPr/>
            </p14:nvContentPartPr>
            <p14:xfrm>
              <a:off x="1811262" y="6141196"/>
              <a:ext cx="1193400" cy="55800"/>
            </p14:xfrm>
          </p:contentPart>
        </mc:Choice>
        <mc:Fallback xmlns="">
          <p:pic>
            <p:nvPicPr>
              <p:cNvPr id="8" name="Ink 7">
                <a:extLst>
                  <a:ext uri="{FF2B5EF4-FFF2-40B4-BE49-F238E27FC236}">
                    <a16:creationId xmlns:a16="http://schemas.microsoft.com/office/drawing/2014/main" id="{797D1A73-BA7C-C781-D131-A37FC5294265}"/>
                  </a:ext>
                </a:extLst>
              </p:cNvPr>
              <p:cNvPicPr/>
              <p:nvPr/>
            </p:nvPicPr>
            <p:blipFill>
              <a:blip r:embed="rId3"/>
              <a:stretch>
                <a:fillRect/>
              </a:stretch>
            </p:blipFill>
            <p:spPr>
              <a:xfrm>
                <a:off x="1802262" y="6132196"/>
                <a:ext cx="1211040" cy="73440"/>
              </a:xfrm>
              <a:prstGeom prst="rect">
                <a:avLst/>
              </a:prstGeom>
            </p:spPr>
          </p:pic>
        </mc:Fallback>
      </mc:AlternateContent>
      <p:sp>
        <p:nvSpPr>
          <p:cNvPr id="9" name="TextBox 8">
            <a:extLst>
              <a:ext uri="{FF2B5EF4-FFF2-40B4-BE49-F238E27FC236}">
                <a16:creationId xmlns:a16="http://schemas.microsoft.com/office/drawing/2014/main" id="{0DDC526A-E531-F8C0-9CB0-67CA5D95CD57}"/>
              </a:ext>
            </a:extLst>
          </p:cNvPr>
          <p:cNvSpPr txBox="1"/>
          <p:nvPr/>
        </p:nvSpPr>
        <p:spPr>
          <a:xfrm>
            <a:off x="3377653" y="5969530"/>
            <a:ext cx="5437241" cy="307777"/>
          </a:xfrm>
          <a:prstGeom prst="rect">
            <a:avLst/>
          </a:prstGeom>
          <a:noFill/>
        </p:spPr>
        <p:txBody>
          <a:bodyPr wrap="square" rtlCol="0">
            <a:spAutoFit/>
          </a:bodyPr>
          <a:lstStyle/>
          <a:p>
            <a:r>
              <a:rPr lang="en-US" sz="1400"/>
              <a:t>returns True or False depending on whether it is or is not in directory.</a:t>
            </a:r>
          </a:p>
        </p:txBody>
      </p:sp>
      <p:sp>
        <p:nvSpPr>
          <p:cNvPr id="23" name="TextBox 22">
            <a:extLst>
              <a:ext uri="{FF2B5EF4-FFF2-40B4-BE49-F238E27FC236}">
                <a16:creationId xmlns:a16="http://schemas.microsoft.com/office/drawing/2014/main" id="{E01CC0BB-98DE-0810-FD1B-D9D3BA9A18D7}"/>
              </a:ext>
            </a:extLst>
          </p:cNvPr>
          <p:cNvSpPr txBox="1"/>
          <p:nvPr/>
        </p:nvSpPr>
        <p:spPr>
          <a:xfrm>
            <a:off x="230282" y="3257334"/>
            <a:ext cx="1192331" cy="338554"/>
          </a:xfrm>
          <a:prstGeom prst="rect">
            <a:avLst/>
          </a:prstGeom>
          <a:noFill/>
        </p:spPr>
        <p:txBody>
          <a:bodyPr wrap="square" rtlCol="0">
            <a:spAutoFit/>
          </a:bodyPr>
          <a:lstStyle/>
          <a:p>
            <a:r>
              <a:rPr lang="en-US" sz="1600"/>
              <a:t>entry.path</a:t>
            </a:r>
          </a:p>
        </p:txBody>
      </p:sp>
      <mc:AlternateContent xmlns:mc="http://schemas.openxmlformats.org/markup-compatibility/2006" xmlns:p14="http://schemas.microsoft.com/office/powerpoint/2010/main">
        <mc:Choice Requires="p14">
          <p:contentPart p14:bwMode="auto" r:id="rId4">
            <p14:nvContentPartPr>
              <p14:cNvPr id="25" name="Ink 24">
                <a:extLst>
                  <a:ext uri="{FF2B5EF4-FFF2-40B4-BE49-F238E27FC236}">
                    <a16:creationId xmlns:a16="http://schemas.microsoft.com/office/drawing/2014/main" id="{C506971F-2AB6-2E8E-3194-C9E6396A2F7C}"/>
                  </a:ext>
                </a:extLst>
              </p14:cNvPr>
              <p14:cNvContentPartPr/>
              <p14:nvPr/>
            </p14:nvContentPartPr>
            <p14:xfrm>
              <a:off x="1814339" y="3429000"/>
              <a:ext cx="1193400" cy="55800"/>
            </p14:xfrm>
          </p:contentPart>
        </mc:Choice>
        <mc:Fallback xmlns="">
          <p:pic>
            <p:nvPicPr>
              <p:cNvPr id="25" name="Ink 24">
                <a:extLst>
                  <a:ext uri="{FF2B5EF4-FFF2-40B4-BE49-F238E27FC236}">
                    <a16:creationId xmlns:a16="http://schemas.microsoft.com/office/drawing/2014/main" id="{C506971F-2AB6-2E8E-3194-C9E6396A2F7C}"/>
                  </a:ext>
                </a:extLst>
              </p:cNvPr>
              <p:cNvPicPr/>
              <p:nvPr/>
            </p:nvPicPr>
            <p:blipFill>
              <a:blip r:embed="rId3"/>
              <a:stretch>
                <a:fillRect/>
              </a:stretch>
            </p:blipFill>
            <p:spPr>
              <a:xfrm>
                <a:off x="1805339" y="3420000"/>
                <a:ext cx="1211040" cy="73440"/>
              </a:xfrm>
              <a:prstGeom prst="rect">
                <a:avLst/>
              </a:prstGeom>
            </p:spPr>
          </p:pic>
        </mc:Fallback>
      </mc:AlternateContent>
      <p:sp>
        <p:nvSpPr>
          <p:cNvPr id="26" name="TextBox 25">
            <a:extLst>
              <a:ext uri="{FF2B5EF4-FFF2-40B4-BE49-F238E27FC236}">
                <a16:creationId xmlns:a16="http://schemas.microsoft.com/office/drawing/2014/main" id="{4457EC0D-D8AE-2DD2-F5E2-ECBD12749304}"/>
              </a:ext>
            </a:extLst>
          </p:cNvPr>
          <p:cNvSpPr txBox="1"/>
          <p:nvPr/>
        </p:nvSpPr>
        <p:spPr>
          <a:xfrm>
            <a:off x="3308183" y="3275111"/>
            <a:ext cx="6755408" cy="307777"/>
          </a:xfrm>
          <a:prstGeom prst="rect">
            <a:avLst/>
          </a:prstGeom>
          <a:noFill/>
        </p:spPr>
        <p:txBody>
          <a:bodyPr wrap="square" rtlCol="0">
            <a:spAutoFit/>
          </a:bodyPr>
          <a:lstStyle/>
          <a:p>
            <a:r>
              <a:rPr lang="en-US" sz="1400"/>
              <a:t>returns path of entry.  The path is the relative path from the working directory.</a:t>
            </a:r>
          </a:p>
        </p:txBody>
      </p:sp>
      <p:pic>
        <p:nvPicPr>
          <p:cNvPr id="27" name="Picture 26">
            <a:extLst>
              <a:ext uri="{FF2B5EF4-FFF2-40B4-BE49-F238E27FC236}">
                <a16:creationId xmlns:a16="http://schemas.microsoft.com/office/drawing/2014/main" id="{A57E336D-5C72-4E5A-F53D-D764C63A72A5}"/>
              </a:ext>
            </a:extLst>
          </p:cNvPr>
          <p:cNvPicPr>
            <a:picLocks noChangeAspect="1"/>
          </p:cNvPicPr>
          <p:nvPr/>
        </p:nvPicPr>
        <p:blipFill>
          <a:blip r:embed="rId5"/>
          <a:stretch>
            <a:fillRect/>
          </a:stretch>
        </p:blipFill>
        <p:spPr>
          <a:xfrm>
            <a:off x="3377653" y="3726520"/>
            <a:ext cx="3452159" cy="411516"/>
          </a:xfrm>
          <a:prstGeom prst="rect">
            <a:avLst/>
          </a:prstGeom>
        </p:spPr>
      </p:pic>
      <p:pic>
        <p:nvPicPr>
          <p:cNvPr id="28" name="Picture 27">
            <a:extLst>
              <a:ext uri="{FF2B5EF4-FFF2-40B4-BE49-F238E27FC236}">
                <a16:creationId xmlns:a16="http://schemas.microsoft.com/office/drawing/2014/main" id="{4CA5BED0-C153-A573-B07B-087517E7CC2B}"/>
              </a:ext>
            </a:extLst>
          </p:cNvPr>
          <p:cNvPicPr>
            <a:picLocks noChangeAspect="1"/>
          </p:cNvPicPr>
          <p:nvPr/>
        </p:nvPicPr>
        <p:blipFill>
          <a:blip r:embed="rId6"/>
          <a:stretch>
            <a:fillRect/>
          </a:stretch>
        </p:blipFill>
        <p:spPr>
          <a:xfrm>
            <a:off x="8001775" y="3751327"/>
            <a:ext cx="2629128" cy="1287892"/>
          </a:xfrm>
          <a:prstGeom prst="rect">
            <a:avLst/>
          </a:prstGeom>
        </p:spPr>
      </p:pic>
      <mc:AlternateContent xmlns:mc="http://schemas.openxmlformats.org/markup-compatibility/2006" xmlns:p14="http://schemas.microsoft.com/office/powerpoint/2010/main">
        <mc:Choice Requires="p14">
          <p:contentPart p14:bwMode="auto" r:id="rId7">
            <p14:nvContentPartPr>
              <p14:cNvPr id="29" name="Ink 28">
                <a:extLst>
                  <a:ext uri="{FF2B5EF4-FFF2-40B4-BE49-F238E27FC236}">
                    <a16:creationId xmlns:a16="http://schemas.microsoft.com/office/drawing/2014/main" id="{119497E5-09B2-DAAC-7D8E-FC5ED8F6EC5C}"/>
                  </a:ext>
                </a:extLst>
              </p14:cNvPr>
              <p14:cNvContentPartPr/>
              <p14:nvPr/>
            </p14:nvContentPartPr>
            <p14:xfrm>
              <a:off x="7185749" y="3923686"/>
              <a:ext cx="559440" cy="216000"/>
            </p14:xfrm>
          </p:contentPart>
        </mc:Choice>
        <mc:Fallback xmlns="">
          <p:pic>
            <p:nvPicPr>
              <p:cNvPr id="29" name="Ink 28">
                <a:extLst>
                  <a:ext uri="{FF2B5EF4-FFF2-40B4-BE49-F238E27FC236}">
                    <a16:creationId xmlns:a16="http://schemas.microsoft.com/office/drawing/2014/main" id="{119497E5-09B2-DAAC-7D8E-FC5ED8F6EC5C}"/>
                  </a:ext>
                </a:extLst>
              </p:cNvPr>
              <p:cNvPicPr/>
              <p:nvPr/>
            </p:nvPicPr>
            <p:blipFill>
              <a:blip r:embed="rId8"/>
              <a:stretch>
                <a:fillRect/>
              </a:stretch>
            </p:blipFill>
            <p:spPr>
              <a:xfrm>
                <a:off x="7167737" y="3905686"/>
                <a:ext cx="595103" cy="2516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30" name="Ink 29">
                <a:extLst>
                  <a:ext uri="{FF2B5EF4-FFF2-40B4-BE49-F238E27FC236}">
                    <a16:creationId xmlns:a16="http://schemas.microsoft.com/office/drawing/2014/main" id="{7E964ECC-79D1-7CEC-1A65-C5706BD8D8C8}"/>
                  </a:ext>
                </a:extLst>
              </p14:cNvPr>
              <p14:cNvContentPartPr/>
              <p14:nvPr/>
            </p14:nvContentPartPr>
            <p14:xfrm>
              <a:off x="9375820" y="4803579"/>
              <a:ext cx="266760" cy="315720"/>
            </p14:xfrm>
          </p:contentPart>
        </mc:Choice>
        <mc:Fallback xmlns="">
          <p:pic>
            <p:nvPicPr>
              <p:cNvPr id="30" name="Ink 29">
                <a:extLst>
                  <a:ext uri="{FF2B5EF4-FFF2-40B4-BE49-F238E27FC236}">
                    <a16:creationId xmlns:a16="http://schemas.microsoft.com/office/drawing/2014/main" id="{7E964ECC-79D1-7CEC-1A65-C5706BD8D8C8}"/>
                  </a:ext>
                </a:extLst>
              </p:cNvPr>
              <p:cNvPicPr/>
              <p:nvPr/>
            </p:nvPicPr>
            <p:blipFill>
              <a:blip r:embed="rId10"/>
              <a:stretch>
                <a:fillRect/>
              </a:stretch>
            </p:blipFill>
            <p:spPr>
              <a:xfrm>
                <a:off x="9366820" y="4794579"/>
                <a:ext cx="284400" cy="333360"/>
              </a:xfrm>
              <a:prstGeom prst="rect">
                <a:avLst/>
              </a:prstGeom>
            </p:spPr>
          </p:pic>
        </mc:Fallback>
      </mc:AlternateContent>
      <p:sp>
        <p:nvSpPr>
          <p:cNvPr id="31" name="TextBox 30">
            <a:extLst>
              <a:ext uri="{FF2B5EF4-FFF2-40B4-BE49-F238E27FC236}">
                <a16:creationId xmlns:a16="http://schemas.microsoft.com/office/drawing/2014/main" id="{92BED84D-56E8-CD00-405D-8759F8FB738A}"/>
              </a:ext>
            </a:extLst>
          </p:cNvPr>
          <p:cNvSpPr txBox="1"/>
          <p:nvPr/>
        </p:nvSpPr>
        <p:spPr>
          <a:xfrm>
            <a:off x="8745424" y="5208496"/>
            <a:ext cx="2812025" cy="523220"/>
          </a:xfrm>
          <a:prstGeom prst="rect">
            <a:avLst/>
          </a:prstGeom>
          <a:noFill/>
        </p:spPr>
        <p:txBody>
          <a:bodyPr wrap="square" rtlCol="0">
            <a:spAutoFit/>
          </a:bodyPr>
          <a:lstStyle/>
          <a:p>
            <a:r>
              <a:rPr lang="en-US" sz="1400"/>
              <a:t>note the \, will have to manually change to /.</a:t>
            </a:r>
          </a:p>
        </p:txBody>
      </p:sp>
      <p:sp>
        <p:nvSpPr>
          <p:cNvPr id="12" name="TextBox 11">
            <a:extLst>
              <a:ext uri="{FF2B5EF4-FFF2-40B4-BE49-F238E27FC236}">
                <a16:creationId xmlns:a16="http://schemas.microsoft.com/office/drawing/2014/main" id="{DF55BD67-5DB3-F629-43FD-75A62F26B4A3}"/>
              </a:ext>
            </a:extLst>
          </p:cNvPr>
          <p:cNvSpPr txBox="1"/>
          <p:nvPr/>
        </p:nvSpPr>
        <p:spPr>
          <a:xfrm>
            <a:off x="227205" y="2042495"/>
            <a:ext cx="2741086" cy="338554"/>
          </a:xfrm>
          <a:prstGeom prst="rect">
            <a:avLst/>
          </a:prstGeom>
          <a:noFill/>
        </p:spPr>
        <p:txBody>
          <a:bodyPr wrap="square" rtlCol="0">
            <a:spAutoFit/>
          </a:bodyPr>
          <a:lstStyle/>
          <a:p>
            <a:r>
              <a:rPr lang="en-US" sz="1600"/>
              <a:t>os.path.exists(“path to entry”)</a:t>
            </a:r>
          </a:p>
        </p:txBody>
      </p:sp>
      <mc:AlternateContent xmlns:mc="http://schemas.openxmlformats.org/markup-compatibility/2006" xmlns:p14="http://schemas.microsoft.com/office/powerpoint/2010/main">
        <mc:Choice Requires="p14">
          <p:contentPart p14:bwMode="auto" r:id="rId11">
            <p14:nvContentPartPr>
              <p14:cNvPr id="13" name="Ink 12">
                <a:extLst>
                  <a:ext uri="{FF2B5EF4-FFF2-40B4-BE49-F238E27FC236}">
                    <a16:creationId xmlns:a16="http://schemas.microsoft.com/office/drawing/2014/main" id="{DA4D6193-3D82-1A84-A21A-0C03540E66F8}"/>
                  </a:ext>
                </a:extLst>
              </p14:cNvPr>
              <p14:cNvContentPartPr/>
              <p14:nvPr/>
            </p14:nvContentPartPr>
            <p14:xfrm>
              <a:off x="3158422" y="2204568"/>
              <a:ext cx="1193400" cy="55800"/>
            </p14:xfrm>
          </p:contentPart>
        </mc:Choice>
        <mc:Fallback xmlns="">
          <p:pic>
            <p:nvPicPr>
              <p:cNvPr id="13" name="Ink 12">
                <a:extLst>
                  <a:ext uri="{FF2B5EF4-FFF2-40B4-BE49-F238E27FC236}">
                    <a16:creationId xmlns:a16="http://schemas.microsoft.com/office/drawing/2014/main" id="{DA4D6193-3D82-1A84-A21A-0C03540E66F8}"/>
                  </a:ext>
                </a:extLst>
              </p:cNvPr>
              <p:cNvPicPr/>
              <p:nvPr/>
            </p:nvPicPr>
            <p:blipFill>
              <a:blip r:embed="rId3"/>
              <a:stretch>
                <a:fillRect/>
              </a:stretch>
            </p:blipFill>
            <p:spPr>
              <a:xfrm>
                <a:off x="3149422" y="2195568"/>
                <a:ext cx="1211040" cy="73440"/>
              </a:xfrm>
              <a:prstGeom prst="rect">
                <a:avLst/>
              </a:prstGeom>
            </p:spPr>
          </p:pic>
        </mc:Fallback>
      </mc:AlternateContent>
      <p:sp>
        <p:nvSpPr>
          <p:cNvPr id="14" name="TextBox 13">
            <a:extLst>
              <a:ext uri="{FF2B5EF4-FFF2-40B4-BE49-F238E27FC236}">
                <a16:creationId xmlns:a16="http://schemas.microsoft.com/office/drawing/2014/main" id="{A39F7876-906A-E77F-F0A6-698A39F71E6B}"/>
              </a:ext>
            </a:extLst>
          </p:cNvPr>
          <p:cNvSpPr txBox="1"/>
          <p:nvPr/>
        </p:nvSpPr>
        <p:spPr>
          <a:xfrm>
            <a:off x="4644128" y="2078579"/>
            <a:ext cx="7187241" cy="307777"/>
          </a:xfrm>
          <a:prstGeom prst="rect">
            <a:avLst/>
          </a:prstGeom>
          <a:noFill/>
        </p:spPr>
        <p:txBody>
          <a:bodyPr wrap="square" rtlCol="0">
            <a:spAutoFit/>
          </a:bodyPr>
          <a:lstStyle/>
          <a:p>
            <a:r>
              <a:rPr lang="en-US" sz="1400"/>
              <a:t>outputs true or false depending on whether there is an entry with that path or not.</a:t>
            </a:r>
          </a:p>
        </p:txBody>
      </p:sp>
      <p:pic>
        <p:nvPicPr>
          <p:cNvPr id="15" name="Picture 14">
            <a:extLst>
              <a:ext uri="{FF2B5EF4-FFF2-40B4-BE49-F238E27FC236}">
                <a16:creationId xmlns:a16="http://schemas.microsoft.com/office/drawing/2014/main" id="{C9A6B3BB-C112-4371-9FD1-CAC76B548240}"/>
              </a:ext>
            </a:extLst>
          </p:cNvPr>
          <p:cNvPicPr>
            <a:picLocks noChangeAspect="1"/>
          </p:cNvPicPr>
          <p:nvPr/>
        </p:nvPicPr>
        <p:blipFill>
          <a:blip r:embed="rId12"/>
          <a:stretch>
            <a:fillRect/>
          </a:stretch>
        </p:blipFill>
        <p:spPr>
          <a:xfrm>
            <a:off x="4721736" y="2433244"/>
            <a:ext cx="5174428" cy="350550"/>
          </a:xfrm>
          <a:prstGeom prst="rect">
            <a:avLst/>
          </a:prstGeom>
        </p:spPr>
      </p:pic>
    </p:spTree>
    <p:extLst>
      <p:ext uri="{BB962C8B-B14F-4D97-AF65-F5344CB8AC3E}">
        <p14:creationId xmlns:p14="http://schemas.microsoft.com/office/powerpoint/2010/main" val="391941093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AE89F4F-5231-4C76-BEAF-AC67CC7A045A}"/>
              </a:ext>
            </a:extLst>
          </p:cNvPr>
          <p:cNvSpPr txBox="1"/>
          <p:nvPr/>
        </p:nvSpPr>
        <p:spPr>
          <a:xfrm>
            <a:off x="4389457" y="145130"/>
            <a:ext cx="3281219" cy="461665"/>
          </a:xfrm>
          <a:prstGeom prst="rect">
            <a:avLst/>
          </a:prstGeom>
          <a:noFill/>
        </p:spPr>
        <p:txBody>
          <a:bodyPr wrap="none" rtlCol="0">
            <a:spAutoFit/>
          </a:bodyPr>
          <a:lstStyle/>
          <a:p>
            <a:r>
              <a:rPr lang="en-US" sz="2400" b="1" u="sng">
                <a:solidFill>
                  <a:srgbClr val="00B050"/>
                </a:solidFill>
              </a:rPr>
              <a:t>Reading/Writing to Files</a:t>
            </a:r>
          </a:p>
        </p:txBody>
      </p:sp>
      <p:sp>
        <p:nvSpPr>
          <p:cNvPr id="4" name="TextBox 3">
            <a:extLst>
              <a:ext uri="{FF2B5EF4-FFF2-40B4-BE49-F238E27FC236}">
                <a16:creationId xmlns:a16="http://schemas.microsoft.com/office/drawing/2014/main" id="{0F7AF702-B1A4-459E-B0B9-0C778628DCD9}"/>
              </a:ext>
            </a:extLst>
          </p:cNvPr>
          <p:cNvSpPr txBox="1"/>
          <p:nvPr/>
        </p:nvSpPr>
        <p:spPr>
          <a:xfrm>
            <a:off x="313581" y="1045055"/>
            <a:ext cx="6057722" cy="338554"/>
          </a:xfrm>
          <a:prstGeom prst="rect">
            <a:avLst/>
          </a:prstGeom>
          <a:noFill/>
        </p:spPr>
        <p:txBody>
          <a:bodyPr wrap="square" rtlCol="0">
            <a:spAutoFit/>
          </a:bodyPr>
          <a:lstStyle/>
          <a:p>
            <a:r>
              <a:rPr lang="en-US" sz="1600"/>
              <a:t>Can do some more stuff:</a:t>
            </a:r>
          </a:p>
        </p:txBody>
      </p:sp>
      <p:sp>
        <p:nvSpPr>
          <p:cNvPr id="5" name="TextBox 4">
            <a:extLst>
              <a:ext uri="{FF2B5EF4-FFF2-40B4-BE49-F238E27FC236}">
                <a16:creationId xmlns:a16="http://schemas.microsoft.com/office/drawing/2014/main" id="{42F49C7D-0BA9-5EA4-C849-A33F4782C671}"/>
              </a:ext>
            </a:extLst>
          </p:cNvPr>
          <p:cNvSpPr txBox="1"/>
          <p:nvPr/>
        </p:nvSpPr>
        <p:spPr>
          <a:xfrm>
            <a:off x="313582" y="1572877"/>
            <a:ext cx="1436559" cy="338554"/>
          </a:xfrm>
          <a:prstGeom prst="rect">
            <a:avLst/>
          </a:prstGeom>
          <a:noFill/>
        </p:spPr>
        <p:txBody>
          <a:bodyPr wrap="square" rtlCol="0">
            <a:spAutoFit/>
          </a:bodyPr>
          <a:lstStyle/>
          <a:p>
            <a:r>
              <a:rPr lang="en-US" sz="1600" b="1"/>
              <a:t>import os</a:t>
            </a:r>
          </a:p>
        </p:txBody>
      </p:sp>
      <p:sp>
        <p:nvSpPr>
          <p:cNvPr id="8" name="TextBox 7">
            <a:extLst>
              <a:ext uri="{FF2B5EF4-FFF2-40B4-BE49-F238E27FC236}">
                <a16:creationId xmlns:a16="http://schemas.microsoft.com/office/drawing/2014/main" id="{141D2852-824D-5C20-500E-84D0B6FB2202}"/>
              </a:ext>
            </a:extLst>
          </p:cNvPr>
          <p:cNvSpPr txBox="1"/>
          <p:nvPr/>
        </p:nvSpPr>
        <p:spPr>
          <a:xfrm>
            <a:off x="313581" y="1901553"/>
            <a:ext cx="1711864" cy="338554"/>
          </a:xfrm>
          <a:prstGeom prst="rect">
            <a:avLst/>
          </a:prstGeom>
          <a:noFill/>
        </p:spPr>
        <p:txBody>
          <a:bodyPr wrap="square" rtlCol="0">
            <a:spAutoFit/>
          </a:bodyPr>
          <a:lstStyle/>
          <a:p>
            <a:r>
              <a:rPr lang="en-US" sz="1600"/>
              <a:t>os.cpu_count()</a:t>
            </a:r>
          </a:p>
        </p:txBody>
      </p:sp>
      <mc:AlternateContent xmlns:mc="http://schemas.openxmlformats.org/markup-compatibility/2006" xmlns:p14="http://schemas.microsoft.com/office/powerpoint/2010/main">
        <mc:Choice Requires="p14">
          <p:contentPart p14:bwMode="auto" r:id="rId3">
            <p14:nvContentPartPr>
              <p14:cNvPr id="9" name="Ink 8">
                <a:extLst>
                  <a:ext uri="{FF2B5EF4-FFF2-40B4-BE49-F238E27FC236}">
                    <a16:creationId xmlns:a16="http://schemas.microsoft.com/office/drawing/2014/main" id="{F2412AE8-71CD-C209-D6D4-5F7D51420836}"/>
                  </a:ext>
                </a:extLst>
              </p14:cNvPr>
              <p14:cNvContentPartPr/>
              <p14:nvPr/>
            </p14:nvContentPartPr>
            <p14:xfrm>
              <a:off x="2049650" y="2070830"/>
              <a:ext cx="1193400" cy="55800"/>
            </p14:xfrm>
          </p:contentPart>
        </mc:Choice>
        <mc:Fallback xmlns="">
          <p:pic>
            <p:nvPicPr>
              <p:cNvPr id="9" name="Ink 8">
                <a:extLst>
                  <a:ext uri="{FF2B5EF4-FFF2-40B4-BE49-F238E27FC236}">
                    <a16:creationId xmlns:a16="http://schemas.microsoft.com/office/drawing/2014/main" id="{F2412AE8-71CD-C209-D6D4-5F7D51420836}"/>
                  </a:ext>
                </a:extLst>
              </p:cNvPr>
              <p:cNvPicPr/>
              <p:nvPr/>
            </p:nvPicPr>
            <p:blipFill>
              <a:blip r:embed="rId4"/>
              <a:stretch>
                <a:fillRect/>
              </a:stretch>
            </p:blipFill>
            <p:spPr>
              <a:xfrm>
                <a:off x="2040650" y="2061830"/>
                <a:ext cx="1211040" cy="73440"/>
              </a:xfrm>
              <a:prstGeom prst="rect">
                <a:avLst/>
              </a:prstGeom>
            </p:spPr>
          </p:pic>
        </mc:Fallback>
      </mc:AlternateContent>
      <p:sp>
        <p:nvSpPr>
          <p:cNvPr id="13" name="TextBox 12">
            <a:extLst>
              <a:ext uri="{FF2B5EF4-FFF2-40B4-BE49-F238E27FC236}">
                <a16:creationId xmlns:a16="http://schemas.microsoft.com/office/drawing/2014/main" id="{CD13E067-E92E-6D3A-7CCC-2C0636D94384}"/>
              </a:ext>
            </a:extLst>
          </p:cNvPr>
          <p:cNvSpPr txBox="1"/>
          <p:nvPr/>
        </p:nvSpPr>
        <p:spPr>
          <a:xfrm>
            <a:off x="3516758" y="1901553"/>
            <a:ext cx="4425731" cy="307777"/>
          </a:xfrm>
          <a:prstGeom prst="rect">
            <a:avLst/>
          </a:prstGeom>
          <a:noFill/>
        </p:spPr>
        <p:txBody>
          <a:bodyPr wrap="square" rtlCol="0">
            <a:spAutoFit/>
          </a:bodyPr>
          <a:lstStyle/>
          <a:p>
            <a:r>
              <a:rPr lang="en-US" sz="1400"/>
              <a:t>returns number of cores you have.</a:t>
            </a:r>
          </a:p>
        </p:txBody>
      </p:sp>
      <p:pic>
        <p:nvPicPr>
          <p:cNvPr id="14" name="Picture 13">
            <a:extLst>
              <a:ext uri="{FF2B5EF4-FFF2-40B4-BE49-F238E27FC236}">
                <a16:creationId xmlns:a16="http://schemas.microsoft.com/office/drawing/2014/main" id="{ACDD7A9E-78C3-2E8C-C309-638746FC4AA5}"/>
              </a:ext>
            </a:extLst>
          </p:cNvPr>
          <p:cNvPicPr>
            <a:picLocks noChangeAspect="1"/>
          </p:cNvPicPr>
          <p:nvPr/>
        </p:nvPicPr>
        <p:blipFill>
          <a:blip r:embed="rId5"/>
          <a:stretch>
            <a:fillRect/>
          </a:stretch>
        </p:blipFill>
        <p:spPr>
          <a:xfrm>
            <a:off x="3605690" y="2339587"/>
            <a:ext cx="1971950" cy="866896"/>
          </a:xfrm>
          <a:prstGeom prst="rect">
            <a:avLst/>
          </a:prstGeom>
        </p:spPr>
      </p:pic>
      <p:sp>
        <p:nvSpPr>
          <p:cNvPr id="2" name="TextBox 1">
            <a:extLst>
              <a:ext uri="{FF2B5EF4-FFF2-40B4-BE49-F238E27FC236}">
                <a16:creationId xmlns:a16="http://schemas.microsoft.com/office/drawing/2014/main" id="{9181AA97-C873-C7A6-EA4C-A27FF1233C8E}"/>
              </a:ext>
            </a:extLst>
          </p:cNvPr>
          <p:cNvSpPr txBox="1"/>
          <p:nvPr/>
        </p:nvSpPr>
        <p:spPr>
          <a:xfrm>
            <a:off x="313580" y="3724569"/>
            <a:ext cx="2386309" cy="338554"/>
          </a:xfrm>
          <a:prstGeom prst="rect">
            <a:avLst/>
          </a:prstGeom>
          <a:noFill/>
        </p:spPr>
        <p:txBody>
          <a:bodyPr wrap="square" rtlCol="0">
            <a:spAutoFit/>
          </a:bodyPr>
          <a:lstStyle/>
          <a:p>
            <a:r>
              <a:rPr lang="en-US" sz="1600"/>
              <a:t>os.chdir(“path to folder”)</a:t>
            </a:r>
          </a:p>
        </p:txBody>
      </p:sp>
      <mc:AlternateContent xmlns:mc="http://schemas.openxmlformats.org/markup-compatibility/2006" xmlns:p14="http://schemas.microsoft.com/office/powerpoint/2010/main">
        <mc:Choice Requires="p14">
          <p:contentPart p14:bwMode="auto" r:id="rId6">
            <p14:nvContentPartPr>
              <p14:cNvPr id="6" name="Ink 5">
                <a:extLst>
                  <a:ext uri="{FF2B5EF4-FFF2-40B4-BE49-F238E27FC236}">
                    <a16:creationId xmlns:a16="http://schemas.microsoft.com/office/drawing/2014/main" id="{71C1D0DA-A5BF-88DF-C83E-FB3A65C4C399}"/>
                  </a:ext>
                </a:extLst>
              </p14:cNvPr>
              <p14:cNvContentPartPr/>
              <p14:nvPr/>
            </p14:nvContentPartPr>
            <p14:xfrm>
              <a:off x="2699890" y="3893846"/>
              <a:ext cx="1193400" cy="55800"/>
            </p14:xfrm>
          </p:contentPart>
        </mc:Choice>
        <mc:Fallback xmlns="">
          <p:pic>
            <p:nvPicPr>
              <p:cNvPr id="6" name="Ink 5">
                <a:extLst>
                  <a:ext uri="{FF2B5EF4-FFF2-40B4-BE49-F238E27FC236}">
                    <a16:creationId xmlns:a16="http://schemas.microsoft.com/office/drawing/2014/main" id="{71C1D0DA-A5BF-88DF-C83E-FB3A65C4C399}"/>
                  </a:ext>
                </a:extLst>
              </p:cNvPr>
              <p:cNvPicPr/>
              <p:nvPr/>
            </p:nvPicPr>
            <p:blipFill>
              <a:blip r:embed="rId7"/>
              <a:stretch>
                <a:fillRect/>
              </a:stretch>
            </p:blipFill>
            <p:spPr>
              <a:xfrm>
                <a:off x="2690890" y="3884846"/>
                <a:ext cx="1211040" cy="73440"/>
              </a:xfrm>
              <a:prstGeom prst="rect">
                <a:avLst/>
              </a:prstGeom>
            </p:spPr>
          </p:pic>
        </mc:Fallback>
      </mc:AlternateContent>
      <p:sp>
        <p:nvSpPr>
          <p:cNvPr id="7" name="TextBox 6">
            <a:extLst>
              <a:ext uri="{FF2B5EF4-FFF2-40B4-BE49-F238E27FC236}">
                <a16:creationId xmlns:a16="http://schemas.microsoft.com/office/drawing/2014/main" id="{50398E22-ED61-3ABE-BC55-C437A113BC82}"/>
              </a:ext>
            </a:extLst>
          </p:cNvPr>
          <p:cNvSpPr txBox="1"/>
          <p:nvPr/>
        </p:nvSpPr>
        <p:spPr>
          <a:xfrm>
            <a:off x="4166998" y="3724569"/>
            <a:ext cx="6887082" cy="523220"/>
          </a:xfrm>
          <a:prstGeom prst="rect">
            <a:avLst/>
          </a:prstGeom>
          <a:noFill/>
        </p:spPr>
        <p:txBody>
          <a:bodyPr wrap="square" rtlCol="0">
            <a:spAutoFit/>
          </a:bodyPr>
          <a:lstStyle/>
          <a:p>
            <a:r>
              <a:rPr lang="en-US" sz="1400"/>
              <a:t>changes your working directory to the folder in question.  This is nice if you want to import things by name instead of preceding it by the path the folder and everything.</a:t>
            </a:r>
          </a:p>
        </p:txBody>
      </p:sp>
      <p:pic>
        <p:nvPicPr>
          <p:cNvPr id="11" name="Picture 10">
            <a:extLst>
              <a:ext uri="{FF2B5EF4-FFF2-40B4-BE49-F238E27FC236}">
                <a16:creationId xmlns:a16="http://schemas.microsoft.com/office/drawing/2014/main" id="{2212E894-FF03-7BAE-7044-4259A353D7C9}"/>
              </a:ext>
            </a:extLst>
          </p:cNvPr>
          <p:cNvPicPr>
            <a:picLocks noChangeAspect="1"/>
          </p:cNvPicPr>
          <p:nvPr/>
        </p:nvPicPr>
        <p:blipFill>
          <a:blip r:embed="rId8"/>
          <a:stretch>
            <a:fillRect/>
          </a:stretch>
        </p:blipFill>
        <p:spPr>
          <a:xfrm>
            <a:off x="4255930" y="4377914"/>
            <a:ext cx="6096851" cy="495369"/>
          </a:xfrm>
          <a:prstGeom prst="rect">
            <a:avLst/>
          </a:prstGeom>
        </p:spPr>
      </p:pic>
    </p:spTree>
    <p:extLst>
      <p:ext uri="{BB962C8B-B14F-4D97-AF65-F5344CB8AC3E}">
        <p14:creationId xmlns:p14="http://schemas.microsoft.com/office/powerpoint/2010/main" val="1310415507"/>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AE89F4F-5231-4C76-BEAF-AC67CC7A045A}"/>
              </a:ext>
            </a:extLst>
          </p:cNvPr>
          <p:cNvSpPr txBox="1"/>
          <p:nvPr/>
        </p:nvSpPr>
        <p:spPr>
          <a:xfrm>
            <a:off x="4389457" y="145130"/>
            <a:ext cx="3281219" cy="461665"/>
          </a:xfrm>
          <a:prstGeom prst="rect">
            <a:avLst/>
          </a:prstGeom>
          <a:noFill/>
        </p:spPr>
        <p:txBody>
          <a:bodyPr wrap="none" rtlCol="0">
            <a:spAutoFit/>
          </a:bodyPr>
          <a:lstStyle/>
          <a:p>
            <a:r>
              <a:rPr lang="en-US" sz="2400" b="1" u="sng">
                <a:solidFill>
                  <a:srgbClr val="00B050"/>
                </a:solidFill>
              </a:rPr>
              <a:t>Reading/Writing to Files</a:t>
            </a:r>
          </a:p>
        </p:txBody>
      </p:sp>
      <p:sp>
        <p:nvSpPr>
          <p:cNvPr id="2" name="TextBox 1">
            <a:extLst>
              <a:ext uri="{FF2B5EF4-FFF2-40B4-BE49-F238E27FC236}">
                <a16:creationId xmlns:a16="http://schemas.microsoft.com/office/drawing/2014/main" id="{59B70719-CF0A-844A-FCB9-3756AD0097C7}"/>
              </a:ext>
            </a:extLst>
          </p:cNvPr>
          <p:cNvSpPr txBox="1"/>
          <p:nvPr/>
        </p:nvSpPr>
        <p:spPr>
          <a:xfrm>
            <a:off x="254585" y="1082086"/>
            <a:ext cx="10413415" cy="338554"/>
          </a:xfrm>
          <a:prstGeom prst="rect">
            <a:avLst/>
          </a:prstGeom>
          <a:noFill/>
        </p:spPr>
        <p:txBody>
          <a:bodyPr wrap="square" rtlCol="0">
            <a:spAutoFit/>
          </a:bodyPr>
          <a:lstStyle/>
          <a:p>
            <a:r>
              <a:rPr lang="en-US" sz="1600"/>
              <a:t>For instance, I imported os, and grabbed the current working directory, and then listed all the files in the directory.    </a:t>
            </a:r>
          </a:p>
        </p:txBody>
      </p:sp>
      <p:pic>
        <p:nvPicPr>
          <p:cNvPr id="18" name="Picture 17">
            <a:extLst>
              <a:ext uri="{FF2B5EF4-FFF2-40B4-BE49-F238E27FC236}">
                <a16:creationId xmlns:a16="http://schemas.microsoft.com/office/drawing/2014/main" id="{9E96584A-B74B-7360-4C76-AD0CF945F45D}"/>
              </a:ext>
            </a:extLst>
          </p:cNvPr>
          <p:cNvPicPr>
            <a:picLocks noChangeAspect="1"/>
          </p:cNvPicPr>
          <p:nvPr/>
        </p:nvPicPr>
        <p:blipFill>
          <a:blip r:embed="rId3"/>
          <a:stretch>
            <a:fillRect/>
          </a:stretch>
        </p:blipFill>
        <p:spPr>
          <a:xfrm>
            <a:off x="284081" y="1790309"/>
            <a:ext cx="3727479" cy="4597810"/>
          </a:xfrm>
          <a:prstGeom prst="rect">
            <a:avLst/>
          </a:prstGeom>
        </p:spPr>
      </p:pic>
    </p:spTree>
    <p:extLst>
      <p:ext uri="{BB962C8B-B14F-4D97-AF65-F5344CB8AC3E}">
        <p14:creationId xmlns:p14="http://schemas.microsoft.com/office/powerpoint/2010/main" val="3056291279"/>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AE89F4F-5231-4C76-BEAF-AC67CC7A045A}"/>
              </a:ext>
            </a:extLst>
          </p:cNvPr>
          <p:cNvSpPr txBox="1"/>
          <p:nvPr/>
        </p:nvSpPr>
        <p:spPr>
          <a:xfrm>
            <a:off x="4389457" y="145130"/>
            <a:ext cx="3281219" cy="461665"/>
          </a:xfrm>
          <a:prstGeom prst="rect">
            <a:avLst/>
          </a:prstGeom>
          <a:noFill/>
        </p:spPr>
        <p:txBody>
          <a:bodyPr wrap="none" rtlCol="0">
            <a:spAutoFit/>
          </a:bodyPr>
          <a:lstStyle/>
          <a:p>
            <a:r>
              <a:rPr lang="en-US" sz="2400" b="1" u="sng">
                <a:solidFill>
                  <a:srgbClr val="00B050"/>
                </a:solidFill>
              </a:rPr>
              <a:t>Reading/Writing to Files</a:t>
            </a:r>
          </a:p>
        </p:txBody>
      </p:sp>
      <p:sp>
        <p:nvSpPr>
          <p:cNvPr id="2" name="TextBox 1">
            <a:extLst>
              <a:ext uri="{FF2B5EF4-FFF2-40B4-BE49-F238E27FC236}">
                <a16:creationId xmlns:a16="http://schemas.microsoft.com/office/drawing/2014/main" id="{59B70719-CF0A-844A-FCB9-3756AD0097C7}"/>
              </a:ext>
            </a:extLst>
          </p:cNvPr>
          <p:cNvSpPr txBox="1"/>
          <p:nvPr/>
        </p:nvSpPr>
        <p:spPr>
          <a:xfrm>
            <a:off x="205424" y="915303"/>
            <a:ext cx="6165877" cy="338554"/>
          </a:xfrm>
          <a:prstGeom prst="rect">
            <a:avLst/>
          </a:prstGeom>
          <a:noFill/>
        </p:spPr>
        <p:txBody>
          <a:bodyPr wrap="square" rtlCol="0">
            <a:spAutoFit/>
          </a:bodyPr>
          <a:lstStyle/>
          <a:p>
            <a:r>
              <a:rPr lang="en-US" sz="1600"/>
              <a:t>Here’s a way to grab files of a certain type.  </a:t>
            </a:r>
          </a:p>
        </p:txBody>
      </p:sp>
      <p:sp>
        <p:nvSpPr>
          <p:cNvPr id="6" name="TextBox 5">
            <a:extLst>
              <a:ext uri="{FF2B5EF4-FFF2-40B4-BE49-F238E27FC236}">
                <a16:creationId xmlns:a16="http://schemas.microsoft.com/office/drawing/2014/main" id="{B304E7E3-3E33-9D72-4A6B-3E92A5C2B59B}"/>
              </a:ext>
            </a:extLst>
          </p:cNvPr>
          <p:cNvSpPr txBox="1"/>
          <p:nvPr/>
        </p:nvSpPr>
        <p:spPr>
          <a:xfrm>
            <a:off x="205425" y="1470220"/>
            <a:ext cx="1436559" cy="338554"/>
          </a:xfrm>
          <a:prstGeom prst="rect">
            <a:avLst/>
          </a:prstGeom>
          <a:noFill/>
        </p:spPr>
        <p:txBody>
          <a:bodyPr wrap="square" rtlCol="0">
            <a:spAutoFit/>
          </a:bodyPr>
          <a:lstStyle/>
          <a:p>
            <a:r>
              <a:rPr lang="en-US" sz="1600" b="1"/>
              <a:t>import glob</a:t>
            </a:r>
          </a:p>
        </p:txBody>
      </p:sp>
      <p:sp>
        <p:nvSpPr>
          <p:cNvPr id="13" name="TextBox 12">
            <a:extLst>
              <a:ext uri="{FF2B5EF4-FFF2-40B4-BE49-F238E27FC236}">
                <a16:creationId xmlns:a16="http://schemas.microsoft.com/office/drawing/2014/main" id="{66142EEA-CBAA-E14B-D235-BD6CD4985D58}"/>
              </a:ext>
            </a:extLst>
          </p:cNvPr>
          <p:cNvSpPr txBox="1"/>
          <p:nvPr/>
        </p:nvSpPr>
        <p:spPr>
          <a:xfrm>
            <a:off x="205424" y="1965188"/>
            <a:ext cx="2744251" cy="338554"/>
          </a:xfrm>
          <a:prstGeom prst="rect">
            <a:avLst/>
          </a:prstGeom>
          <a:noFill/>
        </p:spPr>
        <p:txBody>
          <a:bodyPr wrap="square" rtlCol="0">
            <a:spAutoFit/>
          </a:bodyPr>
          <a:lstStyle/>
          <a:p>
            <a:r>
              <a:rPr lang="en-US" sz="1600"/>
              <a:t>files = glob.glob(string)</a:t>
            </a:r>
          </a:p>
        </p:txBody>
      </p:sp>
      <mc:AlternateContent xmlns:mc="http://schemas.openxmlformats.org/markup-compatibility/2006" xmlns:p14="http://schemas.microsoft.com/office/powerpoint/2010/main">
        <mc:Choice Requires="p14">
          <p:contentPart p14:bwMode="auto" r:id="rId3">
            <p14:nvContentPartPr>
              <p14:cNvPr id="14" name="Ink 13">
                <a:extLst>
                  <a:ext uri="{FF2B5EF4-FFF2-40B4-BE49-F238E27FC236}">
                    <a16:creationId xmlns:a16="http://schemas.microsoft.com/office/drawing/2014/main" id="{866D70DD-6B5E-FFF4-D8CB-1EB9C21D1B39}"/>
                  </a:ext>
                </a:extLst>
              </p14:cNvPr>
              <p14:cNvContentPartPr/>
              <p14:nvPr/>
            </p14:nvContentPartPr>
            <p14:xfrm flipV="1">
              <a:off x="2949675" y="2137684"/>
              <a:ext cx="977797" cy="45719"/>
            </p14:xfrm>
          </p:contentPart>
        </mc:Choice>
        <mc:Fallback xmlns="">
          <p:pic>
            <p:nvPicPr>
              <p:cNvPr id="14" name="Ink 13">
                <a:extLst>
                  <a:ext uri="{FF2B5EF4-FFF2-40B4-BE49-F238E27FC236}">
                    <a16:creationId xmlns:a16="http://schemas.microsoft.com/office/drawing/2014/main" id="{866D70DD-6B5E-FFF4-D8CB-1EB9C21D1B39}"/>
                  </a:ext>
                </a:extLst>
              </p:cNvPr>
              <p:cNvPicPr/>
              <p:nvPr/>
            </p:nvPicPr>
            <p:blipFill>
              <a:blip r:embed="rId4"/>
              <a:stretch>
                <a:fillRect/>
              </a:stretch>
            </p:blipFill>
            <p:spPr>
              <a:xfrm flipV="1">
                <a:off x="2940675" y="2128684"/>
                <a:ext cx="995438" cy="63359"/>
              </a:xfrm>
              <a:prstGeom prst="rect">
                <a:avLst/>
              </a:prstGeom>
            </p:spPr>
          </p:pic>
        </mc:Fallback>
      </mc:AlternateContent>
      <p:sp>
        <p:nvSpPr>
          <p:cNvPr id="15" name="TextBox 14">
            <a:extLst>
              <a:ext uri="{FF2B5EF4-FFF2-40B4-BE49-F238E27FC236}">
                <a16:creationId xmlns:a16="http://schemas.microsoft.com/office/drawing/2014/main" id="{9C334E36-A33C-EBF6-F796-D607E5F8BE34}"/>
              </a:ext>
            </a:extLst>
          </p:cNvPr>
          <p:cNvSpPr txBox="1"/>
          <p:nvPr/>
        </p:nvSpPr>
        <p:spPr>
          <a:xfrm>
            <a:off x="4144704" y="1974585"/>
            <a:ext cx="7841872" cy="1169551"/>
          </a:xfrm>
          <a:prstGeom prst="rect">
            <a:avLst/>
          </a:prstGeom>
          <a:noFill/>
        </p:spPr>
        <p:txBody>
          <a:bodyPr wrap="square" rtlCol="0">
            <a:spAutoFit/>
          </a:bodyPr>
          <a:lstStyle/>
          <a:p>
            <a:r>
              <a:rPr lang="en-US" sz="1400"/>
              <a:t>returns an iterable of all the files within folder_path with string in their name.  So for instance could have: </a:t>
            </a:r>
          </a:p>
          <a:p>
            <a:r>
              <a:rPr lang="en-US" sz="1400">
                <a:solidFill>
                  <a:srgbClr val="0000FF"/>
                </a:solidFill>
              </a:rPr>
              <a:t>string = “*.txt” = ‘any_file_name.txt’</a:t>
            </a:r>
          </a:p>
          <a:p>
            <a:r>
              <a:rPr lang="en-US" sz="1400"/>
              <a:t>If you want it to search through a subfolder, then use /.  So </a:t>
            </a:r>
          </a:p>
          <a:p>
            <a:r>
              <a:rPr lang="en-US" sz="1400">
                <a:solidFill>
                  <a:srgbClr val="0000FF"/>
                </a:solidFill>
              </a:rPr>
              <a:t>string = ‘*/*.txt’ = ‘any_subfolder_name/any_file_name.txt’ </a:t>
            </a:r>
          </a:p>
          <a:p>
            <a:r>
              <a:rPr lang="en-US" sz="1400" b="1"/>
              <a:t>Also noticed that sometimes it likes / and sometimes it likes \ for separating folders.  </a:t>
            </a:r>
          </a:p>
        </p:txBody>
      </p:sp>
      <p:sp>
        <p:nvSpPr>
          <p:cNvPr id="17" name="TextBox 16">
            <a:extLst>
              <a:ext uri="{FF2B5EF4-FFF2-40B4-BE49-F238E27FC236}">
                <a16:creationId xmlns:a16="http://schemas.microsoft.com/office/drawing/2014/main" id="{16300D51-D3C0-3846-0735-B5E79998FC2F}"/>
              </a:ext>
            </a:extLst>
          </p:cNvPr>
          <p:cNvSpPr txBox="1"/>
          <p:nvPr/>
        </p:nvSpPr>
        <p:spPr>
          <a:xfrm>
            <a:off x="4144704" y="4250316"/>
            <a:ext cx="5157667" cy="523220"/>
          </a:xfrm>
          <a:prstGeom prst="rect">
            <a:avLst/>
          </a:prstGeom>
          <a:noFill/>
        </p:spPr>
        <p:txBody>
          <a:bodyPr wrap="square" rtlCol="0">
            <a:spAutoFit/>
          </a:bodyPr>
          <a:lstStyle/>
          <a:p>
            <a:r>
              <a:rPr lang="en-US" sz="1400"/>
              <a:t>Can cast generator/iterable as a list.  And FWIW, </a:t>
            </a:r>
          </a:p>
          <a:p>
            <a:r>
              <a:rPr lang="en-US" sz="1400"/>
              <a:t>str(list(files)[m]) will return the path of the m</a:t>
            </a:r>
            <a:r>
              <a:rPr lang="en-US" sz="1400" baseline="30000"/>
              <a:t>th</a:t>
            </a:r>
            <a:r>
              <a:rPr lang="en-US" sz="1400"/>
              <a:t> file in the list.</a:t>
            </a:r>
          </a:p>
        </p:txBody>
      </p:sp>
      <p:pic>
        <p:nvPicPr>
          <p:cNvPr id="18" name="Picture 17">
            <a:extLst>
              <a:ext uri="{FF2B5EF4-FFF2-40B4-BE49-F238E27FC236}">
                <a16:creationId xmlns:a16="http://schemas.microsoft.com/office/drawing/2014/main" id="{E8C17CFD-8693-6DA5-70C4-E43966CED064}"/>
              </a:ext>
            </a:extLst>
          </p:cNvPr>
          <p:cNvPicPr>
            <a:picLocks noChangeAspect="1"/>
          </p:cNvPicPr>
          <p:nvPr/>
        </p:nvPicPr>
        <p:blipFill>
          <a:blip r:embed="rId5"/>
          <a:stretch>
            <a:fillRect/>
          </a:stretch>
        </p:blipFill>
        <p:spPr>
          <a:xfrm>
            <a:off x="4223360" y="3429000"/>
            <a:ext cx="3258005" cy="238158"/>
          </a:xfrm>
          <a:prstGeom prst="rect">
            <a:avLst/>
          </a:prstGeom>
        </p:spPr>
      </p:pic>
      <mc:AlternateContent xmlns:mc="http://schemas.openxmlformats.org/markup-compatibility/2006" xmlns:p14="http://schemas.microsoft.com/office/powerpoint/2010/main">
        <mc:Choice Requires="p14">
          <p:contentPart p14:bwMode="auto" r:id="rId6">
            <p14:nvContentPartPr>
              <p14:cNvPr id="19" name="Ink 18">
                <a:extLst>
                  <a:ext uri="{FF2B5EF4-FFF2-40B4-BE49-F238E27FC236}">
                    <a16:creationId xmlns:a16="http://schemas.microsoft.com/office/drawing/2014/main" id="{4E7B0718-6EB1-F413-8AC0-A463F6F0DA77}"/>
                  </a:ext>
                </a:extLst>
              </p14:cNvPr>
              <p14:cNvContentPartPr/>
              <p14:nvPr/>
            </p14:nvContentPartPr>
            <p14:xfrm>
              <a:off x="7521375" y="3559908"/>
              <a:ext cx="451440" cy="48960"/>
            </p14:xfrm>
          </p:contentPart>
        </mc:Choice>
        <mc:Fallback xmlns="">
          <p:pic>
            <p:nvPicPr>
              <p:cNvPr id="19" name="Ink 18">
                <a:extLst>
                  <a:ext uri="{FF2B5EF4-FFF2-40B4-BE49-F238E27FC236}">
                    <a16:creationId xmlns:a16="http://schemas.microsoft.com/office/drawing/2014/main" id="{4E7B0718-6EB1-F413-8AC0-A463F6F0DA77}"/>
                  </a:ext>
                </a:extLst>
              </p:cNvPr>
              <p:cNvPicPr/>
              <p:nvPr/>
            </p:nvPicPr>
            <p:blipFill>
              <a:blip r:embed="rId7"/>
              <a:stretch>
                <a:fillRect/>
              </a:stretch>
            </p:blipFill>
            <p:spPr>
              <a:xfrm>
                <a:off x="7515255" y="3553788"/>
                <a:ext cx="463680" cy="61200"/>
              </a:xfrm>
              <a:prstGeom prst="rect">
                <a:avLst/>
              </a:prstGeom>
            </p:spPr>
          </p:pic>
        </mc:Fallback>
      </mc:AlternateContent>
      <p:sp>
        <p:nvSpPr>
          <p:cNvPr id="20" name="TextBox 19">
            <a:extLst>
              <a:ext uri="{FF2B5EF4-FFF2-40B4-BE49-F238E27FC236}">
                <a16:creationId xmlns:a16="http://schemas.microsoft.com/office/drawing/2014/main" id="{57FC7752-C5B3-F6AF-A85A-EBA53707438F}"/>
              </a:ext>
            </a:extLst>
          </p:cNvPr>
          <p:cNvSpPr txBox="1"/>
          <p:nvPr/>
        </p:nvSpPr>
        <p:spPr>
          <a:xfrm>
            <a:off x="8328766" y="3313694"/>
            <a:ext cx="2871019" cy="738664"/>
          </a:xfrm>
          <a:prstGeom prst="rect">
            <a:avLst/>
          </a:prstGeom>
          <a:noFill/>
        </p:spPr>
        <p:txBody>
          <a:bodyPr wrap="square" rtlCol="0">
            <a:spAutoFit/>
          </a:bodyPr>
          <a:lstStyle/>
          <a:p>
            <a:r>
              <a:rPr lang="en-US" sz="1400"/>
              <a:t>searching in heart folder, within any of the multiple subfolders, and grabbing all .wav files.  </a:t>
            </a:r>
          </a:p>
        </p:txBody>
      </p:sp>
    </p:spTree>
    <p:extLst>
      <p:ext uri="{BB962C8B-B14F-4D97-AF65-F5344CB8AC3E}">
        <p14:creationId xmlns:p14="http://schemas.microsoft.com/office/powerpoint/2010/main" val="99824298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AE89F4F-5231-4C76-BEAF-AC67CC7A045A}"/>
              </a:ext>
            </a:extLst>
          </p:cNvPr>
          <p:cNvSpPr txBox="1"/>
          <p:nvPr/>
        </p:nvSpPr>
        <p:spPr>
          <a:xfrm>
            <a:off x="4389457" y="145130"/>
            <a:ext cx="3281219" cy="461665"/>
          </a:xfrm>
          <a:prstGeom prst="rect">
            <a:avLst/>
          </a:prstGeom>
          <a:noFill/>
        </p:spPr>
        <p:txBody>
          <a:bodyPr wrap="none" rtlCol="0">
            <a:spAutoFit/>
          </a:bodyPr>
          <a:lstStyle/>
          <a:p>
            <a:r>
              <a:rPr lang="en-US" sz="2400" b="1" u="sng">
                <a:solidFill>
                  <a:srgbClr val="00B050"/>
                </a:solidFill>
              </a:rPr>
              <a:t>Reading/Writing to Files</a:t>
            </a:r>
          </a:p>
        </p:txBody>
      </p:sp>
      <p:sp>
        <p:nvSpPr>
          <p:cNvPr id="2" name="TextBox 1">
            <a:extLst>
              <a:ext uri="{FF2B5EF4-FFF2-40B4-BE49-F238E27FC236}">
                <a16:creationId xmlns:a16="http://schemas.microsoft.com/office/drawing/2014/main" id="{59B70719-CF0A-844A-FCB9-3756AD0097C7}"/>
              </a:ext>
            </a:extLst>
          </p:cNvPr>
          <p:cNvSpPr txBox="1"/>
          <p:nvPr/>
        </p:nvSpPr>
        <p:spPr>
          <a:xfrm>
            <a:off x="205424" y="855944"/>
            <a:ext cx="6165877" cy="338554"/>
          </a:xfrm>
          <a:prstGeom prst="rect">
            <a:avLst/>
          </a:prstGeom>
          <a:noFill/>
        </p:spPr>
        <p:txBody>
          <a:bodyPr wrap="square" rtlCol="0">
            <a:spAutoFit/>
          </a:bodyPr>
          <a:lstStyle/>
          <a:p>
            <a:r>
              <a:rPr lang="en-US" sz="1600"/>
              <a:t>Here’s another way.  Gotta import pathlib(rary?)  </a:t>
            </a:r>
          </a:p>
        </p:txBody>
      </p:sp>
      <p:sp>
        <p:nvSpPr>
          <p:cNvPr id="6" name="TextBox 5">
            <a:extLst>
              <a:ext uri="{FF2B5EF4-FFF2-40B4-BE49-F238E27FC236}">
                <a16:creationId xmlns:a16="http://schemas.microsoft.com/office/drawing/2014/main" id="{B304E7E3-3E33-9D72-4A6B-3E92A5C2B59B}"/>
              </a:ext>
            </a:extLst>
          </p:cNvPr>
          <p:cNvSpPr txBox="1"/>
          <p:nvPr/>
        </p:nvSpPr>
        <p:spPr>
          <a:xfrm>
            <a:off x="205425" y="1470220"/>
            <a:ext cx="1436559" cy="338554"/>
          </a:xfrm>
          <a:prstGeom prst="rect">
            <a:avLst/>
          </a:prstGeom>
          <a:noFill/>
        </p:spPr>
        <p:txBody>
          <a:bodyPr wrap="square" rtlCol="0">
            <a:spAutoFit/>
          </a:bodyPr>
          <a:lstStyle/>
          <a:p>
            <a:r>
              <a:rPr lang="en-US" sz="1600" b="1"/>
              <a:t>import pathlib</a:t>
            </a:r>
          </a:p>
        </p:txBody>
      </p:sp>
      <p:sp>
        <p:nvSpPr>
          <p:cNvPr id="7" name="TextBox 6">
            <a:extLst>
              <a:ext uri="{FF2B5EF4-FFF2-40B4-BE49-F238E27FC236}">
                <a16:creationId xmlns:a16="http://schemas.microsoft.com/office/drawing/2014/main" id="{6455DB19-72D3-D2B8-2143-0ECC1021E83D}"/>
              </a:ext>
            </a:extLst>
          </p:cNvPr>
          <p:cNvSpPr txBox="1"/>
          <p:nvPr/>
        </p:nvSpPr>
        <p:spPr>
          <a:xfrm>
            <a:off x="205425" y="1884858"/>
            <a:ext cx="3939279" cy="338554"/>
          </a:xfrm>
          <a:prstGeom prst="rect">
            <a:avLst/>
          </a:prstGeom>
          <a:noFill/>
        </p:spPr>
        <p:txBody>
          <a:bodyPr wrap="square" rtlCol="0">
            <a:spAutoFit/>
          </a:bodyPr>
          <a:lstStyle/>
          <a:p>
            <a:r>
              <a:rPr lang="en-US" sz="1600"/>
              <a:t>folder_path = pathlib.Path(“path to folder”)</a:t>
            </a:r>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3442D584-5967-51FC-AC68-D9AFC6479158}"/>
                  </a:ext>
                </a:extLst>
              </p14:cNvPr>
              <p14:cNvContentPartPr/>
              <p14:nvPr/>
            </p14:nvContentPartPr>
            <p14:xfrm>
              <a:off x="4281301" y="2046714"/>
              <a:ext cx="1193400" cy="55800"/>
            </p14:xfrm>
          </p:contentPart>
        </mc:Choice>
        <mc:Fallback xmlns="">
          <p:pic>
            <p:nvPicPr>
              <p:cNvPr id="8" name="Ink 7">
                <a:extLst>
                  <a:ext uri="{FF2B5EF4-FFF2-40B4-BE49-F238E27FC236}">
                    <a16:creationId xmlns:a16="http://schemas.microsoft.com/office/drawing/2014/main" id="{3442D584-5967-51FC-AC68-D9AFC6479158}"/>
                  </a:ext>
                </a:extLst>
              </p:cNvPr>
              <p:cNvPicPr/>
              <p:nvPr/>
            </p:nvPicPr>
            <p:blipFill>
              <a:blip r:embed="rId4"/>
              <a:stretch>
                <a:fillRect/>
              </a:stretch>
            </p:blipFill>
            <p:spPr>
              <a:xfrm>
                <a:off x="4272301" y="2037714"/>
                <a:ext cx="1211040" cy="73440"/>
              </a:xfrm>
              <a:prstGeom prst="rect">
                <a:avLst/>
              </a:prstGeom>
            </p:spPr>
          </p:pic>
        </mc:Fallback>
      </mc:AlternateContent>
      <p:sp>
        <p:nvSpPr>
          <p:cNvPr id="9" name="TextBox 8">
            <a:extLst>
              <a:ext uri="{FF2B5EF4-FFF2-40B4-BE49-F238E27FC236}">
                <a16:creationId xmlns:a16="http://schemas.microsoft.com/office/drawing/2014/main" id="{36C44D70-DC7E-35AF-B495-6A32EF8D9773}"/>
              </a:ext>
            </a:extLst>
          </p:cNvPr>
          <p:cNvSpPr txBox="1"/>
          <p:nvPr/>
        </p:nvSpPr>
        <p:spPr>
          <a:xfrm>
            <a:off x="5858299" y="1857996"/>
            <a:ext cx="6165876" cy="307777"/>
          </a:xfrm>
          <a:prstGeom prst="rect">
            <a:avLst/>
          </a:prstGeom>
          <a:noFill/>
        </p:spPr>
        <p:txBody>
          <a:bodyPr wrap="square" rtlCol="0">
            <a:spAutoFit/>
          </a:bodyPr>
          <a:lstStyle/>
          <a:p>
            <a:r>
              <a:rPr lang="en-US" sz="1400"/>
              <a:t>creates a Windows object out of the directory path. and stores it in folder_path.</a:t>
            </a:r>
          </a:p>
        </p:txBody>
      </p:sp>
      <p:sp>
        <p:nvSpPr>
          <p:cNvPr id="13" name="TextBox 12">
            <a:extLst>
              <a:ext uri="{FF2B5EF4-FFF2-40B4-BE49-F238E27FC236}">
                <a16:creationId xmlns:a16="http://schemas.microsoft.com/office/drawing/2014/main" id="{66142EEA-CBAA-E14B-D235-BD6CD4985D58}"/>
              </a:ext>
            </a:extLst>
          </p:cNvPr>
          <p:cNvSpPr txBox="1"/>
          <p:nvPr/>
        </p:nvSpPr>
        <p:spPr>
          <a:xfrm>
            <a:off x="205424" y="2436302"/>
            <a:ext cx="2744251" cy="338554"/>
          </a:xfrm>
          <a:prstGeom prst="rect">
            <a:avLst/>
          </a:prstGeom>
          <a:noFill/>
        </p:spPr>
        <p:txBody>
          <a:bodyPr wrap="square" rtlCol="0">
            <a:spAutoFit/>
          </a:bodyPr>
          <a:lstStyle/>
          <a:p>
            <a:r>
              <a:rPr lang="en-US" sz="1600"/>
              <a:t>files = folder_path.glob(string)</a:t>
            </a:r>
          </a:p>
        </p:txBody>
      </p:sp>
      <mc:AlternateContent xmlns:mc="http://schemas.openxmlformats.org/markup-compatibility/2006" xmlns:p14="http://schemas.microsoft.com/office/powerpoint/2010/main">
        <mc:Choice Requires="p14">
          <p:contentPart p14:bwMode="auto" r:id="rId5">
            <p14:nvContentPartPr>
              <p14:cNvPr id="14" name="Ink 13">
                <a:extLst>
                  <a:ext uri="{FF2B5EF4-FFF2-40B4-BE49-F238E27FC236}">
                    <a16:creationId xmlns:a16="http://schemas.microsoft.com/office/drawing/2014/main" id="{866D70DD-6B5E-FFF4-D8CB-1EB9C21D1B39}"/>
                  </a:ext>
                </a:extLst>
              </p14:cNvPr>
              <p14:cNvContentPartPr/>
              <p14:nvPr/>
            </p14:nvContentPartPr>
            <p14:xfrm flipV="1">
              <a:off x="2949675" y="2608798"/>
              <a:ext cx="977797" cy="45719"/>
            </p14:xfrm>
          </p:contentPart>
        </mc:Choice>
        <mc:Fallback xmlns="">
          <p:pic>
            <p:nvPicPr>
              <p:cNvPr id="14" name="Ink 13">
                <a:extLst>
                  <a:ext uri="{FF2B5EF4-FFF2-40B4-BE49-F238E27FC236}">
                    <a16:creationId xmlns:a16="http://schemas.microsoft.com/office/drawing/2014/main" id="{866D70DD-6B5E-FFF4-D8CB-1EB9C21D1B39}"/>
                  </a:ext>
                </a:extLst>
              </p:cNvPr>
              <p:cNvPicPr/>
              <p:nvPr/>
            </p:nvPicPr>
            <p:blipFill>
              <a:blip r:embed="rId6"/>
              <a:stretch>
                <a:fillRect/>
              </a:stretch>
            </p:blipFill>
            <p:spPr>
              <a:xfrm flipV="1">
                <a:off x="2940675" y="2599798"/>
                <a:ext cx="995438" cy="63359"/>
              </a:xfrm>
              <a:prstGeom prst="rect">
                <a:avLst/>
              </a:prstGeom>
            </p:spPr>
          </p:pic>
        </mc:Fallback>
      </mc:AlternateContent>
      <p:sp>
        <p:nvSpPr>
          <p:cNvPr id="15" name="TextBox 14">
            <a:extLst>
              <a:ext uri="{FF2B5EF4-FFF2-40B4-BE49-F238E27FC236}">
                <a16:creationId xmlns:a16="http://schemas.microsoft.com/office/drawing/2014/main" id="{9C334E36-A33C-EBF6-F796-D607E5F8BE34}"/>
              </a:ext>
            </a:extLst>
          </p:cNvPr>
          <p:cNvSpPr txBox="1"/>
          <p:nvPr/>
        </p:nvSpPr>
        <p:spPr>
          <a:xfrm>
            <a:off x="4144704" y="2445699"/>
            <a:ext cx="7841872" cy="1169551"/>
          </a:xfrm>
          <a:prstGeom prst="rect">
            <a:avLst/>
          </a:prstGeom>
          <a:noFill/>
        </p:spPr>
        <p:txBody>
          <a:bodyPr wrap="square" rtlCol="0">
            <a:spAutoFit/>
          </a:bodyPr>
          <a:lstStyle/>
          <a:p>
            <a:r>
              <a:rPr lang="en-US" sz="1400"/>
              <a:t>returns an iterable of all the files within folder_path with string in their name.  So for instance could have: </a:t>
            </a:r>
          </a:p>
          <a:p>
            <a:r>
              <a:rPr lang="en-US" sz="1400">
                <a:solidFill>
                  <a:srgbClr val="0000FF"/>
                </a:solidFill>
              </a:rPr>
              <a:t>string = “*.txt” = ‘any_file_name.txt’</a:t>
            </a:r>
          </a:p>
          <a:p>
            <a:r>
              <a:rPr lang="en-US" sz="1400"/>
              <a:t>If you want it to search through a subfolder, then use /.  So </a:t>
            </a:r>
          </a:p>
          <a:p>
            <a:r>
              <a:rPr lang="en-US" sz="1400">
                <a:solidFill>
                  <a:srgbClr val="0000FF"/>
                </a:solidFill>
              </a:rPr>
              <a:t>string = ‘*/*.txt’ = ‘any_subfolder_name/any_file_name.txt’ </a:t>
            </a:r>
          </a:p>
          <a:p>
            <a:r>
              <a:rPr lang="en-US" sz="1400" b="1"/>
              <a:t>Also noticed that sometimes it likes / and sometimes it likes \ for separating folders.  </a:t>
            </a:r>
          </a:p>
        </p:txBody>
      </p:sp>
      <p:pic>
        <p:nvPicPr>
          <p:cNvPr id="16" name="Picture 15">
            <a:extLst>
              <a:ext uri="{FF2B5EF4-FFF2-40B4-BE49-F238E27FC236}">
                <a16:creationId xmlns:a16="http://schemas.microsoft.com/office/drawing/2014/main" id="{FBF91A3D-F1BE-A2D2-93E2-2731AB06183E}"/>
              </a:ext>
            </a:extLst>
          </p:cNvPr>
          <p:cNvPicPr>
            <a:picLocks noChangeAspect="1"/>
          </p:cNvPicPr>
          <p:nvPr/>
        </p:nvPicPr>
        <p:blipFill>
          <a:blip r:embed="rId7"/>
          <a:stretch>
            <a:fillRect/>
          </a:stretch>
        </p:blipFill>
        <p:spPr>
          <a:xfrm>
            <a:off x="4188542" y="3680204"/>
            <a:ext cx="3814916" cy="428014"/>
          </a:xfrm>
          <a:prstGeom prst="rect">
            <a:avLst/>
          </a:prstGeom>
        </p:spPr>
      </p:pic>
      <p:sp>
        <p:nvSpPr>
          <p:cNvPr id="17" name="TextBox 16">
            <a:extLst>
              <a:ext uri="{FF2B5EF4-FFF2-40B4-BE49-F238E27FC236}">
                <a16:creationId xmlns:a16="http://schemas.microsoft.com/office/drawing/2014/main" id="{16300D51-D3C0-3846-0735-B5E79998FC2F}"/>
              </a:ext>
            </a:extLst>
          </p:cNvPr>
          <p:cNvSpPr txBox="1"/>
          <p:nvPr/>
        </p:nvSpPr>
        <p:spPr>
          <a:xfrm>
            <a:off x="4144704" y="4196944"/>
            <a:ext cx="5157667" cy="523220"/>
          </a:xfrm>
          <a:prstGeom prst="rect">
            <a:avLst/>
          </a:prstGeom>
          <a:noFill/>
        </p:spPr>
        <p:txBody>
          <a:bodyPr wrap="square" rtlCol="0">
            <a:spAutoFit/>
          </a:bodyPr>
          <a:lstStyle/>
          <a:p>
            <a:r>
              <a:rPr lang="en-US" sz="1400"/>
              <a:t>Can cast generator/iterable as a list.  And FWIW, </a:t>
            </a:r>
          </a:p>
          <a:p>
            <a:r>
              <a:rPr lang="en-US" sz="1400"/>
              <a:t>str(list(files)[m]) will return the path of the m</a:t>
            </a:r>
            <a:r>
              <a:rPr lang="en-US" sz="1400" baseline="30000"/>
              <a:t>th</a:t>
            </a:r>
            <a:r>
              <a:rPr lang="en-US" sz="1400"/>
              <a:t> file in the list.</a:t>
            </a:r>
          </a:p>
        </p:txBody>
      </p:sp>
      <p:sp>
        <p:nvSpPr>
          <p:cNvPr id="4" name="TextBox 3">
            <a:extLst>
              <a:ext uri="{FF2B5EF4-FFF2-40B4-BE49-F238E27FC236}">
                <a16:creationId xmlns:a16="http://schemas.microsoft.com/office/drawing/2014/main" id="{AC5DBB81-E22D-60FB-0EE8-EAC4B4746617}"/>
              </a:ext>
            </a:extLst>
          </p:cNvPr>
          <p:cNvSpPr txBox="1"/>
          <p:nvPr/>
        </p:nvSpPr>
        <p:spPr>
          <a:xfrm>
            <a:off x="219657" y="5169343"/>
            <a:ext cx="4307580" cy="338554"/>
          </a:xfrm>
          <a:prstGeom prst="rect">
            <a:avLst/>
          </a:prstGeom>
          <a:noFill/>
        </p:spPr>
        <p:txBody>
          <a:bodyPr wrap="square" rtlCol="0">
            <a:spAutoFit/>
          </a:bodyPr>
          <a:lstStyle/>
          <a:p>
            <a:r>
              <a:rPr lang="en-US" sz="1600"/>
              <a:t>Here’s a way to delete directories.</a:t>
            </a:r>
          </a:p>
        </p:txBody>
      </p:sp>
      <p:sp>
        <p:nvSpPr>
          <p:cNvPr id="5" name="TextBox 4">
            <a:extLst>
              <a:ext uri="{FF2B5EF4-FFF2-40B4-BE49-F238E27FC236}">
                <a16:creationId xmlns:a16="http://schemas.microsoft.com/office/drawing/2014/main" id="{48B17162-0F1D-DBA0-E5EC-556F413B2AB0}"/>
              </a:ext>
            </a:extLst>
          </p:cNvPr>
          <p:cNvSpPr txBox="1"/>
          <p:nvPr/>
        </p:nvSpPr>
        <p:spPr>
          <a:xfrm>
            <a:off x="233204" y="5715968"/>
            <a:ext cx="1436559" cy="338554"/>
          </a:xfrm>
          <a:prstGeom prst="rect">
            <a:avLst/>
          </a:prstGeom>
          <a:noFill/>
        </p:spPr>
        <p:txBody>
          <a:bodyPr wrap="square" rtlCol="0">
            <a:spAutoFit/>
          </a:bodyPr>
          <a:lstStyle/>
          <a:p>
            <a:r>
              <a:rPr lang="en-US" sz="1600" b="1"/>
              <a:t>import shutil</a:t>
            </a:r>
          </a:p>
        </p:txBody>
      </p:sp>
      <p:sp>
        <p:nvSpPr>
          <p:cNvPr id="10" name="TextBox 9">
            <a:extLst>
              <a:ext uri="{FF2B5EF4-FFF2-40B4-BE49-F238E27FC236}">
                <a16:creationId xmlns:a16="http://schemas.microsoft.com/office/drawing/2014/main" id="{869B3E39-2A67-4158-D641-F27B5BED4959}"/>
              </a:ext>
            </a:extLst>
          </p:cNvPr>
          <p:cNvSpPr txBox="1"/>
          <p:nvPr/>
        </p:nvSpPr>
        <p:spPr>
          <a:xfrm>
            <a:off x="233205" y="6036146"/>
            <a:ext cx="3050770" cy="338554"/>
          </a:xfrm>
          <a:prstGeom prst="rect">
            <a:avLst/>
          </a:prstGeom>
          <a:noFill/>
        </p:spPr>
        <p:txBody>
          <a:bodyPr wrap="square" rtlCol="0">
            <a:spAutoFit/>
          </a:bodyPr>
          <a:lstStyle/>
          <a:p>
            <a:r>
              <a:rPr lang="en-US" sz="1600"/>
              <a:t>shutil.rmtree(“path to directory”)</a:t>
            </a:r>
          </a:p>
        </p:txBody>
      </p:sp>
      <mc:AlternateContent xmlns:mc="http://schemas.openxmlformats.org/markup-compatibility/2006" xmlns:p14="http://schemas.microsoft.com/office/powerpoint/2010/main">
        <mc:Choice Requires="p14">
          <p:contentPart p14:bwMode="auto" r:id="rId8">
            <p14:nvContentPartPr>
              <p14:cNvPr id="11" name="Ink 10">
                <a:extLst>
                  <a:ext uri="{FF2B5EF4-FFF2-40B4-BE49-F238E27FC236}">
                    <a16:creationId xmlns:a16="http://schemas.microsoft.com/office/drawing/2014/main" id="{5A9F0419-8899-E804-1513-F458A9973939}"/>
                  </a:ext>
                </a:extLst>
              </p14:cNvPr>
              <p14:cNvContentPartPr/>
              <p14:nvPr/>
            </p14:nvContentPartPr>
            <p14:xfrm>
              <a:off x="3457455" y="6195147"/>
              <a:ext cx="1193400" cy="55800"/>
            </p14:xfrm>
          </p:contentPart>
        </mc:Choice>
        <mc:Fallback xmlns="">
          <p:pic>
            <p:nvPicPr>
              <p:cNvPr id="11" name="Ink 10">
                <a:extLst>
                  <a:ext uri="{FF2B5EF4-FFF2-40B4-BE49-F238E27FC236}">
                    <a16:creationId xmlns:a16="http://schemas.microsoft.com/office/drawing/2014/main" id="{5A9F0419-8899-E804-1513-F458A9973939}"/>
                  </a:ext>
                </a:extLst>
              </p:cNvPr>
              <p:cNvPicPr/>
              <p:nvPr/>
            </p:nvPicPr>
            <p:blipFill>
              <a:blip r:embed="rId9"/>
              <a:stretch>
                <a:fillRect/>
              </a:stretch>
            </p:blipFill>
            <p:spPr>
              <a:xfrm>
                <a:off x="3448455" y="6186147"/>
                <a:ext cx="1211040" cy="73440"/>
              </a:xfrm>
              <a:prstGeom prst="rect">
                <a:avLst/>
              </a:prstGeom>
            </p:spPr>
          </p:pic>
        </mc:Fallback>
      </mc:AlternateContent>
      <p:sp>
        <p:nvSpPr>
          <p:cNvPr id="12" name="TextBox 11">
            <a:extLst>
              <a:ext uri="{FF2B5EF4-FFF2-40B4-BE49-F238E27FC236}">
                <a16:creationId xmlns:a16="http://schemas.microsoft.com/office/drawing/2014/main" id="{D3A26712-E85F-A0EF-D689-08F760A92329}"/>
              </a:ext>
            </a:extLst>
          </p:cNvPr>
          <p:cNvSpPr txBox="1"/>
          <p:nvPr/>
        </p:nvSpPr>
        <p:spPr>
          <a:xfrm>
            <a:off x="4924382" y="6016705"/>
            <a:ext cx="4768506" cy="307777"/>
          </a:xfrm>
          <a:prstGeom prst="rect">
            <a:avLst/>
          </a:prstGeom>
          <a:noFill/>
        </p:spPr>
        <p:txBody>
          <a:bodyPr wrap="square" rtlCol="0">
            <a:spAutoFit/>
          </a:bodyPr>
          <a:lstStyle/>
          <a:p>
            <a:r>
              <a:rPr lang="en-US" sz="1400"/>
              <a:t>removes directory.  Doesn’t look like it will remove files though.</a:t>
            </a:r>
          </a:p>
        </p:txBody>
      </p:sp>
    </p:spTree>
    <p:extLst>
      <p:ext uri="{BB962C8B-B14F-4D97-AF65-F5344CB8AC3E}">
        <p14:creationId xmlns:p14="http://schemas.microsoft.com/office/powerpoint/2010/main" val="1664813982"/>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469509" y="1159197"/>
            <a:ext cx="11004736" cy="584775"/>
          </a:xfrm>
          <a:prstGeom prst="rect">
            <a:avLst/>
          </a:prstGeom>
          <a:noFill/>
        </p:spPr>
        <p:txBody>
          <a:bodyPr wrap="square" rtlCol="0">
            <a:spAutoFit/>
          </a:bodyPr>
          <a:lstStyle/>
          <a:p>
            <a:r>
              <a:rPr lang="en-US" sz="1600"/>
              <a:t>Pickle enables you to save things like lists, dictionaries, machine learning models, plus other miscellaneous things, and open them again within another Python file.  It’d work like this:</a:t>
            </a:r>
          </a:p>
        </p:txBody>
      </p:sp>
      <p:sp>
        <p:nvSpPr>
          <p:cNvPr id="21" name="Rectangle 20">
            <a:extLst>
              <a:ext uri="{FF2B5EF4-FFF2-40B4-BE49-F238E27FC236}">
                <a16:creationId xmlns:a16="http://schemas.microsoft.com/office/drawing/2014/main" id="{340755F4-E71B-4914-983D-72096246A1B6}"/>
              </a:ext>
            </a:extLst>
          </p:cNvPr>
          <p:cNvSpPr/>
          <p:nvPr/>
        </p:nvSpPr>
        <p:spPr>
          <a:xfrm>
            <a:off x="469510" y="2303059"/>
            <a:ext cx="2991445" cy="584775"/>
          </a:xfrm>
          <a:prstGeom prst="rect">
            <a:avLst/>
          </a:prstGeom>
        </p:spPr>
        <p:txBody>
          <a:bodyPr wrap="square">
            <a:spAutoFit/>
          </a:bodyPr>
          <a:lstStyle/>
          <a:p>
            <a:r>
              <a:rPr lang="en-US" sz="1600"/>
              <a:t>with open(“file_path”, “wb”) as f:</a:t>
            </a:r>
          </a:p>
          <a:p>
            <a:r>
              <a:rPr lang="en-US" sz="1600"/>
              <a:t>     pickle.dump(model,f)</a:t>
            </a:r>
          </a:p>
        </p:txBody>
      </p:sp>
      <p:sp>
        <p:nvSpPr>
          <p:cNvPr id="9" name="TextBox 8">
            <a:extLst>
              <a:ext uri="{FF2B5EF4-FFF2-40B4-BE49-F238E27FC236}">
                <a16:creationId xmlns:a16="http://schemas.microsoft.com/office/drawing/2014/main" id="{BB0B12F5-5514-4CDD-8547-0D66306FFD7A}"/>
              </a:ext>
            </a:extLst>
          </p:cNvPr>
          <p:cNvSpPr txBox="1"/>
          <p:nvPr/>
        </p:nvSpPr>
        <p:spPr>
          <a:xfrm>
            <a:off x="469509" y="1957964"/>
            <a:ext cx="1536272" cy="338554"/>
          </a:xfrm>
          <a:prstGeom prst="rect">
            <a:avLst/>
          </a:prstGeom>
          <a:noFill/>
        </p:spPr>
        <p:txBody>
          <a:bodyPr wrap="square">
            <a:spAutoFit/>
          </a:bodyPr>
          <a:lstStyle/>
          <a:p>
            <a:r>
              <a:rPr lang="en-US" sz="1600" b="1"/>
              <a:t>import pickle</a:t>
            </a:r>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F58E042C-082C-90ED-FC8A-8EE6C91A5677}"/>
                  </a:ext>
                </a:extLst>
              </p14:cNvPr>
              <p14:cNvContentPartPr/>
              <p14:nvPr/>
            </p14:nvContentPartPr>
            <p14:xfrm>
              <a:off x="3745695" y="2595468"/>
              <a:ext cx="1462320" cy="91440"/>
            </p14:xfrm>
          </p:contentPart>
        </mc:Choice>
        <mc:Fallback xmlns="">
          <p:pic>
            <p:nvPicPr>
              <p:cNvPr id="5" name="Ink 4">
                <a:extLst>
                  <a:ext uri="{FF2B5EF4-FFF2-40B4-BE49-F238E27FC236}">
                    <a16:creationId xmlns:a16="http://schemas.microsoft.com/office/drawing/2014/main" id="{F58E042C-082C-90ED-FC8A-8EE6C91A5677}"/>
                  </a:ext>
                </a:extLst>
              </p:cNvPr>
              <p:cNvPicPr/>
              <p:nvPr/>
            </p:nvPicPr>
            <p:blipFill>
              <a:blip r:embed="rId4"/>
              <a:stretch>
                <a:fillRect/>
              </a:stretch>
            </p:blipFill>
            <p:spPr>
              <a:xfrm>
                <a:off x="3737055" y="2586468"/>
                <a:ext cx="1479960" cy="109080"/>
              </a:xfrm>
              <a:prstGeom prst="rect">
                <a:avLst/>
              </a:prstGeom>
            </p:spPr>
          </p:pic>
        </mc:Fallback>
      </mc:AlternateContent>
      <p:sp>
        <p:nvSpPr>
          <p:cNvPr id="6" name="TextBox 5">
            <a:extLst>
              <a:ext uri="{FF2B5EF4-FFF2-40B4-BE49-F238E27FC236}">
                <a16:creationId xmlns:a16="http://schemas.microsoft.com/office/drawing/2014/main" id="{75A9BE7C-4E30-630E-BA09-DC29495CFAE9}"/>
              </a:ext>
            </a:extLst>
          </p:cNvPr>
          <p:cNvSpPr txBox="1"/>
          <p:nvPr/>
        </p:nvSpPr>
        <p:spPr>
          <a:xfrm>
            <a:off x="5599473" y="2426169"/>
            <a:ext cx="5791200" cy="1077218"/>
          </a:xfrm>
          <a:prstGeom prst="rect">
            <a:avLst/>
          </a:prstGeom>
          <a:noFill/>
        </p:spPr>
        <p:txBody>
          <a:bodyPr wrap="square" rtlCol="0">
            <a:spAutoFit/>
          </a:bodyPr>
          <a:lstStyle/>
          <a:p>
            <a:r>
              <a:rPr lang="en-US" sz="1600"/>
              <a:t>this creates a file at the specified path for which to </a:t>
            </a:r>
            <a:r>
              <a:rPr lang="en-US" sz="1600" u="sng"/>
              <a:t>w</a:t>
            </a:r>
            <a:r>
              <a:rPr lang="en-US" sz="1600"/>
              <a:t>rite (</a:t>
            </a:r>
            <a:r>
              <a:rPr lang="en-US" sz="1600" u="sng"/>
              <a:t>b</a:t>
            </a:r>
            <a:r>
              <a:rPr lang="en-US" sz="1600"/>
              <a:t>inary) the model into (or whatever the name of the thing you want to save is).  And in the next line it writes it.  Then you can save this file and send it to someone.  </a:t>
            </a:r>
          </a:p>
        </p:txBody>
      </p:sp>
      <p:sp>
        <p:nvSpPr>
          <p:cNvPr id="7" name="Rectangle 6">
            <a:extLst>
              <a:ext uri="{FF2B5EF4-FFF2-40B4-BE49-F238E27FC236}">
                <a16:creationId xmlns:a16="http://schemas.microsoft.com/office/drawing/2014/main" id="{CFBE6658-CB02-7B9D-84A6-491EC794208A}"/>
              </a:ext>
            </a:extLst>
          </p:cNvPr>
          <p:cNvSpPr/>
          <p:nvPr/>
        </p:nvSpPr>
        <p:spPr>
          <a:xfrm>
            <a:off x="469510" y="4846073"/>
            <a:ext cx="2884727" cy="584775"/>
          </a:xfrm>
          <a:prstGeom prst="rect">
            <a:avLst/>
          </a:prstGeom>
        </p:spPr>
        <p:txBody>
          <a:bodyPr wrap="square">
            <a:spAutoFit/>
          </a:bodyPr>
          <a:lstStyle/>
          <a:p>
            <a:r>
              <a:rPr lang="en-US" sz="1600"/>
              <a:t>with open(“file_path”, “rb”) as f:</a:t>
            </a:r>
          </a:p>
          <a:p>
            <a:r>
              <a:rPr lang="en-US" sz="1600"/>
              <a:t>     model = pickle.load(f)</a:t>
            </a:r>
          </a:p>
        </p:txBody>
      </p:sp>
      <p:sp>
        <p:nvSpPr>
          <p:cNvPr id="8" name="TextBox 7">
            <a:extLst>
              <a:ext uri="{FF2B5EF4-FFF2-40B4-BE49-F238E27FC236}">
                <a16:creationId xmlns:a16="http://schemas.microsoft.com/office/drawing/2014/main" id="{1CE4F9D7-2EB5-1143-2B81-7C0EC930E4C2}"/>
              </a:ext>
            </a:extLst>
          </p:cNvPr>
          <p:cNvSpPr txBox="1"/>
          <p:nvPr/>
        </p:nvSpPr>
        <p:spPr>
          <a:xfrm>
            <a:off x="469509" y="4500978"/>
            <a:ext cx="1536272" cy="338554"/>
          </a:xfrm>
          <a:prstGeom prst="rect">
            <a:avLst/>
          </a:prstGeom>
          <a:noFill/>
        </p:spPr>
        <p:txBody>
          <a:bodyPr wrap="square">
            <a:spAutoFit/>
          </a:bodyPr>
          <a:lstStyle/>
          <a:p>
            <a:r>
              <a:rPr lang="en-US" sz="1600" b="1"/>
              <a:t>import pickle</a:t>
            </a:r>
          </a:p>
        </p:txBody>
      </p:sp>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ABE3E0BC-392A-264D-741E-702EE8580147}"/>
                  </a:ext>
                </a:extLst>
              </p14:cNvPr>
              <p14:cNvContentPartPr/>
              <p14:nvPr/>
            </p14:nvContentPartPr>
            <p14:xfrm>
              <a:off x="3745695" y="5138482"/>
              <a:ext cx="1462320" cy="91440"/>
            </p14:xfrm>
          </p:contentPart>
        </mc:Choice>
        <mc:Fallback xmlns="">
          <p:pic>
            <p:nvPicPr>
              <p:cNvPr id="10" name="Ink 9">
                <a:extLst>
                  <a:ext uri="{FF2B5EF4-FFF2-40B4-BE49-F238E27FC236}">
                    <a16:creationId xmlns:a16="http://schemas.microsoft.com/office/drawing/2014/main" id="{ABE3E0BC-392A-264D-741E-702EE8580147}"/>
                  </a:ext>
                </a:extLst>
              </p:cNvPr>
              <p:cNvPicPr/>
              <p:nvPr/>
            </p:nvPicPr>
            <p:blipFill>
              <a:blip r:embed="rId6"/>
              <a:stretch>
                <a:fillRect/>
              </a:stretch>
            </p:blipFill>
            <p:spPr>
              <a:xfrm>
                <a:off x="3736695" y="5129517"/>
                <a:ext cx="1479960" cy="109011"/>
              </a:xfrm>
              <a:prstGeom prst="rect">
                <a:avLst/>
              </a:prstGeom>
            </p:spPr>
          </p:pic>
        </mc:Fallback>
      </mc:AlternateContent>
      <p:sp>
        <p:nvSpPr>
          <p:cNvPr id="11" name="TextBox 10">
            <a:extLst>
              <a:ext uri="{FF2B5EF4-FFF2-40B4-BE49-F238E27FC236}">
                <a16:creationId xmlns:a16="http://schemas.microsoft.com/office/drawing/2014/main" id="{8B1DA41F-BCD3-0531-C73E-227CC5BB2F0D}"/>
              </a:ext>
            </a:extLst>
          </p:cNvPr>
          <p:cNvSpPr txBox="1"/>
          <p:nvPr/>
        </p:nvSpPr>
        <p:spPr>
          <a:xfrm>
            <a:off x="5599473" y="4969183"/>
            <a:ext cx="5791200" cy="830997"/>
          </a:xfrm>
          <a:prstGeom prst="rect">
            <a:avLst/>
          </a:prstGeom>
          <a:noFill/>
        </p:spPr>
        <p:txBody>
          <a:bodyPr wrap="square" rtlCol="0">
            <a:spAutoFit/>
          </a:bodyPr>
          <a:lstStyle/>
          <a:p>
            <a:r>
              <a:rPr lang="en-US" sz="1600"/>
              <a:t>this creates a file at the specified path for which to </a:t>
            </a:r>
            <a:r>
              <a:rPr lang="en-US" sz="1600" u="sng"/>
              <a:t>r</a:t>
            </a:r>
            <a:r>
              <a:rPr lang="en-US" sz="1600"/>
              <a:t>ead (</a:t>
            </a:r>
            <a:r>
              <a:rPr lang="en-US" sz="1600" u="sng"/>
              <a:t>b</a:t>
            </a:r>
            <a:r>
              <a:rPr lang="en-US" sz="1600"/>
              <a:t>inary) the model from.  And in the next line it reads it.  Then you can load it and do stuff with the model. </a:t>
            </a:r>
          </a:p>
        </p:txBody>
      </p:sp>
      <p:sp>
        <p:nvSpPr>
          <p:cNvPr id="12" name="TextBox 11">
            <a:extLst>
              <a:ext uri="{FF2B5EF4-FFF2-40B4-BE49-F238E27FC236}">
                <a16:creationId xmlns:a16="http://schemas.microsoft.com/office/drawing/2014/main" id="{5C9FAF7A-4728-BB10-ACF3-E5E5CAAC3E4D}"/>
              </a:ext>
            </a:extLst>
          </p:cNvPr>
          <p:cNvSpPr txBox="1"/>
          <p:nvPr/>
        </p:nvSpPr>
        <p:spPr>
          <a:xfrm>
            <a:off x="469509" y="4006052"/>
            <a:ext cx="3138930" cy="338554"/>
          </a:xfrm>
          <a:prstGeom prst="rect">
            <a:avLst/>
          </a:prstGeom>
          <a:noFill/>
        </p:spPr>
        <p:txBody>
          <a:bodyPr wrap="square" rtlCol="0">
            <a:spAutoFit/>
          </a:bodyPr>
          <a:lstStyle/>
          <a:p>
            <a:r>
              <a:rPr lang="en-US" sz="1600"/>
              <a:t>Then to use it from that saved file:</a:t>
            </a:r>
          </a:p>
        </p:txBody>
      </p:sp>
      <p:sp>
        <p:nvSpPr>
          <p:cNvPr id="2" name="TextBox 1">
            <a:extLst>
              <a:ext uri="{FF2B5EF4-FFF2-40B4-BE49-F238E27FC236}">
                <a16:creationId xmlns:a16="http://schemas.microsoft.com/office/drawing/2014/main" id="{42E0063C-704A-CD35-6E87-6B50E81BB4C0}"/>
              </a:ext>
            </a:extLst>
          </p:cNvPr>
          <p:cNvSpPr txBox="1"/>
          <p:nvPr/>
        </p:nvSpPr>
        <p:spPr>
          <a:xfrm>
            <a:off x="4389457" y="145130"/>
            <a:ext cx="3281219" cy="461665"/>
          </a:xfrm>
          <a:prstGeom prst="rect">
            <a:avLst/>
          </a:prstGeom>
          <a:noFill/>
        </p:spPr>
        <p:txBody>
          <a:bodyPr wrap="none" rtlCol="0">
            <a:spAutoFit/>
          </a:bodyPr>
          <a:lstStyle/>
          <a:p>
            <a:r>
              <a:rPr lang="en-US" sz="2400" b="1" u="sng">
                <a:solidFill>
                  <a:srgbClr val="00B050"/>
                </a:solidFill>
              </a:rPr>
              <a:t>Reading/Writing to Files</a:t>
            </a:r>
          </a:p>
        </p:txBody>
      </p:sp>
    </p:spTree>
    <p:extLst>
      <p:ext uri="{BB962C8B-B14F-4D97-AF65-F5344CB8AC3E}">
        <p14:creationId xmlns:p14="http://schemas.microsoft.com/office/powerpoint/2010/main" val="3135809370"/>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469507" y="952718"/>
            <a:ext cx="9333253" cy="338554"/>
          </a:xfrm>
          <a:prstGeom prst="rect">
            <a:avLst/>
          </a:prstGeom>
          <a:noFill/>
        </p:spPr>
        <p:txBody>
          <a:bodyPr wrap="square" rtlCol="0">
            <a:spAutoFit/>
          </a:bodyPr>
          <a:lstStyle/>
          <a:p>
            <a:r>
              <a:rPr lang="en-US" sz="1600"/>
              <a:t>Here’s a pickle example.  I created a superlist.   Then saved it to the same directory as “</a:t>
            </a:r>
            <a:r>
              <a:rPr lang="en-US" sz="1600">
                <a:solidFill>
                  <a:srgbClr val="0000FF"/>
                </a:solidFill>
              </a:rPr>
              <a:t>./pickled_superlist</a:t>
            </a:r>
            <a:r>
              <a:rPr lang="en-US" sz="1600"/>
              <a:t>”</a:t>
            </a:r>
          </a:p>
        </p:txBody>
      </p:sp>
      <p:sp>
        <p:nvSpPr>
          <p:cNvPr id="2" name="TextBox 1">
            <a:extLst>
              <a:ext uri="{FF2B5EF4-FFF2-40B4-BE49-F238E27FC236}">
                <a16:creationId xmlns:a16="http://schemas.microsoft.com/office/drawing/2014/main" id="{42E0063C-704A-CD35-6E87-6B50E81BB4C0}"/>
              </a:ext>
            </a:extLst>
          </p:cNvPr>
          <p:cNvSpPr txBox="1"/>
          <p:nvPr/>
        </p:nvSpPr>
        <p:spPr>
          <a:xfrm>
            <a:off x="4389457" y="145130"/>
            <a:ext cx="3281219" cy="461665"/>
          </a:xfrm>
          <a:prstGeom prst="rect">
            <a:avLst/>
          </a:prstGeom>
          <a:noFill/>
        </p:spPr>
        <p:txBody>
          <a:bodyPr wrap="none" rtlCol="0">
            <a:spAutoFit/>
          </a:bodyPr>
          <a:lstStyle/>
          <a:p>
            <a:r>
              <a:rPr lang="en-US" sz="2400" b="1" u="sng">
                <a:solidFill>
                  <a:srgbClr val="00B050"/>
                </a:solidFill>
              </a:rPr>
              <a:t>Reading/Writing to Files</a:t>
            </a:r>
          </a:p>
        </p:txBody>
      </p:sp>
      <p:pic>
        <p:nvPicPr>
          <p:cNvPr id="3" name="Picture 2">
            <a:extLst>
              <a:ext uri="{FF2B5EF4-FFF2-40B4-BE49-F238E27FC236}">
                <a16:creationId xmlns:a16="http://schemas.microsoft.com/office/drawing/2014/main" id="{8967DB8D-31A5-6C31-4C1D-8536F7776B69}"/>
              </a:ext>
            </a:extLst>
          </p:cNvPr>
          <p:cNvPicPr>
            <a:picLocks noChangeAspect="1"/>
          </p:cNvPicPr>
          <p:nvPr/>
        </p:nvPicPr>
        <p:blipFill>
          <a:blip r:embed="rId3"/>
          <a:stretch>
            <a:fillRect/>
          </a:stretch>
        </p:blipFill>
        <p:spPr>
          <a:xfrm>
            <a:off x="587459" y="1484262"/>
            <a:ext cx="3995617" cy="1052459"/>
          </a:xfrm>
          <a:prstGeom prst="rect">
            <a:avLst/>
          </a:prstGeom>
        </p:spPr>
      </p:pic>
      <p:pic>
        <p:nvPicPr>
          <p:cNvPr id="13" name="Picture 12">
            <a:extLst>
              <a:ext uri="{FF2B5EF4-FFF2-40B4-BE49-F238E27FC236}">
                <a16:creationId xmlns:a16="http://schemas.microsoft.com/office/drawing/2014/main" id="{CE96E197-E266-53C5-C798-AE5279B31067}"/>
              </a:ext>
            </a:extLst>
          </p:cNvPr>
          <p:cNvPicPr>
            <a:picLocks noChangeAspect="1"/>
          </p:cNvPicPr>
          <p:nvPr/>
        </p:nvPicPr>
        <p:blipFill>
          <a:blip r:embed="rId4"/>
          <a:stretch>
            <a:fillRect/>
          </a:stretch>
        </p:blipFill>
        <p:spPr>
          <a:xfrm>
            <a:off x="469507" y="3376778"/>
            <a:ext cx="6264183" cy="373412"/>
          </a:xfrm>
          <a:prstGeom prst="rect">
            <a:avLst/>
          </a:prstGeom>
        </p:spPr>
      </p:pic>
      <p:sp>
        <p:nvSpPr>
          <p:cNvPr id="14" name="TextBox 13">
            <a:extLst>
              <a:ext uri="{FF2B5EF4-FFF2-40B4-BE49-F238E27FC236}">
                <a16:creationId xmlns:a16="http://schemas.microsoft.com/office/drawing/2014/main" id="{66C07F2D-FC3B-6ECF-B6F8-D73846151801}"/>
              </a:ext>
            </a:extLst>
          </p:cNvPr>
          <p:cNvSpPr txBox="1"/>
          <p:nvPr/>
        </p:nvSpPr>
        <p:spPr>
          <a:xfrm>
            <a:off x="469507" y="2803481"/>
            <a:ext cx="3473228" cy="338554"/>
          </a:xfrm>
          <a:prstGeom prst="rect">
            <a:avLst/>
          </a:prstGeom>
          <a:noFill/>
        </p:spPr>
        <p:txBody>
          <a:bodyPr wrap="square" rtlCol="0">
            <a:spAutoFit/>
          </a:bodyPr>
          <a:lstStyle/>
          <a:p>
            <a:r>
              <a:rPr lang="en-US" sz="1600"/>
              <a:t>Here’s what it looks like in the folder,</a:t>
            </a:r>
          </a:p>
        </p:txBody>
      </p:sp>
      <p:pic>
        <p:nvPicPr>
          <p:cNvPr id="15" name="Picture 14">
            <a:extLst>
              <a:ext uri="{FF2B5EF4-FFF2-40B4-BE49-F238E27FC236}">
                <a16:creationId xmlns:a16="http://schemas.microsoft.com/office/drawing/2014/main" id="{AB19E8C9-1E0F-6174-0A43-365338B7EF36}"/>
              </a:ext>
            </a:extLst>
          </p:cNvPr>
          <p:cNvPicPr>
            <a:picLocks noChangeAspect="1"/>
          </p:cNvPicPr>
          <p:nvPr/>
        </p:nvPicPr>
        <p:blipFill>
          <a:blip r:embed="rId5"/>
          <a:stretch>
            <a:fillRect/>
          </a:stretch>
        </p:blipFill>
        <p:spPr>
          <a:xfrm>
            <a:off x="587459" y="4549124"/>
            <a:ext cx="4417160" cy="903977"/>
          </a:xfrm>
          <a:prstGeom prst="rect">
            <a:avLst/>
          </a:prstGeom>
        </p:spPr>
      </p:pic>
      <p:sp>
        <p:nvSpPr>
          <p:cNvPr id="16" name="TextBox 15">
            <a:extLst>
              <a:ext uri="{FF2B5EF4-FFF2-40B4-BE49-F238E27FC236}">
                <a16:creationId xmlns:a16="http://schemas.microsoft.com/office/drawing/2014/main" id="{B942419F-A60B-28E9-C65F-6A6477937517}"/>
              </a:ext>
            </a:extLst>
          </p:cNvPr>
          <p:cNvSpPr txBox="1"/>
          <p:nvPr/>
        </p:nvSpPr>
        <p:spPr>
          <a:xfrm>
            <a:off x="469507" y="3980380"/>
            <a:ext cx="6717876" cy="338554"/>
          </a:xfrm>
          <a:prstGeom prst="rect">
            <a:avLst/>
          </a:prstGeom>
          <a:noFill/>
        </p:spPr>
        <p:txBody>
          <a:bodyPr wrap="square" rtlCol="0">
            <a:spAutoFit/>
          </a:bodyPr>
          <a:lstStyle/>
          <a:p>
            <a:r>
              <a:rPr lang="en-US" sz="1600"/>
              <a:t>Then I loaded the pickled list file into superlist_unpickled, and printed it.  </a:t>
            </a:r>
          </a:p>
        </p:txBody>
      </p:sp>
      <p:sp>
        <p:nvSpPr>
          <p:cNvPr id="17" name="TextBox 16">
            <a:extLst>
              <a:ext uri="{FF2B5EF4-FFF2-40B4-BE49-F238E27FC236}">
                <a16:creationId xmlns:a16="http://schemas.microsoft.com/office/drawing/2014/main" id="{307F9646-E61A-5B97-B188-707BCFEB6896}"/>
              </a:ext>
            </a:extLst>
          </p:cNvPr>
          <p:cNvSpPr txBox="1"/>
          <p:nvPr/>
        </p:nvSpPr>
        <p:spPr>
          <a:xfrm>
            <a:off x="528499" y="5577881"/>
            <a:ext cx="1270803" cy="338554"/>
          </a:xfrm>
          <a:prstGeom prst="rect">
            <a:avLst/>
          </a:prstGeom>
          <a:noFill/>
        </p:spPr>
        <p:txBody>
          <a:bodyPr wrap="square" rtlCol="0">
            <a:spAutoFit/>
          </a:bodyPr>
          <a:lstStyle/>
          <a:p>
            <a:r>
              <a:rPr lang="en-US" sz="1600"/>
              <a:t>and I got,</a:t>
            </a:r>
          </a:p>
        </p:txBody>
      </p:sp>
      <p:pic>
        <p:nvPicPr>
          <p:cNvPr id="18" name="Picture 17">
            <a:extLst>
              <a:ext uri="{FF2B5EF4-FFF2-40B4-BE49-F238E27FC236}">
                <a16:creationId xmlns:a16="http://schemas.microsoft.com/office/drawing/2014/main" id="{597AE49A-EB94-DA0E-F8BE-87C1EBE07403}"/>
              </a:ext>
            </a:extLst>
          </p:cNvPr>
          <p:cNvPicPr>
            <a:picLocks noChangeAspect="1"/>
          </p:cNvPicPr>
          <p:nvPr/>
        </p:nvPicPr>
        <p:blipFill>
          <a:blip r:embed="rId6"/>
          <a:stretch>
            <a:fillRect/>
          </a:stretch>
        </p:blipFill>
        <p:spPr>
          <a:xfrm>
            <a:off x="587459" y="6021537"/>
            <a:ext cx="1811612" cy="668457"/>
          </a:xfrm>
          <a:prstGeom prst="rect">
            <a:avLst/>
          </a:prstGeom>
        </p:spPr>
      </p:pic>
    </p:spTree>
    <p:extLst>
      <p:ext uri="{BB962C8B-B14F-4D97-AF65-F5344CB8AC3E}">
        <p14:creationId xmlns:p14="http://schemas.microsoft.com/office/powerpoint/2010/main" val="723240316"/>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085438" y="343949"/>
            <a:ext cx="3405930" cy="523220"/>
          </a:xfrm>
          <a:prstGeom prst="rect">
            <a:avLst/>
          </a:prstGeom>
          <a:noFill/>
        </p:spPr>
        <p:txBody>
          <a:bodyPr wrap="square" rtlCol="0">
            <a:spAutoFit/>
          </a:bodyPr>
          <a:lstStyle/>
          <a:p>
            <a:r>
              <a:rPr lang="en-US" sz="2800" b="1" u="sng"/>
              <a:t>Interacting with Web</a:t>
            </a:r>
          </a:p>
        </p:txBody>
      </p:sp>
      <p:sp>
        <p:nvSpPr>
          <p:cNvPr id="4" name="TextBox 3">
            <a:extLst>
              <a:ext uri="{FF2B5EF4-FFF2-40B4-BE49-F238E27FC236}">
                <a16:creationId xmlns:a16="http://schemas.microsoft.com/office/drawing/2014/main" id="{9E38DAF3-DD60-44A0-8712-69B3E3D9B537}"/>
              </a:ext>
            </a:extLst>
          </p:cNvPr>
          <p:cNvSpPr txBox="1"/>
          <p:nvPr/>
        </p:nvSpPr>
        <p:spPr>
          <a:xfrm>
            <a:off x="224187" y="1283910"/>
            <a:ext cx="6589568" cy="338554"/>
          </a:xfrm>
          <a:prstGeom prst="rect">
            <a:avLst/>
          </a:prstGeom>
          <a:noFill/>
        </p:spPr>
        <p:txBody>
          <a:bodyPr wrap="square" rtlCol="0">
            <a:spAutoFit/>
          </a:bodyPr>
          <a:lstStyle/>
          <a:p>
            <a:r>
              <a:rPr lang="en-US" sz="1600"/>
              <a:t>There is a nice dataset archive here: </a:t>
            </a:r>
            <a:r>
              <a:rPr lang="en-US" sz="1600">
                <a:solidFill>
                  <a:srgbClr val="0000FF"/>
                </a:solidFill>
                <a:hlinkClick r:id="rId2"/>
              </a:rPr>
              <a:t>https://archive.ics.uci.edu/datasets</a:t>
            </a:r>
            <a:r>
              <a:rPr lang="en-US" sz="1600"/>
              <a:t>.  </a:t>
            </a:r>
          </a:p>
        </p:txBody>
      </p:sp>
      <p:pic>
        <p:nvPicPr>
          <p:cNvPr id="8" name="Picture 7">
            <a:extLst>
              <a:ext uri="{FF2B5EF4-FFF2-40B4-BE49-F238E27FC236}">
                <a16:creationId xmlns:a16="http://schemas.microsoft.com/office/drawing/2014/main" id="{70EAC9AF-D29C-999D-C8C4-867031D0A620}"/>
              </a:ext>
            </a:extLst>
          </p:cNvPr>
          <p:cNvPicPr>
            <a:picLocks noChangeAspect="1"/>
          </p:cNvPicPr>
          <p:nvPr/>
        </p:nvPicPr>
        <p:blipFill>
          <a:blip r:embed="rId3"/>
          <a:stretch>
            <a:fillRect/>
          </a:stretch>
        </p:blipFill>
        <p:spPr>
          <a:xfrm>
            <a:off x="280354" y="1814692"/>
            <a:ext cx="4977602" cy="2236198"/>
          </a:xfrm>
          <a:prstGeom prst="rect">
            <a:avLst/>
          </a:prstGeom>
        </p:spPr>
      </p:pic>
      <p:sp>
        <p:nvSpPr>
          <p:cNvPr id="12" name="TextBox 11">
            <a:extLst>
              <a:ext uri="{FF2B5EF4-FFF2-40B4-BE49-F238E27FC236}">
                <a16:creationId xmlns:a16="http://schemas.microsoft.com/office/drawing/2014/main" id="{19587B53-A38A-E5BB-CD92-F0A98DA19173}"/>
              </a:ext>
            </a:extLst>
          </p:cNvPr>
          <p:cNvSpPr txBox="1"/>
          <p:nvPr/>
        </p:nvSpPr>
        <p:spPr>
          <a:xfrm>
            <a:off x="224187" y="4347157"/>
            <a:ext cx="7749774" cy="338554"/>
          </a:xfrm>
          <a:prstGeom prst="rect">
            <a:avLst/>
          </a:prstGeom>
          <a:noFill/>
        </p:spPr>
        <p:txBody>
          <a:bodyPr wrap="square">
            <a:spAutoFit/>
          </a:bodyPr>
          <a:lstStyle/>
          <a:p>
            <a:r>
              <a:rPr lang="en-US" sz="1600"/>
              <a:t>You can click on the datasets and download them to your computer. </a:t>
            </a:r>
          </a:p>
        </p:txBody>
      </p:sp>
      <mc:AlternateContent xmlns:mc="http://schemas.openxmlformats.org/markup-compatibility/2006" xmlns:p14="http://schemas.microsoft.com/office/powerpoint/2010/main">
        <mc:Choice Requires="p14">
          <p:contentPart p14:bwMode="auto" r:id="rId4">
            <p14:nvContentPartPr>
              <p14:cNvPr id="13" name="Ink 12">
                <a:extLst>
                  <a:ext uri="{FF2B5EF4-FFF2-40B4-BE49-F238E27FC236}">
                    <a16:creationId xmlns:a16="http://schemas.microsoft.com/office/drawing/2014/main" id="{ECB45F31-80C6-28AC-0C28-75655A0C3EB7}"/>
                  </a:ext>
                </a:extLst>
              </p14:cNvPr>
              <p14:cNvContentPartPr/>
              <p14:nvPr/>
            </p14:nvContentPartPr>
            <p14:xfrm>
              <a:off x="1797375" y="2438508"/>
              <a:ext cx="307800" cy="256680"/>
            </p14:xfrm>
          </p:contentPart>
        </mc:Choice>
        <mc:Fallback xmlns="">
          <p:pic>
            <p:nvPicPr>
              <p:cNvPr id="13" name="Ink 12">
                <a:extLst>
                  <a:ext uri="{FF2B5EF4-FFF2-40B4-BE49-F238E27FC236}">
                    <a16:creationId xmlns:a16="http://schemas.microsoft.com/office/drawing/2014/main" id="{ECB45F31-80C6-28AC-0C28-75655A0C3EB7}"/>
                  </a:ext>
                </a:extLst>
              </p:cNvPr>
              <p:cNvPicPr/>
              <p:nvPr/>
            </p:nvPicPr>
            <p:blipFill>
              <a:blip r:embed="rId5"/>
              <a:stretch>
                <a:fillRect/>
              </a:stretch>
            </p:blipFill>
            <p:spPr>
              <a:xfrm>
                <a:off x="1788735" y="2429508"/>
                <a:ext cx="325440" cy="274320"/>
              </a:xfrm>
              <a:prstGeom prst="rect">
                <a:avLst/>
              </a:prstGeom>
            </p:spPr>
          </p:pic>
        </mc:Fallback>
      </mc:AlternateContent>
      <p:pic>
        <p:nvPicPr>
          <p:cNvPr id="14" name="Picture 13">
            <a:extLst>
              <a:ext uri="{FF2B5EF4-FFF2-40B4-BE49-F238E27FC236}">
                <a16:creationId xmlns:a16="http://schemas.microsoft.com/office/drawing/2014/main" id="{B6C27AD4-4CA3-5FF1-E917-E29C2490F9A9}"/>
              </a:ext>
            </a:extLst>
          </p:cNvPr>
          <p:cNvPicPr>
            <a:picLocks noChangeAspect="1"/>
          </p:cNvPicPr>
          <p:nvPr/>
        </p:nvPicPr>
        <p:blipFill>
          <a:blip r:embed="rId6"/>
          <a:stretch>
            <a:fillRect/>
          </a:stretch>
        </p:blipFill>
        <p:spPr>
          <a:xfrm>
            <a:off x="6275285" y="4062021"/>
            <a:ext cx="5257954" cy="2581533"/>
          </a:xfrm>
          <a:prstGeom prst="rect">
            <a:avLst/>
          </a:prstGeom>
        </p:spPr>
      </p:pic>
      <mc:AlternateContent xmlns:mc="http://schemas.openxmlformats.org/markup-compatibility/2006" xmlns:p14="http://schemas.microsoft.com/office/powerpoint/2010/main">
        <mc:Choice Requires="p14">
          <p:contentPart p14:bwMode="auto" r:id="rId7">
            <p14:nvContentPartPr>
              <p14:cNvPr id="15" name="Ink 14">
                <a:extLst>
                  <a:ext uri="{FF2B5EF4-FFF2-40B4-BE49-F238E27FC236}">
                    <a16:creationId xmlns:a16="http://schemas.microsoft.com/office/drawing/2014/main" id="{8D256024-F288-2810-77C8-644EE64E0B92}"/>
                  </a:ext>
                </a:extLst>
              </p14:cNvPr>
              <p14:cNvContentPartPr/>
              <p14:nvPr/>
            </p14:nvContentPartPr>
            <p14:xfrm>
              <a:off x="9859575" y="4649268"/>
              <a:ext cx="1418760" cy="395640"/>
            </p14:xfrm>
          </p:contentPart>
        </mc:Choice>
        <mc:Fallback xmlns="">
          <p:pic>
            <p:nvPicPr>
              <p:cNvPr id="15" name="Ink 14">
                <a:extLst>
                  <a:ext uri="{FF2B5EF4-FFF2-40B4-BE49-F238E27FC236}">
                    <a16:creationId xmlns:a16="http://schemas.microsoft.com/office/drawing/2014/main" id="{8D256024-F288-2810-77C8-644EE64E0B92}"/>
                  </a:ext>
                </a:extLst>
              </p:cNvPr>
              <p:cNvPicPr/>
              <p:nvPr/>
            </p:nvPicPr>
            <p:blipFill>
              <a:blip r:embed="rId8"/>
              <a:stretch>
                <a:fillRect/>
              </a:stretch>
            </p:blipFill>
            <p:spPr>
              <a:xfrm>
                <a:off x="9850575" y="4640628"/>
                <a:ext cx="1436400" cy="413280"/>
              </a:xfrm>
              <a:prstGeom prst="rect">
                <a:avLst/>
              </a:prstGeom>
            </p:spPr>
          </p:pic>
        </mc:Fallback>
      </mc:AlternateContent>
    </p:spTree>
    <p:extLst>
      <p:ext uri="{BB962C8B-B14F-4D97-AF65-F5344CB8AC3E}">
        <p14:creationId xmlns:p14="http://schemas.microsoft.com/office/powerpoint/2010/main" val="4155863669"/>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085438" y="343949"/>
            <a:ext cx="3405930" cy="523220"/>
          </a:xfrm>
          <a:prstGeom prst="rect">
            <a:avLst/>
          </a:prstGeom>
          <a:noFill/>
        </p:spPr>
        <p:txBody>
          <a:bodyPr wrap="square" rtlCol="0">
            <a:spAutoFit/>
          </a:bodyPr>
          <a:lstStyle/>
          <a:p>
            <a:r>
              <a:rPr lang="en-US" sz="2800" b="1" u="sng"/>
              <a:t>Interacting with Web</a:t>
            </a:r>
          </a:p>
        </p:txBody>
      </p:sp>
      <p:sp>
        <p:nvSpPr>
          <p:cNvPr id="4" name="TextBox 3">
            <a:extLst>
              <a:ext uri="{FF2B5EF4-FFF2-40B4-BE49-F238E27FC236}">
                <a16:creationId xmlns:a16="http://schemas.microsoft.com/office/drawing/2014/main" id="{9E38DAF3-DD60-44A0-8712-69B3E3D9B537}"/>
              </a:ext>
            </a:extLst>
          </p:cNvPr>
          <p:cNvSpPr txBox="1"/>
          <p:nvPr/>
        </p:nvSpPr>
        <p:spPr>
          <a:xfrm>
            <a:off x="224186" y="1283910"/>
            <a:ext cx="9890197" cy="338554"/>
          </a:xfrm>
          <a:prstGeom prst="rect">
            <a:avLst/>
          </a:prstGeom>
          <a:noFill/>
        </p:spPr>
        <p:txBody>
          <a:bodyPr wrap="square" rtlCol="0">
            <a:spAutoFit/>
          </a:bodyPr>
          <a:lstStyle/>
          <a:p>
            <a:r>
              <a:rPr lang="en-US" sz="1600"/>
              <a:t>To pull information from websites, its often helpful to use their api.  Wikipedia’s api url is explained here:</a:t>
            </a:r>
          </a:p>
        </p:txBody>
      </p:sp>
      <p:sp>
        <p:nvSpPr>
          <p:cNvPr id="3" name="TextBox 2">
            <a:extLst>
              <a:ext uri="{FF2B5EF4-FFF2-40B4-BE49-F238E27FC236}">
                <a16:creationId xmlns:a16="http://schemas.microsoft.com/office/drawing/2014/main" id="{1EAD2A4B-9CB0-C8F6-C7D4-805025B96F42}"/>
              </a:ext>
            </a:extLst>
          </p:cNvPr>
          <p:cNvSpPr txBox="1"/>
          <p:nvPr/>
        </p:nvSpPr>
        <p:spPr>
          <a:xfrm>
            <a:off x="475862" y="6088189"/>
            <a:ext cx="3806890" cy="307777"/>
          </a:xfrm>
          <a:prstGeom prst="rect">
            <a:avLst/>
          </a:prstGeom>
          <a:noFill/>
        </p:spPr>
        <p:txBody>
          <a:bodyPr wrap="square" rtlCol="0">
            <a:spAutoFit/>
          </a:bodyPr>
          <a:lstStyle/>
          <a:p>
            <a:r>
              <a:rPr lang="en-US" sz="1400" i="1"/>
              <a:t>https://www.en.wikipedia.org/w/api.php?</a:t>
            </a:r>
          </a:p>
        </p:txBody>
      </p:sp>
      <p:pic>
        <p:nvPicPr>
          <p:cNvPr id="5" name="Picture 4">
            <a:extLst>
              <a:ext uri="{FF2B5EF4-FFF2-40B4-BE49-F238E27FC236}">
                <a16:creationId xmlns:a16="http://schemas.microsoft.com/office/drawing/2014/main" id="{31DAA6BD-0F87-00A8-62B5-C5DA7D44BBE7}"/>
              </a:ext>
            </a:extLst>
          </p:cNvPr>
          <p:cNvPicPr>
            <a:picLocks noChangeAspect="1"/>
          </p:cNvPicPr>
          <p:nvPr/>
        </p:nvPicPr>
        <p:blipFill>
          <a:blip r:embed="rId2"/>
          <a:stretch>
            <a:fillRect/>
          </a:stretch>
        </p:blipFill>
        <p:spPr>
          <a:xfrm>
            <a:off x="391884" y="2039205"/>
            <a:ext cx="8294915" cy="3274580"/>
          </a:xfrm>
          <a:prstGeom prst="rect">
            <a:avLst/>
          </a:prstGeom>
        </p:spPr>
      </p:pic>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FE2CDE19-505C-24FB-D65B-7289D03343EB}"/>
                  </a:ext>
                </a:extLst>
              </p14:cNvPr>
              <p14:cNvContentPartPr/>
              <p14:nvPr/>
            </p14:nvContentPartPr>
            <p14:xfrm>
              <a:off x="2370093" y="4065950"/>
              <a:ext cx="2045520" cy="366840"/>
            </p14:xfrm>
          </p:contentPart>
        </mc:Choice>
        <mc:Fallback xmlns="">
          <p:pic>
            <p:nvPicPr>
              <p:cNvPr id="6" name="Ink 5">
                <a:extLst>
                  <a:ext uri="{FF2B5EF4-FFF2-40B4-BE49-F238E27FC236}">
                    <a16:creationId xmlns:a16="http://schemas.microsoft.com/office/drawing/2014/main" id="{FE2CDE19-505C-24FB-D65B-7289D03343EB}"/>
                  </a:ext>
                </a:extLst>
              </p:cNvPr>
              <p:cNvPicPr/>
              <p:nvPr/>
            </p:nvPicPr>
            <p:blipFill>
              <a:blip r:embed="rId4"/>
              <a:stretch>
                <a:fillRect/>
              </a:stretch>
            </p:blipFill>
            <p:spPr>
              <a:xfrm>
                <a:off x="2361453" y="4057310"/>
                <a:ext cx="2063160" cy="384480"/>
              </a:xfrm>
              <a:prstGeom prst="rect">
                <a:avLst/>
              </a:prstGeom>
            </p:spPr>
          </p:pic>
        </mc:Fallback>
      </mc:AlternateContent>
      <p:sp>
        <p:nvSpPr>
          <p:cNvPr id="7" name="TextBox 6">
            <a:extLst>
              <a:ext uri="{FF2B5EF4-FFF2-40B4-BE49-F238E27FC236}">
                <a16:creationId xmlns:a16="http://schemas.microsoft.com/office/drawing/2014/main" id="{4214FE9F-2095-7FDC-1DDF-F0A3AEC335D3}"/>
              </a:ext>
            </a:extLst>
          </p:cNvPr>
          <p:cNvSpPr txBox="1"/>
          <p:nvPr/>
        </p:nvSpPr>
        <p:spPr>
          <a:xfrm>
            <a:off x="475860" y="5570376"/>
            <a:ext cx="10916818" cy="338554"/>
          </a:xfrm>
          <a:prstGeom prst="rect">
            <a:avLst/>
          </a:prstGeom>
          <a:noFill/>
        </p:spPr>
        <p:txBody>
          <a:bodyPr wrap="square" rtlCol="0">
            <a:spAutoFit/>
          </a:bodyPr>
          <a:lstStyle/>
          <a:p>
            <a:r>
              <a:rPr lang="en-US" sz="1600"/>
              <a:t>If you want to pull data from this website in purple, then url starts off like this below.  Note the ?, which begins the query string.    </a:t>
            </a:r>
          </a:p>
        </p:txBody>
      </p:sp>
    </p:spTree>
    <p:extLst>
      <p:ext uri="{BB962C8B-B14F-4D97-AF65-F5344CB8AC3E}">
        <p14:creationId xmlns:p14="http://schemas.microsoft.com/office/powerpoint/2010/main" val="3407129039"/>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085438" y="343949"/>
            <a:ext cx="3405930" cy="523220"/>
          </a:xfrm>
          <a:prstGeom prst="rect">
            <a:avLst/>
          </a:prstGeom>
          <a:noFill/>
        </p:spPr>
        <p:txBody>
          <a:bodyPr wrap="square" rtlCol="0">
            <a:spAutoFit/>
          </a:bodyPr>
          <a:lstStyle/>
          <a:p>
            <a:r>
              <a:rPr lang="en-US" sz="2800" b="1" u="sng"/>
              <a:t>Interacting with Web</a:t>
            </a:r>
          </a:p>
        </p:txBody>
      </p:sp>
      <p:sp>
        <p:nvSpPr>
          <p:cNvPr id="4" name="TextBox 3">
            <a:extLst>
              <a:ext uri="{FF2B5EF4-FFF2-40B4-BE49-F238E27FC236}">
                <a16:creationId xmlns:a16="http://schemas.microsoft.com/office/drawing/2014/main" id="{9E38DAF3-DD60-44A0-8712-69B3E3D9B537}"/>
              </a:ext>
            </a:extLst>
          </p:cNvPr>
          <p:cNvSpPr txBox="1"/>
          <p:nvPr/>
        </p:nvSpPr>
        <p:spPr>
          <a:xfrm>
            <a:off x="224186" y="1283910"/>
            <a:ext cx="11605290" cy="338554"/>
          </a:xfrm>
          <a:prstGeom prst="rect">
            <a:avLst/>
          </a:prstGeom>
          <a:noFill/>
        </p:spPr>
        <p:txBody>
          <a:bodyPr wrap="square" rtlCol="0">
            <a:spAutoFit/>
          </a:bodyPr>
          <a:lstStyle/>
          <a:p>
            <a:r>
              <a:rPr lang="en-US" sz="1600"/>
              <a:t>Further down the page, it shows the options for the first command following the ?.  We’ll be using query.  So now we update our url to:</a:t>
            </a:r>
          </a:p>
        </p:txBody>
      </p:sp>
      <p:pic>
        <p:nvPicPr>
          <p:cNvPr id="7" name="Picture 6">
            <a:extLst>
              <a:ext uri="{FF2B5EF4-FFF2-40B4-BE49-F238E27FC236}">
                <a16:creationId xmlns:a16="http://schemas.microsoft.com/office/drawing/2014/main" id="{3646E88F-B3EC-68BD-BF12-955854C3B54F}"/>
              </a:ext>
            </a:extLst>
          </p:cNvPr>
          <p:cNvPicPr>
            <a:picLocks noChangeAspect="1"/>
          </p:cNvPicPr>
          <p:nvPr/>
        </p:nvPicPr>
        <p:blipFill>
          <a:blip r:embed="rId2"/>
          <a:stretch>
            <a:fillRect/>
          </a:stretch>
        </p:blipFill>
        <p:spPr>
          <a:xfrm>
            <a:off x="362524" y="1825160"/>
            <a:ext cx="8106562" cy="3456988"/>
          </a:xfrm>
          <a:prstGeom prst="rect">
            <a:avLst/>
          </a:prstGeom>
        </p:spPr>
      </p:pic>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58AF6F78-0C1C-A389-9199-62AB263D320D}"/>
                  </a:ext>
                </a:extLst>
              </p14:cNvPr>
              <p14:cNvContentPartPr/>
              <p14:nvPr/>
            </p14:nvContentPartPr>
            <p14:xfrm>
              <a:off x="2966253" y="4347110"/>
              <a:ext cx="702360" cy="328680"/>
            </p14:xfrm>
          </p:contentPart>
        </mc:Choice>
        <mc:Fallback xmlns="">
          <p:pic>
            <p:nvPicPr>
              <p:cNvPr id="8" name="Ink 7">
                <a:extLst>
                  <a:ext uri="{FF2B5EF4-FFF2-40B4-BE49-F238E27FC236}">
                    <a16:creationId xmlns:a16="http://schemas.microsoft.com/office/drawing/2014/main" id="{58AF6F78-0C1C-A389-9199-62AB263D320D}"/>
                  </a:ext>
                </a:extLst>
              </p:cNvPr>
              <p:cNvPicPr/>
              <p:nvPr/>
            </p:nvPicPr>
            <p:blipFill>
              <a:blip r:embed="rId4"/>
              <a:stretch>
                <a:fillRect/>
              </a:stretch>
            </p:blipFill>
            <p:spPr>
              <a:xfrm>
                <a:off x="2957253" y="4338110"/>
                <a:ext cx="720000" cy="346320"/>
              </a:xfrm>
              <a:prstGeom prst="rect">
                <a:avLst/>
              </a:prstGeom>
            </p:spPr>
          </p:pic>
        </mc:Fallback>
      </mc:AlternateContent>
      <p:sp>
        <p:nvSpPr>
          <p:cNvPr id="9" name="TextBox 8">
            <a:extLst>
              <a:ext uri="{FF2B5EF4-FFF2-40B4-BE49-F238E27FC236}">
                <a16:creationId xmlns:a16="http://schemas.microsoft.com/office/drawing/2014/main" id="{78BE1B7E-BA9B-C59E-4B11-F5B14733418B}"/>
              </a:ext>
            </a:extLst>
          </p:cNvPr>
          <p:cNvSpPr txBox="1"/>
          <p:nvPr/>
        </p:nvSpPr>
        <p:spPr>
          <a:xfrm>
            <a:off x="362523" y="5574090"/>
            <a:ext cx="4592031" cy="307777"/>
          </a:xfrm>
          <a:prstGeom prst="rect">
            <a:avLst/>
          </a:prstGeom>
          <a:noFill/>
        </p:spPr>
        <p:txBody>
          <a:bodyPr wrap="square" rtlCol="0">
            <a:spAutoFit/>
          </a:bodyPr>
          <a:lstStyle/>
          <a:p>
            <a:r>
              <a:rPr lang="en-US" sz="1400" i="1"/>
              <a:t>https://www.en.wikipedia.org/w/api.php?action=query</a:t>
            </a:r>
          </a:p>
        </p:txBody>
      </p:sp>
    </p:spTree>
    <p:extLst>
      <p:ext uri="{BB962C8B-B14F-4D97-AF65-F5344CB8AC3E}">
        <p14:creationId xmlns:p14="http://schemas.microsoft.com/office/powerpoint/2010/main" val="55170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568D46-123C-4DFD-B3B3-46F9CD1E118D}"/>
              </a:ext>
            </a:extLst>
          </p:cNvPr>
          <p:cNvSpPr txBox="1"/>
          <p:nvPr/>
        </p:nvSpPr>
        <p:spPr>
          <a:xfrm>
            <a:off x="4895030" y="105452"/>
            <a:ext cx="1200970" cy="523220"/>
          </a:xfrm>
          <a:prstGeom prst="rect">
            <a:avLst/>
          </a:prstGeom>
          <a:noFill/>
        </p:spPr>
        <p:txBody>
          <a:bodyPr wrap="none" rtlCol="0">
            <a:spAutoFit/>
          </a:bodyPr>
          <a:lstStyle/>
          <a:p>
            <a:r>
              <a:rPr lang="en-US" sz="2800" b="1" u="sng">
                <a:solidFill>
                  <a:srgbClr val="FF0000"/>
                </a:solidFill>
              </a:rPr>
              <a:t>Strings</a:t>
            </a:r>
            <a:endParaRPr lang="en-US" b="1" u="sng">
              <a:solidFill>
                <a:srgbClr val="FF0000"/>
              </a:solidFill>
            </a:endParaRPr>
          </a:p>
        </p:txBody>
      </p:sp>
      <p:sp>
        <p:nvSpPr>
          <p:cNvPr id="8" name="Rectangle 7">
            <a:extLst>
              <a:ext uri="{FF2B5EF4-FFF2-40B4-BE49-F238E27FC236}">
                <a16:creationId xmlns:a16="http://schemas.microsoft.com/office/drawing/2014/main" id="{BF91ADDB-6D0C-4AE7-B5FF-3B228B78DC65}"/>
              </a:ext>
            </a:extLst>
          </p:cNvPr>
          <p:cNvSpPr/>
          <p:nvPr/>
        </p:nvSpPr>
        <p:spPr>
          <a:xfrm>
            <a:off x="145085" y="1120262"/>
            <a:ext cx="11882164" cy="2554545"/>
          </a:xfrm>
          <a:prstGeom prst="rect">
            <a:avLst/>
          </a:prstGeom>
        </p:spPr>
        <p:txBody>
          <a:bodyPr wrap="none">
            <a:spAutoFit/>
          </a:bodyPr>
          <a:lstStyle/>
          <a:p>
            <a:r>
              <a:rPr lang="en-US" sz="1600" b="1"/>
              <a:t>String Slicing</a:t>
            </a:r>
          </a:p>
          <a:p>
            <a:r>
              <a:rPr lang="en-US" sz="1600" i="1"/>
              <a:t>x[a]</a:t>
            </a:r>
            <a:r>
              <a:rPr lang="en-US" sz="1600"/>
              <a:t> 		returns a</a:t>
            </a:r>
            <a:r>
              <a:rPr lang="en-US" sz="1600" baseline="30000"/>
              <a:t>th</a:t>
            </a:r>
            <a:r>
              <a:rPr lang="en-US" sz="1600"/>
              <a:t> elements of string x.  note indexing starts at 0.  last element is n-1, where n is len(x).  </a:t>
            </a:r>
          </a:p>
          <a:p>
            <a:r>
              <a:rPr lang="en-US" sz="1600"/>
              <a:t>		Can also refer to last element with a = -1.  Penultimate element with a = -2, etc.  So basically starting at zero, and </a:t>
            </a:r>
          </a:p>
          <a:p>
            <a:r>
              <a:rPr lang="en-US" sz="1600"/>
              <a:t>		going backwards 1, 2, etc..  </a:t>
            </a:r>
          </a:p>
          <a:p>
            <a:r>
              <a:rPr lang="en-US" sz="1600" i="1"/>
              <a:t>x[a:b:c]</a:t>
            </a:r>
            <a:r>
              <a:rPr lang="en-US" sz="1600"/>
              <a:t> 		returns copy of string x starting at a</a:t>
            </a:r>
            <a:r>
              <a:rPr lang="en-US" sz="1600" baseline="30000"/>
              <a:t>th</a:t>
            </a:r>
            <a:r>
              <a:rPr lang="en-US" sz="1600"/>
              <a:t> element and stopping at (and not including) the b</a:t>
            </a:r>
            <a:r>
              <a:rPr lang="en-US" sz="1600" baseline="30000"/>
              <a:t>th</a:t>
            </a:r>
            <a:r>
              <a:rPr lang="en-US" sz="1600"/>
              <a:t> element, in increments of c.</a:t>
            </a:r>
          </a:p>
          <a:p>
            <a:r>
              <a:rPr lang="en-US" sz="1600"/>
              <a:t>		</a:t>
            </a:r>
            <a:r>
              <a:rPr lang="en-US" sz="1600">
                <a:solidFill>
                  <a:srgbClr val="0000FF"/>
                </a:solidFill>
              </a:rPr>
              <a:t>c can be negative (e.g. x[::-1] would give the string in reverse)</a:t>
            </a:r>
            <a:r>
              <a:rPr lang="en-US" sz="1600"/>
              <a:t>.  If write just x[a:b] then c is assumed to be 1.</a:t>
            </a:r>
          </a:p>
          <a:p>
            <a:r>
              <a:rPr lang="en-US" sz="1600" i="1"/>
              <a:t>x[:b]</a:t>
            </a:r>
            <a:r>
              <a:rPr lang="en-US" sz="1600"/>
              <a:t> 		returns copy of string x starting at 0</a:t>
            </a:r>
            <a:r>
              <a:rPr lang="en-US" sz="1600" baseline="30000"/>
              <a:t>th</a:t>
            </a:r>
            <a:r>
              <a:rPr lang="en-US" sz="1600"/>
              <a:t> element and going to b-1</a:t>
            </a:r>
            <a:r>
              <a:rPr lang="en-US" sz="1600" baseline="30000"/>
              <a:t>th</a:t>
            </a:r>
            <a:r>
              <a:rPr lang="en-US" sz="1600"/>
              <a:t> element. </a:t>
            </a:r>
          </a:p>
          <a:p>
            <a:r>
              <a:rPr lang="en-US" sz="1600" i="1"/>
              <a:t>x[a:]		</a:t>
            </a:r>
            <a:r>
              <a:rPr lang="en-US" sz="1600"/>
              <a:t>returns copy of string x starting at a</a:t>
            </a:r>
            <a:r>
              <a:rPr lang="en-US" sz="1600" baseline="30000"/>
              <a:t>th</a:t>
            </a:r>
            <a:r>
              <a:rPr lang="en-US" sz="1600"/>
              <a:t> element and going to end element.  Can do things like x[-10:], which would mean</a:t>
            </a:r>
          </a:p>
          <a:p>
            <a:r>
              <a:rPr lang="en-US" sz="1600"/>
              <a:t>		extract the last 10 elements of the string.</a:t>
            </a:r>
          </a:p>
          <a:p>
            <a:r>
              <a:rPr lang="en-US" sz="1600" i="1"/>
              <a:t>x[::]</a:t>
            </a:r>
            <a:r>
              <a:rPr lang="en-US" sz="1600"/>
              <a:t> or </a:t>
            </a:r>
            <a:r>
              <a:rPr lang="en-US" sz="1600" i="1"/>
              <a:t>x[:]</a:t>
            </a:r>
            <a:r>
              <a:rPr lang="en-US" sz="1600"/>
              <a:t> 		returns copy of string x starting from 0</a:t>
            </a:r>
            <a:r>
              <a:rPr lang="en-US" sz="1600" baseline="30000"/>
              <a:t>th</a:t>
            </a:r>
            <a:r>
              <a:rPr lang="en-US" sz="1600"/>
              <a:t> element and going to end element. </a:t>
            </a:r>
          </a:p>
        </p:txBody>
      </p:sp>
      <p:sp>
        <p:nvSpPr>
          <p:cNvPr id="5" name="Rectangle 4">
            <a:extLst>
              <a:ext uri="{FF2B5EF4-FFF2-40B4-BE49-F238E27FC236}">
                <a16:creationId xmlns:a16="http://schemas.microsoft.com/office/drawing/2014/main" id="{1C803ECF-BF2E-3FE6-EF10-3374BF160AE2}"/>
              </a:ext>
            </a:extLst>
          </p:cNvPr>
          <p:cNvSpPr/>
          <p:nvPr/>
        </p:nvSpPr>
        <p:spPr>
          <a:xfrm>
            <a:off x="145085" y="4338368"/>
            <a:ext cx="8720272" cy="1323439"/>
          </a:xfrm>
          <a:prstGeom prst="rect">
            <a:avLst/>
          </a:prstGeom>
        </p:spPr>
        <p:txBody>
          <a:bodyPr wrap="none">
            <a:spAutoFit/>
          </a:bodyPr>
          <a:lstStyle/>
          <a:p>
            <a:r>
              <a:rPr lang="en-US" sz="1600" b="1"/>
              <a:t>String modification</a:t>
            </a:r>
            <a:endParaRPr lang="en-US" sz="1400" b="1"/>
          </a:p>
          <a:p>
            <a:r>
              <a:rPr lang="en-US" sz="1600"/>
              <a:t>Doesn’t support assignment.  So can’t say: string[3] = ‘d’, for instance, if string[3] doesn’t already exist.</a:t>
            </a:r>
          </a:p>
          <a:p>
            <a:r>
              <a:rPr lang="en-US" sz="1600"/>
              <a:t>Doesn’t support changing string element either.  So can’t say: string[3] = ‘d’, even if string[3] does exist.</a:t>
            </a:r>
          </a:p>
          <a:p>
            <a:r>
              <a:rPr lang="en-US" sz="1600"/>
              <a:t>Doesn’t support deletion.  So can’t say: del(string[3]), for instance.</a:t>
            </a:r>
          </a:p>
          <a:p>
            <a:endParaRPr lang="en-US" sz="1600"/>
          </a:p>
        </p:txBody>
      </p:sp>
    </p:spTree>
    <p:extLst>
      <p:ext uri="{BB962C8B-B14F-4D97-AF65-F5344CB8AC3E}">
        <p14:creationId xmlns:p14="http://schemas.microsoft.com/office/powerpoint/2010/main" val="1263977189"/>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085438" y="343949"/>
            <a:ext cx="3405930" cy="523220"/>
          </a:xfrm>
          <a:prstGeom prst="rect">
            <a:avLst/>
          </a:prstGeom>
          <a:noFill/>
        </p:spPr>
        <p:txBody>
          <a:bodyPr wrap="square" rtlCol="0">
            <a:spAutoFit/>
          </a:bodyPr>
          <a:lstStyle/>
          <a:p>
            <a:r>
              <a:rPr lang="en-US" sz="2800" b="1" u="sng"/>
              <a:t>Interacting with Web</a:t>
            </a:r>
          </a:p>
        </p:txBody>
      </p:sp>
      <p:sp>
        <p:nvSpPr>
          <p:cNvPr id="4" name="TextBox 3">
            <a:extLst>
              <a:ext uri="{FF2B5EF4-FFF2-40B4-BE49-F238E27FC236}">
                <a16:creationId xmlns:a16="http://schemas.microsoft.com/office/drawing/2014/main" id="{9E38DAF3-DD60-44A0-8712-69B3E3D9B537}"/>
              </a:ext>
            </a:extLst>
          </p:cNvPr>
          <p:cNvSpPr txBox="1"/>
          <p:nvPr/>
        </p:nvSpPr>
        <p:spPr>
          <a:xfrm>
            <a:off x="246016" y="989993"/>
            <a:ext cx="7678843" cy="338554"/>
          </a:xfrm>
          <a:prstGeom prst="rect">
            <a:avLst/>
          </a:prstGeom>
          <a:noFill/>
        </p:spPr>
        <p:txBody>
          <a:bodyPr wrap="square" rtlCol="0">
            <a:spAutoFit/>
          </a:bodyPr>
          <a:lstStyle/>
          <a:p>
            <a:r>
              <a:rPr lang="en-US" sz="1600"/>
              <a:t>If you click on query, then it takes you to further possible commands.  We’ll use extracts,</a:t>
            </a:r>
          </a:p>
        </p:txBody>
      </p:sp>
      <p:sp>
        <p:nvSpPr>
          <p:cNvPr id="9" name="TextBox 8">
            <a:extLst>
              <a:ext uri="{FF2B5EF4-FFF2-40B4-BE49-F238E27FC236}">
                <a16:creationId xmlns:a16="http://schemas.microsoft.com/office/drawing/2014/main" id="{78BE1B7E-BA9B-C59E-4B11-F5B14733418B}"/>
              </a:ext>
            </a:extLst>
          </p:cNvPr>
          <p:cNvSpPr txBox="1"/>
          <p:nvPr/>
        </p:nvSpPr>
        <p:spPr>
          <a:xfrm>
            <a:off x="283280" y="6323018"/>
            <a:ext cx="5562416" cy="307777"/>
          </a:xfrm>
          <a:prstGeom prst="rect">
            <a:avLst/>
          </a:prstGeom>
          <a:noFill/>
        </p:spPr>
        <p:txBody>
          <a:bodyPr wrap="square" rtlCol="0">
            <a:spAutoFit/>
          </a:bodyPr>
          <a:lstStyle/>
          <a:p>
            <a:r>
              <a:rPr lang="en-US" sz="1400" i="1"/>
              <a:t>https://www.en.wikipedia.org/w/api.php?action=query&amp;prop=extracts</a:t>
            </a:r>
          </a:p>
        </p:txBody>
      </p:sp>
      <p:pic>
        <p:nvPicPr>
          <p:cNvPr id="5" name="Picture 4">
            <a:extLst>
              <a:ext uri="{FF2B5EF4-FFF2-40B4-BE49-F238E27FC236}">
                <a16:creationId xmlns:a16="http://schemas.microsoft.com/office/drawing/2014/main" id="{480EB696-48B5-4CB1-5429-67EA9BD5A82E}"/>
              </a:ext>
            </a:extLst>
          </p:cNvPr>
          <p:cNvPicPr>
            <a:picLocks noChangeAspect="1"/>
          </p:cNvPicPr>
          <p:nvPr/>
        </p:nvPicPr>
        <p:blipFill>
          <a:blip r:embed="rId2"/>
          <a:stretch>
            <a:fillRect/>
          </a:stretch>
        </p:blipFill>
        <p:spPr>
          <a:xfrm>
            <a:off x="283280" y="1451372"/>
            <a:ext cx="6089528" cy="4258962"/>
          </a:xfrm>
          <a:prstGeom prst="rect">
            <a:avLst/>
          </a:prstGeom>
        </p:spPr>
      </p:pic>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A23E5400-E7D8-F4B9-BD7A-9BA4EE50CF81}"/>
                  </a:ext>
                </a:extLst>
              </p14:cNvPr>
              <p14:cNvContentPartPr/>
              <p14:nvPr/>
            </p14:nvContentPartPr>
            <p14:xfrm>
              <a:off x="1444533" y="5176497"/>
              <a:ext cx="840600" cy="302040"/>
            </p14:xfrm>
          </p:contentPart>
        </mc:Choice>
        <mc:Fallback xmlns="">
          <p:pic>
            <p:nvPicPr>
              <p:cNvPr id="6" name="Ink 5">
                <a:extLst>
                  <a:ext uri="{FF2B5EF4-FFF2-40B4-BE49-F238E27FC236}">
                    <a16:creationId xmlns:a16="http://schemas.microsoft.com/office/drawing/2014/main" id="{A23E5400-E7D8-F4B9-BD7A-9BA4EE50CF81}"/>
                  </a:ext>
                </a:extLst>
              </p:cNvPr>
              <p:cNvPicPr/>
              <p:nvPr/>
            </p:nvPicPr>
            <p:blipFill>
              <a:blip r:embed="rId4"/>
              <a:stretch>
                <a:fillRect/>
              </a:stretch>
            </p:blipFill>
            <p:spPr>
              <a:xfrm>
                <a:off x="1435533" y="5167857"/>
                <a:ext cx="858240" cy="319680"/>
              </a:xfrm>
              <a:prstGeom prst="rect">
                <a:avLst/>
              </a:prstGeom>
            </p:spPr>
          </p:pic>
        </mc:Fallback>
      </mc:AlternateContent>
      <p:sp>
        <p:nvSpPr>
          <p:cNvPr id="10" name="TextBox 9">
            <a:extLst>
              <a:ext uri="{FF2B5EF4-FFF2-40B4-BE49-F238E27FC236}">
                <a16:creationId xmlns:a16="http://schemas.microsoft.com/office/drawing/2014/main" id="{207CB695-471C-4D22-3CB0-107A04E91D43}"/>
              </a:ext>
            </a:extLst>
          </p:cNvPr>
          <p:cNvSpPr txBox="1"/>
          <p:nvPr/>
        </p:nvSpPr>
        <p:spPr>
          <a:xfrm>
            <a:off x="246015" y="5873623"/>
            <a:ext cx="1946679" cy="338554"/>
          </a:xfrm>
          <a:prstGeom prst="rect">
            <a:avLst/>
          </a:prstGeom>
          <a:noFill/>
        </p:spPr>
        <p:txBody>
          <a:bodyPr wrap="square" rtlCol="0">
            <a:spAutoFit/>
          </a:bodyPr>
          <a:lstStyle/>
          <a:p>
            <a:r>
              <a:rPr lang="en-US" sz="1600"/>
              <a:t>So now we have:</a:t>
            </a:r>
          </a:p>
        </p:txBody>
      </p:sp>
    </p:spTree>
    <p:extLst>
      <p:ext uri="{BB962C8B-B14F-4D97-AF65-F5344CB8AC3E}">
        <p14:creationId xmlns:p14="http://schemas.microsoft.com/office/powerpoint/2010/main" val="307914440"/>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085438" y="343949"/>
            <a:ext cx="3405930" cy="523220"/>
          </a:xfrm>
          <a:prstGeom prst="rect">
            <a:avLst/>
          </a:prstGeom>
          <a:noFill/>
        </p:spPr>
        <p:txBody>
          <a:bodyPr wrap="square" rtlCol="0">
            <a:spAutoFit/>
          </a:bodyPr>
          <a:lstStyle/>
          <a:p>
            <a:r>
              <a:rPr lang="en-US" sz="2800" b="1" u="sng"/>
              <a:t>Interacting with Web</a:t>
            </a:r>
          </a:p>
        </p:txBody>
      </p:sp>
      <p:sp>
        <p:nvSpPr>
          <p:cNvPr id="4" name="TextBox 3">
            <a:extLst>
              <a:ext uri="{FF2B5EF4-FFF2-40B4-BE49-F238E27FC236}">
                <a16:creationId xmlns:a16="http://schemas.microsoft.com/office/drawing/2014/main" id="{9E38DAF3-DD60-44A0-8712-69B3E3D9B537}"/>
              </a:ext>
            </a:extLst>
          </p:cNvPr>
          <p:cNvSpPr txBox="1"/>
          <p:nvPr/>
        </p:nvSpPr>
        <p:spPr>
          <a:xfrm>
            <a:off x="283280" y="1129953"/>
            <a:ext cx="11529275" cy="338554"/>
          </a:xfrm>
          <a:prstGeom prst="rect">
            <a:avLst/>
          </a:prstGeom>
          <a:noFill/>
        </p:spPr>
        <p:txBody>
          <a:bodyPr wrap="square" rtlCol="0">
            <a:spAutoFit/>
          </a:bodyPr>
          <a:lstStyle/>
          <a:p>
            <a:r>
              <a:rPr lang="en-US" sz="1600"/>
              <a:t>Clicking on extracts doesn’t take you anywhere useful.  Going back to the first page, we then see that the next argument must be format,</a:t>
            </a:r>
          </a:p>
        </p:txBody>
      </p:sp>
      <p:sp>
        <p:nvSpPr>
          <p:cNvPr id="9" name="TextBox 8">
            <a:extLst>
              <a:ext uri="{FF2B5EF4-FFF2-40B4-BE49-F238E27FC236}">
                <a16:creationId xmlns:a16="http://schemas.microsoft.com/office/drawing/2014/main" id="{78BE1B7E-BA9B-C59E-4B11-F5B14733418B}"/>
              </a:ext>
            </a:extLst>
          </p:cNvPr>
          <p:cNvSpPr txBox="1"/>
          <p:nvPr/>
        </p:nvSpPr>
        <p:spPr>
          <a:xfrm>
            <a:off x="380197" y="5375031"/>
            <a:ext cx="6897681" cy="307777"/>
          </a:xfrm>
          <a:prstGeom prst="rect">
            <a:avLst/>
          </a:prstGeom>
          <a:noFill/>
        </p:spPr>
        <p:txBody>
          <a:bodyPr wrap="square" rtlCol="0">
            <a:spAutoFit/>
          </a:bodyPr>
          <a:lstStyle/>
          <a:p>
            <a:r>
              <a:rPr lang="en-US" sz="1400" i="1"/>
              <a:t>https://www.en.wikipedia.org/w/api.php?action=query&amp;prop=extracts&amp;format=json</a:t>
            </a:r>
          </a:p>
        </p:txBody>
      </p:sp>
      <p:sp>
        <p:nvSpPr>
          <p:cNvPr id="10" name="TextBox 9">
            <a:extLst>
              <a:ext uri="{FF2B5EF4-FFF2-40B4-BE49-F238E27FC236}">
                <a16:creationId xmlns:a16="http://schemas.microsoft.com/office/drawing/2014/main" id="{207CB695-471C-4D22-3CB0-107A04E91D43}"/>
              </a:ext>
            </a:extLst>
          </p:cNvPr>
          <p:cNvSpPr txBox="1"/>
          <p:nvPr/>
        </p:nvSpPr>
        <p:spPr>
          <a:xfrm>
            <a:off x="380198" y="4824366"/>
            <a:ext cx="1946679" cy="338554"/>
          </a:xfrm>
          <a:prstGeom prst="rect">
            <a:avLst/>
          </a:prstGeom>
          <a:noFill/>
        </p:spPr>
        <p:txBody>
          <a:bodyPr wrap="square" rtlCol="0">
            <a:spAutoFit/>
          </a:bodyPr>
          <a:lstStyle/>
          <a:p>
            <a:r>
              <a:rPr lang="en-US" sz="1600"/>
              <a:t>So now we have:</a:t>
            </a:r>
          </a:p>
        </p:txBody>
      </p:sp>
      <p:pic>
        <p:nvPicPr>
          <p:cNvPr id="3" name="Picture 2">
            <a:extLst>
              <a:ext uri="{FF2B5EF4-FFF2-40B4-BE49-F238E27FC236}">
                <a16:creationId xmlns:a16="http://schemas.microsoft.com/office/drawing/2014/main" id="{EB0BFFD1-5E2D-5F51-D3D8-9F13EB6B056A}"/>
              </a:ext>
            </a:extLst>
          </p:cNvPr>
          <p:cNvPicPr>
            <a:picLocks noChangeAspect="1"/>
          </p:cNvPicPr>
          <p:nvPr/>
        </p:nvPicPr>
        <p:blipFill>
          <a:blip r:embed="rId2"/>
          <a:stretch>
            <a:fillRect/>
          </a:stretch>
        </p:blipFill>
        <p:spPr>
          <a:xfrm>
            <a:off x="380198" y="1681087"/>
            <a:ext cx="7559649" cy="2777279"/>
          </a:xfrm>
          <a:prstGeom prst="rect">
            <a:avLst/>
          </a:prstGeom>
        </p:spPr>
      </p:pic>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D7515E6D-A511-CC2C-6210-FBE2828A03FA}"/>
                  </a:ext>
                </a:extLst>
              </p14:cNvPr>
              <p14:cNvContentPartPr/>
              <p14:nvPr/>
            </p14:nvContentPartPr>
            <p14:xfrm>
              <a:off x="930813" y="2155070"/>
              <a:ext cx="806400" cy="346680"/>
            </p14:xfrm>
          </p:contentPart>
        </mc:Choice>
        <mc:Fallback xmlns="">
          <p:pic>
            <p:nvPicPr>
              <p:cNvPr id="7" name="Ink 6">
                <a:extLst>
                  <a:ext uri="{FF2B5EF4-FFF2-40B4-BE49-F238E27FC236}">
                    <a16:creationId xmlns:a16="http://schemas.microsoft.com/office/drawing/2014/main" id="{D7515E6D-A511-CC2C-6210-FBE2828A03FA}"/>
                  </a:ext>
                </a:extLst>
              </p:cNvPr>
              <p:cNvPicPr/>
              <p:nvPr/>
            </p:nvPicPr>
            <p:blipFill>
              <a:blip r:embed="rId4"/>
              <a:stretch>
                <a:fillRect/>
              </a:stretch>
            </p:blipFill>
            <p:spPr>
              <a:xfrm>
                <a:off x="921813" y="2146430"/>
                <a:ext cx="824040" cy="364320"/>
              </a:xfrm>
              <a:prstGeom prst="rect">
                <a:avLst/>
              </a:prstGeom>
            </p:spPr>
          </p:pic>
        </mc:Fallback>
      </mc:AlternateContent>
    </p:spTree>
    <p:extLst>
      <p:ext uri="{BB962C8B-B14F-4D97-AF65-F5344CB8AC3E}">
        <p14:creationId xmlns:p14="http://schemas.microsoft.com/office/powerpoint/2010/main" val="3347180371"/>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085438" y="343949"/>
            <a:ext cx="3405930" cy="523220"/>
          </a:xfrm>
          <a:prstGeom prst="rect">
            <a:avLst/>
          </a:prstGeom>
          <a:noFill/>
        </p:spPr>
        <p:txBody>
          <a:bodyPr wrap="square" rtlCol="0">
            <a:spAutoFit/>
          </a:bodyPr>
          <a:lstStyle/>
          <a:p>
            <a:r>
              <a:rPr lang="en-US" sz="2800" b="1" u="sng"/>
              <a:t>Interacting with Web</a:t>
            </a:r>
          </a:p>
        </p:txBody>
      </p:sp>
      <p:sp>
        <p:nvSpPr>
          <p:cNvPr id="4" name="TextBox 3">
            <a:extLst>
              <a:ext uri="{FF2B5EF4-FFF2-40B4-BE49-F238E27FC236}">
                <a16:creationId xmlns:a16="http://schemas.microsoft.com/office/drawing/2014/main" id="{9E38DAF3-DD60-44A0-8712-69B3E3D9B537}"/>
              </a:ext>
            </a:extLst>
          </p:cNvPr>
          <p:cNvSpPr txBox="1"/>
          <p:nvPr/>
        </p:nvSpPr>
        <p:spPr>
          <a:xfrm>
            <a:off x="331362" y="1356526"/>
            <a:ext cx="10100262" cy="338554"/>
          </a:xfrm>
          <a:prstGeom prst="rect">
            <a:avLst/>
          </a:prstGeom>
          <a:noFill/>
        </p:spPr>
        <p:txBody>
          <a:bodyPr wrap="square" rtlCol="0">
            <a:spAutoFit/>
          </a:bodyPr>
          <a:lstStyle/>
          <a:p>
            <a:r>
              <a:rPr lang="en-US" sz="1600"/>
              <a:t>I don’t know where they get the other arguments, but I guess it ends with the title of the page we’re looking for,</a:t>
            </a:r>
          </a:p>
        </p:txBody>
      </p:sp>
      <p:sp>
        <p:nvSpPr>
          <p:cNvPr id="9" name="TextBox 8">
            <a:extLst>
              <a:ext uri="{FF2B5EF4-FFF2-40B4-BE49-F238E27FC236}">
                <a16:creationId xmlns:a16="http://schemas.microsoft.com/office/drawing/2014/main" id="{78BE1B7E-BA9B-C59E-4B11-F5B14733418B}"/>
              </a:ext>
            </a:extLst>
          </p:cNvPr>
          <p:cNvSpPr txBox="1"/>
          <p:nvPr/>
        </p:nvSpPr>
        <p:spPr>
          <a:xfrm>
            <a:off x="331362" y="1905250"/>
            <a:ext cx="8243471" cy="307777"/>
          </a:xfrm>
          <a:prstGeom prst="rect">
            <a:avLst/>
          </a:prstGeom>
          <a:noFill/>
        </p:spPr>
        <p:txBody>
          <a:bodyPr wrap="square" rtlCol="0">
            <a:spAutoFit/>
          </a:bodyPr>
          <a:lstStyle/>
          <a:p>
            <a:r>
              <a:rPr lang="en-US" sz="1400" i="1"/>
              <a:t>https://www.en.wikipedia.org/w/api.php?action=query&amp;prop=extracts&amp;format=json&amp;exintro=&amp;titles=pizza</a:t>
            </a:r>
          </a:p>
        </p:txBody>
      </p:sp>
    </p:spTree>
    <p:extLst>
      <p:ext uri="{BB962C8B-B14F-4D97-AF65-F5344CB8AC3E}">
        <p14:creationId xmlns:p14="http://schemas.microsoft.com/office/powerpoint/2010/main" val="694887463"/>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085438" y="343949"/>
            <a:ext cx="3405930" cy="523220"/>
          </a:xfrm>
          <a:prstGeom prst="rect">
            <a:avLst/>
          </a:prstGeom>
          <a:noFill/>
        </p:spPr>
        <p:txBody>
          <a:bodyPr wrap="square" rtlCol="0">
            <a:spAutoFit/>
          </a:bodyPr>
          <a:lstStyle/>
          <a:p>
            <a:r>
              <a:rPr lang="en-US" sz="2800" b="1" u="sng"/>
              <a:t>Interacting with Web</a:t>
            </a:r>
          </a:p>
        </p:txBody>
      </p:sp>
      <p:sp>
        <p:nvSpPr>
          <p:cNvPr id="4" name="TextBox 3">
            <a:extLst>
              <a:ext uri="{FF2B5EF4-FFF2-40B4-BE49-F238E27FC236}">
                <a16:creationId xmlns:a16="http://schemas.microsoft.com/office/drawing/2014/main" id="{9E38DAF3-DD60-44A0-8712-69B3E3D9B537}"/>
              </a:ext>
            </a:extLst>
          </p:cNvPr>
          <p:cNvSpPr txBox="1"/>
          <p:nvPr/>
        </p:nvSpPr>
        <p:spPr>
          <a:xfrm>
            <a:off x="469993" y="1351987"/>
            <a:ext cx="9008303" cy="523220"/>
          </a:xfrm>
          <a:prstGeom prst="rect">
            <a:avLst/>
          </a:prstGeom>
          <a:noFill/>
        </p:spPr>
        <p:txBody>
          <a:bodyPr wrap="square" rtlCol="0">
            <a:spAutoFit/>
          </a:bodyPr>
          <a:lstStyle/>
          <a:p>
            <a:r>
              <a:rPr lang="en-US" sz="1400"/>
              <a:t>A nice alternative is to use Python to download the dataset directly.  A helpful library for interacting with websites and downloading data, etc., is </a:t>
            </a:r>
            <a:r>
              <a:rPr lang="en-US" sz="1400" b="1"/>
              <a:t>urlib</a:t>
            </a:r>
            <a:r>
              <a:rPr lang="en-US" sz="1400"/>
              <a:t>.  We can use it to download data.</a:t>
            </a:r>
          </a:p>
        </p:txBody>
      </p:sp>
      <p:sp>
        <p:nvSpPr>
          <p:cNvPr id="10" name="TextBox 9">
            <a:extLst>
              <a:ext uri="{FF2B5EF4-FFF2-40B4-BE49-F238E27FC236}">
                <a16:creationId xmlns:a16="http://schemas.microsoft.com/office/drawing/2014/main" id="{494A6D0F-DE74-CBC3-4D8F-039E842087AF}"/>
              </a:ext>
            </a:extLst>
          </p:cNvPr>
          <p:cNvSpPr txBox="1"/>
          <p:nvPr/>
        </p:nvSpPr>
        <p:spPr>
          <a:xfrm>
            <a:off x="469993" y="2536167"/>
            <a:ext cx="2192594" cy="338554"/>
          </a:xfrm>
          <a:prstGeom prst="rect">
            <a:avLst/>
          </a:prstGeom>
          <a:noFill/>
        </p:spPr>
        <p:txBody>
          <a:bodyPr wrap="square">
            <a:spAutoFit/>
          </a:bodyPr>
          <a:lstStyle/>
          <a:p>
            <a:r>
              <a:rPr lang="en-US" sz="1600"/>
              <a:t>urlretrieve(url, path)</a:t>
            </a:r>
          </a:p>
        </p:txBody>
      </p:sp>
      <p:sp>
        <p:nvSpPr>
          <p:cNvPr id="5" name="TextBox 4">
            <a:extLst>
              <a:ext uri="{FF2B5EF4-FFF2-40B4-BE49-F238E27FC236}">
                <a16:creationId xmlns:a16="http://schemas.microsoft.com/office/drawing/2014/main" id="{F110277A-B953-49FD-3371-ED70C37FEB85}"/>
              </a:ext>
            </a:extLst>
          </p:cNvPr>
          <p:cNvSpPr txBox="1"/>
          <p:nvPr/>
        </p:nvSpPr>
        <p:spPr>
          <a:xfrm>
            <a:off x="469994" y="2072478"/>
            <a:ext cx="3523508" cy="338554"/>
          </a:xfrm>
          <a:prstGeom prst="rect">
            <a:avLst/>
          </a:prstGeom>
          <a:noFill/>
        </p:spPr>
        <p:txBody>
          <a:bodyPr wrap="square" rtlCol="0">
            <a:spAutoFit/>
          </a:bodyPr>
          <a:lstStyle/>
          <a:p>
            <a:r>
              <a:rPr lang="en-US" sz="1600" b="1"/>
              <a:t>from urllib.request import urlretrieve</a:t>
            </a:r>
          </a:p>
        </p:txBody>
      </p:sp>
      <mc:AlternateContent xmlns:mc="http://schemas.openxmlformats.org/markup-compatibility/2006" xmlns:p14="http://schemas.microsoft.com/office/powerpoint/2010/main">
        <mc:Choice Requires="p14">
          <p:contentPart p14:bwMode="auto" r:id="rId2">
            <p14:nvContentPartPr>
              <p14:cNvPr id="6" name="Ink 5">
                <a:extLst>
                  <a:ext uri="{FF2B5EF4-FFF2-40B4-BE49-F238E27FC236}">
                    <a16:creationId xmlns:a16="http://schemas.microsoft.com/office/drawing/2014/main" id="{6701B613-22D6-E354-4B0C-BF114B07D433}"/>
                  </a:ext>
                </a:extLst>
              </p14:cNvPr>
              <p14:cNvContentPartPr/>
              <p14:nvPr/>
            </p14:nvContentPartPr>
            <p14:xfrm>
              <a:off x="2502214" y="2709059"/>
              <a:ext cx="732600" cy="55080"/>
            </p14:xfrm>
          </p:contentPart>
        </mc:Choice>
        <mc:Fallback xmlns="">
          <p:pic>
            <p:nvPicPr>
              <p:cNvPr id="6" name="Ink 5">
                <a:extLst>
                  <a:ext uri="{FF2B5EF4-FFF2-40B4-BE49-F238E27FC236}">
                    <a16:creationId xmlns:a16="http://schemas.microsoft.com/office/drawing/2014/main" id="{6701B613-22D6-E354-4B0C-BF114B07D433}"/>
                  </a:ext>
                </a:extLst>
              </p:cNvPr>
              <p:cNvPicPr/>
              <p:nvPr/>
            </p:nvPicPr>
            <p:blipFill>
              <a:blip r:embed="rId3"/>
              <a:stretch>
                <a:fillRect/>
              </a:stretch>
            </p:blipFill>
            <p:spPr>
              <a:xfrm>
                <a:off x="2493214" y="2700000"/>
                <a:ext cx="750240" cy="72836"/>
              </a:xfrm>
              <a:prstGeom prst="rect">
                <a:avLst/>
              </a:prstGeom>
            </p:spPr>
          </p:pic>
        </mc:Fallback>
      </mc:AlternateContent>
      <p:sp>
        <p:nvSpPr>
          <p:cNvPr id="7" name="TextBox 6">
            <a:extLst>
              <a:ext uri="{FF2B5EF4-FFF2-40B4-BE49-F238E27FC236}">
                <a16:creationId xmlns:a16="http://schemas.microsoft.com/office/drawing/2014/main" id="{A5FE1532-07E7-2F0E-1A82-F06642A31DF1}"/>
              </a:ext>
            </a:extLst>
          </p:cNvPr>
          <p:cNvSpPr txBox="1"/>
          <p:nvPr/>
        </p:nvSpPr>
        <p:spPr>
          <a:xfrm>
            <a:off x="3431056" y="2502529"/>
            <a:ext cx="7476430" cy="523220"/>
          </a:xfrm>
          <a:prstGeom prst="rect">
            <a:avLst/>
          </a:prstGeom>
          <a:noFill/>
        </p:spPr>
        <p:txBody>
          <a:bodyPr wrap="square" rtlCol="0">
            <a:spAutoFit/>
          </a:bodyPr>
          <a:lstStyle/>
          <a:p>
            <a:r>
              <a:rPr lang="en-US" sz="1400"/>
              <a:t>url is the url string to where you’ll download the data from.  And path is the path string where you want to store the file.  Can do this for csv, excel, json files, etc.  </a:t>
            </a:r>
          </a:p>
        </p:txBody>
      </p:sp>
      <p:sp>
        <p:nvSpPr>
          <p:cNvPr id="3" name="TextBox 2">
            <a:extLst>
              <a:ext uri="{FF2B5EF4-FFF2-40B4-BE49-F238E27FC236}">
                <a16:creationId xmlns:a16="http://schemas.microsoft.com/office/drawing/2014/main" id="{243A5E96-8CD2-84A3-3256-6560AF2098F2}"/>
              </a:ext>
            </a:extLst>
          </p:cNvPr>
          <p:cNvSpPr txBox="1"/>
          <p:nvPr/>
        </p:nvSpPr>
        <p:spPr>
          <a:xfrm>
            <a:off x="469994" y="4282777"/>
            <a:ext cx="2192594" cy="338554"/>
          </a:xfrm>
          <a:prstGeom prst="rect">
            <a:avLst/>
          </a:prstGeom>
          <a:noFill/>
        </p:spPr>
        <p:txBody>
          <a:bodyPr wrap="square">
            <a:spAutoFit/>
          </a:bodyPr>
          <a:lstStyle/>
          <a:p>
            <a:r>
              <a:rPr lang="en-US" sz="1600"/>
              <a:t>request = Request(url)</a:t>
            </a:r>
          </a:p>
        </p:txBody>
      </p:sp>
      <p:sp>
        <p:nvSpPr>
          <p:cNvPr id="8" name="TextBox 7">
            <a:extLst>
              <a:ext uri="{FF2B5EF4-FFF2-40B4-BE49-F238E27FC236}">
                <a16:creationId xmlns:a16="http://schemas.microsoft.com/office/drawing/2014/main" id="{C163B122-50AA-A9FF-539E-A7A1EEE442C0}"/>
              </a:ext>
            </a:extLst>
          </p:cNvPr>
          <p:cNvSpPr txBox="1"/>
          <p:nvPr/>
        </p:nvSpPr>
        <p:spPr>
          <a:xfrm>
            <a:off x="469994" y="3484986"/>
            <a:ext cx="4008700" cy="338554"/>
          </a:xfrm>
          <a:prstGeom prst="rect">
            <a:avLst/>
          </a:prstGeom>
          <a:noFill/>
        </p:spPr>
        <p:txBody>
          <a:bodyPr wrap="square" rtlCol="0">
            <a:spAutoFit/>
          </a:bodyPr>
          <a:lstStyle/>
          <a:p>
            <a:r>
              <a:rPr lang="en-US" sz="1600" b="1"/>
              <a:t>from urllib.request import Request, urlopen</a:t>
            </a:r>
          </a:p>
        </p:txBody>
      </p:sp>
      <mc:AlternateContent xmlns:mc="http://schemas.openxmlformats.org/markup-compatibility/2006" xmlns:p14="http://schemas.microsoft.com/office/powerpoint/2010/main">
        <mc:Choice Requires="p14">
          <p:contentPart p14:bwMode="auto" r:id="rId4">
            <p14:nvContentPartPr>
              <p14:cNvPr id="9" name="Ink 8">
                <a:extLst>
                  <a:ext uri="{FF2B5EF4-FFF2-40B4-BE49-F238E27FC236}">
                    <a16:creationId xmlns:a16="http://schemas.microsoft.com/office/drawing/2014/main" id="{C3E9A2DD-9156-8F87-D8DE-22B2C856D82F}"/>
                  </a:ext>
                </a:extLst>
              </p14:cNvPr>
              <p14:cNvContentPartPr/>
              <p14:nvPr/>
            </p14:nvContentPartPr>
            <p14:xfrm>
              <a:off x="2698457" y="4452054"/>
              <a:ext cx="732600" cy="55080"/>
            </p14:xfrm>
          </p:contentPart>
        </mc:Choice>
        <mc:Fallback xmlns="">
          <p:pic>
            <p:nvPicPr>
              <p:cNvPr id="9" name="Ink 8">
                <a:extLst>
                  <a:ext uri="{FF2B5EF4-FFF2-40B4-BE49-F238E27FC236}">
                    <a16:creationId xmlns:a16="http://schemas.microsoft.com/office/drawing/2014/main" id="{C3E9A2DD-9156-8F87-D8DE-22B2C856D82F}"/>
                  </a:ext>
                </a:extLst>
              </p:cNvPr>
              <p:cNvPicPr/>
              <p:nvPr/>
            </p:nvPicPr>
            <p:blipFill>
              <a:blip r:embed="rId5"/>
              <a:stretch>
                <a:fillRect/>
              </a:stretch>
            </p:blipFill>
            <p:spPr>
              <a:xfrm>
                <a:off x="2689457" y="4442995"/>
                <a:ext cx="750240" cy="72836"/>
              </a:xfrm>
              <a:prstGeom prst="rect">
                <a:avLst/>
              </a:prstGeom>
            </p:spPr>
          </p:pic>
        </mc:Fallback>
      </mc:AlternateContent>
      <p:sp>
        <p:nvSpPr>
          <p:cNvPr id="11" name="TextBox 10">
            <a:extLst>
              <a:ext uri="{FF2B5EF4-FFF2-40B4-BE49-F238E27FC236}">
                <a16:creationId xmlns:a16="http://schemas.microsoft.com/office/drawing/2014/main" id="{0EE5BF2D-8BEE-2135-8666-FB5BFD7DD63D}"/>
              </a:ext>
            </a:extLst>
          </p:cNvPr>
          <p:cNvSpPr txBox="1"/>
          <p:nvPr/>
        </p:nvSpPr>
        <p:spPr>
          <a:xfrm>
            <a:off x="3633725" y="4293798"/>
            <a:ext cx="4742560" cy="307777"/>
          </a:xfrm>
          <a:prstGeom prst="rect">
            <a:avLst/>
          </a:prstGeom>
          <a:noFill/>
        </p:spPr>
        <p:txBody>
          <a:bodyPr wrap="square" rtlCol="0">
            <a:spAutoFit/>
          </a:bodyPr>
          <a:lstStyle/>
          <a:p>
            <a:r>
              <a:rPr lang="en-US" sz="1400"/>
              <a:t>makes connection to website</a:t>
            </a:r>
          </a:p>
        </p:txBody>
      </p:sp>
      <p:sp>
        <p:nvSpPr>
          <p:cNvPr id="12" name="TextBox 11">
            <a:extLst>
              <a:ext uri="{FF2B5EF4-FFF2-40B4-BE49-F238E27FC236}">
                <a16:creationId xmlns:a16="http://schemas.microsoft.com/office/drawing/2014/main" id="{E53E8FD2-A3BD-9E58-CC39-ADF3D8E8011F}"/>
              </a:ext>
            </a:extLst>
          </p:cNvPr>
          <p:cNvSpPr txBox="1"/>
          <p:nvPr/>
        </p:nvSpPr>
        <p:spPr>
          <a:xfrm>
            <a:off x="469993" y="4804514"/>
            <a:ext cx="2571787" cy="338554"/>
          </a:xfrm>
          <a:prstGeom prst="rect">
            <a:avLst/>
          </a:prstGeom>
          <a:noFill/>
        </p:spPr>
        <p:txBody>
          <a:bodyPr wrap="square">
            <a:spAutoFit/>
          </a:bodyPr>
          <a:lstStyle/>
          <a:p>
            <a:r>
              <a:rPr lang="en-US" sz="1600"/>
              <a:t>response = urlopen(request)</a:t>
            </a:r>
          </a:p>
        </p:txBody>
      </p:sp>
      <mc:AlternateContent xmlns:mc="http://schemas.openxmlformats.org/markup-compatibility/2006" xmlns:p14="http://schemas.microsoft.com/office/powerpoint/2010/main">
        <mc:Choice Requires="p14">
          <p:contentPart p14:bwMode="auto" r:id="rId6">
            <p14:nvContentPartPr>
              <p14:cNvPr id="13" name="Ink 12">
                <a:extLst>
                  <a:ext uri="{FF2B5EF4-FFF2-40B4-BE49-F238E27FC236}">
                    <a16:creationId xmlns:a16="http://schemas.microsoft.com/office/drawing/2014/main" id="{BFE521DB-CEC4-6C5B-8E8B-5E91A6C9C253}"/>
                  </a:ext>
                </a:extLst>
              </p14:cNvPr>
              <p14:cNvContentPartPr/>
              <p14:nvPr/>
            </p14:nvContentPartPr>
            <p14:xfrm>
              <a:off x="3234815" y="4969423"/>
              <a:ext cx="732600" cy="55080"/>
            </p14:xfrm>
          </p:contentPart>
        </mc:Choice>
        <mc:Fallback xmlns="">
          <p:pic>
            <p:nvPicPr>
              <p:cNvPr id="13" name="Ink 12">
                <a:extLst>
                  <a:ext uri="{FF2B5EF4-FFF2-40B4-BE49-F238E27FC236}">
                    <a16:creationId xmlns:a16="http://schemas.microsoft.com/office/drawing/2014/main" id="{BFE521DB-CEC4-6C5B-8E8B-5E91A6C9C253}"/>
                  </a:ext>
                </a:extLst>
              </p:cNvPr>
              <p:cNvPicPr/>
              <p:nvPr/>
            </p:nvPicPr>
            <p:blipFill>
              <a:blip r:embed="rId5"/>
              <a:stretch>
                <a:fillRect/>
              </a:stretch>
            </p:blipFill>
            <p:spPr>
              <a:xfrm>
                <a:off x="3225815" y="4960364"/>
                <a:ext cx="750240" cy="72836"/>
              </a:xfrm>
              <a:prstGeom prst="rect">
                <a:avLst/>
              </a:prstGeom>
            </p:spPr>
          </p:pic>
        </mc:Fallback>
      </mc:AlternateContent>
      <p:sp>
        <p:nvSpPr>
          <p:cNvPr id="14" name="TextBox 13">
            <a:extLst>
              <a:ext uri="{FF2B5EF4-FFF2-40B4-BE49-F238E27FC236}">
                <a16:creationId xmlns:a16="http://schemas.microsoft.com/office/drawing/2014/main" id="{5458918C-977E-40F6-C304-B688F638127B}"/>
              </a:ext>
            </a:extLst>
          </p:cNvPr>
          <p:cNvSpPr txBox="1"/>
          <p:nvPr/>
        </p:nvSpPr>
        <p:spPr>
          <a:xfrm>
            <a:off x="4160450" y="4806877"/>
            <a:ext cx="3863878" cy="307777"/>
          </a:xfrm>
          <a:prstGeom prst="rect">
            <a:avLst/>
          </a:prstGeom>
          <a:noFill/>
        </p:spPr>
        <p:txBody>
          <a:bodyPr wrap="square" rtlCol="0">
            <a:spAutoFit/>
          </a:bodyPr>
          <a:lstStyle/>
          <a:p>
            <a:r>
              <a:rPr lang="en-US" sz="1400"/>
              <a:t>‘opens’ the url and stores in variable response.</a:t>
            </a:r>
          </a:p>
        </p:txBody>
      </p:sp>
      <p:sp>
        <p:nvSpPr>
          <p:cNvPr id="15" name="TextBox 14">
            <a:extLst>
              <a:ext uri="{FF2B5EF4-FFF2-40B4-BE49-F238E27FC236}">
                <a16:creationId xmlns:a16="http://schemas.microsoft.com/office/drawing/2014/main" id="{DF20ECF5-0F23-E7DB-4E20-EDD213F7B5C2}"/>
              </a:ext>
            </a:extLst>
          </p:cNvPr>
          <p:cNvSpPr txBox="1"/>
          <p:nvPr/>
        </p:nvSpPr>
        <p:spPr>
          <a:xfrm>
            <a:off x="492267" y="5347478"/>
            <a:ext cx="1681767" cy="338554"/>
          </a:xfrm>
          <a:prstGeom prst="rect">
            <a:avLst/>
          </a:prstGeom>
          <a:noFill/>
        </p:spPr>
        <p:txBody>
          <a:bodyPr wrap="square">
            <a:spAutoFit/>
          </a:bodyPr>
          <a:lstStyle/>
          <a:p>
            <a:r>
              <a:rPr lang="en-US" sz="1600"/>
              <a:t>response.read()</a:t>
            </a:r>
          </a:p>
        </p:txBody>
      </p:sp>
      <mc:AlternateContent xmlns:mc="http://schemas.openxmlformats.org/markup-compatibility/2006" xmlns:p14="http://schemas.microsoft.com/office/powerpoint/2010/main">
        <mc:Choice Requires="p14">
          <p:contentPart p14:bwMode="auto" r:id="rId7">
            <p14:nvContentPartPr>
              <p14:cNvPr id="16" name="Ink 15">
                <a:extLst>
                  <a:ext uri="{FF2B5EF4-FFF2-40B4-BE49-F238E27FC236}">
                    <a16:creationId xmlns:a16="http://schemas.microsoft.com/office/drawing/2014/main" id="{ECC6A041-C266-377C-22F8-DA428C63F67F}"/>
                  </a:ext>
                </a:extLst>
              </p14:cNvPr>
              <p14:cNvContentPartPr/>
              <p14:nvPr/>
            </p14:nvContentPartPr>
            <p14:xfrm>
              <a:off x="2250411" y="5525880"/>
              <a:ext cx="732600" cy="55080"/>
            </p14:xfrm>
          </p:contentPart>
        </mc:Choice>
        <mc:Fallback xmlns="">
          <p:pic>
            <p:nvPicPr>
              <p:cNvPr id="16" name="Ink 15">
                <a:extLst>
                  <a:ext uri="{FF2B5EF4-FFF2-40B4-BE49-F238E27FC236}">
                    <a16:creationId xmlns:a16="http://schemas.microsoft.com/office/drawing/2014/main" id="{ECC6A041-C266-377C-22F8-DA428C63F67F}"/>
                  </a:ext>
                </a:extLst>
              </p:cNvPr>
              <p:cNvPicPr/>
              <p:nvPr/>
            </p:nvPicPr>
            <p:blipFill>
              <a:blip r:embed="rId5"/>
              <a:stretch>
                <a:fillRect/>
              </a:stretch>
            </p:blipFill>
            <p:spPr>
              <a:xfrm>
                <a:off x="2241411" y="5516821"/>
                <a:ext cx="750240" cy="72836"/>
              </a:xfrm>
              <a:prstGeom prst="rect">
                <a:avLst/>
              </a:prstGeom>
            </p:spPr>
          </p:pic>
        </mc:Fallback>
      </mc:AlternateContent>
      <p:sp>
        <p:nvSpPr>
          <p:cNvPr id="17" name="TextBox 16">
            <a:extLst>
              <a:ext uri="{FF2B5EF4-FFF2-40B4-BE49-F238E27FC236}">
                <a16:creationId xmlns:a16="http://schemas.microsoft.com/office/drawing/2014/main" id="{D1E47724-7E26-2A24-3154-7329C1B3C5FE}"/>
              </a:ext>
            </a:extLst>
          </p:cNvPr>
          <p:cNvSpPr txBox="1"/>
          <p:nvPr/>
        </p:nvSpPr>
        <p:spPr>
          <a:xfrm>
            <a:off x="3253476" y="5378255"/>
            <a:ext cx="6618313" cy="307777"/>
          </a:xfrm>
          <a:prstGeom prst="rect">
            <a:avLst/>
          </a:prstGeom>
          <a:noFill/>
        </p:spPr>
        <p:txBody>
          <a:bodyPr wrap="square" rtlCol="0">
            <a:spAutoFit/>
          </a:bodyPr>
          <a:lstStyle/>
          <a:p>
            <a:r>
              <a:rPr lang="en-US" sz="1400"/>
              <a:t>outputs the html in the webpage.  Should store the output in a variable, say, html. </a:t>
            </a:r>
          </a:p>
        </p:txBody>
      </p:sp>
      <p:sp>
        <p:nvSpPr>
          <p:cNvPr id="18" name="TextBox 17">
            <a:extLst>
              <a:ext uri="{FF2B5EF4-FFF2-40B4-BE49-F238E27FC236}">
                <a16:creationId xmlns:a16="http://schemas.microsoft.com/office/drawing/2014/main" id="{63863E49-0D12-B445-D74E-6AFF3276E49A}"/>
              </a:ext>
            </a:extLst>
          </p:cNvPr>
          <p:cNvSpPr txBox="1"/>
          <p:nvPr/>
        </p:nvSpPr>
        <p:spPr>
          <a:xfrm>
            <a:off x="492267" y="5931056"/>
            <a:ext cx="1681767" cy="338554"/>
          </a:xfrm>
          <a:prstGeom prst="rect">
            <a:avLst/>
          </a:prstGeom>
          <a:noFill/>
        </p:spPr>
        <p:txBody>
          <a:bodyPr wrap="square">
            <a:spAutoFit/>
          </a:bodyPr>
          <a:lstStyle/>
          <a:p>
            <a:r>
              <a:rPr lang="en-US" sz="1600"/>
              <a:t>response.close()</a:t>
            </a:r>
          </a:p>
        </p:txBody>
      </p:sp>
      <mc:AlternateContent xmlns:mc="http://schemas.openxmlformats.org/markup-compatibility/2006" xmlns:p14="http://schemas.microsoft.com/office/powerpoint/2010/main">
        <mc:Choice Requires="p14">
          <p:contentPart p14:bwMode="auto" r:id="rId8">
            <p14:nvContentPartPr>
              <p14:cNvPr id="19" name="Ink 18">
                <a:extLst>
                  <a:ext uri="{FF2B5EF4-FFF2-40B4-BE49-F238E27FC236}">
                    <a16:creationId xmlns:a16="http://schemas.microsoft.com/office/drawing/2014/main" id="{0081207B-7ED3-7DD4-8A28-7536C1E5C59E}"/>
                  </a:ext>
                </a:extLst>
              </p14:cNvPr>
              <p14:cNvContentPartPr/>
              <p14:nvPr/>
            </p14:nvContentPartPr>
            <p14:xfrm>
              <a:off x="2250411" y="6109458"/>
              <a:ext cx="732600" cy="55080"/>
            </p14:xfrm>
          </p:contentPart>
        </mc:Choice>
        <mc:Fallback xmlns="">
          <p:pic>
            <p:nvPicPr>
              <p:cNvPr id="19" name="Ink 18">
                <a:extLst>
                  <a:ext uri="{FF2B5EF4-FFF2-40B4-BE49-F238E27FC236}">
                    <a16:creationId xmlns:a16="http://schemas.microsoft.com/office/drawing/2014/main" id="{0081207B-7ED3-7DD4-8A28-7536C1E5C59E}"/>
                  </a:ext>
                </a:extLst>
              </p:cNvPr>
              <p:cNvPicPr/>
              <p:nvPr/>
            </p:nvPicPr>
            <p:blipFill>
              <a:blip r:embed="rId5"/>
              <a:stretch>
                <a:fillRect/>
              </a:stretch>
            </p:blipFill>
            <p:spPr>
              <a:xfrm>
                <a:off x="2241411" y="6100399"/>
                <a:ext cx="750240" cy="72836"/>
              </a:xfrm>
              <a:prstGeom prst="rect">
                <a:avLst/>
              </a:prstGeom>
            </p:spPr>
          </p:pic>
        </mc:Fallback>
      </mc:AlternateContent>
      <p:sp>
        <p:nvSpPr>
          <p:cNvPr id="20" name="TextBox 19">
            <a:extLst>
              <a:ext uri="{FF2B5EF4-FFF2-40B4-BE49-F238E27FC236}">
                <a16:creationId xmlns:a16="http://schemas.microsoft.com/office/drawing/2014/main" id="{F38C21B3-EA8F-9E32-D1CB-2401311709FF}"/>
              </a:ext>
            </a:extLst>
          </p:cNvPr>
          <p:cNvSpPr txBox="1"/>
          <p:nvPr/>
        </p:nvSpPr>
        <p:spPr>
          <a:xfrm>
            <a:off x="3253477" y="5961833"/>
            <a:ext cx="3863878" cy="307777"/>
          </a:xfrm>
          <a:prstGeom prst="rect">
            <a:avLst/>
          </a:prstGeom>
          <a:noFill/>
        </p:spPr>
        <p:txBody>
          <a:bodyPr wrap="square" rtlCol="0">
            <a:spAutoFit/>
          </a:bodyPr>
          <a:lstStyle/>
          <a:p>
            <a:r>
              <a:rPr lang="en-US" sz="1400"/>
              <a:t>closes the connection</a:t>
            </a:r>
          </a:p>
        </p:txBody>
      </p:sp>
      <p:sp>
        <p:nvSpPr>
          <p:cNvPr id="22" name="TextBox 21">
            <a:extLst>
              <a:ext uri="{FF2B5EF4-FFF2-40B4-BE49-F238E27FC236}">
                <a16:creationId xmlns:a16="http://schemas.microsoft.com/office/drawing/2014/main" id="{1A1AD92A-4DEE-1A90-64F9-A2E46BACED7B}"/>
              </a:ext>
            </a:extLst>
          </p:cNvPr>
          <p:cNvSpPr txBox="1"/>
          <p:nvPr/>
        </p:nvSpPr>
        <p:spPr>
          <a:xfrm>
            <a:off x="503502" y="3799425"/>
            <a:ext cx="3816571" cy="307777"/>
          </a:xfrm>
          <a:prstGeom prst="rect">
            <a:avLst/>
          </a:prstGeom>
          <a:noFill/>
        </p:spPr>
        <p:txBody>
          <a:bodyPr wrap="square">
            <a:spAutoFit/>
          </a:bodyPr>
          <a:lstStyle/>
          <a:p>
            <a:r>
              <a:rPr lang="en-US" sz="1400"/>
              <a:t>Can use this to read in a website’s html,</a:t>
            </a:r>
          </a:p>
        </p:txBody>
      </p:sp>
    </p:spTree>
    <p:extLst>
      <p:ext uri="{BB962C8B-B14F-4D97-AF65-F5344CB8AC3E}">
        <p14:creationId xmlns:p14="http://schemas.microsoft.com/office/powerpoint/2010/main" val="3345732313"/>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085438" y="343949"/>
            <a:ext cx="3405930" cy="523220"/>
          </a:xfrm>
          <a:prstGeom prst="rect">
            <a:avLst/>
          </a:prstGeom>
          <a:noFill/>
        </p:spPr>
        <p:txBody>
          <a:bodyPr wrap="square" rtlCol="0">
            <a:spAutoFit/>
          </a:bodyPr>
          <a:lstStyle/>
          <a:p>
            <a:r>
              <a:rPr lang="en-US" sz="2800" b="1" u="sng"/>
              <a:t>Interacting with Web</a:t>
            </a:r>
          </a:p>
        </p:txBody>
      </p:sp>
      <p:sp>
        <p:nvSpPr>
          <p:cNvPr id="7" name="TextBox 6">
            <a:extLst>
              <a:ext uri="{FF2B5EF4-FFF2-40B4-BE49-F238E27FC236}">
                <a16:creationId xmlns:a16="http://schemas.microsoft.com/office/drawing/2014/main" id="{A5FE1532-07E7-2F0E-1A82-F06642A31DF1}"/>
              </a:ext>
            </a:extLst>
          </p:cNvPr>
          <p:cNvSpPr txBox="1"/>
          <p:nvPr/>
        </p:nvSpPr>
        <p:spPr>
          <a:xfrm>
            <a:off x="454592" y="1295196"/>
            <a:ext cx="6184491" cy="307777"/>
          </a:xfrm>
          <a:prstGeom prst="rect">
            <a:avLst/>
          </a:prstGeom>
          <a:noFill/>
        </p:spPr>
        <p:txBody>
          <a:bodyPr wrap="square" rtlCol="0">
            <a:spAutoFit/>
          </a:bodyPr>
          <a:lstStyle/>
          <a:p>
            <a:r>
              <a:rPr lang="en-US" sz="1400"/>
              <a:t>for example, I downloaded a wine dataset and stored it on computer, using </a:t>
            </a:r>
            <a:r>
              <a:rPr lang="en-US" sz="1400" b="1"/>
              <a:t>urllib</a:t>
            </a:r>
            <a:r>
              <a:rPr lang="en-US" sz="1400"/>
              <a:t>.</a:t>
            </a:r>
          </a:p>
        </p:txBody>
      </p:sp>
      <p:pic>
        <p:nvPicPr>
          <p:cNvPr id="9" name="Picture 8">
            <a:extLst>
              <a:ext uri="{FF2B5EF4-FFF2-40B4-BE49-F238E27FC236}">
                <a16:creationId xmlns:a16="http://schemas.microsoft.com/office/drawing/2014/main" id="{35BE4EE6-BB7B-CA0A-8D49-A972583D0613}"/>
              </a:ext>
            </a:extLst>
          </p:cNvPr>
          <p:cNvPicPr>
            <a:picLocks noChangeAspect="1"/>
          </p:cNvPicPr>
          <p:nvPr/>
        </p:nvPicPr>
        <p:blipFill>
          <a:blip r:embed="rId2"/>
          <a:stretch>
            <a:fillRect/>
          </a:stretch>
        </p:blipFill>
        <p:spPr>
          <a:xfrm>
            <a:off x="454592" y="1831261"/>
            <a:ext cx="8564170" cy="695422"/>
          </a:xfrm>
          <a:prstGeom prst="rect">
            <a:avLst/>
          </a:prstGeom>
        </p:spPr>
      </p:pic>
      <p:pic>
        <p:nvPicPr>
          <p:cNvPr id="3" name="Picture 2">
            <a:extLst>
              <a:ext uri="{FF2B5EF4-FFF2-40B4-BE49-F238E27FC236}">
                <a16:creationId xmlns:a16="http://schemas.microsoft.com/office/drawing/2014/main" id="{43DFB21A-A281-A325-95C8-4BFCB9EACE48}"/>
              </a:ext>
            </a:extLst>
          </p:cNvPr>
          <p:cNvPicPr>
            <a:picLocks noChangeAspect="1"/>
          </p:cNvPicPr>
          <p:nvPr/>
        </p:nvPicPr>
        <p:blipFill>
          <a:blip r:embed="rId3"/>
          <a:stretch>
            <a:fillRect/>
          </a:stretch>
        </p:blipFill>
        <p:spPr>
          <a:xfrm>
            <a:off x="454592" y="2908331"/>
            <a:ext cx="5384442" cy="2076263"/>
          </a:xfrm>
          <a:prstGeom prst="rect">
            <a:avLst/>
          </a:prstGeom>
        </p:spPr>
      </p:pic>
      <p:sp>
        <p:nvSpPr>
          <p:cNvPr id="8" name="TextBox 7">
            <a:extLst>
              <a:ext uri="{FF2B5EF4-FFF2-40B4-BE49-F238E27FC236}">
                <a16:creationId xmlns:a16="http://schemas.microsoft.com/office/drawing/2014/main" id="{696D403A-28A8-7C44-D9A9-E31533215165}"/>
              </a:ext>
            </a:extLst>
          </p:cNvPr>
          <p:cNvSpPr txBox="1"/>
          <p:nvPr/>
        </p:nvSpPr>
        <p:spPr>
          <a:xfrm>
            <a:off x="1212980" y="5255027"/>
            <a:ext cx="2127380" cy="307777"/>
          </a:xfrm>
          <a:prstGeom prst="rect">
            <a:avLst/>
          </a:prstGeom>
          <a:noFill/>
        </p:spPr>
        <p:txBody>
          <a:bodyPr wrap="square" rtlCol="0">
            <a:spAutoFit/>
          </a:bodyPr>
          <a:lstStyle/>
          <a:p>
            <a:r>
              <a:rPr lang="en-US" sz="1400"/>
              <a:t>can see it stored here.</a:t>
            </a:r>
          </a:p>
        </p:txBody>
      </p:sp>
      <mc:AlternateContent xmlns:mc="http://schemas.openxmlformats.org/markup-compatibility/2006" xmlns:p14="http://schemas.microsoft.com/office/powerpoint/2010/main">
        <mc:Choice Requires="p14">
          <p:contentPart p14:bwMode="auto" r:id="rId4">
            <p14:nvContentPartPr>
              <p14:cNvPr id="11" name="Ink 10">
                <a:extLst>
                  <a:ext uri="{FF2B5EF4-FFF2-40B4-BE49-F238E27FC236}">
                    <a16:creationId xmlns:a16="http://schemas.microsoft.com/office/drawing/2014/main" id="{CC5FA212-76E3-1418-DF37-82B3557A9D3D}"/>
                  </a:ext>
                </a:extLst>
              </p14:cNvPr>
              <p14:cNvContentPartPr/>
              <p14:nvPr/>
            </p14:nvContentPartPr>
            <p14:xfrm>
              <a:off x="1304853" y="4664630"/>
              <a:ext cx="1403280" cy="516240"/>
            </p14:xfrm>
          </p:contentPart>
        </mc:Choice>
        <mc:Fallback xmlns="">
          <p:pic>
            <p:nvPicPr>
              <p:cNvPr id="11" name="Ink 10">
                <a:extLst>
                  <a:ext uri="{FF2B5EF4-FFF2-40B4-BE49-F238E27FC236}">
                    <a16:creationId xmlns:a16="http://schemas.microsoft.com/office/drawing/2014/main" id="{CC5FA212-76E3-1418-DF37-82B3557A9D3D}"/>
                  </a:ext>
                </a:extLst>
              </p:cNvPr>
              <p:cNvPicPr/>
              <p:nvPr/>
            </p:nvPicPr>
            <p:blipFill>
              <a:blip r:embed="rId5"/>
              <a:stretch>
                <a:fillRect/>
              </a:stretch>
            </p:blipFill>
            <p:spPr>
              <a:xfrm>
                <a:off x="1295853" y="4655990"/>
                <a:ext cx="1420920" cy="533880"/>
              </a:xfrm>
              <a:prstGeom prst="rect">
                <a:avLst/>
              </a:prstGeom>
            </p:spPr>
          </p:pic>
        </mc:Fallback>
      </mc:AlternateContent>
    </p:spTree>
    <p:extLst>
      <p:ext uri="{BB962C8B-B14F-4D97-AF65-F5344CB8AC3E}">
        <p14:creationId xmlns:p14="http://schemas.microsoft.com/office/powerpoint/2010/main" val="3370551619"/>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085438" y="343949"/>
            <a:ext cx="3405930" cy="523220"/>
          </a:xfrm>
          <a:prstGeom prst="rect">
            <a:avLst/>
          </a:prstGeom>
          <a:noFill/>
        </p:spPr>
        <p:txBody>
          <a:bodyPr wrap="square" rtlCol="0">
            <a:spAutoFit/>
          </a:bodyPr>
          <a:lstStyle/>
          <a:p>
            <a:r>
              <a:rPr lang="en-US" sz="2800" b="1" u="sng"/>
              <a:t>Interacting with Web</a:t>
            </a:r>
          </a:p>
        </p:txBody>
      </p:sp>
      <p:pic>
        <p:nvPicPr>
          <p:cNvPr id="5" name="Picture 4">
            <a:extLst>
              <a:ext uri="{FF2B5EF4-FFF2-40B4-BE49-F238E27FC236}">
                <a16:creationId xmlns:a16="http://schemas.microsoft.com/office/drawing/2014/main" id="{94CB73B7-1901-F7ED-0D91-9D535DFD0A40}"/>
              </a:ext>
            </a:extLst>
          </p:cNvPr>
          <p:cNvPicPr>
            <a:picLocks noChangeAspect="1"/>
          </p:cNvPicPr>
          <p:nvPr/>
        </p:nvPicPr>
        <p:blipFill>
          <a:blip r:embed="rId2"/>
          <a:stretch>
            <a:fillRect/>
          </a:stretch>
        </p:blipFill>
        <p:spPr>
          <a:xfrm>
            <a:off x="389278" y="1898456"/>
            <a:ext cx="3839111" cy="1848108"/>
          </a:xfrm>
          <a:prstGeom prst="rect">
            <a:avLst/>
          </a:prstGeom>
        </p:spPr>
      </p:pic>
      <p:pic>
        <p:nvPicPr>
          <p:cNvPr id="6" name="Picture 5">
            <a:extLst>
              <a:ext uri="{FF2B5EF4-FFF2-40B4-BE49-F238E27FC236}">
                <a16:creationId xmlns:a16="http://schemas.microsoft.com/office/drawing/2014/main" id="{F6F7954D-ED5D-3CF2-9074-1A13F87788CF}"/>
              </a:ext>
            </a:extLst>
          </p:cNvPr>
          <p:cNvPicPr>
            <a:picLocks noChangeAspect="1"/>
          </p:cNvPicPr>
          <p:nvPr/>
        </p:nvPicPr>
        <p:blipFill>
          <a:blip r:embed="rId3"/>
          <a:stretch>
            <a:fillRect/>
          </a:stretch>
        </p:blipFill>
        <p:spPr>
          <a:xfrm>
            <a:off x="389278" y="4199099"/>
            <a:ext cx="4173656" cy="2164379"/>
          </a:xfrm>
          <a:prstGeom prst="rect">
            <a:avLst/>
          </a:prstGeom>
        </p:spPr>
      </p:pic>
      <mc:AlternateContent xmlns:mc="http://schemas.openxmlformats.org/markup-compatibility/2006" xmlns:p14="http://schemas.microsoft.com/office/powerpoint/2010/main">
        <mc:Choice Requires="p14">
          <p:contentPart p14:bwMode="auto" r:id="rId4">
            <p14:nvContentPartPr>
              <p14:cNvPr id="10" name="Ink 9">
                <a:extLst>
                  <a:ext uri="{FF2B5EF4-FFF2-40B4-BE49-F238E27FC236}">
                    <a16:creationId xmlns:a16="http://schemas.microsoft.com/office/drawing/2014/main" id="{F23AAE44-20AD-9ACC-4161-4E983A3CE63C}"/>
                  </a:ext>
                </a:extLst>
              </p14:cNvPr>
              <p14:cNvContentPartPr/>
              <p14:nvPr/>
            </p14:nvContentPartPr>
            <p14:xfrm>
              <a:off x="3866694" y="3429000"/>
              <a:ext cx="1392480" cy="1596960"/>
            </p14:xfrm>
          </p:contentPart>
        </mc:Choice>
        <mc:Fallback xmlns="">
          <p:pic>
            <p:nvPicPr>
              <p:cNvPr id="10" name="Ink 9">
                <a:extLst>
                  <a:ext uri="{FF2B5EF4-FFF2-40B4-BE49-F238E27FC236}">
                    <a16:creationId xmlns:a16="http://schemas.microsoft.com/office/drawing/2014/main" id="{F23AAE44-20AD-9ACC-4161-4E983A3CE63C}"/>
                  </a:ext>
                </a:extLst>
              </p:cNvPr>
              <p:cNvPicPr/>
              <p:nvPr/>
            </p:nvPicPr>
            <p:blipFill>
              <a:blip r:embed="rId5"/>
              <a:stretch>
                <a:fillRect/>
              </a:stretch>
            </p:blipFill>
            <p:spPr>
              <a:xfrm>
                <a:off x="3857694" y="3420360"/>
                <a:ext cx="1410120" cy="1614600"/>
              </a:xfrm>
              <a:prstGeom prst="rect">
                <a:avLst/>
              </a:prstGeom>
            </p:spPr>
          </p:pic>
        </mc:Fallback>
      </mc:AlternateContent>
      <p:sp>
        <p:nvSpPr>
          <p:cNvPr id="14" name="TextBox 13">
            <a:extLst>
              <a:ext uri="{FF2B5EF4-FFF2-40B4-BE49-F238E27FC236}">
                <a16:creationId xmlns:a16="http://schemas.microsoft.com/office/drawing/2014/main" id="{49A64C4F-5A6D-1354-F6C5-744AEE1CCA4D}"/>
              </a:ext>
            </a:extLst>
          </p:cNvPr>
          <p:cNvSpPr txBox="1"/>
          <p:nvPr/>
        </p:nvSpPr>
        <p:spPr>
          <a:xfrm>
            <a:off x="389278" y="1382039"/>
            <a:ext cx="6196930" cy="307777"/>
          </a:xfrm>
          <a:prstGeom prst="rect">
            <a:avLst/>
          </a:prstGeom>
          <a:noFill/>
        </p:spPr>
        <p:txBody>
          <a:bodyPr wrap="square" rtlCol="0">
            <a:spAutoFit/>
          </a:bodyPr>
          <a:lstStyle/>
          <a:p>
            <a:r>
              <a:rPr lang="en-US" sz="1400"/>
              <a:t>downloading the html from the Wikipedia home page, using </a:t>
            </a:r>
            <a:r>
              <a:rPr lang="en-US" sz="1400" b="1"/>
              <a:t>urlib</a:t>
            </a:r>
            <a:r>
              <a:rPr lang="en-US" sz="1400"/>
              <a:t>.</a:t>
            </a:r>
          </a:p>
        </p:txBody>
      </p:sp>
    </p:spTree>
    <p:extLst>
      <p:ext uri="{BB962C8B-B14F-4D97-AF65-F5344CB8AC3E}">
        <p14:creationId xmlns:p14="http://schemas.microsoft.com/office/powerpoint/2010/main" val="3916418765"/>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085438" y="343949"/>
            <a:ext cx="3405930" cy="523220"/>
          </a:xfrm>
          <a:prstGeom prst="rect">
            <a:avLst/>
          </a:prstGeom>
          <a:noFill/>
        </p:spPr>
        <p:txBody>
          <a:bodyPr wrap="square" rtlCol="0">
            <a:spAutoFit/>
          </a:bodyPr>
          <a:lstStyle/>
          <a:p>
            <a:r>
              <a:rPr lang="en-US" sz="2800" b="1" u="sng"/>
              <a:t>Interacting with Web</a:t>
            </a:r>
          </a:p>
        </p:txBody>
      </p:sp>
      <p:sp>
        <p:nvSpPr>
          <p:cNvPr id="4" name="TextBox 3">
            <a:extLst>
              <a:ext uri="{FF2B5EF4-FFF2-40B4-BE49-F238E27FC236}">
                <a16:creationId xmlns:a16="http://schemas.microsoft.com/office/drawing/2014/main" id="{9E38DAF3-DD60-44A0-8712-69B3E3D9B537}"/>
              </a:ext>
            </a:extLst>
          </p:cNvPr>
          <p:cNvSpPr txBox="1"/>
          <p:nvPr/>
        </p:nvSpPr>
        <p:spPr>
          <a:xfrm>
            <a:off x="469993" y="1409925"/>
            <a:ext cx="7246423" cy="307777"/>
          </a:xfrm>
          <a:prstGeom prst="rect">
            <a:avLst/>
          </a:prstGeom>
          <a:noFill/>
        </p:spPr>
        <p:txBody>
          <a:bodyPr wrap="square" rtlCol="0">
            <a:spAutoFit/>
          </a:bodyPr>
          <a:lstStyle/>
          <a:p>
            <a:r>
              <a:rPr lang="en-US" sz="1400"/>
              <a:t>Here’s another way to retrieve websites, data, using </a:t>
            </a:r>
            <a:r>
              <a:rPr lang="en-US" sz="1400" b="1"/>
              <a:t>requests</a:t>
            </a:r>
            <a:r>
              <a:rPr lang="en-US" sz="1400"/>
              <a:t> package,</a:t>
            </a:r>
          </a:p>
        </p:txBody>
      </p:sp>
      <p:sp>
        <p:nvSpPr>
          <p:cNvPr id="10" name="TextBox 9">
            <a:extLst>
              <a:ext uri="{FF2B5EF4-FFF2-40B4-BE49-F238E27FC236}">
                <a16:creationId xmlns:a16="http://schemas.microsoft.com/office/drawing/2014/main" id="{494A6D0F-DE74-CBC3-4D8F-039E842087AF}"/>
              </a:ext>
            </a:extLst>
          </p:cNvPr>
          <p:cNvSpPr txBox="1"/>
          <p:nvPr/>
        </p:nvSpPr>
        <p:spPr>
          <a:xfrm>
            <a:off x="469993" y="2274909"/>
            <a:ext cx="1927974" cy="338554"/>
          </a:xfrm>
          <a:prstGeom prst="rect">
            <a:avLst/>
          </a:prstGeom>
          <a:noFill/>
        </p:spPr>
        <p:txBody>
          <a:bodyPr wrap="square">
            <a:spAutoFit/>
          </a:bodyPr>
          <a:lstStyle/>
          <a:p>
            <a:r>
              <a:rPr lang="en-US" sz="1600"/>
              <a:t>r = requests.get(url)</a:t>
            </a:r>
          </a:p>
        </p:txBody>
      </p:sp>
      <p:sp>
        <p:nvSpPr>
          <p:cNvPr id="5" name="TextBox 4">
            <a:extLst>
              <a:ext uri="{FF2B5EF4-FFF2-40B4-BE49-F238E27FC236}">
                <a16:creationId xmlns:a16="http://schemas.microsoft.com/office/drawing/2014/main" id="{F110277A-B953-49FD-3371-ED70C37FEB85}"/>
              </a:ext>
            </a:extLst>
          </p:cNvPr>
          <p:cNvSpPr txBox="1"/>
          <p:nvPr/>
        </p:nvSpPr>
        <p:spPr>
          <a:xfrm>
            <a:off x="469993" y="1910653"/>
            <a:ext cx="1755432" cy="338554"/>
          </a:xfrm>
          <a:prstGeom prst="rect">
            <a:avLst/>
          </a:prstGeom>
          <a:noFill/>
        </p:spPr>
        <p:txBody>
          <a:bodyPr wrap="square" rtlCol="0">
            <a:spAutoFit/>
          </a:bodyPr>
          <a:lstStyle/>
          <a:p>
            <a:r>
              <a:rPr lang="en-US" sz="1600" b="1"/>
              <a:t>import requests</a:t>
            </a:r>
          </a:p>
        </p:txBody>
      </p:sp>
      <mc:AlternateContent xmlns:mc="http://schemas.openxmlformats.org/markup-compatibility/2006" xmlns:p14="http://schemas.microsoft.com/office/powerpoint/2010/main">
        <mc:Choice Requires="p14">
          <p:contentPart p14:bwMode="auto" r:id="rId2">
            <p14:nvContentPartPr>
              <p14:cNvPr id="6" name="Ink 5">
                <a:extLst>
                  <a:ext uri="{FF2B5EF4-FFF2-40B4-BE49-F238E27FC236}">
                    <a16:creationId xmlns:a16="http://schemas.microsoft.com/office/drawing/2014/main" id="{6701B613-22D6-E354-4B0C-BF114B07D433}"/>
                  </a:ext>
                </a:extLst>
              </p14:cNvPr>
              <p14:cNvContentPartPr/>
              <p14:nvPr/>
            </p14:nvContentPartPr>
            <p14:xfrm>
              <a:off x="2502214" y="2447801"/>
              <a:ext cx="732600" cy="55080"/>
            </p14:xfrm>
          </p:contentPart>
        </mc:Choice>
        <mc:Fallback xmlns="">
          <p:pic>
            <p:nvPicPr>
              <p:cNvPr id="6" name="Ink 5">
                <a:extLst>
                  <a:ext uri="{FF2B5EF4-FFF2-40B4-BE49-F238E27FC236}">
                    <a16:creationId xmlns:a16="http://schemas.microsoft.com/office/drawing/2014/main" id="{6701B613-22D6-E354-4B0C-BF114B07D433}"/>
                  </a:ext>
                </a:extLst>
              </p:cNvPr>
              <p:cNvPicPr/>
              <p:nvPr/>
            </p:nvPicPr>
            <p:blipFill>
              <a:blip r:embed="rId3"/>
              <a:stretch>
                <a:fillRect/>
              </a:stretch>
            </p:blipFill>
            <p:spPr>
              <a:xfrm>
                <a:off x="2493214" y="2438742"/>
                <a:ext cx="750240" cy="72836"/>
              </a:xfrm>
              <a:prstGeom prst="rect">
                <a:avLst/>
              </a:prstGeom>
            </p:spPr>
          </p:pic>
        </mc:Fallback>
      </mc:AlternateContent>
      <p:sp>
        <p:nvSpPr>
          <p:cNvPr id="7" name="TextBox 6">
            <a:extLst>
              <a:ext uri="{FF2B5EF4-FFF2-40B4-BE49-F238E27FC236}">
                <a16:creationId xmlns:a16="http://schemas.microsoft.com/office/drawing/2014/main" id="{A5FE1532-07E7-2F0E-1A82-F06642A31DF1}"/>
              </a:ext>
            </a:extLst>
          </p:cNvPr>
          <p:cNvSpPr txBox="1"/>
          <p:nvPr/>
        </p:nvSpPr>
        <p:spPr>
          <a:xfrm>
            <a:off x="3449717" y="2274909"/>
            <a:ext cx="7476430" cy="307777"/>
          </a:xfrm>
          <a:prstGeom prst="rect">
            <a:avLst/>
          </a:prstGeom>
          <a:noFill/>
        </p:spPr>
        <p:txBody>
          <a:bodyPr wrap="square" rtlCol="0">
            <a:spAutoFit/>
          </a:bodyPr>
          <a:lstStyle/>
          <a:p>
            <a:r>
              <a:rPr lang="en-US" sz="1400"/>
              <a:t>make connection to, and opens website, or json file, etc.,.  And stores it in object, r.  </a:t>
            </a:r>
          </a:p>
        </p:txBody>
      </p:sp>
      <p:sp>
        <p:nvSpPr>
          <p:cNvPr id="21" name="TextBox 20">
            <a:extLst>
              <a:ext uri="{FF2B5EF4-FFF2-40B4-BE49-F238E27FC236}">
                <a16:creationId xmlns:a16="http://schemas.microsoft.com/office/drawing/2014/main" id="{9F503017-F565-F183-56B6-10DCBEC67EF4}"/>
              </a:ext>
            </a:extLst>
          </p:cNvPr>
          <p:cNvSpPr txBox="1"/>
          <p:nvPr/>
        </p:nvSpPr>
        <p:spPr>
          <a:xfrm>
            <a:off x="469993" y="2707229"/>
            <a:ext cx="732600" cy="338554"/>
          </a:xfrm>
          <a:prstGeom prst="rect">
            <a:avLst/>
          </a:prstGeom>
          <a:noFill/>
        </p:spPr>
        <p:txBody>
          <a:bodyPr wrap="square">
            <a:spAutoFit/>
          </a:bodyPr>
          <a:lstStyle/>
          <a:p>
            <a:r>
              <a:rPr lang="en-US" sz="1600"/>
              <a:t>r.text</a:t>
            </a:r>
          </a:p>
        </p:txBody>
      </p:sp>
      <mc:AlternateContent xmlns:mc="http://schemas.openxmlformats.org/markup-compatibility/2006" xmlns:p14="http://schemas.microsoft.com/office/powerpoint/2010/main">
        <mc:Choice Requires="p14">
          <p:contentPart p14:bwMode="auto" r:id="rId4">
            <p14:nvContentPartPr>
              <p14:cNvPr id="22" name="Ink 21">
                <a:extLst>
                  <a:ext uri="{FF2B5EF4-FFF2-40B4-BE49-F238E27FC236}">
                    <a16:creationId xmlns:a16="http://schemas.microsoft.com/office/drawing/2014/main" id="{84AD3F7C-2F9D-95C5-74CF-9F30A6608D9D}"/>
                  </a:ext>
                </a:extLst>
              </p14:cNvPr>
              <p14:cNvContentPartPr/>
              <p14:nvPr/>
            </p14:nvContentPartPr>
            <p14:xfrm>
              <a:off x="1314487" y="2889353"/>
              <a:ext cx="732600" cy="55080"/>
            </p14:xfrm>
          </p:contentPart>
        </mc:Choice>
        <mc:Fallback xmlns="">
          <p:pic>
            <p:nvPicPr>
              <p:cNvPr id="22" name="Ink 21">
                <a:extLst>
                  <a:ext uri="{FF2B5EF4-FFF2-40B4-BE49-F238E27FC236}">
                    <a16:creationId xmlns:a16="http://schemas.microsoft.com/office/drawing/2014/main" id="{84AD3F7C-2F9D-95C5-74CF-9F30A6608D9D}"/>
                  </a:ext>
                </a:extLst>
              </p:cNvPr>
              <p:cNvPicPr/>
              <p:nvPr/>
            </p:nvPicPr>
            <p:blipFill>
              <a:blip r:embed="rId3"/>
              <a:stretch>
                <a:fillRect/>
              </a:stretch>
            </p:blipFill>
            <p:spPr>
              <a:xfrm>
                <a:off x="1305487" y="2880294"/>
                <a:ext cx="750240" cy="72836"/>
              </a:xfrm>
              <a:prstGeom prst="rect">
                <a:avLst/>
              </a:prstGeom>
            </p:spPr>
          </p:pic>
        </mc:Fallback>
      </mc:AlternateContent>
      <p:sp>
        <p:nvSpPr>
          <p:cNvPr id="23" name="TextBox 22">
            <a:extLst>
              <a:ext uri="{FF2B5EF4-FFF2-40B4-BE49-F238E27FC236}">
                <a16:creationId xmlns:a16="http://schemas.microsoft.com/office/drawing/2014/main" id="{9148B2F5-14BE-3F68-2617-89095702AAB4}"/>
              </a:ext>
            </a:extLst>
          </p:cNvPr>
          <p:cNvSpPr txBox="1"/>
          <p:nvPr/>
        </p:nvSpPr>
        <p:spPr>
          <a:xfrm>
            <a:off x="2225425" y="2726856"/>
            <a:ext cx="3391604" cy="307777"/>
          </a:xfrm>
          <a:prstGeom prst="rect">
            <a:avLst/>
          </a:prstGeom>
          <a:noFill/>
        </p:spPr>
        <p:txBody>
          <a:bodyPr wrap="square" rtlCol="0">
            <a:spAutoFit/>
          </a:bodyPr>
          <a:lstStyle/>
          <a:p>
            <a:r>
              <a:rPr lang="en-US" sz="1400"/>
              <a:t>returns the html of the website</a:t>
            </a:r>
          </a:p>
        </p:txBody>
      </p:sp>
      <p:sp>
        <p:nvSpPr>
          <p:cNvPr id="3" name="TextBox 2">
            <a:extLst>
              <a:ext uri="{FF2B5EF4-FFF2-40B4-BE49-F238E27FC236}">
                <a16:creationId xmlns:a16="http://schemas.microsoft.com/office/drawing/2014/main" id="{611AEF96-B73E-60B8-BF04-A2F0A9343350}"/>
              </a:ext>
            </a:extLst>
          </p:cNvPr>
          <p:cNvSpPr txBox="1"/>
          <p:nvPr/>
        </p:nvSpPr>
        <p:spPr>
          <a:xfrm>
            <a:off x="529400" y="5733109"/>
            <a:ext cx="5927384" cy="307777"/>
          </a:xfrm>
          <a:prstGeom prst="rect">
            <a:avLst/>
          </a:prstGeom>
          <a:noFill/>
        </p:spPr>
        <p:txBody>
          <a:bodyPr wrap="square" rtlCol="0">
            <a:spAutoFit/>
          </a:bodyPr>
          <a:lstStyle/>
          <a:p>
            <a:r>
              <a:rPr lang="en-US" sz="1400"/>
              <a:t>Next page we’ll look at BeautifulSoup, which works with the </a:t>
            </a:r>
            <a:r>
              <a:rPr lang="en-US" sz="1400" b="1"/>
              <a:t>requests</a:t>
            </a:r>
            <a:r>
              <a:rPr lang="en-US" sz="1400"/>
              <a:t> package.  </a:t>
            </a:r>
          </a:p>
        </p:txBody>
      </p:sp>
      <p:sp>
        <p:nvSpPr>
          <p:cNvPr id="8" name="TextBox 7">
            <a:extLst>
              <a:ext uri="{FF2B5EF4-FFF2-40B4-BE49-F238E27FC236}">
                <a16:creationId xmlns:a16="http://schemas.microsoft.com/office/drawing/2014/main" id="{3DEF2858-21AA-B660-0D59-8CDAC7E10625}"/>
              </a:ext>
            </a:extLst>
          </p:cNvPr>
          <p:cNvSpPr txBox="1"/>
          <p:nvPr/>
        </p:nvSpPr>
        <p:spPr>
          <a:xfrm>
            <a:off x="469993" y="3178803"/>
            <a:ext cx="844494" cy="338554"/>
          </a:xfrm>
          <a:prstGeom prst="rect">
            <a:avLst/>
          </a:prstGeom>
          <a:noFill/>
        </p:spPr>
        <p:txBody>
          <a:bodyPr wrap="square">
            <a:spAutoFit/>
          </a:bodyPr>
          <a:lstStyle/>
          <a:p>
            <a:r>
              <a:rPr lang="en-US" sz="1600"/>
              <a:t>r.json()</a:t>
            </a:r>
          </a:p>
        </p:txBody>
      </p:sp>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381D0589-BDC9-4AAB-7EA1-51A69D4C7D57}"/>
                  </a:ext>
                </a:extLst>
              </p14:cNvPr>
              <p14:cNvContentPartPr/>
              <p14:nvPr/>
            </p14:nvContentPartPr>
            <p14:xfrm>
              <a:off x="1314487" y="3360927"/>
              <a:ext cx="732600" cy="55080"/>
            </p14:xfrm>
          </p:contentPart>
        </mc:Choice>
        <mc:Fallback xmlns="">
          <p:pic>
            <p:nvPicPr>
              <p:cNvPr id="9" name="Ink 8">
                <a:extLst>
                  <a:ext uri="{FF2B5EF4-FFF2-40B4-BE49-F238E27FC236}">
                    <a16:creationId xmlns:a16="http://schemas.microsoft.com/office/drawing/2014/main" id="{381D0589-BDC9-4AAB-7EA1-51A69D4C7D57}"/>
                  </a:ext>
                </a:extLst>
              </p:cNvPr>
              <p:cNvPicPr/>
              <p:nvPr/>
            </p:nvPicPr>
            <p:blipFill>
              <a:blip r:embed="rId6"/>
              <a:stretch>
                <a:fillRect/>
              </a:stretch>
            </p:blipFill>
            <p:spPr>
              <a:xfrm>
                <a:off x="1305487" y="3351868"/>
                <a:ext cx="750240" cy="72836"/>
              </a:xfrm>
              <a:prstGeom prst="rect">
                <a:avLst/>
              </a:prstGeom>
            </p:spPr>
          </p:pic>
        </mc:Fallback>
      </mc:AlternateContent>
      <p:sp>
        <p:nvSpPr>
          <p:cNvPr id="11" name="TextBox 10">
            <a:extLst>
              <a:ext uri="{FF2B5EF4-FFF2-40B4-BE49-F238E27FC236}">
                <a16:creationId xmlns:a16="http://schemas.microsoft.com/office/drawing/2014/main" id="{4A687C75-2D34-FE46-412E-98562734281E}"/>
              </a:ext>
            </a:extLst>
          </p:cNvPr>
          <p:cNvSpPr txBox="1"/>
          <p:nvPr/>
        </p:nvSpPr>
        <p:spPr>
          <a:xfrm>
            <a:off x="2225424" y="3198430"/>
            <a:ext cx="5927383" cy="307777"/>
          </a:xfrm>
          <a:prstGeom prst="rect">
            <a:avLst/>
          </a:prstGeom>
          <a:noFill/>
        </p:spPr>
        <p:txBody>
          <a:bodyPr wrap="square" rtlCol="0">
            <a:spAutoFit/>
          </a:bodyPr>
          <a:lstStyle/>
          <a:p>
            <a:r>
              <a:rPr lang="en-US" sz="1400"/>
              <a:t>if website is json data, then converts it to a dictionary, and returns it.</a:t>
            </a:r>
          </a:p>
        </p:txBody>
      </p:sp>
    </p:spTree>
    <p:extLst>
      <p:ext uri="{BB962C8B-B14F-4D97-AF65-F5344CB8AC3E}">
        <p14:creationId xmlns:p14="http://schemas.microsoft.com/office/powerpoint/2010/main" val="2318325948"/>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085438" y="343949"/>
            <a:ext cx="3405930" cy="523220"/>
          </a:xfrm>
          <a:prstGeom prst="rect">
            <a:avLst/>
          </a:prstGeom>
          <a:noFill/>
        </p:spPr>
        <p:txBody>
          <a:bodyPr wrap="square" rtlCol="0">
            <a:spAutoFit/>
          </a:bodyPr>
          <a:lstStyle/>
          <a:p>
            <a:r>
              <a:rPr lang="en-US" sz="2800" b="1" u="sng"/>
              <a:t>Interacting with Web</a:t>
            </a:r>
          </a:p>
        </p:txBody>
      </p:sp>
      <p:sp>
        <p:nvSpPr>
          <p:cNvPr id="24" name="TextBox 23">
            <a:extLst>
              <a:ext uri="{FF2B5EF4-FFF2-40B4-BE49-F238E27FC236}">
                <a16:creationId xmlns:a16="http://schemas.microsoft.com/office/drawing/2014/main" id="{9C309DD5-F9F4-842D-EA0D-F2B69F80A2C3}"/>
              </a:ext>
            </a:extLst>
          </p:cNvPr>
          <p:cNvSpPr txBox="1"/>
          <p:nvPr/>
        </p:nvSpPr>
        <p:spPr>
          <a:xfrm>
            <a:off x="367354" y="1348146"/>
            <a:ext cx="11025321" cy="738664"/>
          </a:xfrm>
          <a:prstGeom prst="rect">
            <a:avLst/>
          </a:prstGeom>
          <a:noFill/>
        </p:spPr>
        <p:txBody>
          <a:bodyPr wrap="square" rtlCol="0">
            <a:spAutoFit/>
          </a:bodyPr>
          <a:lstStyle/>
          <a:p>
            <a:r>
              <a:rPr lang="en-US" sz="1400"/>
              <a:t>We can tidy up the html, whether obtained from the </a:t>
            </a:r>
            <a:r>
              <a:rPr lang="en-US" sz="1400" b="1"/>
              <a:t>urlretrieve</a:t>
            </a:r>
            <a:r>
              <a:rPr lang="en-US" sz="1400"/>
              <a:t> package or </a:t>
            </a:r>
            <a:r>
              <a:rPr lang="en-US" sz="1400" b="1"/>
              <a:t>requests</a:t>
            </a:r>
            <a:r>
              <a:rPr lang="en-US" sz="1400"/>
              <a:t> package, using the </a:t>
            </a:r>
            <a:r>
              <a:rPr lang="en-US" sz="1400" b="1"/>
              <a:t>BeautifulSoup</a:t>
            </a:r>
            <a:r>
              <a:rPr lang="en-US" sz="1400"/>
              <a:t> package.  This creates a ‘soup’ object which is kind of like a dictionary of the html page whose keys are the tags, and whose values are the elements.   We can use this package to extract a lot of specific information from the page.</a:t>
            </a:r>
          </a:p>
        </p:txBody>
      </p:sp>
      <p:sp>
        <p:nvSpPr>
          <p:cNvPr id="25" name="TextBox 24">
            <a:extLst>
              <a:ext uri="{FF2B5EF4-FFF2-40B4-BE49-F238E27FC236}">
                <a16:creationId xmlns:a16="http://schemas.microsoft.com/office/drawing/2014/main" id="{31A338C3-0034-5A19-75D4-1EDFB5336B81}"/>
              </a:ext>
            </a:extLst>
          </p:cNvPr>
          <p:cNvSpPr txBox="1"/>
          <p:nvPr/>
        </p:nvSpPr>
        <p:spPr>
          <a:xfrm>
            <a:off x="367356" y="2504043"/>
            <a:ext cx="2575056" cy="338554"/>
          </a:xfrm>
          <a:prstGeom prst="rect">
            <a:avLst/>
          </a:prstGeom>
          <a:noFill/>
        </p:spPr>
        <p:txBody>
          <a:bodyPr wrap="square">
            <a:spAutoFit/>
          </a:bodyPr>
          <a:lstStyle/>
          <a:p>
            <a:r>
              <a:rPr lang="en-US" sz="1600"/>
              <a:t>soup = BeautifulSoup(r.text) </a:t>
            </a:r>
          </a:p>
        </p:txBody>
      </p:sp>
      <p:sp>
        <p:nvSpPr>
          <p:cNvPr id="26" name="TextBox 25">
            <a:extLst>
              <a:ext uri="{FF2B5EF4-FFF2-40B4-BE49-F238E27FC236}">
                <a16:creationId xmlns:a16="http://schemas.microsoft.com/office/drawing/2014/main" id="{8A1D055D-A4CC-17C3-B521-E6AD14F44A9E}"/>
              </a:ext>
            </a:extLst>
          </p:cNvPr>
          <p:cNvSpPr txBox="1"/>
          <p:nvPr/>
        </p:nvSpPr>
        <p:spPr>
          <a:xfrm>
            <a:off x="367356" y="2180802"/>
            <a:ext cx="3523508" cy="338554"/>
          </a:xfrm>
          <a:prstGeom prst="rect">
            <a:avLst/>
          </a:prstGeom>
          <a:noFill/>
        </p:spPr>
        <p:txBody>
          <a:bodyPr wrap="square" rtlCol="0">
            <a:spAutoFit/>
          </a:bodyPr>
          <a:lstStyle/>
          <a:p>
            <a:r>
              <a:rPr lang="en-US" sz="1600" b="1"/>
              <a:t>from bs4 import BeautifulSoup</a:t>
            </a:r>
          </a:p>
        </p:txBody>
      </p:sp>
      <mc:AlternateContent xmlns:mc="http://schemas.openxmlformats.org/markup-compatibility/2006" xmlns:p14="http://schemas.microsoft.com/office/powerpoint/2010/main">
        <mc:Choice Requires="p14">
          <p:contentPart p14:bwMode="auto" r:id="rId2">
            <p14:nvContentPartPr>
              <p14:cNvPr id="27" name="Ink 26">
                <a:extLst>
                  <a:ext uri="{FF2B5EF4-FFF2-40B4-BE49-F238E27FC236}">
                    <a16:creationId xmlns:a16="http://schemas.microsoft.com/office/drawing/2014/main" id="{945B107C-5F84-A628-738A-317D03326E89}"/>
                  </a:ext>
                </a:extLst>
              </p14:cNvPr>
              <p14:cNvContentPartPr/>
              <p14:nvPr/>
            </p14:nvContentPartPr>
            <p14:xfrm>
              <a:off x="3132177" y="2673320"/>
              <a:ext cx="732600" cy="55080"/>
            </p14:xfrm>
          </p:contentPart>
        </mc:Choice>
        <mc:Fallback xmlns="">
          <p:pic>
            <p:nvPicPr>
              <p:cNvPr id="27" name="Ink 26">
                <a:extLst>
                  <a:ext uri="{FF2B5EF4-FFF2-40B4-BE49-F238E27FC236}">
                    <a16:creationId xmlns:a16="http://schemas.microsoft.com/office/drawing/2014/main" id="{945B107C-5F84-A628-738A-317D03326E89}"/>
                  </a:ext>
                </a:extLst>
              </p:cNvPr>
              <p:cNvPicPr/>
              <p:nvPr/>
            </p:nvPicPr>
            <p:blipFill>
              <a:blip r:embed="rId3"/>
              <a:stretch>
                <a:fillRect/>
              </a:stretch>
            </p:blipFill>
            <p:spPr>
              <a:xfrm>
                <a:off x="3123177" y="2664261"/>
                <a:ext cx="750240" cy="72836"/>
              </a:xfrm>
              <a:prstGeom prst="rect">
                <a:avLst/>
              </a:prstGeom>
            </p:spPr>
          </p:pic>
        </mc:Fallback>
      </mc:AlternateContent>
      <p:sp>
        <p:nvSpPr>
          <p:cNvPr id="31" name="TextBox 30">
            <a:extLst>
              <a:ext uri="{FF2B5EF4-FFF2-40B4-BE49-F238E27FC236}">
                <a16:creationId xmlns:a16="http://schemas.microsoft.com/office/drawing/2014/main" id="{3E8FC6B8-739B-3FC9-4832-222C7D83EB8D}"/>
              </a:ext>
            </a:extLst>
          </p:cNvPr>
          <p:cNvSpPr txBox="1"/>
          <p:nvPr/>
        </p:nvSpPr>
        <p:spPr>
          <a:xfrm>
            <a:off x="4087075" y="2519431"/>
            <a:ext cx="7305602" cy="307777"/>
          </a:xfrm>
          <a:prstGeom prst="rect">
            <a:avLst/>
          </a:prstGeom>
          <a:noFill/>
        </p:spPr>
        <p:txBody>
          <a:bodyPr wrap="square" rtlCol="0">
            <a:spAutoFit/>
          </a:bodyPr>
          <a:lstStyle/>
          <a:p>
            <a:r>
              <a:rPr lang="en-US" sz="1400"/>
              <a:t>creates a soup object of the html data.  When printed, it displays a cleaned output of the html. </a:t>
            </a:r>
          </a:p>
        </p:txBody>
      </p:sp>
      <p:sp>
        <p:nvSpPr>
          <p:cNvPr id="32" name="TextBox 31">
            <a:extLst>
              <a:ext uri="{FF2B5EF4-FFF2-40B4-BE49-F238E27FC236}">
                <a16:creationId xmlns:a16="http://schemas.microsoft.com/office/drawing/2014/main" id="{12353F37-996E-74CA-B9CA-FDBE1568D77B}"/>
              </a:ext>
            </a:extLst>
          </p:cNvPr>
          <p:cNvSpPr txBox="1"/>
          <p:nvPr/>
        </p:nvSpPr>
        <p:spPr>
          <a:xfrm>
            <a:off x="367356" y="2985264"/>
            <a:ext cx="1470774" cy="338554"/>
          </a:xfrm>
          <a:prstGeom prst="rect">
            <a:avLst/>
          </a:prstGeom>
          <a:noFill/>
        </p:spPr>
        <p:txBody>
          <a:bodyPr wrap="square">
            <a:spAutoFit/>
          </a:bodyPr>
          <a:lstStyle/>
          <a:p>
            <a:r>
              <a:rPr lang="en-US" sz="1600"/>
              <a:t>soup.title</a:t>
            </a:r>
          </a:p>
        </p:txBody>
      </p:sp>
      <mc:AlternateContent xmlns:mc="http://schemas.openxmlformats.org/markup-compatibility/2006" xmlns:p14="http://schemas.microsoft.com/office/powerpoint/2010/main">
        <mc:Choice Requires="p14">
          <p:contentPart p14:bwMode="auto" r:id="rId4">
            <p14:nvContentPartPr>
              <p14:cNvPr id="33" name="Ink 32">
                <a:extLst>
                  <a:ext uri="{FF2B5EF4-FFF2-40B4-BE49-F238E27FC236}">
                    <a16:creationId xmlns:a16="http://schemas.microsoft.com/office/drawing/2014/main" id="{E05F89AD-5B4D-9D73-BEF6-CD5D9FD8E644}"/>
                  </a:ext>
                </a:extLst>
              </p14:cNvPr>
              <p14:cNvContentPartPr/>
              <p14:nvPr/>
            </p14:nvContentPartPr>
            <p14:xfrm>
              <a:off x="1581392" y="3154541"/>
              <a:ext cx="732600" cy="55080"/>
            </p14:xfrm>
          </p:contentPart>
        </mc:Choice>
        <mc:Fallback xmlns="">
          <p:pic>
            <p:nvPicPr>
              <p:cNvPr id="33" name="Ink 32">
                <a:extLst>
                  <a:ext uri="{FF2B5EF4-FFF2-40B4-BE49-F238E27FC236}">
                    <a16:creationId xmlns:a16="http://schemas.microsoft.com/office/drawing/2014/main" id="{E05F89AD-5B4D-9D73-BEF6-CD5D9FD8E644}"/>
                  </a:ext>
                </a:extLst>
              </p:cNvPr>
              <p:cNvPicPr/>
              <p:nvPr/>
            </p:nvPicPr>
            <p:blipFill>
              <a:blip r:embed="rId5"/>
              <a:stretch>
                <a:fillRect/>
              </a:stretch>
            </p:blipFill>
            <p:spPr>
              <a:xfrm>
                <a:off x="1572392" y="3145482"/>
                <a:ext cx="750240" cy="72836"/>
              </a:xfrm>
              <a:prstGeom prst="rect">
                <a:avLst/>
              </a:prstGeom>
            </p:spPr>
          </p:pic>
        </mc:Fallback>
      </mc:AlternateContent>
      <p:sp>
        <p:nvSpPr>
          <p:cNvPr id="34" name="TextBox 33">
            <a:extLst>
              <a:ext uri="{FF2B5EF4-FFF2-40B4-BE49-F238E27FC236}">
                <a16:creationId xmlns:a16="http://schemas.microsoft.com/office/drawing/2014/main" id="{211E3324-FFFD-31E4-233D-56873BE03256}"/>
              </a:ext>
            </a:extLst>
          </p:cNvPr>
          <p:cNvSpPr txBox="1"/>
          <p:nvPr/>
        </p:nvSpPr>
        <p:spPr>
          <a:xfrm>
            <a:off x="2555006" y="3016041"/>
            <a:ext cx="2202447" cy="307777"/>
          </a:xfrm>
          <a:prstGeom prst="rect">
            <a:avLst/>
          </a:prstGeom>
          <a:noFill/>
        </p:spPr>
        <p:txBody>
          <a:bodyPr wrap="square" rtlCol="0">
            <a:spAutoFit/>
          </a:bodyPr>
          <a:lstStyle/>
          <a:p>
            <a:r>
              <a:rPr lang="en-US" sz="1400"/>
              <a:t>returns title tag text.</a:t>
            </a:r>
          </a:p>
        </p:txBody>
      </p:sp>
      <p:sp>
        <p:nvSpPr>
          <p:cNvPr id="35" name="TextBox 34">
            <a:extLst>
              <a:ext uri="{FF2B5EF4-FFF2-40B4-BE49-F238E27FC236}">
                <a16:creationId xmlns:a16="http://schemas.microsoft.com/office/drawing/2014/main" id="{AB6009F5-F370-558B-FA47-44A646703A31}"/>
              </a:ext>
            </a:extLst>
          </p:cNvPr>
          <p:cNvSpPr txBox="1"/>
          <p:nvPr/>
        </p:nvSpPr>
        <p:spPr>
          <a:xfrm>
            <a:off x="395349" y="4055619"/>
            <a:ext cx="1470774" cy="338554"/>
          </a:xfrm>
          <a:prstGeom prst="rect">
            <a:avLst/>
          </a:prstGeom>
          <a:noFill/>
        </p:spPr>
        <p:txBody>
          <a:bodyPr wrap="square">
            <a:spAutoFit/>
          </a:bodyPr>
          <a:lstStyle/>
          <a:p>
            <a:r>
              <a:rPr lang="en-US" sz="1600"/>
              <a:t>soup.get_text()</a:t>
            </a:r>
          </a:p>
        </p:txBody>
      </p:sp>
      <mc:AlternateContent xmlns:mc="http://schemas.openxmlformats.org/markup-compatibility/2006" xmlns:p14="http://schemas.microsoft.com/office/powerpoint/2010/main">
        <mc:Choice Requires="p14">
          <p:contentPart p14:bwMode="auto" r:id="rId6">
            <p14:nvContentPartPr>
              <p14:cNvPr id="36" name="Ink 35">
                <a:extLst>
                  <a:ext uri="{FF2B5EF4-FFF2-40B4-BE49-F238E27FC236}">
                    <a16:creationId xmlns:a16="http://schemas.microsoft.com/office/drawing/2014/main" id="{3FFE92EA-9953-37CA-53C0-53A85CBF89DE}"/>
                  </a:ext>
                </a:extLst>
              </p14:cNvPr>
              <p14:cNvContentPartPr/>
              <p14:nvPr/>
            </p14:nvContentPartPr>
            <p14:xfrm>
              <a:off x="1996791" y="4198072"/>
              <a:ext cx="732600" cy="55080"/>
            </p14:xfrm>
          </p:contentPart>
        </mc:Choice>
        <mc:Fallback xmlns="">
          <p:pic>
            <p:nvPicPr>
              <p:cNvPr id="36" name="Ink 35">
                <a:extLst>
                  <a:ext uri="{FF2B5EF4-FFF2-40B4-BE49-F238E27FC236}">
                    <a16:creationId xmlns:a16="http://schemas.microsoft.com/office/drawing/2014/main" id="{3FFE92EA-9953-37CA-53C0-53A85CBF89DE}"/>
                  </a:ext>
                </a:extLst>
              </p:cNvPr>
              <p:cNvPicPr/>
              <p:nvPr/>
            </p:nvPicPr>
            <p:blipFill>
              <a:blip r:embed="rId5"/>
              <a:stretch>
                <a:fillRect/>
              </a:stretch>
            </p:blipFill>
            <p:spPr>
              <a:xfrm>
                <a:off x="1987791" y="4189013"/>
                <a:ext cx="750240" cy="72836"/>
              </a:xfrm>
              <a:prstGeom prst="rect">
                <a:avLst/>
              </a:prstGeom>
            </p:spPr>
          </p:pic>
        </mc:Fallback>
      </mc:AlternateContent>
      <p:sp>
        <p:nvSpPr>
          <p:cNvPr id="37" name="TextBox 36">
            <a:extLst>
              <a:ext uri="{FF2B5EF4-FFF2-40B4-BE49-F238E27FC236}">
                <a16:creationId xmlns:a16="http://schemas.microsoft.com/office/drawing/2014/main" id="{A8B5C9E3-2D4D-3B19-A498-8F736C239ACE}"/>
              </a:ext>
            </a:extLst>
          </p:cNvPr>
          <p:cNvSpPr txBox="1"/>
          <p:nvPr/>
        </p:nvSpPr>
        <p:spPr>
          <a:xfrm>
            <a:off x="2970405" y="4059572"/>
            <a:ext cx="5249865" cy="307777"/>
          </a:xfrm>
          <a:prstGeom prst="rect">
            <a:avLst/>
          </a:prstGeom>
          <a:noFill/>
        </p:spPr>
        <p:txBody>
          <a:bodyPr wrap="square" rtlCol="0">
            <a:spAutoFit/>
          </a:bodyPr>
          <a:lstStyle/>
          <a:p>
            <a:r>
              <a:rPr lang="en-US" sz="1400"/>
              <a:t>returns all the text, I guess within paragraph tags and whatnot.</a:t>
            </a:r>
          </a:p>
        </p:txBody>
      </p:sp>
      <p:sp>
        <p:nvSpPr>
          <p:cNvPr id="41" name="TextBox 40">
            <a:extLst>
              <a:ext uri="{FF2B5EF4-FFF2-40B4-BE49-F238E27FC236}">
                <a16:creationId xmlns:a16="http://schemas.microsoft.com/office/drawing/2014/main" id="{0A7F0E49-EECA-304B-A4E8-8A59A06B62CC}"/>
              </a:ext>
            </a:extLst>
          </p:cNvPr>
          <p:cNvSpPr txBox="1"/>
          <p:nvPr/>
        </p:nvSpPr>
        <p:spPr>
          <a:xfrm>
            <a:off x="367356" y="3556241"/>
            <a:ext cx="1470774" cy="338554"/>
          </a:xfrm>
          <a:prstGeom prst="rect">
            <a:avLst/>
          </a:prstGeom>
          <a:noFill/>
        </p:spPr>
        <p:txBody>
          <a:bodyPr wrap="square">
            <a:spAutoFit/>
          </a:bodyPr>
          <a:lstStyle/>
          <a:p>
            <a:r>
              <a:rPr lang="en-US" sz="1600"/>
              <a:t>soup.prettify()</a:t>
            </a:r>
          </a:p>
        </p:txBody>
      </p:sp>
      <mc:AlternateContent xmlns:mc="http://schemas.openxmlformats.org/markup-compatibility/2006" xmlns:p14="http://schemas.microsoft.com/office/powerpoint/2010/main">
        <mc:Choice Requires="p14">
          <p:contentPart p14:bwMode="auto" r:id="rId7">
            <p14:nvContentPartPr>
              <p14:cNvPr id="42" name="Ink 41">
                <a:extLst>
                  <a:ext uri="{FF2B5EF4-FFF2-40B4-BE49-F238E27FC236}">
                    <a16:creationId xmlns:a16="http://schemas.microsoft.com/office/drawing/2014/main" id="{8079AAB6-475B-2C46-904E-92909403040F}"/>
                  </a:ext>
                </a:extLst>
              </p14:cNvPr>
              <p14:cNvContentPartPr/>
              <p14:nvPr/>
            </p14:nvContentPartPr>
            <p14:xfrm>
              <a:off x="1968798" y="3698694"/>
              <a:ext cx="732600" cy="55080"/>
            </p14:xfrm>
          </p:contentPart>
        </mc:Choice>
        <mc:Fallback xmlns="">
          <p:pic>
            <p:nvPicPr>
              <p:cNvPr id="42" name="Ink 41">
                <a:extLst>
                  <a:ext uri="{FF2B5EF4-FFF2-40B4-BE49-F238E27FC236}">
                    <a16:creationId xmlns:a16="http://schemas.microsoft.com/office/drawing/2014/main" id="{8079AAB6-475B-2C46-904E-92909403040F}"/>
                  </a:ext>
                </a:extLst>
              </p:cNvPr>
              <p:cNvPicPr/>
              <p:nvPr/>
            </p:nvPicPr>
            <p:blipFill>
              <a:blip r:embed="rId5"/>
              <a:stretch>
                <a:fillRect/>
              </a:stretch>
            </p:blipFill>
            <p:spPr>
              <a:xfrm>
                <a:off x="1959798" y="3689635"/>
                <a:ext cx="750240" cy="72836"/>
              </a:xfrm>
              <a:prstGeom prst="rect">
                <a:avLst/>
              </a:prstGeom>
            </p:spPr>
          </p:pic>
        </mc:Fallback>
      </mc:AlternateContent>
      <p:sp>
        <p:nvSpPr>
          <p:cNvPr id="43" name="TextBox 42">
            <a:extLst>
              <a:ext uri="{FF2B5EF4-FFF2-40B4-BE49-F238E27FC236}">
                <a16:creationId xmlns:a16="http://schemas.microsoft.com/office/drawing/2014/main" id="{D2C55449-E748-AA4C-85A2-524E2036614C}"/>
              </a:ext>
            </a:extLst>
          </p:cNvPr>
          <p:cNvSpPr txBox="1"/>
          <p:nvPr/>
        </p:nvSpPr>
        <p:spPr>
          <a:xfrm>
            <a:off x="2942412" y="3560194"/>
            <a:ext cx="5249865" cy="307777"/>
          </a:xfrm>
          <a:prstGeom prst="rect">
            <a:avLst/>
          </a:prstGeom>
          <a:noFill/>
        </p:spPr>
        <p:txBody>
          <a:bodyPr wrap="square" rtlCol="0">
            <a:spAutoFit/>
          </a:bodyPr>
          <a:lstStyle/>
          <a:p>
            <a:r>
              <a:rPr lang="en-US" sz="1400"/>
              <a:t>returns all the html in a nice indented, easier to ead, format.</a:t>
            </a:r>
          </a:p>
        </p:txBody>
      </p:sp>
      <p:sp>
        <p:nvSpPr>
          <p:cNvPr id="44" name="TextBox 43">
            <a:extLst>
              <a:ext uri="{FF2B5EF4-FFF2-40B4-BE49-F238E27FC236}">
                <a16:creationId xmlns:a16="http://schemas.microsoft.com/office/drawing/2014/main" id="{7D03670E-B531-C59F-C4C2-AEC02CA67B6F}"/>
              </a:ext>
            </a:extLst>
          </p:cNvPr>
          <p:cNvSpPr txBox="1"/>
          <p:nvPr/>
        </p:nvSpPr>
        <p:spPr>
          <a:xfrm>
            <a:off x="367354" y="4640680"/>
            <a:ext cx="1825340" cy="338554"/>
          </a:xfrm>
          <a:prstGeom prst="rect">
            <a:avLst/>
          </a:prstGeom>
          <a:noFill/>
        </p:spPr>
        <p:txBody>
          <a:bodyPr wrap="square">
            <a:spAutoFit/>
          </a:bodyPr>
          <a:lstStyle/>
          <a:p>
            <a:r>
              <a:rPr lang="en-US" sz="1600"/>
              <a:t>soup.find_all(‘tag’)</a:t>
            </a:r>
          </a:p>
        </p:txBody>
      </p:sp>
      <mc:AlternateContent xmlns:mc="http://schemas.openxmlformats.org/markup-compatibility/2006" xmlns:p14="http://schemas.microsoft.com/office/powerpoint/2010/main">
        <mc:Choice Requires="p14">
          <p:contentPart p14:bwMode="auto" r:id="rId8">
            <p14:nvContentPartPr>
              <p14:cNvPr id="45" name="Ink 44">
                <a:extLst>
                  <a:ext uri="{FF2B5EF4-FFF2-40B4-BE49-F238E27FC236}">
                    <a16:creationId xmlns:a16="http://schemas.microsoft.com/office/drawing/2014/main" id="{BA473C4C-4EFD-CCFD-4154-AE5EE0AA7327}"/>
                  </a:ext>
                </a:extLst>
              </p14:cNvPr>
              <p14:cNvContentPartPr/>
              <p14:nvPr/>
            </p14:nvContentPartPr>
            <p14:xfrm>
              <a:off x="2186521" y="4801578"/>
              <a:ext cx="732600" cy="55080"/>
            </p14:xfrm>
          </p:contentPart>
        </mc:Choice>
        <mc:Fallback xmlns="">
          <p:pic>
            <p:nvPicPr>
              <p:cNvPr id="45" name="Ink 44">
                <a:extLst>
                  <a:ext uri="{FF2B5EF4-FFF2-40B4-BE49-F238E27FC236}">
                    <a16:creationId xmlns:a16="http://schemas.microsoft.com/office/drawing/2014/main" id="{BA473C4C-4EFD-CCFD-4154-AE5EE0AA7327}"/>
                  </a:ext>
                </a:extLst>
              </p:cNvPr>
              <p:cNvPicPr/>
              <p:nvPr/>
            </p:nvPicPr>
            <p:blipFill>
              <a:blip r:embed="rId5"/>
              <a:stretch>
                <a:fillRect/>
              </a:stretch>
            </p:blipFill>
            <p:spPr>
              <a:xfrm>
                <a:off x="2177521" y="4792519"/>
                <a:ext cx="750240" cy="72836"/>
              </a:xfrm>
              <a:prstGeom prst="rect">
                <a:avLst/>
              </a:prstGeom>
            </p:spPr>
          </p:pic>
        </mc:Fallback>
      </mc:AlternateContent>
      <p:sp>
        <p:nvSpPr>
          <p:cNvPr id="46" name="TextBox 45">
            <a:extLst>
              <a:ext uri="{FF2B5EF4-FFF2-40B4-BE49-F238E27FC236}">
                <a16:creationId xmlns:a16="http://schemas.microsoft.com/office/drawing/2014/main" id="{8D6A009B-C650-F8F2-F47C-2F05BCB5C019}"/>
              </a:ext>
            </a:extLst>
          </p:cNvPr>
          <p:cNvSpPr txBox="1"/>
          <p:nvPr/>
        </p:nvSpPr>
        <p:spPr>
          <a:xfrm>
            <a:off x="3132177" y="4655388"/>
            <a:ext cx="8353807" cy="523220"/>
          </a:xfrm>
          <a:prstGeom prst="rect">
            <a:avLst/>
          </a:prstGeom>
          <a:noFill/>
        </p:spPr>
        <p:txBody>
          <a:bodyPr wrap="square" rtlCol="0">
            <a:spAutoFit/>
          </a:bodyPr>
          <a:lstStyle/>
          <a:p>
            <a:r>
              <a:rPr lang="en-US" sz="1400"/>
              <a:t>returns a list of all the things in format &lt;tag&gt; stuff &lt;/tag&gt;.  These things are object themselves it seems.  If want an attribute of the tag, then can iterate over this guy, e.g.,</a:t>
            </a:r>
          </a:p>
        </p:txBody>
      </p:sp>
      <p:sp>
        <p:nvSpPr>
          <p:cNvPr id="3" name="TextBox 2">
            <a:extLst>
              <a:ext uri="{FF2B5EF4-FFF2-40B4-BE49-F238E27FC236}">
                <a16:creationId xmlns:a16="http://schemas.microsoft.com/office/drawing/2014/main" id="{04450AB7-A36C-280F-685D-B2A4B5C2032D}"/>
              </a:ext>
            </a:extLst>
          </p:cNvPr>
          <p:cNvSpPr txBox="1"/>
          <p:nvPr/>
        </p:nvSpPr>
        <p:spPr>
          <a:xfrm>
            <a:off x="3200401" y="5318842"/>
            <a:ext cx="3284376" cy="584775"/>
          </a:xfrm>
          <a:prstGeom prst="rect">
            <a:avLst/>
          </a:prstGeom>
          <a:noFill/>
        </p:spPr>
        <p:txBody>
          <a:bodyPr wrap="square" rtlCol="0">
            <a:spAutoFit/>
          </a:bodyPr>
          <a:lstStyle/>
          <a:p>
            <a:r>
              <a:rPr lang="en-US" sz="1600"/>
              <a:t>for elem in soup.find_all(“tag”)</a:t>
            </a:r>
          </a:p>
          <a:p>
            <a:r>
              <a:rPr lang="en-US" sz="1600"/>
              <a:t>     print elem.get(“attribute”)</a:t>
            </a:r>
          </a:p>
        </p:txBody>
      </p:sp>
    </p:spTree>
    <p:extLst>
      <p:ext uri="{BB962C8B-B14F-4D97-AF65-F5344CB8AC3E}">
        <p14:creationId xmlns:p14="http://schemas.microsoft.com/office/powerpoint/2010/main" val="940739446"/>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085438" y="343949"/>
            <a:ext cx="3405930" cy="523220"/>
          </a:xfrm>
          <a:prstGeom prst="rect">
            <a:avLst/>
          </a:prstGeom>
          <a:noFill/>
        </p:spPr>
        <p:txBody>
          <a:bodyPr wrap="square" rtlCol="0">
            <a:spAutoFit/>
          </a:bodyPr>
          <a:lstStyle/>
          <a:p>
            <a:r>
              <a:rPr lang="en-US" sz="2800" b="1" u="sng"/>
              <a:t>Interacting with Web</a:t>
            </a:r>
          </a:p>
        </p:txBody>
      </p:sp>
      <p:sp>
        <p:nvSpPr>
          <p:cNvPr id="7" name="TextBox 6">
            <a:extLst>
              <a:ext uri="{FF2B5EF4-FFF2-40B4-BE49-F238E27FC236}">
                <a16:creationId xmlns:a16="http://schemas.microsoft.com/office/drawing/2014/main" id="{A5FE1532-07E7-2F0E-1A82-F06642A31DF1}"/>
              </a:ext>
            </a:extLst>
          </p:cNvPr>
          <p:cNvSpPr txBox="1"/>
          <p:nvPr/>
        </p:nvSpPr>
        <p:spPr>
          <a:xfrm>
            <a:off x="619295" y="1196842"/>
            <a:ext cx="4559377" cy="307777"/>
          </a:xfrm>
          <a:prstGeom prst="rect">
            <a:avLst/>
          </a:prstGeom>
          <a:noFill/>
        </p:spPr>
        <p:txBody>
          <a:bodyPr wrap="square" rtlCol="0">
            <a:spAutoFit/>
          </a:bodyPr>
          <a:lstStyle/>
          <a:p>
            <a:r>
              <a:rPr lang="en-US" sz="1400"/>
              <a:t>and got html from page with </a:t>
            </a:r>
            <a:r>
              <a:rPr lang="en-US" sz="1400" b="1"/>
              <a:t>requests</a:t>
            </a:r>
            <a:r>
              <a:rPr lang="en-US" sz="1400"/>
              <a:t> package.</a:t>
            </a:r>
          </a:p>
        </p:txBody>
      </p:sp>
      <p:pic>
        <p:nvPicPr>
          <p:cNvPr id="15" name="Picture 14">
            <a:extLst>
              <a:ext uri="{FF2B5EF4-FFF2-40B4-BE49-F238E27FC236}">
                <a16:creationId xmlns:a16="http://schemas.microsoft.com/office/drawing/2014/main" id="{92D9940C-1F15-A1C5-22DD-629973E997C4}"/>
              </a:ext>
            </a:extLst>
          </p:cNvPr>
          <p:cNvPicPr>
            <a:picLocks noChangeAspect="1"/>
          </p:cNvPicPr>
          <p:nvPr/>
        </p:nvPicPr>
        <p:blipFill>
          <a:blip r:embed="rId2"/>
          <a:stretch>
            <a:fillRect/>
          </a:stretch>
        </p:blipFill>
        <p:spPr>
          <a:xfrm>
            <a:off x="619295" y="1569234"/>
            <a:ext cx="3753374" cy="914528"/>
          </a:xfrm>
          <a:prstGeom prst="rect">
            <a:avLst/>
          </a:prstGeom>
        </p:spPr>
      </p:pic>
      <p:pic>
        <p:nvPicPr>
          <p:cNvPr id="16" name="Picture 15">
            <a:extLst>
              <a:ext uri="{FF2B5EF4-FFF2-40B4-BE49-F238E27FC236}">
                <a16:creationId xmlns:a16="http://schemas.microsoft.com/office/drawing/2014/main" id="{58A4C460-A9EA-BB3E-3912-05EF4E15AE6F}"/>
              </a:ext>
            </a:extLst>
          </p:cNvPr>
          <p:cNvPicPr>
            <a:picLocks noChangeAspect="1"/>
          </p:cNvPicPr>
          <p:nvPr/>
        </p:nvPicPr>
        <p:blipFill>
          <a:blip r:embed="rId3"/>
          <a:stretch>
            <a:fillRect/>
          </a:stretch>
        </p:blipFill>
        <p:spPr>
          <a:xfrm>
            <a:off x="619295" y="3555442"/>
            <a:ext cx="4667535" cy="2389145"/>
          </a:xfrm>
          <a:prstGeom prst="rect">
            <a:avLst/>
          </a:prstGeom>
        </p:spPr>
      </p:pic>
      <mc:AlternateContent xmlns:mc="http://schemas.openxmlformats.org/markup-compatibility/2006" xmlns:p14="http://schemas.microsoft.com/office/powerpoint/2010/main">
        <mc:Choice Requires="p14">
          <p:contentPart p14:bwMode="auto" r:id="rId4">
            <p14:nvContentPartPr>
              <p14:cNvPr id="17" name="Ink 16">
                <a:extLst>
                  <a:ext uri="{FF2B5EF4-FFF2-40B4-BE49-F238E27FC236}">
                    <a16:creationId xmlns:a16="http://schemas.microsoft.com/office/drawing/2014/main" id="{76943AB0-594B-925D-8886-2362358EC84B}"/>
                  </a:ext>
                </a:extLst>
              </p14:cNvPr>
              <p14:cNvContentPartPr/>
              <p14:nvPr/>
            </p14:nvContentPartPr>
            <p14:xfrm>
              <a:off x="3311075" y="2529462"/>
              <a:ext cx="190440" cy="980280"/>
            </p14:xfrm>
          </p:contentPart>
        </mc:Choice>
        <mc:Fallback xmlns="">
          <p:pic>
            <p:nvPicPr>
              <p:cNvPr id="17" name="Ink 16">
                <a:extLst>
                  <a:ext uri="{FF2B5EF4-FFF2-40B4-BE49-F238E27FC236}">
                    <a16:creationId xmlns:a16="http://schemas.microsoft.com/office/drawing/2014/main" id="{76943AB0-594B-925D-8886-2362358EC84B}"/>
                  </a:ext>
                </a:extLst>
              </p:cNvPr>
              <p:cNvPicPr/>
              <p:nvPr/>
            </p:nvPicPr>
            <p:blipFill>
              <a:blip r:embed="rId5"/>
              <a:stretch>
                <a:fillRect/>
              </a:stretch>
            </p:blipFill>
            <p:spPr>
              <a:xfrm>
                <a:off x="3302075" y="2520462"/>
                <a:ext cx="208080" cy="997920"/>
              </a:xfrm>
              <a:prstGeom prst="rect">
                <a:avLst/>
              </a:prstGeom>
            </p:spPr>
          </p:pic>
        </mc:Fallback>
      </mc:AlternateContent>
    </p:spTree>
    <p:extLst>
      <p:ext uri="{BB962C8B-B14F-4D97-AF65-F5344CB8AC3E}">
        <p14:creationId xmlns:p14="http://schemas.microsoft.com/office/powerpoint/2010/main" val="2969110622"/>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085438" y="343949"/>
            <a:ext cx="3405930" cy="523220"/>
          </a:xfrm>
          <a:prstGeom prst="rect">
            <a:avLst/>
          </a:prstGeom>
          <a:noFill/>
        </p:spPr>
        <p:txBody>
          <a:bodyPr wrap="square" rtlCol="0">
            <a:spAutoFit/>
          </a:bodyPr>
          <a:lstStyle/>
          <a:p>
            <a:r>
              <a:rPr lang="en-US" sz="2800" b="1" u="sng"/>
              <a:t>Interacting with Web</a:t>
            </a:r>
          </a:p>
        </p:txBody>
      </p:sp>
      <p:sp>
        <p:nvSpPr>
          <p:cNvPr id="7" name="TextBox 6">
            <a:extLst>
              <a:ext uri="{FF2B5EF4-FFF2-40B4-BE49-F238E27FC236}">
                <a16:creationId xmlns:a16="http://schemas.microsoft.com/office/drawing/2014/main" id="{A5FE1532-07E7-2F0E-1A82-F06642A31DF1}"/>
              </a:ext>
            </a:extLst>
          </p:cNvPr>
          <p:cNvSpPr txBox="1"/>
          <p:nvPr/>
        </p:nvSpPr>
        <p:spPr>
          <a:xfrm>
            <a:off x="619295" y="1196842"/>
            <a:ext cx="5977448" cy="307777"/>
          </a:xfrm>
          <a:prstGeom prst="rect">
            <a:avLst/>
          </a:prstGeom>
          <a:noFill/>
        </p:spPr>
        <p:txBody>
          <a:bodyPr wrap="square" rtlCol="0">
            <a:spAutoFit/>
          </a:bodyPr>
          <a:lstStyle/>
          <a:p>
            <a:r>
              <a:rPr lang="en-US" sz="1400"/>
              <a:t>this time, used </a:t>
            </a:r>
            <a:r>
              <a:rPr lang="en-US" sz="1400" b="1"/>
              <a:t>requests</a:t>
            </a:r>
            <a:r>
              <a:rPr lang="en-US" sz="1400"/>
              <a:t> package to get Wikipedia stuff using their api..</a:t>
            </a:r>
          </a:p>
        </p:txBody>
      </p:sp>
      <p:pic>
        <p:nvPicPr>
          <p:cNvPr id="3" name="Picture 2">
            <a:extLst>
              <a:ext uri="{FF2B5EF4-FFF2-40B4-BE49-F238E27FC236}">
                <a16:creationId xmlns:a16="http://schemas.microsoft.com/office/drawing/2014/main" id="{F6654EDC-5076-B17C-CE02-91C0188CE471}"/>
              </a:ext>
            </a:extLst>
          </p:cNvPr>
          <p:cNvPicPr>
            <a:picLocks noChangeAspect="1"/>
          </p:cNvPicPr>
          <p:nvPr/>
        </p:nvPicPr>
        <p:blipFill>
          <a:blip r:embed="rId2"/>
          <a:stretch>
            <a:fillRect/>
          </a:stretch>
        </p:blipFill>
        <p:spPr>
          <a:xfrm>
            <a:off x="619295" y="1834292"/>
            <a:ext cx="9002381" cy="1790950"/>
          </a:xfrm>
          <a:prstGeom prst="rect">
            <a:avLst/>
          </a:prstGeom>
        </p:spPr>
      </p:pic>
    </p:spTree>
    <p:extLst>
      <p:ext uri="{BB962C8B-B14F-4D97-AF65-F5344CB8AC3E}">
        <p14:creationId xmlns:p14="http://schemas.microsoft.com/office/powerpoint/2010/main" val="8008930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568D46-123C-4DFD-B3B3-46F9CD1E118D}"/>
              </a:ext>
            </a:extLst>
          </p:cNvPr>
          <p:cNvSpPr txBox="1"/>
          <p:nvPr/>
        </p:nvSpPr>
        <p:spPr>
          <a:xfrm>
            <a:off x="4535641" y="24918"/>
            <a:ext cx="1200970" cy="523220"/>
          </a:xfrm>
          <a:prstGeom prst="rect">
            <a:avLst/>
          </a:prstGeom>
          <a:noFill/>
        </p:spPr>
        <p:txBody>
          <a:bodyPr wrap="none" rtlCol="0">
            <a:spAutoFit/>
          </a:bodyPr>
          <a:lstStyle/>
          <a:p>
            <a:r>
              <a:rPr lang="en-US" sz="2800" b="1" u="sng">
                <a:solidFill>
                  <a:srgbClr val="FF0000"/>
                </a:solidFill>
              </a:rPr>
              <a:t>Strings</a:t>
            </a:r>
            <a:endParaRPr lang="en-US" b="1" u="sng">
              <a:solidFill>
                <a:srgbClr val="FF0000"/>
              </a:solidFill>
            </a:endParaRPr>
          </a:p>
        </p:txBody>
      </p:sp>
      <p:sp>
        <p:nvSpPr>
          <p:cNvPr id="8" name="Rectangle 7">
            <a:extLst>
              <a:ext uri="{FF2B5EF4-FFF2-40B4-BE49-F238E27FC236}">
                <a16:creationId xmlns:a16="http://schemas.microsoft.com/office/drawing/2014/main" id="{BF91ADDB-6D0C-4AE7-B5FF-3B228B78DC65}"/>
              </a:ext>
            </a:extLst>
          </p:cNvPr>
          <p:cNvSpPr/>
          <p:nvPr/>
        </p:nvSpPr>
        <p:spPr>
          <a:xfrm>
            <a:off x="234711" y="3393216"/>
            <a:ext cx="5915594" cy="1384995"/>
          </a:xfrm>
          <a:prstGeom prst="rect">
            <a:avLst/>
          </a:prstGeom>
        </p:spPr>
        <p:txBody>
          <a:bodyPr wrap="none">
            <a:spAutoFit/>
          </a:bodyPr>
          <a:lstStyle/>
          <a:p>
            <a:r>
              <a:rPr lang="en-US" sz="1600" b="1"/>
              <a:t>String operations</a:t>
            </a:r>
          </a:p>
          <a:p>
            <a:r>
              <a:rPr lang="en-US" sz="1600" i="1" err="1"/>
              <a:t>a+b</a:t>
            </a:r>
            <a:r>
              <a:rPr lang="en-US" sz="1600"/>
              <a:t> 	returns concatenated string.</a:t>
            </a:r>
          </a:p>
          <a:p>
            <a:r>
              <a:rPr lang="en-US" sz="1600" i="1"/>
              <a:t>a+=b</a:t>
            </a:r>
            <a:r>
              <a:rPr lang="en-US" sz="1600"/>
              <a:t> 	would return a with b added to it, obviously in retrospect.</a:t>
            </a:r>
          </a:p>
          <a:p>
            <a:r>
              <a:rPr lang="en-US" sz="1600" i="1"/>
              <a:t>a*#</a:t>
            </a:r>
            <a:r>
              <a:rPr lang="en-US" sz="1600"/>
              <a:t>  	returns string a repeated # times; and it’s commutative.</a:t>
            </a:r>
          </a:p>
          <a:p>
            <a:endParaRPr lang="en-US" sz="2000"/>
          </a:p>
        </p:txBody>
      </p:sp>
      <p:sp>
        <p:nvSpPr>
          <p:cNvPr id="5" name="Rectangle 4">
            <a:extLst>
              <a:ext uri="{FF2B5EF4-FFF2-40B4-BE49-F238E27FC236}">
                <a16:creationId xmlns:a16="http://schemas.microsoft.com/office/drawing/2014/main" id="{D175F1A5-D5A2-F8A5-B9C6-9FFB8BB14964}"/>
              </a:ext>
            </a:extLst>
          </p:cNvPr>
          <p:cNvSpPr/>
          <p:nvPr/>
        </p:nvSpPr>
        <p:spPr>
          <a:xfrm>
            <a:off x="234711" y="1357981"/>
            <a:ext cx="10395090" cy="1815882"/>
          </a:xfrm>
          <a:prstGeom prst="rect">
            <a:avLst/>
          </a:prstGeom>
        </p:spPr>
        <p:txBody>
          <a:bodyPr wrap="none">
            <a:spAutoFit/>
          </a:bodyPr>
          <a:lstStyle/>
          <a:p>
            <a:r>
              <a:rPr lang="en-US" sz="1600" b="1"/>
              <a:t>String tests</a:t>
            </a:r>
          </a:p>
          <a:p>
            <a:r>
              <a:rPr lang="en-US" sz="1600" i="1"/>
              <a:t>&gt;</a:t>
            </a:r>
            <a:r>
              <a:rPr lang="en-US" sz="1600" b="1" i="1"/>
              <a:t>, </a:t>
            </a:r>
            <a:r>
              <a:rPr lang="en-US" sz="1600" i="1"/>
              <a:t>&lt;</a:t>
            </a:r>
            <a:r>
              <a:rPr lang="en-US" sz="1600" b="1" i="1"/>
              <a:t>   	</a:t>
            </a:r>
            <a:r>
              <a:rPr lang="en-US" sz="1600"/>
              <a:t>seems to judge inequality based on the alphabetical order of the two respective strings.  </a:t>
            </a:r>
          </a:p>
          <a:p>
            <a:r>
              <a:rPr lang="en-US" sz="1600"/>
              <a:t>         	Found out that an empty space is considered to be ‘smaller’ than ‘a’.</a:t>
            </a:r>
          </a:p>
          <a:p>
            <a:r>
              <a:rPr lang="en-US" sz="1600" i="1"/>
              <a:t>==     	</a:t>
            </a:r>
            <a:r>
              <a:rPr lang="en-US" sz="1600"/>
              <a:t>seems to compare whether strings are identical or not</a:t>
            </a:r>
          </a:p>
          <a:p>
            <a:r>
              <a:rPr lang="en-US" sz="1600" i="1"/>
              <a:t>is</a:t>
            </a:r>
            <a:r>
              <a:rPr lang="en-US" sz="1600"/>
              <a:t>	seems to check whether two strings are referring to the same thing in memory, not just contain same elements.</a:t>
            </a:r>
          </a:p>
          <a:p>
            <a:r>
              <a:rPr lang="en-US" sz="1600" i="1"/>
              <a:t>in</a:t>
            </a:r>
            <a:r>
              <a:rPr lang="en-US" sz="1600"/>
              <a:t>	</a:t>
            </a:r>
            <a:r>
              <a:rPr lang="en-US" sz="1600" i="1"/>
              <a:t>Str1 in Str2 </a:t>
            </a:r>
            <a:r>
              <a:rPr lang="en-US" sz="1600"/>
              <a:t>tests whether the characters in Str1 form a subset of the characters in Str2</a:t>
            </a:r>
          </a:p>
          <a:p>
            <a:r>
              <a:rPr lang="en-US" sz="1600" i="1"/>
              <a:t>not in</a:t>
            </a:r>
            <a:r>
              <a:rPr lang="en-US" sz="1600"/>
              <a:t>	tests the opposite</a:t>
            </a:r>
          </a:p>
        </p:txBody>
      </p:sp>
      <p:sp>
        <p:nvSpPr>
          <p:cNvPr id="6" name="Rectangle 5">
            <a:extLst>
              <a:ext uri="{FF2B5EF4-FFF2-40B4-BE49-F238E27FC236}">
                <a16:creationId xmlns:a16="http://schemas.microsoft.com/office/drawing/2014/main" id="{8C72FF7F-619A-4AD2-ECEF-5601549F17DE}"/>
              </a:ext>
            </a:extLst>
          </p:cNvPr>
          <p:cNvSpPr/>
          <p:nvPr/>
        </p:nvSpPr>
        <p:spPr>
          <a:xfrm>
            <a:off x="234711" y="4705176"/>
            <a:ext cx="4398961" cy="584775"/>
          </a:xfrm>
          <a:prstGeom prst="rect">
            <a:avLst/>
          </a:prstGeom>
        </p:spPr>
        <p:txBody>
          <a:bodyPr wrap="none">
            <a:spAutoFit/>
          </a:bodyPr>
          <a:lstStyle/>
          <a:p>
            <a:r>
              <a:rPr lang="en-US" sz="1600" b="1" i="1"/>
              <a:t>Some more miscellaneous functions</a:t>
            </a:r>
          </a:p>
          <a:p>
            <a:r>
              <a:rPr lang="en-US" sz="1600" i="1" err="1"/>
              <a:t>len</a:t>
            </a:r>
            <a:r>
              <a:rPr lang="en-US" sz="1600" i="1"/>
              <a:t>(x) 	</a:t>
            </a:r>
            <a:r>
              <a:rPr lang="en-US" sz="1600"/>
              <a:t>returns number of characters in string x</a:t>
            </a:r>
          </a:p>
        </p:txBody>
      </p:sp>
    </p:spTree>
    <p:extLst>
      <p:ext uri="{BB962C8B-B14F-4D97-AF65-F5344CB8AC3E}">
        <p14:creationId xmlns:p14="http://schemas.microsoft.com/office/powerpoint/2010/main" val="2807907530"/>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602547-21C2-40CB-8328-213EB9435624}"/>
              </a:ext>
            </a:extLst>
          </p:cNvPr>
          <p:cNvSpPr txBox="1"/>
          <p:nvPr/>
        </p:nvSpPr>
        <p:spPr>
          <a:xfrm>
            <a:off x="4085438" y="343949"/>
            <a:ext cx="3405930" cy="523220"/>
          </a:xfrm>
          <a:prstGeom prst="rect">
            <a:avLst/>
          </a:prstGeom>
          <a:noFill/>
        </p:spPr>
        <p:txBody>
          <a:bodyPr wrap="square" rtlCol="0">
            <a:spAutoFit/>
          </a:bodyPr>
          <a:lstStyle/>
          <a:p>
            <a:r>
              <a:rPr lang="en-US" sz="2800" b="1" u="sng"/>
              <a:t>Interacting with Web</a:t>
            </a:r>
          </a:p>
        </p:txBody>
      </p:sp>
      <p:sp>
        <p:nvSpPr>
          <p:cNvPr id="7" name="TextBox 6">
            <a:extLst>
              <a:ext uri="{FF2B5EF4-FFF2-40B4-BE49-F238E27FC236}">
                <a16:creationId xmlns:a16="http://schemas.microsoft.com/office/drawing/2014/main" id="{A5FE1532-07E7-2F0E-1A82-F06642A31DF1}"/>
              </a:ext>
            </a:extLst>
          </p:cNvPr>
          <p:cNvSpPr txBox="1"/>
          <p:nvPr/>
        </p:nvSpPr>
        <p:spPr>
          <a:xfrm>
            <a:off x="329864" y="1110377"/>
            <a:ext cx="4559377" cy="307777"/>
          </a:xfrm>
          <a:prstGeom prst="rect">
            <a:avLst/>
          </a:prstGeom>
          <a:noFill/>
        </p:spPr>
        <p:txBody>
          <a:bodyPr wrap="square" rtlCol="0">
            <a:spAutoFit/>
          </a:bodyPr>
          <a:lstStyle/>
          <a:p>
            <a:r>
              <a:rPr lang="en-US" sz="1400"/>
              <a:t>and here’s some </a:t>
            </a:r>
            <a:r>
              <a:rPr lang="en-US" sz="1400" b="1"/>
              <a:t>BeautifulSoup</a:t>
            </a:r>
            <a:r>
              <a:rPr lang="en-US" sz="1400"/>
              <a:t> stuff,</a:t>
            </a:r>
          </a:p>
        </p:txBody>
      </p:sp>
      <p:pic>
        <p:nvPicPr>
          <p:cNvPr id="18" name="Picture 17">
            <a:extLst>
              <a:ext uri="{FF2B5EF4-FFF2-40B4-BE49-F238E27FC236}">
                <a16:creationId xmlns:a16="http://schemas.microsoft.com/office/drawing/2014/main" id="{FDEFF01D-33B7-9CD7-AC57-FA10D83C2A63}"/>
              </a:ext>
            </a:extLst>
          </p:cNvPr>
          <p:cNvPicPr>
            <a:picLocks noChangeAspect="1"/>
          </p:cNvPicPr>
          <p:nvPr/>
        </p:nvPicPr>
        <p:blipFill>
          <a:blip r:embed="rId2"/>
          <a:stretch>
            <a:fillRect/>
          </a:stretch>
        </p:blipFill>
        <p:spPr>
          <a:xfrm>
            <a:off x="388246" y="3869468"/>
            <a:ext cx="6401693" cy="1495634"/>
          </a:xfrm>
          <a:prstGeom prst="rect">
            <a:avLst/>
          </a:prstGeom>
        </p:spPr>
      </p:pic>
      <p:pic>
        <p:nvPicPr>
          <p:cNvPr id="3" name="Picture 2">
            <a:extLst>
              <a:ext uri="{FF2B5EF4-FFF2-40B4-BE49-F238E27FC236}">
                <a16:creationId xmlns:a16="http://schemas.microsoft.com/office/drawing/2014/main" id="{FC968D91-A169-7F4C-6908-3908FE1E3A99}"/>
              </a:ext>
            </a:extLst>
          </p:cNvPr>
          <p:cNvPicPr>
            <a:picLocks noChangeAspect="1"/>
          </p:cNvPicPr>
          <p:nvPr/>
        </p:nvPicPr>
        <p:blipFill>
          <a:blip r:embed="rId3"/>
          <a:stretch>
            <a:fillRect/>
          </a:stretch>
        </p:blipFill>
        <p:spPr>
          <a:xfrm>
            <a:off x="388246" y="1492898"/>
            <a:ext cx="3743847" cy="1228896"/>
          </a:xfrm>
          <a:prstGeom prst="rect">
            <a:avLst/>
          </a:prstGeom>
        </p:spPr>
      </p:pic>
      <mc:AlternateContent xmlns:mc="http://schemas.openxmlformats.org/markup-compatibility/2006" xmlns:p14="http://schemas.microsoft.com/office/powerpoint/2010/main">
        <mc:Choice Requires="p14">
          <p:contentPart p14:bwMode="auto" r:id="rId4">
            <p14:nvContentPartPr>
              <p14:cNvPr id="4" name="Ink 3">
                <a:extLst>
                  <a:ext uri="{FF2B5EF4-FFF2-40B4-BE49-F238E27FC236}">
                    <a16:creationId xmlns:a16="http://schemas.microsoft.com/office/drawing/2014/main" id="{5C9C80F5-B44E-211F-0CA8-023AE0AD9DBD}"/>
                  </a:ext>
                </a:extLst>
              </p14:cNvPr>
              <p14:cNvContentPartPr/>
              <p14:nvPr/>
            </p14:nvContentPartPr>
            <p14:xfrm>
              <a:off x="1755213" y="2826704"/>
              <a:ext cx="177120" cy="869760"/>
            </p14:xfrm>
          </p:contentPart>
        </mc:Choice>
        <mc:Fallback xmlns="">
          <p:pic>
            <p:nvPicPr>
              <p:cNvPr id="4" name="Ink 3">
                <a:extLst>
                  <a:ext uri="{FF2B5EF4-FFF2-40B4-BE49-F238E27FC236}">
                    <a16:creationId xmlns:a16="http://schemas.microsoft.com/office/drawing/2014/main" id="{5C9C80F5-B44E-211F-0CA8-023AE0AD9DBD}"/>
                  </a:ext>
                </a:extLst>
              </p:cNvPr>
              <p:cNvPicPr/>
              <p:nvPr/>
            </p:nvPicPr>
            <p:blipFill>
              <a:blip r:embed="rId5"/>
              <a:stretch>
                <a:fillRect/>
              </a:stretch>
            </p:blipFill>
            <p:spPr>
              <a:xfrm>
                <a:off x="1746213" y="2818064"/>
                <a:ext cx="194760" cy="8874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9" name="Ink 8">
                <a:extLst>
                  <a:ext uri="{FF2B5EF4-FFF2-40B4-BE49-F238E27FC236}">
                    <a16:creationId xmlns:a16="http://schemas.microsoft.com/office/drawing/2014/main" id="{7326F70E-C6A2-E4EB-10D7-3FC2774459E9}"/>
                  </a:ext>
                </a:extLst>
              </p14:cNvPr>
              <p14:cNvContentPartPr/>
              <p14:nvPr/>
            </p14:nvContentPartPr>
            <p14:xfrm>
              <a:off x="9082854" y="3205282"/>
              <a:ext cx="177120" cy="869760"/>
            </p14:xfrm>
          </p:contentPart>
        </mc:Choice>
        <mc:Fallback xmlns="">
          <p:pic>
            <p:nvPicPr>
              <p:cNvPr id="9" name="Ink 8">
                <a:extLst>
                  <a:ext uri="{FF2B5EF4-FFF2-40B4-BE49-F238E27FC236}">
                    <a16:creationId xmlns:a16="http://schemas.microsoft.com/office/drawing/2014/main" id="{7326F70E-C6A2-E4EB-10D7-3FC2774459E9}"/>
                  </a:ext>
                </a:extLst>
              </p:cNvPr>
              <p:cNvPicPr/>
              <p:nvPr/>
            </p:nvPicPr>
            <p:blipFill>
              <a:blip r:embed="rId5"/>
              <a:stretch>
                <a:fillRect/>
              </a:stretch>
            </p:blipFill>
            <p:spPr>
              <a:xfrm>
                <a:off x="9073854" y="3196642"/>
                <a:ext cx="194760" cy="887400"/>
              </a:xfrm>
              <a:prstGeom prst="rect">
                <a:avLst/>
              </a:prstGeom>
            </p:spPr>
          </p:pic>
        </mc:Fallback>
      </mc:AlternateContent>
      <p:pic>
        <p:nvPicPr>
          <p:cNvPr id="11" name="Picture 10">
            <a:extLst>
              <a:ext uri="{FF2B5EF4-FFF2-40B4-BE49-F238E27FC236}">
                <a16:creationId xmlns:a16="http://schemas.microsoft.com/office/drawing/2014/main" id="{53D4A88E-4564-1BEF-D32A-F61FD12ABF2D}"/>
              </a:ext>
            </a:extLst>
          </p:cNvPr>
          <p:cNvPicPr>
            <a:picLocks noChangeAspect="1"/>
          </p:cNvPicPr>
          <p:nvPr/>
        </p:nvPicPr>
        <p:blipFill>
          <a:blip r:embed="rId7"/>
          <a:stretch>
            <a:fillRect/>
          </a:stretch>
        </p:blipFill>
        <p:spPr>
          <a:xfrm>
            <a:off x="7690496" y="4473477"/>
            <a:ext cx="3969582" cy="1882853"/>
          </a:xfrm>
          <a:prstGeom prst="rect">
            <a:avLst/>
          </a:prstGeom>
        </p:spPr>
      </p:pic>
      <p:pic>
        <p:nvPicPr>
          <p:cNvPr id="12" name="Picture 11">
            <a:extLst>
              <a:ext uri="{FF2B5EF4-FFF2-40B4-BE49-F238E27FC236}">
                <a16:creationId xmlns:a16="http://schemas.microsoft.com/office/drawing/2014/main" id="{F12091BC-3EF9-7D5C-6B1E-B9E66F1780A8}"/>
              </a:ext>
            </a:extLst>
          </p:cNvPr>
          <p:cNvPicPr>
            <a:picLocks noChangeAspect="1"/>
          </p:cNvPicPr>
          <p:nvPr/>
        </p:nvPicPr>
        <p:blipFill>
          <a:blip r:embed="rId8"/>
          <a:stretch>
            <a:fillRect/>
          </a:stretch>
        </p:blipFill>
        <p:spPr>
          <a:xfrm>
            <a:off x="7610697" y="1186535"/>
            <a:ext cx="3781953" cy="1819529"/>
          </a:xfrm>
          <a:prstGeom prst="rect">
            <a:avLst/>
          </a:prstGeom>
        </p:spPr>
      </p:pic>
    </p:spTree>
    <p:extLst>
      <p:ext uri="{BB962C8B-B14F-4D97-AF65-F5344CB8AC3E}">
        <p14:creationId xmlns:p14="http://schemas.microsoft.com/office/powerpoint/2010/main" val="2745076454"/>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32D9E1E-B188-4E87-8541-8A5D39D867DD}"/>
              </a:ext>
            </a:extLst>
          </p:cNvPr>
          <p:cNvSpPr txBox="1"/>
          <p:nvPr/>
        </p:nvSpPr>
        <p:spPr>
          <a:xfrm>
            <a:off x="4881953" y="103335"/>
            <a:ext cx="2341154" cy="523220"/>
          </a:xfrm>
          <a:prstGeom prst="rect">
            <a:avLst/>
          </a:prstGeom>
          <a:noFill/>
        </p:spPr>
        <p:txBody>
          <a:bodyPr wrap="none" rtlCol="0">
            <a:spAutoFit/>
          </a:bodyPr>
          <a:lstStyle/>
          <a:p>
            <a:r>
              <a:rPr lang="en-US" sz="2800" b="1" u="sng">
                <a:solidFill>
                  <a:srgbClr val="FF0000"/>
                </a:solidFill>
              </a:rPr>
              <a:t>Error Handling</a:t>
            </a:r>
          </a:p>
        </p:txBody>
      </p:sp>
      <p:sp>
        <p:nvSpPr>
          <p:cNvPr id="3" name="TextBox 2">
            <a:extLst>
              <a:ext uri="{FF2B5EF4-FFF2-40B4-BE49-F238E27FC236}">
                <a16:creationId xmlns:a16="http://schemas.microsoft.com/office/drawing/2014/main" id="{CB2FB027-2870-4ACC-9C11-C19497AB3A79}"/>
              </a:ext>
            </a:extLst>
          </p:cNvPr>
          <p:cNvSpPr txBox="1"/>
          <p:nvPr/>
        </p:nvSpPr>
        <p:spPr>
          <a:xfrm>
            <a:off x="795130" y="852266"/>
            <a:ext cx="9273102" cy="1908215"/>
          </a:xfrm>
          <a:prstGeom prst="rect">
            <a:avLst/>
          </a:prstGeom>
          <a:noFill/>
        </p:spPr>
        <p:txBody>
          <a:bodyPr wrap="square" rtlCol="0">
            <a:spAutoFit/>
          </a:bodyPr>
          <a:lstStyle/>
          <a:p>
            <a:r>
              <a:rPr lang="en-US" b="1"/>
              <a:t>General techniques</a:t>
            </a:r>
            <a:r>
              <a:rPr lang="en-US"/>
              <a:t>:</a:t>
            </a:r>
          </a:p>
          <a:p>
            <a:pPr marL="285750" indent="-285750">
              <a:buFont typeface="Arial" panose="020B0604020202020204" pitchFamily="34" charset="0"/>
              <a:buChar char="•"/>
            </a:pPr>
            <a:r>
              <a:rPr lang="en-US" sz="1600"/>
              <a:t>write out clear doc strings</a:t>
            </a:r>
          </a:p>
          <a:p>
            <a:pPr marL="285750" indent="-285750">
              <a:buFont typeface="Arial" panose="020B0604020202020204" pitchFamily="34" charset="0"/>
              <a:buChar char="•"/>
            </a:pPr>
            <a:r>
              <a:rPr lang="en-US" sz="1600"/>
              <a:t>write modular programs so easy to test parts</a:t>
            </a:r>
          </a:p>
          <a:p>
            <a:pPr marL="285750" indent="-285750">
              <a:buFont typeface="Arial" panose="020B0604020202020204" pitchFamily="34" charset="0"/>
              <a:buChar char="•"/>
            </a:pPr>
            <a:r>
              <a:rPr lang="en-US" sz="1600"/>
              <a:t>black box debugging = picking natural boundary value test cases</a:t>
            </a:r>
          </a:p>
          <a:p>
            <a:pPr marL="285750" indent="-285750">
              <a:buFont typeface="Arial" panose="020B0604020202020204" pitchFamily="34" charset="0"/>
              <a:buChar char="•"/>
            </a:pPr>
            <a:r>
              <a:rPr lang="en-US" sz="1600"/>
              <a:t>glass box debugging = making sure to pick cases that will run through every (if possible) branch of code</a:t>
            </a:r>
          </a:p>
          <a:p>
            <a:pPr marL="285750" indent="-285750">
              <a:buFont typeface="Arial" panose="020B0604020202020204" pitchFamily="34" charset="0"/>
              <a:buChar char="•"/>
            </a:pPr>
            <a:r>
              <a:rPr lang="en-US" sz="1600"/>
              <a:t>make hypotheses, and use print statements to check</a:t>
            </a:r>
          </a:p>
          <a:p>
            <a:pPr marL="285750" indent="-285750">
              <a:buFont typeface="Arial" panose="020B0604020202020204" pitchFamily="34" charset="0"/>
              <a:buChar char="•"/>
            </a:pPr>
            <a:r>
              <a:rPr lang="en-US" sz="1600"/>
              <a:t>bisection method if nothing else</a:t>
            </a:r>
          </a:p>
        </p:txBody>
      </p:sp>
      <p:sp>
        <p:nvSpPr>
          <p:cNvPr id="6" name="TextBox 5">
            <a:extLst>
              <a:ext uri="{FF2B5EF4-FFF2-40B4-BE49-F238E27FC236}">
                <a16:creationId xmlns:a16="http://schemas.microsoft.com/office/drawing/2014/main" id="{8F83C4A4-C0AA-4C4C-9A53-C4E6808D836B}"/>
              </a:ext>
            </a:extLst>
          </p:cNvPr>
          <p:cNvSpPr txBox="1"/>
          <p:nvPr/>
        </p:nvSpPr>
        <p:spPr>
          <a:xfrm>
            <a:off x="795130" y="3017817"/>
            <a:ext cx="8923636" cy="2831544"/>
          </a:xfrm>
          <a:prstGeom prst="rect">
            <a:avLst/>
          </a:prstGeom>
          <a:noFill/>
        </p:spPr>
        <p:txBody>
          <a:bodyPr wrap="square" rtlCol="0">
            <a:spAutoFit/>
          </a:bodyPr>
          <a:lstStyle/>
          <a:p>
            <a:r>
              <a:rPr lang="en-US" b="1"/>
              <a:t>Common Exceptions</a:t>
            </a:r>
          </a:p>
          <a:p>
            <a:r>
              <a:rPr lang="en-US" sz="1600" i="1" err="1"/>
              <a:t>SyntaxError</a:t>
            </a:r>
            <a:r>
              <a:rPr lang="en-US" sz="1600"/>
              <a:t>: statement can’t be parsed b/c missing </a:t>
            </a:r>
            <a:r>
              <a:rPr lang="en-US" sz="1600" err="1"/>
              <a:t>parens</a:t>
            </a:r>
            <a:r>
              <a:rPr lang="en-US" sz="1600"/>
              <a:t>, and the like</a:t>
            </a:r>
          </a:p>
          <a:p>
            <a:r>
              <a:rPr lang="en-US" sz="1600" i="1" err="1"/>
              <a:t>NameError</a:t>
            </a:r>
            <a:r>
              <a:rPr lang="en-US" sz="1600"/>
              <a:t>: variable name not initialized before</a:t>
            </a:r>
          </a:p>
          <a:p>
            <a:r>
              <a:rPr lang="en-US" sz="1600" i="1" err="1"/>
              <a:t>TypeError</a:t>
            </a:r>
            <a:r>
              <a:rPr lang="en-US" sz="1600"/>
              <a:t>: trying to do something with variable that its type doesn’t support, like ‘a’/4, int(‘hello’), etc.</a:t>
            </a:r>
          </a:p>
          <a:p>
            <a:r>
              <a:rPr lang="en-US" sz="1600" i="1" err="1"/>
              <a:t>IndexError</a:t>
            </a:r>
            <a:r>
              <a:rPr lang="en-US" sz="1600"/>
              <a:t>: index is out of bounds usually, like List = [4,7,9], List[3]</a:t>
            </a:r>
          </a:p>
          <a:p>
            <a:r>
              <a:rPr lang="en-US" sz="1600" i="1" err="1"/>
              <a:t>KeyError</a:t>
            </a:r>
            <a:r>
              <a:rPr lang="en-US" sz="1600"/>
              <a:t>: key doesn’t exist in a dictionary</a:t>
            </a:r>
          </a:p>
          <a:p>
            <a:r>
              <a:rPr lang="en-US" sz="1600" i="1" err="1"/>
              <a:t>ValueError</a:t>
            </a:r>
            <a:r>
              <a:rPr lang="en-US" sz="1600"/>
              <a:t>: operand type ok, but value illegal, or no answer for calculation, like </a:t>
            </a:r>
            <a:r>
              <a:rPr lang="en-US" sz="1600" err="1"/>
              <a:t>List.index</a:t>
            </a:r>
            <a:r>
              <a:rPr lang="en-US" sz="1600"/>
              <a:t>(2)</a:t>
            </a:r>
          </a:p>
          <a:p>
            <a:r>
              <a:rPr lang="en-US" sz="1600" i="1" err="1"/>
              <a:t>AttributeError</a:t>
            </a:r>
            <a:r>
              <a:rPr lang="en-US" sz="1600"/>
              <a:t>: some object/class thing</a:t>
            </a:r>
          </a:p>
          <a:p>
            <a:r>
              <a:rPr lang="en-US" sz="1600" i="1" err="1"/>
              <a:t>IOError</a:t>
            </a:r>
            <a:r>
              <a:rPr lang="en-US" sz="1600"/>
              <a:t>: file not found, and the like</a:t>
            </a:r>
          </a:p>
          <a:p>
            <a:r>
              <a:rPr lang="en-US" sz="1600" i="1" err="1"/>
              <a:t>ZeroDivisionError</a:t>
            </a:r>
            <a:r>
              <a:rPr lang="en-US" sz="1600"/>
              <a:t>: yeah</a:t>
            </a:r>
          </a:p>
          <a:p>
            <a:r>
              <a:rPr lang="en-US" sz="1600" i="1"/>
              <a:t>AssertionError</a:t>
            </a:r>
            <a:r>
              <a:rPr lang="en-US" sz="1600"/>
              <a:t>: some assertion fails </a:t>
            </a:r>
          </a:p>
        </p:txBody>
      </p:sp>
    </p:spTree>
    <p:extLst>
      <p:ext uri="{BB962C8B-B14F-4D97-AF65-F5344CB8AC3E}">
        <p14:creationId xmlns:p14="http://schemas.microsoft.com/office/powerpoint/2010/main" val="79676376"/>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32D9E1E-B188-4E87-8541-8A5D39D867DD}"/>
              </a:ext>
            </a:extLst>
          </p:cNvPr>
          <p:cNvSpPr txBox="1"/>
          <p:nvPr/>
        </p:nvSpPr>
        <p:spPr>
          <a:xfrm>
            <a:off x="4881953" y="103335"/>
            <a:ext cx="2341154" cy="523220"/>
          </a:xfrm>
          <a:prstGeom prst="rect">
            <a:avLst/>
          </a:prstGeom>
          <a:noFill/>
        </p:spPr>
        <p:txBody>
          <a:bodyPr wrap="none" rtlCol="0">
            <a:spAutoFit/>
          </a:bodyPr>
          <a:lstStyle/>
          <a:p>
            <a:r>
              <a:rPr lang="en-US" sz="2800" b="1" u="sng">
                <a:solidFill>
                  <a:srgbClr val="FF0000"/>
                </a:solidFill>
              </a:rPr>
              <a:t>Error Handling</a:t>
            </a:r>
          </a:p>
        </p:txBody>
      </p:sp>
      <p:sp>
        <p:nvSpPr>
          <p:cNvPr id="7" name="Rectangle 6">
            <a:extLst>
              <a:ext uri="{FF2B5EF4-FFF2-40B4-BE49-F238E27FC236}">
                <a16:creationId xmlns:a16="http://schemas.microsoft.com/office/drawing/2014/main" id="{12561B2F-D154-4C4E-A173-2170CF72A0F9}"/>
              </a:ext>
            </a:extLst>
          </p:cNvPr>
          <p:cNvSpPr/>
          <p:nvPr/>
        </p:nvSpPr>
        <p:spPr>
          <a:xfrm>
            <a:off x="5358581" y="1640305"/>
            <a:ext cx="6312309" cy="1384995"/>
          </a:xfrm>
          <a:prstGeom prst="rect">
            <a:avLst/>
          </a:prstGeom>
        </p:spPr>
        <p:txBody>
          <a:bodyPr wrap="square">
            <a:spAutoFit/>
          </a:bodyPr>
          <a:lstStyle/>
          <a:p>
            <a:r>
              <a:rPr lang="en-US" sz="1400"/>
              <a:t>In the code line below, if condition, X, isn’t met, then an AssertionError exception will be raised, and I guess program will stop execution.  This is a useful debugging feature.  Anywhere it encounters X = False, it will abort the program.  I guess you can customize the error message too, by adding the ‘what to print in case assertion fails’ statement.  If not present, then just says, AssertionError.  If there is no error, it just keeps executing code – it doesn’t print anything.</a:t>
            </a:r>
          </a:p>
        </p:txBody>
      </p:sp>
      <p:sp>
        <p:nvSpPr>
          <p:cNvPr id="8" name="TextBox 7">
            <a:extLst>
              <a:ext uri="{FF2B5EF4-FFF2-40B4-BE49-F238E27FC236}">
                <a16:creationId xmlns:a16="http://schemas.microsoft.com/office/drawing/2014/main" id="{DFD62370-655D-4BB1-A6F3-B6F5041835C0}"/>
              </a:ext>
            </a:extLst>
          </p:cNvPr>
          <p:cNvSpPr txBox="1"/>
          <p:nvPr/>
        </p:nvSpPr>
        <p:spPr>
          <a:xfrm>
            <a:off x="432621" y="1688378"/>
            <a:ext cx="3981924" cy="338554"/>
          </a:xfrm>
          <a:prstGeom prst="rect">
            <a:avLst/>
          </a:prstGeom>
          <a:noFill/>
        </p:spPr>
        <p:txBody>
          <a:bodyPr wrap="none" rtlCol="0">
            <a:spAutoFit/>
          </a:bodyPr>
          <a:lstStyle/>
          <a:p>
            <a:r>
              <a:rPr lang="en-US" sz="1600" i="1"/>
              <a:t>assert X, ‘what to print in case assertion fails’ </a:t>
            </a:r>
          </a:p>
        </p:txBody>
      </p:sp>
      <mc:AlternateContent xmlns:mc="http://schemas.openxmlformats.org/markup-compatibility/2006" xmlns:p14="http://schemas.microsoft.com/office/powerpoint/2010/main">
        <mc:Choice Requires="p14">
          <p:contentPart p14:bwMode="auto" r:id="rId2">
            <p14:nvContentPartPr>
              <p14:cNvPr id="9" name="Ink 8">
                <a:extLst>
                  <a:ext uri="{FF2B5EF4-FFF2-40B4-BE49-F238E27FC236}">
                    <a16:creationId xmlns:a16="http://schemas.microsoft.com/office/drawing/2014/main" id="{1C03CE5E-0509-B5B1-CE9A-32CEDD82EADD}"/>
                  </a:ext>
                </a:extLst>
              </p14:cNvPr>
              <p14:cNvContentPartPr/>
              <p14:nvPr/>
            </p14:nvContentPartPr>
            <p14:xfrm>
              <a:off x="4503074" y="1865008"/>
              <a:ext cx="577440" cy="61920"/>
            </p14:xfrm>
          </p:contentPart>
        </mc:Choice>
        <mc:Fallback xmlns="">
          <p:pic>
            <p:nvPicPr>
              <p:cNvPr id="9" name="Ink 8">
                <a:extLst>
                  <a:ext uri="{FF2B5EF4-FFF2-40B4-BE49-F238E27FC236}">
                    <a16:creationId xmlns:a16="http://schemas.microsoft.com/office/drawing/2014/main" id="{1C03CE5E-0509-B5B1-CE9A-32CEDD82EADD}"/>
                  </a:ext>
                </a:extLst>
              </p:cNvPr>
              <p:cNvPicPr/>
              <p:nvPr/>
            </p:nvPicPr>
            <p:blipFill>
              <a:blip r:embed="rId3"/>
              <a:stretch>
                <a:fillRect/>
              </a:stretch>
            </p:blipFill>
            <p:spPr>
              <a:xfrm>
                <a:off x="4496958" y="1858888"/>
                <a:ext cx="589672" cy="74160"/>
              </a:xfrm>
              <a:prstGeom prst="rect">
                <a:avLst/>
              </a:prstGeom>
            </p:spPr>
          </p:pic>
        </mc:Fallback>
      </mc:AlternateContent>
      <p:sp>
        <p:nvSpPr>
          <p:cNvPr id="10" name="TextBox 9">
            <a:extLst>
              <a:ext uri="{FF2B5EF4-FFF2-40B4-BE49-F238E27FC236}">
                <a16:creationId xmlns:a16="http://schemas.microsoft.com/office/drawing/2014/main" id="{A0FB9946-5AA6-4151-8580-10C6D0DA4EA6}"/>
              </a:ext>
            </a:extLst>
          </p:cNvPr>
          <p:cNvSpPr txBox="1"/>
          <p:nvPr/>
        </p:nvSpPr>
        <p:spPr>
          <a:xfrm>
            <a:off x="397593" y="3140551"/>
            <a:ext cx="3706656" cy="584775"/>
          </a:xfrm>
          <a:prstGeom prst="rect">
            <a:avLst/>
          </a:prstGeom>
          <a:noFill/>
        </p:spPr>
        <p:txBody>
          <a:bodyPr wrap="none" rtlCol="0">
            <a:spAutoFit/>
          </a:bodyPr>
          <a:lstStyle/>
          <a:p>
            <a:r>
              <a:rPr lang="en-US" sz="1600" i="1"/>
              <a:t>if X:</a:t>
            </a:r>
          </a:p>
          <a:p>
            <a:r>
              <a:rPr lang="en-US" sz="1600" i="1"/>
              <a:t>raise Exception(‘what to print in this case’)</a:t>
            </a:r>
          </a:p>
        </p:txBody>
      </p:sp>
      <p:sp>
        <p:nvSpPr>
          <p:cNvPr id="11" name="Rectangle 10">
            <a:extLst>
              <a:ext uri="{FF2B5EF4-FFF2-40B4-BE49-F238E27FC236}">
                <a16:creationId xmlns:a16="http://schemas.microsoft.com/office/drawing/2014/main" id="{716CC2CC-B427-471A-A6C4-050E114E9946}"/>
              </a:ext>
            </a:extLst>
          </p:cNvPr>
          <p:cNvSpPr/>
          <p:nvPr/>
        </p:nvSpPr>
        <p:spPr>
          <a:xfrm>
            <a:off x="5447070" y="3248272"/>
            <a:ext cx="6449962" cy="1384995"/>
          </a:xfrm>
          <a:prstGeom prst="rect">
            <a:avLst/>
          </a:prstGeom>
        </p:spPr>
        <p:txBody>
          <a:bodyPr wrap="square">
            <a:spAutoFit/>
          </a:bodyPr>
          <a:lstStyle/>
          <a:p>
            <a:r>
              <a:rPr lang="en-US" sz="1400"/>
              <a:t>So can write this to raise one of those exceptions yourself, with a particular message.  Usually, this will be part of an </a:t>
            </a:r>
            <a:r>
              <a:rPr lang="en-US" sz="1400" i="1"/>
              <a:t>if</a:t>
            </a:r>
            <a:r>
              <a:rPr lang="en-US" sz="1400"/>
              <a:t> statement, like </a:t>
            </a:r>
            <a:r>
              <a:rPr lang="en-US" sz="1400" i="1"/>
              <a:t>if</a:t>
            </a:r>
            <a:r>
              <a:rPr lang="en-US" sz="1400"/>
              <a:t> something wrong happens, </a:t>
            </a:r>
            <a:r>
              <a:rPr lang="en-US" sz="1400" i="1"/>
              <a:t>raise</a:t>
            </a:r>
            <a:r>
              <a:rPr lang="en-US" sz="1400"/>
              <a:t> Exception (can be any of those guys on previous page).  I think program will stop once the Exception is raised though.  And you can raise the Exception even if the Python code would normally work (like if want sqrt function to only take non-negative numbers, even though Python can handle negative ones too)</a:t>
            </a:r>
          </a:p>
        </p:txBody>
      </p:sp>
      <mc:AlternateContent xmlns:mc="http://schemas.openxmlformats.org/markup-compatibility/2006" xmlns:p14="http://schemas.microsoft.com/office/powerpoint/2010/main">
        <mc:Choice Requires="p14">
          <p:contentPart p14:bwMode="auto" r:id="rId4">
            <p14:nvContentPartPr>
              <p14:cNvPr id="12" name="Ink 11">
                <a:extLst>
                  <a:ext uri="{FF2B5EF4-FFF2-40B4-BE49-F238E27FC236}">
                    <a16:creationId xmlns:a16="http://schemas.microsoft.com/office/drawing/2014/main" id="{C78ACFE2-32F1-3F50-1C01-66BAFD8C83DA}"/>
                  </a:ext>
                </a:extLst>
              </p14:cNvPr>
              <p14:cNvContentPartPr/>
              <p14:nvPr/>
            </p14:nvContentPartPr>
            <p14:xfrm>
              <a:off x="4296633" y="3451572"/>
              <a:ext cx="792000" cy="99360"/>
            </p14:xfrm>
          </p:contentPart>
        </mc:Choice>
        <mc:Fallback xmlns="">
          <p:pic>
            <p:nvPicPr>
              <p:cNvPr id="12" name="Ink 11">
                <a:extLst>
                  <a:ext uri="{FF2B5EF4-FFF2-40B4-BE49-F238E27FC236}">
                    <a16:creationId xmlns:a16="http://schemas.microsoft.com/office/drawing/2014/main" id="{C78ACFE2-32F1-3F50-1C01-66BAFD8C83DA}"/>
                  </a:ext>
                </a:extLst>
              </p:cNvPr>
              <p:cNvPicPr/>
              <p:nvPr/>
            </p:nvPicPr>
            <p:blipFill>
              <a:blip r:embed="rId5"/>
              <a:stretch>
                <a:fillRect/>
              </a:stretch>
            </p:blipFill>
            <p:spPr>
              <a:xfrm>
                <a:off x="4290513" y="3445452"/>
                <a:ext cx="804240" cy="111600"/>
              </a:xfrm>
              <a:prstGeom prst="rect">
                <a:avLst/>
              </a:prstGeom>
            </p:spPr>
          </p:pic>
        </mc:Fallback>
      </mc:AlternateContent>
      <p:sp>
        <p:nvSpPr>
          <p:cNvPr id="13" name="TextBox 12">
            <a:extLst>
              <a:ext uri="{FF2B5EF4-FFF2-40B4-BE49-F238E27FC236}">
                <a16:creationId xmlns:a16="http://schemas.microsoft.com/office/drawing/2014/main" id="{B713F1CA-4727-F825-2D3A-B7B17545591F}"/>
              </a:ext>
            </a:extLst>
          </p:cNvPr>
          <p:cNvSpPr txBox="1"/>
          <p:nvPr/>
        </p:nvSpPr>
        <p:spPr>
          <a:xfrm>
            <a:off x="446009" y="4673375"/>
            <a:ext cx="3071225" cy="1846659"/>
          </a:xfrm>
          <a:prstGeom prst="rect">
            <a:avLst/>
          </a:prstGeom>
          <a:noFill/>
        </p:spPr>
        <p:txBody>
          <a:bodyPr wrap="none" rtlCol="0">
            <a:spAutoFit/>
          </a:bodyPr>
          <a:lstStyle/>
          <a:p>
            <a:r>
              <a:rPr lang="en-US" sz="1600" i="1"/>
              <a:t>try</a:t>
            </a:r>
            <a:r>
              <a:rPr lang="en-US" sz="1600"/>
              <a:t>:</a:t>
            </a:r>
          </a:p>
          <a:p>
            <a:r>
              <a:rPr lang="en-US"/>
              <a:t>    </a:t>
            </a:r>
            <a:r>
              <a:rPr lang="en-US" sz="1600"/>
              <a:t>bunch of code</a:t>
            </a:r>
            <a:endParaRPr lang="en-US"/>
          </a:p>
          <a:p>
            <a:r>
              <a:rPr lang="en-US" sz="1600" i="1"/>
              <a:t>except</a:t>
            </a:r>
            <a:r>
              <a:rPr lang="en-US" sz="1600"/>
              <a:t> Exception1:</a:t>
            </a:r>
          </a:p>
          <a:p>
            <a:r>
              <a:rPr lang="en-US" sz="1600"/>
              <a:t>    code for what to do in this case, </a:t>
            </a:r>
          </a:p>
          <a:p>
            <a:r>
              <a:rPr lang="en-US" sz="1600"/>
              <a:t>    usually a print statement.</a:t>
            </a:r>
          </a:p>
          <a:p>
            <a:r>
              <a:rPr lang="en-US" sz="1600" i="1"/>
              <a:t>except</a:t>
            </a:r>
            <a:r>
              <a:rPr lang="en-US" sz="1600"/>
              <a:t> Exception2:</a:t>
            </a:r>
          </a:p>
          <a:p>
            <a:r>
              <a:rPr lang="en-US" sz="1600"/>
              <a:t>    code for what to do…</a:t>
            </a:r>
          </a:p>
        </p:txBody>
      </p:sp>
      <p:sp>
        <p:nvSpPr>
          <p:cNvPr id="15" name="TextBox 14">
            <a:extLst>
              <a:ext uri="{FF2B5EF4-FFF2-40B4-BE49-F238E27FC236}">
                <a16:creationId xmlns:a16="http://schemas.microsoft.com/office/drawing/2014/main" id="{2018B6D3-F263-6289-6C96-38E240AE735A}"/>
              </a:ext>
            </a:extLst>
          </p:cNvPr>
          <p:cNvSpPr txBox="1"/>
          <p:nvPr/>
        </p:nvSpPr>
        <p:spPr>
          <a:xfrm>
            <a:off x="4655810" y="4832135"/>
            <a:ext cx="7241222" cy="954107"/>
          </a:xfrm>
          <a:prstGeom prst="rect">
            <a:avLst/>
          </a:prstGeom>
          <a:noFill/>
        </p:spPr>
        <p:txBody>
          <a:bodyPr wrap="square" rtlCol="0">
            <a:spAutoFit/>
          </a:bodyPr>
          <a:lstStyle/>
          <a:p>
            <a:r>
              <a:rPr lang="en-US" sz="1400"/>
              <a:t>This one has more functionality.  if error found, then will skip to appropriate exception; otherwise it will skip all the exception statements.  </a:t>
            </a:r>
            <a:r>
              <a:rPr lang="en-US" sz="1400">
                <a:solidFill>
                  <a:srgbClr val="0070C0"/>
                </a:solidFill>
              </a:rPr>
              <a:t>If type keyword </a:t>
            </a:r>
            <a:r>
              <a:rPr lang="en-US" sz="1400" i="1">
                <a:solidFill>
                  <a:srgbClr val="0070C0"/>
                </a:solidFill>
              </a:rPr>
              <a:t>except</a:t>
            </a:r>
            <a:r>
              <a:rPr lang="en-US" sz="1400">
                <a:solidFill>
                  <a:srgbClr val="0070C0"/>
                </a:solidFill>
              </a:rPr>
              <a:t>, without an accompanying named exception, then it will execute for </a:t>
            </a:r>
            <a:r>
              <a:rPr lang="en-US" sz="1400" i="1">
                <a:solidFill>
                  <a:srgbClr val="0070C0"/>
                </a:solidFill>
              </a:rPr>
              <a:t>any</a:t>
            </a:r>
            <a:r>
              <a:rPr lang="en-US" sz="1400">
                <a:solidFill>
                  <a:srgbClr val="0070C0"/>
                </a:solidFill>
              </a:rPr>
              <a:t> exception.  </a:t>
            </a:r>
            <a:r>
              <a:rPr lang="en-US" sz="1400"/>
              <a:t>I think it will also skip the exception statements if the exception raised is not one of those explicit types.</a:t>
            </a:r>
          </a:p>
        </p:txBody>
      </p:sp>
      <p:sp>
        <p:nvSpPr>
          <p:cNvPr id="16" name="TextBox 15">
            <a:extLst>
              <a:ext uri="{FF2B5EF4-FFF2-40B4-BE49-F238E27FC236}">
                <a16:creationId xmlns:a16="http://schemas.microsoft.com/office/drawing/2014/main" id="{70C309CD-1DCF-CAD8-9D13-DD2CF1217AD1}"/>
              </a:ext>
            </a:extLst>
          </p:cNvPr>
          <p:cNvSpPr txBox="1"/>
          <p:nvPr/>
        </p:nvSpPr>
        <p:spPr>
          <a:xfrm>
            <a:off x="9076583" y="5836357"/>
            <a:ext cx="2630079" cy="830997"/>
          </a:xfrm>
          <a:prstGeom prst="rect">
            <a:avLst/>
          </a:prstGeom>
          <a:noFill/>
          <a:ln>
            <a:solidFill>
              <a:srgbClr val="FF0000"/>
            </a:solidFill>
          </a:ln>
        </p:spPr>
        <p:txBody>
          <a:bodyPr wrap="square" rtlCol="0">
            <a:spAutoFit/>
          </a:bodyPr>
          <a:lstStyle/>
          <a:p>
            <a:r>
              <a:rPr lang="en-US" sz="1600"/>
              <a:t>This is kind of like the way Javascript does it; it uses a </a:t>
            </a:r>
            <a:r>
              <a:rPr lang="en-US" sz="1600" i="1"/>
              <a:t>try</a:t>
            </a:r>
            <a:r>
              <a:rPr lang="en-US" sz="1600"/>
              <a:t>, </a:t>
            </a:r>
            <a:r>
              <a:rPr lang="en-US" sz="1600" i="1"/>
              <a:t>catch</a:t>
            </a:r>
            <a:r>
              <a:rPr lang="en-US" sz="1600"/>
              <a:t> block.</a:t>
            </a:r>
          </a:p>
        </p:txBody>
      </p:sp>
      <mc:AlternateContent xmlns:mc="http://schemas.openxmlformats.org/markup-compatibility/2006" xmlns:p14="http://schemas.microsoft.com/office/powerpoint/2010/main">
        <mc:Choice Requires="p14">
          <p:contentPart p14:bwMode="auto" r:id="rId6">
            <p14:nvContentPartPr>
              <p14:cNvPr id="17" name="Ink 16">
                <a:extLst>
                  <a:ext uri="{FF2B5EF4-FFF2-40B4-BE49-F238E27FC236}">
                    <a16:creationId xmlns:a16="http://schemas.microsoft.com/office/drawing/2014/main" id="{F4B29791-F1CE-FBAE-0E0F-66CB90DDFC7E}"/>
                  </a:ext>
                </a:extLst>
              </p14:cNvPr>
              <p14:cNvContentPartPr/>
              <p14:nvPr/>
            </p14:nvContentPartPr>
            <p14:xfrm rot="256530">
              <a:off x="3517234" y="5110712"/>
              <a:ext cx="823680" cy="179280"/>
            </p14:xfrm>
          </p:contentPart>
        </mc:Choice>
        <mc:Fallback xmlns="">
          <p:pic>
            <p:nvPicPr>
              <p:cNvPr id="17" name="Ink 16">
                <a:extLst>
                  <a:ext uri="{FF2B5EF4-FFF2-40B4-BE49-F238E27FC236}">
                    <a16:creationId xmlns:a16="http://schemas.microsoft.com/office/drawing/2014/main" id="{F4B29791-F1CE-FBAE-0E0F-66CB90DDFC7E}"/>
                  </a:ext>
                </a:extLst>
              </p:cNvPr>
              <p:cNvPicPr/>
              <p:nvPr/>
            </p:nvPicPr>
            <p:blipFill>
              <a:blip r:embed="rId7"/>
              <a:stretch>
                <a:fillRect/>
              </a:stretch>
            </p:blipFill>
            <p:spPr>
              <a:xfrm rot="256530">
                <a:off x="3511114" y="5104592"/>
                <a:ext cx="835920" cy="191520"/>
              </a:xfrm>
              <a:prstGeom prst="rect">
                <a:avLst/>
              </a:prstGeom>
            </p:spPr>
          </p:pic>
        </mc:Fallback>
      </mc:AlternateContent>
      <p:sp>
        <p:nvSpPr>
          <p:cNvPr id="14" name="TextBox 13">
            <a:extLst>
              <a:ext uri="{FF2B5EF4-FFF2-40B4-BE49-F238E27FC236}">
                <a16:creationId xmlns:a16="http://schemas.microsoft.com/office/drawing/2014/main" id="{46E8E5EA-7271-44CF-BFCB-F735BBB6CE52}"/>
              </a:ext>
            </a:extLst>
          </p:cNvPr>
          <p:cNvSpPr txBox="1"/>
          <p:nvPr/>
        </p:nvSpPr>
        <p:spPr>
          <a:xfrm>
            <a:off x="397592" y="866915"/>
            <a:ext cx="11273297" cy="523220"/>
          </a:xfrm>
          <a:prstGeom prst="rect">
            <a:avLst/>
          </a:prstGeom>
          <a:noFill/>
        </p:spPr>
        <p:txBody>
          <a:bodyPr wrap="square" rtlCol="0">
            <a:spAutoFit/>
          </a:bodyPr>
          <a:lstStyle/>
          <a:p>
            <a:r>
              <a:rPr lang="en-US" sz="1400"/>
              <a:t>There are two main uses of exception handling: to customize error messages (‘cause your own error messages are typically easier to understand than the debugging thing) to make the user experience better (again see last reason), and as a tool to control the flow of the program.   </a:t>
            </a:r>
          </a:p>
        </p:txBody>
      </p:sp>
    </p:spTree>
    <p:extLst>
      <p:ext uri="{BB962C8B-B14F-4D97-AF65-F5344CB8AC3E}">
        <p14:creationId xmlns:p14="http://schemas.microsoft.com/office/powerpoint/2010/main" val="2220067760"/>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6447C49-F1D0-47E6-B216-611FC7905CED}"/>
              </a:ext>
            </a:extLst>
          </p:cNvPr>
          <p:cNvPicPr>
            <a:picLocks noChangeAspect="1"/>
          </p:cNvPicPr>
          <p:nvPr/>
        </p:nvPicPr>
        <p:blipFill>
          <a:blip r:embed="rId2"/>
          <a:stretch>
            <a:fillRect/>
          </a:stretch>
        </p:blipFill>
        <p:spPr>
          <a:xfrm>
            <a:off x="6182857" y="2172698"/>
            <a:ext cx="4955602" cy="1832894"/>
          </a:xfrm>
          <a:prstGeom prst="rect">
            <a:avLst/>
          </a:prstGeom>
        </p:spPr>
      </p:pic>
      <p:sp>
        <p:nvSpPr>
          <p:cNvPr id="5" name="TextBox 4">
            <a:extLst>
              <a:ext uri="{FF2B5EF4-FFF2-40B4-BE49-F238E27FC236}">
                <a16:creationId xmlns:a16="http://schemas.microsoft.com/office/drawing/2014/main" id="{9DFEF024-59B7-4AAB-B41E-79F4E905309E}"/>
              </a:ext>
            </a:extLst>
          </p:cNvPr>
          <p:cNvSpPr txBox="1"/>
          <p:nvPr/>
        </p:nvSpPr>
        <p:spPr>
          <a:xfrm>
            <a:off x="6299969" y="1235551"/>
            <a:ext cx="4254819" cy="584775"/>
          </a:xfrm>
          <a:prstGeom prst="rect">
            <a:avLst/>
          </a:prstGeom>
          <a:noFill/>
        </p:spPr>
        <p:txBody>
          <a:bodyPr wrap="none" rtlCol="0">
            <a:spAutoFit/>
          </a:bodyPr>
          <a:lstStyle/>
          <a:p>
            <a:r>
              <a:rPr lang="en-US" sz="1600"/>
              <a:t>Nice way to keep recycling an exception message</a:t>
            </a:r>
          </a:p>
          <a:p>
            <a:r>
              <a:rPr lang="en-US" sz="1600"/>
              <a:t>until user inputs correct stuff</a:t>
            </a:r>
          </a:p>
        </p:txBody>
      </p:sp>
      <p:sp>
        <p:nvSpPr>
          <p:cNvPr id="6" name="TextBox 5">
            <a:extLst>
              <a:ext uri="{FF2B5EF4-FFF2-40B4-BE49-F238E27FC236}">
                <a16:creationId xmlns:a16="http://schemas.microsoft.com/office/drawing/2014/main" id="{052E6749-AD84-4B9D-88F7-2EE00026BCFF}"/>
              </a:ext>
            </a:extLst>
          </p:cNvPr>
          <p:cNvSpPr txBox="1"/>
          <p:nvPr/>
        </p:nvSpPr>
        <p:spPr>
          <a:xfrm>
            <a:off x="731521" y="1235551"/>
            <a:ext cx="1337610" cy="338554"/>
          </a:xfrm>
          <a:prstGeom prst="rect">
            <a:avLst/>
          </a:prstGeom>
          <a:noFill/>
        </p:spPr>
        <p:txBody>
          <a:bodyPr wrap="none" rtlCol="0">
            <a:spAutoFit/>
          </a:bodyPr>
          <a:lstStyle/>
          <a:p>
            <a:r>
              <a:rPr lang="en-US" sz="1600"/>
              <a:t>For instance…</a:t>
            </a:r>
          </a:p>
        </p:txBody>
      </p:sp>
      <p:pic>
        <p:nvPicPr>
          <p:cNvPr id="7" name="Picture 6">
            <a:extLst>
              <a:ext uri="{FF2B5EF4-FFF2-40B4-BE49-F238E27FC236}">
                <a16:creationId xmlns:a16="http://schemas.microsoft.com/office/drawing/2014/main" id="{5201CA53-D130-466A-BCF8-DF95BDC30DD2}"/>
              </a:ext>
            </a:extLst>
          </p:cNvPr>
          <p:cNvPicPr>
            <a:picLocks noChangeAspect="1"/>
          </p:cNvPicPr>
          <p:nvPr/>
        </p:nvPicPr>
        <p:blipFill>
          <a:blip r:embed="rId3"/>
          <a:stretch>
            <a:fillRect/>
          </a:stretch>
        </p:blipFill>
        <p:spPr>
          <a:xfrm>
            <a:off x="449716" y="1621120"/>
            <a:ext cx="4355573" cy="1968137"/>
          </a:xfrm>
          <a:prstGeom prst="rect">
            <a:avLst/>
          </a:prstGeom>
        </p:spPr>
      </p:pic>
      <p:sp>
        <p:nvSpPr>
          <p:cNvPr id="8" name="TextBox 7">
            <a:extLst>
              <a:ext uri="{FF2B5EF4-FFF2-40B4-BE49-F238E27FC236}">
                <a16:creationId xmlns:a16="http://schemas.microsoft.com/office/drawing/2014/main" id="{0A4EF23A-3AFE-4973-8F0B-3169BE673DC6}"/>
              </a:ext>
            </a:extLst>
          </p:cNvPr>
          <p:cNvSpPr txBox="1"/>
          <p:nvPr/>
        </p:nvSpPr>
        <p:spPr>
          <a:xfrm>
            <a:off x="723787" y="4400495"/>
            <a:ext cx="4830810" cy="1815882"/>
          </a:xfrm>
          <a:prstGeom prst="rect">
            <a:avLst/>
          </a:prstGeom>
          <a:noFill/>
        </p:spPr>
        <p:txBody>
          <a:bodyPr wrap="none" rtlCol="0">
            <a:spAutoFit/>
          </a:bodyPr>
          <a:lstStyle/>
          <a:p>
            <a:r>
              <a:rPr lang="en-US" sz="1600"/>
              <a:t>Or to make a program return a specific thing </a:t>
            </a:r>
          </a:p>
          <a:p>
            <a:r>
              <a:rPr lang="en-US" sz="1600"/>
              <a:t>(in this case the type: None, since there’s no</a:t>
            </a:r>
          </a:p>
          <a:p>
            <a:r>
              <a:rPr lang="en-US" sz="1600"/>
              <a:t>explicit return statement) when division by</a:t>
            </a:r>
          </a:p>
          <a:p>
            <a:r>
              <a:rPr lang="en-US" sz="1600"/>
              <a:t>zero occurs, instead of just exiting the program</a:t>
            </a:r>
          </a:p>
          <a:p>
            <a:r>
              <a:rPr lang="en-US" sz="1600"/>
              <a:t>altogether.  Note you could add an additional statement</a:t>
            </a:r>
          </a:p>
          <a:p>
            <a:r>
              <a:rPr lang="en-US" sz="1600"/>
              <a:t>down there to return, say, a zero grade, when that</a:t>
            </a:r>
          </a:p>
          <a:p>
            <a:r>
              <a:rPr lang="en-US" sz="1600"/>
              <a:t>error is encountered.</a:t>
            </a:r>
          </a:p>
        </p:txBody>
      </p:sp>
      <p:pic>
        <p:nvPicPr>
          <p:cNvPr id="9" name="Picture 8">
            <a:extLst>
              <a:ext uri="{FF2B5EF4-FFF2-40B4-BE49-F238E27FC236}">
                <a16:creationId xmlns:a16="http://schemas.microsoft.com/office/drawing/2014/main" id="{88261103-44C9-433D-91C9-2F69A3E0DBF4}"/>
              </a:ext>
            </a:extLst>
          </p:cNvPr>
          <p:cNvPicPr>
            <a:picLocks noChangeAspect="1"/>
          </p:cNvPicPr>
          <p:nvPr/>
        </p:nvPicPr>
        <p:blipFill>
          <a:blip r:embed="rId4"/>
          <a:stretch>
            <a:fillRect/>
          </a:stretch>
        </p:blipFill>
        <p:spPr>
          <a:xfrm>
            <a:off x="6280511" y="4400495"/>
            <a:ext cx="4293733" cy="1176844"/>
          </a:xfrm>
          <a:prstGeom prst="rect">
            <a:avLst/>
          </a:prstGeom>
        </p:spPr>
      </p:pic>
      <p:sp>
        <p:nvSpPr>
          <p:cNvPr id="3" name="TextBox 2">
            <a:extLst>
              <a:ext uri="{FF2B5EF4-FFF2-40B4-BE49-F238E27FC236}">
                <a16:creationId xmlns:a16="http://schemas.microsoft.com/office/drawing/2014/main" id="{2E9915A9-11A9-48BF-6801-1D97C8EA69D7}"/>
              </a:ext>
            </a:extLst>
          </p:cNvPr>
          <p:cNvSpPr txBox="1"/>
          <p:nvPr/>
        </p:nvSpPr>
        <p:spPr>
          <a:xfrm>
            <a:off x="4881953" y="103335"/>
            <a:ext cx="2341154" cy="523220"/>
          </a:xfrm>
          <a:prstGeom prst="rect">
            <a:avLst/>
          </a:prstGeom>
          <a:noFill/>
        </p:spPr>
        <p:txBody>
          <a:bodyPr wrap="none" rtlCol="0">
            <a:spAutoFit/>
          </a:bodyPr>
          <a:lstStyle/>
          <a:p>
            <a:r>
              <a:rPr lang="en-US" sz="2800" b="1" u="sng">
                <a:solidFill>
                  <a:srgbClr val="FF0000"/>
                </a:solidFill>
              </a:rPr>
              <a:t>Error Handling</a:t>
            </a:r>
          </a:p>
        </p:txBody>
      </p:sp>
    </p:spTree>
    <p:extLst>
      <p:ext uri="{BB962C8B-B14F-4D97-AF65-F5344CB8AC3E}">
        <p14:creationId xmlns:p14="http://schemas.microsoft.com/office/powerpoint/2010/main" val="4084573784"/>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56D48F-46A4-4E1D-AE05-C710C5505B8E}"/>
              </a:ext>
            </a:extLst>
          </p:cNvPr>
          <p:cNvPicPr>
            <a:picLocks noChangeAspect="1"/>
          </p:cNvPicPr>
          <p:nvPr/>
        </p:nvPicPr>
        <p:blipFill>
          <a:blip r:embed="rId2"/>
          <a:stretch>
            <a:fillRect/>
          </a:stretch>
        </p:blipFill>
        <p:spPr>
          <a:xfrm>
            <a:off x="5606652" y="2143126"/>
            <a:ext cx="5304125" cy="2757819"/>
          </a:xfrm>
          <a:prstGeom prst="rect">
            <a:avLst/>
          </a:prstGeom>
        </p:spPr>
      </p:pic>
      <p:sp>
        <p:nvSpPr>
          <p:cNvPr id="5" name="TextBox 4">
            <a:extLst>
              <a:ext uri="{FF2B5EF4-FFF2-40B4-BE49-F238E27FC236}">
                <a16:creationId xmlns:a16="http://schemas.microsoft.com/office/drawing/2014/main" id="{BF415EB3-7A3F-45E6-81AB-C13A90C59DE5}"/>
              </a:ext>
            </a:extLst>
          </p:cNvPr>
          <p:cNvSpPr txBox="1"/>
          <p:nvPr/>
        </p:nvSpPr>
        <p:spPr>
          <a:xfrm>
            <a:off x="5568533" y="910999"/>
            <a:ext cx="5721118" cy="954107"/>
          </a:xfrm>
          <a:prstGeom prst="rect">
            <a:avLst/>
          </a:prstGeom>
          <a:noFill/>
        </p:spPr>
        <p:txBody>
          <a:bodyPr wrap="none" rtlCol="0">
            <a:spAutoFit/>
          </a:bodyPr>
          <a:lstStyle/>
          <a:p>
            <a:r>
              <a:rPr lang="en-US" sz="1400"/>
              <a:t>Note that you aren’t confined to printing error statements when exceptions</a:t>
            </a:r>
          </a:p>
          <a:p>
            <a:r>
              <a:rPr lang="en-US" sz="1400"/>
              <a:t>are encountered.  But you can instruct it do stuff.  For instance if you get an </a:t>
            </a:r>
          </a:p>
          <a:p>
            <a:r>
              <a:rPr lang="en-US" sz="1400"/>
              <a:t>exception when trying to access a file, you can create it.  Or if get exception</a:t>
            </a:r>
          </a:p>
          <a:p>
            <a:r>
              <a:rPr lang="en-US" sz="1400"/>
              <a:t>when trying to access certain index of list, you can extend it to that size, etc.</a:t>
            </a:r>
          </a:p>
        </p:txBody>
      </p:sp>
      <p:sp>
        <p:nvSpPr>
          <p:cNvPr id="7" name="TextBox 6">
            <a:extLst>
              <a:ext uri="{FF2B5EF4-FFF2-40B4-BE49-F238E27FC236}">
                <a16:creationId xmlns:a16="http://schemas.microsoft.com/office/drawing/2014/main" id="{D219CC9A-56FC-406E-9EDC-BA09C213B5CD}"/>
              </a:ext>
            </a:extLst>
          </p:cNvPr>
          <p:cNvSpPr txBox="1"/>
          <p:nvPr/>
        </p:nvSpPr>
        <p:spPr>
          <a:xfrm>
            <a:off x="356541" y="924417"/>
            <a:ext cx="4528034" cy="1169551"/>
          </a:xfrm>
          <a:prstGeom prst="rect">
            <a:avLst/>
          </a:prstGeom>
          <a:noFill/>
        </p:spPr>
        <p:txBody>
          <a:bodyPr wrap="none" rtlCol="0">
            <a:spAutoFit/>
          </a:bodyPr>
          <a:lstStyle/>
          <a:p>
            <a:r>
              <a:rPr lang="en-US" sz="1400"/>
              <a:t>If you don’t want the control to skip right to the </a:t>
            </a:r>
          </a:p>
          <a:p>
            <a:r>
              <a:rPr lang="en-US" sz="1400"/>
              <a:t>next statement upon finding an error, but want to </a:t>
            </a:r>
          </a:p>
          <a:p>
            <a:r>
              <a:rPr lang="en-US" sz="1400"/>
              <a:t>separate the cases of ‘error’ and ‘no error’, then you can </a:t>
            </a:r>
          </a:p>
          <a:p>
            <a:r>
              <a:rPr lang="en-US" sz="1400"/>
              <a:t>use an </a:t>
            </a:r>
            <a:r>
              <a:rPr lang="en-US" sz="1400" i="1"/>
              <a:t>else</a:t>
            </a:r>
            <a:r>
              <a:rPr lang="en-US" sz="1400"/>
              <a:t> keyword.  And a </a:t>
            </a:r>
            <a:r>
              <a:rPr lang="en-US" sz="1400" i="1"/>
              <a:t>finally</a:t>
            </a:r>
            <a:r>
              <a:rPr lang="en-US" sz="1400"/>
              <a:t> keyword is thrown in for </a:t>
            </a:r>
          </a:p>
          <a:p>
            <a:r>
              <a:rPr lang="en-US" sz="1400"/>
              <a:t>what to do in either event (seems unnecessary?)</a:t>
            </a:r>
          </a:p>
        </p:txBody>
      </p:sp>
      <p:sp>
        <p:nvSpPr>
          <p:cNvPr id="8" name="TextBox 7">
            <a:extLst>
              <a:ext uri="{FF2B5EF4-FFF2-40B4-BE49-F238E27FC236}">
                <a16:creationId xmlns:a16="http://schemas.microsoft.com/office/drawing/2014/main" id="{341D0976-AB76-4C92-997F-52DD7BE93C38}"/>
              </a:ext>
            </a:extLst>
          </p:cNvPr>
          <p:cNvSpPr txBox="1"/>
          <p:nvPr/>
        </p:nvSpPr>
        <p:spPr>
          <a:xfrm>
            <a:off x="437729" y="2316810"/>
            <a:ext cx="4596183" cy="3139321"/>
          </a:xfrm>
          <a:prstGeom prst="rect">
            <a:avLst/>
          </a:prstGeom>
          <a:noFill/>
        </p:spPr>
        <p:txBody>
          <a:bodyPr wrap="square" rtlCol="0">
            <a:spAutoFit/>
          </a:bodyPr>
          <a:lstStyle/>
          <a:p>
            <a:r>
              <a:rPr lang="en-US"/>
              <a:t>try:</a:t>
            </a:r>
          </a:p>
          <a:p>
            <a:r>
              <a:rPr lang="en-US"/>
              <a:t>    test code</a:t>
            </a:r>
          </a:p>
          <a:p>
            <a:r>
              <a:rPr lang="en-US"/>
              <a:t>except Exception1:</a:t>
            </a:r>
          </a:p>
          <a:p>
            <a:r>
              <a:rPr lang="en-US"/>
              <a:t>    what to do…</a:t>
            </a:r>
          </a:p>
          <a:p>
            <a:r>
              <a:rPr lang="en-US"/>
              <a:t>except Exception2:</a:t>
            </a:r>
          </a:p>
          <a:p>
            <a:r>
              <a:rPr lang="en-US"/>
              <a:t>    what to do…</a:t>
            </a:r>
          </a:p>
          <a:p>
            <a:r>
              <a:rPr lang="en-US"/>
              <a:t>else:</a:t>
            </a:r>
          </a:p>
          <a:p>
            <a:r>
              <a:rPr lang="en-US"/>
              <a:t>    what to do if no error or error not one of </a:t>
            </a:r>
          </a:p>
          <a:p>
            <a:r>
              <a:rPr lang="en-US"/>
              <a:t>    those exceptions</a:t>
            </a:r>
          </a:p>
          <a:p>
            <a:r>
              <a:rPr lang="en-US"/>
              <a:t>finally:</a:t>
            </a:r>
          </a:p>
          <a:p>
            <a:r>
              <a:rPr lang="en-US"/>
              <a:t>    what to do either way</a:t>
            </a:r>
          </a:p>
        </p:txBody>
      </p:sp>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1BCB62DB-C3E5-41D2-B252-1861DCA85E7B}"/>
                  </a:ext>
                </a:extLst>
              </p14:cNvPr>
              <p14:cNvContentPartPr/>
              <p14:nvPr/>
            </p14:nvContentPartPr>
            <p14:xfrm>
              <a:off x="1351467" y="5179132"/>
              <a:ext cx="887880" cy="622551"/>
            </p14:xfrm>
          </p:contentPart>
        </mc:Choice>
        <mc:Fallback xmlns="">
          <p:pic>
            <p:nvPicPr>
              <p:cNvPr id="4" name="Ink 3">
                <a:extLst>
                  <a:ext uri="{FF2B5EF4-FFF2-40B4-BE49-F238E27FC236}">
                    <a16:creationId xmlns:a16="http://schemas.microsoft.com/office/drawing/2014/main" id="{1BCB62DB-C3E5-41D2-B252-1861DCA85E7B}"/>
                  </a:ext>
                </a:extLst>
              </p:cNvPr>
              <p:cNvPicPr/>
              <p:nvPr/>
            </p:nvPicPr>
            <p:blipFill>
              <a:blip r:embed="rId4"/>
              <a:stretch>
                <a:fillRect/>
              </a:stretch>
            </p:blipFill>
            <p:spPr>
              <a:xfrm>
                <a:off x="1342466" y="5170130"/>
                <a:ext cx="905522" cy="640194"/>
              </a:xfrm>
              <a:prstGeom prst="rect">
                <a:avLst/>
              </a:prstGeom>
            </p:spPr>
          </p:pic>
        </mc:Fallback>
      </mc:AlternateContent>
      <p:sp>
        <p:nvSpPr>
          <p:cNvPr id="6" name="TextBox 5">
            <a:extLst>
              <a:ext uri="{FF2B5EF4-FFF2-40B4-BE49-F238E27FC236}">
                <a16:creationId xmlns:a16="http://schemas.microsoft.com/office/drawing/2014/main" id="{183EA0BC-BE09-4325-83BB-F55D35829219}"/>
              </a:ext>
            </a:extLst>
          </p:cNvPr>
          <p:cNvSpPr txBox="1"/>
          <p:nvPr/>
        </p:nvSpPr>
        <p:spPr>
          <a:xfrm>
            <a:off x="437729" y="5763355"/>
            <a:ext cx="4776726" cy="738664"/>
          </a:xfrm>
          <a:prstGeom prst="rect">
            <a:avLst/>
          </a:prstGeom>
          <a:noFill/>
        </p:spPr>
        <p:txBody>
          <a:bodyPr wrap="square" rtlCol="0">
            <a:spAutoFit/>
          </a:bodyPr>
          <a:lstStyle/>
          <a:p>
            <a:r>
              <a:rPr lang="en-US" sz="1400"/>
              <a:t>So if no error, then: does Try, Else, and Finally.</a:t>
            </a:r>
          </a:p>
          <a:p>
            <a:r>
              <a:rPr lang="en-US" sz="1400"/>
              <a:t>If error is one of those exceptions: then Exception and Finally.</a:t>
            </a:r>
          </a:p>
          <a:p>
            <a:r>
              <a:rPr lang="en-US" sz="1400"/>
              <a:t>If error is not one of those exceptions: then Else, Finally.</a:t>
            </a:r>
          </a:p>
        </p:txBody>
      </p:sp>
      <p:sp>
        <p:nvSpPr>
          <p:cNvPr id="9" name="TextBox 8">
            <a:extLst>
              <a:ext uri="{FF2B5EF4-FFF2-40B4-BE49-F238E27FC236}">
                <a16:creationId xmlns:a16="http://schemas.microsoft.com/office/drawing/2014/main" id="{25DAEBD1-8CD9-4A1A-94A4-C0DC13B2BE56}"/>
              </a:ext>
            </a:extLst>
          </p:cNvPr>
          <p:cNvSpPr txBox="1"/>
          <p:nvPr/>
        </p:nvSpPr>
        <p:spPr>
          <a:xfrm>
            <a:off x="5711686" y="5104865"/>
            <a:ext cx="3636235" cy="1600438"/>
          </a:xfrm>
          <a:prstGeom prst="rect">
            <a:avLst/>
          </a:prstGeom>
          <a:noFill/>
        </p:spPr>
        <p:txBody>
          <a:bodyPr wrap="square" rtlCol="0">
            <a:spAutoFit/>
          </a:bodyPr>
          <a:lstStyle/>
          <a:p>
            <a:r>
              <a:rPr lang="en-US" sz="1400"/>
              <a:t>So you can think to that it will try to execute what it can of each of the three block-lines to right.  First it will try test code and execute if can.  Then it will look for exceptions raised (none if could do try) and execute that relevant code.  Then it will do else if couldn’t do any exception.  And then will do finally regardless.</a:t>
            </a:r>
          </a:p>
        </p:txBody>
      </p:sp>
      <p:sp>
        <p:nvSpPr>
          <p:cNvPr id="10" name="Freeform: Shape 9">
            <a:extLst>
              <a:ext uri="{FF2B5EF4-FFF2-40B4-BE49-F238E27FC236}">
                <a16:creationId xmlns:a16="http://schemas.microsoft.com/office/drawing/2014/main" id="{B69A3F90-807B-47A5-8F88-F3CA7E127FAA}"/>
              </a:ext>
            </a:extLst>
          </p:cNvPr>
          <p:cNvSpPr/>
          <p:nvPr/>
        </p:nvSpPr>
        <p:spPr>
          <a:xfrm>
            <a:off x="1147665" y="3713513"/>
            <a:ext cx="1810139" cy="448607"/>
          </a:xfrm>
          <a:custGeom>
            <a:avLst/>
            <a:gdLst>
              <a:gd name="connsiteX0" fmla="*/ 0 w 1810139"/>
              <a:gd name="connsiteY0" fmla="*/ 438609 h 448607"/>
              <a:gd name="connsiteX1" fmla="*/ 709127 w 1810139"/>
              <a:gd name="connsiteY1" fmla="*/ 438609 h 448607"/>
              <a:gd name="connsiteX2" fmla="*/ 774441 w 1810139"/>
              <a:gd name="connsiteY2" fmla="*/ 429279 h 448607"/>
              <a:gd name="connsiteX3" fmla="*/ 867747 w 1810139"/>
              <a:gd name="connsiteY3" fmla="*/ 419948 h 448607"/>
              <a:gd name="connsiteX4" fmla="*/ 895739 w 1810139"/>
              <a:gd name="connsiteY4" fmla="*/ 410618 h 448607"/>
              <a:gd name="connsiteX5" fmla="*/ 933062 w 1810139"/>
              <a:gd name="connsiteY5" fmla="*/ 401287 h 448607"/>
              <a:gd name="connsiteX6" fmla="*/ 1017037 w 1810139"/>
              <a:gd name="connsiteY6" fmla="*/ 363965 h 448607"/>
              <a:gd name="connsiteX7" fmla="*/ 1045029 w 1810139"/>
              <a:gd name="connsiteY7" fmla="*/ 354634 h 448607"/>
              <a:gd name="connsiteX8" fmla="*/ 1073021 w 1810139"/>
              <a:gd name="connsiteY8" fmla="*/ 335973 h 448607"/>
              <a:gd name="connsiteX9" fmla="*/ 1129004 w 1810139"/>
              <a:gd name="connsiteY9" fmla="*/ 317311 h 448607"/>
              <a:gd name="connsiteX10" fmla="*/ 1156996 w 1810139"/>
              <a:gd name="connsiteY10" fmla="*/ 298650 h 448607"/>
              <a:gd name="connsiteX11" fmla="*/ 1222311 w 1810139"/>
              <a:gd name="connsiteY11" fmla="*/ 279989 h 448607"/>
              <a:gd name="connsiteX12" fmla="*/ 1334278 w 1810139"/>
              <a:gd name="connsiteY12" fmla="*/ 233336 h 448607"/>
              <a:gd name="connsiteX13" fmla="*/ 1408923 w 1810139"/>
              <a:gd name="connsiteY13" fmla="*/ 186683 h 448607"/>
              <a:gd name="connsiteX14" fmla="*/ 1436915 w 1810139"/>
              <a:gd name="connsiteY14" fmla="*/ 158691 h 448607"/>
              <a:gd name="connsiteX15" fmla="*/ 1511559 w 1810139"/>
              <a:gd name="connsiteY15" fmla="*/ 102707 h 448607"/>
              <a:gd name="connsiteX16" fmla="*/ 1576874 w 1810139"/>
              <a:gd name="connsiteY16" fmla="*/ 65385 h 448607"/>
              <a:gd name="connsiteX17" fmla="*/ 1614196 w 1810139"/>
              <a:gd name="connsiteY17" fmla="*/ 37393 h 448607"/>
              <a:gd name="connsiteX18" fmla="*/ 1707502 w 1810139"/>
              <a:gd name="connsiteY18" fmla="*/ 18732 h 448607"/>
              <a:gd name="connsiteX19" fmla="*/ 1754155 w 1810139"/>
              <a:gd name="connsiteY19" fmla="*/ 9401 h 448607"/>
              <a:gd name="connsiteX20" fmla="*/ 1810139 w 1810139"/>
              <a:gd name="connsiteY20" fmla="*/ 71 h 448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10139" h="448607">
                <a:moveTo>
                  <a:pt x="0" y="438609"/>
                </a:moveTo>
                <a:cubicBezTo>
                  <a:pt x="347479" y="449818"/>
                  <a:pt x="311357" y="453908"/>
                  <a:pt x="709127" y="438609"/>
                </a:cubicBezTo>
                <a:cubicBezTo>
                  <a:pt x="731103" y="437764"/>
                  <a:pt x="752599" y="431849"/>
                  <a:pt x="774441" y="429279"/>
                </a:cubicBezTo>
                <a:cubicBezTo>
                  <a:pt x="805484" y="425627"/>
                  <a:pt x="836645" y="423058"/>
                  <a:pt x="867747" y="419948"/>
                </a:cubicBezTo>
                <a:cubicBezTo>
                  <a:pt x="877078" y="416838"/>
                  <a:pt x="886282" y="413320"/>
                  <a:pt x="895739" y="410618"/>
                </a:cubicBezTo>
                <a:cubicBezTo>
                  <a:pt x="908070" y="407095"/>
                  <a:pt x="920896" y="405342"/>
                  <a:pt x="933062" y="401287"/>
                </a:cubicBezTo>
                <a:cubicBezTo>
                  <a:pt x="998168" y="379585"/>
                  <a:pt x="960135" y="388352"/>
                  <a:pt x="1017037" y="363965"/>
                </a:cubicBezTo>
                <a:cubicBezTo>
                  <a:pt x="1026077" y="360091"/>
                  <a:pt x="1036232" y="359033"/>
                  <a:pt x="1045029" y="354634"/>
                </a:cubicBezTo>
                <a:cubicBezTo>
                  <a:pt x="1055059" y="349619"/>
                  <a:pt x="1062774" y="340528"/>
                  <a:pt x="1073021" y="335973"/>
                </a:cubicBezTo>
                <a:cubicBezTo>
                  <a:pt x="1090996" y="327984"/>
                  <a:pt x="1112637" y="328222"/>
                  <a:pt x="1129004" y="317311"/>
                </a:cubicBezTo>
                <a:cubicBezTo>
                  <a:pt x="1138335" y="311091"/>
                  <a:pt x="1146966" y="303665"/>
                  <a:pt x="1156996" y="298650"/>
                </a:cubicBezTo>
                <a:cubicBezTo>
                  <a:pt x="1172670" y="290813"/>
                  <a:pt x="1207370" y="284471"/>
                  <a:pt x="1222311" y="279989"/>
                </a:cubicBezTo>
                <a:cubicBezTo>
                  <a:pt x="1274951" y="264197"/>
                  <a:pt x="1285241" y="260084"/>
                  <a:pt x="1334278" y="233336"/>
                </a:cubicBezTo>
                <a:cubicBezTo>
                  <a:pt x="1339545" y="230463"/>
                  <a:pt x="1397378" y="196304"/>
                  <a:pt x="1408923" y="186683"/>
                </a:cubicBezTo>
                <a:cubicBezTo>
                  <a:pt x="1419060" y="178235"/>
                  <a:pt x="1426702" y="167047"/>
                  <a:pt x="1436915" y="158691"/>
                </a:cubicBezTo>
                <a:cubicBezTo>
                  <a:pt x="1460986" y="138996"/>
                  <a:pt x="1489566" y="124699"/>
                  <a:pt x="1511559" y="102707"/>
                </a:cubicBezTo>
                <a:cubicBezTo>
                  <a:pt x="1548619" y="65648"/>
                  <a:pt x="1526750" y="77916"/>
                  <a:pt x="1576874" y="65385"/>
                </a:cubicBezTo>
                <a:cubicBezTo>
                  <a:pt x="1589315" y="56054"/>
                  <a:pt x="1600287" y="44348"/>
                  <a:pt x="1614196" y="37393"/>
                </a:cubicBezTo>
                <a:cubicBezTo>
                  <a:pt x="1628338" y="30322"/>
                  <a:pt x="1700144" y="20070"/>
                  <a:pt x="1707502" y="18732"/>
                </a:cubicBezTo>
                <a:cubicBezTo>
                  <a:pt x="1723105" y="15895"/>
                  <a:pt x="1738674" y="12841"/>
                  <a:pt x="1754155" y="9401"/>
                </a:cubicBezTo>
                <a:cubicBezTo>
                  <a:pt x="1802929" y="-1438"/>
                  <a:pt x="1776027" y="71"/>
                  <a:pt x="1810139" y="71"/>
                </a:cubicBezTo>
              </a:path>
            </a:pathLst>
          </a:custGeom>
          <a:ln>
            <a:solidFill>
              <a:srgbClr val="FF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id="{F7D87E7B-BDB3-464A-A211-0DE0F3EAD7F3}"/>
              </a:ext>
            </a:extLst>
          </p:cNvPr>
          <p:cNvSpPr txBox="1"/>
          <p:nvPr/>
        </p:nvSpPr>
        <p:spPr>
          <a:xfrm>
            <a:off x="3029064" y="3199152"/>
            <a:ext cx="2364030" cy="738664"/>
          </a:xfrm>
          <a:prstGeom prst="rect">
            <a:avLst/>
          </a:prstGeom>
          <a:noFill/>
        </p:spPr>
        <p:txBody>
          <a:bodyPr wrap="square" rtlCol="0">
            <a:spAutoFit/>
          </a:bodyPr>
          <a:lstStyle/>
          <a:p>
            <a:r>
              <a:rPr lang="en-US" sz="1400"/>
              <a:t>Looks like you can read ‘else’, as literally, ‘if none of those exceptions are raised’.  </a:t>
            </a:r>
            <a:endParaRPr lang="en-US"/>
          </a:p>
        </p:txBody>
      </p:sp>
      <p:sp>
        <p:nvSpPr>
          <p:cNvPr id="12" name="Freeform: Shape 11">
            <a:extLst>
              <a:ext uri="{FF2B5EF4-FFF2-40B4-BE49-F238E27FC236}">
                <a16:creationId xmlns:a16="http://schemas.microsoft.com/office/drawing/2014/main" id="{1D569B7C-A973-486A-B0E3-FF462532581C}"/>
              </a:ext>
            </a:extLst>
          </p:cNvPr>
          <p:cNvSpPr/>
          <p:nvPr/>
        </p:nvSpPr>
        <p:spPr>
          <a:xfrm>
            <a:off x="4217437" y="3937816"/>
            <a:ext cx="1334277" cy="1875156"/>
          </a:xfrm>
          <a:custGeom>
            <a:avLst/>
            <a:gdLst>
              <a:gd name="connsiteX0" fmla="*/ 0 w 1156996"/>
              <a:gd name="connsiteY0" fmla="*/ 0 h 1642187"/>
              <a:gd name="connsiteX1" fmla="*/ 83976 w 1156996"/>
              <a:gd name="connsiteY1" fmla="*/ 130628 h 1642187"/>
              <a:gd name="connsiteX2" fmla="*/ 102637 w 1156996"/>
              <a:gd name="connsiteY2" fmla="*/ 158620 h 1642187"/>
              <a:gd name="connsiteX3" fmla="*/ 149290 w 1156996"/>
              <a:gd name="connsiteY3" fmla="*/ 205273 h 1642187"/>
              <a:gd name="connsiteX4" fmla="*/ 233266 w 1156996"/>
              <a:gd name="connsiteY4" fmla="*/ 307910 h 1642187"/>
              <a:gd name="connsiteX5" fmla="*/ 261258 w 1156996"/>
              <a:gd name="connsiteY5" fmla="*/ 354563 h 1642187"/>
              <a:gd name="connsiteX6" fmla="*/ 307911 w 1156996"/>
              <a:gd name="connsiteY6" fmla="*/ 410547 h 1642187"/>
              <a:gd name="connsiteX7" fmla="*/ 326572 w 1156996"/>
              <a:gd name="connsiteY7" fmla="*/ 447869 h 1642187"/>
              <a:gd name="connsiteX8" fmla="*/ 382555 w 1156996"/>
              <a:gd name="connsiteY8" fmla="*/ 531845 h 1642187"/>
              <a:gd name="connsiteX9" fmla="*/ 410547 w 1156996"/>
              <a:gd name="connsiteY9" fmla="*/ 597159 h 1642187"/>
              <a:gd name="connsiteX10" fmla="*/ 429209 w 1156996"/>
              <a:gd name="connsiteY10" fmla="*/ 653143 h 1642187"/>
              <a:gd name="connsiteX11" fmla="*/ 457200 w 1156996"/>
              <a:gd name="connsiteY11" fmla="*/ 746449 h 1642187"/>
              <a:gd name="connsiteX12" fmla="*/ 475862 w 1156996"/>
              <a:gd name="connsiteY12" fmla="*/ 774440 h 1642187"/>
              <a:gd name="connsiteX13" fmla="*/ 485192 w 1156996"/>
              <a:gd name="connsiteY13" fmla="*/ 802432 h 1642187"/>
              <a:gd name="connsiteX14" fmla="*/ 494523 w 1156996"/>
              <a:gd name="connsiteY14" fmla="*/ 839755 h 1642187"/>
              <a:gd name="connsiteX15" fmla="*/ 522515 w 1156996"/>
              <a:gd name="connsiteY15" fmla="*/ 877077 h 1642187"/>
              <a:gd name="connsiteX16" fmla="*/ 559837 w 1156996"/>
              <a:gd name="connsiteY16" fmla="*/ 979714 h 1642187"/>
              <a:gd name="connsiteX17" fmla="*/ 578498 w 1156996"/>
              <a:gd name="connsiteY17" fmla="*/ 1017036 h 1642187"/>
              <a:gd name="connsiteX18" fmla="*/ 615821 w 1156996"/>
              <a:gd name="connsiteY18" fmla="*/ 1073020 h 1642187"/>
              <a:gd name="connsiteX19" fmla="*/ 634482 w 1156996"/>
              <a:gd name="connsiteY19" fmla="*/ 1110343 h 1642187"/>
              <a:gd name="connsiteX20" fmla="*/ 699796 w 1156996"/>
              <a:gd name="connsiteY20" fmla="*/ 1184987 h 1642187"/>
              <a:gd name="connsiteX21" fmla="*/ 746449 w 1156996"/>
              <a:gd name="connsiteY21" fmla="*/ 1268963 h 1642187"/>
              <a:gd name="connsiteX22" fmla="*/ 802433 w 1156996"/>
              <a:gd name="connsiteY22" fmla="*/ 1324947 h 1642187"/>
              <a:gd name="connsiteX23" fmla="*/ 821094 w 1156996"/>
              <a:gd name="connsiteY23" fmla="*/ 1352938 h 1642187"/>
              <a:gd name="connsiteX24" fmla="*/ 849086 w 1156996"/>
              <a:gd name="connsiteY24" fmla="*/ 1380930 h 1642187"/>
              <a:gd name="connsiteX25" fmla="*/ 867747 w 1156996"/>
              <a:gd name="connsiteY25" fmla="*/ 1408922 h 1642187"/>
              <a:gd name="connsiteX26" fmla="*/ 905070 w 1156996"/>
              <a:gd name="connsiteY26" fmla="*/ 1446245 h 1642187"/>
              <a:gd name="connsiteX27" fmla="*/ 942392 w 1156996"/>
              <a:gd name="connsiteY27" fmla="*/ 1483567 h 1642187"/>
              <a:gd name="connsiteX28" fmla="*/ 970384 w 1156996"/>
              <a:gd name="connsiteY28" fmla="*/ 1511559 h 1642187"/>
              <a:gd name="connsiteX29" fmla="*/ 998376 w 1156996"/>
              <a:gd name="connsiteY29" fmla="*/ 1530220 h 1642187"/>
              <a:gd name="connsiteX30" fmla="*/ 1054360 w 1156996"/>
              <a:gd name="connsiteY30" fmla="*/ 1567543 h 1642187"/>
              <a:gd name="connsiteX31" fmla="*/ 1119674 w 1156996"/>
              <a:gd name="connsiteY31" fmla="*/ 1604865 h 1642187"/>
              <a:gd name="connsiteX32" fmla="*/ 1156996 w 1156996"/>
              <a:gd name="connsiteY32" fmla="*/ 1642187 h 1642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56996" h="1642187">
                <a:moveTo>
                  <a:pt x="0" y="0"/>
                </a:moveTo>
                <a:cubicBezTo>
                  <a:pt x="39486" y="98710"/>
                  <a:pt x="-7825" y="-7075"/>
                  <a:pt x="83976" y="130628"/>
                </a:cubicBezTo>
                <a:cubicBezTo>
                  <a:pt x="90196" y="139959"/>
                  <a:pt x="95253" y="150181"/>
                  <a:pt x="102637" y="158620"/>
                </a:cubicBezTo>
                <a:cubicBezTo>
                  <a:pt x="117119" y="175171"/>
                  <a:pt x="134808" y="188722"/>
                  <a:pt x="149290" y="205273"/>
                </a:cubicBezTo>
                <a:cubicBezTo>
                  <a:pt x="178399" y="238540"/>
                  <a:pt x="210523" y="270005"/>
                  <a:pt x="233266" y="307910"/>
                </a:cubicBezTo>
                <a:cubicBezTo>
                  <a:pt x="242597" y="323461"/>
                  <a:pt x="250377" y="340055"/>
                  <a:pt x="261258" y="354563"/>
                </a:cubicBezTo>
                <a:cubicBezTo>
                  <a:pt x="307570" y="416313"/>
                  <a:pt x="273098" y="349625"/>
                  <a:pt x="307911" y="410547"/>
                </a:cubicBezTo>
                <a:cubicBezTo>
                  <a:pt x="314812" y="422623"/>
                  <a:pt x="319282" y="436023"/>
                  <a:pt x="326572" y="447869"/>
                </a:cubicBezTo>
                <a:cubicBezTo>
                  <a:pt x="344204" y="476521"/>
                  <a:pt x="371916" y="499930"/>
                  <a:pt x="382555" y="531845"/>
                </a:cubicBezTo>
                <a:cubicBezTo>
                  <a:pt x="412594" y="621956"/>
                  <a:pt x="364422" y="481848"/>
                  <a:pt x="410547" y="597159"/>
                </a:cubicBezTo>
                <a:cubicBezTo>
                  <a:pt x="417853" y="615423"/>
                  <a:pt x="424438" y="634059"/>
                  <a:pt x="429209" y="653143"/>
                </a:cubicBezTo>
                <a:cubicBezTo>
                  <a:pt x="436963" y="684161"/>
                  <a:pt x="444219" y="717243"/>
                  <a:pt x="457200" y="746449"/>
                </a:cubicBezTo>
                <a:cubicBezTo>
                  <a:pt x="461754" y="756696"/>
                  <a:pt x="469641" y="765110"/>
                  <a:pt x="475862" y="774440"/>
                </a:cubicBezTo>
                <a:cubicBezTo>
                  <a:pt x="478972" y="783771"/>
                  <a:pt x="482490" y="792975"/>
                  <a:pt x="485192" y="802432"/>
                </a:cubicBezTo>
                <a:cubicBezTo>
                  <a:pt x="488715" y="814763"/>
                  <a:pt x="488788" y="828285"/>
                  <a:pt x="494523" y="839755"/>
                </a:cubicBezTo>
                <a:cubicBezTo>
                  <a:pt x="501478" y="853664"/>
                  <a:pt x="513184" y="864636"/>
                  <a:pt x="522515" y="877077"/>
                </a:cubicBezTo>
                <a:cubicBezTo>
                  <a:pt x="536307" y="918454"/>
                  <a:pt x="542526" y="940764"/>
                  <a:pt x="559837" y="979714"/>
                </a:cubicBezTo>
                <a:cubicBezTo>
                  <a:pt x="565486" y="992424"/>
                  <a:pt x="571342" y="1005109"/>
                  <a:pt x="578498" y="1017036"/>
                </a:cubicBezTo>
                <a:cubicBezTo>
                  <a:pt x="590037" y="1036268"/>
                  <a:pt x="605791" y="1052960"/>
                  <a:pt x="615821" y="1073020"/>
                </a:cubicBezTo>
                <a:cubicBezTo>
                  <a:pt x="622041" y="1085461"/>
                  <a:pt x="625943" y="1099364"/>
                  <a:pt x="634482" y="1110343"/>
                </a:cubicBezTo>
                <a:cubicBezTo>
                  <a:pt x="668531" y="1154121"/>
                  <a:pt x="679405" y="1144206"/>
                  <a:pt x="699796" y="1184987"/>
                </a:cubicBezTo>
                <a:cubicBezTo>
                  <a:pt x="723262" y="1231918"/>
                  <a:pt x="687612" y="1210126"/>
                  <a:pt x="746449" y="1268963"/>
                </a:cubicBezTo>
                <a:cubicBezTo>
                  <a:pt x="765110" y="1287624"/>
                  <a:pt x="787794" y="1302988"/>
                  <a:pt x="802433" y="1324947"/>
                </a:cubicBezTo>
                <a:cubicBezTo>
                  <a:pt x="808653" y="1334277"/>
                  <a:pt x="813915" y="1344323"/>
                  <a:pt x="821094" y="1352938"/>
                </a:cubicBezTo>
                <a:cubicBezTo>
                  <a:pt x="829542" y="1363075"/>
                  <a:pt x="840638" y="1370793"/>
                  <a:pt x="849086" y="1380930"/>
                </a:cubicBezTo>
                <a:cubicBezTo>
                  <a:pt x="856265" y="1389545"/>
                  <a:pt x="860449" y="1400408"/>
                  <a:pt x="867747" y="1408922"/>
                </a:cubicBezTo>
                <a:cubicBezTo>
                  <a:pt x="879197" y="1422281"/>
                  <a:pt x="892629" y="1433804"/>
                  <a:pt x="905070" y="1446245"/>
                </a:cubicBezTo>
                <a:lnTo>
                  <a:pt x="942392" y="1483567"/>
                </a:lnTo>
                <a:cubicBezTo>
                  <a:pt x="951723" y="1492898"/>
                  <a:pt x="959405" y="1504240"/>
                  <a:pt x="970384" y="1511559"/>
                </a:cubicBezTo>
                <a:lnTo>
                  <a:pt x="998376" y="1530220"/>
                </a:lnTo>
                <a:cubicBezTo>
                  <a:pt x="1034687" y="1584688"/>
                  <a:pt x="994108" y="1537418"/>
                  <a:pt x="1054360" y="1567543"/>
                </a:cubicBezTo>
                <a:cubicBezTo>
                  <a:pt x="1167342" y="1624033"/>
                  <a:pt x="1034053" y="1576324"/>
                  <a:pt x="1119674" y="1604865"/>
                </a:cubicBezTo>
                <a:cubicBezTo>
                  <a:pt x="1142193" y="1638644"/>
                  <a:pt x="1128305" y="1627842"/>
                  <a:pt x="1156996" y="1642187"/>
                </a:cubicBezTo>
              </a:path>
            </a:pathLst>
          </a:custGeom>
        </p:spPr>
        <p:style>
          <a:lnRef idx="1">
            <a:schemeClr val="accent6"/>
          </a:lnRef>
          <a:fillRef idx="0">
            <a:schemeClr val="accent6"/>
          </a:fillRef>
          <a:effectRef idx="0">
            <a:schemeClr val="accent6"/>
          </a:effectRef>
          <a:fontRef idx="minor">
            <a:schemeClr val="tx1"/>
          </a:fontRef>
        </p:style>
        <p:txBody>
          <a:bodyPr rtlCol="0" anchor="ctr"/>
          <a:lstStyle/>
          <a:p>
            <a:pPr algn="ctr"/>
            <a:endParaRPr lang="en-US"/>
          </a:p>
        </p:txBody>
      </p:sp>
      <p:sp>
        <p:nvSpPr>
          <p:cNvPr id="13" name="TextBox 12">
            <a:extLst>
              <a:ext uri="{FF2B5EF4-FFF2-40B4-BE49-F238E27FC236}">
                <a16:creationId xmlns:a16="http://schemas.microsoft.com/office/drawing/2014/main" id="{99B5A9DD-69F3-4D8E-A35B-72F0F3BDE4DB}"/>
              </a:ext>
            </a:extLst>
          </p:cNvPr>
          <p:cNvSpPr txBox="1"/>
          <p:nvPr/>
        </p:nvSpPr>
        <p:spPr>
          <a:xfrm>
            <a:off x="9947237" y="5356315"/>
            <a:ext cx="447110" cy="369332"/>
          </a:xfrm>
          <a:prstGeom prst="rect">
            <a:avLst/>
          </a:prstGeom>
          <a:noFill/>
          <a:ln>
            <a:solidFill>
              <a:srgbClr val="FF0000"/>
            </a:solidFill>
          </a:ln>
        </p:spPr>
        <p:txBody>
          <a:bodyPr wrap="none" rtlCol="0">
            <a:spAutoFit/>
          </a:bodyPr>
          <a:lstStyle/>
          <a:p>
            <a:r>
              <a:rPr lang="en-US"/>
              <a:t>try</a:t>
            </a:r>
          </a:p>
        </p:txBody>
      </p:sp>
      <p:sp>
        <p:nvSpPr>
          <p:cNvPr id="14" name="TextBox 13">
            <a:extLst>
              <a:ext uri="{FF2B5EF4-FFF2-40B4-BE49-F238E27FC236}">
                <a16:creationId xmlns:a16="http://schemas.microsoft.com/office/drawing/2014/main" id="{73AEAEF3-489E-45B2-98AB-3E4CFD00ACB1}"/>
              </a:ext>
            </a:extLst>
          </p:cNvPr>
          <p:cNvSpPr txBox="1"/>
          <p:nvPr/>
        </p:nvSpPr>
        <p:spPr>
          <a:xfrm>
            <a:off x="9947237" y="5720418"/>
            <a:ext cx="801758" cy="369332"/>
          </a:xfrm>
          <a:prstGeom prst="rect">
            <a:avLst/>
          </a:prstGeom>
          <a:noFill/>
          <a:ln>
            <a:solidFill>
              <a:srgbClr val="FF0000"/>
            </a:solidFill>
          </a:ln>
        </p:spPr>
        <p:txBody>
          <a:bodyPr wrap="none" rtlCol="0">
            <a:spAutoFit/>
          </a:bodyPr>
          <a:lstStyle/>
          <a:p>
            <a:r>
              <a:rPr lang="en-US"/>
              <a:t>except</a:t>
            </a:r>
          </a:p>
        </p:txBody>
      </p:sp>
      <p:sp>
        <p:nvSpPr>
          <p:cNvPr id="15" name="TextBox 14">
            <a:extLst>
              <a:ext uri="{FF2B5EF4-FFF2-40B4-BE49-F238E27FC236}">
                <a16:creationId xmlns:a16="http://schemas.microsoft.com/office/drawing/2014/main" id="{049F82EE-C328-446D-9622-8C8C426BFDD8}"/>
              </a:ext>
            </a:extLst>
          </p:cNvPr>
          <p:cNvSpPr txBox="1"/>
          <p:nvPr/>
        </p:nvSpPr>
        <p:spPr>
          <a:xfrm>
            <a:off x="10748995" y="5712762"/>
            <a:ext cx="558166" cy="369332"/>
          </a:xfrm>
          <a:prstGeom prst="rect">
            <a:avLst/>
          </a:prstGeom>
          <a:noFill/>
          <a:ln>
            <a:solidFill>
              <a:srgbClr val="FF0000"/>
            </a:solidFill>
          </a:ln>
        </p:spPr>
        <p:txBody>
          <a:bodyPr wrap="none" rtlCol="0">
            <a:spAutoFit/>
          </a:bodyPr>
          <a:lstStyle/>
          <a:p>
            <a:r>
              <a:rPr lang="en-US"/>
              <a:t>else</a:t>
            </a:r>
          </a:p>
        </p:txBody>
      </p:sp>
      <p:sp>
        <p:nvSpPr>
          <p:cNvPr id="17" name="TextBox 16">
            <a:extLst>
              <a:ext uri="{FF2B5EF4-FFF2-40B4-BE49-F238E27FC236}">
                <a16:creationId xmlns:a16="http://schemas.microsoft.com/office/drawing/2014/main" id="{9FFD7A6D-8D50-471A-A3CF-7F55D112F432}"/>
              </a:ext>
            </a:extLst>
          </p:cNvPr>
          <p:cNvSpPr txBox="1"/>
          <p:nvPr/>
        </p:nvSpPr>
        <p:spPr>
          <a:xfrm>
            <a:off x="9947237" y="6087274"/>
            <a:ext cx="1807034" cy="369332"/>
          </a:xfrm>
          <a:prstGeom prst="rect">
            <a:avLst/>
          </a:prstGeom>
          <a:noFill/>
          <a:ln>
            <a:solidFill>
              <a:schemeClr val="accent1"/>
            </a:solidFill>
          </a:ln>
        </p:spPr>
        <p:txBody>
          <a:bodyPr wrap="square" rtlCol="0">
            <a:spAutoFit/>
          </a:bodyPr>
          <a:lstStyle/>
          <a:p>
            <a:pPr algn="ctr"/>
            <a:r>
              <a:rPr lang="en-US"/>
              <a:t>finally</a:t>
            </a:r>
          </a:p>
        </p:txBody>
      </p:sp>
      <p:sp>
        <p:nvSpPr>
          <p:cNvPr id="16" name="TextBox 15">
            <a:extLst>
              <a:ext uri="{FF2B5EF4-FFF2-40B4-BE49-F238E27FC236}">
                <a16:creationId xmlns:a16="http://schemas.microsoft.com/office/drawing/2014/main" id="{57076344-88CE-9685-3C6A-22B3BBE8D6A5}"/>
              </a:ext>
            </a:extLst>
          </p:cNvPr>
          <p:cNvSpPr txBox="1"/>
          <p:nvPr/>
        </p:nvSpPr>
        <p:spPr>
          <a:xfrm>
            <a:off x="4881953" y="103335"/>
            <a:ext cx="2341154" cy="523220"/>
          </a:xfrm>
          <a:prstGeom prst="rect">
            <a:avLst/>
          </a:prstGeom>
          <a:noFill/>
        </p:spPr>
        <p:txBody>
          <a:bodyPr wrap="none" rtlCol="0">
            <a:spAutoFit/>
          </a:bodyPr>
          <a:lstStyle/>
          <a:p>
            <a:r>
              <a:rPr lang="en-US" sz="2800" b="1" u="sng">
                <a:solidFill>
                  <a:srgbClr val="FF0000"/>
                </a:solidFill>
              </a:rPr>
              <a:t>Error Handling</a:t>
            </a:r>
          </a:p>
        </p:txBody>
      </p:sp>
    </p:spTree>
    <p:extLst>
      <p:ext uri="{BB962C8B-B14F-4D97-AF65-F5344CB8AC3E}">
        <p14:creationId xmlns:p14="http://schemas.microsoft.com/office/powerpoint/2010/main" val="1026127905"/>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EDBDA6F-70B1-47C5-96BA-CAA236B39627}"/>
              </a:ext>
            </a:extLst>
          </p:cNvPr>
          <p:cNvSpPr txBox="1"/>
          <p:nvPr/>
        </p:nvSpPr>
        <p:spPr>
          <a:xfrm>
            <a:off x="4067175" y="276225"/>
            <a:ext cx="3674852" cy="523220"/>
          </a:xfrm>
          <a:prstGeom prst="rect">
            <a:avLst/>
          </a:prstGeom>
          <a:noFill/>
        </p:spPr>
        <p:txBody>
          <a:bodyPr wrap="none" rtlCol="0">
            <a:spAutoFit/>
          </a:bodyPr>
          <a:lstStyle/>
          <a:p>
            <a:r>
              <a:rPr lang="en-US" sz="2800" b="1" u="sng"/>
              <a:t>Algorithmic Complexity</a:t>
            </a:r>
          </a:p>
        </p:txBody>
      </p:sp>
      <p:sp>
        <p:nvSpPr>
          <p:cNvPr id="4" name="TextBox 3">
            <a:extLst>
              <a:ext uri="{FF2B5EF4-FFF2-40B4-BE49-F238E27FC236}">
                <a16:creationId xmlns:a16="http://schemas.microsoft.com/office/drawing/2014/main" id="{538DE91A-C8E9-4BCE-8471-9D74D74FCFDE}"/>
              </a:ext>
            </a:extLst>
          </p:cNvPr>
          <p:cNvSpPr txBox="1"/>
          <p:nvPr/>
        </p:nvSpPr>
        <p:spPr>
          <a:xfrm>
            <a:off x="436125" y="1024405"/>
            <a:ext cx="4867457" cy="1354217"/>
          </a:xfrm>
          <a:prstGeom prst="rect">
            <a:avLst/>
          </a:prstGeom>
          <a:noFill/>
        </p:spPr>
        <p:txBody>
          <a:bodyPr wrap="square" rtlCol="0">
            <a:spAutoFit/>
          </a:bodyPr>
          <a:lstStyle/>
          <a:p>
            <a:r>
              <a:rPr lang="en-US"/>
              <a:t>Assume these operations all take the same time.</a:t>
            </a:r>
          </a:p>
          <a:p>
            <a:pPr marL="285750" indent="-285750">
              <a:buFont typeface="Arial" panose="020B0604020202020204" pitchFamily="34" charset="0"/>
              <a:buChar char="•"/>
            </a:pPr>
            <a:r>
              <a:rPr lang="en-US" sz="1600"/>
              <a:t>checking conditions</a:t>
            </a:r>
          </a:p>
          <a:p>
            <a:pPr marL="285750" indent="-285750">
              <a:buFont typeface="Arial" panose="020B0604020202020204" pitchFamily="34" charset="0"/>
              <a:buChar char="•"/>
            </a:pPr>
            <a:r>
              <a:rPr lang="en-US" sz="1600"/>
              <a:t>assignments</a:t>
            </a:r>
          </a:p>
          <a:p>
            <a:pPr marL="285750" indent="-285750">
              <a:buFont typeface="Arial" panose="020B0604020202020204" pitchFamily="34" charset="0"/>
              <a:buChar char="•"/>
            </a:pPr>
            <a:r>
              <a:rPr lang="en-US" sz="1600"/>
              <a:t>mathematical operations</a:t>
            </a:r>
          </a:p>
          <a:p>
            <a:pPr marL="285750" indent="-285750">
              <a:buFont typeface="Arial" panose="020B0604020202020204" pitchFamily="34" charset="0"/>
              <a:buChar char="•"/>
            </a:pPr>
            <a:r>
              <a:rPr lang="en-US" sz="1600"/>
              <a:t>return statements too</a:t>
            </a:r>
          </a:p>
        </p:txBody>
      </p:sp>
      <p:pic>
        <p:nvPicPr>
          <p:cNvPr id="5" name="Picture 4">
            <a:extLst>
              <a:ext uri="{FF2B5EF4-FFF2-40B4-BE49-F238E27FC236}">
                <a16:creationId xmlns:a16="http://schemas.microsoft.com/office/drawing/2014/main" id="{89BAE97B-96CF-439A-939E-A177D5AE32D3}"/>
              </a:ext>
            </a:extLst>
          </p:cNvPr>
          <p:cNvPicPr>
            <a:picLocks noChangeAspect="1"/>
          </p:cNvPicPr>
          <p:nvPr/>
        </p:nvPicPr>
        <p:blipFill>
          <a:blip r:embed="rId2"/>
          <a:stretch>
            <a:fillRect/>
          </a:stretch>
        </p:blipFill>
        <p:spPr>
          <a:xfrm>
            <a:off x="4656773" y="2104058"/>
            <a:ext cx="2705100" cy="2676525"/>
          </a:xfrm>
          <a:prstGeom prst="rect">
            <a:avLst/>
          </a:prstGeom>
        </p:spPr>
      </p:pic>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DF3AF068-50D9-47B4-945F-D9D59B7B0D70}"/>
                  </a:ext>
                </a:extLst>
              </p14:cNvPr>
              <p14:cNvContentPartPr/>
              <p14:nvPr/>
            </p14:nvContentPartPr>
            <p14:xfrm>
              <a:off x="6289084" y="1624116"/>
              <a:ext cx="1396493" cy="895140"/>
            </p14:xfrm>
          </p:contentPart>
        </mc:Choice>
        <mc:Fallback xmlns="">
          <p:pic>
            <p:nvPicPr>
              <p:cNvPr id="6" name="Ink 5">
                <a:extLst>
                  <a:ext uri="{FF2B5EF4-FFF2-40B4-BE49-F238E27FC236}">
                    <a16:creationId xmlns:a16="http://schemas.microsoft.com/office/drawing/2014/main" id="{DF3AF068-50D9-47B4-945F-D9D59B7B0D70}"/>
                  </a:ext>
                </a:extLst>
              </p:cNvPr>
              <p:cNvPicPr/>
              <p:nvPr/>
            </p:nvPicPr>
            <p:blipFill>
              <a:blip r:embed="rId4"/>
              <a:stretch>
                <a:fillRect/>
              </a:stretch>
            </p:blipFill>
            <p:spPr>
              <a:xfrm>
                <a:off x="6280441" y="1615446"/>
                <a:ext cx="1414138" cy="912841"/>
              </a:xfrm>
              <a:prstGeom prst="rect">
                <a:avLst/>
              </a:prstGeom>
            </p:spPr>
          </p:pic>
        </mc:Fallback>
      </mc:AlternateContent>
      <p:sp>
        <p:nvSpPr>
          <p:cNvPr id="7" name="TextBox 6">
            <a:extLst>
              <a:ext uri="{FF2B5EF4-FFF2-40B4-BE49-F238E27FC236}">
                <a16:creationId xmlns:a16="http://schemas.microsoft.com/office/drawing/2014/main" id="{8A262E7B-2771-405E-8606-876BE52EA65B}"/>
              </a:ext>
            </a:extLst>
          </p:cNvPr>
          <p:cNvSpPr txBox="1"/>
          <p:nvPr/>
        </p:nvSpPr>
        <p:spPr>
          <a:xfrm>
            <a:off x="7799505" y="1431129"/>
            <a:ext cx="1433085" cy="338554"/>
          </a:xfrm>
          <a:prstGeom prst="rect">
            <a:avLst/>
          </a:prstGeom>
          <a:noFill/>
        </p:spPr>
        <p:txBody>
          <a:bodyPr wrap="none" rtlCol="0">
            <a:spAutoFit/>
          </a:bodyPr>
          <a:lstStyle/>
          <a:p>
            <a:r>
              <a:rPr lang="en-US" sz="1600"/>
              <a:t>assignment = 1</a:t>
            </a:r>
            <a:endParaRPr lang="en-US"/>
          </a:p>
        </p:txBody>
      </p:sp>
      <p:sp>
        <p:nvSpPr>
          <p:cNvPr id="9" name="TextBox 8">
            <a:extLst>
              <a:ext uri="{FF2B5EF4-FFF2-40B4-BE49-F238E27FC236}">
                <a16:creationId xmlns:a16="http://schemas.microsoft.com/office/drawing/2014/main" id="{6F4DF817-EC1D-413A-A117-EEA520B81726}"/>
              </a:ext>
            </a:extLst>
          </p:cNvPr>
          <p:cNvSpPr txBox="1"/>
          <p:nvPr/>
        </p:nvSpPr>
        <p:spPr>
          <a:xfrm>
            <a:off x="8070104" y="1894281"/>
            <a:ext cx="2180853" cy="338554"/>
          </a:xfrm>
          <a:prstGeom prst="rect">
            <a:avLst/>
          </a:prstGeom>
          <a:noFill/>
        </p:spPr>
        <p:txBody>
          <a:bodyPr wrap="none" rtlCol="0">
            <a:spAutoFit/>
          </a:bodyPr>
          <a:lstStyle/>
          <a:p>
            <a:r>
              <a:rPr lang="en-US" sz="1600"/>
              <a:t>checking if </a:t>
            </a:r>
            <a:r>
              <a:rPr lang="en-US" sz="1600" err="1"/>
              <a:t>i</a:t>
            </a:r>
            <a:r>
              <a:rPr lang="en-US" sz="1600"/>
              <a:t> in range = 1</a:t>
            </a:r>
            <a:endParaRPr lang="en-US"/>
          </a:p>
        </p:txBody>
      </p:sp>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8D514002-3FE2-4B6E-959C-DC5AC3508BFC}"/>
                  </a:ext>
                </a:extLst>
              </p14:cNvPr>
              <p14:cNvContentPartPr/>
              <p14:nvPr/>
            </p14:nvContentPartPr>
            <p14:xfrm flipV="1">
              <a:off x="6785217" y="2867984"/>
              <a:ext cx="1433085" cy="158867"/>
            </p14:xfrm>
          </p:contentPart>
        </mc:Choice>
        <mc:Fallback xmlns="">
          <p:pic>
            <p:nvPicPr>
              <p:cNvPr id="10" name="Ink 9">
                <a:extLst>
                  <a:ext uri="{FF2B5EF4-FFF2-40B4-BE49-F238E27FC236}">
                    <a16:creationId xmlns:a16="http://schemas.microsoft.com/office/drawing/2014/main" id="{8D514002-3FE2-4B6E-959C-DC5AC3508BFC}"/>
                  </a:ext>
                </a:extLst>
              </p:cNvPr>
              <p:cNvPicPr/>
              <p:nvPr/>
            </p:nvPicPr>
            <p:blipFill>
              <a:blip r:embed="rId6"/>
              <a:stretch>
                <a:fillRect/>
              </a:stretch>
            </p:blipFill>
            <p:spPr>
              <a:xfrm flipV="1">
                <a:off x="6767218" y="2849890"/>
                <a:ext cx="1468723" cy="194693"/>
              </a:xfrm>
              <a:prstGeom prst="rect">
                <a:avLst/>
              </a:prstGeom>
            </p:spPr>
          </p:pic>
        </mc:Fallback>
      </mc:AlternateContent>
      <p:sp>
        <p:nvSpPr>
          <p:cNvPr id="11" name="TextBox 10">
            <a:extLst>
              <a:ext uri="{FF2B5EF4-FFF2-40B4-BE49-F238E27FC236}">
                <a16:creationId xmlns:a16="http://schemas.microsoft.com/office/drawing/2014/main" id="{550F69EB-A906-4C5E-BAF3-23658EC9645D}"/>
              </a:ext>
            </a:extLst>
          </p:cNvPr>
          <p:cNvSpPr txBox="1"/>
          <p:nvPr/>
        </p:nvSpPr>
        <p:spPr>
          <a:xfrm>
            <a:off x="8342692" y="2305096"/>
            <a:ext cx="2530949" cy="830997"/>
          </a:xfrm>
          <a:prstGeom prst="rect">
            <a:avLst/>
          </a:prstGeom>
          <a:noFill/>
        </p:spPr>
        <p:txBody>
          <a:bodyPr wrap="none" rtlCol="0">
            <a:spAutoFit/>
          </a:bodyPr>
          <a:lstStyle/>
          <a:p>
            <a:r>
              <a:rPr lang="en-US" sz="1600"/>
              <a:t>accessing total = nada</a:t>
            </a:r>
          </a:p>
          <a:p>
            <a:r>
              <a:rPr lang="en-US" sz="1600"/>
              <a:t>adding </a:t>
            </a:r>
            <a:r>
              <a:rPr lang="en-US" sz="1600" err="1"/>
              <a:t>i</a:t>
            </a:r>
            <a:r>
              <a:rPr lang="en-US" sz="1600"/>
              <a:t> to total = 1</a:t>
            </a:r>
          </a:p>
          <a:p>
            <a:r>
              <a:rPr lang="en-US" sz="1600"/>
              <a:t>setting total = to </a:t>
            </a:r>
            <a:r>
              <a:rPr lang="en-US" sz="1600" err="1"/>
              <a:t>i</a:t>
            </a:r>
            <a:r>
              <a:rPr lang="en-US" sz="1600"/>
              <a:t> + total = 1</a:t>
            </a:r>
          </a:p>
        </p:txBody>
      </p:sp>
      <mc:AlternateContent xmlns:mc="http://schemas.openxmlformats.org/markup-compatibility/2006" xmlns:p14="http://schemas.microsoft.com/office/powerpoint/2010/main">
        <mc:Choice Requires="p14">
          <p:contentPart p14:bwMode="auto" r:id="rId7">
            <p14:nvContentPartPr>
              <p14:cNvPr id="12" name="Ink 11">
                <a:extLst>
                  <a:ext uri="{FF2B5EF4-FFF2-40B4-BE49-F238E27FC236}">
                    <a16:creationId xmlns:a16="http://schemas.microsoft.com/office/drawing/2014/main" id="{4E6DCC6F-9437-4431-B3BA-363DEBE29A5C}"/>
                  </a:ext>
                </a:extLst>
              </p14:cNvPr>
              <p14:cNvContentPartPr/>
              <p14:nvPr/>
            </p14:nvContentPartPr>
            <p14:xfrm>
              <a:off x="7361873" y="2100476"/>
              <a:ext cx="663273" cy="671403"/>
            </p14:xfrm>
          </p:contentPart>
        </mc:Choice>
        <mc:Fallback xmlns="">
          <p:pic>
            <p:nvPicPr>
              <p:cNvPr id="12" name="Ink 11">
                <a:extLst>
                  <a:ext uri="{FF2B5EF4-FFF2-40B4-BE49-F238E27FC236}">
                    <a16:creationId xmlns:a16="http://schemas.microsoft.com/office/drawing/2014/main" id="{4E6DCC6F-9437-4431-B3BA-363DEBE29A5C}"/>
                  </a:ext>
                </a:extLst>
              </p:cNvPr>
              <p:cNvPicPr/>
              <p:nvPr/>
            </p:nvPicPr>
            <p:blipFill>
              <a:blip r:embed="rId8"/>
              <a:stretch>
                <a:fillRect/>
              </a:stretch>
            </p:blipFill>
            <p:spPr>
              <a:xfrm>
                <a:off x="7352871" y="2091466"/>
                <a:ext cx="680917" cy="689062"/>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3" name="Ink 12">
                <a:extLst>
                  <a:ext uri="{FF2B5EF4-FFF2-40B4-BE49-F238E27FC236}">
                    <a16:creationId xmlns:a16="http://schemas.microsoft.com/office/drawing/2014/main" id="{DED69ECF-DDC7-4599-BCC5-7E1270927090}"/>
                  </a:ext>
                </a:extLst>
              </p14:cNvPr>
              <p14:cNvContentPartPr/>
              <p14:nvPr/>
            </p14:nvContentPartPr>
            <p14:xfrm flipV="1">
              <a:off x="6507497" y="3542630"/>
              <a:ext cx="1236448" cy="210373"/>
            </p14:xfrm>
          </p:contentPart>
        </mc:Choice>
        <mc:Fallback xmlns="">
          <p:pic>
            <p:nvPicPr>
              <p:cNvPr id="13" name="Ink 12">
                <a:extLst>
                  <a:ext uri="{FF2B5EF4-FFF2-40B4-BE49-F238E27FC236}">
                    <a16:creationId xmlns:a16="http://schemas.microsoft.com/office/drawing/2014/main" id="{DED69ECF-DDC7-4599-BCC5-7E1270927090}"/>
                  </a:ext>
                </a:extLst>
              </p:cNvPr>
              <p:cNvPicPr/>
              <p:nvPr/>
            </p:nvPicPr>
            <p:blipFill>
              <a:blip r:embed="rId10"/>
              <a:stretch>
                <a:fillRect/>
              </a:stretch>
            </p:blipFill>
            <p:spPr>
              <a:xfrm flipV="1">
                <a:off x="6498853" y="3533999"/>
                <a:ext cx="1254096" cy="227994"/>
              </a:xfrm>
              <a:prstGeom prst="rect">
                <a:avLst/>
              </a:prstGeom>
            </p:spPr>
          </p:pic>
        </mc:Fallback>
      </mc:AlternateContent>
      <p:sp>
        <p:nvSpPr>
          <p:cNvPr id="14" name="TextBox 13">
            <a:extLst>
              <a:ext uri="{FF2B5EF4-FFF2-40B4-BE49-F238E27FC236}">
                <a16:creationId xmlns:a16="http://schemas.microsoft.com/office/drawing/2014/main" id="{12B03BFA-A982-488D-A6AA-2114FA725F4A}"/>
              </a:ext>
            </a:extLst>
          </p:cNvPr>
          <p:cNvSpPr txBox="1"/>
          <p:nvPr/>
        </p:nvSpPr>
        <p:spPr>
          <a:xfrm>
            <a:off x="7824266" y="3541488"/>
            <a:ext cx="2217723" cy="338554"/>
          </a:xfrm>
          <a:prstGeom prst="rect">
            <a:avLst/>
          </a:prstGeom>
          <a:noFill/>
        </p:spPr>
        <p:txBody>
          <a:bodyPr wrap="none" rtlCol="0">
            <a:spAutoFit/>
          </a:bodyPr>
          <a:lstStyle/>
          <a:p>
            <a:r>
              <a:rPr lang="en-US" sz="1600"/>
              <a:t>checking if x in range = 1</a:t>
            </a:r>
            <a:endParaRPr lang="en-US"/>
          </a:p>
        </p:txBody>
      </p:sp>
      <mc:AlternateContent xmlns:mc="http://schemas.openxmlformats.org/markup-compatibility/2006" xmlns:p14="http://schemas.microsoft.com/office/powerpoint/2010/main">
        <mc:Choice Requires="p14">
          <p:contentPart p14:bwMode="auto" r:id="rId11">
            <p14:nvContentPartPr>
              <p14:cNvPr id="15" name="Ink 14">
                <a:extLst>
                  <a:ext uri="{FF2B5EF4-FFF2-40B4-BE49-F238E27FC236}">
                    <a16:creationId xmlns:a16="http://schemas.microsoft.com/office/drawing/2014/main" id="{561825A1-B197-4FF0-9673-A777A924C57F}"/>
                  </a:ext>
                </a:extLst>
              </p14:cNvPr>
              <p14:cNvContentPartPr/>
              <p14:nvPr/>
            </p14:nvContentPartPr>
            <p14:xfrm>
              <a:off x="10750156" y="2341874"/>
              <a:ext cx="279000" cy="757440"/>
            </p14:xfrm>
          </p:contentPart>
        </mc:Choice>
        <mc:Fallback xmlns="">
          <p:pic>
            <p:nvPicPr>
              <p:cNvPr id="15" name="Ink 14">
                <a:extLst>
                  <a:ext uri="{FF2B5EF4-FFF2-40B4-BE49-F238E27FC236}">
                    <a16:creationId xmlns:a16="http://schemas.microsoft.com/office/drawing/2014/main" id="{561825A1-B197-4FF0-9673-A777A924C57F}"/>
                  </a:ext>
                </a:extLst>
              </p:cNvPr>
              <p:cNvPicPr/>
              <p:nvPr/>
            </p:nvPicPr>
            <p:blipFill>
              <a:blip r:embed="rId12"/>
              <a:stretch>
                <a:fillRect/>
              </a:stretch>
            </p:blipFill>
            <p:spPr>
              <a:xfrm>
                <a:off x="10732516" y="2323874"/>
                <a:ext cx="314640" cy="793080"/>
              </a:xfrm>
              <a:prstGeom prst="rect">
                <a:avLst/>
              </a:prstGeom>
            </p:spPr>
          </p:pic>
        </mc:Fallback>
      </mc:AlternateContent>
      <p:sp>
        <p:nvSpPr>
          <p:cNvPr id="16" name="TextBox 15">
            <a:extLst>
              <a:ext uri="{FF2B5EF4-FFF2-40B4-BE49-F238E27FC236}">
                <a16:creationId xmlns:a16="http://schemas.microsoft.com/office/drawing/2014/main" id="{A6D8E735-094D-4B24-B8EF-4AE7255598B7}"/>
              </a:ext>
            </a:extLst>
          </p:cNvPr>
          <p:cNvSpPr txBox="1"/>
          <p:nvPr/>
        </p:nvSpPr>
        <p:spPr>
          <a:xfrm>
            <a:off x="11074114" y="2220479"/>
            <a:ext cx="939296" cy="830997"/>
          </a:xfrm>
          <a:prstGeom prst="rect">
            <a:avLst/>
          </a:prstGeom>
          <a:noFill/>
        </p:spPr>
        <p:txBody>
          <a:bodyPr wrap="none" rtlCol="0">
            <a:spAutoFit/>
          </a:bodyPr>
          <a:lstStyle/>
          <a:p>
            <a:r>
              <a:rPr lang="en-US" sz="1600"/>
              <a:t>repeated</a:t>
            </a:r>
          </a:p>
          <a:p>
            <a:r>
              <a:rPr lang="en-US" sz="1600"/>
              <a:t>1000</a:t>
            </a:r>
          </a:p>
          <a:p>
            <a:r>
              <a:rPr lang="en-US" sz="1600"/>
              <a:t>times</a:t>
            </a:r>
            <a:endParaRPr lang="en-US"/>
          </a:p>
        </p:txBody>
      </p:sp>
      <p:sp>
        <p:nvSpPr>
          <p:cNvPr id="19" name="TextBox 18">
            <a:extLst>
              <a:ext uri="{FF2B5EF4-FFF2-40B4-BE49-F238E27FC236}">
                <a16:creationId xmlns:a16="http://schemas.microsoft.com/office/drawing/2014/main" id="{8C548341-685C-4896-AC08-8673EB1060CA}"/>
              </a:ext>
            </a:extLst>
          </p:cNvPr>
          <p:cNvSpPr txBox="1"/>
          <p:nvPr/>
        </p:nvSpPr>
        <p:spPr>
          <a:xfrm>
            <a:off x="7799505" y="4251019"/>
            <a:ext cx="1933991" cy="830997"/>
          </a:xfrm>
          <a:prstGeom prst="rect">
            <a:avLst/>
          </a:prstGeom>
          <a:noFill/>
        </p:spPr>
        <p:txBody>
          <a:bodyPr wrap="none" rtlCol="0">
            <a:spAutoFit/>
          </a:bodyPr>
          <a:lstStyle/>
          <a:p>
            <a:r>
              <a:rPr lang="en-US" sz="1600"/>
              <a:t>accessing x = nada</a:t>
            </a:r>
          </a:p>
          <a:p>
            <a:r>
              <a:rPr lang="en-US" sz="1600"/>
              <a:t>adding </a:t>
            </a:r>
            <a:r>
              <a:rPr lang="en-US" sz="1600" err="1"/>
              <a:t>i</a:t>
            </a:r>
            <a:r>
              <a:rPr lang="en-US" sz="1600"/>
              <a:t> to x = 1</a:t>
            </a:r>
          </a:p>
          <a:p>
            <a:r>
              <a:rPr lang="en-US" sz="1600"/>
              <a:t>setting x = to </a:t>
            </a:r>
            <a:r>
              <a:rPr lang="en-US" sz="1600" err="1"/>
              <a:t>i</a:t>
            </a:r>
            <a:r>
              <a:rPr lang="en-US" sz="1600"/>
              <a:t> + x = 1</a:t>
            </a:r>
          </a:p>
        </p:txBody>
      </p:sp>
      <mc:AlternateContent xmlns:mc="http://schemas.openxmlformats.org/markup-compatibility/2006" xmlns:p14="http://schemas.microsoft.com/office/powerpoint/2010/main">
        <mc:Choice Requires="p14">
          <p:contentPart p14:bwMode="auto" r:id="rId13">
            <p14:nvContentPartPr>
              <p14:cNvPr id="21" name="Ink 20">
                <a:extLst>
                  <a:ext uri="{FF2B5EF4-FFF2-40B4-BE49-F238E27FC236}">
                    <a16:creationId xmlns:a16="http://schemas.microsoft.com/office/drawing/2014/main" id="{E3653968-1177-4151-9E76-12DE269871CE}"/>
                  </a:ext>
                </a:extLst>
              </p14:cNvPr>
              <p14:cNvContentPartPr/>
              <p14:nvPr/>
            </p14:nvContentPartPr>
            <p14:xfrm>
              <a:off x="6455908" y="3813327"/>
              <a:ext cx="1437840" cy="1369800"/>
            </p14:xfrm>
          </p:contentPart>
        </mc:Choice>
        <mc:Fallback xmlns="">
          <p:pic>
            <p:nvPicPr>
              <p:cNvPr id="21" name="Ink 20">
                <a:extLst>
                  <a:ext uri="{FF2B5EF4-FFF2-40B4-BE49-F238E27FC236}">
                    <a16:creationId xmlns:a16="http://schemas.microsoft.com/office/drawing/2014/main" id="{E3653968-1177-4151-9E76-12DE269871CE}"/>
                  </a:ext>
                </a:extLst>
              </p:cNvPr>
              <p:cNvPicPr/>
              <p:nvPr/>
            </p:nvPicPr>
            <p:blipFill>
              <a:blip r:embed="rId14"/>
              <a:stretch>
                <a:fillRect/>
              </a:stretch>
            </p:blipFill>
            <p:spPr>
              <a:xfrm>
                <a:off x="6447268" y="3804327"/>
                <a:ext cx="1464480" cy="1396440"/>
              </a:xfrm>
              <a:prstGeom prst="rect">
                <a:avLst/>
              </a:prstGeom>
            </p:spPr>
          </p:pic>
        </mc:Fallback>
      </mc:AlternateContent>
      <p:sp>
        <p:nvSpPr>
          <p:cNvPr id="22" name="TextBox 21">
            <a:extLst>
              <a:ext uri="{FF2B5EF4-FFF2-40B4-BE49-F238E27FC236}">
                <a16:creationId xmlns:a16="http://schemas.microsoft.com/office/drawing/2014/main" id="{C714AF65-011C-4C07-9A61-6090465388EC}"/>
              </a:ext>
            </a:extLst>
          </p:cNvPr>
          <p:cNvSpPr txBox="1"/>
          <p:nvPr/>
        </p:nvSpPr>
        <p:spPr>
          <a:xfrm>
            <a:off x="7277547" y="5254199"/>
            <a:ext cx="2350195" cy="830997"/>
          </a:xfrm>
          <a:prstGeom prst="rect">
            <a:avLst/>
          </a:prstGeom>
          <a:noFill/>
        </p:spPr>
        <p:txBody>
          <a:bodyPr wrap="none" rtlCol="0">
            <a:spAutoFit/>
          </a:bodyPr>
          <a:lstStyle/>
          <a:p>
            <a:r>
              <a:rPr lang="en-US" sz="1600"/>
              <a:t>accessing total = nada</a:t>
            </a:r>
          </a:p>
          <a:p>
            <a:r>
              <a:rPr lang="en-US" sz="1600"/>
              <a:t>adding x to total = 1</a:t>
            </a:r>
          </a:p>
          <a:p>
            <a:r>
              <a:rPr lang="en-US" sz="1600"/>
              <a:t>setting total = x + total = 1</a:t>
            </a:r>
          </a:p>
        </p:txBody>
      </p:sp>
      <mc:AlternateContent xmlns:mc="http://schemas.openxmlformats.org/markup-compatibility/2006" xmlns:p14="http://schemas.microsoft.com/office/powerpoint/2010/main">
        <mc:Choice Requires="p14">
          <p:contentPart p14:bwMode="auto" r:id="rId15">
            <p14:nvContentPartPr>
              <p14:cNvPr id="23" name="Ink 22">
                <a:extLst>
                  <a:ext uri="{FF2B5EF4-FFF2-40B4-BE49-F238E27FC236}">
                    <a16:creationId xmlns:a16="http://schemas.microsoft.com/office/drawing/2014/main" id="{EF90A428-6394-47F3-B692-D02EB12294D1}"/>
                  </a:ext>
                </a:extLst>
              </p14:cNvPr>
              <p14:cNvContentPartPr/>
              <p14:nvPr/>
            </p14:nvContentPartPr>
            <p14:xfrm>
              <a:off x="4428893" y="4784165"/>
              <a:ext cx="455760" cy="447120"/>
            </p14:xfrm>
          </p:contentPart>
        </mc:Choice>
        <mc:Fallback xmlns="">
          <p:pic>
            <p:nvPicPr>
              <p:cNvPr id="23" name="Ink 22">
                <a:extLst>
                  <a:ext uri="{FF2B5EF4-FFF2-40B4-BE49-F238E27FC236}">
                    <a16:creationId xmlns:a16="http://schemas.microsoft.com/office/drawing/2014/main" id="{EF90A428-6394-47F3-B692-D02EB12294D1}"/>
                  </a:ext>
                </a:extLst>
              </p:cNvPr>
              <p:cNvPicPr/>
              <p:nvPr/>
            </p:nvPicPr>
            <p:blipFill>
              <a:blip r:embed="rId16"/>
              <a:stretch>
                <a:fillRect/>
              </a:stretch>
            </p:blipFill>
            <p:spPr>
              <a:xfrm>
                <a:off x="4419893" y="4775525"/>
                <a:ext cx="473400" cy="464760"/>
              </a:xfrm>
              <a:prstGeom prst="rect">
                <a:avLst/>
              </a:prstGeom>
            </p:spPr>
          </p:pic>
        </mc:Fallback>
      </mc:AlternateContent>
      <p:sp>
        <p:nvSpPr>
          <p:cNvPr id="24" name="TextBox 23">
            <a:extLst>
              <a:ext uri="{FF2B5EF4-FFF2-40B4-BE49-F238E27FC236}">
                <a16:creationId xmlns:a16="http://schemas.microsoft.com/office/drawing/2014/main" id="{11537FCC-5F2E-4345-9FAA-F2B8BD9F7FD0}"/>
              </a:ext>
            </a:extLst>
          </p:cNvPr>
          <p:cNvSpPr txBox="1"/>
          <p:nvPr/>
        </p:nvSpPr>
        <p:spPr>
          <a:xfrm>
            <a:off x="3514978" y="5208229"/>
            <a:ext cx="1752018" cy="338554"/>
          </a:xfrm>
          <a:prstGeom prst="rect">
            <a:avLst/>
          </a:prstGeom>
          <a:noFill/>
        </p:spPr>
        <p:txBody>
          <a:bodyPr wrap="none" rtlCol="0">
            <a:spAutoFit/>
          </a:bodyPr>
          <a:lstStyle/>
          <a:p>
            <a:r>
              <a:rPr lang="en-US" sz="1600"/>
              <a:t>returning value = 1</a:t>
            </a:r>
            <a:endParaRPr lang="en-US"/>
          </a:p>
        </p:txBody>
      </p:sp>
      <mc:AlternateContent xmlns:mc="http://schemas.openxmlformats.org/markup-compatibility/2006" xmlns:p14="http://schemas.microsoft.com/office/powerpoint/2010/main">
        <mc:Choice Requires="p14">
          <p:contentPart p14:bwMode="auto" r:id="rId17">
            <p14:nvContentPartPr>
              <p14:cNvPr id="25" name="Ink 24">
                <a:extLst>
                  <a:ext uri="{FF2B5EF4-FFF2-40B4-BE49-F238E27FC236}">
                    <a16:creationId xmlns:a16="http://schemas.microsoft.com/office/drawing/2014/main" id="{DE67CE4E-B3BB-49B4-BB2B-FB878CD05CBA}"/>
                  </a:ext>
                </a:extLst>
              </p14:cNvPr>
              <p14:cNvContentPartPr/>
              <p14:nvPr/>
            </p14:nvContentPartPr>
            <p14:xfrm>
              <a:off x="10070067" y="3541488"/>
              <a:ext cx="266291" cy="2487584"/>
            </p14:xfrm>
          </p:contentPart>
        </mc:Choice>
        <mc:Fallback xmlns="">
          <p:pic>
            <p:nvPicPr>
              <p:cNvPr id="25" name="Ink 24">
                <a:extLst>
                  <a:ext uri="{FF2B5EF4-FFF2-40B4-BE49-F238E27FC236}">
                    <a16:creationId xmlns:a16="http://schemas.microsoft.com/office/drawing/2014/main" id="{DE67CE4E-B3BB-49B4-BB2B-FB878CD05CBA}"/>
                  </a:ext>
                </a:extLst>
              </p:cNvPr>
              <p:cNvPicPr/>
              <p:nvPr/>
            </p:nvPicPr>
            <p:blipFill>
              <a:blip r:embed="rId18"/>
              <a:stretch>
                <a:fillRect/>
              </a:stretch>
            </p:blipFill>
            <p:spPr>
              <a:xfrm>
                <a:off x="10061071" y="3532487"/>
                <a:ext cx="283924" cy="2505226"/>
              </a:xfrm>
              <a:prstGeom prst="rect">
                <a:avLst/>
              </a:prstGeom>
            </p:spPr>
          </p:pic>
        </mc:Fallback>
      </mc:AlternateContent>
      <p:sp>
        <p:nvSpPr>
          <p:cNvPr id="28" name="TextBox 27">
            <a:extLst>
              <a:ext uri="{FF2B5EF4-FFF2-40B4-BE49-F238E27FC236}">
                <a16:creationId xmlns:a16="http://schemas.microsoft.com/office/drawing/2014/main" id="{2BB60D4D-7ABF-4775-8E9B-23B61B5AAA62}"/>
              </a:ext>
            </a:extLst>
          </p:cNvPr>
          <p:cNvSpPr txBox="1"/>
          <p:nvPr/>
        </p:nvSpPr>
        <p:spPr>
          <a:xfrm>
            <a:off x="10284964" y="4004798"/>
            <a:ext cx="2012089" cy="1077218"/>
          </a:xfrm>
          <a:prstGeom prst="rect">
            <a:avLst/>
          </a:prstGeom>
          <a:noFill/>
        </p:spPr>
        <p:txBody>
          <a:bodyPr wrap="none" rtlCol="0">
            <a:spAutoFit/>
          </a:bodyPr>
          <a:lstStyle/>
          <a:p>
            <a:r>
              <a:rPr lang="en-US" sz="1600"/>
              <a:t>repeated x + 1 times</a:t>
            </a:r>
          </a:p>
          <a:p>
            <a:r>
              <a:rPr lang="en-US" sz="1600"/>
              <a:t>(have to include case</a:t>
            </a:r>
          </a:p>
          <a:p>
            <a:r>
              <a:rPr lang="en-US" sz="1600"/>
              <a:t>when x = 0 and check </a:t>
            </a:r>
          </a:p>
          <a:p>
            <a:r>
              <a:rPr lang="en-US" sz="1600"/>
              <a:t>finally fails)</a:t>
            </a:r>
          </a:p>
        </p:txBody>
      </p:sp>
      <p:pic>
        <p:nvPicPr>
          <p:cNvPr id="29" name="Picture 28">
            <a:extLst>
              <a:ext uri="{FF2B5EF4-FFF2-40B4-BE49-F238E27FC236}">
                <a16:creationId xmlns:a16="http://schemas.microsoft.com/office/drawing/2014/main" id="{E7D5322A-B86D-4501-9F30-8DB0CDEC3B7A}"/>
              </a:ext>
            </a:extLst>
          </p:cNvPr>
          <p:cNvPicPr>
            <a:picLocks noChangeAspect="1"/>
          </p:cNvPicPr>
          <p:nvPr/>
        </p:nvPicPr>
        <p:blipFill>
          <a:blip r:embed="rId19"/>
          <a:stretch>
            <a:fillRect/>
          </a:stretch>
        </p:blipFill>
        <p:spPr>
          <a:xfrm>
            <a:off x="505879" y="3842229"/>
            <a:ext cx="1952625" cy="552450"/>
          </a:xfrm>
          <a:prstGeom prst="rect">
            <a:avLst/>
          </a:prstGeom>
        </p:spPr>
      </p:pic>
      <mc:AlternateContent xmlns:mc="http://schemas.openxmlformats.org/markup-compatibility/2006" xmlns:p14="http://schemas.microsoft.com/office/powerpoint/2010/main">
        <mc:Choice Requires="p14">
          <p:contentPart p14:bwMode="auto" r:id="rId20">
            <p14:nvContentPartPr>
              <p14:cNvPr id="30" name="Ink 29">
                <a:extLst>
                  <a:ext uri="{FF2B5EF4-FFF2-40B4-BE49-F238E27FC236}">
                    <a16:creationId xmlns:a16="http://schemas.microsoft.com/office/drawing/2014/main" id="{C4EF80C0-DDE0-429B-888B-3E1FF8F5CF10}"/>
                  </a:ext>
                </a:extLst>
              </p14:cNvPr>
              <p14:cNvContentPartPr/>
              <p14:nvPr/>
            </p14:nvContentPartPr>
            <p14:xfrm>
              <a:off x="1800507" y="3544942"/>
              <a:ext cx="379440" cy="374040"/>
            </p14:xfrm>
          </p:contentPart>
        </mc:Choice>
        <mc:Fallback xmlns="">
          <p:pic>
            <p:nvPicPr>
              <p:cNvPr id="30" name="Ink 29">
                <a:extLst>
                  <a:ext uri="{FF2B5EF4-FFF2-40B4-BE49-F238E27FC236}">
                    <a16:creationId xmlns:a16="http://schemas.microsoft.com/office/drawing/2014/main" id="{C4EF80C0-DDE0-429B-888B-3E1FF8F5CF10}"/>
                  </a:ext>
                </a:extLst>
              </p:cNvPr>
              <p:cNvPicPr/>
              <p:nvPr/>
            </p:nvPicPr>
            <p:blipFill>
              <a:blip r:embed="rId23"/>
              <a:stretch>
                <a:fillRect/>
              </a:stretch>
            </p:blipFill>
            <p:spPr>
              <a:xfrm>
                <a:off x="1782507" y="3527302"/>
                <a:ext cx="415080" cy="409680"/>
              </a:xfrm>
              <a:prstGeom prst="rect">
                <a:avLst/>
              </a:prstGeom>
            </p:spPr>
          </p:pic>
        </mc:Fallback>
      </mc:AlternateContent>
      <p:sp>
        <p:nvSpPr>
          <p:cNvPr id="31" name="TextBox 30">
            <a:extLst>
              <a:ext uri="{FF2B5EF4-FFF2-40B4-BE49-F238E27FC236}">
                <a16:creationId xmlns:a16="http://schemas.microsoft.com/office/drawing/2014/main" id="{CEE6046D-D5C9-4DE5-8326-1B021C7A049F}"/>
              </a:ext>
            </a:extLst>
          </p:cNvPr>
          <p:cNvSpPr txBox="1"/>
          <p:nvPr/>
        </p:nvSpPr>
        <p:spPr>
          <a:xfrm>
            <a:off x="2265182" y="3168228"/>
            <a:ext cx="1730154" cy="584775"/>
          </a:xfrm>
          <a:prstGeom prst="rect">
            <a:avLst/>
          </a:prstGeom>
          <a:noFill/>
        </p:spPr>
        <p:txBody>
          <a:bodyPr wrap="none" rtlCol="0">
            <a:spAutoFit/>
          </a:bodyPr>
          <a:lstStyle/>
          <a:p>
            <a:r>
              <a:rPr lang="en-US" sz="1600"/>
              <a:t>if L is empty, then</a:t>
            </a:r>
          </a:p>
          <a:p>
            <a:r>
              <a:rPr lang="en-US" sz="1600"/>
              <a:t>this apparently = 0</a:t>
            </a:r>
          </a:p>
        </p:txBody>
      </p:sp>
      <p:pic>
        <p:nvPicPr>
          <p:cNvPr id="32" name="Picture 31">
            <a:extLst>
              <a:ext uri="{FF2B5EF4-FFF2-40B4-BE49-F238E27FC236}">
                <a16:creationId xmlns:a16="http://schemas.microsoft.com/office/drawing/2014/main" id="{472511F8-C40A-41D3-B397-4DAC7A9DF36D}"/>
              </a:ext>
            </a:extLst>
          </p:cNvPr>
          <p:cNvPicPr>
            <a:picLocks noChangeAspect="1"/>
          </p:cNvPicPr>
          <p:nvPr/>
        </p:nvPicPr>
        <p:blipFill>
          <a:blip r:embed="rId24"/>
          <a:stretch>
            <a:fillRect/>
          </a:stretch>
        </p:blipFill>
        <p:spPr>
          <a:xfrm>
            <a:off x="439872" y="5872803"/>
            <a:ext cx="3371850" cy="800100"/>
          </a:xfrm>
          <a:prstGeom prst="rect">
            <a:avLst/>
          </a:prstGeom>
        </p:spPr>
      </p:pic>
      <mc:AlternateContent xmlns:mc="http://schemas.openxmlformats.org/markup-compatibility/2006" xmlns:p14="http://schemas.microsoft.com/office/powerpoint/2010/main">
        <mc:Choice Requires="p14">
          <p:contentPart p14:bwMode="auto" r:id="rId25">
            <p14:nvContentPartPr>
              <p14:cNvPr id="33" name="Ink 32">
                <a:extLst>
                  <a:ext uri="{FF2B5EF4-FFF2-40B4-BE49-F238E27FC236}">
                    <a16:creationId xmlns:a16="http://schemas.microsoft.com/office/drawing/2014/main" id="{0ADA258B-5EC4-45BE-9DE6-53E1B075DAC7}"/>
                  </a:ext>
                </a:extLst>
              </p14:cNvPr>
              <p14:cNvContentPartPr/>
              <p14:nvPr/>
            </p14:nvContentPartPr>
            <p14:xfrm>
              <a:off x="2453547" y="6232342"/>
              <a:ext cx="1777680" cy="29520"/>
            </p14:xfrm>
          </p:contentPart>
        </mc:Choice>
        <mc:Fallback xmlns="">
          <p:pic>
            <p:nvPicPr>
              <p:cNvPr id="33" name="Ink 32">
                <a:extLst>
                  <a:ext uri="{FF2B5EF4-FFF2-40B4-BE49-F238E27FC236}">
                    <a16:creationId xmlns:a16="http://schemas.microsoft.com/office/drawing/2014/main" id="{0ADA258B-5EC4-45BE-9DE6-53E1B075DAC7}"/>
                  </a:ext>
                </a:extLst>
              </p:cNvPr>
              <p:cNvPicPr/>
              <p:nvPr/>
            </p:nvPicPr>
            <p:blipFill>
              <a:blip r:embed="rId26"/>
              <a:stretch>
                <a:fillRect/>
              </a:stretch>
            </p:blipFill>
            <p:spPr>
              <a:xfrm>
                <a:off x="2444907" y="6223342"/>
                <a:ext cx="1795320" cy="47160"/>
              </a:xfrm>
              <a:prstGeom prst="rect">
                <a:avLst/>
              </a:prstGeom>
            </p:spPr>
          </p:pic>
        </mc:Fallback>
      </mc:AlternateContent>
      <p:sp>
        <p:nvSpPr>
          <p:cNvPr id="34" name="TextBox 33">
            <a:extLst>
              <a:ext uri="{FF2B5EF4-FFF2-40B4-BE49-F238E27FC236}">
                <a16:creationId xmlns:a16="http://schemas.microsoft.com/office/drawing/2014/main" id="{727D5BC9-4EC7-4FDC-BA27-F1B4A68A7BE0}"/>
              </a:ext>
            </a:extLst>
          </p:cNvPr>
          <p:cNvSpPr txBox="1"/>
          <p:nvPr/>
        </p:nvSpPr>
        <p:spPr>
          <a:xfrm>
            <a:off x="4283888" y="6074654"/>
            <a:ext cx="2887906" cy="584775"/>
          </a:xfrm>
          <a:prstGeom prst="rect">
            <a:avLst/>
          </a:prstGeom>
          <a:noFill/>
        </p:spPr>
        <p:txBody>
          <a:bodyPr wrap="none" rtlCol="0">
            <a:spAutoFit/>
          </a:bodyPr>
          <a:lstStyle/>
          <a:p>
            <a:r>
              <a:rPr lang="en-US" sz="1600"/>
              <a:t>evidently, checking if something </a:t>
            </a:r>
          </a:p>
          <a:p>
            <a:r>
              <a:rPr lang="en-US" sz="1600"/>
              <a:t>is in a list = 1 (see next page)</a:t>
            </a:r>
            <a:endParaRPr lang="en-US"/>
          </a:p>
        </p:txBody>
      </p:sp>
    </p:spTree>
    <p:extLst>
      <p:ext uri="{BB962C8B-B14F-4D97-AF65-F5344CB8AC3E}">
        <p14:creationId xmlns:p14="http://schemas.microsoft.com/office/powerpoint/2010/main" val="1208892068"/>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81C6E81-4F2E-4102-923E-954E8558A8C5}"/>
              </a:ext>
            </a:extLst>
          </p:cNvPr>
          <p:cNvPicPr>
            <a:picLocks noChangeAspect="1"/>
          </p:cNvPicPr>
          <p:nvPr/>
        </p:nvPicPr>
        <p:blipFill>
          <a:blip r:embed="rId2"/>
          <a:stretch>
            <a:fillRect/>
          </a:stretch>
        </p:blipFill>
        <p:spPr>
          <a:xfrm>
            <a:off x="543897" y="1264589"/>
            <a:ext cx="5448300" cy="4086226"/>
          </a:xfrm>
          <a:prstGeom prst="rect">
            <a:avLst/>
          </a:prstGeom>
        </p:spPr>
      </p:pic>
      <p:sp>
        <p:nvSpPr>
          <p:cNvPr id="3" name="TextBox 2">
            <a:extLst>
              <a:ext uri="{FF2B5EF4-FFF2-40B4-BE49-F238E27FC236}">
                <a16:creationId xmlns:a16="http://schemas.microsoft.com/office/drawing/2014/main" id="{2E2D126C-8FFB-4919-A52E-F476A1DEE245}"/>
              </a:ext>
            </a:extLst>
          </p:cNvPr>
          <p:cNvSpPr txBox="1"/>
          <p:nvPr/>
        </p:nvSpPr>
        <p:spPr>
          <a:xfrm>
            <a:off x="4067175" y="276225"/>
            <a:ext cx="3674852" cy="523220"/>
          </a:xfrm>
          <a:prstGeom prst="rect">
            <a:avLst/>
          </a:prstGeom>
          <a:noFill/>
        </p:spPr>
        <p:txBody>
          <a:bodyPr wrap="none" rtlCol="0">
            <a:spAutoFit/>
          </a:bodyPr>
          <a:lstStyle/>
          <a:p>
            <a:r>
              <a:rPr lang="en-US" sz="2800" b="1" u="sng"/>
              <a:t>Algorithmic Complexity</a:t>
            </a:r>
          </a:p>
        </p:txBody>
      </p:sp>
      <p:sp>
        <p:nvSpPr>
          <p:cNvPr id="4" name="TextBox 3">
            <a:extLst>
              <a:ext uri="{FF2B5EF4-FFF2-40B4-BE49-F238E27FC236}">
                <a16:creationId xmlns:a16="http://schemas.microsoft.com/office/drawing/2014/main" id="{43A7ADDD-C718-4707-86D5-E8FE4A3CB561}"/>
              </a:ext>
            </a:extLst>
          </p:cNvPr>
          <p:cNvSpPr txBox="1"/>
          <p:nvPr/>
        </p:nvSpPr>
        <p:spPr>
          <a:xfrm>
            <a:off x="6199805" y="2074783"/>
            <a:ext cx="5040867" cy="1354217"/>
          </a:xfrm>
          <a:prstGeom prst="rect">
            <a:avLst/>
          </a:prstGeom>
          <a:noFill/>
        </p:spPr>
        <p:txBody>
          <a:bodyPr wrap="none" rtlCol="0">
            <a:spAutoFit/>
          </a:bodyPr>
          <a:lstStyle/>
          <a:p>
            <a:r>
              <a:rPr lang="en-US" sz="1600"/>
              <a:t>accessing L[</a:t>
            </a:r>
            <a:r>
              <a:rPr lang="en-US" sz="1600" err="1"/>
              <a:t>i</a:t>
            </a:r>
            <a:r>
              <a:rPr lang="en-US" sz="1600"/>
              <a:t>] is O(1) because computer knows exactly</a:t>
            </a:r>
          </a:p>
          <a:p>
            <a:r>
              <a:rPr lang="en-US" sz="1600"/>
              <a:t>where that element in list is.  But D[</a:t>
            </a:r>
            <a:r>
              <a:rPr lang="en-US" sz="1600" err="1"/>
              <a:t>i</a:t>
            </a:r>
            <a:r>
              <a:rPr lang="en-US" sz="1600"/>
              <a:t>] is O(n) because</a:t>
            </a:r>
          </a:p>
          <a:p>
            <a:r>
              <a:rPr lang="en-US" sz="1600"/>
              <a:t>the dictionary’s keys are not sorted in any particular order,</a:t>
            </a:r>
          </a:p>
          <a:p>
            <a:r>
              <a:rPr lang="en-US" sz="1600"/>
              <a:t>and computer has to go up and down the dictionary keys </a:t>
            </a:r>
          </a:p>
          <a:p>
            <a:r>
              <a:rPr lang="en-US" sz="1600"/>
              <a:t>to find it.</a:t>
            </a:r>
          </a:p>
        </p:txBody>
      </p:sp>
    </p:spTree>
    <p:extLst>
      <p:ext uri="{BB962C8B-B14F-4D97-AF65-F5344CB8AC3E}">
        <p14:creationId xmlns:p14="http://schemas.microsoft.com/office/powerpoint/2010/main" val="3174949309"/>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A9D7EC5-65FA-4E12-8C3E-BFFFD4A3D8A3}"/>
              </a:ext>
            </a:extLst>
          </p:cNvPr>
          <p:cNvPicPr>
            <a:picLocks noChangeAspect="1"/>
          </p:cNvPicPr>
          <p:nvPr/>
        </p:nvPicPr>
        <p:blipFill>
          <a:blip r:embed="rId2"/>
          <a:stretch>
            <a:fillRect/>
          </a:stretch>
        </p:blipFill>
        <p:spPr>
          <a:xfrm>
            <a:off x="242889" y="1330918"/>
            <a:ext cx="4540298" cy="1531343"/>
          </a:xfrm>
          <a:prstGeom prst="rect">
            <a:avLst/>
          </a:prstGeom>
        </p:spPr>
      </p:pic>
      <p:sp>
        <p:nvSpPr>
          <p:cNvPr id="3" name="TextBox 2">
            <a:extLst>
              <a:ext uri="{FF2B5EF4-FFF2-40B4-BE49-F238E27FC236}">
                <a16:creationId xmlns:a16="http://schemas.microsoft.com/office/drawing/2014/main" id="{2405050E-F9AC-4F31-83B3-EDC98BA81CCA}"/>
              </a:ext>
            </a:extLst>
          </p:cNvPr>
          <p:cNvSpPr txBox="1"/>
          <p:nvPr/>
        </p:nvSpPr>
        <p:spPr>
          <a:xfrm>
            <a:off x="4067175" y="276225"/>
            <a:ext cx="3674852" cy="523220"/>
          </a:xfrm>
          <a:prstGeom prst="rect">
            <a:avLst/>
          </a:prstGeom>
          <a:noFill/>
        </p:spPr>
        <p:txBody>
          <a:bodyPr wrap="none" rtlCol="0">
            <a:spAutoFit/>
          </a:bodyPr>
          <a:lstStyle/>
          <a:p>
            <a:r>
              <a:rPr lang="en-US" sz="2800" b="1" u="sng"/>
              <a:t>Algorithmic Complexity</a:t>
            </a:r>
          </a:p>
        </p:txBody>
      </p:sp>
      <p:pic>
        <p:nvPicPr>
          <p:cNvPr id="5" name="Picture 4">
            <a:extLst>
              <a:ext uri="{FF2B5EF4-FFF2-40B4-BE49-F238E27FC236}">
                <a16:creationId xmlns:a16="http://schemas.microsoft.com/office/drawing/2014/main" id="{B4445022-023D-410E-A2E6-D41ED947A0FE}"/>
              </a:ext>
            </a:extLst>
          </p:cNvPr>
          <p:cNvPicPr>
            <a:picLocks noChangeAspect="1"/>
          </p:cNvPicPr>
          <p:nvPr/>
        </p:nvPicPr>
        <p:blipFill>
          <a:blip r:embed="rId3"/>
          <a:stretch>
            <a:fillRect/>
          </a:stretch>
        </p:blipFill>
        <p:spPr>
          <a:xfrm>
            <a:off x="242889" y="3252898"/>
            <a:ext cx="4621344" cy="1176865"/>
          </a:xfrm>
          <a:prstGeom prst="rect">
            <a:avLst/>
          </a:prstGeom>
        </p:spPr>
      </p:pic>
      <p:pic>
        <p:nvPicPr>
          <p:cNvPr id="6" name="Picture 5">
            <a:extLst>
              <a:ext uri="{FF2B5EF4-FFF2-40B4-BE49-F238E27FC236}">
                <a16:creationId xmlns:a16="http://schemas.microsoft.com/office/drawing/2014/main" id="{AAD59459-239F-4C31-B17B-A18FCA142586}"/>
              </a:ext>
            </a:extLst>
          </p:cNvPr>
          <p:cNvPicPr>
            <a:picLocks noChangeAspect="1"/>
          </p:cNvPicPr>
          <p:nvPr/>
        </p:nvPicPr>
        <p:blipFill>
          <a:blip r:embed="rId4"/>
          <a:stretch>
            <a:fillRect/>
          </a:stretch>
        </p:blipFill>
        <p:spPr>
          <a:xfrm>
            <a:off x="5904601" y="1315665"/>
            <a:ext cx="4540298" cy="1546596"/>
          </a:xfrm>
          <a:prstGeom prst="rect">
            <a:avLst/>
          </a:prstGeom>
        </p:spPr>
      </p:pic>
      <p:pic>
        <p:nvPicPr>
          <p:cNvPr id="7" name="Picture 6">
            <a:extLst>
              <a:ext uri="{FF2B5EF4-FFF2-40B4-BE49-F238E27FC236}">
                <a16:creationId xmlns:a16="http://schemas.microsoft.com/office/drawing/2014/main" id="{D5EE00AA-1068-490C-A116-536F2914DC50}"/>
              </a:ext>
            </a:extLst>
          </p:cNvPr>
          <p:cNvPicPr>
            <a:picLocks noChangeAspect="1"/>
          </p:cNvPicPr>
          <p:nvPr/>
        </p:nvPicPr>
        <p:blipFill>
          <a:blip r:embed="rId5"/>
          <a:stretch>
            <a:fillRect/>
          </a:stretch>
        </p:blipFill>
        <p:spPr>
          <a:xfrm>
            <a:off x="5913228" y="3186466"/>
            <a:ext cx="4540298" cy="2292715"/>
          </a:xfrm>
          <a:prstGeom prst="rect">
            <a:avLst/>
          </a:prstGeom>
        </p:spPr>
      </p:pic>
      <mc:AlternateContent xmlns:mc="http://schemas.openxmlformats.org/markup-compatibility/2006" xmlns:p14="http://schemas.microsoft.com/office/powerpoint/2010/main">
        <mc:Choice Requires="p14">
          <p:contentPart p14:bwMode="auto" r:id="rId6">
            <p14:nvContentPartPr>
              <p14:cNvPr id="8" name="Ink 7">
                <a:extLst>
                  <a:ext uri="{FF2B5EF4-FFF2-40B4-BE49-F238E27FC236}">
                    <a16:creationId xmlns:a16="http://schemas.microsoft.com/office/drawing/2014/main" id="{6D9CD908-A4F4-4883-BC3A-F8CC0E55E5E5}"/>
                  </a:ext>
                </a:extLst>
              </p14:cNvPr>
              <p14:cNvContentPartPr/>
              <p14:nvPr/>
            </p14:nvContentPartPr>
            <p14:xfrm>
              <a:off x="8619690" y="3981180"/>
              <a:ext cx="343800" cy="1548720"/>
            </p14:xfrm>
          </p:contentPart>
        </mc:Choice>
        <mc:Fallback xmlns="">
          <p:pic>
            <p:nvPicPr>
              <p:cNvPr id="8" name="Ink 7">
                <a:extLst>
                  <a:ext uri="{FF2B5EF4-FFF2-40B4-BE49-F238E27FC236}">
                    <a16:creationId xmlns:a16="http://schemas.microsoft.com/office/drawing/2014/main" id="{6D9CD908-A4F4-4883-BC3A-F8CC0E55E5E5}"/>
                  </a:ext>
                </a:extLst>
              </p:cNvPr>
              <p:cNvPicPr/>
              <p:nvPr/>
            </p:nvPicPr>
            <p:blipFill>
              <a:blip r:embed="rId7"/>
              <a:stretch>
                <a:fillRect/>
              </a:stretch>
            </p:blipFill>
            <p:spPr>
              <a:xfrm>
                <a:off x="8611050" y="3972180"/>
                <a:ext cx="361440" cy="1566360"/>
              </a:xfrm>
              <a:prstGeom prst="rect">
                <a:avLst/>
              </a:prstGeom>
            </p:spPr>
          </p:pic>
        </mc:Fallback>
      </mc:AlternateContent>
      <p:sp>
        <p:nvSpPr>
          <p:cNvPr id="9" name="TextBox 8">
            <a:extLst>
              <a:ext uri="{FF2B5EF4-FFF2-40B4-BE49-F238E27FC236}">
                <a16:creationId xmlns:a16="http://schemas.microsoft.com/office/drawing/2014/main" id="{D04756CF-DCA0-4484-AF5E-4A80783C3CFD}"/>
              </a:ext>
            </a:extLst>
          </p:cNvPr>
          <p:cNvSpPr txBox="1"/>
          <p:nvPr/>
        </p:nvSpPr>
        <p:spPr>
          <a:xfrm>
            <a:off x="5913227" y="5624514"/>
            <a:ext cx="5813194" cy="830997"/>
          </a:xfrm>
          <a:prstGeom prst="rect">
            <a:avLst/>
          </a:prstGeom>
          <a:noFill/>
        </p:spPr>
        <p:txBody>
          <a:bodyPr wrap="none" rtlCol="0">
            <a:spAutoFit/>
          </a:bodyPr>
          <a:lstStyle/>
          <a:p>
            <a:r>
              <a:rPr lang="en-US" sz="1600"/>
              <a:t>more than one call means that we have something like </a:t>
            </a:r>
          </a:p>
          <a:p>
            <a:r>
              <a:rPr lang="en-US" sz="1600"/>
              <a:t>f(n) = </a:t>
            </a:r>
            <a:r>
              <a:rPr lang="en-US" sz="1600" err="1"/>
              <a:t>af</a:t>
            </a:r>
            <a:r>
              <a:rPr lang="en-US" sz="1600"/>
              <a:t>(n-1) + bf(n-2), where f(n) is number of calls of n</a:t>
            </a:r>
            <a:r>
              <a:rPr lang="en-US" sz="1600" baseline="30000"/>
              <a:t>th</a:t>
            </a:r>
            <a:r>
              <a:rPr lang="en-US" sz="1600"/>
              <a:t> call.  </a:t>
            </a:r>
          </a:p>
          <a:p>
            <a:r>
              <a:rPr lang="en-US" sz="1600"/>
              <a:t>And this difference equation generally goes as f(n) ~ </a:t>
            </a:r>
            <a:r>
              <a:rPr lang="en-US" sz="1600" err="1"/>
              <a:t>c</a:t>
            </a:r>
            <a:r>
              <a:rPr lang="en-US" sz="1600" baseline="30000" err="1"/>
              <a:t>n</a:t>
            </a:r>
            <a:r>
              <a:rPr lang="en-US" sz="1600"/>
              <a:t> as we know. </a:t>
            </a:r>
          </a:p>
        </p:txBody>
      </p:sp>
      <p:sp>
        <p:nvSpPr>
          <p:cNvPr id="4" name="TextBox 3">
            <a:extLst>
              <a:ext uri="{FF2B5EF4-FFF2-40B4-BE49-F238E27FC236}">
                <a16:creationId xmlns:a16="http://schemas.microsoft.com/office/drawing/2014/main" id="{C4461995-859B-448A-AB31-ACD97B7D7A96}"/>
              </a:ext>
            </a:extLst>
          </p:cNvPr>
          <p:cNvSpPr txBox="1"/>
          <p:nvPr/>
        </p:nvSpPr>
        <p:spPr>
          <a:xfrm>
            <a:off x="345232" y="4703975"/>
            <a:ext cx="4189061" cy="523220"/>
          </a:xfrm>
          <a:prstGeom prst="rect">
            <a:avLst/>
          </a:prstGeom>
          <a:noFill/>
        </p:spPr>
        <p:txBody>
          <a:bodyPr wrap="square" rtlCol="0">
            <a:spAutoFit/>
          </a:bodyPr>
          <a:lstStyle/>
          <a:p>
            <a:r>
              <a:rPr lang="en-US" sz="2800" u="sng"/>
              <a:t>LOG-LINEAR COMPLEXITY</a:t>
            </a:r>
          </a:p>
        </p:txBody>
      </p:sp>
      <p:sp>
        <p:nvSpPr>
          <p:cNvPr id="10" name="TextBox 9">
            <a:extLst>
              <a:ext uri="{FF2B5EF4-FFF2-40B4-BE49-F238E27FC236}">
                <a16:creationId xmlns:a16="http://schemas.microsoft.com/office/drawing/2014/main" id="{582C2C63-F466-406D-938D-4B7F664BDF75}"/>
              </a:ext>
            </a:extLst>
          </p:cNvPr>
          <p:cNvSpPr txBox="1"/>
          <p:nvPr/>
        </p:nvSpPr>
        <p:spPr>
          <a:xfrm>
            <a:off x="345233" y="5237512"/>
            <a:ext cx="4954555" cy="1077218"/>
          </a:xfrm>
          <a:prstGeom prst="rect">
            <a:avLst/>
          </a:prstGeom>
          <a:noFill/>
        </p:spPr>
        <p:txBody>
          <a:bodyPr wrap="square" rtlCol="0">
            <a:spAutoFit/>
          </a:bodyPr>
          <a:lstStyle/>
          <a:p>
            <a:pPr marL="285750" indent="-285750">
              <a:buFont typeface="Arial" panose="020B0604020202020204" pitchFamily="34" charset="0"/>
              <a:buChar char="•"/>
            </a:pPr>
            <a:r>
              <a:rPr lang="en-US" sz="1600"/>
              <a:t>slower implementation of bisection search is one example</a:t>
            </a:r>
          </a:p>
          <a:p>
            <a:pPr marL="285750" indent="-285750">
              <a:buFont typeface="Arial" panose="020B0604020202020204" pitchFamily="34" charset="0"/>
              <a:buChar char="•"/>
            </a:pPr>
            <a:r>
              <a:rPr lang="en-US" sz="1600" err="1"/>
              <a:t>mergesort</a:t>
            </a:r>
            <a:r>
              <a:rPr lang="en-US" sz="1600"/>
              <a:t> is of this order, and is the fastest sorting method.</a:t>
            </a:r>
            <a:endParaRPr lang="en-US"/>
          </a:p>
        </p:txBody>
      </p:sp>
    </p:spTree>
    <p:extLst>
      <p:ext uri="{BB962C8B-B14F-4D97-AF65-F5344CB8AC3E}">
        <p14:creationId xmlns:p14="http://schemas.microsoft.com/office/powerpoint/2010/main" val="2567309081"/>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856FC2B-F4C5-4985-B279-F94821336D56}"/>
              </a:ext>
            </a:extLst>
          </p:cNvPr>
          <p:cNvSpPr txBox="1"/>
          <p:nvPr/>
        </p:nvSpPr>
        <p:spPr>
          <a:xfrm>
            <a:off x="4559829" y="174479"/>
            <a:ext cx="3322897" cy="523220"/>
          </a:xfrm>
          <a:prstGeom prst="rect">
            <a:avLst/>
          </a:prstGeom>
          <a:noFill/>
        </p:spPr>
        <p:txBody>
          <a:bodyPr wrap="none" rtlCol="0">
            <a:spAutoFit/>
          </a:bodyPr>
          <a:lstStyle/>
          <a:p>
            <a:r>
              <a:rPr lang="en-US" sz="2800" b="1" u="sng"/>
              <a:t>Recursive Algorithms</a:t>
            </a:r>
          </a:p>
        </p:txBody>
      </p:sp>
      <p:sp>
        <p:nvSpPr>
          <p:cNvPr id="5" name="TextBox 4">
            <a:extLst>
              <a:ext uri="{FF2B5EF4-FFF2-40B4-BE49-F238E27FC236}">
                <a16:creationId xmlns:a16="http://schemas.microsoft.com/office/drawing/2014/main" id="{1F562C01-AB49-47B5-A359-7C3C78689863}"/>
              </a:ext>
            </a:extLst>
          </p:cNvPr>
          <p:cNvSpPr txBox="1"/>
          <p:nvPr/>
        </p:nvSpPr>
        <p:spPr>
          <a:xfrm>
            <a:off x="616227" y="924340"/>
            <a:ext cx="6033768" cy="1077218"/>
          </a:xfrm>
          <a:prstGeom prst="rect">
            <a:avLst/>
          </a:prstGeom>
          <a:noFill/>
        </p:spPr>
        <p:txBody>
          <a:bodyPr wrap="none" rtlCol="0">
            <a:spAutoFit/>
          </a:bodyPr>
          <a:lstStyle/>
          <a:p>
            <a:r>
              <a:rPr lang="en-US" sz="1600"/>
              <a:t>Want to see if you can solve problems inductively, to reduce the </a:t>
            </a:r>
          </a:p>
          <a:p>
            <a:r>
              <a:rPr lang="en-US" sz="1600"/>
              <a:t>problem to an operation on another problem which can be solved</a:t>
            </a:r>
          </a:p>
          <a:p>
            <a:r>
              <a:rPr lang="en-US" sz="1600"/>
              <a:t>with the same code, until you work your way down to a base problem </a:t>
            </a:r>
          </a:p>
          <a:p>
            <a:r>
              <a:rPr lang="en-US" sz="1600"/>
              <a:t>whose answer is known.  </a:t>
            </a:r>
          </a:p>
        </p:txBody>
      </p:sp>
      <mc:AlternateContent xmlns:mc="http://schemas.openxmlformats.org/markup-compatibility/2006" xmlns:p14="http://schemas.microsoft.com/office/powerpoint/2010/main">
        <mc:Choice Requires="p14">
          <p:contentPart p14:bwMode="auto" r:id="rId2">
            <p14:nvContentPartPr>
              <p14:cNvPr id="6" name="Ink 5">
                <a:extLst>
                  <a:ext uri="{FF2B5EF4-FFF2-40B4-BE49-F238E27FC236}">
                    <a16:creationId xmlns:a16="http://schemas.microsoft.com/office/drawing/2014/main" id="{6A0B3EA6-75EA-49E1-A701-658DC8C38091}"/>
                  </a:ext>
                </a:extLst>
              </p14:cNvPr>
              <p14:cNvContentPartPr/>
              <p14:nvPr/>
            </p14:nvContentPartPr>
            <p14:xfrm>
              <a:off x="6629072" y="1368736"/>
              <a:ext cx="1283760" cy="220320"/>
            </p14:xfrm>
          </p:contentPart>
        </mc:Choice>
        <mc:Fallback xmlns="">
          <p:pic>
            <p:nvPicPr>
              <p:cNvPr id="6" name="Ink 5">
                <a:extLst>
                  <a:ext uri="{FF2B5EF4-FFF2-40B4-BE49-F238E27FC236}">
                    <a16:creationId xmlns:a16="http://schemas.microsoft.com/office/drawing/2014/main" id="{6A0B3EA6-75EA-49E1-A701-658DC8C38091}"/>
                  </a:ext>
                </a:extLst>
              </p:cNvPr>
              <p:cNvPicPr/>
              <p:nvPr/>
            </p:nvPicPr>
            <p:blipFill>
              <a:blip r:embed="rId4"/>
              <a:stretch>
                <a:fillRect/>
              </a:stretch>
            </p:blipFill>
            <p:spPr>
              <a:xfrm>
                <a:off x="6611072" y="1350736"/>
                <a:ext cx="1319400" cy="255960"/>
              </a:xfrm>
              <a:prstGeom prst="rect">
                <a:avLst/>
              </a:prstGeom>
            </p:spPr>
          </p:pic>
        </mc:Fallback>
      </mc:AlternateContent>
      <p:sp>
        <p:nvSpPr>
          <p:cNvPr id="7" name="TextBox 6">
            <a:extLst>
              <a:ext uri="{FF2B5EF4-FFF2-40B4-BE49-F238E27FC236}">
                <a16:creationId xmlns:a16="http://schemas.microsoft.com/office/drawing/2014/main" id="{6DFC1CF3-5845-468D-A65F-A86CC0125D01}"/>
              </a:ext>
            </a:extLst>
          </p:cNvPr>
          <p:cNvSpPr txBox="1"/>
          <p:nvPr/>
        </p:nvSpPr>
        <p:spPr>
          <a:xfrm>
            <a:off x="8070575" y="1032062"/>
            <a:ext cx="3906390" cy="861774"/>
          </a:xfrm>
          <a:prstGeom prst="rect">
            <a:avLst/>
          </a:prstGeom>
          <a:noFill/>
        </p:spPr>
        <p:txBody>
          <a:bodyPr wrap="none" rtlCol="0">
            <a:spAutoFit/>
          </a:bodyPr>
          <a:lstStyle/>
          <a:p>
            <a:r>
              <a:rPr lang="en-US" sz="1600"/>
              <a:t>So you’ll need to write in the solution to the</a:t>
            </a:r>
          </a:p>
          <a:p>
            <a:r>
              <a:rPr lang="en-US" sz="1600"/>
              <a:t>base case (or cases), and then then recursive</a:t>
            </a:r>
          </a:p>
          <a:p>
            <a:r>
              <a:rPr lang="en-US" sz="1600"/>
              <a:t>part.</a:t>
            </a:r>
          </a:p>
        </p:txBody>
      </p:sp>
      <p:sp>
        <p:nvSpPr>
          <p:cNvPr id="3" name="TextBox 2">
            <a:extLst>
              <a:ext uri="{FF2B5EF4-FFF2-40B4-BE49-F238E27FC236}">
                <a16:creationId xmlns:a16="http://schemas.microsoft.com/office/drawing/2014/main" id="{FF10C1F0-C503-43DB-B210-18273643D3EF}"/>
              </a:ext>
            </a:extLst>
          </p:cNvPr>
          <p:cNvSpPr txBox="1"/>
          <p:nvPr/>
        </p:nvSpPr>
        <p:spPr>
          <a:xfrm>
            <a:off x="1787599" y="2526401"/>
            <a:ext cx="5255221" cy="3139321"/>
          </a:xfrm>
          <a:prstGeom prst="rect">
            <a:avLst/>
          </a:prstGeom>
          <a:noFill/>
        </p:spPr>
        <p:txBody>
          <a:bodyPr wrap="none" rtlCol="0">
            <a:spAutoFit/>
          </a:bodyPr>
          <a:lstStyle/>
          <a:p>
            <a:r>
              <a:rPr lang="en-US"/>
              <a:t>def f(n):</a:t>
            </a:r>
          </a:p>
          <a:p>
            <a:r>
              <a:rPr lang="en-US"/>
              <a:t>    if n == basecase1: </a:t>
            </a:r>
          </a:p>
          <a:p>
            <a:r>
              <a:rPr lang="en-US"/>
              <a:t>        return f(basecase1)</a:t>
            </a:r>
          </a:p>
          <a:p>
            <a:r>
              <a:rPr lang="en-US"/>
              <a:t>    </a:t>
            </a:r>
            <a:r>
              <a:rPr lang="en-US" err="1"/>
              <a:t>elif</a:t>
            </a:r>
            <a:r>
              <a:rPr lang="en-US"/>
              <a:t> n == basecase2:</a:t>
            </a:r>
          </a:p>
          <a:p>
            <a:r>
              <a:rPr lang="en-US"/>
              <a:t>        return f(basecase2)</a:t>
            </a:r>
          </a:p>
          <a:p>
            <a:r>
              <a:rPr lang="en-US"/>
              <a:t>    ….</a:t>
            </a:r>
          </a:p>
          <a:p>
            <a:r>
              <a:rPr lang="en-US"/>
              <a:t>    </a:t>
            </a:r>
            <a:r>
              <a:rPr lang="en-US" err="1"/>
              <a:t>elif</a:t>
            </a:r>
            <a:r>
              <a:rPr lang="en-US"/>
              <a:t> n == </a:t>
            </a:r>
            <a:r>
              <a:rPr lang="en-US" err="1"/>
              <a:t>basecasefinal</a:t>
            </a:r>
            <a:endParaRPr lang="en-US"/>
          </a:p>
          <a:p>
            <a:r>
              <a:rPr lang="en-US"/>
              <a:t>        return f(</a:t>
            </a:r>
            <a:r>
              <a:rPr lang="en-US" err="1"/>
              <a:t>basecasefinal</a:t>
            </a:r>
            <a:r>
              <a:rPr lang="en-US"/>
              <a:t>)</a:t>
            </a:r>
          </a:p>
          <a:p>
            <a:r>
              <a:rPr lang="en-US"/>
              <a:t>    else:</a:t>
            </a:r>
          </a:p>
          <a:p>
            <a:r>
              <a:rPr lang="en-US"/>
              <a:t>        code for returning f(n) in terms of previous f(n’s), </a:t>
            </a:r>
          </a:p>
          <a:p>
            <a:r>
              <a:rPr lang="en-US"/>
              <a:t>        i.e., f(n) = g[f(n-1),f(n-2),f(n-3),etc.].  </a:t>
            </a:r>
          </a:p>
        </p:txBody>
      </p:sp>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C7F3D782-B3E7-4254-85F5-CCFC72AFF14F}"/>
                  </a:ext>
                </a:extLst>
              </p14:cNvPr>
              <p14:cNvContentPartPr/>
              <p14:nvPr/>
            </p14:nvContentPartPr>
            <p14:xfrm>
              <a:off x="6481986" y="2727294"/>
              <a:ext cx="294172" cy="1140131"/>
            </p14:xfrm>
          </p:contentPart>
        </mc:Choice>
        <mc:Fallback xmlns="">
          <p:pic>
            <p:nvPicPr>
              <p:cNvPr id="9" name="Ink 8">
                <a:extLst>
                  <a:ext uri="{FF2B5EF4-FFF2-40B4-BE49-F238E27FC236}">
                    <a16:creationId xmlns:a16="http://schemas.microsoft.com/office/drawing/2014/main" id="{C7F3D782-B3E7-4254-85F5-CCFC72AFF14F}"/>
                  </a:ext>
                </a:extLst>
              </p:cNvPr>
              <p:cNvPicPr/>
              <p:nvPr/>
            </p:nvPicPr>
            <p:blipFill>
              <a:blip r:embed="rId6"/>
              <a:stretch>
                <a:fillRect/>
              </a:stretch>
            </p:blipFill>
            <p:spPr>
              <a:xfrm>
                <a:off x="6463983" y="2709288"/>
                <a:ext cx="329818" cy="1175783"/>
              </a:xfrm>
              <a:prstGeom prst="rect">
                <a:avLst/>
              </a:prstGeom>
            </p:spPr>
          </p:pic>
        </mc:Fallback>
      </mc:AlternateContent>
      <p:sp>
        <p:nvSpPr>
          <p:cNvPr id="10" name="TextBox 9">
            <a:extLst>
              <a:ext uri="{FF2B5EF4-FFF2-40B4-BE49-F238E27FC236}">
                <a16:creationId xmlns:a16="http://schemas.microsoft.com/office/drawing/2014/main" id="{2060CD6D-C11E-4CA7-BE05-244ED4881F04}"/>
              </a:ext>
            </a:extLst>
          </p:cNvPr>
          <p:cNvSpPr txBox="1"/>
          <p:nvPr/>
        </p:nvSpPr>
        <p:spPr>
          <a:xfrm>
            <a:off x="7203606" y="2537066"/>
            <a:ext cx="4773359" cy="2246769"/>
          </a:xfrm>
          <a:prstGeom prst="rect">
            <a:avLst/>
          </a:prstGeom>
          <a:noFill/>
        </p:spPr>
        <p:txBody>
          <a:bodyPr wrap="square" rtlCol="0">
            <a:spAutoFit/>
          </a:bodyPr>
          <a:lstStyle/>
          <a:p>
            <a:r>
              <a:rPr lang="en-US" sz="1400"/>
              <a:t>general format for recursive algorithm.  Note you needn’t think of basecase1,…,basecasefinal as being numerical precedents per se’, like in an actual mathematical recursive series.  Rather, you can (also) think of it as just 1…final independent cases which can’t be solved recursively per se’, and which must be handled explicitly.  </a:t>
            </a:r>
          </a:p>
          <a:p>
            <a:endParaRPr lang="en-US" sz="1400"/>
          </a:p>
          <a:p>
            <a:r>
              <a:rPr lang="en-US" sz="1400"/>
              <a:t>So in other words, you can separate a recursive algorithm into cases which must be done explicitly (often initiating or terminating cases), and ones which can be handled recursively.  </a:t>
            </a:r>
          </a:p>
        </p:txBody>
      </p:sp>
    </p:spTree>
    <p:extLst>
      <p:ext uri="{BB962C8B-B14F-4D97-AF65-F5344CB8AC3E}">
        <p14:creationId xmlns:p14="http://schemas.microsoft.com/office/powerpoint/2010/main" val="2031520063"/>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87FFDE-2DC4-4643-8E49-4B2B107B0A5F}"/>
              </a:ext>
            </a:extLst>
          </p:cNvPr>
          <p:cNvSpPr/>
          <p:nvPr/>
        </p:nvSpPr>
        <p:spPr>
          <a:xfrm>
            <a:off x="4279974" y="266820"/>
            <a:ext cx="3322897" cy="523220"/>
          </a:xfrm>
          <a:prstGeom prst="rect">
            <a:avLst/>
          </a:prstGeom>
        </p:spPr>
        <p:txBody>
          <a:bodyPr wrap="none">
            <a:spAutoFit/>
          </a:bodyPr>
          <a:lstStyle/>
          <a:p>
            <a:r>
              <a:rPr lang="en-US" sz="2800" b="1" u="sng"/>
              <a:t>Recursive Algorithms</a:t>
            </a:r>
          </a:p>
        </p:txBody>
      </p:sp>
      <p:pic>
        <p:nvPicPr>
          <p:cNvPr id="4" name="Picture 3">
            <a:extLst>
              <a:ext uri="{FF2B5EF4-FFF2-40B4-BE49-F238E27FC236}">
                <a16:creationId xmlns:a16="http://schemas.microsoft.com/office/drawing/2014/main" id="{6F78C95D-F50F-4121-A00D-E50B3AF550C7}"/>
              </a:ext>
            </a:extLst>
          </p:cNvPr>
          <p:cNvPicPr>
            <a:picLocks noChangeAspect="1"/>
          </p:cNvPicPr>
          <p:nvPr/>
        </p:nvPicPr>
        <p:blipFill>
          <a:blip r:embed="rId2"/>
          <a:stretch>
            <a:fillRect/>
          </a:stretch>
        </p:blipFill>
        <p:spPr>
          <a:xfrm>
            <a:off x="285755" y="1819922"/>
            <a:ext cx="5485192" cy="2225382"/>
          </a:xfrm>
          <a:prstGeom prst="rect">
            <a:avLst/>
          </a:prstGeom>
        </p:spPr>
      </p:pic>
      <p:sp>
        <p:nvSpPr>
          <p:cNvPr id="5" name="TextBox 4">
            <a:extLst>
              <a:ext uri="{FF2B5EF4-FFF2-40B4-BE49-F238E27FC236}">
                <a16:creationId xmlns:a16="http://schemas.microsoft.com/office/drawing/2014/main" id="{90340500-FDA0-4A58-A3FB-72DF0FFFB05F}"/>
              </a:ext>
            </a:extLst>
          </p:cNvPr>
          <p:cNvSpPr txBox="1"/>
          <p:nvPr/>
        </p:nvSpPr>
        <p:spPr>
          <a:xfrm>
            <a:off x="426128" y="1047565"/>
            <a:ext cx="4651979" cy="369332"/>
          </a:xfrm>
          <a:prstGeom prst="rect">
            <a:avLst/>
          </a:prstGeom>
          <a:noFill/>
        </p:spPr>
        <p:txBody>
          <a:bodyPr wrap="none" rtlCol="0">
            <a:spAutoFit/>
          </a:bodyPr>
          <a:lstStyle/>
          <a:p>
            <a:r>
              <a:rPr lang="en-US"/>
              <a:t>An example is a Fibonacci sequence calculator…</a:t>
            </a:r>
          </a:p>
        </p:txBody>
      </p:sp>
      <p:sp>
        <p:nvSpPr>
          <p:cNvPr id="6" name="TextBox 5">
            <a:extLst>
              <a:ext uri="{FF2B5EF4-FFF2-40B4-BE49-F238E27FC236}">
                <a16:creationId xmlns:a16="http://schemas.microsoft.com/office/drawing/2014/main" id="{A3DC1428-E3EC-40B0-8502-BCE51588AC96}"/>
              </a:ext>
            </a:extLst>
          </p:cNvPr>
          <p:cNvSpPr txBox="1"/>
          <p:nvPr/>
        </p:nvSpPr>
        <p:spPr>
          <a:xfrm>
            <a:off x="532661" y="4249490"/>
            <a:ext cx="4722318" cy="584775"/>
          </a:xfrm>
          <a:prstGeom prst="rect">
            <a:avLst/>
          </a:prstGeom>
          <a:noFill/>
        </p:spPr>
        <p:txBody>
          <a:bodyPr wrap="none" rtlCol="0">
            <a:spAutoFit/>
          </a:bodyPr>
          <a:lstStyle/>
          <a:p>
            <a:r>
              <a:rPr lang="en-US" sz="1600"/>
              <a:t>But though elegant, we run into a problem because of </a:t>
            </a:r>
          </a:p>
          <a:p>
            <a:r>
              <a:rPr lang="en-US" sz="1600"/>
              <a:t>the number of calls it makes.  </a:t>
            </a:r>
          </a:p>
        </p:txBody>
      </p:sp>
      <p:pic>
        <p:nvPicPr>
          <p:cNvPr id="7" name="Picture 6">
            <a:extLst>
              <a:ext uri="{FF2B5EF4-FFF2-40B4-BE49-F238E27FC236}">
                <a16:creationId xmlns:a16="http://schemas.microsoft.com/office/drawing/2014/main" id="{E1AFE900-65F9-4EDB-9C51-DAC38250136A}"/>
              </a:ext>
            </a:extLst>
          </p:cNvPr>
          <p:cNvPicPr>
            <a:picLocks noChangeAspect="1"/>
          </p:cNvPicPr>
          <p:nvPr/>
        </p:nvPicPr>
        <p:blipFill>
          <a:blip r:embed="rId3"/>
          <a:stretch>
            <a:fillRect/>
          </a:stretch>
        </p:blipFill>
        <p:spPr>
          <a:xfrm>
            <a:off x="6096000" y="1838776"/>
            <a:ext cx="5648695" cy="2631907"/>
          </a:xfrm>
          <a:prstGeom prst="rect">
            <a:avLst/>
          </a:prstGeom>
        </p:spPr>
      </p:pic>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8EA2957B-0E51-4B27-BCF9-88C96C97F2F1}"/>
                  </a:ext>
                </a:extLst>
              </p14:cNvPr>
              <p14:cNvContentPartPr/>
              <p14:nvPr/>
            </p14:nvContentPartPr>
            <p14:xfrm>
              <a:off x="6918833" y="3619652"/>
              <a:ext cx="1024560" cy="1643400"/>
            </p14:xfrm>
          </p:contentPart>
        </mc:Choice>
        <mc:Fallback xmlns="">
          <p:pic>
            <p:nvPicPr>
              <p:cNvPr id="2" name="Ink 1">
                <a:extLst>
                  <a:ext uri="{FF2B5EF4-FFF2-40B4-BE49-F238E27FC236}">
                    <a16:creationId xmlns:a16="http://schemas.microsoft.com/office/drawing/2014/main" id="{8EA2957B-0E51-4B27-BCF9-88C96C97F2F1}"/>
                  </a:ext>
                </a:extLst>
              </p:cNvPr>
              <p:cNvPicPr/>
              <p:nvPr/>
            </p:nvPicPr>
            <p:blipFill>
              <a:blip r:embed="rId5"/>
              <a:stretch>
                <a:fillRect/>
              </a:stretch>
            </p:blipFill>
            <p:spPr>
              <a:xfrm>
                <a:off x="6910193" y="3610652"/>
                <a:ext cx="1042200" cy="16610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0" name="Ink 9">
                <a:extLst>
                  <a:ext uri="{FF2B5EF4-FFF2-40B4-BE49-F238E27FC236}">
                    <a16:creationId xmlns:a16="http://schemas.microsoft.com/office/drawing/2014/main" id="{91261C8A-83ED-4602-ACDB-84D36A19003D}"/>
                  </a:ext>
                </a:extLst>
              </p14:cNvPr>
              <p14:cNvContentPartPr/>
              <p14:nvPr/>
            </p14:nvContentPartPr>
            <p14:xfrm>
              <a:off x="7822073" y="3025652"/>
              <a:ext cx="2405880" cy="2340000"/>
            </p14:xfrm>
          </p:contentPart>
        </mc:Choice>
        <mc:Fallback xmlns="">
          <p:pic>
            <p:nvPicPr>
              <p:cNvPr id="10" name="Ink 9">
                <a:extLst>
                  <a:ext uri="{FF2B5EF4-FFF2-40B4-BE49-F238E27FC236}">
                    <a16:creationId xmlns:a16="http://schemas.microsoft.com/office/drawing/2014/main" id="{91261C8A-83ED-4602-ACDB-84D36A19003D}"/>
                  </a:ext>
                </a:extLst>
              </p:cNvPr>
              <p:cNvPicPr/>
              <p:nvPr/>
            </p:nvPicPr>
            <p:blipFill>
              <a:blip r:embed="rId7"/>
              <a:stretch>
                <a:fillRect/>
              </a:stretch>
            </p:blipFill>
            <p:spPr>
              <a:xfrm>
                <a:off x="7813073" y="3017012"/>
                <a:ext cx="2423520" cy="2357640"/>
              </a:xfrm>
              <a:prstGeom prst="rect">
                <a:avLst/>
              </a:prstGeom>
            </p:spPr>
          </p:pic>
        </mc:Fallback>
      </mc:AlternateContent>
      <p:sp>
        <p:nvSpPr>
          <p:cNvPr id="11" name="TextBox 10">
            <a:extLst>
              <a:ext uri="{FF2B5EF4-FFF2-40B4-BE49-F238E27FC236}">
                <a16:creationId xmlns:a16="http://schemas.microsoft.com/office/drawing/2014/main" id="{16D95D42-0B49-4A69-B452-B5D532EF8258}"/>
              </a:ext>
            </a:extLst>
          </p:cNvPr>
          <p:cNvSpPr txBox="1"/>
          <p:nvPr/>
        </p:nvSpPr>
        <p:spPr>
          <a:xfrm>
            <a:off x="6523348" y="5731497"/>
            <a:ext cx="5221347" cy="584775"/>
          </a:xfrm>
          <a:prstGeom prst="rect">
            <a:avLst/>
          </a:prstGeom>
          <a:noFill/>
        </p:spPr>
        <p:txBody>
          <a:bodyPr wrap="square" rtlCol="0">
            <a:spAutoFit/>
          </a:bodyPr>
          <a:lstStyle/>
          <a:p>
            <a:r>
              <a:rPr lang="en-US" sz="1600"/>
              <a:t>Can see for instance, that you end up calling the function over and over again.</a:t>
            </a:r>
          </a:p>
        </p:txBody>
      </p:sp>
    </p:spTree>
    <p:extLst>
      <p:ext uri="{BB962C8B-B14F-4D97-AF65-F5344CB8AC3E}">
        <p14:creationId xmlns:p14="http://schemas.microsoft.com/office/powerpoint/2010/main" val="7995702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568D46-123C-4DFD-B3B3-46F9CD1E118D}"/>
              </a:ext>
            </a:extLst>
          </p:cNvPr>
          <p:cNvSpPr txBox="1"/>
          <p:nvPr/>
        </p:nvSpPr>
        <p:spPr>
          <a:xfrm>
            <a:off x="4639335" y="115285"/>
            <a:ext cx="1200970" cy="523220"/>
          </a:xfrm>
          <a:prstGeom prst="rect">
            <a:avLst/>
          </a:prstGeom>
          <a:noFill/>
        </p:spPr>
        <p:txBody>
          <a:bodyPr wrap="none" rtlCol="0">
            <a:spAutoFit/>
          </a:bodyPr>
          <a:lstStyle/>
          <a:p>
            <a:r>
              <a:rPr lang="en-US" sz="2800" b="1" u="sng">
                <a:solidFill>
                  <a:srgbClr val="FF0000"/>
                </a:solidFill>
              </a:rPr>
              <a:t>Strings</a:t>
            </a:r>
            <a:endParaRPr lang="en-US" b="1" u="sng">
              <a:solidFill>
                <a:srgbClr val="FF0000"/>
              </a:solidFill>
            </a:endParaRPr>
          </a:p>
        </p:txBody>
      </p:sp>
      <p:pic>
        <p:nvPicPr>
          <p:cNvPr id="2" name="Picture 1">
            <a:extLst>
              <a:ext uri="{FF2B5EF4-FFF2-40B4-BE49-F238E27FC236}">
                <a16:creationId xmlns:a16="http://schemas.microsoft.com/office/drawing/2014/main" id="{4B75BAC9-F6C8-0D54-4BB3-0A2086D88769}"/>
              </a:ext>
            </a:extLst>
          </p:cNvPr>
          <p:cNvPicPr>
            <a:picLocks noChangeAspect="1"/>
          </p:cNvPicPr>
          <p:nvPr/>
        </p:nvPicPr>
        <p:blipFill>
          <a:blip r:embed="rId3"/>
          <a:stretch>
            <a:fillRect/>
          </a:stretch>
        </p:blipFill>
        <p:spPr>
          <a:xfrm>
            <a:off x="452357" y="3543367"/>
            <a:ext cx="2155554" cy="615873"/>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32D98476-1AED-76E4-7295-059C8FF4F64F}"/>
                  </a:ext>
                </a:extLst>
              </p14:cNvPr>
              <p14:cNvContentPartPr/>
              <p14:nvPr/>
            </p14:nvContentPartPr>
            <p14:xfrm>
              <a:off x="3018114" y="3801399"/>
              <a:ext cx="837000" cy="189720"/>
            </p14:xfrm>
          </p:contentPart>
        </mc:Choice>
        <mc:Fallback xmlns="">
          <p:pic>
            <p:nvPicPr>
              <p:cNvPr id="6" name="Ink 5">
                <a:extLst>
                  <a:ext uri="{FF2B5EF4-FFF2-40B4-BE49-F238E27FC236}">
                    <a16:creationId xmlns:a16="http://schemas.microsoft.com/office/drawing/2014/main" id="{32D98476-1AED-76E4-7295-059C8FF4F64F}"/>
                  </a:ext>
                </a:extLst>
              </p:cNvPr>
              <p:cNvPicPr/>
              <p:nvPr/>
            </p:nvPicPr>
            <p:blipFill>
              <a:blip r:embed="rId5"/>
              <a:stretch>
                <a:fillRect/>
              </a:stretch>
            </p:blipFill>
            <p:spPr>
              <a:xfrm>
                <a:off x="3009114" y="3792399"/>
                <a:ext cx="854640" cy="207360"/>
              </a:xfrm>
              <a:prstGeom prst="rect">
                <a:avLst/>
              </a:prstGeom>
            </p:spPr>
          </p:pic>
        </mc:Fallback>
      </mc:AlternateContent>
      <p:pic>
        <p:nvPicPr>
          <p:cNvPr id="9" name="Picture 8">
            <a:extLst>
              <a:ext uri="{FF2B5EF4-FFF2-40B4-BE49-F238E27FC236}">
                <a16:creationId xmlns:a16="http://schemas.microsoft.com/office/drawing/2014/main" id="{CC3DD0FC-FC66-84E1-AE64-FA0243EB5D99}"/>
              </a:ext>
            </a:extLst>
          </p:cNvPr>
          <p:cNvPicPr>
            <a:picLocks noChangeAspect="1"/>
          </p:cNvPicPr>
          <p:nvPr/>
        </p:nvPicPr>
        <p:blipFill>
          <a:blip r:embed="rId6"/>
          <a:stretch>
            <a:fillRect/>
          </a:stretch>
        </p:blipFill>
        <p:spPr>
          <a:xfrm>
            <a:off x="4402133" y="3500382"/>
            <a:ext cx="4004446" cy="769711"/>
          </a:xfrm>
          <a:prstGeom prst="rect">
            <a:avLst/>
          </a:prstGeom>
        </p:spPr>
      </p:pic>
      <p:pic>
        <p:nvPicPr>
          <p:cNvPr id="10" name="Picture 9">
            <a:extLst>
              <a:ext uri="{FF2B5EF4-FFF2-40B4-BE49-F238E27FC236}">
                <a16:creationId xmlns:a16="http://schemas.microsoft.com/office/drawing/2014/main" id="{68771F16-189E-D2E0-E915-96EF7531DF55}"/>
              </a:ext>
            </a:extLst>
          </p:cNvPr>
          <p:cNvPicPr>
            <a:picLocks noChangeAspect="1"/>
          </p:cNvPicPr>
          <p:nvPr/>
        </p:nvPicPr>
        <p:blipFill>
          <a:blip r:embed="rId7"/>
          <a:stretch>
            <a:fillRect/>
          </a:stretch>
        </p:blipFill>
        <p:spPr>
          <a:xfrm>
            <a:off x="4402133" y="4361752"/>
            <a:ext cx="4761530" cy="801090"/>
          </a:xfrm>
          <a:prstGeom prst="rect">
            <a:avLst/>
          </a:prstGeom>
        </p:spPr>
      </p:pic>
      <p:pic>
        <p:nvPicPr>
          <p:cNvPr id="13" name="Picture 12">
            <a:extLst>
              <a:ext uri="{FF2B5EF4-FFF2-40B4-BE49-F238E27FC236}">
                <a16:creationId xmlns:a16="http://schemas.microsoft.com/office/drawing/2014/main" id="{11129B33-C326-55E8-220F-D48A9CD27B6E}"/>
              </a:ext>
            </a:extLst>
          </p:cNvPr>
          <p:cNvPicPr>
            <a:picLocks noChangeAspect="1"/>
          </p:cNvPicPr>
          <p:nvPr/>
        </p:nvPicPr>
        <p:blipFill>
          <a:blip r:embed="rId8"/>
          <a:stretch>
            <a:fillRect/>
          </a:stretch>
        </p:blipFill>
        <p:spPr>
          <a:xfrm>
            <a:off x="3726370" y="2030075"/>
            <a:ext cx="5555282" cy="1164539"/>
          </a:xfrm>
          <a:prstGeom prst="rect">
            <a:avLst/>
          </a:prstGeom>
        </p:spPr>
      </p:pic>
      <p:pic>
        <p:nvPicPr>
          <p:cNvPr id="14" name="Picture 13">
            <a:extLst>
              <a:ext uri="{FF2B5EF4-FFF2-40B4-BE49-F238E27FC236}">
                <a16:creationId xmlns:a16="http://schemas.microsoft.com/office/drawing/2014/main" id="{478D8306-C139-D46C-9F05-45392F532EB9}"/>
              </a:ext>
            </a:extLst>
          </p:cNvPr>
          <p:cNvPicPr>
            <a:picLocks noChangeAspect="1"/>
          </p:cNvPicPr>
          <p:nvPr/>
        </p:nvPicPr>
        <p:blipFill>
          <a:blip r:embed="rId9"/>
          <a:stretch>
            <a:fillRect/>
          </a:stretch>
        </p:blipFill>
        <p:spPr>
          <a:xfrm>
            <a:off x="452357" y="1288279"/>
            <a:ext cx="6192761" cy="441606"/>
          </a:xfrm>
          <a:prstGeom prst="rect">
            <a:avLst/>
          </a:prstGeom>
        </p:spPr>
      </p:pic>
      <mc:AlternateContent xmlns:mc="http://schemas.openxmlformats.org/markup-compatibility/2006" xmlns:p14="http://schemas.microsoft.com/office/powerpoint/2010/main">
        <mc:Choice Requires="p14">
          <p:contentPart p14:bwMode="auto" r:id="rId10">
            <p14:nvContentPartPr>
              <p14:cNvPr id="15" name="Ink 14">
                <a:extLst>
                  <a:ext uri="{FF2B5EF4-FFF2-40B4-BE49-F238E27FC236}">
                    <a16:creationId xmlns:a16="http://schemas.microsoft.com/office/drawing/2014/main" id="{8A1CBC45-23A7-2BC1-DEB8-EC2A681B6008}"/>
                  </a:ext>
                </a:extLst>
              </p14:cNvPr>
              <p14:cNvContentPartPr/>
              <p14:nvPr/>
            </p14:nvContentPartPr>
            <p14:xfrm>
              <a:off x="2104095" y="2153388"/>
              <a:ext cx="1130040" cy="434520"/>
            </p14:xfrm>
          </p:contentPart>
        </mc:Choice>
        <mc:Fallback xmlns="">
          <p:pic>
            <p:nvPicPr>
              <p:cNvPr id="15" name="Ink 14">
                <a:extLst>
                  <a:ext uri="{FF2B5EF4-FFF2-40B4-BE49-F238E27FC236}">
                    <a16:creationId xmlns:a16="http://schemas.microsoft.com/office/drawing/2014/main" id="{8A1CBC45-23A7-2BC1-DEB8-EC2A681B6008}"/>
                  </a:ext>
                </a:extLst>
              </p:cNvPr>
              <p:cNvPicPr/>
              <p:nvPr/>
            </p:nvPicPr>
            <p:blipFill>
              <a:blip r:embed="rId11"/>
              <a:stretch>
                <a:fillRect/>
              </a:stretch>
            </p:blipFill>
            <p:spPr>
              <a:xfrm>
                <a:off x="2095455" y="2144388"/>
                <a:ext cx="1147680" cy="452160"/>
              </a:xfrm>
              <a:prstGeom prst="rect">
                <a:avLst/>
              </a:prstGeom>
            </p:spPr>
          </p:pic>
        </mc:Fallback>
      </mc:AlternateContent>
      <p:sp>
        <p:nvSpPr>
          <p:cNvPr id="16" name="TextBox 15">
            <a:extLst>
              <a:ext uri="{FF2B5EF4-FFF2-40B4-BE49-F238E27FC236}">
                <a16:creationId xmlns:a16="http://schemas.microsoft.com/office/drawing/2014/main" id="{3A85A0FA-DD8C-793B-72B3-DE7A02070329}"/>
              </a:ext>
            </a:extLst>
          </p:cNvPr>
          <p:cNvSpPr txBox="1"/>
          <p:nvPr/>
        </p:nvSpPr>
        <p:spPr>
          <a:xfrm>
            <a:off x="6990736" y="1124678"/>
            <a:ext cx="4975122" cy="738664"/>
          </a:xfrm>
          <a:prstGeom prst="rect">
            <a:avLst/>
          </a:prstGeom>
          <a:noFill/>
        </p:spPr>
        <p:txBody>
          <a:bodyPr wrap="square" rtlCol="0">
            <a:spAutoFit/>
          </a:bodyPr>
          <a:lstStyle/>
          <a:p>
            <a:r>
              <a:rPr lang="en-US" sz="1400"/>
              <a:t>example of using the triple quotes.  Note how executing the string returns it with the </a:t>
            </a:r>
            <a:r>
              <a:rPr lang="en-US" sz="1400" i="1"/>
              <a:t>enter</a:t>
            </a:r>
            <a:r>
              <a:rPr lang="en-US" sz="1400"/>
              <a:t> replaced with its symbol, \n.  But when you print it, the \n gets turned into the </a:t>
            </a:r>
            <a:r>
              <a:rPr lang="en-US" sz="1400" i="1"/>
              <a:t>enter</a:t>
            </a:r>
            <a:r>
              <a:rPr lang="en-US" sz="1400"/>
              <a:t> again.   </a:t>
            </a:r>
            <a:endParaRPr lang="en-US"/>
          </a:p>
        </p:txBody>
      </p:sp>
      <p:pic>
        <p:nvPicPr>
          <p:cNvPr id="4" name="Picture 3">
            <a:extLst>
              <a:ext uri="{FF2B5EF4-FFF2-40B4-BE49-F238E27FC236}">
                <a16:creationId xmlns:a16="http://schemas.microsoft.com/office/drawing/2014/main" id="{2C179E60-07B6-A606-1D04-7F90B92D6915}"/>
              </a:ext>
            </a:extLst>
          </p:cNvPr>
          <p:cNvPicPr>
            <a:picLocks noChangeAspect="1"/>
          </p:cNvPicPr>
          <p:nvPr/>
        </p:nvPicPr>
        <p:blipFill>
          <a:blip r:embed="rId12"/>
          <a:stretch>
            <a:fillRect/>
          </a:stretch>
        </p:blipFill>
        <p:spPr>
          <a:xfrm>
            <a:off x="452357" y="5520221"/>
            <a:ext cx="3848637" cy="905001"/>
          </a:xfrm>
          <a:prstGeom prst="rect">
            <a:avLst/>
          </a:prstGeom>
        </p:spPr>
      </p:pic>
    </p:spTree>
    <p:extLst>
      <p:ext uri="{BB962C8B-B14F-4D97-AF65-F5344CB8AC3E}">
        <p14:creationId xmlns:p14="http://schemas.microsoft.com/office/powerpoint/2010/main" val="583283400"/>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87FFDE-2DC4-4643-8E49-4B2B107B0A5F}"/>
              </a:ext>
            </a:extLst>
          </p:cNvPr>
          <p:cNvSpPr/>
          <p:nvPr/>
        </p:nvSpPr>
        <p:spPr>
          <a:xfrm>
            <a:off x="4279974" y="266820"/>
            <a:ext cx="3322897" cy="523220"/>
          </a:xfrm>
          <a:prstGeom prst="rect">
            <a:avLst/>
          </a:prstGeom>
        </p:spPr>
        <p:txBody>
          <a:bodyPr wrap="none">
            <a:spAutoFit/>
          </a:bodyPr>
          <a:lstStyle/>
          <a:p>
            <a:r>
              <a:rPr lang="en-US" sz="2800" b="1" u="sng"/>
              <a:t>Recursive Algorithms</a:t>
            </a:r>
          </a:p>
        </p:txBody>
      </p:sp>
      <p:sp>
        <p:nvSpPr>
          <p:cNvPr id="5" name="TextBox 4">
            <a:extLst>
              <a:ext uri="{FF2B5EF4-FFF2-40B4-BE49-F238E27FC236}">
                <a16:creationId xmlns:a16="http://schemas.microsoft.com/office/drawing/2014/main" id="{90340500-FDA0-4A58-A3FB-72DF0FFFB05F}"/>
              </a:ext>
            </a:extLst>
          </p:cNvPr>
          <p:cNvSpPr txBox="1"/>
          <p:nvPr/>
        </p:nvSpPr>
        <p:spPr>
          <a:xfrm>
            <a:off x="426128" y="954341"/>
            <a:ext cx="11274641" cy="646331"/>
          </a:xfrm>
          <a:prstGeom prst="rect">
            <a:avLst/>
          </a:prstGeom>
          <a:noFill/>
        </p:spPr>
        <p:txBody>
          <a:bodyPr wrap="square" rtlCol="0">
            <a:spAutoFit/>
          </a:bodyPr>
          <a:lstStyle/>
          <a:p>
            <a:r>
              <a:rPr lang="en-US"/>
              <a:t>A recourse is to record values you’ve already calculated.  In effect, you’re trading time for space.  And it’s called </a:t>
            </a:r>
            <a:r>
              <a:rPr lang="en-US" err="1"/>
              <a:t>Memoization</a:t>
            </a:r>
            <a:r>
              <a:rPr lang="en-US"/>
              <a:t> (an instance of Dynamic Programming).  This is one implementation.  Dictionary gets built up as you go.</a:t>
            </a:r>
          </a:p>
        </p:txBody>
      </p:sp>
      <p:pic>
        <p:nvPicPr>
          <p:cNvPr id="8" name="Picture 7">
            <a:extLst>
              <a:ext uri="{FF2B5EF4-FFF2-40B4-BE49-F238E27FC236}">
                <a16:creationId xmlns:a16="http://schemas.microsoft.com/office/drawing/2014/main" id="{691FD739-10B5-40EC-BFD6-3DB3B6FEE787}"/>
              </a:ext>
            </a:extLst>
          </p:cNvPr>
          <p:cNvPicPr>
            <a:picLocks noChangeAspect="1"/>
          </p:cNvPicPr>
          <p:nvPr/>
        </p:nvPicPr>
        <p:blipFill>
          <a:blip r:embed="rId2"/>
          <a:stretch>
            <a:fillRect/>
          </a:stretch>
        </p:blipFill>
        <p:spPr>
          <a:xfrm>
            <a:off x="426128" y="1951421"/>
            <a:ext cx="3845872" cy="2176696"/>
          </a:xfrm>
          <a:prstGeom prst="rect">
            <a:avLst/>
          </a:prstGeom>
        </p:spPr>
      </p:pic>
      <p:pic>
        <p:nvPicPr>
          <p:cNvPr id="10" name="Picture 9">
            <a:extLst>
              <a:ext uri="{FF2B5EF4-FFF2-40B4-BE49-F238E27FC236}">
                <a16:creationId xmlns:a16="http://schemas.microsoft.com/office/drawing/2014/main" id="{5D3DAB4E-C021-4323-875F-6E78AD299F52}"/>
              </a:ext>
            </a:extLst>
          </p:cNvPr>
          <p:cNvPicPr>
            <a:picLocks noChangeAspect="1"/>
          </p:cNvPicPr>
          <p:nvPr/>
        </p:nvPicPr>
        <p:blipFill>
          <a:blip r:embed="rId3"/>
          <a:stretch>
            <a:fillRect/>
          </a:stretch>
        </p:blipFill>
        <p:spPr>
          <a:xfrm>
            <a:off x="5410846" y="2015528"/>
            <a:ext cx="1305203" cy="4225177"/>
          </a:xfrm>
          <a:prstGeom prst="rect">
            <a:avLst/>
          </a:prstGeom>
        </p:spPr>
      </p:pic>
    </p:spTree>
    <p:extLst>
      <p:ext uri="{BB962C8B-B14F-4D97-AF65-F5344CB8AC3E}">
        <p14:creationId xmlns:p14="http://schemas.microsoft.com/office/powerpoint/2010/main" val="1933137020"/>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87FFDE-2DC4-4643-8E49-4B2B107B0A5F}"/>
              </a:ext>
            </a:extLst>
          </p:cNvPr>
          <p:cNvSpPr/>
          <p:nvPr/>
        </p:nvSpPr>
        <p:spPr>
          <a:xfrm>
            <a:off x="4279974" y="266820"/>
            <a:ext cx="3322897" cy="523220"/>
          </a:xfrm>
          <a:prstGeom prst="rect">
            <a:avLst/>
          </a:prstGeom>
        </p:spPr>
        <p:txBody>
          <a:bodyPr wrap="none">
            <a:spAutoFit/>
          </a:bodyPr>
          <a:lstStyle/>
          <a:p>
            <a:r>
              <a:rPr lang="en-US" sz="2800" b="1" u="sng"/>
              <a:t>Recursive Algorithms</a:t>
            </a:r>
          </a:p>
        </p:txBody>
      </p:sp>
      <p:sp>
        <p:nvSpPr>
          <p:cNvPr id="5" name="TextBox 4">
            <a:extLst>
              <a:ext uri="{FF2B5EF4-FFF2-40B4-BE49-F238E27FC236}">
                <a16:creationId xmlns:a16="http://schemas.microsoft.com/office/drawing/2014/main" id="{90340500-FDA0-4A58-A3FB-72DF0FFFB05F}"/>
              </a:ext>
            </a:extLst>
          </p:cNvPr>
          <p:cNvSpPr txBox="1"/>
          <p:nvPr/>
        </p:nvSpPr>
        <p:spPr>
          <a:xfrm>
            <a:off x="319595" y="909065"/>
            <a:ext cx="9614517" cy="1815882"/>
          </a:xfrm>
          <a:prstGeom prst="rect">
            <a:avLst/>
          </a:prstGeom>
          <a:noFill/>
        </p:spPr>
        <p:txBody>
          <a:bodyPr wrap="square" rtlCol="0">
            <a:spAutoFit/>
          </a:bodyPr>
          <a:lstStyle/>
          <a:p>
            <a:r>
              <a:rPr lang="en-US" sz="1600"/>
              <a:t>Here are two others in the course.  These take the dictionary as an argument into the function.  It seems that the standard structure is:</a:t>
            </a:r>
          </a:p>
          <a:p>
            <a:endParaRPr lang="en-US" sz="1600"/>
          </a:p>
          <a:p>
            <a:r>
              <a:rPr lang="en-US" sz="1600"/>
              <a:t>0.    This part is optional maybe, but if the question is simple and non-recursive, then just return the answer.</a:t>
            </a:r>
          </a:p>
          <a:p>
            <a:r>
              <a:rPr lang="en-US" sz="1600"/>
              <a:t>1.    If question is in the dictionary/memo, then return it.</a:t>
            </a:r>
          </a:p>
          <a:p>
            <a:r>
              <a:rPr lang="en-US" sz="1600"/>
              <a:t>2a.  If question is not in the dictionary/memo, then put it in there.</a:t>
            </a:r>
          </a:p>
          <a:p>
            <a:r>
              <a:rPr lang="en-US" sz="1600"/>
              <a:t>2b.  And then put answer in the dictionary/memo.</a:t>
            </a:r>
          </a:p>
        </p:txBody>
      </p:sp>
      <p:pic>
        <p:nvPicPr>
          <p:cNvPr id="7" name="Picture 6">
            <a:extLst>
              <a:ext uri="{FF2B5EF4-FFF2-40B4-BE49-F238E27FC236}">
                <a16:creationId xmlns:a16="http://schemas.microsoft.com/office/drawing/2014/main" id="{3115DD83-2164-4047-B093-0574277BED48}"/>
              </a:ext>
            </a:extLst>
          </p:cNvPr>
          <p:cNvPicPr>
            <a:picLocks noChangeAspect="1"/>
          </p:cNvPicPr>
          <p:nvPr/>
        </p:nvPicPr>
        <p:blipFill>
          <a:blip r:embed="rId2"/>
          <a:stretch>
            <a:fillRect/>
          </a:stretch>
        </p:blipFill>
        <p:spPr>
          <a:xfrm>
            <a:off x="6856315" y="3211772"/>
            <a:ext cx="5043832" cy="2726687"/>
          </a:xfrm>
          <a:prstGeom prst="rect">
            <a:avLst/>
          </a:prstGeom>
        </p:spPr>
      </p:pic>
      <p:pic>
        <p:nvPicPr>
          <p:cNvPr id="2" name="Picture 1">
            <a:extLst>
              <a:ext uri="{FF2B5EF4-FFF2-40B4-BE49-F238E27FC236}">
                <a16:creationId xmlns:a16="http://schemas.microsoft.com/office/drawing/2014/main" id="{C8C878CD-FA02-4110-980A-BBEE2B156E57}"/>
              </a:ext>
            </a:extLst>
          </p:cNvPr>
          <p:cNvPicPr>
            <a:picLocks noChangeAspect="1"/>
          </p:cNvPicPr>
          <p:nvPr/>
        </p:nvPicPr>
        <p:blipFill>
          <a:blip r:embed="rId3"/>
          <a:stretch>
            <a:fillRect/>
          </a:stretch>
        </p:blipFill>
        <p:spPr>
          <a:xfrm>
            <a:off x="291853" y="3067840"/>
            <a:ext cx="4864609" cy="2517625"/>
          </a:xfrm>
          <a:prstGeom prst="rect">
            <a:avLst/>
          </a:prstGeom>
        </p:spPr>
      </p:pic>
      <p:sp>
        <p:nvSpPr>
          <p:cNvPr id="4" name="Freeform: Shape 3">
            <a:extLst>
              <a:ext uri="{FF2B5EF4-FFF2-40B4-BE49-F238E27FC236}">
                <a16:creationId xmlns:a16="http://schemas.microsoft.com/office/drawing/2014/main" id="{D6E228A9-6265-4EEA-ABD8-10F47E87EDF6}"/>
              </a:ext>
            </a:extLst>
          </p:cNvPr>
          <p:cNvSpPr/>
          <p:nvPr/>
        </p:nvSpPr>
        <p:spPr>
          <a:xfrm>
            <a:off x="6551171" y="5231002"/>
            <a:ext cx="976544" cy="533576"/>
          </a:xfrm>
          <a:custGeom>
            <a:avLst/>
            <a:gdLst>
              <a:gd name="connsiteX0" fmla="*/ 976544 w 976544"/>
              <a:gd name="connsiteY0" fmla="*/ 0 h 533576"/>
              <a:gd name="connsiteX1" fmla="*/ 887767 w 976544"/>
              <a:gd name="connsiteY1" fmla="*/ 17755 h 533576"/>
              <a:gd name="connsiteX2" fmla="*/ 843379 w 976544"/>
              <a:gd name="connsiteY2" fmla="*/ 26633 h 533576"/>
              <a:gd name="connsiteX3" fmla="*/ 763480 w 976544"/>
              <a:gd name="connsiteY3" fmla="*/ 53266 h 533576"/>
              <a:gd name="connsiteX4" fmla="*/ 674703 w 976544"/>
              <a:gd name="connsiteY4" fmla="*/ 79899 h 533576"/>
              <a:gd name="connsiteX5" fmla="*/ 612560 w 976544"/>
              <a:gd name="connsiteY5" fmla="*/ 124287 h 533576"/>
              <a:gd name="connsiteX6" fmla="*/ 585927 w 976544"/>
              <a:gd name="connsiteY6" fmla="*/ 150920 h 533576"/>
              <a:gd name="connsiteX7" fmla="*/ 523783 w 976544"/>
              <a:gd name="connsiteY7" fmla="*/ 186431 h 533576"/>
              <a:gd name="connsiteX8" fmla="*/ 479395 w 976544"/>
              <a:gd name="connsiteY8" fmla="*/ 239697 h 533576"/>
              <a:gd name="connsiteX9" fmla="*/ 452762 w 976544"/>
              <a:gd name="connsiteY9" fmla="*/ 257452 h 533576"/>
              <a:gd name="connsiteX10" fmla="*/ 390618 w 976544"/>
              <a:gd name="connsiteY10" fmla="*/ 337351 h 533576"/>
              <a:gd name="connsiteX11" fmla="*/ 363985 w 976544"/>
              <a:gd name="connsiteY11" fmla="*/ 355106 h 533576"/>
              <a:gd name="connsiteX12" fmla="*/ 310719 w 976544"/>
              <a:gd name="connsiteY12" fmla="*/ 399495 h 533576"/>
              <a:gd name="connsiteX13" fmla="*/ 257453 w 976544"/>
              <a:gd name="connsiteY13" fmla="*/ 443883 h 533576"/>
              <a:gd name="connsiteX14" fmla="*/ 239697 w 976544"/>
              <a:gd name="connsiteY14" fmla="*/ 470516 h 533576"/>
              <a:gd name="connsiteX15" fmla="*/ 168676 w 976544"/>
              <a:gd name="connsiteY15" fmla="*/ 497149 h 533576"/>
              <a:gd name="connsiteX16" fmla="*/ 124288 w 976544"/>
              <a:gd name="connsiteY16" fmla="*/ 514905 h 533576"/>
              <a:gd name="connsiteX17" fmla="*/ 88777 w 976544"/>
              <a:gd name="connsiteY17" fmla="*/ 523782 h 533576"/>
              <a:gd name="connsiteX18" fmla="*/ 62144 w 976544"/>
              <a:gd name="connsiteY18" fmla="*/ 532660 h 533576"/>
              <a:gd name="connsiteX19" fmla="*/ 0 w 976544"/>
              <a:gd name="connsiteY19" fmla="*/ 532660 h 53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76544" h="533576">
                <a:moveTo>
                  <a:pt x="976544" y="0"/>
                </a:moveTo>
                <a:lnTo>
                  <a:pt x="887767" y="17755"/>
                </a:lnTo>
                <a:cubicBezTo>
                  <a:pt x="872971" y="20714"/>
                  <a:pt x="857389" y="21029"/>
                  <a:pt x="843379" y="26633"/>
                </a:cubicBezTo>
                <a:cubicBezTo>
                  <a:pt x="754381" y="62232"/>
                  <a:pt x="839933" y="30330"/>
                  <a:pt x="763480" y="53266"/>
                </a:cubicBezTo>
                <a:cubicBezTo>
                  <a:pt x="655411" y="85687"/>
                  <a:pt x="756552" y="59436"/>
                  <a:pt x="674703" y="79899"/>
                </a:cubicBezTo>
                <a:cubicBezTo>
                  <a:pt x="653622" y="93953"/>
                  <a:pt x="631834" y="107766"/>
                  <a:pt x="612560" y="124287"/>
                </a:cubicBezTo>
                <a:cubicBezTo>
                  <a:pt x="603028" y="132458"/>
                  <a:pt x="596143" y="143623"/>
                  <a:pt x="585927" y="150920"/>
                </a:cubicBezTo>
                <a:cubicBezTo>
                  <a:pt x="525139" y="194339"/>
                  <a:pt x="574112" y="144489"/>
                  <a:pt x="523783" y="186431"/>
                </a:cubicBezTo>
                <a:cubicBezTo>
                  <a:pt x="436510" y="259159"/>
                  <a:pt x="549236" y="169856"/>
                  <a:pt x="479395" y="239697"/>
                </a:cubicBezTo>
                <a:cubicBezTo>
                  <a:pt x="471850" y="247242"/>
                  <a:pt x="461640" y="251534"/>
                  <a:pt x="452762" y="257452"/>
                </a:cubicBezTo>
                <a:cubicBezTo>
                  <a:pt x="428016" y="294570"/>
                  <a:pt x="421909" y="311275"/>
                  <a:pt x="390618" y="337351"/>
                </a:cubicBezTo>
                <a:cubicBezTo>
                  <a:pt x="382421" y="344181"/>
                  <a:pt x="372863" y="349188"/>
                  <a:pt x="363985" y="355106"/>
                </a:cubicBezTo>
                <a:cubicBezTo>
                  <a:pt x="320725" y="419994"/>
                  <a:pt x="378300" y="343177"/>
                  <a:pt x="310719" y="399495"/>
                </a:cubicBezTo>
                <a:cubicBezTo>
                  <a:pt x="235435" y="462233"/>
                  <a:pt x="364754" y="390233"/>
                  <a:pt x="257453" y="443883"/>
                </a:cubicBezTo>
                <a:cubicBezTo>
                  <a:pt x="251534" y="452761"/>
                  <a:pt x="247894" y="463685"/>
                  <a:pt x="239697" y="470516"/>
                </a:cubicBezTo>
                <a:cubicBezTo>
                  <a:pt x="215482" y="490695"/>
                  <a:pt x="196550" y="487857"/>
                  <a:pt x="168676" y="497149"/>
                </a:cubicBezTo>
                <a:cubicBezTo>
                  <a:pt x="153558" y="502189"/>
                  <a:pt x="139406" y="509866"/>
                  <a:pt x="124288" y="514905"/>
                </a:cubicBezTo>
                <a:cubicBezTo>
                  <a:pt x="112713" y="518763"/>
                  <a:pt x="100509" y="520430"/>
                  <a:pt x="88777" y="523782"/>
                </a:cubicBezTo>
                <a:cubicBezTo>
                  <a:pt x="79779" y="526353"/>
                  <a:pt x="71455" y="531729"/>
                  <a:pt x="62144" y="532660"/>
                </a:cubicBezTo>
                <a:cubicBezTo>
                  <a:pt x="41532" y="534721"/>
                  <a:pt x="20715" y="532660"/>
                  <a:pt x="0" y="53266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0D55961-A607-4768-A2EF-7D00836AB20E}"/>
              </a:ext>
            </a:extLst>
          </p:cNvPr>
          <p:cNvSpPr txBox="1"/>
          <p:nvPr/>
        </p:nvSpPr>
        <p:spPr>
          <a:xfrm>
            <a:off x="3415690" y="5817666"/>
            <a:ext cx="4616389" cy="954107"/>
          </a:xfrm>
          <a:prstGeom prst="rect">
            <a:avLst/>
          </a:prstGeom>
          <a:noFill/>
        </p:spPr>
        <p:txBody>
          <a:bodyPr wrap="square" rtlCol="0">
            <a:spAutoFit/>
          </a:bodyPr>
          <a:lstStyle/>
          <a:p>
            <a:r>
              <a:rPr lang="en-US" sz="1400"/>
              <a:t>Observe that we don’t put </a:t>
            </a:r>
            <a:r>
              <a:rPr lang="en-US" sz="1400" err="1"/>
              <a:t>fastFib</a:t>
            </a:r>
            <a:r>
              <a:rPr lang="en-US" sz="1400"/>
              <a:t>(n-1, memo)</a:t>
            </a:r>
          </a:p>
          <a:p>
            <a:r>
              <a:rPr lang="en-US" sz="1400"/>
              <a:t>in the dictionary, because the first thing </a:t>
            </a:r>
            <a:r>
              <a:rPr lang="en-US" sz="1400" err="1"/>
              <a:t>fastFib</a:t>
            </a:r>
            <a:r>
              <a:rPr lang="en-US" sz="1400"/>
              <a:t>(n-1, memo) is going to do when called, is to check whether its result is already in the memo.</a:t>
            </a:r>
          </a:p>
        </p:txBody>
      </p:sp>
      <mc:AlternateContent xmlns:mc="http://schemas.openxmlformats.org/markup-compatibility/2006" xmlns:p14="http://schemas.microsoft.com/office/powerpoint/2010/main">
        <mc:Choice Requires="p14">
          <p:contentPart p14:bwMode="auto" r:id="rId4">
            <p14:nvContentPartPr>
              <p14:cNvPr id="10" name="Ink 9">
                <a:extLst>
                  <a:ext uri="{FF2B5EF4-FFF2-40B4-BE49-F238E27FC236}">
                    <a16:creationId xmlns:a16="http://schemas.microsoft.com/office/drawing/2014/main" id="{EC34C15C-ED5C-4D9C-82AD-137AA3D46678}"/>
                  </a:ext>
                </a:extLst>
              </p14:cNvPr>
              <p14:cNvContentPartPr/>
              <p14:nvPr/>
            </p14:nvContentPartPr>
            <p14:xfrm>
              <a:off x="8387273" y="2885612"/>
              <a:ext cx="909360" cy="696960"/>
            </p14:xfrm>
          </p:contentPart>
        </mc:Choice>
        <mc:Fallback xmlns="">
          <p:pic>
            <p:nvPicPr>
              <p:cNvPr id="10" name="Ink 9">
                <a:extLst>
                  <a:ext uri="{FF2B5EF4-FFF2-40B4-BE49-F238E27FC236}">
                    <a16:creationId xmlns:a16="http://schemas.microsoft.com/office/drawing/2014/main" id="{EC34C15C-ED5C-4D9C-82AD-137AA3D46678}"/>
                  </a:ext>
                </a:extLst>
              </p:cNvPr>
              <p:cNvPicPr/>
              <p:nvPr/>
            </p:nvPicPr>
            <p:blipFill>
              <a:blip r:embed="rId5"/>
              <a:stretch>
                <a:fillRect/>
              </a:stretch>
            </p:blipFill>
            <p:spPr>
              <a:xfrm>
                <a:off x="8369273" y="2867612"/>
                <a:ext cx="945000" cy="732600"/>
              </a:xfrm>
              <a:prstGeom prst="rect">
                <a:avLst/>
              </a:prstGeom>
            </p:spPr>
          </p:pic>
        </mc:Fallback>
      </mc:AlternateContent>
      <p:sp>
        <p:nvSpPr>
          <p:cNvPr id="11" name="TextBox 10">
            <a:extLst>
              <a:ext uri="{FF2B5EF4-FFF2-40B4-BE49-F238E27FC236}">
                <a16:creationId xmlns:a16="http://schemas.microsoft.com/office/drawing/2014/main" id="{5F5DF3F2-2361-4A8D-ABE6-FE260712006D}"/>
              </a:ext>
            </a:extLst>
          </p:cNvPr>
          <p:cNvSpPr txBox="1"/>
          <p:nvPr/>
        </p:nvSpPr>
        <p:spPr>
          <a:xfrm>
            <a:off x="6882856" y="2269521"/>
            <a:ext cx="3498479" cy="738664"/>
          </a:xfrm>
          <a:prstGeom prst="rect">
            <a:avLst/>
          </a:prstGeom>
          <a:noFill/>
        </p:spPr>
        <p:txBody>
          <a:bodyPr wrap="square" rtlCol="0">
            <a:spAutoFit/>
          </a:bodyPr>
          <a:lstStyle/>
          <a:p>
            <a:r>
              <a:rPr lang="en-US" sz="1400"/>
              <a:t>When set memo = {}, memo will be taken to be {} everywhere throughout the subsequent body of code – unless overwritten.</a:t>
            </a:r>
          </a:p>
        </p:txBody>
      </p:sp>
      <mc:AlternateContent xmlns:mc="http://schemas.openxmlformats.org/markup-compatibility/2006" xmlns:p14="http://schemas.microsoft.com/office/powerpoint/2010/main">
        <mc:Choice Requires="p14">
          <p:contentPart p14:bwMode="auto" r:id="rId6">
            <p14:nvContentPartPr>
              <p14:cNvPr id="12" name="Ink 11">
                <a:extLst>
                  <a:ext uri="{FF2B5EF4-FFF2-40B4-BE49-F238E27FC236}">
                    <a16:creationId xmlns:a16="http://schemas.microsoft.com/office/drawing/2014/main" id="{FF46D4A4-744F-4784-929B-4D43A5F9AA07}"/>
                  </a:ext>
                </a:extLst>
              </p14:cNvPr>
              <p14:cNvContentPartPr/>
              <p14:nvPr/>
            </p14:nvContentPartPr>
            <p14:xfrm>
              <a:off x="9773993" y="4901612"/>
              <a:ext cx="567720" cy="378360"/>
            </p14:xfrm>
          </p:contentPart>
        </mc:Choice>
        <mc:Fallback xmlns="">
          <p:pic>
            <p:nvPicPr>
              <p:cNvPr id="12" name="Ink 11">
                <a:extLst>
                  <a:ext uri="{FF2B5EF4-FFF2-40B4-BE49-F238E27FC236}">
                    <a16:creationId xmlns:a16="http://schemas.microsoft.com/office/drawing/2014/main" id="{FF46D4A4-744F-4784-929B-4D43A5F9AA07}"/>
                  </a:ext>
                </a:extLst>
              </p:cNvPr>
              <p:cNvPicPr/>
              <p:nvPr/>
            </p:nvPicPr>
            <p:blipFill>
              <a:blip r:embed="rId7"/>
              <a:stretch>
                <a:fillRect/>
              </a:stretch>
            </p:blipFill>
            <p:spPr>
              <a:xfrm>
                <a:off x="9756353" y="4883972"/>
                <a:ext cx="603360" cy="414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4" name="Ink 13">
                <a:extLst>
                  <a:ext uri="{FF2B5EF4-FFF2-40B4-BE49-F238E27FC236}">
                    <a16:creationId xmlns:a16="http://schemas.microsoft.com/office/drawing/2014/main" id="{A6384416-036E-4469-B052-22F615AD7E71}"/>
                  </a:ext>
                </a:extLst>
              </p14:cNvPr>
              <p14:cNvContentPartPr/>
              <p14:nvPr/>
            </p14:nvContentPartPr>
            <p14:xfrm>
              <a:off x="9878753" y="4185212"/>
              <a:ext cx="360" cy="360"/>
            </p14:xfrm>
          </p:contentPart>
        </mc:Choice>
        <mc:Fallback xmlns="">
          <p:pic>
            <p:nvPicPr>
              <p:cNvPr id="14" name="Ink 13">
                <a:extLst>
                  <a:ext uri="{FF2B5EF4-FFF2-40B4-BE49-F238E27FC236}">
                    <a16:creationId xmlns:a16="http://schemas.microsoft.com/office/drawing/2014/main" id="{A6384416-036E-4469-B052-22F615AD7E71}"/>
                  </a:ext>
                </a:extLst>
              </p:cNvPr>
              <p:cNvPicPr/>
              <p:nvPr/>
            </p:nvPicPr>
            <p:blipFill>
              <a:blip r:embed="rId9"/>
              <a:stretch>
                <a:fillRect/>
              </a:stretch>
            </p:blipFill>
            <p:spPr>
              <a:xfrm>
                <a:off x="9861113" y="4167212"/>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7" name="Ink 16">
                <a:extLst>
                  <a:ext uri="{FF2B5EF4-FFF2-40B4-BE49-F238E27FC236}">
                    <a16:creationId xmlns:a16="http://schemas.microsoft.com/office/drawing/2014/main" id="{EBD30699-ADB1-4727-BA3D-A2ECF488F4D0}"/>
                  </a:ext>
                </a:extLst>
              </p14:cNvPr>
              <p14:cNvContentPartPr/>
              <p14:nvPr/>
            </p14:nvContentPartPr>
            <p14:xfrm>
              <a:off x="9512633" y="2817572"/>
              <a:ext cx="536400" cy="2093760"/>
            </p14:xfrm>
          </p:contentPart>
        </mc:Choice>
        <mc:Fallback xmlns="">
          <p:pic>
            <p:nvPicPr>
              <p:cNvPr id="17" name="Ink 16">
                <a:extLst>
                  <a:ext uri="{FF2B5EF4-FFF2-40B4-BE49-F238E27FC236}">
                    <a16:creationId xmlns:a16="http://schemas.microsoft.com/office/drawing/2014/main" id="{EBD30699-ADB1-4727-BA3D-A2ECF488F4D0}"/>
                  </a:ext>
                </a:extLst>
              </p:cNvPr>
              <p:cNvPicPr/>
              <p:nvPr/>
            </p:nvPicPr>
            <p:blipFill>
              <a:blip r:embed="rId11"/>
              <a:stretch>
                <a:fillRect/>
              </a:stretch>
            </p:blipFill>
            <p:spPr>
              <a:xfrm>
                <a:off x="9494633" y="2799932"/>
                <a:ext cx="572040" cy="2129400"/>
              </a:xfrm>
              <a:prstGeom prst="rect">
                <a:avLst/>
              </a:prstGeom>
            </p:spPr>
          </p:pic>
        </mc:Fallback>
      </mc:AlternateContent>
    </p:spTree>
    <p:extLst>
      <p:ext uri="{BB962C8B-B14F-4D97-AF65-F5344CB8AC3E}">
        <p14:creationId xmlns:p14="http://schemas.microsoft.com/office/powerpoint/2010/main" val="3128867819"/>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E87FFA3-E95E-4A3F-A1BF-1CD758F98ED4}"/>
              </a:ext>
            </a:extLst>
          </p:cNvPr>
          <p:cNvPicPr>
            <a:picLocks noChangeAspect="1"/>
          </p:cNvPicPr>
          <p:nvPr/>
        </p:nvPicPr>
        <p:blipFill>
          <a:blip r:embed="rId2"/>
          <a:stretch>
            <a:fillRect/>
          </a:stretch>
        </p:blipFill>
        <p:spPr>
          <a:xfrm>
            <a:off x="370018" y="2043031"/>
            <a:ext cx="6305990" cy="2771938"/>
          </a:xfrm>
          <a:prstGeom prst="rect">
            <a:avLst/>
          </a:prstGeom>
        </p:spPr>
      </p:pic>
      <p:sp>
        <p:nvSpPr>
          <p:cNvPr id="3" name="Rectangle 2">
            <a:extLst>
              <a:ext uri="{FF2B5EF4-FFF2-40B4-BE49-F238E27FC236}">
                <a16:creationId xmlns:a16="http://schemas.microsoft.com/office/drawing/2014/main" id="{F9CF0F65-9706-4661-9458-51A03DC280B3}"/>
              </a:ext>
            </a:extLst>
          </p:cNvPr>
          <p:cNvSpPr/>
          <p:nvPr/>
        </p:nvSpPr>
        <p:spPr>
          <a:xfrm>
            <a:off x="4279974" y="266820"/>
            <a:ext cx="3322897" cy="523220"/>
          </a:xfrm>
          <a:prstGeom prst="rect">
            <a:avLst/>
          </a:prstGeom>
        </p:spPr>
        <p:txBody>
          <a:bodyPr wrap="none">
            <a:spAutoFit/>
          </a:bodyPr>
          <a:lstStyle/>
          <a:p>
            <a:r>
              <a:rPr lang="en-US" sz="2800" b="1" u="sng"/>
              <a:t>Recursive Algorithms</a:t>
            </a:r>
          </a:p>
        </p:txBody>
      </p:sp>
      <p:sp>
        <p:nvSpPr>
          <p:cNvPr id="4" name="TextBox 3">
            <a:extLst>
              <a:ext uri="{FF2B5EF4-FFF2-40B4-BE49-F238E27FC236}">
                <a16:creationId xmlns:a16="http://schemas.microsoft.com/office/drawing/2014/main" id="{BFE5AF1B-26D8-4118-A07D-B54775C9ED97}"/>
              </a:ext>
            </a:extLst>
          </p:cNvPr>
          <p:cNvSpPr txBox="1"/>
          <p:nvPr/>
        </p:nvSpPr>
        <p:spPr>
          <a:xfrm flipH="1">
            <a:off x="498479" y="1074198"/>
            <a:ext cx="5304557" cy="646331"/>
          </a:xfrm>
          <a:prstGeom prst="rect">
            <a:avLst/>
          </a:prstGeom>
          <a:noFill/>
        </p:spPr>
        <p:txBody>
          <a:bodyPr wrap="square" rtlCol="0">
            <a:spAutoFit/>
          </a:bodyPr>
          <a:lstStyle/>
          <a:p>
            <a:r>
              <a:rPr lang="en-US"/>
              <a:t>In general, </a:t>
            </a:r>
            <a:r>
              <a:rPr lang="en-US" err="1"/>
              <a:t>memoization</a:t>
            </a:r>
            <a:r>
              <a:rPr lang="en-US"/>
              <a:t> will work when we have these two properties in our problem:</a:t>
            </a:r>
          </a:p>
        </p:txBody>
      </p:sp>
      <p:sp>
        <p:nvSpPr>
          <p:cNvPr id="5" name="TextBox 4">
            <a:extLst>
              <a:ext uri="{FF2B5EF4-FFF2-40B4-BE49-F238E27FC236}">
                <a16:creationId xmlns:a16="http://schemas.microsoft.com/office/drawing/2014/main" id="{C7516128-6CED-4374-8FDF-C47C64C0A714}"/>
              </a:ext>
            </a:extLst>
          </p:cNvPr>
          <p:cNvSpPr txBox="1"/>
          <p:nvPr/>
        </p:nvSpPr>
        <p:spPr>
          <a:xfrm>
            <a:off x="498479" y="5137471"/>
            <a:ext cx="8149026" cy="830997"/>
          </a:xfrm>
          <a:prstGeom prst="rect">
            <a:avLst/>
          </a:prstGeom>
          <a:noFill/>
        </p:spPr>
        <p:txBody>
          <a:bodyPr wrap="none" rtlCol="0">
            <a:spAutoFit/>
          </a:bodyPr>
          <a:lstStyle/>
          <a:p>
            <a:r>
              <a:rPr lang="en-US" sz="1600"/>
              <a:t>So it seems that the first property is intrinsic to all recursive algorithms?  The second </a:t>
            </a:r>
          </a:p>
          <a:p>
            <a:r>
              <a:rPr lang="en-US" sz="1600"/>
              <a:t>requires us having to calculate the same thing a lot of times.  Not all recursive algorithms </a:t>
            </a:r>
          </a:p>
          <a:p>
            <a:r>
              <a:rPr lang="en-US" sz="1600"/>
              <a:t>require this though, like merge-sort for instance, is sorting different lists each time it gets called.</a:t>
            </a:r>
          </a:p>
        </p:txBody>
      </p:sp>
    </p:spTree>
    <p:extLst>
      <p:ext uri="{BB962C8B-B14F-4D97-AF65-F5344CB8AC3E}">
        <p14:creationId xmlns:p14="http://schemas.microsoft.com/office/powerpoint/2010/main" val="292160042"/>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6333594-5B59-4B36-8233-29B2268BA887}"/>
              </a:ext>
            </a:extLst>
          </p:cNvPr>
          <p:cNvSpPr txBox="1"/>
          <p:nvPr/>
        </p:nvSpPr>
        <p:spPr>
          <a:xfrm>
            <a:off x="516835" y="1121854"/>
            <a:ext cx="5270802" cy="338554"/>
          </a:xfrm>
          <a:prstGeom prst="rect">
            <a:avLst/>
          </a:prstGeom>
          <a:noFill/>
        </p:spPr>
        <p:txBody>
          <a:bodyPr wrap="none" rtlCol="0">
            <a:spAutoFit/>
          </a:bodyPr>
          <a:lstStyle/>
          <a:p>
            <a:r>
              <a:rPr lang="en-US" sz="1600"/>
              <a:t>Here’s an example of a Newton-Raphson method root finder:</a:t>
            </a:r>
          </a:p>
        </p:txBody>
      </p:sp>
      <mc:AlternateContent xmlns:mc="http://schemas.openxmlformats.org/markup-compatibility/2006" xmlns:p14="http://schemas.microsoft.com/office/powerpoint/2010/main">
        <mc:Choice Requires="p14">
          <p:contentPart p14:bwMode="auto" r:id="rId3">
            <p14:nvContentPartPr>
              <p14:cNvPr id="29" name="Ink 28">
                <a:extLst>
                  <a:ext uri="{FF2B5EF4-FFF2-40B4-BE49-F238E27FC236}">
                    <a16:creationId xmlns:a16="http://schemas.microsoft.com/office/drawing/2014/main" id="{A3A210DB-0531-489D-90CB-B4D5B37655B4}"/>
                  </a:ext>
                </a:extLst>
              </p14:cNvPr>
              <p14:cNvContentPartPr/>
              <p14:nvPr/>
            </p14:nvContentPartPr>
            <p14:xfrm>
              <a:off x="516835" y="2043468"/>
              <a:ext cx="3588764" cy="1735729"/>
            </p14:xfrm>
          </p:contentPart>
        </mc:Choice>
        <mc:Fallback xmlns="">
          <p:pic>
            <p:nvPicPr>
              <p:cNvPr id="29" name="Ink 28">
                <a:extLst>
                  <a:ext uri="{FF2B5EF4-FFF2-40B4-BE49-F238E27FC236}">
                    <a16:creationId xmlns:a16="http://schemas.microsoft.com/office/drawing/2014/main" id="{A3A210DB-0531-489D-90CB-B4D5B37655B4}"/>
                  </a:ext>
                </a:extLst>
              </p:cNvPr>
              <p:cNvPicPr/>
              <p:nvPr/>
            </p:nvPicPr>
            <p:blipFill>
              <a:blip r:embed="rId5"/>
              <a:stretch>
                <a:fillRect/>
              </a:stretch>
            </p:blipFill>
            <p:spPr>
              <a:xfrm>
                <a:off x="507836" y="2034469"/>
                <a:ext cx="3606402" cy="1753367"/>
              </a:xfrm>
              <a:prstGeom prst="rect">
                <a:avLst/>
              </a:prstGeom>
            </p:spPr>
          </p:pic>
        </mc:Fallback>
      </mc:AlternateContent>
      <p:graphicFrame>
        <p:nvGraphicFramePr>
          <p:cNvPr id="30" name="Object 29">
            <a:extLst>
              <a:ext uri="{FF2B5EF4-FFF2-40B4-BE49-F238E27FC236}">
                <a16:creationId xmlns:a16="http://schemas.microsoft.com/office/drawing/2014/main" id="{00124D4F-30CA-4A62-A9DA-0A23A2176555}"/>
              </a:ext>
            </a:extLst>
          </p:cNvPr>
          <p:cNvGraphicFramePr>
            <a:graphicFrameLocks noChangeAspect="1"/>
          </p:cNvGraphicFramePr>
          <p:nvPr>
            <p:extLst>
              <p:ext uri="{D42A27DB-BD31-4B8C-83A1-F6EECF244321}">
                <p14:modId xmlns:p14="http://schemas.microsoft.com/office/powerpoint/2010/main" val="889164695"/>
              </p:ext>
            </p:extLst>
          </p:nvPr>
        </p:nvGraphicFramePr>
        <p:xfrm>
          <a:off x="516835" y="4245599"/>
          <a:ext cx="3183375" cy="1512543"/>
        </p:xfrm>
        <a:graphic>
          <a:graphicData uri="http://schemas.openxmlformats.org/presentationml/2006/ole">
            <mc:AlternateContent xmlns:mc="http://schemas.openxmlformats.org/markup-compatibility/2006">
              <mc:Choice xmlns:v="urn:schemas-microsoft-com:vml" Requires="v">
                <p:oleObj name="Equation" r:id="rId6" imgW="2298600" imgH="1091880" progId="Equation.DSMT4">
                  <p:embed/>
                </p:oleObj>
              </mc:Choice>
              <mc:Fallback>
                <p:oleObj name="Equation" r:id="rId6" imgW="2298600" imgH="1091880" progId="Equation.DSMT4">
                  <p:embed/>
                  <p:pic>
                    <p:nvPicPr>
                      <p:cNvPr id="30" name="Object 29">
                        <a:extLst>
                          <a:ext uri="{FF2B5EF4-FFF2-40B4-BE49-F238E27FC236}">
                            <a16:creationId xmlns:a16="http://schemas.microsoft.com/office/drawing/2014/main" id="{00124D4F-30CA-4A62-A9DA-0A23A2176555}"/>
                          </a:ext>
                        </a:extLst>
                      </p:cNvPr>
                      <p:cNvPicPr/>
                      <p:nvPr/>
                    </p:nvPicPr>
                    <p:blipFill>
                      <a:blip r:embed="rId7"/>
                      <a:stretch>
                        <a:fillRect/>
                      </a:stretch>
                    </p:blipFill>
                    <p:spPr>
                      <a:xfrm>
                        <a:off x="516835" y="4245599"/>
                        <a:ext cx="3183375" cy="1512543"/>
                      </a:xfrm>
                      <a:prstGeom prst="rect">
                        <a:avLst/>
                      </a:prstGeom>
                    </p:spPr>
                  </p:pic>
                </p:oleObj>
              </mc:Fallback>
            </mc:AlternateContent>
          </a:graphicData>
        </a:graphic>
      </p:graphicFrame>
      <p:sp>
        <p:nvSpPr>
          <p:cNvPr id="3" name="Rectangle 2">
            <a:extLst>
              <a:ext uri="{FF2B5EF4-FFF2-40B4-BE49-F238E27FC236}">
                <a16:creationId xmlns:a16="http://schemas.microsoft.com/office/drawing/2014/main" id="{2E9ABB4E-3AAF-4003-A29E-E3E93F2387C2}"/>
              </a:ext>
            </a:extLst>
          </p:cNvPr>
          <p:cNvSpPr/>
          <p:nvPr/>
        </p:nvSpPr>
        <p:spPr>
          <a:xfrm>
            <a:off x="3871277" y="385533"/>
            <a:ext cx="2873159" cy="461665"/>
          </a:xfrm>
          <a:prstGeom prst="rect">
            <a:avLst/>
          </a:prstGeom>
        </p:spPr>
        <p:txBody>
          <a:bodyPr wrap="none">
            <a:spAutoFit/>
          </a:bodyPr>
          <a:lstStyle/>
          <a:p>
            <a:r>
              <a:rPr lang="en-US" sz="2400" b="1" u="sng"/>
              <a:t>Recursive Algorithms</a:t>
            </a:r>
          </a:p>
        </p:txBody>
      </p:sp>
      <p:pic>
        <p:nvPicPr>
          <p:cNvPr id="4" name="Picture 3">
            <a:extLst>
              <a:ext uri="{FF2B5EF4-FFF2-40B4-BE49-F238E27FC236}">
                <a16:creationId xmlns:a16="http://schemas.microsoft.com/office/drawing/2014/main" id="{8A969D6E-0236-414B-A006-7FF2D283047F}"/>
              </a:ext>
            </a:extLst>
          </p:cNvPr>
          <p:cNvPicPr>
            <a:picLocks noChangeAspect="1"/>
          </p:cNvPicPr>
          <p:nvPr/>
        </p:nvPicPr>
        <p:blipFill>
          <a:blip r:embed="rId8"/>
          <a:stretch>
            <a:fillRect/>
          </a:stretch>
        </p:blipFill>
        <p:spPr>
          <a:xfrm>
            <a:off x="5218978" y="2043468"/>
            <a:ext cx="5734850" cy="2219635"/>
          </a:xfrm>
          <a:prstGeom prst="rect">
            <a:avLst/>
          </a:prstGeom>
        </p:spPr>
      </p:pic>
      <p:sp>
        <p:nvSpPr>
          <p:cNvPr id="5" name="TextBox 4">
            <a:extLst>
              <a:ext uri="{FF2B5EF4-FFF2-40B4-BE49-F238E27FC236}">
                <a16:creationId xmlns:a16="http://schemas.microsoft.com/office/drawing/2014/main" id="{2B2DD928-9453-4575-944F-B36C7E8BB3FA}"/>
              </a:ext>
            </a:extLst>
          </p:cNvPr>
          <p:cNvSpPr txBox="1"/>
          <p:nvPr/>
        </p:nvSpPr>
        <p:spPr>
          <a:xfrm>
            <a:off x="5218979" y="4495966"/>
            <a:ext cx="2983844" cy="338554"/>
          </a:xfrm>
          <a:prstGeom prst="rect">
            <a:avLst/>
          </a:prstGeom>
          <a:noFill/>
        </p:spPr>
        <p:txBody>
          <a:bodyPr wrap="square" rtlCol="0">
            <a:spAutoFit/>
          </a:bodyPr>
          <a:lstStyle/>
          <a:p>
            <a:r>
              <a:rPr lang="en-US" sz="1600"/>
              <a:t>When set f(x) = e</a:t>
            </a:r>
            <a:r>
              <a:rPr lang="en-US" sz="1600" baseline="30000"/>
              <a:t>-x</a:t>
            </a:r>
            <a:r>
              <a:rPr lang="en-US" sz="1600"/>
              <a:t> – x, we get…</a:t>
            </a:r>
          </a:p>
        </p:txBody>
      </p:sp>
      <p:pic>
        <p:nvPicPr>
          <p:cNvPr id="6" name="Picture 5">
            <a:extLst>
              <a:ext uri="{FF2B5EF4-FFF2-40B4-BE49-F238E27FC236}">
                <a16:creationId xmlns:a16="http://schemas.microsoft.com/office/drawing/2014/main" id="{531ABF48-0790-4982-A15B-EC212163009C}"/>
              </a:ext>
            </a:extLst>
          </p:cNvPr>
          <p:cNvPicPr>
            <a:picLocks noChangeAspect="1"/>
          </p:cNvPicPr>
          <p:nvPr/>
        </p:nvPicPr>
        <p:blipFill>
          <a:blip r:embed="rId9"/>
          <a:stretch>
            <a:fillRect/>
          </a:stretch>
        </p:blipFill>
        <p:spPr>
          <a:xfrm>
            <a:off x="5218978" y="5043064"/>
            <a:ext cx="2572109" cy="219106"/>
          </a:xfrm>
          <a:prstGeom prst="rect">
            <a:avLst/>
          </a:prstGeom>
        </p:spPr>
      </p:pic>
      <p:pic>
        <p:nvPicPr>
          <p:cNvPr id="7" name="Picture 6">
            <a:extLst>
              <a:ext uri="{FF2B5EF4-FFF2-40B4-BE49-F238E27FC236}">
                <a16:creationId xmlns:a16="http://schemas.microsoft.com/office/drawing/2014/main" id="{A65FEBF6-B73C-4C61-8756-EABE00B05FE1}"/>
              </a:ext>
            </a:extLst>
          </p:cNvPr>
          <p:cNvPicPr>
            <a:picLocks noChangeAspect="1"/>
          </p:cNvPicPr>
          <p:nvPr/>
        </p:nvPicPr>
        <p:blipFill>
          <a:blip r:embed="rId10"/>
          <a:stretch>
            <a:fillRect/>
          </a:stretch>
        </p:blipFill>
        <p:spPr>
          <a:xfrm>
            <a:off x="8202822" y="5043064"/>
            <a:ext cx="3296110" cy="219106"/>
          </a:xfrm>
          <a:prstGeom prst="rect">
            <a:avLst/>
          </a:prstGeom>
        </p:spPr>
      </p:pic>
    </p:spTree>
    <p:extLst>
      <p:ext uri="{BB962C8B-B14F-4D97-AF65-F5344CB8AC3E}">
        <p14:creationId xmlns:p14="http://schemas.microsoft.com/office/powerpoint/2010/main" val="3412767647"/>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E9ABB4E-3AAF-4003-A29E-E3E93F2387C2}"/>
              </a:ext>
            </a:extLst>
          </p:cNvPr>
          <p:cNvSpPr/>
          <p:nvPr/>
        </p:nvSpPr>
        <p:spPr>
          <a:xfrm>
            <a:off x="3972078" y="186508"/>
            <a:ext cx="2873159" cy="461665"/>
          </a:xfrm>
          <a:prstGeom prst="rect">
            <a:avLst/>
          </a:prstGeom>
        </p:spPr>
        <p:txBody>
          <a:bodyPr wrap="none">
            <a:spAutoFit/>
          </a:bodyPr>
          <a:lstStyle/>
          <a:p>
            <a:r>
              <a:rPr lang="en-US" sz="2400" b="1" u="sng"/>
              <a:t>Recursive Algorithms</a:t>
            </a:r>
          </a:p>
        </p:txBody>
      </p:sp>
      <p:graphicFrame>
        <p:nvGraphicFramePr>
          <p:cNvPr id="8" name="Object 7">
            <a:extLst>
              <a:ext uri="{FF2B5EF4-FFF2-40B4-BE49-F238E27FC236}">
                <a16:creationId xmlns:a16="http://schemas.microsoft.com/office/drawing/2014/main" id="{3CB71CD6-7D60-BE89-9609-A5B0038C08F9}"/>
              </a:ext>
            </a:extLst>
          </p:cNvPr>
          <p:cNvGraphicFramePr>
            <a:graphicFrameLocks noChangeAspect="1"/>
          </p:cNvGraphicFramePr>
          <p:nvPr>
            <p:extLst>
              <p:ext uri="{D42A27DB-BD31-4B8C-83A1-F6EECF244321}">
                <p14:modId xmlns:p14="http://schemas.microsoft.com/office/powerpoint/2010/main" val="219049373"/>
              </p:ext>
            </p:extLst>
          </p:nvPr>
        </p:nvGraphicFramePr>
        <p:xfrm>
          <a:off x="345000" y="2004039"/>
          <a:ext cx="1265237" cy="700088"/>
        </p:xfrm>
        <a:graphic>
          <a:graphicData uri="http://schemas.openxmlformats.org/presentationml/2006/ole">
            <mc:AlternateContent xmlns:mc="http://schemas.openxmlformats.org/markup-compatibility/2006">
              <mc:Choice xmlns:v="urn:schemas-microsoft-com:vml" Requires="v">
                <p:oleObj name="Equation" r:id="rId3" imgW="825480" imgH="457200" progId="Equation.DSMT4">
                  <p:embed/>
                </p:oleObj>
              </mc:Choice>
              <mc:Fallback>
                <p:oleObj name="Equation" r:id="rId3" imgW="825480" imgH="457200" progId="Equation.DSMT4">
                  <p:embed/>
                  <p:pic>
                    <p:nvPicPr>
                      <p:cNvPr id="0" name=""/>
                      <p:cNvPicPr/>
                      <p:nvPr/>
                    </p:nvPicPr>
                    <p:blipFill>
                      <a:blip r:embed="rId4"/>
                      <a:stretch>
                        <a:fillRect/>
                      </a:stretch>
                    </p:blipFill>
                    <p:spPr>
                      <a:xfrm>
                        <a:off x="345000" y="2004039"/>
                        <a:ext cx="1265237" cy="700088"/>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F6923BDD-97BF-8D19-FFBE-526CCA3B4A2E}"/>
              </a:ext>
            </a:extLst>
          </p:cNvPr>
          <p:cNvGraphicFramePr>
            <a:graphicFrameLocks noChangeAspect="1"/>
          </p:cNvGraphicFramePr>
          <p:nvPr>
            <p:extLst>
              <p:ext uri="{D42A27DB-BD31-4B8C-83A1-F6EECF244321}">
                <p14:modId xmlns:p14="http://schemas.microsoft.com/office/powerpoint/2010/main" val="206082483"/>
              </p:ext>
            </p:extLst>
          </p:nvPr>
        </p:nvGraphicFramePr>
        <p:xfrm>
          <a:off x="323310" y="3380283"/>
          <a:ext cx="4687887" cy="2273300"/>
        </p:xfrm>
        <a:graphic>
          <a:graphicData uri="http://schemas.openxmlformats.org/presentationml/2006/ole">
            <mc:AlternateContent xmlns:mc="http://schemas.openxmlformats.org/markup-compatibility/2006">
              <mc:Choice xmlns:v="urn:schemas-microsoft-com:vml" Requires="v">
                <p:oleObj name="Equation" r:id="rId5" imgW="3403440" imgH="1650960" progId="Equation.DSMT4">
                  <p:embed/>
                </p:oleObj>
              </mc:Choice>
              <mc:Fallback>
                <p:oleObj name="Equation" r:id="rId5" imgW="3403440" imgH="1650960" progId="Equation.DSMT4">
                  <p:embed/>
                  <p:pic>
                    <p:nvPicPr>
                      <p:cNvPr id="0" name=""/>
                      <p:cNvPicPr/>
                      <p:nvPr/>
                    </p:nvPicPr>
                    <p:blipFill>
                      <a:blip r:embed="rId6"/>
                      <a:stretch>
                        <a:fillRect/>
                      </a:stretch>
                    </p:blipFill>
                    <p:spPr>
                      <a:xfrm>
                        <a:off x="323310" y="3380283"/>
                        <a:ext cx="4687887" cy="2273300"/>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E3AF249F-8FBE-0DDE-E9BC-75ABB0CE235B}"/>
              </a:ext>
            </a:extLst>
          </p:cNvPr>
          <p:cNvSpPr txBox="1"/>
          <p:nvPr/>
        </p:nvSpPr>
        <p:spPr>
          <a:xfrm>
            <a:off x="248706" y="1378693"/>
            <a:ext cx="2720636" cy="338554"/>
          </a:xfrm>
          <a:prstGeom prst="rect">
            <a:avLst/>
          </a:prstGeom>
          <a:noFill/>
        </p:spPr>
        <p:txBody>
          <a:bodyPr wrap="square" rtlCol="0">
            <a:spAutoFit/>
          </a:bodyPr>
          <a:lstStyle/>
          <a:p>
            <a:r>
              <a:rPr lang="en-US" sz="1600"/>
              <a:t>1. for system of equations…</a:t>
            </a:r>
          </a:p>
        </p:txBody>
      </p:sp>
      <p:graphicFrame>
        <p:nvGraphicFramePr>
          <p:cNvPr id="11" name="Object 10">
            <a:extLst>
              <a:ext uri="{FF2B5EF4-FFF2-40B4-BE49-F238E27FC236}">
                <a16:creationId xmlns:a16="http://schemas.microsoft.com/office/drawing/2014/main" id="{D87E447A-8AB7-E318-BD1D-C6806022CC55}"/>
              </a:ext>
            </a:extLst>
          </p:cNvPr>
          <p:cNvGraphicFramePr>
            <a:graphicFrameLocks noChangeAspect="1"/>
          </p:cNvGraphicFramePr>
          <p:nvPr>
            <p:extLst>
              <p:ext uri="{D42A27DB-BD31-4B8C-83A1-F6EECF244321}">
                <p14:modId xmlns:p14="http://schemas.microsoft.com/office/powerpoint/2010/main" val="1398075563"/>
              </p:ext>
            </p:extLst>
          </p:nvPr>
        </p:nvGraphicFramePr>
        <p:xfrm>
          <a:off x="5732106" y="1804531"/>
          <a:ext cx="4387850" cy="1169988"/>
        </p:xfrm>
        <a:graphic>
          <a:graphicData uri="http://schemas.openxmlformats.org/presentationml/2006/ole">
            <mc:AlternateContent xmlns:mc="http://schemas.openxmlformats.org/markup-compatibility/2006">
              <mc:Choice xmlns:v="urn:schemas-microsoft-com:vml" Requires="v">
                <p:oleObj name="Equation" r:id="rId7" imgW="3429000" imgH="914400" progId="Equation.DSMT4">
                  <p:embed/>
                </p:oleObj>
              </mc:Choice>
              <mc:Fallback>
                <p:oleObj name="Equation" r:id="rId7" imgW="3429000" imgH="914400" progId="Equation.DSMT4">
                  <p:embed/>
                  <p:pic>
                    <p:nvPicPr>
                      <p:cNvPr id="0" name=""/>
                      <p:cNvPicPr/>
                      <p:nvPr/>
                    </p:nvPicPr>
                    <p:blipFill>
                      <a:blip r:embed="rId8"/>
                      <a:stretch>
                        <a:fillRect/>
                      </a:stretch>
                    </p:blipFill>
                    <p:spPr>
                      <a:xfrm>
                        <a:off x="5732106" y="1804531"/>
                        <a:ext cx="4387850" cy="1169988"/>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EA9F355B-E517-4F51-ED18-09E57D0F1854}"/>
              </a:ext>
            </a:extLst>
          </p:cNvPr>
          <p:cNvSpPr txBox="1"/>
          <p:nvPr/>
        </p:nvSpPr>
        <p:spPr>
          <a:xfrm>
            <a:off x="5611389" y="1399800"/>
            <a:ext cx="5076276" cy="338554"/>
          </a:xfrm>
          <a:prstGeom prst="rect">
            <a:avLst/>
          </a:prstGeom>
          <a:noFill/>
        </p:spPr>
        <p:txBody>
          <a:bodyPr wrap="square" rtlCol="0">
            <a:spAutoFit/>
          </a:bodyPr>
          <a:lstStyle/>
          <a:p>
            <a:r>
              <a:rPr lang="en-US" sz="1600"/>
              <a:t>2. Can linearize the system of equations near the guess,</a:t>
            </a:r>
          </a:p>
        </p:txBody>
      </p:sp>
      <p:sp>
        <p:nvSpPr>
          <p:cNvPr id="15" name="TextBox 14">
            <a:extLst>
              <a:ext uri="{FF2B5EF4-FFF2-40B4-BE49-F238E27FC236}">
                <a16:creationId xmlns:a16="http://schemas.microsoft.com/office/drawing/2014/main" id="{0405918E-F8AF-14BE-8E4F-10714088DAAE}"/>
              </a:ext>
            </a:extLst>
          </p:cNvPr>
          <p:cNvSpPr txBox="1"/>
          <p:nvPr/>
        </p:nvSpPr>
        <p:spPr>
          <a:xfrm>
            <a:off x="266344" y="2990919"/>
            <a:ext cx="3025436" cy="338554"/>
          </a:xfrm>
          <a:prstGeom prst="rect">
            <a:avLst/>
          </a:prstGeom>
          <a:noFill/>
        </p:spPr>
        <p:txBody>
          <a:bodyPr wrap="square" rtlCol="0">
            <a:spAutoFit/>
          </a:bodyPr>
          <a:lstStyle/>
          <a:p>
            <a:r>
              <a:rPr lang="en-US" sz="1600"/>
              <a:t>3. Put in matrix form, and solve,</a:t>
            </a:r>
          </a:p>
        </p:txBody>
      </p:sp>
      <p:sp>
        <p:nvSpPr>
          <p:cNvPr id="12" name="TextBox 11">
            <a:extLst>
              <a:ext uri="{FF2B5EF4-FFF2-40B4-BE49-F238E27FC236}">
                <a16:creationId xmlns:a16="http://schemas.microsoft.com/office/drawing/2014/main" id="{DC89E5D7-7A96-49E5-13C4-9BC724DEA04D}"/>
              </a:ext>
            </a:extLst>
          </p:cNvPr>
          <p:cNvSpPr txBox="1"/>
          <p:nvPr/>
        </p:nvSpPr>
        <p:spPr>
          <a:xfrm>
            <a:off x="5722274" y="3171369"/>
            <a:ext cx="2271252" cy="338554"/>
          </a:xfrm>
          <a:prstGeom prst="rect">
            <a:avLst/>
          </a:prstGeom>
          <a:noFill/>
        </p:spPr>
        <p:txBody>
          <a:bodyPr wrap="square" rtlCol="0">
            <a:spAutoFit/>
          </a:bodyPr>
          <a:lstStyle/>
          <a:p>
            <a:r>
              <a:rPr lang="en-US" sz="1600"/>
              <a:t>4. so iterative solution is:</a:t>
            </a:r>
            <a:endParaRPr lang="en-US"/>
          </a:p>
        </p:txBody>
      </p:sp>
      <p:graphicFrame>
        <p:nvGraphicFramePr>
          <p:cNvPr id="13" name="Object 12">
            <a:extLst>
              <a:ext uri="{FF2B5EF4-FFF2-40B4-BE49-F238E27FC236}">
                <a16:creationId xmlns:a16="http://schemas.microsoft.com/office/drawing/2014/main" id="{014190F5-897F-43A3-4AB9-BE8857BB53FE}"/>
              </a:ext>
            </a:extLst>
          </p:cNvPr>
          <p:cNvGraphicFramePr>
            <a:graphicFrameLocks noChangeAspect="1"/>
          </p:cNvGraphicFramePr>
          <p:nvPr>
            <p:extLst>
              <p:ext uri="{D42A27DB-BD31-4B8C-83A1-F6EECF244321}">
                <p14:modId xmlns:p14="http://schemas.microsoft.com/office/powerpoint/2010/main" val="710076115"/>
              </p:ext>
            </p:extLst>
          </p:nvPr>
        </p:nvGraphicFramePr>
        <p:xfrm>
          <a:off x="5844306" y="3730915"/>
          <a:ext cx="1647775" cy="364044"/>
        </p:xfrm>
        <a:graphic>
          <a:graphicData uri="http://schemas.openxmlformats.org/presentationml/2006/ole">
            <mc:AlternateContent xmlns:mc="http://schemas.openxmlformats.org/markup-compatibility/2006">
              <mc:Choice xmlns:v="urn:schemas-microsoft-com:vml" Requires="v">
                <p:oleObj name="Equation" r:id="rId9" imgW="1091880" imgH="241200" progId="Equation.DSMT4">
                  <p:embed/>
                </p:oleObj>
              </mc:Choice>
              <mc:Fallback>
                <p:oleObj name="Equation" r:id="rId9" imgW="1091880" imgH="241200" progId="Equation.DSMT4">
                  <p:embed/>
                  <p:pic>
                    <p:nvPicPr>
                      <p:cNvPr id="0" name=""/>
                      <p:cNvPicPr/>
                      <p:nvPr/>
                    </p:nvPicPr>
                    <p:blipFill>
                      <a:blip r:embed="rId10"/>
                      <a:stretch>
                        <a:fillRect/>
                      </a:stretch>
                    </p:blipFill>
                    <p:spPr>
                      <a:xfrm>
                        <a:off x="5844306" y="3730915"/>
                        <a:ext cx="1647775" cy="364044"/>
                      </a:xfrm>
                      <a:prstGeom prst="rect">
                        <a:avLst/>
                      </a:prstGeom>
                      <a:ln>
                        <a:solidFill>
                          <a:srgbClr val="002060"/>
                        </a:solidFill>
                      </a:ln>
                    </p:spPr>
                  </p:pic>
                </p:oleObj>
              </mc:Fallback>
            </mc:AlternateContent>
          </a:graphicData>
        </a:graphic>
      </p:graphicFrame>
      <p:graphicFrame>
        <p:nvGraphicFramePr>
          <p:cNvPr id="16" name="Object 15">
            <a:extLst>
              <a:ext uri="{FF2B5EF4-FFF2-40B4-BE49-F238E27FC236}">
                <a16:creationId xmlns:a16="http://schemas.microsoft.com/office/drawing/2014/main" id="{4921B555-D8D3-D288-9302-97EEF7711FD2}"/>
              </a:ext>
            </a:extLst>
          </p:cNvPr>
          <p:cNvGraphicFramePr>
            <a:graphicFrameLocks noChangeAspect="1"/>
          </p:cNvGraphicFramePr>
          <p:nvPr>
            <p:extLst>
              <p:ext uri="{D42A27DB-BD31-4B8C-83A1-F6EECF244321}">
                <p14:modId xmlns:p14="http://schemas.microsoft.com/office/powerpoint/2010/main" val="574761493"/>
              </p:ext>
            </p:extLst>
          </p:nvPr>
        </p:nvGraphicFramePr>
        <p:xfrm>
          <a:off x="5844306" y="4384228"/>
          <a:ext cx="4257368" cy="2205375"/>
        </p:xfrm>
        <a:graphic>
          <a:graphicData uri="http://schemas.openxmlformats.org/presentationml/2006/ole">
            <mc:AlternateContent xmlns:mc="http://schemas.openxmlformats.org/markup-compatibility/2006">
              <mc:Choice xmlns:v="urn:schemas-microsoft-com:vml" Requires="v">
                <p:oleObj name="Equation" r:id="rId11" imgW="2793960" imgH="1447560" progId="Equation.DSMT4">
                  <p:embed/>
                </p:oleObj>
              </mc:Choice>
              <mc:Fallback>
                <p:oleObj name="Equation" r:id="rId11" imgW="2793960" imgH="1447560" progId="Equation.DSMT4">
                  <p:embed/>
                  <p:pic>
                    <p:nvPicPr>
                      <p:cNvPr id="0" name=""/>
                      <p:cNvPicPr/>
                      <p:nvPr/>
                    </p:nvPicPr>
                    <p:blipFill>
                      <a:blip r:embed="rId12"/>
                      <a:stretch>
                        <a:fillRect/>
                      </a:stretch>
                    </p:blipFill>
                    <p:spPr>
                      <a:xfrm>
                        <a:off x="5844306" y="4384228"/>
                        <a:ext cx="4257368" cy="2205375"/>
                      </a:xfrm>
                      <a:prstGeom prst="rect">
                        <a:avLst/>
                      </a:prstGeom>
                      <a:ln>
                        <a:solidFill>
                          <a:schemeClr val="accent1"/>
                        </a:solidFill>
                      </a:ln>
                    </p:spPr>
                  </p:pic>
                </p:oleObj>
              </mc:Fallback>
            </mc:AlternateContent>
          </a:graphicData>
        </a:graphic>
      </p:graphicFrame>
      <p:sp>
        <p:nvSpPr>
          <p:cNvPr id="17" name="TextBox 16">
            <a:extLst>
              <a:ext uri="{FF2B5EF4-FFF2-40B4-BE49-F238E27FC236}">
                <a16:creationId xmlns:a16="http://schemas.microsoft.com/office/drawing/2014/main" id="{70AE1BF2-80CE-A72B-A680-7AA435CECDE5}"/>
              </a:ext>
            </a:extLst>
          </p:cNvPr>
          <p:cNvSpPr txBox="1"/>
          <p:nvPr/>
        </p:nvSpPr>
        <p:spPr>
          <a:xfrm>
            <a:off x="266344" y="5801138"/>
            <a:ext cx="4257368" cy="738664"/>
          </a:xfrm>
          <a:prstGeom prst="rect">
            <a:avLst/>
          </a:prstGeom>
          <a:noFill/>
          <a:ln>
            <a:solidFill>
              <a:srgbClr val="FF0000"/>
            </a:solidFill>
          </a:ln>
        </p:spPr>
        <p:txBody>
          <a:bodyPr wrap="square" rtlCol="0">
            <a:spAutoFit/>
          </a:bodyPr>
          <a:lstStyle/>
          <a:p>
            <a:r>
              <a:rPr lang="en-US" sz="1400"/>
              <a:t>inverting the Jacobian might not be advisable.  And so at this point, we might actually use a linear equation solver algorithm to get x.</a:t>
            </a:r>
          </a:p>
        </p:txBody>
      </p:sp>
      <p:sp>
        <p:nvSpPr>
          <p:cNvPr id="18" name="TextBox 17">
            <a:extLst>
              <a:ext uri="{FF2B5EF4-FFF2-40B4-BE49-F238E27FC236}">
                <a16:creationId xmlns:a16="http://schemas.microsoft.com/office/drawing/2014/main" id="{CEA7F47E-38D9-CFF6-21DA-570BD78F282B}"/>
              </a:ext>
            </a:extLst>
          </p:cNvPr>
          <p:cNvSpPr txBox="1"/>
          <p:nvPr/>
        </p:nvSpPr>
        <p:spPr>
          <a:xfrm>
            <a:off x="266344" y="795728"/>
            <a:ext cx="5200393" cy="369332"/>
          </a:xfrm>
          <a:prstGeom prst="rect">
            <a:avLst/>
          </a:prstGeom>
          <a:noFill/>
        </p:spPr>
        <p:txBody>
          <a:bodyPr wrap="square" rtlCol="0">
            <a:spAutoFit/>
          </a:bodyPr>
          <a:lstStyle/>
          <a:p>
            <a:r>
              <a:rPr lang="en-US"/>
              <a:t>Here’s Newton-Raphson for system of equations.</a:t>
            </a:r>
          </a:p>
        </p:txBody>
      </p:sp>
    </p:spTree>
    <p:extLst>
      <p:ext uri="{BB962C8B-B14F-4D97-AF65-F5344CB8AC3E}">
        <p14:creationId xmlns:p14="http://schemas.microsoft.com/office/powerpoint/2010/main" val="3721956647"/>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6333594-5B59-4B36-8233-29B2268BA887}"/>
              </a:ext>
            </a:extLst>
          </p:cNvPr>
          <p:cNvSpPr txBox="1"/>
          <p:nvPr/>
        </p:nvSpPr>
        <p:spPr>
          <a:xfrm>
            <a:off x="527295" y="1205564"/>
            <a:ext cx="8965981" cy="338554"/>
          </a:xfrm>
          <a:prstGeom prst="rect">
            <a:avLst/>
          </a:prstGeom>
          <a:noFill/>
        </p:spPr>
        <p:txBody>
          <a:bodyPr wrap="none" rtlCol="0">
            <a:spAutoFit/>
          </a:bodyPr>
          <a:lstStyle/>
          <a:p>
            <a:r>
              <a:rPr lang="en-US" sz="1600"/>
              <a:t>Here’s another example using the Bisection method.  Apparently the complexity of this method is O(ln(N)).</a:t>
            </a:r>
          </a:p>
        </p:txBody>
      </p:sp>
      <p:sp>
        <p:nvSpPr>
          <p:cNvPr id="3" name="Rectangle 2">
            <a:extLst>
              <a:ext uri="{FF2B5EF4-FFF2-40B4-BE49-F238E27FC236}">
                <a16:creationId xmlns:a16="http://schemas.microsoft.com/office/drawing/2014/main" id="{2E9ABB4E-3AAF-4003-A29E-E3E93F2387C2}"/>
              </a:ext>
            </a:extLst>
          </p:cNvPr>
          <p:cNvSpPr/>
          <p:nvPr/>
        </p:nvSpPr>
        <p:spPr>
          <a:xfrm>
            <a:off x="4209012" y="253022"/>
            <a:ext cx="2873159" cy="461665"/>
          </a:xfrm>
          <a:prstGeom prst="rect">
            <a:avLst/>
          </a:prstGeom>
        </p:spPr>
        <p:txBody>
          <a:bodyPr wrap="none">
            <a:spAutoFit/>
          </a:bodyPr>
          <a:lstStyle/>
          <a:p>
            <a:r>
              <a:rPr lang="en-US" sz="2400" b="1" u="sng"/>
              <a:t>Recursive Algorithms</a:t>
            </a:r>
          </a:p>
        </p:txBody>
      </p:sp>
      <p:sp>
        <p:nvSpPr>
          <p:cNvPr id="5" name="TextBox 4">
            <a:extLst>
              <a:ext uri="{FF2B5EF4-FFF2-40B4-BE49-F238E27FC236}">
                <a16:creationId xmlns:a16="http://schemas.microsoft.com/office/drawing/2014/main" id="{2B2DD928-9453-4575-944F-B36C7E8BB3FA}"/>
              </a:ext>
            </a:extLst>
          </p:cNvPr>
          <p:cNvSpPr txBox="1"/>
          <p:nvPr/>
        </p:nvSpPr>
        <p:spPr>
          <a:xfrm>
            <a:off x="485142" y="4251963"/>
            <a:ext cx="10277183" cy="338554"/>
          </a:xfrm>
          <a:prstGeom prst="rect">
            <a:avLst/>
          </a:prstGeom>
          <a:noFill/>
        </p:spPr>
        <p:txBody>
          <a:bodyPr wrap="square" rtlCol="0">
            <a:spAutoFit/>
          </a:bodyPr>
          <a:lstStyle/>
          <a:p>
            <a:r>
              <a:rPr lang="en-US" sz="1600"/>
              <a:t>When set f(x) = x -  e</a:t>
            </a:r>
            <a:r>
              <a:rPr lang="en-US" sz="1600" baseline="30000"/>
              <a:t>-x </a:t>
            </a:r>
            <a:r>
              <a:rPr lang="en-US" sz="1600"/>
              <a:t>(flipped it ‘cause we need left boundary to be negative and right boundary to be positive) we get…</a:t>
            </a:r>
          </a:p>
        </p:txBody>
      </p:sp>
      <p:pic>
        <p:nvPicPr>
          <p:cNvPr id="8" name="Picture 7">
            <a:extLst>
              <a:ext uri="{FF2B5EF4-FFF2-40B4-BE49-F238E27FC236}">
                <a16:creationId xmlns:a16="http://schemas.microsoft.com/office/drawing/2014/main" id="{C7085851-744F-4444-A7C9-74E72ADFBEF0}"/>
              </a:ext>
            </a:extLst>
          </p:cNvPr>
          <p:cNvPicPr>
            <a:picLocks noChangeAspect="1"/>
          </p:cNvPicPr>
          <p:nvPr/>
        </p:nvPicPr>
        <p:blipFill>
          <a:blip r:embed="rId3"/>
          <a:stretch>
            <a:fillRect/>
          </a:stretch>
        </p:blipFill>
        <p:spPr>
          <a:xfrm>
            <a:off x="527295" y="1837777"/>
            <a:ext cx="5325218" cy="2086266"/>
          </a:xfrm>
          <a:prstGeom prst="rect">
            <a:avLst/>
          </a:prstGeom>
        </p:spPr>
      </p:pic>
      <p:pic>
        <p:nvPicPr>
          <p:cNvPr id="9" name="Picture 8">
            <a:extLst>
              <a:ext uri="{FF2B5EF4-FFF2-40B4-BE49-F238E27FC236}">
                <a16:creationId xmlns:a16="http://schemas.microsoft.com/office/drawing/2014/main" id="{62A59D47-474C-403B-832C-D454DAFDBF96}"/>
              </a:ext>
            </a:extLst>
          </p:cNvPr>
          <p:cNvPicPr>
            <a:picLocks noChangeAspect="1"/>
          </p:cNvPicPr>
          <p:nvPr/>
        </p:nvPicPr>
        <p:blipFill>
          <a:blip r:embed="rId4"/>
          <a:stretch>
            <a:fillRect/>
          </a:stretch>
        </p:blipFill>
        <p:spPr>
          <a:xfrm>
            <a:off x="527295" y="4879205"/>
            <a:ext cx="2638793" cy="276264"/>
          </a:xfrm>
          <a:prstGeom prst="rect">
            <a:avLst/>
          </a:prstGeom>
        </p:spPr>
      </p:pic>
      <p:pic>
        <p:nvPicPr>
          <p:cNvPr id="10" name="Picture 9">
            <a:extLst>
              <a:ext uri="{FF2B5EF4-FFF2-40B4-BE49-F238E27FC236}">
                <a16:creationId xmlns:a16="http://schemas.microsoft.com/office/drawing/2014/main" id="{907D57F0-A0DE-49A2-BA80-87E1D709ED6F}"/>
              </a:ext>
            </a:extLst>
          </p:cNvPr>
          <p:cNvPicPr>
            <a:picLocks noChangeAspect="1"/>
          </p:cNvPicPr>
          <p:nvPr/>
        </p:nvPicPr>
        <p:blipFill>
          <a:blip r:embed="rId5"/>
          <a:stretch>
            <a:fillRect/>
          </a:stretch>
        </p:blipFill>
        <p:spPr>
          <a:xfrm>
            <a:off x="3747956" y="4888731"/>
            <a:ext cx="3334215" cy="257211"/>
          </a:xfrm>
          <a:prstGeom prst="rect">
            <a:avLst/>
          </a:prstGeom>
        </p:spPr>
      </p:pic>
    </p:spTree>
    <p:extLst>
      <p:ext uri="{BB962C8B-B14F-4D97-AF65-F5344CB8AC3E}">
        <p14:creationId xmlns:p14="http://schemas.microsoft.com/office/powerpoint/2010/main" val="4201034858"/>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E464EF3-C99D-4998-B647-9D9FD4A0A9CA}"/>
              </a:ext>
            </a:extLst>
          </p:cNvPr>
          <p:cNvSpPr txBox="1"/>
          <p:nvPr/>
        </p:nvSpPr>
        <p:spPr>
          <a:xfrm>
            <a:off x="4067175" y="164257"/>
            <a:ext cx="2751844" cy="523220"/>
          </a:xfrm>
          <a:prstGeom prst="rect">
            <a:avLst/>
          </a:prstGeom>
          <a:noFill/>
        </p:spPr>
        <p:txBody>
          <a:bodyPr wrap="none" rtlCol="0">
            <a:spAutoFit/>
          </a:bodyPr>
          <a:lstStyle/>
          <a:p>
            <a:r>
              <a:rPr lang="en-US" sz="2800" b="1" u="sng">
                <a:solidFill>
                  <a:srgbClr val="00B050"/>
                </a:solidFill>
              </a:rPr>
              <a:t>Sorting Methods</a:t>
            </a:r>
          </a:p>
        </p:txBody>
      </p:sp>
      <p:sp>
        <p:nvSpPr>
          <p:cNvPr id="5" name="TextBox 4">
            <a:extLst>
              <a:ext uri="{FF2B5EF4-FFF2-40B4-BE49-F238E27FC236}">
                <a16:creationId xmlns:a16="http://schemas.microsoft.com/office/drawing/2014/main" id="{A5105C5C-AAAC-4B08-A58F-BD63B85B9448}"/>
              </a:ext>
            </a:extLst>
          </p:cNvPr>
          <p:cNvSpPr txBox="1"/>
          <p:nvPr/>
        </p:nvSpPr>
        <p:spPr>
          <a:xfrm>
            <a:off x="371865" y="932439"/>
            <a:ext cx="11044818" cy="523220"/>
          </a:xfrm>
          <a:prstGeom prst="rect">
            <a:avLst/>
          </a:prstGeom>
          <a:noFill/>
        </p:spPr>
        <p:txBody>
          <a:bodyPr wrap="square" rtlCol="0">
            <a:spAutoFit/>
          </a:bodyPr>
          <a:lstStyle/>
          <a:p>
            <a:r>
              <a:rPr lang="en-US" sz="1400"/>
              <a:t>Now let’s look at </a:t>
            </a:r>
            <a:r>
              <a:rPr lang="en-US" sz="1400" b="1"/>
              <a:t>sorting methods</a:t>
            </a:r>
            <a:r>
              <a:rPr lang="en-US" sz="1400"/>
              <a:t>. The ones below sort smallest to largest.  Bubble Sort moves the largest to the right, and Selection Sort moves the smallest to the left.  Both methods are O(n</a:t>
            </a:r>
            <a:r>
              <a:rPr lang="en-US" sz="1400" baseline="30000"/>
              <a:t>2</a:t>
            </a:r>
            <a:r>
              <a:rPr lang="en-US" sz="1400"/>
              <a:t>), though.  </a:t>
            </a:r>
          </a:p>
        </p:txBody>
      </p:sp>
      <p:sp>
        <p:nvSpPr>
          <p:cNvPr id="12" name="TextBox 11">
            <a:extLst>
              <a:ext uri="{FF2B5EF4-FFF2-40B4-BE49-F238E27FC236}">
                <a16:creationId xmlns:a16="http://schemas.microsoft.com/office/drawing/2014/main" id="{56D2D5A7-29C2-44DC-8BCA-D54AD2D0623D}"/>
              </a:ext>
            </a:extLst>
          </p:cNvPr>
          <p:cNvSpPr txBox="1"/>
          <p:nvPr/>
        </p:nvSpPr>
        <p:spPr>
          <a:xfrm>
            <a:off x="371865" y="4109679"/>
            <a:ext cx="5724135" cy="2246769"/>
          </a:xfrm>
          <a:prstGeom prst="rect">
            <a:avLst/>
          </a:prstGeom>
          <a:noFill/>
        </p:spPr>
        <p:txBody>
          <a:bodyPr wrap="square" rtlCol="0">
            <a:spAutoFit/>
          </a:bodyPr>
          <a:lstStyle/>
          <a:p>
            <a:r>
              <a:rPr lang="en-US" sz="1400"/>
              <a:t>Swap = False if list isn’t all in order, and True if it is.  It’s presumed not in order initially.  At beginning of while loop, we set swap to True, and then the for loop goes through the entire list, checking if each pair is in order, and </a:t>
            </a:r>
          </a:p>
          <a:p>
            <a:r>
              <a:rPr lang="en-US" sz="1400"/>
              <a:t>swapping if not (and then setting swap to False to indicate that it had to make a swap and so list evidently wasn’t in order during this pass).  Each pass will push the largest unsorted value all the way to the smallest sorted value (which will be larger).  Program quits once its made enough passes to sort everything and hence </a:t>
            </a:r>
            <a:r>
              <a:rPr lang="en-US" sz="1400" i="1"/>
              <a:t>swap</a:t>
            </a:r>
            <a:r>
              <a:rPr lang="en-US" sz="1400"/>
              <a:t> never gets set to False. (I think it’d be easier to understand if they had reversed the True/False variables) So complexity is: n + n-1 + n-2 + … + 1 ~ O(n</a:t>
            </a:r>
            <a:r>
              <a:rPr lang="en-US" sz="1400" baseline="30000"/>
              <a:t>2</a:t>
            </a:r>
            <a:r>
              <a:rPr lang="en-US" sz="1400"/>
              <a:t>).</a:t>
            </a:r>
          </a:p>
        </p:txBody>
      </p:sp>
      <p:pic>
        <p:nvPicPr>
          <p:cNvPr id="13" name="Picture 12">
            <a:extLst>
              <a:ext uri="{FF2B5EF4-FFF2-40B4-BE49-F238E27FC236}">
                <a16:creationId xmlns:a16="http://schemas.microsoft.com/office/drawing/2014/main" id="{42ABC992-E36A-47DD-99AD-188E5D4315C0}"/>
              </a:ext>
            </a:extLst>
          </p:cNvPr>
          <p:cNvPicPr>
            <a:picLocks noChangeAspect="1"/>
          </p:cNvPicPr>
          <p:nvPr/>
        </p:nvPicPr>
        <p:blipFill>
          <a:blip r:embed="rId2"/>
          <a:stretch>
            <a:fillRect/>
          </a:stretch>
        </p:blipFill>
        <p:spPr>
          <a:xfrm>
            <a:off x="6296415" y="1840380"/>
            <a:ext cx="5754881" cy="1658661"/>
          </a:xfrm>
          <a:prstGeom prst="rect">
            <a:avLst/>
          </a:prstGeom>
        </p:spPr>
      </p:pic>
      <p:sp>
        <p:nvSpPr>
          <p:cNvPr id="14" name="TextBox 13">
            <a:extLst>
              <a:ext uri="{FF2B5EF4-FFF2-40B4-BE49-F238E27FC236}">
                <a16:creationId xmlns:a16="http://schemas.microsoft.com/office/drawing/2014/main" id="{FCDF671A-7A89-4CFC-AEC5-A8A37B873F28}"/>
              </a:ext>
            </a:extLst>
          </p:cNvPr>
          <p:cNvSpPr txBox="1"/>
          <p:nvPr/>
        </p:nvSpPr>
        <p:spPr>
          <a:xfrm>
            <a:off x="6659160" y="4109679"/>
            <a:ext cx="5392135" cy="1815882"/>
          </a:xfrm>
          <a:prstGeom prst="rect">
            <a:avLst/>
          </a:prstGeom>
          <a:noFill/>
        </p:spPr>
        <p:txBody>
          <a:bodyPr wrap="square" rtlCol="0">
            <a:spAutoFit/>
          </a:bodyPr>
          <a:lstStyle/>
          <a:p>
            <a:r>
              <a:rPr lang="en-US" sz="1400"/>
              <a:t>selection sort runs through the list repeatedly swapping the first</a:t>
            </a:r>
          </a:p>
          <a:p>
            <a:r>
              <a:rPr lang="en-US" sz="1400"/>
              <a:t>element with any element it finds to be smaller.  After it has gone </a:t>
            </a:r>
          </a:p>
          <a:p>
            <a:r>
              <a:rPr lang="en-US" sz="1400"/>
              <a:t>through the entire list, the smallest element will then be in place </a:t>
            </a:r>
          </a:p>
          <a:p>
            <a:r>
              <a:rPr lang="en-US" sz="1400"/>
              <a:t>at the beginning of the list.  With the smallest in place, it repeats with </a:t>
            </a:r>
          </a:p>
          <a:p>
            <a:r>
              <a:rPr lang="en-US" sz="1400"/>
              <a:t>the rest of the list (i.e. starting at element two), swapping all </a:t>
            </a:r>
            <a:r>
              <a:rPr lang="en-US" sz="1400" err="1"/>
              <a:t>smallers</a:t>
            </a:r>
            <a:endParaRPr lang="en-US" sz="1400"/>
          </a:p>
          <a:p>
            <a:r>
              <a:rPr lang="en-US" sz="1400"/>
              <a:t>with the 2</a:t>
            </a:r>
            <a:r>
              <a:rPr lang="en-US" sz="1400" baseline="30000"/>
              <a:t>nd</a:t>
            </a:r>
            <a:r>
              <a:rPr lang="en-US" sz="1400"/>
              <a:t> element.  Once it has gone through the list, the 2</a:t>
            </a:r>
            <a:r>
              <a:rPr lang="en-US" sz="1400" baseline="30000"/>
              <a:t>nd</a:t>
            </a:r>
            <a:r>
              <a:rPr lang="en-US" sz="1400"/>
              <a:t> smallest element will be in place next to the smallest.  And then it proceeds similarly until everything is all sorted.  Complexity would be O(n</a:t>
            </a:r>
            <a:r>
              <a:rPr lang="en-US" sz="1400" baseline="30000"/>
              <a:t>2</a:t>
            </a:r>
            <a:r>
              <a:rPr lang="en-US" sz="1400"/>
              <a:t>).</a:t>
            </a:r>
          </a:p>
        </p:txBody>
      </p:sp>
      <p:pic>
        <p:nvPicPr>
          <p:cNvPr id="2" name="Picture 1">
            <a:extLst>
              <a:ext uri="{FF2B5EF4-FFF2-40B4-BE49-F238E27FC236}">
                <a16:creationId xmlns:a16="http://schemas.microsoft.com/office/drawing/2014/main" id="{F7C6C03F-5A4C-46E0-897B-56759AFBD95D}"/>
              </a:ext>
            </a:extLst>
          </p:cNvPr>
          <p:cNvPicPr>
            <a:picLocks noChangeAspect="1"/>
          </p:cNvPicPr>
          <p:nvPr/>
        </p:nvPicPr>
        <p:blipFill>
          <a:blip r:embed="rId3"/>
          <a:stretch>
            <a:fillRect/>
          </a:stretch>
        </p:blipFill>
        <p:spPr>
          <a:xfrm>
            <a:off x="371865" y="1700621"/>
            <a:ext cx="3971925" cy="2143125"/>
          </a:xfrm>
          <a:prstGeom prst="rect">
            <a:avLst/>
          </a:prstGeom>
        </p:spPr>
      </p:pic>
    </p:spTree>
    <p:extLst>
      <p:ext uri="{BB962C8B-B14F-4D97-AF65-F5344CB8AC3E}">
        <p14:creationId xmlns:p14="http://schemas.microsoft.com/office/powerpoint/2010/main" val="4275742916"/>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652EF42-74FC-441E-AEBA-A390898CEA66}"/>
              </a:ext>
            </a:extLst>
          </p:cNvPr>
          <p:cNvPicPr>
            <a:picLocks noChangeAspect="1"/>
          </p:cNvPicPr>
          <p:nvPr/>
        </p:nvPicPr>
        <p:blipFill>
          <a:blip r:embed="rId2"/>
          <a:stretch>
            <a:fillRect/>
          </a:stretch>
        </p:blipFill>
        <p:spPr>
          <a:xfrm>
            <a:off x="323461" y="3062770"/>
            <a:ext cx="4762110" cy="3669275"/>
          </a:xfrm>
          <a:prstGeom prst="rect">
            <a:avLst/>
          </a:prstGeom>
        </p:spPr>
      </p:pic>
      <p:sp>
        <p:nvSpPr>
          <p:cNvPr id="4" name="TextBox 3">
            <a:extLst>
              <a:ext uri="{FF2B5EF4-FFF2-40B4-BE49-F238E27FC236}">
                <a16:creationId xmlns:a16="http://schemas.microsoft.com/office/drawing/2014/main" id="{68D9F3D9-C0E9-4325-B64E-BFF03A2F0379}"/>
              </a:ext>
            </a:extLst>
          </p:cNvPr>
          <p:cNvSpPr txBox="1"/>
          <p:nvPr/>
        </p:nvSpPr>
        <p:spPr>
          <a:xfrm>
            <a:off x="5700470" y="1170307"/>
            <a:ext cx="6028159" cy="1815882"/>
          </a:xfrm>
          <a:prstGeom prst="rect">
            <a:avLst/>
          </a:prstGeom>
          <a:noFill/>
        </p:spPr>
        <p:txBody>
          <a:bodyPr wrap="square" rtlCol="0">
            <a:spAutoFit/>
          </a:bodyPr>
          <a:lstStyle/>
          <a:p>
            <a:r>
              <a:rPr lang="en-US" sz="1400"/>
              <a:t>A better one is </a:t>
            </a:r>
            <a:r>
              <a:rPr lang="en-US" sz="1400" b="1"/>
              <a:t>merge-sort</a:t>
            </a:r>
            <a:r>
              <a:rPr lang="en-US" sz="1400"/>
              <a:t>.  Idea is to break list in half, and those halves in half, etc., all the way down to subsets of size one.  Then bring the S</a:t>
            </a:r>
            <a:r>
              <a:rPr lang="en-US" sz="1400" baseline="-25000"/>
              <a:t>1</a:t>
            </a:r>
            <a:r>
              <a:rPr lang="en-US" sz="1400"/>
              <a:t>’s together and sort them into S</a:t>
            </a:r>
            <a:r>
              <a:rPr lang="en-US" sz="1400" baseline="-25000"/>
              <a:t>2</a:t>
            </a:r>
            <a:r>
              <a:rPr lang="en-US" sz="1400"/>
              <a:t>’s.  Then bring adjacent S</a:t>
            </a:r>
            <a:r>
              <a:rPr lang="en-US" sz="1400" baseline="-25000"/>
              <a:t>2</a:t>
            </a:r>
            <a:r>
              <a:rPr lang="en-US" sz="1400"/>
              <a:t>’s together and sort them into S</a:t>
            </a:r>
            <a:r>
              <a:rPr lang="en-US" sz="1400" baseline="-25000"/>
              <a:t>4</a:t>
            </a:r>
            <a:r>
              <a:rPr lang="en-US" sz="1400"/>
              <a:t>’s.  The way this is done is by comparing the two smallest adjacent S</a:t>
            </a:r>
            <a:r>
              <a:rPr lang="en-US" sz="1400" baseline="-25000"/>
              <a:t>2</a:t>
            </a:r>
            <a:r>
              <a:rPr lang="en-US" sz="1400"/>
              <a:t> elements and putting the smallest of the two in S</a:t>
            </a:r>
            <a:r>
              <a:rPr lang="en-US" sz="1400" baseline="-25000"/>
              <a:t>4</a:t>
            </a:r>
            <a:r>
              <a:rPr lang="en-US" sz="1400"/>
              <a:t>.  Then compare the two smallest of what’s left in the adjacent S</a:t>
            </a:r>
            <a:r>
              <a:rPr lang="en-US" sz="1400" baseline="-25000"/>
              <a:t>2</a:t>
            </a:r>
            <a:r>
              <a:rPr lang="en-US" sz="1400"/>
              <a:t>’s, and put the smallest in S</a:t>
            </a:r>
            <a:r>
              <a:rPr lang="en-US" sz="1400" baseline="-25000"/>
              <a:t>4</a:t>
            </a:r>
            <a:r>
              <a:rPr lang="en-US" sz="1400"/>
              <a:t>.  And then repeat until all the S</a:t>
            </a:r>
            <a:r>
              <a:rPr lang="en-US" sz="1400" baseline="-25000"/>
              <a:t>2</a:t>
            </a:r>
            <a:r>
              <a:rPr lang="en-US" sz="1400"/>
              <a:t> elements are sorted into S</a:t>
            </a:r>
            <a:r>
              <a:rPr lang="en-US" sz="1400" baseline="-25000"/>
              <a:t>4</a:t>
            </a:r>
            <a:r>
              <a:rPr lang="en-US" sz="1400"/>
              <a:t>.  Then once all the S</a:t>
            </a:r>
            <a:r>
              <a:rPr lang="en-US" sz="1400" baseline="-25000"/>
              <a:t>4</a:t>
            </a:r>
            <a:r>
              <a:rPr lang="en-US" sz="1400"/>
              <a:t>’s have been sorted within themselves, we would merge them into sorted S</a:t>
            </a:r>
            <a:r>
              <a:rPr lang="en-US" sz="1400" baseline="-25000"/>
              <a:t>8</a:t>
            </a:r>
            <a:r>
              <a:rPr lang="en-US" sz="1400"/>
              <a:t>’s in like fashion.   </a:t>
            </a:r>
            <a:endParaRPr lang="en-US" sz="1600"/>
          </a:p>
        </p:txBody>
      </p:sp>
      <p:sp>
        <p:nvSpPr>
          <p:cNvPr id="5" name="TextBox 4">
            <a:extLst>
              <a:ext uri="{FF2B5EF4-FFF2-40B4-BE49-F238E27FC236}">
                <a16:creationId xmlns:a16="http://schemas.microsoft.com/office/drawing/2014/main" id="{2B69433D-3955-43A1-A184-165B549A3238}"/>
              </a:ext>
            </a:extLst>
          </p:cNvPr>
          <p:cNvSpPr txBox="1"/>
          <p:nvPr/>
        </p:nvSpPr>
        <p:spPr>
          <a:xfrm>
            <a:off x="5703582" y="3462691"/>
            <a:ext cx="6164957" cy="1077218"/>
          </a:xfrm>
          <a:prstGeom prst="rect">
            <a:avLst/>
          </a:prstGeom>
          <a:noFill/>
        </p:spPr>
        <p:txBody>
          <a:bodyPr wrap="none" rtlCol="0">
            <a:spAutoFit/>
          </a:bodyPr>
          <a:lstStyle/>
          <a:p>
            <a:r>
              <a:rPr lang="en-US" sz="1600"/>
              <a:t>The complexity is O(</a:t>
            </a:r>
            <a:r>
              <a:rPr lang="en-US" sz="1600" err="1"/>
              <a:t>nlog</a:t>
            </a:r>
            <a:r>
              <a:rPr lang="en-US" sz="1600"/>
              <a:t>(n)), since breaking it into halves is the </a:t>
            </a:r>
          </a:p>
          <a:p>
            <a:r>
              <a:rPr lang="en-US" sz="1600"/>
              <a:t>O(log(n)) part, and then sorting those halves is O(n) – not O(n</a:t>
            </a:r>
            <a:r>
              <a:rPr lang="en-US" sz="1600" baseline="30000"/>
              <a:t>2</a:t>
            </a:r>
            <a:r>
              <a:rPr lang="en-US" sz="1600"/>
              <a:t>) because</a:t>
            </a:r>
          </a:p>
          <a:p>
            <a:r>
              <a:rPr lang="en-US" sz="1600"/>
              <a:t>the two halves are already sorted </a:t>
            </a:r>
            <a:r>
              <a:rPr lang="en-US" sz="1600" i="1"/>
              <a:t>themselves</a:t>
            </a:r>
            <a:r>
              <a:rPr lang="en-US" sz="1600"/>
              <a:t>.  The counting </a:t>
            </a:r>
          </a:p>
          <a:p>
            <a:r>
              <a:rPr lang="en-US" sz="1600"/>
              <a:t>is similar to the first bisection search thing discussed.</a:t>
            </a:r>
          </a:p>
        </p:txBody>
      </p:sp>
      <p:pic>
        <p:nvPicPr>
          <p:cNvPr id="6" name="Picture 5">
            <a:extLst>
              <a:ext uri="{FF2B5EF4-FFF2-40B4-BE49-F238E27FC236}">
                <a16:creationId xmlns:a16="http://schemas.microsoft.com/office/drawing/2014/main" id="{7ED36748-7916-4A86-A1A4-0BC07A8B690B}"/>
              </a:ext>
            </a:extLst>
          </p:cNvPr>
          <p:cNvPicPr>
            <a:picLocks noChangeAspect="1"/>
          </p:cNvPicPr>
          <p:nvPr/>
        </p:nvPicPr>
        <p:blipFill>
          <a:blip r:embed="rId3"/>
          <a:stretch>
            <a:fillRect/>
          </a:stretch>
        </p:blipFill>
        <p:spPr>
          <a:xfrm>
            <a:off x="293639" y="796412"/>
            <a:ext cx="4136959" cy="2059576"/>
          </a:xfrm>
          <a:prstGeom prst="rect">
            <a:avLst/>
          </a:prstGeom>
        </p:spPr>
      </p:pic>
      <p:sp>
        <p:nvSpPr>
          <p:cNvPr id="3" name="TextBox 2">
            <a:extLst>
              <a:ext uri="{FF2B5EF4-FFF2-40B4-BE49-F238E27FC236}">
                <a16:creationId xmlns:a16="http://schemas.microsoft.com/office/drawing/2014/main" id="{24F164EF-5F42-4696-A56E-F6DD881E2D7B}"/>
              </a:ext>
            </a:extLst>
          </p:cNvPr>
          <p:cNvSpPr txBox="1"/>
          <p:nvPr/>
        </p:nvSpPr>
        <p:spPr>
          <a:xfrm>
            <a:off x="4152900" y="267357"/>
            <a:ext cx="2670090" cy="523220"/>
          </a:xfrm>
          <a:prstGeom prst="rect">
            <a:avLst/>
          </a:prstGeom>
          <a:noFill/>
        </p:spPr>
        <p:txBody>
          <a:bodyPr wrap="none" rtlCol="0">
            <a:spAutoFit/>
          </a:bodyPr>
          <a:lstStyle/>
          <a:p>
            <a:r>
              <a:rPr lang="en-US" sz="2800" b="1" u="sng">
                <a:solidFill>
                  <a:srgbClr val="00B050"/>
                </a:solidFill>
              </a:rPr>
              <a:t>Sorting Methods</a:t>
            </a:r>
          </a:p>
        </p:txBody>
      </p:sp>
      <p:sp>
        <p:nvSpPr>
          <p:cNvPr id="7" name="Freeform: Shape 6">
            <a:extLst>
              <a:ext uri="{FF2B5EF4-FFF2-40B4-BE49-F238E27FC236}">
                <a16:creationId xmlns:a16="http://schemas.microsoft.com/office/drawing/2014/main" id="{3A721206-2E2B-435A-BC67-F6FCCAF572C1}"/>
              </a:ext>
            </a:extLst>
          </p:cNvPr>
          <p:cNvSpPr/>
          <p:nvPr/>
        </p:nvSpPr>
        <p:spPr>
          <a:xfrm>
            <a:off x="4166647" y="5128181"/>
            <a:ext cx="263951" cy="1300899"/>
          </a:xfrm>
          <a:custGeom>
            <a:avLst/>
            <a:gdLst>
              <a:gd name="connsiteX0" fmla="*/ 0 w 263951"/>
              <a:gd name="connsiteY0" fmla="*/ 0 h 1300899"/>
              <a:gd name="connsiteX1" fmla="*/ 37708 w 263951"/>
              <a:gd name="connsiteY1" fmla="*/ 56561 h 1300899"/>
              <a:gd name="connsiteX2" fmla="*/ 65988 w 263951"/>
              <a:gd name="connsiteY2" fmla="*/ 65988 h 1300899"/>
              <a:gd name="connsiteX3" fmla="*/ 84842 w 263951"/>
              <a:gd name="connsiteY3" fmla="*/ 94268 h 1300899"/>
              <a:gd name="connsiteX4" fmla="*/ 113122 w 263951"/>
              <a:gd name="connsiteY4" fmla="*/ 113122 h 1300899"/>
              <a:gd name="connsiteX5" fmla="*/ 131976 w 263951"/>
              <a:gd name="connsiteY5" fmla="*/ 141403 h 1300899"/>
              <a:gd name="connsiteX6" fmla="*/ 141402 w 263951"/>
              <a:gd name="connsiteY6" fmla="*/ 169683 h 1300899"/>
              <a:gd name="connsiteX7" fmla="*/ 122549 w 263951"/>
              <a:gd name="connsiteY7" fmla="*/ 339365 h 1300899"/>
              <a:gd name="connsiteX8" fmla="*/ 141402 w 263951"/>
              <a:gd name="connsiteY8" fmla="*/ 499621 h 1300899"/>
              <a:gd name="connsiteX9" fmla="*/ 160256 w 263951"/>
              <a:gd name="connsiteY9" fmla="*/ 527901 h 1300899"/>
              <a:gd name="connsiteX10" fmla="*/ 188537 w 263951"/>
              <a:gd name="connsiteY10" fmla="*/ 537328 h 1300899"/>
              <a:gd name="connsiteX11" fmla="*/ 216817 w 263951"/>
              <a:gd name="connsiteY11" fmla="*/ 556182 h 1300899"/>
              <a:gd name="connsiteX12" fmla="*/ 245097 w 263951"/>
              <a:gd name="connsiteY12" fmla="*/ 565609 h 1300899"/>
              <a:gd name="connsiteX13" fmla="*/ 263951 w 263951"/>
              <a:gd name="connsiteY13" fmla="*/ 593889 h 1300899"/>
              <a:gd name="connsiteX14" fmla="*/ 226244 w 263951"/>
              <a:gd name="connsiteY14" fmla="*/ 603316 h 1300899"/>
              <a:gd name="connsiteX15" fmla="*/ 197963 w 263951"/>
              <a:gd name="connsiteY15" fmla="*/ 622170 h 1300899"/>
              <a:gd name="connsiteX16" fmla="*/ 169683 w 263951"/>
              <a:gd name="connsiteY16" fmla="*/ 631596 h 1300899"/>
              <a:gd name="connsiteX17" fmla="*/ 150829 w 263951"/>
              <a:gd name="connsiteY17" fmla="*/ 659877 h 1300899"/>
              <a:gd name="connsiteX18" fmla="*/ 141402 w 263951"/>
              <a:gd name="connsiteY18" fmla="*/ 688157 h 1300899"/>
              <a:gd name="connsiteX19" fmla="*/ 131976 w 263951"/>
              <a:gd name="connsiteY19" fmla="*/ 1150071 h 1300899"/>
              <a:gd name="connsiteX20" fmla="*/ 113122 w 263951"/>
              <a:gd name="connsiteY20" fmla="*/ 1206631 h 1300899"/>
              <a:gd name="connsiteX21" fmla="*/ 94268 w 263951"/>
              <a:gd name="connsiteY21" fmla="*/ 1234912 h 1300899"/>
              <a:gd name="connsiteX22" fmla="*/ 65988 w 263951"/>
              <a:gd name="connsiteY22" fmla="*/ 1291473 h 1300899"/>
              <a:gd name="connsiteX23" fmla="*/ 37708 w 263951"/>
              <a:gd name="connsiteY23" fmla="*/ 1300899 h 1300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3951" h="1300899">
                <a:moveTo>
                  <a:pt x="0" y="0"/>
                </a:moveTo>
                <a:cubicBezTo>
                  <a:pt x="12569" y="18854"/>
                  <a:pt x="21685" y="40538"/>
                  <a:pt x="37708" y="56561"/>
                </a:cubicBezTo>
                <a:cubicBezTo>
                  <a:pt x="44734" y="63587"/>
                  <a:pt x="58229" y="59781"/>
                  <a:pt x="65988" y="65988"/>
                </a:cubicBezTo>
                <a:cubicBezTo>
                  <a:pt x="74835" y="73066"/>
                  <a:pt x="76831" y="86257"/>
                  <a:pt x="84842" y="94268"/>
                </a:cubicBezTo>
                <a:cubicBezTo>
                  <a:pt x="92853" y="102279"/>
                  <a:pt x="103695" y="106837"/>
                  <a:pt x="113122" y="113122"/>
                </a:cubicBezTo>
                <a:cubicBezTo>
                  <a:pt x="119407" y="122549"/>
                  <a:pt x="126909" y="131269"/>
                  <a:pt x="131976" y="141403"/>
                </a:cubicBezTo>
                <a:cubicBezTo>
                  <a:pt x="136420" y="150291"/>
                  <a:pt x="141402" y="159746"/>
                  <a:pt x="141402" y="169683"/>
                </a:cubicBezTo>
                <a:cubicBezTo>
                  <a:pt x="141402" y="290740"/>
                  <a:pt x="144793" y="272636"/>
                  <a:pt x="122549" y="339365"/>
                </a:cubicBezTo>
                <a:cubicBezTo>
                  <a:pt x="124037" y="360198"/>
                  <a:pt x="119978" y="456773"/>
                  <a:pt x="141402" y="499621"/>
                </a:cubicBezTo>
                <a:cubicBezTo>
                  <a:pt x="146469" y="509754"/>
                  <a:pt x="151409" y="520824"/>
                  <a:pt x="160256" y="527901"/>
                </a:cubicBezTo>
                <a:cubicBezTo>
                  <a:pt x="168016" y="534108"/>
                  <a:pt x="179110" y="534186"/>
                  <a:pt x="188537" y="537328"/>
                </a:cubicBezTo>
                <a:cubicBezTo>
                  <a:pt x="197964" y="543613"/>
                  <a:pt x="206684" y="551115"/>
                  <a:pt x="216817" y="556182"/>
                </a:cubicBezTo>
                <a:cubicBezTo>
                  <a:pt x="225705" y="560626"/>
                  <a:pt x="237338" y="559402"/>
                  <a:pt x="245097" y="565609"/>
                </a:cubicBezTo>
                <a:cubicBezTo>
                  <a:pt x="253944" y="572687"/>
                  <a:pt x="257666" y="584462"/>
                  <a:pt x="263951" y="593889"/>
                </a:cubicBezTo>
                <a:cubicBezTo>
                  <a:pt x="251382" y="597031"/>
                  <a:pt x="238152" y="598212"/>
                  <a:pt x="226244" y="603316"/>
                </a:cubicBezTo>
                <a:cubicBezTo>
                  <a:pt x="215830" y="607779"/>
                  <a:pt x="208097" y="617103"/>
                  <a:pt x="197963" y="622170"/>
                </a:cubicBezTo>
                <a:cubicBezTo>
                  <a:pt x="189075" y="626614"/>
                  <a:pt x="179110" y="628454"/>
                  <a:pt x="169683" y="631596"/>
                </a:cubicBezTo>
                <a:cubicBezTo>
                  <a:pt x="163398" y="641023"/>
                  <a:pt x="155896" y="649743"/>
                  <a:pt x="150829" y="659877"/>
                </a:cubicBezTo>
                <a:cubicBezTo>
                  <a:pt x="146385" y="668765"/>
                  <a:pt x="141784" y="678228"/>
                  <a:pt x="141402" y="688157"/>
                </a:cubicBezTo>
                <a:cubicBezTo>
                  <a:pt x="135483" y="842047"/>
                  <a:pt x="140364" y="996296"/>
                  <a:pt x="131976" y="1150071"/>
                </a:cubicBezTo>
                <a:cubicBezTo>
                  <a:pt x="130894" y="1169915"/>
                  <a:pt x="124146" y="1190095"/>
                  <a:pt x="113122" y="1206631"/>
                </a:cubicBezTo>
                <a:lnTo>
                  <a:pt x="94268" y="1234912"/>
                </a:lnTo>
                <a:cubicBezTo>
                  <a:pt x="88058" y="1253543"/>
                  <a:pt x="82602" y="1278182"/>
                  <a:pt x="65988" y="1291473"/>
                </a:cubicBezTo>
                <a:cubicBezTo>
                  <a:pt x="58229" y="1297680"/>
                  <a:pt x="37708" y="1300899"/>
                  <a:pt x="37708" y="1300899"/>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F035F8D3-DA0C-495C-B2D8-88834553FD56}"/>
              </a:ext>
            </a:extLst>
          </p:cNvPr>
          <p:cNvSpPr txBox="1"/>
          <p:nvPr/>
        </p:nvSpPr>
        <p:spPr>
          <a:xfrm>
            <a:off x="4685366" y="5086132"/>
            <a:ext cx="3233149" cy="1384995"/>
          </a:xfrm>
          <a:prstGeom prst="rect">
            <a:avLst/>
          </a:prstGeom>
          <a:noFill/>
        </p:spPr>
        <p:txBody>
          <a:bodyPr wrap="square" rtlCol="0">
            <a:spAutoFit/>
          </a:bodyPr>
          <a:lstStyle/>
          <a:p>
            <a:r>
              <a:rPr lang="en-US" sz="1400"/>
              <a:t>After the first while, above, we will be left with remnants of [left] or [right], depending on whether i or j got to the end of their respective set first.  So then we have to append the elements of the what’s remaining in that last set.</a:t>
            </a:r>
          </a:p>
        </p:txBody>
      </p:sp>
    </p:spTree>
    <p:extLst>
      <p:ext uri="{BB962C8B-B14F-4D97-AF65-F5344CB8AC3E}">
        <p14:creationId xmlns:p14="http://schemas.microsoft.com/office/powerpoint/2010/main" val="1273303692"/>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45F85C9-31B9-4067-85BA-5DFE36D59ABE}"/>
              </a:ext>
            </a:extLst>
          </p:cNvPr>
          <p:cNvPicPr>
            <a:picLocks noChangeAspect="1"/>
          </p:cNvPicPr>
          <p:nvPr/>
        </p:nvPicPr>
        <p:blipFill>
          <a:blip r:embed="rId2"/>
          <a:stretch>
            <a:fillRect/>
          </a:stretch>
        </p:blipFill>
        <p:spPr>
          <a:xfrm>
            <a:off x="340588" y="866729"/>
            <a:ext cx="5374538" cy="5321007"/>
          </a:xfrm>
          <a:prstGeom prst="rect">
            <a:avLst/>
          </a:prstGeom>
        </p:spPr>
      </p:pic>
      <p:sp>
        <p:nvSpPr>
          <p:cNvPr id="3" name="TextBox 2">
            <a:extLst>
              <a:ext uri="{FF2B5EF4-FFF2-40B4-BE49-F238E27FC236}">
                <a16:creationId xmlns:a16="http://schemas.microsoft.com/office/drawing/2014/main" id="{76DB9353-A8FE-489A-9FCF-082DD1B782E4}"/>
              </a:ext>
            </a:extLst>
          </p:cNvPr>
          <p:cNvSpPr txBox="1"/>
          <p:nvPr/>
        </p:nvSpPr>
        <p:spPr>
          <a:xfrm>
            <a:off x="4090756" y="156839"/>
            <a:ext cx="2670090" cy="523220"/>
          </a:xfrm>
          <a:prstGeom prst="rect">
            <a:avLst/>
          </a:prstGeom>
          <a:noFill/>
        </p:spPr>
        <p:txBody>
          <a:bodyPr wrap="none" rtlCol="0">
            <a:spAutoFit/>
          </a:bodyPr>
          <a:lstStyle/>
          <a:p>
            <a:r>
              <a:rPr lang="en-US" sz="2800" b="1" u="sng">
                <a:solidFill>
                  <a:srgbClr val="00B050"/>
                </a:solidFill>
              </a:rPr>
              <a:t>Sorting Methods</a:t>
            </a:r>
          </a:p>
        </p:txBody>
      </p:sp>
      <p:sp>
        <p:nvSpPr>
          <p:cNvPr id="4" name="TextBox 3">
            <a:extLst>
              <a:ext uri="{FF2B5EF4-FFF2-40B4-BE49-F238E27FC236}">
                <a16:creationId xmlns:a16="http://schemas.microsoft.com/office/drawing/2014/main" id="{E384D664-3DB6-48D5-BF96-3E7638AD8AC2}"/>
              </a:ext>
            </a:extLst>
          </p:cNvPr>
          <p:cNvSpPr txBox="1"/>
          <p:nvPr/>
        </p:nvSpPr>
        <p:spPr>
          <a:xfrm>
            <a:off x="5814872" y="973262"/>
            <a:ext cx="5486401" cy="1815882"/>
          </a:xfrm>
          <a:prstGeom prst="rect">
            <a:avLst/>
          </a:prstGeom>
          <a:noFill/>
        </p:spPr>
        <p:txBody>
          <a:bodyPr wrap="square" rtlCol="0">
            <a:spAutoFit/>
          </a:bodyPr>
          <a:lstStyle/>
          <a:p>
            <a:r>
              <a:rPr lang="en-US" sz="1600"/>
              <a:t>Here’s another one that I wrote.  Note it has the same structure</a:t>
            </a:r>
          </a:p>
          <a:p>
            <a:r>
              <a:rPr lang="en-US" sz="1600"/>
              <a:t>as the previous one.  And it follows the general recursive structure.</a:t>
            </a:r>
          </a:p>
          <a:p>
            <a:endParaRPr lang="en-US" sz="1600"/>
          </a:p>
          <a:p>
            <a:pPr marL="342900" indent="-342900">
              <a:buAutoNum type="arabicPeriod"/>
            </a:pPr>
            <a:r>
              <a:rPr lang="en-US" sz="1600"/>
              <a:t>Explicitly return the initial cases: n = 0, 1</a:t>
            </a:r>
          </a:p>
          <a:p>
            <a:pPr marL="342900" indent="-342900">
              <a:buAutoNum type="arabicPeriod"/>
            </a:pPr>
            <a:r>
              <a:rPr lang="en-US" sz="1600"/>
              <a:t>Return all other cases in terms of executions of previous cases: f(n) = g(f(n-1), f(n-2))</a:t>
            </a:r>
          </a:p>
        </p:txBody>
      </p:sp>
      <p:sp>
        <p:nvSpPr>
          <p:cNvPr id="5" name="Freeform: Shape 4">
            <a:extLst>
              <a:ext uri="{FF2B5EF4-FFF2-40B4-BE49-F238E27FC236}">
                <a16:creationId xmlns:a16="http://schemas.microsoft.com/office/drawing/2014/main" id="{633599AC-2BC4-49D1-982D-149FACCF284F}"/>
              </a:ext>
            </a:extLst>
          </p:cNvPr>
          <p:cNvSpPr/>
          <p:nvPr/>
        </p:nvSpPr>
        <p:spPr>
          <a:xfrm>
            <a:off x="5557421" y="3431445"/>
            <a:ext cx="328474" cy="2395721"/>
          </a:xfrm>
          <a:custGeom>
            <a:avLst/>
            <a:gdLst>
              <a:gd name="connsiteX0" fmla="*/ 8878 w 328474"/>
              <a:gd name="connsiteY0" fmla="*/ 4213 h 2395721"/>
              <a:gd name="connsiteX1" fmla="*/ 177554 w 328474"/>
              <a:gd name="connsiteY1" fmla="*/ 39724 h 2395721"/>
              <a:gd name="connsiteX2" fmla="*/ 204187 w 328474"/>
              <a:gd name="connsiteY2" fmla="*/ 75235 h 2395721"/>
              <a:gd name="connsiteX3" fmla="*/ 221942 w 328474"/>
              <a:gd name="connsiteY3" fmla="*/ 155134 h 2395721"/>
              <a:gd name="connsiteX4" fmla="*/ 195309 w 328474"/>
              <a:gd name="connsiteY4" fmla="*/ 456974 h 2395721"/>
              <a:gd name="connsiteX5" fmla="*/ 168676 w 328474"/>
              <a:gd name="connsiteY5" fmla="*/ 527996 h 2395721"/>
              <a:gd name="connsiteX6" fmla="*/ 159798 w 328474"/>
              <a:gd name="connsiteY6" fmla="*/ 581262 h 2395721"/>
              <a:gd name="connsiteX7" fmla="*/ 142043 w 328474"/>
              <a:gd name="connsiteY7" fmla="*/ 634528 h 2395721"/>
              <a:gd name="connsiteX8" fmla="*/ 133165 w 328474"/>
              <a:gd name="connsiteY8" fmla="*/ 661161 h 2395721"/>
              <a:gd name="connsiteX9" fmla="*/ 124288 w 328474"/>
              <a:gd name="connsiteY9" fmla="*/ 705549 h 2395721"/>
              <a:gd name="connsiteX10" fmla="*/ 133165 w 328474"/>
              <a:gd name="connsiteY10" fmla="*/ 1051778 h 2395721"/>
              <a:gd name="connsiteX11" fmla="*/ 150921 w 328474"/>
              <a:gd name="connsiteY11" fmla="*/ 1069534 h 2395721"/>
              <a:gd name="connsiteX12" fmla="*/ 195309 w 328474"/>
              <a:gd name="connsiteY12" fmla="*/ 1122800 h 2395721"/>
              <a:gd name="connsiteX13" fmla="*/ 230820 w 328474"/>
              <a:gd name="connsiteY13" fmla="*/ 1131677 h 2395721"/>
              <a:gd name="connsiteX14" fmla="*/ 328474 w 328474"/>
              <a:gd name="connsiteY14" fmla="*/ 1149433 h 2395721"/>
              <a:gd name="connsiteX15" fmla="*/ 275208 w 328474"/>
              <a:gd name="connsiteY15" fmla="*/ 1176066 h 2395721"/>
              <a:gd name="connsiteX16" fmla="*/ 257453 w 328474"/>
              <a:gd name="connsiteY16" fmla="*/ 1202699 h 2395721"/>
              <a:gd name="connsiteX17" fmla="*/ 239697 w 328474"/>
              <a:gd name="connsiteY17" fmla="*/ 1220454 h 2395721"/>
              <a:gd name="connsiteX18" fmla="*/ 213064 w 328474"/>
              <a:gd name="connsiteY18" fmla="*/ 1264842 h 2395721"/>
              <a:gd name="connsiteX19" fmla="*/ 186431 w 328474"/>
              <a:gd name="connsiteY19" fmla="*/ 1309231 h 2395721"/>
              <a:gd name="connsiteX20" fmla="*/ 195309 w 328474"/>
              <a:gd name="connsiteY20" fmla="*/ 1850769 h 2395721"/>
              <a:gd name="connsiteX21" fmla="*/ 204187 w 328474"/>
              <a:gd name="connsiteY21" fmla="*/ 1886279 h 2395721"/>
              <a:gd name="connsiteX22" fmla="*/ 221942 w 328474"/>
              <a:gd name="connsiteY22" fmla="*/ 1957301 h 2395721"/>
              <a:gd name="connsiteX23" fmla="*/ 221942 w 328474"/>
              <a:gd name="connsiteY23" fmla="*/ 2223631 h 2395721"/>
              <a:gd name="connsiteX24" fmla="*/ 204187 w 328474"/>
              <a:gd name="connsiteY24" fmla="*/ 2285774 h 2395721"/>
              <a:gd name="connsiteX25" fmla="*/ 186431 w 328474"/>
              <a:gd name="connsiteY25" fmla="*/ 2312407 h 2395721"/>
              <a:gd name="connsiteX26" fmla="*/ 177554 w 328474"/>
              <a:gd name="connsiteY26" fmla="*/ 2339040 h 2395721"/>
              <a:gd name="connsiteX27" fmla="*/ 159798 w 328474"/>
              <a:gd name="connsiteY27" fmla="*/ 2356796 h 2395721"/>
              <a:gd name="connsiteX28" fmla="*/ 0 w 328474"/>
              <a:gd name="connsiteY28" fmla="*/ 2392306 h 2395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28474" h="2395721">
                <a:moveTo>
                  <a:pt x="8878" y="4213"/>
                </a:moveTo>
                <a:cubicBezTo>
                  <a:pt x="186540" y="14664"/>
                  <a:pt x="128437" y="-29039"/>
                  <a:pt x="177554" y="39724"/>
                </a:cubicBezTo>
                <a:cubicBezTo>
                  <a:pt x="186154" y="51764"/>
                  <a:pt x="195309" y="63398"/>
                  <a:pt x="204187" y="75235"/>
                </a:cubicBezTo>
                <a:cubicBezTo>
                  <a:pt x="207610" y="88928"/>
                  <a:pt x="221942" y="143867"/>
                  <a:pt x="221942" y="155134"/>
                </a:cubicBezTo>
                <a:cubicBezTo>
                  <a:pt x="221942" y="253793"/>
                  <a:pt x="223034" y="359942"/>
                  <a:pt x="195309" y="456974"/>
                </a:cubicBezTo>
                <a:cubicBezTo>
                  <a:pt x="188351" y="481325"/>
                  <a:pt x="178054" y="504550"/>
                  <a:pt x="168676" y="527996"/>
                </a:cubicBezTo>
                <a:cubicBezTo>
                  <a:pt x="165717" y="545751"/>
                  <a:pt x="164164" y="563799"/>
                  <a:pt x="159798" y="581262"/>
                </a:cubicBezTo>
                <a:cubicBezTo>
                  <a:pt x="155259" y="599419"/>
                  <a:pt x="147961" y="616773"/>
                  <a:pt x="142043" y="634528"/>
                </a:cubicBezTo>
                <a:cubicBezTo>
                  <a:pt x="139084" y="643406"/>
                  <a:pt x="135000" y="651985"/>
                  <a:pt x="133165" y="661161"/>
                </a:cubicBezTo>
                <a:lnTo>
                  <a:pt x="124288" y="705549"/>
                </a:lnTo>
                <a:cubicBezTo>
                  <a:pt x="127247" y="820959"/>
                  <a:pt x="124740" y="936638"/>
                  <a:pt x="133165" y="1051778"/>
                </a:cubicBezTo>
                <a:cubicBezTo>
                  <a:pt x="133776" y="1060126"/>
                  <a:pt x="145692" y="1062998"/>
                  <a:pt x="150921" y="1069534"/>
                </a:cubicBezTo>
                <a:cubicBezTo>
                  <a:pt x="166403" y="1088887"/>
                  <a:pt x="172000" y="1109481"/>
                  <a:pt x="195309" y="1122800"/>
                </a:cubicBezTo>
                <a:cubicBezTo>
                  <a:pt x="205903" y="1128853"/>
                  <a:pt x="219088" y="1128325"/>
                  <a:pt x="230820" y="1131677"/>
                </a:cubicBezTo>
                <a:cubicBezTo>
                  <a:pt x="294691" y="1149925"/>
                  <a:pt x="210933" y="1134740"/>
                  <a:pt x="328474" y="1149433"/>
                </a:cubicBezTo>
                <a:cubicBezTo>
                  <a:pt x="306811" y="1156653"/>
                  <a:pt x="292419" y="1158855"/>
                  <a:pt x="275208" y="1176066"/>
                </a:cubicBezTo>
                <a:cubicBezTo>
                  <a:pt x="267664" y="1183611"/>
                  <a:pt x="264118" y="1194368"/>
                  <a:pt x="257453" y="1202699"/>
                </a:cubicBezTo>
                <a:cubicBezTo>
                  <a:pt x="252224" y="1209235"/>
                  <a:pt x="245616" y="1214536"/>
                  <a:pt x="239697" y="1220454"/>
                </a:cubicBezTo>
                <a:cubicBezTo>
                  <a:pt x="214550" y="1295900"/>
                  <a:pt x="249622" y="1203912"/>
                  <a:pt x="213064" y="1264842"/>
                </a:cubicBezTo>
                <a:cubicBezTo>
                  <a:pt x="178488" y="1322468"/>
                  <a:pt x="231423" y="1264239"/>
                  <a:pt x="186431" y="1309231"/>
                </a:cubicBezTo>
                <a:cubicBezTo>
                  <a:pt x="189390" y="1489744"/>
                  <a:pt x="189756" y="1670317"/>
                  <a:pt x="195309" y="1850769"/>
                </a:cubicBezTo>
                <a:cubicBezTo>
                  <a:pt x="195684" y="1862964"/>
                  <a:pt x="201540" y="1874369"/>
                  <a:pt x="204187" y="1886279"/>
                </a:cubicBezTo>
                <a:cubicBezTo>
                  <a:pt x="218472" y="1950562"/>
                  <a:pt x="206076" y="1909706"/>
                  <a:pt x="221942" y="1957301"/>
                </a:cubicBezTo>
                <a:cubicBezTo>
                  <a:pt x="239062" y="2077135"/>
                  <a:pt x="236264" y="2030286"/>
                  <a:pt x="221942" y="2223631"/>
                </a:cubicBezTo>
                <a:cubicBezTo>
                  <a:pt x="221448" y="2230305"/>
                  <a:pt x="208751" y="2276646"/>
                  <a:pt x="204187" y="2285774"/>
                </a:cubicBezTo>
                <a:cubicBezTo>
                  <a:pt x="199415" y="2295317"/>
                  <a:pt x="192350" y="2303529"/>
                  <a:pt x="186431" y="2312407"/>
                </a:cubicBezTo>
                <a:cubicBezTo>
                  <a:pt x="183472" y="2321285"/>
                  <a:pt x="182369" y="2331016"/>
                  <a:pt x="177554" y="2339040"/>
                </a:cubicBezTo>
                <a:cubicBezTo>
                  <a:pt x="173248" y="2346217"/>
                  <a:pt x="166494" y="2351774"/>
                  <a:pt x="159798" y="2356796"/>
                </a:cubicBezTo>
                <a:cubicBezTo>
                  <a:pt x="86187" y="2412004"/>
                  <a:pt x="112558" y="2392306"/>
                  <a:pt x="0" y="2392306"/>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8CE14BF6-CB18-4582-BB38-1233AE263EC4}"/>
              </a:ext>
            </a:extLst>
          </p:cNvPr>
          <p:cNvSpPr txBox="1"/>
          <p:nvPr/>
        </p:nvSpPr>
        <p:spPr>
          <a:xfrm>
            <a:off x="6276513" y="3639845"/>
            <a:ext cx="5174430" cy="1354217"/>
          </a:xfrm>
          <a:prstGeom prst="rect">
            <a:avLst/>
          </a:prstGeom>
          <a:noFill/>
        </p:spPr>
        <p:txBody>
          <a:bodyPr wrap="none" rtlCol="0">
            <a:spAutoFit/>
          </a:bodyPr>
          <a:lstStyle/>
          <a:p>
            <a:r>
              <a:rPr lang="en-US" sz="1600"/>
              <a:t>So we have to sort </a:t>
            </a:r>
            <a:r>
              <a:rPr lang="en-US" sz="1600" err="1"/>
              <a:t>len</a:t>
            </a:r>
            <a:r>
              <a:rPr lang="en-US" sz="1600"/>
              <a:t>(list1) + </a:t>
            </a:r>
            <a:r>
              <a:rPr lang="en-US" sz="1600" err="1"/>
              <a:t>len</a:t>
            </a:r>
            <a:r>
              <a:rPr lang="en-US" sz="1600"/>
              <a:t>(list2) elements.</a:t>
            </a:r>
          </a:p>
          <a:p>
            <a:r>
              <a:rPr lang="en-US" sz="1600"/>
              <a:t>If the lists have elements in them, then we take the smallest</a:t>
            </a:r>
          </a:p>
          <a:p>
            <a:r>
              <a:rPr lang="en-US" sz="1600"/>
              <a:t>of the two, append it to the union, and then pop it off.  </a:t>
            </a:r>
          </a:p>
          <a:p>
            <a:r>
              <a:rPr lang="en-US" sz="1600"/>
              <a:t>If one of the lists is empty, then we just append the other</a:t>
            </a:r>
          </a:p>
          <a:p>
            <a:r>
              <a:rPr lang="en-US" sz="1600"/>
              <a:t>list’s smallest element to the union.</a:t>
            </a:r>
          </a:p>
        </p:txBody>
      </p:sp>
    </p:spTree>
    <p:extLst>
      <p:ext uri="{BB962C8B-B14F-4D97-AF65-F5344CB8AC3E}">
        <p14:creationId xmlns:p14="http://schemas.microsoft.com/office/powerpoint/2010/main" val="4134717586"/>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E464EF3-C99D-4998-B647-9D9FD4A0A9CA}"/>
              </a:ext>
            </a:extLst>
          </p:cNvPr>
          <p:cNvSpPr txBox="1"/>
          <p:nvPr/>
        </p:nvSpPr>
        <p:spPr>
          <a:xfrm>
            <a:off x="4067175" y="172528"/>
            <a:ext cx="3455754" cy="584775"/>
          </a:xfrm>
          <a:prstGeom prst="rect">
            <a:avLst/>
          </a:prstGeom>
          <a:noFill/>
        </p:spPr>
        <p:txBody>
          <a:bodyPr wrap="none" rtlCol="0">
            <a:spAutoFit/>
          </a:bodyPr>
          <a:lstStyle/>
          <a:p>
            <a:r>
              <a:rPr lang="en-US" sz="3200" b="1" u="sng">
                <a:solidFill>
                  <a:srgbClr val="0070C0"/>
                </a:solidFill>
              </a:rPr>
              <a:t>Searching Methods</a:t>
            </a:r>
          </a:p>
        </p:txBody>
      </p:sp>
      <p:pic>
        <p:nvPicPr>
          <p:cNvPr id="4" name="Picture 3">
            <a:extLst>
              <a:ext uri="{FF2B5EF4-FFF2-40B4-BE49-F238E27FC236}">
                <a16:creationId xmlns:a16="http://schemas.microsoft.com/office/drawing/2014/main" id="{768593DB-5EAB-4615-84F2-EAF181BF6275}"/>
              </a:ext>
            </a:extLst>
          </p:cNvPr>
          <p:cNvPicPr>
            <a:picLocks noChangeAspect="1"/>
          </p:cNvPicPr>
          <p:nvPr/>
        </p:nvPicPr>
        <p:blipFill>
          <a:blip r:embed="rId2"/>
          <a:stretch>
            <a:fillRect/>
          </a:stretch>
        </p:blipFill>
        <p:spPr>
          <a:xfrm>
            <a:off x="390525" y="1798473"/>
            <a:ext cx="4427608" cy="2630584"/>
          </a:xfrm>
          <a:prstGeom prst="rect">
            <a:avLst/>
          </a:prstGeom>
        </p:spPr>
      </p:pic>
      <p:sp>
        <p:nvSpPr>
          <p:cNvPr id="5" name="TextBox 4">
            <a:extLst>
              <a:ext uri="{FF2B5EF4-FFF2-40B4-BE49-F238E27FC236}">
                <a16:creationId xmlns:a16="http://schemas.microsoft.com/office/drawing/2014/main" id="{A5105C5C-AAAC-4B08-A58F-BD63B85B9448}"/>
              </a:ext>
            </a:extLst>
          </p:cNvPr>
          <p:cNvSpPr txBox="1"/>
          <p:nvPr/>
        </p:nvSpPr>
        <p:spPr>
          <a:xfrm>
            <a:off x="390525" y="970952"/>
            <a:ext cx="11466665" cy="584775"/>
          </a:xfrm>
          <a:prstGeom prst="rect">
            <a:avLst/>
          </a:prstGeom>
          <a:noFill/>
        </p:spPr>
        <p:txBody>
          <a:bodyPr wrap="none" rtlCol="0">
            <a:spAutoFit/>
          </a:bodyPr>
          <a:lstStyle/>
          <a:p>
            <a:r>
              <a:rPr lang="en-US" sz="1600"/>
              <a:t>Now let’s take a look at </a:t>
            </a:r>
            <a:r>
              <a:rPr lang="en-US" sz="1600" b="1"/>
              <a:t>bisection (</a:t>
            </a:r>
            <a:r>
              <a:rPr lang="en-US" sz="1600"/>
              <a:t>also called </a:t>
            </a:r>
            <a:r>
              <a:rPr lang="en-US" sz="1600" b="1"/>
              <a:t>binary) searches.</a:t>
            </a:r>
            <a:r>
              <a:rPr lang="en-US" sz="1600"/>
              <a:t>   An unsorted search will be O(n), but if we have pre-sorted the list, then</a:t>
            </a:r>
          </a:p>
          <a:p>
            <a:r>
              <a:rPr lang="en-US" sz="1600"/>
              <a:t>we can reduce the cost to O(ln(n)).  Searches  will return True if the element is in the list, and False otherwise.</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4F8B63EF-4674-4722-9F0A-94520AE3D810}"/>
                  </a:ext>
                </a:extLst>
              </p14:cNvPr>
              <p14:cNvContentPartPr/>
              <p14:nvPr/>
            </p14:nvContentPartPr>
            <p14:xfrm>
              <a:off x="4916505" y="2998108"/>
              <a:ext cx="1174680" cy="754560"/>
            </p14:xfrm>
          </p:contentPart>
        </mc:Choice>
        <mc:Fallback xmlns="">
          <p:pic>
            <p:nvPicPr>
              <p:cNvPr id="6" name="Ink 5">
                <a:extLst>
                  <a:ext uri="{FF2B5EF4-FFF2-40B4-BE49-F238E27FC236}">
                    <a16:creationId xmlns:a16="http://schemas.microsoft.com/office/drawing/2014/main" id="{4F8B63EF-4674-4722-9F0A-94520AE3D810}"/>
                  </a:ext>
                </a:extLst>
              </p:cNvPr>
              <p:cNvPicPr/>
              <p:nvPr/>
            </p:nvPicPr>
            <p:blipFill>
              <a:blip r:embed="rId4"/>
              <a:stretch>
                <a:fillRect/>
              </a:stretch>
            </p:blipFill>
            <p:spPr>
              <a:xfrm>
                <a:off x="4898505" y="2980099"/>
                <a:ext cx="1210320" cy="790217"/>
              </a:xfrm>
              <a:prstGeom prst="rect">
                <a:avLst/>
              </a:prstGeom>
            </p:spPr>
          </p:pic>
        </mc:Fallback>
      </mc:AlternateContent>
      <p:sp>
        <p:nvSpPr>
          <p:cNvPr id="7" name="TextBox 6">
            <a:extLst>
              <a:ext uri="{FF2B5EF4-FFF2-40B4-BE49-F238E27FC236}">
                <a16:creationId xmlns:a16="http://schemas.microsoft.com/office/drawing/2014/main" id="{F4902526-DA3C-4F76-91A1-042F23E5D5EB}"/>
              </a:ext>
            </a:extLst>
          </p:cNvPr>
          <p:cNvSpPr txBox="1"/>
          <p:nvPr/>
        </p:nvSpPr>
        <p:spPr>
          <a:xfrm>
            <a:off x="6248226" y="2736498"/>
            <a:ext cx="2641172" cy="523220"/>
          </a:xfrm>
          <a:prstGeom prst="rect">
            <a:avLst/>
          </a:prstGeom>
          <a:noFill/>
        </p:spPr>
        <p:txBody>
          <a:bodyPr wrap="none" rtlCol="0">
            <a:spAutoFit/>
          </a:bodyPr>
          <a:lstStyle/>
          <a:p>
            <a:r>
              <a:rPr lang="en-US" sz="1400"/>
              <a:t>should get log(n) function calls </a:t>
            </a:r>
          </a:p>
          <a:p>
            <a:r>
              <a:rPr lang="en-US" sz="1400"/>
              <a:t>before narrow down on element. </a:t>
            </a:r>
          </a:p>
        </p:txBody>
      </p:sp>
      <p:sp>
        <p:nvSpPr>
          <p:cNvPr id="9" name="TextBox 8">
            <a:extLst>
              <a:ext uri="{FF2B5EF4-FFF2-40B4-BE49-F238E27FC236}">
                <a16:creationId xmlns:a16="http://schemas.microsoft.com/office/drawing/2014/main" id="{B2548129-FEEF-4D92-9DBC-0196DABFA5F8}"/>
              </a:ext>
            </a:extLst>
          </p:cNvPr>
          <p:cNvSpPr txBox="1"/>
          <p:nvPr/>
        </p:nvSpPr>
        <p:spPr>
          <a:xfrm>
            <a:off x="2338164" y="5049778"/>
            <a:ext cx="3260829" cy="523220"/>
          </a:xfrm>
          <a:prstGeom prst="rect">
            <a:avLst/>
          </a:prstGeom>
          <a:noFill/>
        </p:spPr>
        <p:txBody>
          <a:bodyPr wrap="none" rtlCol="0">
            <a:spAutoFit/>
          </a:bodyPr>
          <a:lstStyle/>
          <a:p>
            <a:r>
              <a:rPr lang="en-US" sz="1400"/>
              <a:t>but you’re copying the (or half of the) list, </a:t>
            </a:r>
          </a:p>
          <a:p>
            <a:r>
              <a:rPr lang="en-US" sz="1400"/>
              <a:t>during each function call.</a:t>
            </a:r>
            <a:endParaRPr lang="en-US" sz="1600"/>
          </a:p>
        </p:txBody>
      </p:sp>
      <p:sp>
        <p:nvSpPr>
          <p:cNvPr id="10" name="TextBox 9">
            <a:extLst>
              <a:ext uri="{FF2B5EF4-FFF2-40B4-BE49-F238E27FC236}">
                <a16:creationId xmlns:a16="http://schemas.microsoft.com/office/drawing/2014/main" id="{6E35F6F0-38B1-4BBA-BE5D-FC20C0E9E45D}"/>
              </a:ext>
            </a:extLst>
          </p:cNvPr>
          <p:cNvSpPr txBox="1"/>
          <p:nvPr/>
        </p:nvSpPr>
        <p:spPr>
          <a:xfrm>
            <a:off x="2338164" y="5732027"/>
            <a:ext cx="2153154" cy="338554"/>
          </a:xfrm>
          <a:prstGeom prst="rect">
            <a:avLst/>
          </a:prstGeom>
          <a:noFill/>
        </p:spPr>
        <p:txBody>
          <a:bodyPr wrap="none" rtlCol="0">
            <a:spAutoFit/>
          </a:bodyPr>
          <a:lstStyle/>
          <a:p>
            <a:r>
              <a:rPr lang="en-US" sz="1600"/>
              <a:t>So complexity is </a:t>
            </a:r>
            <a:r>
              <a:rPr lang="en-US" sz="1600" err="1"/>
              <a:t>nlog</a:t>
            </a:r>
            <a:r>
              <a:rPr lang="en-US" sz="1600"/>
              <a:t>(n)</a:t>
            </a:r>
          </a:p>
        </p:txBody>
      </p:sp>
      <mc:AlternateContent xmlns:mc="http://schemas.openxmlformats.org/markup-compatibility/2006" xmlns:p14="http://schemas.microsoft.com/office/powerpoint/2010/main">
        <mc:Choice Requires="p14">
          <p:contentPart p14:bwMode="auto" r:id="rId5">
            <p14:nvContentPartPr>
              <p14:cNvPr id="12" name="Ink 11">
                <a:extLst>
                  <a:ext uri="{FF2B5EF4-FFF2-40B4-BE49-F238E27FC236}">
                    <a16:creationId xmlns:a16="http://schemas.microsoft.com/office/drawing/2014/main" id="{0FABDFC8-0E0B-49F3-BFC4-D43D362D9BB5}"/>
                  </a:ext>
                </a:extLst>
              </p14:cNvPr>
              <p14:cNvContentPartPr/>
              <p14:nvPr/>
            </p14:nvContentPartPr>
            <p14:xfrm>
              <a:off x="3591507" y="4414761"/>
              <a:ext cx="207495" cy="521895"/>
            </p14:xfrm>
          </p:contentPart>
        </mc:Choice>
        <mc:Fallback xmlns="">
          <p:pic>
            <p:nvPicPr>
              <p:cNvPr id="12" name="Ink 11">
                <a:extLst>
                  <a:ext uri="{FF2B5EF4-FFF2-40B4-BE49-F238E27FC236}">
                    <a16:creationId xmlns:a16="http://schemas.microsoft.com/office/drawing/2014/main" id="{0FABDFC8-0E0B-49F3-BFC4-D43D362D9BB5}"/>
                  </a:ext>
                </a:extLst>
              </p:cNvPr>
              <p:cNvPicPr/>
              <p:nvPr/>
            </p:nvPicPr>
            <p:blipFill>
              <a:blip r:embed="rId6"/>
              <a:stretch>
                <a:fillRect/>
              </a:stretch>
            </p:blipFill>
            <p:spPr>
              <a:xfrm>
                <a:off x="3582517" y="4405763"/>
                <a:ext cx="225116" cy="539531"/>
              </a:xfrm>
              <a:prstGeom prst="rect">
                <a:avLst/>
              </a:prstGeom>
            </p:spPr>
          </p:pic>
        </mc:Fallback>
      </mc:AlternateContent>
    </p:spTree>
    <p:extLst>
      <p:ext uri="{BB962C8B-B14F-4D97-AF65-F5344CB8AC3E}">
        <p14:creationId xmlns:p14="http://schemas.microsoft.com/office/powerpoint/2010/main" val="14891222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568D46-123C-4DFD-B3B3-46F9CD1E118D}"/>
              </a:ext>
            </a:extLst>
          </p:cNvPr>
          <p:cNvSpPr txBox="1"/>
          <p:nvPr/>
        </p:nvSpPr>
        <p:spPr>
          <a:xfrm>
            <a:off x="4714750" y="138040"/>
            <a:ext cx="1140890" cy="523220"/>
          </a:xfrm>
          <a:prstGeom prst="rect">
            <a:avLst/>
          </a:prstGeom>
          <a:noFill/>
        </p:spPr>
        <p:txBody>
          <a:bodyPr wrap="none" rtlCol="0">
            <a:spAutoFit/>
          </a:bodyPr>
          <a:lstStyle/>
          <a:p>
            <a:r>
              <a:rPr lang="en-US" sz="2800" b="1" u="sng">
                <a:solidFill>
                  <a:srgbClr val="7030A0"/>
                </a:solidFill>
              </a:rPr>
              <a:t>Tuples</a:t>
            </a:r>
            <a:endParaRPr lang="en-US" b="1" u="sng">
              <a:solidFill>
                <a:srgbClr val="7030A0"/>
              </a:solidFill>
            </a:endParaRPr>
          </a:p>
        </p:txBody>
      </p:sp>
      <p:sp>
        <p:nvSpPr>
          <p:cNvPr id="8" name="Rectangle 7">
            <a:extLst>
              <a:ext uri="{FF2B5EF4-FFF2-40B4-BE49-F238E27FC236}">
                <a16:creationId xmlns:a16="http://schemas.microsoft.com/office/drawing/2014/main" id="{BF91ADDB-6D0C-4AE7-B5FF-3B228B78DC65}"/>
              </a:ext>
            </a:extLst>
          </p:cNvPr>
          <p:cNvSpPr/>
          <p:nvPr/>
        </p:nvSpPr>
        <p:spPr>
          <a:xfrm>
            <a:off x="315617" y="1223758"/>
            <a:ext cx="4399134" cy="3570208"/>
          </a:xfrm>
          <a:prstGeom prst="rect">
            <a:avLst/>
          </a:prstGeom>
        </p:spPr>
        <p:txBody>
          <a:bodyPr wrap="square">
            <a:spAutoFit/>
          </a:bodyPr>
          <a:lstStyle/>
          <a:p>
            <a:r>
              <a:rPr lang="en-US" b="1"/>
              <a:t>Tuple creation</a:t>
            </a:r>
            <a:endParaRPr lang="en-US" sz="2400" b="1"/>
          </a:p>
          <a:p>
            <a:r>
              <a:rPr lang="en-US" sz="1600"/>
              <a:t>Tuples are immutable, like strings.  Can create via: </a:t>
            </a:r>
          </a:p>
          <a:p>
            <a:endParaRPr lang="en-US" sz="1600"/>
          </a:p>
          <a:p>
            <a:r>
              <a:rPr lang="en-US" sz="1600"/>
              <a:t>NameofTuple = ()  </a:t>
            </a:r>
          </a:p>
          <a:p>
            <a:endParaRPr lang="en-US" sz="1600"/>
          </a:p>
          <a:p>
            <a:r>
              <a:rPr lang="en-US" sz="1600"/>
              <a:t>NameofTuple = (57,)</a:t>
            </a:r>
          </a:p>
          <a:p>
            <a:endParaRPr lang="en-US" sz="1600"/>
          </a:p>
          <a:p>
            <a:r>
              <a:rPr lang="en-US" sz="1600"/>
              <a:t>NameofTuple = 57,</a:t>
            </a:r>
          </a:p>
          <a:p>
            <a:endParaRPr lang="en-US" sz="1600"/>
          </a:p>
          <a:p>
            <a:r>
              <a:rPr lang="en-US" sz="1600"/>
              <a:t>NameofTuple = (1, ‘hi’, ‘ ‘, 234)  </a:t>
            </a:r>
          </a:p>
          <a:p>
            <a:endParaRPr lang="en-US" sz="1600"/>
          </a:p>
          <a:p>
            <a:r>
              <a:rPr lang="en-US" sz="1600"/>
              <a:t>ice_cream = ‘pbc’, ‘mint’, ‘toffee’, ‘vanilla’</a:t>
            </a:r>
          </a:p>
          <a:p>
            <a:endParaRPr lang="en-US" sz="1600"/>
          </a:p>
          <a:p>
            <a:r>
              <a:rPr lang="en-US" sz="1600"/>
              <a:t>NameofTuple = ((1,2),(3,4),(‘Andrew’, ‘Celeste’))</a:t>
            </a:r>
          </a:p>
        </p:txBody>
      </p:sp>
      <p:sp>
        <p:nvSpPr>
          <p:cNvPr id="2" name="TextBox 1">
            <a:extLst>
              <a:ext uri="{FF2B5EF4-FFF2-40B4-BE49-F238E27FC236}">
                <a16:creationId xmlns:a16="http://schemas.microsoft.com/office/drawing/2014/main" id="{A5401395-45FF-DE19-FB2C-97803FD39C62}"/>
              </a:ext>
            </a:extLst>
          </p:cNvPr>
          <p:cNvSpPr txBox="1"/>
          <p:nvPr/>
        </p:nvSpPr>
        <p:spPr>
          <a:xfrm>
            <a:off x="7174432" y="434678"/>
            <a:ext cx="3080614" cy="338554"/>
          </a:xfrm>
          <a:prstGeom prst="rect">
            <a:avLst/>
          </a:prstGeom>
          <a:noFill/>
          <a:ln w="19050">
            <a:solidFill>
              <a:schemeClr val="accent1"/>
            </a:solidFill>
          </a:ln>
        </p:spPr>
        <p:txBody>
          <a:bodyPr wrap="square" rtlCol="0">
            <a:spAutoFit/>
          </a:bodyPr>
          <a:lstStyle/>
          <a:p>
            <a:r>
              <a:rPr lang="en-US" sz="1600"/>
              <a:t>can cast as tuple via tuple(x)</a:t>
            </a:r>
          </a:p>
        </p:txBody>
      </p:sp>
      <p:sp>
        <p:nvSpPr>
          <p:cNvPr id="5" name="TextBox 4">
            <a:extLst>
              <a:ext uri="{FF2B5EF4-FFF2-40B4-BE49-F238E27FC236}">
                <a16:creationId xmlns:a16="http://schemas.microsoft.com/office/drawing/2014/main" id="{C32C1021-ADA4-F704-9BEF-34002CB7C9E7}"/>
              </a:ext>
            </a:extLst>
          </p:cNvPr>
          <p:cNvSpPr txBox="1"/>
          <p:nvPr/>
        </p:nvSpPr>
        <p:spPr>
          <a:xfrm>
            <a:off x="4906298" y="2284816"/>
            <a:ext cx="6096000" cy="738664"/>
          </a:xfrm>
          <a:prstGeom prst="rect">
            <a:avLst/>
          </a:prstGeom>
          <a:noFill/>
        </p:spPr>
        <p:txBody>
          <a:bodyPr wrap="square">
            <a:spAutoFit/>
          </a:bodyPr>
          <a:lstStyle/>
          <a:p>
            <a:r>
              <a:rPr lang="en-US" sz="1400"/>
              <a:t>A single element tuple seems to need to be specified like, i.e., need the comma; otherwise (57) would be treated as simply a number or string, and you wouldn’t be able to concatenate it with other tuples, etc.  </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C3AD0F98-1088-BC20-FF59-FDE9EB0B8F83}"/>
                  </a:ext>
                </a:extLst>
              </p14:cNvPr>
              <p14:cNvContentPartPr/>
              <p14:nvPr/>
            </p14:nvContentPartPr>
            <p14:xfrm>
              <a:off x="2388855" y="2654148"/>
              <a:ext cx="2394000" cy="110520"/>
            </p14:xfrm>
          </p:contentPart>
        </mc:Choice>
        <mc:Fallback xmlns="">
          <p:pic>
            <p:nvPicPr>
              <p:cNvPr id="6" name="Ink 5">
                <a:extLst>
                  <a:ext uri="{FF2B5EF4-FFF2-40B4-BE49-F238E27FC236}">
                    <a16:creationId xmlns:a16="http://schemas.microsoft.com/office/drawing/2014/main" id="{C3AD0F98-1088-BC20-FF59-FDE9EB0B8F83}"/>
                  </a:ext>
                </a:extLst>
              </p:cNvPr>
              <p:cNvPicPr/>
              <p:nvPr/>
            </p:nvPicPr>
            <p:blipFill>
              <a:blip r:embed="rId4"/>
              <a:stretch>
                <a:fillRect/>
              </a:stretch>
            </p:blipFill>
            <p:spPr>
              <a:xfrm>
                <a:off x="2382735" y="2648028"/>
                <a:ext cx="24062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7" name="Ink 6">
                <a:extLst>
                  <a:ext uri="{FF2B5EF4-FFF2-40B4-BE49-F238E27FC236}">
                    <a16:creationId xmlns:a16="http://schemas.microsoft.com/office/drawing/2014/main" id="{D58DFCBE-F4D3-F312-F2AB-1CF4BEE2A2BF}"/>
                  </a:ext>
                </a:extLst>
              </p14:cNvPr>
              <p14:cNvContentPartPr/>
              <p14:nvPr/>
            </p14:nvContentPartPr>
            <p14:xfrm>
              <a:off x="2212095" y="2064468"/>
              <a:ext cx="971640" cy="69120"/>
            </p14:xfrm>
          </p:contentPart>
        </mc:Choice>
        <mc:Fallback xmlns="">
          <p:pic>
            <p:nvPicPr>
              <p:cNvPr id="7" name="Ink 6">
                <a:extLst>
                  <a:ext uri="{FF2B5EF4-FFF2-40B4-BE49-F238E27FC236}">
                    <a16:creationId xmlns:a16="http://schemas.microsoft.com/office/drawing/2014/main" id="{D58DFCBE-F4D3-F312-F2AB-1CF4BEE2A2BF}"/>
                  </a:ext>
                </a:extLst>
              </p:cNvPr>
              <p:cNvPicPr/>
              <p:nvPr/>
            </p:nvPicPr>
            <p:blipFill>
              <a:blip r:embed="rId6"/>
              <a:stretch>
                <a:fillRect/>
              </a:stretch>
            </p:blipFill>
            <p:spPr>
              <a:xfrm>
                <a:off x="2205975" y="2058348"/>
                <a:ext cx="983880" cy="81360"/>
              </a:xfrm>
              <a:prstGeom prst="rect">
                <a:avLst/>
              </a:prstGeom>
            </p:spPr>
          </p:pic>
        </mc:Fallback>
      </mc:AlternateContent>
      <p:sp>
        <p:nvSpPr>
          <p:cNvPr id="9" name="TextBox 8">
            <a:extLst>
              <a:ext uri="{FF2B5EF4-FFF2-40B4-BE49-F238E27FC236}">
                <a16:creationId xmlns:a16="http://schemas.microsoft.com/office/drawing/2014/main" id="{89E499E8-331E-A594-7C56-D825D93479E5}"/>
              </a:ext>
            </a:extLst>
          </p:cNvPr>
          <p:cNvSpPr txBox="1"/>
          <p:nvPr/>
        </p:nvSpPr>
        <p:spPr>
          <a:xfrm>
            <a:off x="3525695" y="1905836"/>
            <a:ext cx="1746603" cy="307777"/>
          </a:xfrm>
          <a:prstGeom prst="rect">
            <a:avLst/>
          </a:prstGeom>
          <a:noFill/>
        </p:spPr>
        <p:txBody>
          <a:bodyPr wrap="square">
            <a:spAutoFit/>
          </a:bodyPr>
          <a:lstStyle/>
          <a:p>
            <a:r>
              <a:rPr lang="en-US" sz="1400"/>
              <a:t>empty ttuple</a:t>
            </a:r>
          </a:p>
        </p:txBody>
      </p:sp>
      <mc:AlternateContent xmlns:mc="http://schemas.openxmlformats.org/markup-compatibility/2006" xmlns:p14="http://schemas.microsoft.com/office/powerpoint/2010/main">
        <mc:Choice Requires="p14">
          <p:contentPart p14:bwMode="auto" r:id="rId7">
            <p14:nvContentPartPr>
              <p14:cNvPr id="10" name="Ink 9">
                <a:extLst>
                  <a:ext uri="{FF2B5EF4-FFF2-40B4-BE49-F238E27FC236}">
                    <a16:creationId xmlns:a16="http://schemas.microsoft.com/office/drawing/2014/main" id="{509CFC48-2611-7D3A-CE86-599F0A0A7D25}"/>
                  </a:ext>
                </a:extLst>
              </p14:cNvPr>
              <p14:cNvContentPartPr/>
              <p14:nvPr/>
            </p14:nvContentPartPr>
            <p14:xfrm>
              <a:off x="2270775" y="3078228"/>
              <a:ext cx="2026440" cy="145800"/>
            </p14:xfrm>
          </p:contentPart>
        </mc:Choice>
        <mc:Fallback xmlns="">
          <p:pic>
            <p:nvPicPr>
              <p:cNvPr id="10" name="Ink 9">
                <a:extLst>
                  <a:ext uri="{FF2B5EF4-FFF2-40B4-BE49-F238E27FC236}">
                    <a16:creationId xmlns:a16="http://schemas.microsoft.com/office/drawing/2014/main" id="{509CFC48-2611-7D3A-CE86-599F0A0A7D25}"/>
                  </a:ext>
                </a:extLst>
              </p:cNvPr>
              <p:cNvPicPr/>
              <p:nvPr/>
            </p:nvPicPr>
            <p:blipFill>
              <a:blip r:embed="rId8"/>
              <a:stretch>
                <a:fillRect/>
              </a:stretch>
            </p:blipFill>
            <p:spPr>
              <a:xfrm>
                <a:off x="2262135" y="3069588"/>
                <a:ext cx="2044080" cy="163440"/>
              </a:xfrm>
              <a:prstGeom prst="rect">
                <a:avLst/>
              </a:prstGeom>
            </p:spPr>
          </p:pic>
        </mc:Fallback>
      </mc:AlternateContent>
      <p:sp>
        <p:nvSpPr>
          <p:cNvPr id="11" name="TextBox 10">
            <a:extLst>
              <a:ext uri="{FF2B5EF4-FFF2-40B4-BE49-F238E27FC236}">
                <a16:creationId xmlns:a16="http://schemas.microsoft.com/office/drawing/2014/main" id="{743150B0-289C-1272-8234-7D907DEA4887}"/>
              </a:ext>
            </a:extLst>
          </p:cNvPr>
          <p:cNvSpPr txBox="1"/>
          <p:nvPr/>
        </p:nvSpPr>
        <p:spPr>
          <a:xfrm>
            <a:off x="4505771" y="3051314"/>
            <a:ext cx="3497687" cy="307777"/>
          </a:xfrm>
          <a:prstGeom prst="rect">
            <a:avLst/>
          </a:prstGeom>
          <a:noFill/>
        </p:spPr>
        <p:txBody>
          <a:bodyPr wrap="square">
            <a:spAutoFit/>
          </a:bodyPr>
          <a:lstStyle/>
          <a:p>
            <a:r>
              <a:rPr lang="en-US" sz="1400"/>
              <a:t>can also jus leave parens off entirely,</a:t>
            </a:r>
          </a:p>
        </p:txBody>
      </p:sp>
      <p:sp>
        <p:nvSpPr>
          <p:cNvPr id="13" name="TextBox 12">
            <a:extLst>
              <a:ext uri="{FF2B5EF4-FFF2-40B4-BE49-F238E27FC236}">
                <a16:creationId xmlns:a16="http://schemas.microsoft.com/office/drawing/2014/main" id="{0E5E4201-ACCB-5C52-29A3-CB2C66892953}"/>
              </a:ext>
            </a:extLst>
          </p:cNvPr>
          <p:cNvSpPr txBox="1"/>
          <p:nvPr/>
        </p:nvSpPr>
        <p:spPr>
          <a:xfrm>
            <a:off x="5650311" y="4415735"/>
            <a:ext cx="2807640" cy="307777"/>
          </a:xfrm>
          <a:prstGeom prst="rect">
            <a:avLst/>
          </a:prstGeom>
          <a:noFill/>
        </p:spPr>
        <p:txBody>
          <a:bodyPr wrap="square">
            <a:spAutoFit/>
          </a:bodyPr>
          <a:lstStyle/>
          <a:p>
            <a:r>
              <a:rPr lang="en-US" sz="1400"/>
              <a:t>Can make a tuple of tuples, e.g., </a:t>
            </a:r>
          </a:p>
        </p:txBody>
      </p:sp>
      <mc:AlternateContent xmlns:mc="http://schemas.openxmlformats.org/markup-compatibility/2006" xmlns:p14="http://schemas.microsoft.com/office/powerpoint/2010/main">
        <mc:Choice Requires="p14">
          <p:contentPart p14:bwMode="auto" r:id="rId9">
            <p14:nvContentPartPr>
              <p14:cNvPr id="14" name="Ink 13">
                <a:extLst>
                  <a:ext uri="{FF2B5EF4-FFF2-40B4-BE49-F238E27FC236}">
                    <a16:creationId xmlns:a16="http://schemas.microsoft.com/office/drawing/2014/main" id="{AD568FCF-FB43-BDF3-17D4-261CC1ECA247}"/>
                  </a:ext>
                </a:extLst>
              </p14:cNvPr>
              <p14:cNvContentPartPr/>
              <p14:nvPr/>
            </p14:nvContentPartPr>
            <p14:xfrm>
              <a:off x="4505771" y="4535064"/>
              <a:ext cx="971640" cy="69120"/>
            </p14:xfrm>
          </p:contentPart>
        </mc:Choice>
        <mc:Fallback xmlns="">
          <p:pic>
            <p:nvPicPr>
              <p:cNvPr id="14" name="Ink 13">
                <a:extLst>
                  <a:ext uri="{FF2B5EF4-FFF2-40B4-BE49-F238E27FC236}">
                    <a16:creationId xmlns:a16="http://schemas.microsoft.com/office/drawing/2014/main" id="{AD568FCF-FB43-BDF3-17D4-261CC1ECA247}"/>
                  </a:ext>
                </a:extLst>
              </p:cNvPr>
              <p:cNvPicPr/>
              <p:nvPr/>
            </p:nvPicPr>
            <p:blipFill>
              <a:blip r:embed="rId6"/>
              <a:stretch>
                <a:fillRect/>
              </a:stretch>
            </p:blipFill>
            <p:spPr>
              <a:xfrm>
                <a:off x="4499651" y="4528944"/>
                <a:ext cx="983880" cy="81360"/>
              </a:xfrm>
              <a:prstGeom prst="rect">
                <a:avLst/>
              </a:prstGeom>
            </p:spPr>
          </p:pic>
        </mc:Fallback>
      </mc:AlternateContent>
    </p:spTree>
    <p:extLst>
      <p:ext uri="{BB962C8B-B14F-4D97-AF65-F5344CB8AC3E}">
        <p14:creationId xmlns:p14="http://schemas.microsoft.com/office/powerpoint/2010/main" val="2183576982"/>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15E1AC2-EB04-40C5-91C7-DCB8E3B44F8F}"/>
              </a:ext>
            </a:extLst>
          </p:cNvPr>
          <p:cNvPicPr>
            <a:picLocks noChangeAspect="1"/>
          </p:cNvPicPr>
          <p:nvPr/>
        </p:nvPicPr>
        <p:blipFill>
          <a:blip r:embed="rId2"/>
          <a:stretch>
            <a:fillRect/>
          </a:stretch>
        </p:blipFill>
        <p:spPr>
          <a:xfrm>
            <a:off x="5506330" y="1638214"/>
            <a:ext cx="6161885" cy="3636522"/>
          </a:xfrm>
          <a:prstGeom prst="rect">
            <a:avLst/>
          </a:prstGeom>
        </p:spPr>
      </p:pic>
      <p:sp>
        <p:nvSpPr>
          <p:cNvPr id="3" name="TextBox 2">
            <a:extLst>
              <a:ext uri="{FF2B5EF4-FFF2-40B4-BE49-F238E27FC236}">
                <a16:creationId xmlns:a16="http://schemas.microsoft.com/office/drawing/2014/main" id="{2E464EF3-C99D-4998-B647-9D9FD4A0A9CA}"/>
              </a:ext>
            </a:extLst>
          </p:cNvPr>
          <p:cNvSpPr txBox="1"/>
          <p:nvPr/>
        </p:nvSpPr>
        <p:spPr>
          <a:xfrm>
            <a:off x="4067175" y="172528"/>
            <a:ext cx="3455754" cy="584775"/>
          </a:xfrm>
          <a:prstGeom prst="rect">
            <a:avLst/>
          </a:prstGeom>
          <a:noFill/>
        </p:spPr>
        <p:txBody>
          <a:bodyPr wrap="none" rtlCol="0">
            <a:spAutoFit/>
          </a:bodyPr>
          <a:lstStyle/>
          <a:p>
            <a:r>
              <a:rPr lang="en-US" sz="3200" b="1" u="sng">
                <a:solidFill>
                  <a:srgbClr val="0070C0"/>
                </a:solidFill>
              </a:rPr>
              <a:t>Searching Methods</a:t>
            </a:r>
          </a:p>
        </p:txBody>
      </p:sp>
      <p:sp>
        <p:nvSpPr>
          <p:cNvPr id="5" name="TextBox 4">
            <a:extLst>
              <a:ext uri="{FF2B5EF4-FFF2-40B4-BE49-F238E27FC236}">
                <a16:creationId xmlns:a16="http://schemas.microsoft.com/office/drawing/2014/main" id="{A5105C5C-AAAC-4B08-A58F-BD63B85B9448}"/>
              </a:ext>
            </a:extLst>
          </p:cNvPr>
          <p:cNvSpPr txBox="1"/>
          <p:nvPr/>
        </p:nvSpPr>
        <p:spPr>
          <a:xfrm>
            <a:off x="390525" y="923818"/>
            <a:ext cx="10791993" cy="338554"/>
          </a:xfrm>
          <a:prstGeom prst="rect">
            <a:avLst/>
          </a:prstGeom>
          <a:noFill/>
        </p:spPr>
        <p:txBody>
          <a:bodyPr wrap="none" rtlCol="0">
            <a:spAutoFit/>
          </a:bodyPr>
          <a:lstStyle/>
          <a:p>
            <a:r>
              <a:rPr lang="en-US" sz="1600"/>
              <a:t>Here’s a more efficient bisect search algorithm.  One I wrote on left (I think it works as well as his?), and one from class on right.</a:t>
            </a:r>
          </a:p>
        </p:txBody>
      </p:sp>
      <p:sp>
        <p:nvSpPr>
          <p:cNvPr id="13" name="Rectangle 12">
            <a:extLst>
              <a:ext uri="{FF2B5EF4-FFF2-40B4-BE49-F238E27FC236}">
                <a16:creationId xmlns:a16="http://schemas.microsoft.com/office/drawing/2014/main" id="{9D04D3C8-093A-46C9-A46F-67BC64D538D8}"/>
              </a:ext>
            </a:extLst>
          </p:cNvPr>
          <p:cNvSpPr/>
          <p:nvPr/>
        </p:nvSpPr>
        <p:spPr>
          <a:xfrm>
            <a:off x="4000779" y="5959070"/>
            <a:ext cx="3893976" cy="584775"/>
          </a:xfrm>
          <a:prstGeom prst="rect">
            <a:avLst/>
          </a:prstGeom>
        </p:spPr>
        <p:txBody>
          <a:bodyPr wrap="square">
            <a:spAutoFit/>
          </a:bodyPr>
          <a:lstStyle/>
          <a:p>
            <a:r>
              <a:rPr lang="en-US" sz="1600"/>
              <a:t>Since this algorithm doesn’t recopy the list, </a:t>
            </a:r>
          </a:p>
          <a:p>
            <a:r>
              <a:rPr lang="en-US" sz="1600"/>
              <a:t>or whatever, its complexity is just log(n)</a:t>
            </a:r>
            <a:endParaRPr lang="en-US"/>
          </a:p>
        </p:txBody>
      </p:sp>
      <p:sp>
        <p:nvSpPr>
          <p:cNvPr id="2" name="TextBox 1">
            <a:extLst>
              <a:ext uri="{FF2B5EF4-FFF2-40B4-BE49-F238E27FC236}">
                <a16:creationId xmlns:a16="http://schemas.microsoft.com/office/drawing/2014/main" id="{54527741-F6CE-4912-9921-2AE64D2E33E7}"/>
              </a:ext>
            </a:extLst>
          </p:cNvPr>
          <p:cNvSpPr txBox="1"/>
          <p:nvPr/>
        </p:nvSpPr>
        <p:spPr>
          <a:xfrm>
            <a:off x="9515206" y="5183239"/>
            <a:ext cx="2341984" cy="523220"/>
          </a:xfrm>
          <a:prstGeom prst="rect">
            <a:avLst/>
          </a:prstGeom>
          <a:noFill/>
        </p:spPr>
        <p:txBody>
          <a:bodyPr wrap="square" rtlCol="0">
            <a:spAutoFit/>
          </a:bodyPr>
          <a:lstStyle/>
          <a:p>
            <a:r>
              <a:rPr lang="en-US" sz="1400"/>
              <a:t>Note L[len(L)-1] is the same as last element in L.</a:t>
            </a:r>
            <a:endParaRPr lang="en-US" sz="1600"/>
          </a:p>
        </p:txBody>
      </p:sp>
      <p:sp>
        <p:nvSpPr>
          <p:cNvPr id="8" name="Freeform: Shape 7">
            <a:extLst>
              <a:ext uri="{FF2B5EF4-FFF2-40B4-BE49-F238E27FC236}">
                <a16:creationId xmlns:a16="http://schemas.microsoft.com/office/drawing/2014/main" id="{3878D503-C1D6-4586-9C9C-89AECA53EFDD}"/>
              </a:ext>
            </a:extLst>
          </p:cNvPr>
          <p:cNvSpPr/>
          <p:nvPr/>
        </p:nvSpPr>
        <p:spPr>
          <a:xfrm>
            <a:off x="7660433" y="3552901"/>
            <a:ext cx="3985357" cy="505915"/>
          </a:xfrm>
          <a:custGeom>
            <a:avLst/>
            <a:gdLst>
              <a:gd name="connsiteX0" fmla="*/ 307910 w 3985357"/>
              <a:gd name="connsiteY0" fmla="*/ 95368 h 505915"/>
              <a:gd name="connsiteX1" fmla="*/ 242596 w 3985357"/>
              <a:gd name="connsiteY1" fmla="*/ 132691 h 505915"/>
              <a:gd name="connsiteX2" fmla="*/ 205273 w 3985357"/>
              <a:gd name="connsiteY2" fmla="*/ 142021 h 505915"/>
              <a:gd name="connsiteX3" fmla="*/ 167951 w 3985357"/>
              <a:gd name="connsiteY3" fmla="*/ 170013 h 505915"/>
              <a:gd name="connsiteX4" fmla="*/ 130628 w 3985357"/>
              <a:gd name="connsiteY4" fmla="*/ 188675 h 505915"/>
              <a:gd name="connsiteX5" fmla="*/ 102636 w 3985357"/>
              <a:gd name="connsiteY5" fmla="*/ 216666 h 505915"/>
              <a:gd name="connsiteX6" fmla="*/ 46653 w 3985357"/>
              <a:gd name="connsiteY6" fmla="*/ 253989 h 505915"/>
              <a:gd name="connsiteX7" fmla="*/ 9330 w 3985357"/>
              <a:gd name="connsiteY7" fmla="*/ 309972 h 505915"/>
              <a:gd name="connsiteX8" fmla="*/ 0 w 3985357"/>
              <a:gd name="connsiteY8" fmla="*/ 337964 h 505915"/>
              <a:gd name="connsiteX9" fmla="*/ 18661 w 3985357"/>
              <a:gd name="connsiteY9" fmla="*/ 393948 h 505915"/>
              <a:gd name="connsiteX10" fmla="*/ 55983 w 3985357"/>
              <a:gd name="connsiteY10" fmla="*/ 412609 h 505915"/>
              <a:gd name="connsiteX11" fmla="*/ 93306 w 3985357"/>
              <a:gd name="connsiteY11" fmla="*/ 421940 h 505915"/>
              <a:gd name="connsiteX12" fmla="*/ 121298 w 3985357"/>
              <a:gd name="connsiteY12" fmla="*/ 431270 h 505915"/>
              <a:gd name="connsiteX13" fmla="*/ 195943 w 3985357"/>
              <a:gd name="connsiteY13" fmla="*/ 449932 h 505915"/>
              <a:gd name="connsiteX14" fmla="*/ 251926 w 3985357"/>
              <a:gd name="connsiteY14" fmla="*/ 468593 h 505915"/>
              <a:gd name="connsiteX15" fmla="*/ 419877 w 3985357"/>
              <a:gd name="connsiteY15" fmla="*/ 487254 h 505915"/>
              <a:gd name="connsiteX16" fmla="*/ 587828 w 3985357"/>
              <a:gd name="connsiteY16" fmla="*/ 505915 h 505915"/>
              <a:gd name="connsiteX17" fmla="*/ 1884783 w 3985357"/>
              <a:gd name="connsiteY17" fmla="*/ 496585 h 505915"/>
              <a:gd name="connsiteX18" fmla="*/ 2024743 w 3985357"/>
              <a:gd name="connsiteY18" fmla="*/ 487254 h 505915"/>
              <a:gd name="connsiteX19" fmla="*/ 2593910 w 3985357"/>
              <a:gd name="connsiteY19" fmla="*/ 477923 h 505915"/>
              <a:gd name="connsiteX20" fmla="*/ 2771191 w 3985357"/>
              <a:gd name="connsiteY20" fmla="*/ 459262 h 505915"/>
              <a:gd name="connsiteX21" fmla="*/ 2873828 w 3985357"/>
              <a:gd name="connsiteY21" fmla="*/ 440601 h 505915"/>
              <a:gd name="connsiteX22" fmla="*/ 2901820 w 3985357"/>
              <a:gd name="connsiteY22" fmla="*/ 431270 h 505915"/>
              <a:gd name="connsiteX23" fmla="*/ 2995126 w 3985357"/>
              <a:gd name="connsiteY23" fmla="*/ 421940 h 505915"/>
              <a:gd name="connsiteX24" fmla="*/ 3144416 w 3985357"/>
              <a:gd name="connsiteY24" fmla="*/ 393948 h 505915"/>
              <a:gd name="connsiteX25" fmla="*/ 3844212 w 3985357"/>
              <a:gd name="connsiteY25" fmla="*/ 375287 h 505915"/>
              <a:gd name="connsiteX26" fmla="*/ 3872204 w 3985357"/>
              <a:gd name="connsiteY26" fmla="*/ 347295 h 505915"/>
              <a:gd name="connsiteX27" fmla="*/ 3890865 w 3985357"/>
              <a:gd name="connsiteY27" fmla="*/ 319303 h 505915"/>
              <a:gd name="connsiteX28" fmla="*/ 3918857 w 3985357"/>
              <a:gd name="connsiteY28" fmla="*/ 300642 h 505915"/>
              <a:gd name="connsiteX29" fmla="*/ 3974840 w 3985357"/>
              <a:gd name="connsiteY29" fmla="*/ 253989 h 505915"/>
              <a:gd name="connsiteX30" fmla="*/ 3974840 w 3985357"/>
              <a:gd name="connsiteY30" fmla="*/ 188675 h 505915"/>
              <a:gd name="connsiteX31" fmla="*/ 3946849 w 3985357"/>
              <a:gd name="connsiteY31" fmla="*/ 179344 h 505915"/>
              <a:gd name="connsiteX32" fmla="*/ 3928187 w 3985357"/>
              <a:gd name="connsiteY32" fmla="*/ 160683 h 505915"/>
              <a:gd name="connsiteX33" fmla="*/ 3844212 w 3985357"/>
              <a:gd name="connsiteY33" fmla="*/ 142021 h 505915"/>
              <a:gd name="connsiteX34" fmla="*/ 3806889 w 3985357"/>
              <a:gd name="connsiteY34" fmla="*/ 132691 h 505915"/>
              <a:gd name="connsiteX35" fmla="*/ 3778898 w 3985357"/>
              <a:gd name="connsiteY35" fmla="*/ 123360 h 505915"/>
              <a:gd name="connsiteX36" fmla="*/ 3601616 w 3985357"/>
              <a:gd name="connsiteY36" fmla="*/ 104699 h 505915"/>
              <a:gd name="connsiteX37" fmla="*/ 3219061 w 3985357"/>
              <a:gd name="connsiteY37" fmla="*/ 95368 h 505915"/>
              <a:gd name="connsiteX38" fmla="*/ 2995126 w 3985357"/>
              <a:gd name="connsiteY38" fmla="*/ 76707 h 505915"/>
              <a:gd name="connsiteX39" fmla="*/ 2939143 w 3985357"/>
              <a:gd name="connsiteY39" fmla="*/ 67377 h 505915"/>
              <a:gd name="connsiteX40" fmla="*/ 2873828 w 3985357"/>
              <a:gd name="connsiteY40" fmla="*/ 58046 h 505915"/>
              <a:gd name="connsiteX41" fmla="*/ 2836506 w 3985357"/>
              <a:gd name="connsiteY41" fmla="*/ 48715 h 505915"/>
              <a:gd name="connsiteX42" fmla="*/ 2761861 w 3985357"/>
              <a:gd name="connsiteY42" fmla="*/ 39385 h 505915"/>
              <a:gd name="connsiteX43" fmla="*/ 2584579 w 3985357"/>
              <a:gd name="connsiteY43" fmla="*/ 20723 h 505915"/>
              <a:gd name="connsiteX44" fmla="*/ 886408 w 3985357"/>
              <a:gd name="connsiteY44" fmla="*/ 2062 h 505915"/>
              <a:gd name="connsiteX45" fmla="*/ 569167 w 3985357"/>
              <a:gd name="connsiteY45" fmla="*/ 11393 h 505915"/>
              <a:gd name="connsiteX46" fmla="*/ 531845 w 3985357"/>
              <a:gd name="connsiteY46" fmla="*/ 20723 h 505915"/>
              <a:gd name="connsiteX47" fmla="*/ 475861 w 3985357"/>
              <a:gd name="connsiteY47" fmla="*/ 39385 h 505915"/>
              <a:gd name="connsiteX48" fmla="*/ 447869 w 3985357"/>
              <a:gd name="connsiteY48" fmla="*/ 48715 h 505915"/>
              <a:gd name="connsiteX49" fmla="*/ 410547 w 3985357"/>
              <a:gd name="connsiteY49" fmla="*/ 58046 h 505915"/>
              <a:gd name="connsiteX50" fmla="*/ 307910 w 3985357"/>
              <a:gd name="connsiteY50" fmla="*/ 76707 h 505915"/>
              <a:gd name="connsiteX51" fmla="*/ 279918 w 3985357"/>
              <a:gd name="connsiteY51" fmla="*/ 95368 h 505915"/>
              <a:gd name="connsiteX52" fmla="*/ 251926 w 3985357"/>
              <a:gd name="connsiteY52" fmla="*/ 104699 h 505915"/>
              <a:gd name="connsiteX53" fmla="*/ 214604 w 3985357"/>
              <a:gd name="connsiteY53" fmla="*/ 132691 h 505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985357" h="505915">
                <a:moveTo>
                  <a:pt x="307910" y="95368"/>
                </a:moveTo>
                <a:cubicBezTo>
                  <a:pt x="286139" y="107809"/>
                  <a:pt x="265424" y="122315"/>
                  <a:pt x="242596" y="132691"/>
                </a:cubicBezTo>
                <a:cubicBezTo>
                  <a:pt x="230922" y="137998"/>
                  <a:pt x="216743" y="136286"/>
                  <a:pt x="205273" y="142021"/>
                </a:cubicBezTo>
                <a:cubicBezTo>
                  <a:pt x="191364" y="148976"/>
                  <a:pt x="181138" y="161771"/>
                  <a:pt x="167951" y="170013"/>
                </a:cubicBezTo>
                <a:cubicBezTo>
                  <a:pt x="156156" y="177385"/>
                  <a:pt x="141947" y="180590"/>
                  <a:pt x="130628" y="188675"/>
                </a:cubicBezTo>
                <a:cubicBezTo>
                  <a:pt x="119890" y="196345"/>
                  <a:pt x="113052" y="208565"/>
                  <a:pt x="102636" y="216666"/>
                </a:cubicBezTo>
                <a:cubicBezTo>
                  <a:pt x="84932" y="230435"/>
                  <a:pt x="46653" y="253989"/>
                  <a:pt x="46653" y="253989"/>
                </a:cubicBezTo>
                <a:cubicBezTo>
                  <a:pt x="24465" y="320550"/>
                  <a:pt x="55927" y="240076"/>
                  <a:pt x="9330" y="309972"/>
                </a:cubicBezTo>
                <a:cubicBezTo>
                  <a:pt x="3874" y="318155"/>
                  <a:pt x="3110" y="328633"/>
                  <a:pt x="0" y="337964"/>
                </a:cubicBezTo>
                <a:cubicBezTo>
                  <a:pt x="6220" y="356625"/>
                  <a:pt x="6859" y="378211"/>
                  <a:pt x="18661" y="393948"/>
                </a:cubicBezTo>
                <a:cubicBezTo>
                  <a:pt x="27006" y="405075"/>
                  <a:pt x="42960" y="407725"/>
                  <a:pt x="55983" y="412609"/>
                </a:cubicBezTo>
                <a:cubicBezTo>
                  <a:pt x="67990" y="417112"/>
                  <a:pt x="80975" y="418417"/>
                  <a:pt x="93306" y="421940"/>
                </a:cubicBezTo>
                <a:cubicBezTo>
                  <a:pt x="102763" y="424642"/>
                  <a:pt x="111809" y="428682"/>
                  <a:pt x="121298" y="431270"/>
                </a:cubicBezTo>
                <a:cubicBezTo>
                  <a:pt x="146042" y="438018"/>
                  <a:pt x="171612" y="441822"/>
                  <a:pt x="195943" y="449932"/>
                </a:cubicBezTo>
                <a:cubicBezTo>
                  <a:pt x="214604" y="456152"/>
                  <a:pt x="232523" y="465359"/>
                  <a:pt x="251926" y="468593"/>
                </a:cubicBezTo>
                <a:cubicBezTo>
                  <a:pt x="307488" y="477853"/>
                  <a:pt x="363828" y="481649"/>
                  <a:pt x="419877" y="487254"/>
                </a:cubicBezTo>
                <a:cubicBezTo>
                  <a:pt x="538134" y="499080"/>
                  <a:pt x="482167" y="492708"/>
                  <a:pt x="587828" y="505915"/>
                </a:cubicBezTo>
                <a:lnTo>
                  <a:pt x="1884783" y="496585"/>
                </a:lnTo>
                <a:cubicBezTo>
                  <a:pt x="1931536" y="495978"/>
                  <a:pt x="1978002" y="488484"/>
                  <a:pt x="2024743" y="487254"/>
                </a:cubicBezTo>
                <a:lnTo>
                  <a:pt x="2593910" y="477923"/>
                </a:lnTo>
                <a:lnTo>
                  <a:pt x="2771191" y="459262"/>
                </a:lnTo>
                <a:cubicBezTo>
                  <a:pt x="2789028" y="456884"/>
                  <a:pt x="2853715" y="445630"/>
                  <a:pt x="2873828" y="440601"/>
                </a:cubicBezTo>
                <a:cubicBezTo>
                  <a:pt x="2883370" y="438215"/>
                  <a:pt x="2892099" y="432766"/>
                  <a:pt x="2901820" y="431270"/>
                </a:cubicBezTo>
                <a:cubicBezTo>
                  <a:pt x="2932714" y="426517"/>
                  <a:pt x="2964024" y="425050"/>
                  <a:pt x="2995126" y="421940"/>
                </a:cubicBezTo>
                <a:cubicBezTo>
                  <a:pt x="3025690" y="415827"/>
                  <a:pt x="3105635" y="398796"/>
                  <a:pt x="3144416" y="393948"/>
                </a:cubicBezTo>
                <a:cubicBezTo>
                  <a:pt x="3371743" y="365531"/>
                  <a:pt x="3640911" y="378415"/>
                  <a:pt x="3844212" y="375287"/>
                </a:cubicBezTo>
                <a:cubicBezTo>
                  <a:pt x="3853543" y="365956"/>
                  <a:pt x="3863756" y="357432"/>
                  <a:pt x="3872204" y="347295"/>
                </a:cubicBezTo>
                <a:cubicBezTo>
                  <a:pt x="3879383" y="338680"/>
                  <a:pt x="3882936" y="327232"/>
                  <a:pt x="3890865" y="319303"/>
                </a:cubicBezTo>
                <a:cubicBezTo>
                  <a:pt x="3898794" y="311374"/>
                  <a:pt x="3910242" y="307821"/>
                  <a:pt x="3918857" y="300642"/>
                </a:cubicBezTo>
                <a:cubicBezTo>
                  <a:pt x="3990705" y="240769"/>
                  <a:pt x="3905339" y="300324"/>
                  <a:pt x="3974840" y="253989"/>
                </a:cubicBezTo>
                <a:cubicBezTo>
                  <a:pt x="3982412" y="231274"/>
                  <a:pt x="3994137" y="212797"/>
                  <a:pt x="3974840" y="188675"/>
                </a:cubicBezTo>
                <a:cubicBezTo>
                  <a:pt x="3968696" y="180995"/>
                  <a:pt x="3956179" y="182454"/>
                  <a:pt x="3946849" y="179344"/>
                </a:cubicBezTo>
                <a:cubicBezTo>
                  <a:pt x="3940628" y="173124"/>
                  <a:pt x="3936055" y="164617"/>
                  <a:pt x="3928187" y="160683"/>
                </a:cubicBezTo>
                <a:cubicBezTo>
                  <a:pt x="3919084" y="156131"/>
                  <a:pt x="3849514" y="143199"/>
                  <a:pt x="3844212" y="142021"/>
                </a:cubicBezTo>
                <a:cubicBezTo>
                  <a:pt x="3831694" y="139239"/>
                  <a:pt x="3819219" y="136214"/>
                  <a:pt x="3806889" y="132691"/>
                </a:cubicBezTo>
                <a:cubicBezTo>
                  <a:pt x="3797432" y="129989"/>
                  <a:pt x="3788574" y="125119"/>
                  <a:pt x="3778898" y="123360"/>
                </a:cubicBezTo>
                <a:cubicBezTo>
                  <a:pt x="3747346" y="117623"/>
                  <a:pt x="3623486" y="105540"/>
                  <a:pt x="3601616" y="104699"/>
                </a:cubicBezTo>
                <a:cubicBezTo>
                  <a:pt x="3474154" y="99796"/>
                  <a:pt x="3346579" y="98478"/>
                  <a:pt x="3219061" y="95368"/>
                </a:cubicBezTo>
                <a:cubicBezTo>
                  <a:pt x="3099569" y="87900"/>
                  <a:pt x="3091675" y="90500"/>
                  <a:pt x="2995126" y="76707"/>
                </a:cubicBezTo>
                <a:cubicBezTo>
                  <a:pt x="2976398" y="74032"/>
                  <a:pt x="2957841" y="70254"/>
                  <a:pt x="2939143" y="67377"/>
                </a:cubicBezTo>
                <a:cubicBezTo>
                  <a:pt x="2917406" y="64033"/>
                  <a:pt x="2895466" y="61980"/>
                  <a:pt x="2873828" y="58046"/>
                </a:cubicBezTo>
                <a:cubicBezTo>
                  <a:pt x="2861211" y="55752"/>
                  <a:pt x="2849155" y="50823"/>
                  <a:pt x="2836506" y="48715"/>
                </a:cubicBezTo>
                <a:cubicBezTo>
                  <a:pt x="2811772" y="44593"/>
                  <a:pt x="2786716" y="42699"/>
                  <a:pt x="2761861" y="39385"/>
                </a:cubicBezTo>
                <a:cubicBezTo>
                  <a:pt x="2670625" y="27220"/>
                  <a:pt x="2699470" y="27686"/>
                  <a:pt x="2584579" y="20723"/>
                </a:cubicBezTo>
                <a:cubicBezTo>
                  <a:pt x="2054687" y="-11391"/>
                  <a:pt x="1180964" y="3892"/>
                  <a:pt x="886408" y="2062"/>
                </a:cubicBezTo>
                <a:cubicBezTo>
                  <a:pt x="780661" y="5172"/>
                  <a:pt x="674814" y="5833"/>
                  <a:pt x="569167" y="11393"/>
                </a:cubicBezTo>
                <a:cubicBezTo>
                  <a:pt x="556361" y="12067"/>
                  <a:pt x="544128" y="17038"/>
                  <a:pt x="531845" y="20723"/>
                </a:cubicBezTo>
                <a:cubicBezTo>
                  <a:pt x="513004" y="26375"/>
                  <a:pt x="494522" y="33165"/>
                  <a:pt x="475861" y="39385"/>
                </a:cubicBezTo>
                <a:cubicBezTo>
                  <a:pt x="466530" y="42495"/>
                  <a:pt x="457411" y="46329"/>
                  <a:pt x="447869" y="48715"/>
                </a:cubicBezTo>
                <a:cubicBezTo>
                  <a:pt x="435428" y="51825"/>
                  <a:pt x="423164" y="55752"/>
                  <a:pt x="410547" y="58046"/>
                </a:cubicBezTo>
                <a:cubicBezTo>
                  <a:pt x="287944" y="80338"/>
                  <a:pt x="392570" y="55543"/>
                  <a:pt x="307910" y="76707"/>
                </a:cubicBezTo>
                <a:cubicBezTo>
                  <a:pt x="298579" y="82927"/>
                  <a:pt x="289948" y="90353"/>
                  <a:pt x="279918" y="95368"/>
                </a:cubicBezTo>
                <a:cubicBezTo>
                  <a:pt x="271121" y="99767"/>
                  <a:pt x="260723" y="100300"/>
                  <a:pt x="251926" y="104699"/>
                </a:cubicBezTo>
                <a:cubicBezTo>
                  <a:pt x="230822" y="115251"/>
                  <a:pt x="227726" y="119568"/>
                  <a:pt x="214604" y="132691"/>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17C5F133-9C38-47E6-9EAC-FAE0938FDFA7}"/>
              </a:ext>
            </a:extLst>
          </p:cNvPr>
          <p:cNvSpPr/>
          <p:nvPr/>
        </p:nvSpPr>
        <p:spPr>
          <a:xfrm>
            <a:off x="7277108" y="4002833"/>
            <a:ext cx="3844982" cy="541175"/>
          </a:xfrm>
          <a:custGeom>
            <a:avLst/>
            <a:gdLst>
              <a:gd name="connsiteX0" fmla="*/ 243365 w 3844982"/>
              <a:gd name="connsiteY0" fmla="*/ 65314 h 541175"/>
              <a:gd name="connsiteX1" fmla="*/ 178051 w 3844982"/>
              <a:gd name="connsiteY1" fmla="*/ 83975 h 541175"/>
              <a:gd name="connsiteX2" fmla="*/ 94076 w 3844982"/>
              <a:gd name="connsiteY2" fmla="*/ 111967 h 541175"/>
              <a:gd name="connsiteX3" fmla="*/ 66084 w 3844982"/>
              <a:gd name="connsiteY3" fmla="*/ 121298 h 541175"/>
              <a:gd name="connsiteX4" fmla="*/ 38092 w 3844982"/>
              <a:gd name="connsiteY4" fmla="*/ 130628 h 541175"/>
              <a:gd name="connsiteX5" fmla="*/ 10100 w 3844982"/>
              <a:gd name="connsiteY5" fmla="*/ 158620 h 541175"/>
              <a:gd name="connsiteX6" fmla="*/ 19431 w 3844982"/>
              <a:gd name="connsiteY6" fmla="*/ 270587 h 541175"/>
              <a:gd name="connsiteX7" fmla="*/ 140729 w 3844982"/>
              <a:gd name="connsiteY7" fmla="*/ 335902 h 541175"/>
              <a:gd name="connsiteX8" fmla="*/ 196712 w 3844982"/>
              <a:gd name="connsiteY8" fmla="*/ 373224 h 541175"/>
              <a:gd name="connsiteX9" fmla="*/ 336672 w 3844982"/>
              <a:gd name="connsiteY9" fmla="*/ 429208 h 541175"/>
              <a:gd name="connsiteX10" fmla="*/ 411316 w 3844982"/>
              <a:gd name="connsiteY10" fmla="*/ 457200 h 541175"/>
              <a:gd name="connsiteX11" fmla="*/ 439308 w 3844982"/>
              <a:gd name="connsiteY11" fmla="*/ 466530 h 541175"/>
              <a:gd name="connsiteX12" fmla="*/ 504623 w 3844982"/>
              <a:gd name="connsiteY12" fmla="*/ 475861 h 541175"/>
              <a:gd name="connsiteX13" fmla="*/ 625921 w 3844982"/>
              <a:gd name="connsiteY13" fmla="*/ 494522 h 541175"/>
              <a:gd name="connsiteX14" fmla="*/ 849855 w 3844982"/>
              <a:gd name="connsiteY14" fmla="*/ 522514 h 541175"/>
              <a:gd name="connsiteX15" fmla="*/ 896508 w 3844982"/>
              <a:gd name="connsiteY15" fmla="*/ 531845 h 541175"/>
              <a:gd name="connsiteX16" fmla="*/ 1073790 w 3844982"/>
              <a:gd name="connsiteY16" fmla="*/ 541175 h 541175"/>
              <a:gd name="connsiteX17" fmla="*/ 2249447 w 3844982"/>
              <a:gd name="connsiteY17" fmla="*/ 531845 h 541175"/>
              <a:gd name="connsiteX18" fmla="*/ 2333423 w 3844982"/>
              <a:gd name="connsiteY18" fmla="*/ 522514 h 541175"/>
              <a:gd name="connsiteX19" fmla="*/ 2464051 w 3844982"/>
              <a:gd name="connsiteY19" fmla="*/ 513183 h 541175"/>
              <a:gd name="connsiteX20" fmla="*/ 2911921 w 3844982"/>
              <a:gd name="connsiteY20" fmla="*/ 522514 h 541175"/>
              <a:gd name="connsiteX21" fmla="*/ 2939912 w 3844982"/>
              <a:gd name="connsiteY21" fmla="*/ 531845 h 541175"/>
              <a:gd name="connsiteX22" fmla="*/ 3005227 w 3844982"/>
              <a:gd name="connsiteY22" fmla="*/ 541175 h 541175"/>
              <a:gd name="connsiteX23" fmla="*/ 3154516 w 3844982"/>
              <a:gd name="connsiteY23" fmla="*/ 531845 h 541175"/>
              <a:gd name="connsiteX24" fmla="*/ 3182508 w 3844982"/>
              <a:gd name="connsiteY24" fmla="*/ 513183 h 541175"/>
              <a:gd name="connsiteX25" fmla="*/ 3210500 w 3844982"/>
              <a:gd name="connsiteY25" fmla="*/ 503853 h 541175"/>
              <a:gd name="connsiteX26" fmla="*/ 3275814 w 3844982"/>
              <a:gd name="connsiteY26" fmla="*/ 457200 h 541175"/>
              <a:gd name="connsiteX27" fmla="*/ 3350459 w 3844982"/>
              <a:gd name="connsiteY27" fmla="*/ 419877 h 541175"/>
              <a:gd name="connsiteX28" fmla="*/ 3397112 w 3844982"/>
              <a:gd name="connsiteY28" fmla="*/ 391885 h 541175"/>
              <a:gd name="connsiteX29" fmla="*/ 3425104 w 3844982"/>
              <a:gd name="connsiteY29" fmla="*/ 373224 h 541175"/>
              <a:gd name="connsiteX30" fmla="*/ 3471757 w 3844982"/>
              <a:gd name="connsiteY30" fmla="*/ 363894 h 541175"/>
              <a:gd name="connsiteX31" fmla="*/ 3527741 w 3844982"/>
              <a:gd name="connsiteY31" fmla="*/ 345232 h 541175"/>
              <a:gd name="connsiteX32" fmla="*/ 3583725 w 3844982"/>
              <a:gd name="connsiteY32" fmla="*/ 326571 h 541175"/>
              <a:gd name="connsiteX33" fmla="*/ 3611716 w 3844982"/>
              <a:gd name="connsiteY33" fmla="*/ 317240 h 541175"/>
              <a:gd name="connsiteX34" fmla="*/ 3639708 w 3844982"/>
              <a:gd name="connsiteY34" fmla="*/ 307910 h 541175"/>
              <a:gd name="connsiteX35" fmla="*/ 3667700 w 3844982"/>
              <a:gd name="connsiteY35" fmla="*/ 289249 h 541175"/>
              <a:gd name="connsiteX36" fmla="*/ 3705023 w 3844982"/>
              <a:gd name="connsiteY36" fmla="*/ 279918 h 541175"/>
              <a:gd name="connsiteX37" fmla="*/ 3788998 w 3844982"/>
              <a:gd name="connsiteY37" fmla="*/ 251926 h 541175"/>
              <a:gd name="connsiteX38" fmla="*/ 3816990 w 3844982"/>
              <a:gd name="connsiteY38" fmla="*/ 242596 h 541175"/>
              <a:gd name="connsiteX39" fmla="*/ 3844982 w 3844982"/>
              <a:gd name="connsiteY39" fmla="*/ 233265 h 541175"/>
              <a:gd name="connsiteX40" fmla="*/ 3835651 w 3844982"/>
              <a:gd name="connsiteY40" fmla="*/ 130628 h 541175"/>
              <a:gd name="connsiteX41" fmla="*/ 3798329 w 3844982"/>
              <a:gd name="connsiteY41" fmla="*/ 111967 h 541175"/>
              <a:gd name="connsiteX42" fmla="*/ 3761006 w 3844982"/>
              <a:gd name="connsiteY42" fmla="*/ 102636 h 541175"/>
              <a:gd name="connsiteX43" fmla="*/ 3733014 w 3844982"/>
              <a:gd name="connsiteY43" fmla="*/ 93306 h 541175"/>
              <a:gd name="connsiteX44" fmla="*/ 3499749 w 3844982"/>
              <a:gd name="connsiteY44" fmla="*/ 102636 h 541175"/>
              <a:gd name="connsiteX45" fmla="*/ 3453096 w 3844982"/>
              <a:gd name="connsiteY45" fmla="*/ 111967 h 541175"/>
              <a:gd name="connsiteX46" fmla="*/ 3285145 w 3844982"/>
              <a:gd name="connsiteY46" fmla="*/ 130628 h 541175"/>
              <a:gd name="connsiteX47" fmla="*/ 2622672 w 3844982"/>
              <a:gd name="connsiteY47" fmla="*/ 121298 h 541175"/>
              <a:gd name="connsiteX48" fmla="*/ 2492043 w 3844982"/>
              <a:gd name="connsiteY48" fmla="*/ 102636 h 541175"/>
              <a:gd name="connsiteX49" fmla="*/ 2445390 w 3844982"/>
              <a:gd name="connsiteY49" fmla="*/ 93306 h 541175"/>
              <a:gd name="connsiteX50" fmla="*/ 2249447 w 3844982"/>
              <a:gd name="connsiteY50" fmla="*/ 74645 h 541175"/>
              <a:gd name="connsiteX51" fmla="*/ 1475006 w 3844982"/>
              <a:gd name="connsiteY51" fmla="*/ 65314 h 541175"/>
              <a:gd name="connsiteX52" fmla="*/ 1391031 w 3844982"/>
              <a:gd name="connsiteY52" fmla="*/ 55983 h 541175"/>
              <a:gd name="connsiteX53" fmla="*/ 1335047 w 3844982"/>
              <a:gd name="connsiteY53" fmla="*/ 46653 h 541175"/>
              <a:gd name="connsiteX54" fmla="*/ 1176427 w 3844982"/>
              <a:gd name="connsiteY54" fmla="*/ 37322 h 541175"/>
              <a:gd name="connsiteX55" fmla="*/ 691235 w 3844982"/>
              <a:gd name="connsiteY55" fmla="*/ 18661 h 541175"/>
              <a:gd name="connsiteX56" fmla="*/ 616590 w 3844982"/>
              <a:gd name="connsiteY56" fmla="*/ 9330 h 541175"/>
              <a:gd name="connsiteX57" fmla="*/ 551276 w 3844982"/>
              <a:gd name="connsiteY57" fmla="*/ 0 h 541175"/>
              <a:gd name="connsiteX58" fmla="*/ 336672 w 3844982"/>
              <a:gd name="connsiteY58" fmla="*/ 9330 h 541175"/>
              <a:gd name="connsiteX59" fmla="*/ 271357 w 3844982"/>
              <a:gd name="connsiteY59" fmla="*/ 37322 h 541175"/>
              <a:gd name="connsiteX60" fmla="*/ 215374 w 3844982"/>
              <a:gd name="connsiteY60" fmla="*/ 65314 h 541175"/>
              <a:gd name="connsiteX61" fmla="*/ 196712 w 3844982"/>
              <a:gd name="connsiteY61" fmla="*/ 83975 h 541175"/>
              <a:gd name="connsiteX62" fmla="*/ 168721 w 3844982"/>
              <a:gd name="connsiteY62" fmla="*/ 93306 h 541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844982" h="541175">
                <a:moveTo>
                  <a:pt x="243365" y="65314"/>
                </a:moveTo>
                <a:cubicBezTo>
                  <a:pt x="221594" y="71534"/>
                  <a:pt x="199692" y="77316"/>
                  <a:pt x="178051" y="83975"/>
                </a:cubicBezTo>
                <a:cubicBezTo>
                  <a:pt x="178021" y="83984"/>
                  <a:pt x="108087" y="107297"/>
                  <a:pt x="94076" y="111967"/>
                </a:cubicBezTo>
                <a:lnTo>
                  <a:pt x="66084" y="121298"/>
                </a:lnTo>
                <a:lnTo>
                  <a:pt x="38092" y="130628"/>
                </a:lnTo>
                <a:cubicBezTo>
                  <a:pt x="28761" y="139959"/>
                  <a:pt x="17419" y="147641"/>
                  <a:pt x="10100" y="158620"/>
                </a:cubicBezTo>
                <a:cubicBezTo>
                  <a:pt x="-9904" y="188626"/>
                  <a:pt x="3320" y="250449"/>
                  <a:pt x="19431" y="270587"/>
                </a:cubicBezTo>
                <a:cubicBezTo>
                  <a:pt x="99579" y="370772"/>
                  <a:pt x="84182" y="304487"/>
                  <a:pt x="140729" y="335902"/>
                </a:cubicBezTo>
                <a:cubicBezTo>
                  <a:pt x="160334" y="346794"/>
                  <a:pt x="176217" y="364115"/>
                  <a:pt x="196712" y="373224"/>
                </a:cubicBezTo>
                <a:cubicBezTo>
                  <a:pt x="378152" y="453865"/>
                  <a:pt x="200584" y="378174"/>
                  <a:pt x="336672" y="429208"/>
                </a:cubicBezTo>
                <a:lnTo>
                  <a:pt x="411316" y="457200"/>
                </a:lnTo>
                <a:cubicBezTo>
                  <a:pt x="420559" y="460561"/>
                  <a:pt x="429664" y="464601"/>
                  <a:pt x="439308" y="466530"/>
                </a:cubicBezTo>
                <a:cubicBezTo>
                  <a:pt x="460874" y="470843"/>
                  <a:pt x="482886" y="472517"/>
                  <a:pt x="504623" y="475861"/>
                </a:cubicBezTo>
                <a:cubicBezTo>
                  <a:pt x="582125" y="487784"/>
                  <a:pt x="542081" y="483704"/>
                  <a:pt x="625921" y="494522"/>
                </a:cubicBezTo>
                <a:cubicBezTo>
                  <a:pt x="700528" y="504149"/>
                  <a:pt x="776090" y="507760"/>
                  <a:pt x="849855" y="522514"/>
                </a:cubicBezTo>
                <a:cubicBezTo>
                  <a:pt x="865406" y="525624"/>
                  <a:pt x="880704" y="530528"/>
                  <a:pt x="896508" y="531845"/>
                </a:cubicBezTo>
                <a:cubicBezTo>
                  <a:pt x="955479" y="536759"/>
                  <a:pt x="1014696" y="538065"/>
                  <a:pt x="1073790" y="541175"/>
                </a:cubicBezTo>
                <a:lnTo>
                  <a:pt x="2249447" y="531845"/>
                </a:lnTo>
                <a:cubicBezTo>
                  <a:pt x="2277608" y="531428"/>
                  <a:pt x="2305365" y="524954"/>
                  <a:pt x="2333423" y="522514"/>
                </a:cubicBezTo>
                <a:cubicBezTo>
                  <a:pt x="2376912" y="518732"/>
                  <a:pt x="2420508" y="516293"/>
                  <a:pt x="2464051" y="513183"/>
                </a:cubicBezTo>
                <a:lnTo>
                  <a:pt x="2911921" y="522514"/>
                </a:lnTo>
                <a:cubicBezTo>
                  <a:pt x="2921749" y="522899"/>
                  <a:pt x="2930268" y="529916"/>
                  <a:pt x="2939912" y="531845"/>
                </a:cubicBezTo>
                <a:cubicBezTo>
                  <a:pt x="2961478" y="536158"/>
                  <a:pt x="2983455" y="538065"/>
                  <a:pt x="3005227" y="541175"/>
                </a:cubicBezTo>
                <a:cubicBezTo>
                  <a:pt x="3054990" y="538065"/>
                  <a:pt x="3105266" y="539621"/>
                  <a:pt x="3154516" y="531845"/>
                </a:cubicBezTo>
                <a:cubicBezTo>
                  <a:pt x="3165593" y="530096"/>
                  <a:pt x="3172478" y="518198"/>
                  <a:pt x="3182508" y="513183"/>
                </a:cubicBezTo>
                <a:cubicBezTo>
                  <a:pt x="3191305" y="508785"/>
                  <a:pt x="3201169" y="506963"/>
                  <a:pt x="3210500" y="503853"/>
                </a:cubicBezTo>
                <a:cubicBezTo>
                  <a:pt x="3238480" y="475871"/>
                  <a:pt x="3228841" y="482493"/>
                  <a:pt x="3275814" y="457200"/>
                </a:cubicBezTo>
                <a:cubicBezTo>
                  <a:pt x="3300308" y="444011"/>
                  <a:pt x="3330788" y="439547"/>
                  <a:pt x="3350459" y="419877"/>
                </a:cubicBezTo>
                <a:cubicBezTo>
                  <a:pt x="3386910" y="383428"/>
                  <a:pt x="3348663" y="416110"/>
                  <a:pt x="3397112" y="391885"/>
                </a:cubicBezTo>
                <a:cubicBezTo>
                  <a:pt x="3407142" y="386870"/>
                  <a:pt x="3414604" y="377161"/>
                  <a:pt x="3425104" y="373224"/>
                </a:cubicBezTo>
                <a:cubicBezTo>
                  <a:pt x="3439953" y="367656"/>
                  <a:pt x="3456457" y="368067"/>
                  <a:pt x="3471757" y="363894"/>
                </a:cubicBezTo>
                <a:cubicBezTo>
                  <a:pt x="3490735" y="358718"/>
                  <a:pt x="3509080" y="351452"/>
                  <a:pt x="3527741" y="345232"/>
                </a:cubicBezTo>
                <a:lnTo>
                  <a:pt x="3583725" y="326571"/>
                </a:lnTo>
                <a:lnTo>
                  <a:pt x="3611716" y="317240"/>
                </a:lnTo>
                <a:lnTo>
                  <a:pt x="3639708" y="307910"/>
                </a:lnTo>
                <a:cubicBezTo>
                  <a:pt x="3649039" y="301690"/>
                  <a:pt x="3657393" y="293666"/>
                  <a:pt x="3667700" y="289249"/>
                </a:cubicBezTo>
                <a:cubicBezTo>
                  <a:pt x="3679487" y="284197"/>
                  <a:pt x="3692740" y="283603"/>
                  <a:pt x="3705023" y="279918"/>
                </a:cubicBezTo>
                <a:cubicBezTo>
                  <a:pt x="3705061" y="279906"/>
                  <a:pt x="3774983" y="256597"/>
                  <a:pt x="3788998" y="251926"/>
                </a:cubicBezTo>
                <a:lnTo>
                  <a:pt x="3816990" y="242596"/>
                </a:lnTo>
                <a:lnTo>
                  <a:pt x="3844982" y="233265"/>
                </a:lnTo>
                <a:cubicBezTo>
                  <a:pt x="3841872" y="199053"/>
                  <a:pt x="3847983" y="162692"/>
                  <a:pt x="3835651" y="130628"/>
                </a:cubicBezTo>
                <a:cubicBezTo>
                  <a:pt x="3830658" y="117646"/>
                  <a:pt x="3811352" y="116851"/>
                  <a:pt x="3798329" y="111967"/>
                </a:cubicBezTo>
                <a:cubicBezTo>
                  <a:pt x="3786322" y="107464"/>
                  <a:pt x="3773337" y="106159"/>
                  <a:pt x="3761006" y="102636"/>
                </a:cubicBezTo>
                <a:cubicBezTo>
                  <a:pt x="3751549" y="99934"/>
                  <a:pt x="3742345" y="96416"/>
                  <a:pt x="3733014" y="93306"/>
                </a:cubicBezTo>
                <a:cubicBezTo>
                  <a:pt x="3655259" y="96416"/>
                  <a:pt x="3577394" y="97460"/>
                  <a:pt x="3499749" y="102636"/>
                </a:cubicBezTo>
                <a:cubicBezTo>
                  <a:pt x="3483925" y="103691"/>
                  <a:pt x="3468771" y="109555"/>
                  <a:pt x="3453096" y="111967"/>
                </a:cubicBezTo>
                <a:cubicBezTo>
                  <a:pt x="3404028" y="119516"/>
                  <a:pt x="3332857" y="125857"/>
                  <a:pt x="3285145" y="130628"/>
                </a:cubicBezTo>
                <a:lnTo>
                  <a:pt x="2622672" y="121298"/>
                </a:lnTo>
                <a:cubicBezTo>
                  <a:pt x="2599113" y="120702"/>
                  <a:pt x="2520055" y="107729"/>
                  <a:pt x="2492043" y="102636"/>
                </a:cubicBezTo>
                <a:cubicBezTo>
                  <a:pt x="2476440" y="99799"/>
                  <a:pt x="2461144" y="95124"/>
                  <a:pt x="2445390" y="93306"/>
                </a:cubicBezTo>
                <a:cubicBezTo>
                  <a:pt x="2380213" y="85786"/>
                  <a:pt x="2315052" y="75435"/>
                  <a:pt x="2249447" y="74645"/>
                </a:cubicBezTo>
                <a:lnTo>
                  <a:pt x="1475006" y="65314"/>
                </a:lnTo>
                <a:cubicBezTo>
                  <a:pt x="1447014" y="62204"/>
                  <a:pt x="1418948" y="59705"/>
                  <a:pt x="1391031" y="55983"/>
                </a:cubicBezTo>
                <a:cubicBezTo>
                  <a:pt x="1372278" y="53483"/>
                  <a:pt x="1353895" y="48292"/>
                  <a:pt x="1335047" y="46653"/>
                </a:cubicBezTo>
                <a:cubicBezTo>
                  <a:pt x="1282281" y="42065"/>
                  <a:pt x="1229315" y="40181"/>
                  <a:pt x="1176427" y="37322"/>
                </a:cubicBezTo>
                <a:cubicBezTo>
                  <a:pt x="941214" y="24607"/>
                  <a:pt x="970767" y="27396"/>
                  <a:pt x="691235" y="18661"/>
                </a:cubicBezTo>
                <a:lnTo>
                  <a:pt x="616590" y="9330"/>
                </a:lnTo>
                <a:cubicBezTo>
                  <a:pt x="594791" y="6423"/>
                  <a:pt x="573268" y="0"/>
                  <a:pt x="551276" y="0"/>
                </a:cubicBezTo>
                <a:cubicBezTo>
                  <a:pt x="479674" y="0"/>
                  <a:pt x="408207" y="6220"/>
                  <a:pt x="336672" y="9330"/>
                </a:cubicBezTo>
                <a:cubicBezTo>
                  <a:pt x="258996" y="28750"/>
                  <a:pt x="335793" y="5104"/>
                  <a:pt x="271357" y="37322"/>
                </a:cubicBezTo>
                <a:cubicBezTo>
                  <a:pt x="225366" y="60317"/>
                  <a:pt x="259941" y="29661"/>
                  <a:pt x="215374" y="65314"/>
                </a:cubicBezTo>
                <a:cubicBezTo>
                  <a:pt x="208505" y="70809"/>
                  <a:pt x="204255" y="79449"/>
                  <a:pt x="196712" y="83975"/>
                </a:cubicBezTo>
                <a:cubicBezTo>
                  <a:pt x="188278" y="89035"/>
                  <a:pt x="168721" y="93306"/>
                  <a:pt x="168721" y="93306"/>
                </a:cubicBezTo>
              </a:path>
            </a:pathLst>
          </a:custGeom>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pic>
        <p:nvPicPr>
          <p:cNvPr id="15" name="Picture 14">
            <a:extLst>
              <a:ext uri="{FF2B5EF4-FFF2-40B4-BE49-F238E27FC236}">
                <a16:creationId xmlns:a16="http://schemas.microsoft.com/office/drawing/2014/main" id="{8796644B-046C-4B7A-8912-1346A62005C0}"/>
              </a:ext>
            </a:extLst>
          </p:cNvPr>
          <p:cNvPicPr>
            <a:picLocks noChangeAspect="1"/>
          </p:cNvPicPr>
          <p:nvPr/>
        </p:nvPicPr>
        <p:blipFill>
          <a:blip r:embed="rId3"/>
          <a:stretch>
            <a:fillRect/>
          </a:stretch>
        </p:blipFill>
        <p:spPr>
          <a:xfrm>
            <a:off x="390525" y="1638214"/>
            <a:ext cx="4855781" cy="3254297"/>
          </a:xfrm>
          <a:prstGeom prst="rect">
            <a:avLst/>
          </a:prstGeom>
        </p:spPr>
      </p:pic>
    </p:spTree>
    <p:extLst>
      <p:ext uri="{BB962C8B-B14F-4D97-AF65-F5344CB8AC3E}">
        <p14:creationId xmlns:p14="http://schemas.microsoft.com/office/powerpoint/2010/main" val="1256587973"/>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B6E4D6E-E968-4E56-8BBB-6A33BE551F78}"/>
              </a:ext>
            </a:extLst>
          </p:cNvPr>
          <p:cNvSpPr txBox="1"/>
          <p:nvPr/>
        </p:nvSpPr>
        <p:spPr>
          <a:xfrm>
            <a:off x="3785785" y="427878"/>
            <a:ext cx="3606244" cy="523220"/>
          </a:xfrm>
          <a:prstGeom prst="rect">
            <a:avLst/>
          </a:prstGeom>
          <a:noFill/>
        </p:spPr>
        <p:txBody>
          <a:bodyPr wrap="none" rtlCol="0">
            <a:spAutoFit/>
          </a:bodyPr>
          <a:lstStyle/>
          <a:p>
            <a:r>
              <a:rPr lang="en-US" sz="2800" b="1" u="sng"/>
              <a:t>Optimization Problems</a:t>
            </a:r>
            <a:endParaRPr lang="en-US" b="1" u="sng"/>
          </a:p>
        </p:txBody>
      </p:sp>
      <p:sp>
        <p:nvSpPr>
          <p:cNvPr id="5" name="TextBox 4">
            <a:extLst>
              <a:ext uri="{FF2B5EF4-FFF2-40B4-BE49-F238E27FC236}">
                <a16:creationId xmlns:a16="http://schemas.microsoft.com/office/drawing/2014/main" id="{7A8CA5FE-65F4-49F5-A458-BEBEAD5CC7BC}"/>
              </a:ext>
            </a:extLst>
          </p:cNvPr>
          <p:cNvSpPr txBox="1"/>
          <p:nvPr/>
        </p:nvSpPr>
        <p:spPr>
          <a:xfrm>
            <a:off x="476053" y="4979859"/>
            <a:ext cx="2494594" cy="400110"/>
          </a:xfrm>
          <a:prstGeom prst="rect">
            <a:avLst/>
          </a:prstGeom>
          <a:noFill/>
        </p:spPr>
        <p:txBody>
          <a:bodyPr wrap="none" rtlCol="0">
            <a:spAutoFit/>
          </a:bodyPr>
          <a:lstStyle/>
          <a:p>
            <a:r>
              <a:rPr lang="en-US" sz="2000" b="1" u="sng"/>
              <a:t>Discrete (0/1) Version</a:t>
            </a:r>
            <a:endParaRPr lang="en-US" b="1" u="sng"/>
          </a:p>
        </p:txBody>
      </p:sp>
      <p:sp>
        <p:nvSpPr>
          <p:cNvPr id="6" name="TextBox 5">
            <a:extLst>
              <a:ext uri="{FF2B5EF4-FFF2-40B4-BE49-F238E27FC236}">
                <a16:creationId xmlns:a16="http://schemas.microsoft.com/office/drawing/2014/main" id="{F5926FA4-331E-4AF6-AFFC-19019A575EFD}"/>
              </a:ext>
            </a:extLst>
          </p:cNvPr>
          <p:cNvSpPr txBox="1"/>
          <p:nvPr/>
        </p:nvSpPr>
        <p:spPr>
          <a:xfrm>
            <a:off x="4421888" y="1958895"/>
            <a:ext cx="2142766" cy="400110"/>
          </a:xfrm>
          <a:prstGeom prst="rect">
            <a:avLst/>
          </a:prstGeom>
          <a:noFill/>
        </p:spPr>
        <p:txBody>
          <a:bodyPr wrap="none" rtlCol="0">
            <a:spAutoFit/>
          </a:bodyPr>
          <a:lstStyle/>
          <a:p>
            <a:r>
              <a:rPr lang="en-US" sz="2000" b="1" u="sng"/>
              <a:t>Knapsack Problem</a:t>
            </a:r>
            <a:endParaRPr lang="en-US" b="1" u="sng"/>
          </a:p>
        </p:txBody>
      </p:sp>
      <p:sp>
        <p:nvSpPr>
          <p:cNvPr id="7" name="TextBox 6">
            <a:extLst>
              <a:ext uri="{FF2B5EF4-FFF2-40B4-BE49-F238E27FC236}">
                <a16:creationId xmlns:a16="http://schemas.microsoft.com/office/drawing/2014/main" id="{A45499FE-26AF-47A2-BD27-75AA86A6BF51}"/>
              </a:ext>
            </a:extLst>
          </p:cNvPr>
          <p:cNvSpPr txBox="1"/>
          <p:nvPr/>
        </p:nvSpPr>
        <p:spPr>
          <a:xfrm>
            <a:off x="1132036" y="2432008"/>
            <a:ext cx="9303026" cy="830997"/>
          </a:xfrm>
          <a:prstGeom prst="rect">
            <a:avLst/>
          </a:prstGeom>
          <a:noFill/>
        </p:spPr>
        <p:txBody>
          <a:bodyPr wrap="square" rtlCol="0">
            <a:spAutoFit/>
          </a:bodyPr>
          <a:lstStyle/>
          <a:p>
            <a:r>
              <a:rPr lang="en-US" sz="1600"/>
              <a:t>You have a list of n items, L[</a:t>
            </a:r>
            <a:r>
              <a:rPr lang="en-US" sz="1600" err="1"/>
              <a:t>i</a:t>
            </a:r>
            <a:r>
              <a:rPr lang="en-US" sz="1600"/>
              <a:t>], that you can carry in your backpack, which have weight W[</a:t>
            </a:r>
            <a:r>
              <a:rPr lang="en-US" sz="1600" err="1"/>
              <a:t>i</a:t>
            </a:r>
            <a:r>
              <a:rPr lang="en-US" sz="1600"/>
              <a:t>], and value V[</a:t>
            </a:r>
            <a:r>
              <a:rPr lang="en-US" sz="1600" err="1"/>
              <a:t>i</a:t>
            </a:r>
            <a:r>
              <a:rPr lang="en-US" sz="1600"/>
              <a:t>].  </a:t>
            </a:r>
          </a:p>
          <a:p>
            <a:r>
              <a:rPr lang="en-US" sz="1600"/>
              <a:t>And you want to determine which items you should carry (let I[</a:t>
            </a:r>
            <a:r>
              <a:rPr lang="en-US" sz="1600" err="1"/>
              <a:t>i</a:t>
            </a:r>
            <a:r>
              <a:rPr lang="en-US" sz="1600"/>
              <a:t>] specify which ones you carry – with a value of 1 of 0), to maximize total value V, subject to maximum total weight W constraint.  In symbols.</a:t>
            </a:r>
          </a:p>
        </p:txBody>
      </p:sp>
      <p:sp>
        <p:nvSpPr>
          <p:cNvPr id="8" name="TextBox 7">
            <a:extLst>
              <a:ext uri="{FF2B5EF4-FFF2-40B4-BE49-F238E27FC236}">
                <a16:creationId xmlns:a16="http://schemas.microsoft.com/office/drawing/2014/main" id="{CC1F2CBE-B361-4045-AB81-A503F339E5AC}"/>
              </a:ext>
            </a:extLst>
          </p:cNvPr>
          <p:cNvSpPr txBox="1"/>
          <p:nvPr/>
        </p:nvSpPr>
        <p:spPr>
          <a:xfrm>
            <a:off x="657306" y="1097684"/>
            <a:ext cx="10252487" cy="369332"/>
          </a:xfrm>
          <a:prstGeom prst="rect">
            <a:avLst/>
          </a:prstGeom>
          <a:noFill/>
        </p:spPr>
        <p:txBody>
          <a:bodyPr wrap="none" rtlCol="0">
            <a:spAutoFit/>
          </a:bodyPr>
          <a:lstStyle/>
          <a:p>
            <a:r>
              <a:rPr lang="en-US" err="1"/>
              <a:t>Gonna</a:t>
            </a:r>
            <a:r>
              <a:rPr lang="en-US"/>
              <a:t> take a look, first, at solving optimization problems.  There are a few standard varieties.  First is below:</a:t>
            </a:r>
          </a:p>
        </p:txBody>
      </p:sp>
      <p:graphicFrame>
        <p:nvGraphicFramePr>
          <p:cNvPr id="9" name="Object 8">
            <a:extLst>
              <a:ext uri="{FF2B5EF4-FFF2-40B4-BE49-F238E27FC236}">
                <a16:creationId xmlns:a16="http://schemas.microsoft.com/office/drawing/2014/main" id="{3D9194C6-FB99-4805-A82C-2E3B26092E38}"/>
              </a:ext>
            </a:extLst>
          </p:cNvPr>
          <p:cNvGraphicFramePr>
            <a:graphicFrameLocks noChangeAspect="1"/>
          </p:cNvGraphicFramePr>
          <p:nvPr>
            <p:extLst>
              <p:ext uri="{D42A27DB-BD31-4B8C-83A1-F6EECF244321}">
                <p14:modId xmlns:p14="http://schemas.microsoft.com/office/powerpoint/2010/main" val="2993611052"/>
              </p:ext>
            </p:extLst>
          </p:nvPr>
        </p:nvGraphicFramePr>
        <p:xfrm>
          <a:off x="4039899" y="3506070"/>
          <a:ext cx="2317750" cy="1117600"/>
        </p:xfrm>
        <a:graphic>
          <a:graphicData uri="http://schemas.openxmlformats.org/presentationml/2006/ole">
            <mc:AlternateContent xmlns:mc="http://schemas.openxmlformats.org/markup-compatibility/2006">
              <mc:Choice xmlns:v="urn:schemas-microsoft-com:vml" Requires="v">
                <p:oleObj name="Equation" r:id="rId2" imgW="1790640" imgH="863280" progId="Equation.DSMT4">
                  <p:embed/>
                </p:oleObj>
              </mc:Choice>
              <mc:Fallback>
                <p:oleObj name="Equation" r:id="rId2" imgW="1790640" imgH="863280" progId="Equation.DSMT4">
                  <p:embed/>
                  <p:pic>
                    <p:nvPicPr>
                      <p:cNvPr id="9" name="Object 8">
                        <a:extLst>
                          <a:ext uri="{FF2B5EF4-FFF2-40B4-BE49-F238E27FC236}">
                            <a16:creationId xmlns:a16="http://schemas.microsoft.com/office/drawing/2014/main" id="{3D9194C6-FB99-4805-A82C-2E3B26092E38}"/>
                          </a:ext>
                        </a:extLst>
                      </p:cNvPr>
                      <p:cNvPicPr/>
                      <p:nvPr/>
                    </p:nvPicPr>
                    <p:blipFill>
                      <a:blip r:embed="rId3"/>
                      <a:stretch>
                        <a:fillRect/>
                      </a:stretch>
                    </p:blipFill>
                    <p:spPr>
                      <a:xfrm>
                        <a:off x="4039899" y="3506070"/>
                        <a:ext cx="2317750" cy="1117600"/>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0F4C0495-EE3D-4B22-8998-0B88D823B3BC}"/>
              </a:ext>
            </a:extLst>
          </p:cNvPr>
          <p:cNvSpPr txBox="1"/>
          <p:nvPr/>
        </p:nvSpPr>
        <p:spPr>
          <a:xfrm>
            <a:off x="476053" y="5338386"/>
            <a:ext cx="4552123" cy="584775"/>
          </a:xfrm>
          <a:prstGeom prst="rect">
            <a:avLst/>
          </a:prstGeom>
          <a:noFill/>
        </p:spPr>
        <p:txBody>
          <a:bodyPr wrap="square" rtlCol="0">
            <a:spAutoFit/>
          </a:bodyPr>
          <a:lstStyle/>
          <a:p>
            <a:r>
              <a:rPr lang="en-US" sz="1600"/>
              <a:t>Exact solution is exponential, since you basically have to check every subset, of which there are 2</a:t>
            </a:r>
            <a:r>
              <a:rPr lang="en-US" sz="1600" baseline="30000"/>
              <a:t>n</a:t>
            </a:r>
            <a:r>
              <a:rPr lang="en-US" sz="1600"/>
              <a:t>.</a:t>
            </a:r>
          </a:p>
        </p:txBody>
      </p:sp>
    </p:spTree>
    <p:extLst>
      <p:ext uri="{BB962C8B-B14F-4D97-AF65-F5344CB8AC3E}">
        <p14:creationId xmlns:p14="http://schemas.microsoft.com/office/powerpoint/2010/main" val="1152867102"/>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F56961E-FB26-456E-A661-8DBCCCDF4696}"/>
              </a:ext>
            </a:extLst>
          </p:cNvPr>
          <p:cNvSpPr txBox="1"/>
          <p:nvPr/>
        </p:nvSpPr>
        <p:spPr>
          <a:xfrm>
            <a:off x="223142" y="808807"/>
            <a:ext cx="3831178" cy="1169551"/>
          </a:xfrm>
          <a:prstGeom prst="rect">
            <a:avLst/>
          </a:prstGeom>
          <a:noFill/>
        </p:spPr>
        <p:txBody>
          <a:bodyPr wrap="square" rtlCol="0">
            <a:spAutoFit/>
          </a:bodyPr>
          <a:lstStyle/>
          <a:p>
            <a:r>
              <a:rPr lang="en-US" sz="1400"/>
              <a:t>Exact solution is exponential, since you basically have to check every subset, of which there are 2</a:t>
            </a:r>
            <a:r>
              <a:rPr lang="en-US" sz="1400" baseline="30000"/>
              <a:t>n</a:t>
            </a:r>
            <a:r>
              <a:rPr lang="en-US" sz="1400"/>
              <a:t>.  We can use a </a:t>
            </a:r>
            <a:r>
              <a:rPr lang="en-US" sz="1400" b="1"/>
              <a:t>decision tree </a:t>
            </a:r>
            <a:r>
              <a:rPr lang="en-US" sz="1400"/>
              <a:t>to visualize the possibilities.  Let’s consider all subsets of {A,B,C,D}.  </a:t>
            </a:r>
          </a:p>
        </p:txBody>
      </p:sp>
      <p:sp>
        <p:nvSpPr>
          <p:cNvPr id="5" name="TextBox 4">
            <a:extLst>
              <a:ext uri="{FF2B5EF4-FFF2-40B4-BE49-F238E27FC236}">
                <a16:creationId xmlns:a16="http://schemas.microsoft.com/office/drawing/2014/main" id="{0E7A91F3-BE3B-445E-9159-7575CC09E52F}"/>
              </a:ext>
            </a:extLst>
          </p:cNvPr>
          <p:cNvSpPr txBox="1"/>
          <p:nvPr/>
        </p:nvSpPr>
        <p:spPr>
          <a:xfrm>
            <a:off x="4170179" y="211956"/>
            <a:ext cx="3606244" cy="523220"/>
          </a:xfrm>
          <a:prstGeom prst="rect">
            <a:avLst/>
          </a:prstGeom>
          <a:noFill/>
        </p:spPr>
        <p:txBody>
          <a:bodyPr wrap="none" rtlCol="0">
            <a:spAutoFit/>
          </a:bodyPr>
          <a:lstStyle/>
          <a:p>
            <a:r>
              <a:rPr lang="en-US" sz="2800" b="1" u="sng"/>
              <a:t>Optimization Problems</a:t>
            </a:r>
            <a:endParaRPr lang="en-US" sz="2400" b="1" u="sng"/>
          </a:p>
        </p:txBody>
      </p:sp>
      <p:sp>
        <p:nvSpPr>
          <p:cNvPr id="7" name="TextBox 6">
            <a:extLst>
              <a:ext uri="{FF2B5EF4-FFF2-40B4-BE49-F238E27FC236}">
                <a16:creationId xmlns:a16="http://schemas.microsoft.com/office/drawing/2014/main" id="{D9AA8E90-B233-4DBE-8638-873DBC1E81F7}"/>
              </a:ext>
            </a:extLst>
          </p:cNvPr>
          <p:cNvSpPr txBox="1"/>
          <p:nvPr/>
        </p:nvSpPr>
        <p:spPr>
          <a:xfrm>
            <a:off x="5121062" y="1048804"/>
            <a:ext cx="867545" cy="369332"/>
          </a:xfrm>
          <a:prstGeom prst="rect">
            <a:avLst/>
          </a:prstGeom>
          <a:noFill/>
          <a:ln>
            <a:solidFill>
              <a:schemeClr val="accent1"/>
            </a:solidFill>
          </a:ln>
        </p:spPr>
        <p:txBody>
          <a:bodyPr wrap="none" rtlCol="0">
            <a:spAutoFit/>
          </a:bodyPr>
          <a:lstStyle/>
          <a:p>
            <a:r>
              <a:rPr lang="en-US"/>
              <a:t>A B C D</a:t>
            </a:r>
          </a:p>
        </p:txBody>
      </p:sp>
      <p:cxnSp>
        <p:nvCxnSpPr>
          <p:cNvPr id="9" name="Straight Arrow Connector 8">
            <a:extLst>
              <a:ext uri="{FF2B5EF4-FFF2-40B4-BE49-F238E27FC236}">
                <a16:creationId xmlns:a16="http://schemas.microsoft.com/office/drawing/2014/main" id="{0F6613D0-D593-4648-A15C-7322DF621453}"/>
              </a:ext>
            </a:extLst>
          </p:cNvPr>
          <p:cNvCxnSpPr>
            <a:cxnSpLocks/>
          </p:cNvCxnSpPr>
          <p:nvPr/>
        </p:nvCxnSpPr>
        <p:spPr>
          <a:xfrm flipH="1">
            <a:off x="3570995" y="1484051"/>
            <a:ext cx="1978917" cy="79005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7553683E-85BD-4CE1-B1E9-2CE5F413B0C2}"/>
              </a:ext>
            </a:extLst>
          </p:cNvPr>
          <p:cNvCxnSpPr>
            <a:cxnSpLocks/>
          </p:cNvCxnSpPr>
          <p:nvPr/>
        </p:nvCxnSpPr>
        <p:spPr>
          <a:xfrm>
            <a:off x="5549912" y="1484051"/>
            <a:ext cx="1915332" cy="79005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B47BF7B4-1DCC-4C59-BD90-3291A2F5FFC5}"/>
              </a:ext>
            </a:extLst>
          </p:cNvPr>
          <p:cNvSpPr txBox="1"/>
          <p:nvPr/>
        </p:nvSpPr>
        <p:spPr>
          <a:xfrm>
            <a:off x="3012210" y="2349013"/>
            <a:ext cx="317716" cy="369332"/>
          </a:xfrm>
          <a:prstGeom prst="rect">
            <a:avLst/>
          </a:prstGeom>
          <a:noFill/>
          <a:ln>
            <a:solidFill>
              <a:schemeClr val="accent1"/>
            </a:solidFill>
          </a:ln>
        </p:spPr>
        <p:txBody>
          <a:bodyPr wrap="none" rtlCol="0">
            <a:spAutoFit/>
          </a:bodyPr>
          <a:lstStyle/>
          <a:p>
            <a:r>
              <a:rPr lang="en-US"/>
              <a:t>A</a:t>
            </a:r>
          </a:p>
        </p:txBody>
      </p:sp>
      <p:sp>
        <p:nvSpPr>
          <p:cNvPr id="15" name="TextBox 14">
            <a:extLst>
              <a:ext uri="{FF2B5EF4-FFF2-40B4-BE49-F238E27FC236}">
                <a16:creationId xmlns:a16="http://schemas.microsoft.com/office/drawing/2014/main" id="{C902FB8E-D1AE-4ECE-9BD5-8113CDC10368}"/>
              </a:ext>
            </a:extLst>
          </p:cNvPr>
          <p:cNvSpPr txBox="1"/>
          <p:nvPr/>
        </p:nvSpPr>
        <p:spPr>
          <a:xfrm>
            <a:off x="7544794" y="2323980"/>
            <a:ext cx="325730" cy="369332"/>
          </a:xfrm>
          <a:prstGeom prst="rect">
            <a:avLst/>
          </a:prstGeom>
          <a:noFill/>
          <a:ln>
            <a:solidFill>
              <a:schemeClr val="accent1"/>
            </a:solidFill>
          </a:ln>
        </p:spPr>
        <p:txBody>
          <a:bodyPr wrap="none" rtlCol="0">
            <a:spAutoFit/>
          </a:bodyPr>
          <a:lstStyle/>
          <a:p>
            <a:r>
              <a:rPr lang="en-US"/>
              <a:t>--</a:t>
            </a:r>
          </a:p>
        </p:txBody>
      </p:sp>
      <p:sp>
        <p:nvSpPr>
          <p:cNvPr id="16" name="TextBox 15">
            <a:extLst>
              <a:ext uri="{FF2B5EF4-FFF2-40B4-BE49-F238E27FC236}">
                <a16:creationId xmlns:a16="http://schemas.microsoft.com/office/drawing/2014/main" id="{13666F08-1B25-445B-B913-5071B5957D9E}"/>
              </a:ext>
            </a:extLst>
          </p:cNvPr>
          <p:cNvSpPr txBox="1"/>
          <p:nvPr/>
        </p:nvSpPr>
        <p:spPr>
          <a:xfrm>
            <a:off x="1921871" y="3402523"/>
            <a:ext cx="502125" cy="369332"/>
          </a:xfrm>
          <a:prstGeom prst="rect">
            <a:avLst/>
          </a:prstGeom>
          <a:noFill/>
          <a:ln>
            <a:solidFill>
              <a:schemeClr val="accent1"/>
            </a:solidFill>
          </a:ln>
        </p:spPr>
        <p:txBody>
          <a:bodyPr wrap="none" rtlCol="0">
            <a:spAutoFit/>
          </a:bodyPr>
          <a:lstStyle/>
          <a:p>
            <a:r>
              <a:rPr lang="en-US"/>
              <a:t>A,B</a:t>
            </a:r>
          </a:p>
        </p:txBody>
      </p:sp>
      <p:sp>
        <p:nvSpPr>
          <p:cNvPr id="17" name="TextBox 16">
            <a:extLst>
              <a:ext uri="{FF2B5EF4-FFF2-40B4-BE49-F238E27FC236}">
                <a16:creationId xmlns:a16="http://schemas.microsoft.com/office/drawing/2014/main" id="{C0C91DCD-ACF8-42CC-A9C7-E882E6247F99}"/>
              </a:ext>
            </a:extLst>
          </p:cNvPr>
          <p:cNvSpPr txBox="1"/>
          <p:nvPr/>
        </p:nvSpPr>
        <p:spPr>
          <a:xfrm>
            <a:off x="4000456" y="3342747"/>
            <a:ext cx="518155" cy="369332"/>
          </a:xfrm>
          <a:prstGeom prst="rect">
            <a:avLst/>
          </a:prstGeom>
          <a:noFill/>
          <a:ln>
            <a:solidFill>
              <a:schemeClr val="accent1"/>
            </a:solidFill>
          </a:ln>
        </p:spPr>
        <p:txBody>
          <a:bodyPr wrap="none" rtlCol="0">
            <a:spAutoFit/>
          </a:bodyPr>
          <a:lstStyle/>
          <a:p>
            <a:r>
              <a:rPr lang="en-US"/>
              <a:t>A,--</a:t>
            </a:r>
          </a:p>
        </p:txBody>
      </p:sp>
      <p:sp>
        <p:nvSpPr>
          <p:cNvPr id="18" name="TextBox 17">
            <a:extLst>
              <a:ext uri="{FF2B5EF4-FFF2-40B4-BE49-F238E27FC236}">
                <a16:creationId xmlns:a16="http://schemas.microsoft.com/office/drawing/2014/main" id="{D54CAE7D-2D54-441A-9B05-ACEB7844DCCF}"/>
              </a:ext>
            </a:extLst>
          </p:cNvPr>
          <p:cNvSpPr txBox="1"/>
          <p:nvPr/>
        </p:nvSpPr>
        <p:spPr>
          <a:xfrm>
            <a:off x="6453281" y="3305128"/>
            <a:ext cx="508473" cy="369332"/>
          </a:xfrm>
          <a:prstGeom prst="rect">
            <a:avLst/>
          </a:prstGeom>
          <a:noFill/>
          <a:ln>
            <a:solidFill>
              <a:schemeClr val="accent1"/>
            </a:solidFill>
          </a:ln>
        </p:spPr>
        <p:txBody>
          <a:bodyPr wrap="none" rtlCol="0">
            <a:spAutoFit/>
          </a:bodyPr>
          <a:lstStyle/>
          <a:p>
            <a:r>
              <a:rPr lang="en-US"/>
              <a:t>--,B</a:t>
            </a:r>
          </a:p>
        </p:txBody>
      </p:sp>
      <p:sp>
        <p:nvSpPr>
          <p:cNvPr id="19" name="TextBox 18">
            <a:extLst>
              <a:ext uri="{FF2B5EF4-FFF2-40B4-BE49-F238E27FC236}">
                <a16:creationId xmlns:a16="http://schemas.microsoft.com/office/drawing/2014/main" id="{B2DC0279-0994-46CF-AD22-5FC9015ED339}"/>
              </a:ext>
            </a:extLst>
          </p:cNvPr>
          <p:cNvSpPr txBox="1"/>
          <p:nvPr/>
        </p:nvSpPr>
        <p:spPr>
          <a:xfrm>
            <a:off x="8642941" y="3235032"/>
            <a:ext cx="524503" cy="369332"/>
          </a:xfrm>
          <a:prstGeom prst="rect">
            <a:avLst/>
          </a:prstGeom>
          <a:noFill/>
          <a:ln>
            <a:solidFill>
              <a:schemeClr val="accent1"/>
            </a:solidFill>
          </a:ln>
        </p:spPr>
        <p:txBody>
          <a:bodyPr wrap="none" rtlCol="0">
            <a:spAutoFit/>
          </a:bodyPr>
          <a:lstStyle/>
          <a:p>
            <a:r>
              <a:rPr lang="en-US"/>
              <a:t>--,--</a:t>
            </a:r>
          </a:p>
        </p:txBody>
      </p:sp>
      <p:sp>
        <p:nvSpPr>
          <p:cNvPr id="20" name="TextBox 19">
            <a:extLst>
              <a:ext uri="{FF2B5EF4-FFF2-40B4-BE49-F238E27FC236}">
                <a16:creationId xmlns:a16="http://schemas.microsoft.com/office/drawing/2014/main" id="{E6D01015-189E-438B-8195-CABA72DEFF78}"/>
              </a:ext>
            </a:extLst>
          </p:cNvPr>
          <p:cNvSpPr txBox="1"/>
          <p:nvPr/>
        </p:nvSpPr>
        <p:spPr>
          <a:xfrm>
            <a:off x="1165361" y="4377850"/>
            <a:ext cx="680123" cy="369332"/>
          </a:xfrm>
          <a:prstGeom prst="rect">
            <a:avLst/>
          </a:prstGeom>
          <a:noFill/>
          <a:ln>
            <a:solidFill>
              <a:schemeClr val="accent1"/>
            </a:solidFill>
          </a:ln>
        </p:spPr>
        <p:txBody>
          <a:bodyPr wrap="none" rtlCol="0">
            <a:spAutoFit/>
          </a:bodyPr>
          <a:lstStyle/>
          <a:p>
            <a:r>
              <a:rPr lang="en-US"/>
              <a:t>A,B,C</a:t>
            </a:r>
          </a:p>
        </p:txBody>
      </p:sp>
      <p:sp>
        <p:nvSpPr>
          <p:cNvPr id="21" name="TextBox 20">
            <a:extLst>
              <a:ext uri="{FF2B5EF4-FFF2-40B4-BE49-F238E27FC236}">
                <a16:creationId xmlns:a16="http://schemas.microsoft.com/office/drawing/2014/main" id="{48ED3B8B-728D-4FA4-9B5E-7A17F72A5CFD}"/>
              </a:ext>
            </a:extLst>
          </p:cNvPr>
          <p:cNvSpPr txBox="1"/>
          <p:nvPr/>
        </p:nvSpPr>
        <p:spPr>
          <a:xfrm>
            <a:off x="3589328" y="4372098"/>
            <a:ext cx="699294" cy="369332"/>
          </a:xfrm>
          <a:prstGeom prst="rect">
            <a:avLst/>
          </a:prstGeom>
          <a:noFill/>
          <a:ln>
            <a:solidFill>
              <a:schemeClr val="accent1"/>
            </a:solidFill>
          </a:ln>
        </p:spPr>
        <p:txBody>
          <a:bodyPr wrap="none" rtlCol="0">
            <a:spAutoFit/>
          </a:bodyPr>
          <a:lstStyle/>
          <a:p>
            <a:r>
              <a:rPr lang="en-US"/>
              <a:t>A,--,C</a:t>
            </a:r>
          </a:p>
        </p:txBody>
      </p:sp>
      <p:sp>
        <p:nvSpPr>
          <p:cNvPr id="22" name="TextBox 21">
            <a:extLst>
              <a:ext uri="{FF2B5EF4-FFF2-40B4-BE49-F238E27FC236}">
                <a16:creationId xmlns:a16="http://schemas.microsoft.com/office/drawing/2014/main" id="{888CF9BA-A960-4529-AC67-B24C17401D36}"/>
              </a:ext>
            </a:extLst>
          </p:cNvPr>
          <p:cNvSpPr txBox="1"/>
          <p:nvPr/>
        </p:nvSpPr>
        <p:spPr>
          <a:xfrm>
            <a:off x="5888779" y="4388169"/>
            <a:ext cx="686470" cy="369332"/>
          </a:xfrm>
          <a:prstGeom prst="rect">
            <a:avLst/>
          </a:prstGeom>
          <a:noFill/>
          <a:ln>
            <a:solidFill>
              <a:schemeClr val="accent1"/>
            </a:solidFill>
          </a:ln>
        </p:spPr>
        <p:txBody>
          <a:bodyPr wrap="none" rtlCol="0">
            <a:spAutoFit/>
          </a:bodyPr>
          <a:lstStyle/>
          <a:p>
            <a:r>
              <a:rPr lang="en-US"/>
              <a:t>--,B,C</a:t>
            </a:r>
          </a:p>
        </p:txBody>
      </p:sp>
      <p:sp>
        <p:nvSpPr>
          <p:cNvPr id="23" name="TextBox 22">
            <a:extLst>
              <a:ext uri="{FF2B5EF4-FFF2-40B4-BE49-F238E27FC236}">
                <a16:creationId xmlns:a16="http://schemas.microsoft.com/office/drawing/2014/main" id="{481AD0A3-2977-4239-9288-64F35320A6B9}"/>
              </a:ext>
            </a:extLst>
          </p:cNvPr>
          <p:cNvSpPr txBox="1"/>
          <p:nvPr/>
        </p:nvSpPr>
        <p:spPr>
          <a:xfrm>
            <a:off x="8398534" y="4390123"/>
            <a:ext cx="705642" cy="369332"/>
          </a:xfrm>
          <a:prstGeom prst="rect">
            <a:avLst/>
          </a:prstGeom>
          <a:noFill/>
          <a:ln>
            <a:solidFill>
              <a:schemeClr val="accent1"/>
            </a:solidFill>
          </a:ln>
        </p:spPr>
        <p:txBody>
          <a:bodyPr wrap="none" rtlCol="0">
            <a:spAutoFit/>
          </a:bodyPr>
          <a:lstStyle/>
          <a:p>
            <a:r>
              <a:rPr lang="en-US"/>
              <a:t>--,--,C</a:t>
            </a:r>
          </a:p>
        </p:txBody>
      </p:sp>
      <p:sp>
        <p:nvSpPr>
          <p:cNvPr id="24" name="TextBox 23">
            <a:extLst>
              <a:ext uri="{FF2B5EF4-FFF2-40B4-BE49-F238E27FC236}">
                <a16:creationId xmlns:a16="http://schemas.microsoft.com/office/drawing/2014/main" id="{B8F86F52-11B6-4C9D-9C57-CF1C82790E40}"/>
              </a:ext>
            </a:extLst>
          </p:cNvPr>
          <p:cNvSpPr txBox="1"/>
          <p:nvPr/>
        </p:nvSpPr>
        <p:spPr>
          <a:xfrm>
            <a:off x="2423996" y="4383316"/>
            <a:ext cx="697755" cy="369332"/>
          </a:xfrm>
          <a:prstGeom prst="rect">
            <a:avLst/>
          </a:prstGeom>
          <a:noFill/>
          <a:ln>
            <a:solidFill>
              <a:schemeClr val="accent1"/>
            </a:solidFill>
          </a:ln>
        </p:spPr>
        <p:txBody>
          <a:bodyPr wrap="none" rtlCol="0">
            <a:spAutoFit/>
          </a:bodyPr>
          <a:lstStyle/>
          <a:p>
            <a:r>
              <a:rPr lang="en-US"/>
              <a:t>A,B,--</a:t>
            </a:r>
          </a:p>
        </p:txBody>
      </p:sp>
      <p:sp>
        <p:nvSpPr>
          <p:cNvPr id="25" name="TextBox 24">
            <a:extLst>
              <a:ext uri="{FF2B5EF4-FFF2-40B4-BE49-F238E27FC236}">
                <a16:creationId xmlns:a16="http://schemas.microsoft.com/office/drawing/2014/main" id="{4DFE0815-C223-4514-BE4C-40C0F6E6F9D0}"/>
              </a:ext>
            </a:extLst>
          </p:cNvPr>
          <p:cNvSpPr txBox="1"/>
          <p:nvPr/>
        </p:nvSpPr>
        <p:spPr>
          <a:xfrm>
            <a:off x="4746133" y="4378329"/>
            <a:ext cx="716928" cy="369332"/>
          </a:xfrm>
          <a:prstGeom prst="rect">
            <a:avLst/>
          </a:prstGeom>
          <a:noFill/>
          <a:ln>
            <a:solidFill>
              <a:schemeClr val="accent1"/>
            </a:solidFill>
          </a:ln>
        </p:spPr>
        <p:txBody>
          <a:bodyPr wrap="none" rtlCol="0">
            <a:spAutoFit/>
          </a:bodyPr>
          <a:lstStyle/>
          <a:p>
            <a:r>
              <a:rPr lang="en-US"/>
              <a:t>A,--,--</a:t>
            </a:r>
          </a:p>
        </p:txBody>
      </p:sp>
      <p:sp>
        <p:nvSpPr>
          <p:cNvPr id="33" name="TextBox 32">
            <a:extLst>
              <a:ext uri="{FF2B5EF4-FFF2-40B4-BE49-F238E27FC236}">
                <a16:creationId xmlns:a16="http://schemas.microsoft.com/office/drawing/2014/main" id="{AC067566-0AF9-4B46-89CD-497F62416193}"/>
              </a:ext>
            </a:extLst>
          </p:cNvPr>
          <p:cNvSpPr txBox="1"/>
          <p:nvPr/>
        </p:nvSpPr>
        <p:spPr>
          <a:xfrm>
            <a:off x="7051140" y="4385829"/>
            <a:ext cx="704104" cy="369332"/>
          </a:xfrm>
          <a:prstGeom prst="rect">
            <a:avLst/>
          </a:prstGeom>
          <a:noFill/>
          <a:ln>
            <a:solidFill>
              <a:schemeClr val="accent1"/>
            </a:solidFill>
          </a:ln>
        </p:spPr>
        <p:txBody>
          <a:bodyPr wrap="none" rtlCol="0">
            <a:spAutoFit/>
          </a:bodyPr>
          <a:lstStyle/>
          <a:p>
            <a:r>
              <a:rPr lang="en-US"/>
              <a:t>--,B,--</a:t>
            </a:r>
          </a:p>
        </p:txBody>
      </p:sp>
      <p:sp>
        <p:nvSpPr>
          <p:cNvPr id="34" name="TextBox 33">
            <a:extLst>
              <a:ext uri="{FF2B5EF4-FFF2-40B4-BE49-F238E27FC236}">
                <a16:creationId xmlns:a16="http://schemas.microsoft.com/office/drawing/2014/main" id="{3791E495-1112-478C-8680-2C2E90D604DD}"/>
              </a:ext>
            </a:extLst>
          </p:cNvPr>
          <p:cNvSpPr txBox="1"/>
          <p:nvPr/>
        </p:nvSpPr>
        <p:spPr>
          <a:xfrm>
            <a:off x="9650097" y="4397471"/>
            <a:ext cx="723275" cy="369332"/>
          </a:xfrm>
          <a:prstGeom prst="rect">
            <a:avLst/>
          </a:prstGeom>
          <a:noFill/>
          <a:ln>
            <a:solidFill>
              <a:schemeClr val="accent1"/>
            </a:solidFill>
          </a:ln>
        </p:spPr>
        <p:txBody>
          <a:bodyPr wrap="none" rtlCol="0">
            <a:spAutoFit/>
          </a:bodyPr>
          <a:lstStyle/>
          <a:p>
            <a:r>
              <a:rPr lang="en-US"/>
              <a:t>--,--,--</a:t>
            </a:r>
          </a:p>
        </p:txBody>
      </p:sp>
      <p:cxnSp>
        <p:nvCxnSpPr>
          <p:cNvPr id="35" name="Straight Arrow Connector 34">
            <a:extLst>
              <a:ext uri="{FF2B5EF4-FFF2-40B4-BE49-F238E27FC236}">
                <a16:creationId xmlns:a16="http://schemas.microsoft.com/office/drawing/2014/main" id="{2EF82003-2288-4F72-BB19-1C06E1F1C8EA}"/>
              </a:ext>
            </a:extLst>
          </p:cNvPr>
          <p:cNvCxnSpPr>
            <a:cxnSpLocks/>
          </p:cNvCxnSpPr>
          <p:nvPr/>
        </p:nvCxnSpPr>
        <p:spPr>
          <a:xfrm flipH="1">
            <a:off x="2212279" y="2806431"/>
            <a:ext cx="737037" cy="44580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181CFB01-70F7-4B7D-B433-4DDE1C78802D}"/>
              </a:ext>
            </a:extLst>
          </p:cNvPr>
          <p:cNvCxnSpPr>
            <a:cxnSpLocks/>
          </p:cNvCxnSpPr>
          <p:nvPr/>
        </p:nvCxnSpPr>
        <p:spPr>
          <a:xfrm flipH="1">
            <a:off x="1484372" y="3884562"/>
            <a:ext cx="454603" cy="418378"/>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2BA481AA-1B5A-403D-9342-5785B3A27885}"/>
              </a:ext>
            </a:extLst>
          </p:cNvPr>
          <p:cNvCxnSpPr>
            <a:cxnSpLocks/>
          </p:cNvCxnSpPr>
          <p:nvPr/>
        </p:nvCxnSpPr>
        <p:spPr>
          <a:xfrm flipH="1">
            <a:off x="3746978" y="3814181"/>
            <a:ext cx="454603" cy="418378"/>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14057C65-E47A-416B-876E-6E2F3E952432}"/>
              </a:ext>
            </a:extLst>
          </p:cNvPr>
          <p:cNvCxnSpPr>
            <a:cxnSpLocks/>
          </p:cNvCxnSpPr>
          <p:nvPr/>
        </p:nvCxnSpPr>
        <p:spPr>
          <a:xfrm flipH="1">
            <a:off x="6309018" y="3771855"/>
            <a:ext cx="288525" cy="468167"/>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94668803-F3C0-42BD-B6FA-AB98C20B732D}"/>
              </a:ext>
            </a:extLst>
          </p:cNvPr>
          <p:cNvCxnSpPr>
            <a:cxnSpLocks/>
          </p:cNvCxnSpPr>
          <p:nvPr/>
        </p:nvCxnSpPr>
        <p:spPr>
          <a:xfrm flipH="1">
            <a:off x="8459581" y="3738218"/>
            <a:ext cx="227302" cy="468167"/>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876624D6-EAEA-47A4-BCD3-4255460B7FB6}"/>
              </a:ext>
            </a:extLst>
          </p:cNvPr>
          <p:cNvCxnSpPr>
            <a:cxnSpLocks/>
          </p:cNvCxnSpPr>
          <p:nvPr/>
        </p:nvCxnSpPr>
        <p:spPr>
          <a:xfrm>
            <a:off x="3370808" y="2787248"/>
            <a:ext cx="746842" cy="42868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350C79E9-5A4E-4506-A718-AB56D656F3B1}"/>
              </a:ext>
            </a:extLst>
          </p:cNvPr>
          <p:cNvCxnSpPr>
            <a:cxnSpLocks/>
          </p:cNvCxnSpPr>
          <p:nvPr/>
        </p:nvCxnSpPr>
        <p:spPr>
          <a:xfrm>
            <a:off x="4396495" y="3814181"/>
            <a:ext cx="499554" cy="432317"/>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5861E665-4445-4680-8512-70B7DE3FBD8F}"/>
              </a:ext>
            </a:extLst>
          </p:cNvPr>
          <p:cNvCxnSpPr>
            <a:cxnSpLocks/>
          </p:cNvCxnSpPr>
          <p:nvPr/>
        </p:nvCxnSpPr>
        <p:spPr>
          <a:xfrm>
            <a:off x="2179304" y="3870623"/>
            <a:ext cx="499554" cy="432317"/>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CB0E1ED8-BB76-4F09-BFF8-14E17C19B85F}"/>
              </a:ext>
            </a:extLst>
          </p:cNvPr>
          <p:cNvCxnSpPr>
            <a:cxnSpLocks/>
          </p:cNvCxnSpPr>
          <p:nvPr/>
        </p:nvCxnSpPr>
        <p:spPr>
          <a:xfrm>
            <a:off x="6840920" y="3789779"/>
            <a:ext cx="499554" cy="432317"/>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F191E527-9618-44C1-8D42-6D792EF47344}"/>
              </a:ext>
            </a:extLst>
          </p:cNvPr>
          <p:cNvCxnSpPr>
            <a:cxnSpLocks/>
          </p:cNvCxnSpPr>
          <p:nvPr/>
        </p:nvCxnSpPr>
        <p:spPr>
          <a:xfrm>
            <a:off x="9124900" y="3716970"/>
            <a:ext cx="681090" cy="489415"/>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69B24C8B-A396-4405-98F3-BD8F960721E8}"/>
              </a:ext>
            </a:extLst>
          </p:cNvPr>
          <p:cNvCxnSpPr>
            <a:cxnSpLocks/>
          </p:cNvCxnSpPr>
          <p:nvPr/>
        </p:nvCxnSpPr>
        <p:spPr>
          <a:xfrm>
            <a:off x="7957270" y="2693312"/>
            <a:ext cx="834271" cy="42899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14100E6E-CDFA-4E62-A755-8B5B334C7BD2}"/>
              </a:ext>
            </a:extLst>
          </p:cNvPr>
          <p:cNvCxnSpPr>
            <a:cxnSpLocks/>
          </p:cNvCxnSpPr>
          <p:nvPr/>
        </p:nvCxnSpPr>
        <p:spPr>
          <a:xfrm flipH="1">
            <a:off x="6754390" y="2716767"/>
            <a:ext cx="710854" cy="45846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80EEA0E7-A23C-4D48-A440-2F23A37CA2CF}"/>
              </a:ext>
            </a:extLst>
          </p:cNvPr>
          <p:cNvSpPr txBox="1"/>
          <p:nvPr/>
        </p:nvSpPr>
        <p:spPr>
          <a:xfrm>
            <a:off x="6856284" y="1473981"/>
            <a:ext cx="1895071" cy="369332"/>
          </a:xfrm>
          <a:prstGeom prst="rect">
            <a:avLst/>
          </a:prstGeom>
          <a:noFill/>
        </p:spPr>
        <p:txBody>
          <a:bodyPr wrap="none" rtlCol="0">
            <a:spAutoFit/>
          </a:bodyPr>
          <a:lstStyle/>
          <a:p>
            <a:r>
              <a:rPr lang="en-US">
                <a:solidFill>
                  <a:srgbClr val="0070C0"/>
                </a:solidFill>
              </a:rPr>
              <a:t>1. choose A or not</a:t>
            </a:r>
          </a:p>
        </p:txBody>
      </p:sp>
      <p:sp>
        <p:nvSpPr>
          <p:cNvPr id="52" name="TextBox 51">
            <a:extLst>
              <a:ext uri="{FF2B5EF4-FFF2-40B4-BE49-F238E27FC236}">
                <a16:creationId xmlns:a16="http://schemas.microsoft.com/office/drawing/2014/main" id="{9EB9F4FF-4CDD-4977-A7A7-04B6DBA42DD4}"/>
              </a:ext>
            </a:extLst>
          </p:cNvPr>
          <p:cNvSpPr txBox="1"/>
          <p:nvPr/>
        </p:nvSpPr>
        <p:spPr>
          <a:xfrm>
            <a:off x="8741805" y="2576665"/>
            <a:ext cx="1887055" cy="369332"/>
          </a:xfrm>
          <a:prstGeom prst="rect">
            <a:avLst/>
          </a:prstGeom>
          <a:noFill/>
        </p:spPr>
        <p:txBody>
          <a:bodyPr wrap="none" rtlCol="0">
            <a:spAutoFit/>
          </a:bodyPr>
          <a:lstStyle/>
          <a:p>
            <a:r>
              <a:rPr lang="en-US">
                <a:solidFill>
                  <a:srgbClr val="FF0000"/>
                </a:solidFill>
              </a:rPr>
              <a:t>2. choose B or not</a:t>
            </a:r>
          </a:p>
        </p:txBody>
      </p:sp>
      <p:sp>
        <p:nvSpPr>
          <p:cNvPr id="53" name="TextBox 52">
            <a:extLst>
              <a:ext uri="{FF2B5EF4-FFF2-40B4-BE49-F238E27FC236}">
                <a16:creationId xmlns:a16="http://schemas.microsoft.com/office/drawing/2014/main" id="{777BF2EA-9F5C-40AF-82B9-18D78F2C5CEC}"/>
              </a:ext>
            </a:extLst>
          </p:cNvPr>
          <p:cNvSpPr txBox="1"/>
          <p:nvPr/>
        </p:nvSpPr>
        <p:spPr>
          <a:xfrm>
            <a:off x="9606194" y="3654038"/>
            <a:ext cx="1885453" cy="369332"/>
          </a:xfrm>
          <a:prstGeom prst="rect">
            <a:avLst/>
          </a:prstGeom>
          <a:noFill/>
        </p:spPr>
        <p:txBody>
          <a:bodyPr wrap="none" rtlCol="0">
            <a:spAutoFit/>
          </a:bodyPr>
          <a:lstStyle/>
          <a:p>
            <a:r>
              <a:rPr lang="en-US">
                <a:solidFill>
                  <a:srgbClr val="00B050"/>
                </a:solidFill>
              </a:rPr>
              <a:t>3. choose C or not</a:t>
            </a:r>
          </a:p>
        </p:txBody>
      </p:sp>
      <p:sp>
        <p:nvSpPr>
          <p:cNvPr id="2" name="TextBox 1">
            <a:extLst>
              <a:ext uri="{FF2B5EF4-FFF2-40B4-BE49-F238E27FC236}">
                <a16:creationId xmlns:a16="http://schemas.microsoft.com/office/drawing/2014/main" id="{893A9C48-F46B-4D98-A442-5CAC0F6048CC}"/>
              </a:ext>
            </a:extLst>
          </p:cNvPr>
          <p:cNvSpPr txBox="1"/>
          <p:nvPr/>
        </p:nvSpPr>
        <p:spPr>
          <a:xfrm>
            <a:off x="9456507" y="2945997"/>
            <a:ext cx="2685272" cy="523220"/>
          </a:xfrm>
          <a:prstGeom prst="rect">
            <a:avLst/>
          </a:prstGeom>
          <a:noFill/>
        </p:spPr>
        <p:txBody>
          <a:bodyPr wrap="square" rtlCol="0">
            <a:spAutoFit/>
          </a:bodyPr>
          <a:lstStyle/>
          <a:p>
            <a:r>
              <a:rPr lang="en-US" sz="1400"/>
              <a:t>Note that each row tabulates all subsets of a 1, 2, 3, 4 element set.</a:t>
            </a:r>
          </a:p>
        </p:txBody>
      </p:sp>
      <p:sp>
        <p:nvSpPr>
          <p:cNvPr id="40" name="TextBox 39">
            <a:extLst>
              <a:ext uri="{FF2B5EF4-FFF2-40B4-BE49-F238E27FC236}">
                <a16:creationId xmlns:a16="http://schemas.microsoft.com/office/drawing/2014/main" id="{2337E343-4919-43ED-BA65-E351912EACBC}"/>
              </a:ext>
            </a:extLst>
          </p:cNvPr>
          <p:cNvSpPr txBox="1"/>
          <p:nvPr/>
        </p:nvSpPr>
        <p:spPr>
          <a:xfrm>
            <a:off x="96417" y="5651649"/>
            <a:ext cx="647870" cy="276999"/>
          </a:xfrm>
          <a:prstGeom prst="rect">
            <a:avLst/>
          </a:prstGeom>
          <a:noFill/>
          <a:ln>
            <a:solidFill>
              <a:schemeClr val="accent1"/>
            </a:solidFill>
          </a:ln>
        </p:spPr>
        <p:txBody>
          <a:bodyPr wrap="none" rtlCol="0">
            <a:spAutoFit/>
          </a:bodyPr>
          <a:lstStyle/>
          <a:p>
            <a:r>
              <a:rPr lang="en-US" sz="1200"/>
              <a:t>A,B,C,D</a:t>
            </a:r>
          </a:p>
        </p:txBody>
      </p:sp>
      <p:sp>
        <p:nvSpPr>
          <p:cNvPr id="42" name="TextBox 41">
            <a:extLst>
              <a:ext uri="{FF2B5EF4-FFF2-40B4-BE49-F238E27FC236}">
                <a16:creationId xmlns:a16="http://schemas.microsoft.com/office/drawing/2014/main" id="{04A70187-3C17-4200-BBC9-BA5A6239094F}"/>
              </a:ext>
            </a:extLst>
          </p:cNvPr>
          <p:cNvSpPr txBox="1"/>
          <p:nvPr/>
        </p:nvSpPr>
        <p:spPr>
          <a:xfrm>
            <a:off x="1579864" y="5648214"/>
            <a:ext cx="706284" cy="276999"/>
          </a:xfrm>
          <a:prstGeom prst="rect">
            <a:avLst/>
          </a:prstGeom>
          <a:noFill/>
          <a:ln>
            <a:solidFill>
              <a:schemeClr val="accent1"/>
            </a:solidFill>
          </a:ln>
        </p:spPr>
        <p:txBody>
          <a:bodyPr wrap="none" rtlCol="0">
            <a:spAutoFit/>
          </a:bodyPr>
          <a:lstStyle/>
          <a:p>
            <a:r>
              <a:rPr lang="en-US" sz="1200"/>
              <a:t>A,B,---,D</a:t>
            </a:r>
          </a:p>
        </p:txBody>
      </p:sp>
      <p:sp>
        <p:nvSpPr>
          <p:cNvPr id="44" name="TextBox 43">
            <a:extLst>
              <a:ext uri="{FF2B5EF4-FFF2-40B4-BE49-F238E27FC236}">
                <a16:creationId xmlns:a16="http://schemas.microsoft.com/office/drawing/2014/main" id="{0649B7CA-1061-4FB1-8368-6493F3511E0A}"/>
              </a:ext>
            </a:extLst>
          </p:cNvPr>
          <p:cNvSpPr txBox="1"/>
          <p:nvPr/>
        </p:nvSpPr>
        <p:spPr>
          <a:xfrm>
            <a:off x="2992597" y="5647246"/>
            <a:ext cx="659604" cy="276999"/>
          </a:xfrm>
          <a:prstGeom prst="rect">
            <a:avLst/>
          </a:prstGeom>
          <a:noFill/>
          <a:ln>
            <a:solidFill>
              <a:schemeClr val="accent1"/>
            </a:solidFill>
          </a:ln>
        </p:spPr>
        <p:txBody>
          <a:bodyPr wrap="none" rtlCol="0">
            <a:spAutoFit/>
          </a:bodyPr>
          <a:lstStyle/>
          <a:p>
            <a:r>
              <a:rPr lang="en-US" sz="1200"/>
              <a:t>A,--,C,D</a:t>
            </a:r>
          </a:p>
        </p:txBody>
      </p:sp>
      <p:sp>
        <p:nvSpPr>
          <p:cNvPr id="54" name="TextBox 53">
            <a:extLst>
              <a:ext uri="{FF2B5EF4-FFF2-40B4-BE49-F238E27FC236}">
                <a16:creationId xmlns:a16="http://schemas.microsoft.com/office/drawing/2014/main" id="{89C8F95A-3FFE-4898-9D29-EB2EAEA97903}"/>
              </a:ext>
            </a:extLst>
          </p:cNvPr>
          <p:cNvSpPr txBox="1"/>
          <p:nvPr/>
        </p:nvSpPr>
        <p:spPr>
          <a:xfrm>
            <a:off x="4398597" y="5639408"/>
            <a:ext cx="671530" cy="276999"/>
          </a:xfrm>
          <a:prstGeom prst="rect">
            <a:avLst/>
          </a:prstGeom>
          <a:noFill/>
          <a:ln>
            <a:solidFill>
              <a:schemeClr val="accent1"/>
            </a:solidFill>
          </a:ln>
        </p:spPr>
        <p:txBody>
          <a:bodyPr wrap="none" rtlCol="0">
            <a:spAutoFit/>
          </a:bodyPr>
          <a:lstStyle/>
          <a:p>
            <a:r>
              <a:rPr lang="en-US" sz="1200"/>
              <a:t>A,--,--,D</a:t>
            </a:r>
          </a:p>
        </p:txBody>
      </p:sp>
      <p:sp>
        <p:nvSpPr>
          <p:cNvPr id="55" name="TextBox 54">
            <a:extLst>
              <a:ext uri="{FF2B5EF4-FFF2-40B4-BE49-F238E27FC236}">
                <a16:creationId xmlns:a16="http://schemas.microsoft.com/office/drawing/2014/main" id="{FD53A44F-619E-47D0-B20D-BBB13647CF20}"/>
              </a:ext>
            </a:extLst>
          </p:cNvPr>
          <p:cNvSpPr txBox="1"/>
          <p:nvPr/>
        </p:nvSpPr>
        <p:spPr>
          <a:xfrm>
            <a:off x="824576" y="5651648"/>
            <a:ext cx="646267" cy="276999"/>
          </a:xfrm>
          <a:prstGeom prst="rect">
            <a:avLst/>
          </a:prstGeom>
          <a:noFill/>
          <a:ln>
            <a:solidFill>
              <a:schemeClr val="accent1"/>
            </a:solidFill>
          </a:ln>
        </p:spPr>
        <p:txBody>
          <a:bodyPr wrap="none" rtlCol="0">
            <a:spAutoFit/>
          </a:bodyPr>
          <a:lstStyle/>
          <a:p>
            <a:r>
              <a:rPr lang="en-US" sz="1200"/>
              <a:t>A,B,C,--</a:t>
            </a:r>
          </a:p>
        </p:txBody>
      </p:sp>
      <p:sp>
        <p:nvSpPr>
          <p:cNvPr id="56" name="TextBox 55">
            <a:extLst>
              <a:ext uri="{FF2B5EF4-FFF2-40B4-BE49-F238E27FC236}">
                <a16:creationId xmlns:a16="http://schemas.microsoft.com/office/drawing/2014/main" id="{FF6BE8D2-8F6B-4C2E-98DB-118FF369CCA8}"/>
              </a:ext>
            </a:extLst>
          </p:cNvPr>
          <p:cNvSpPr txBox="1"/>
          <p:nvPr/>
        </p:nvSpPr>
        <p:spPr>
          <a:xfrm>
            <a:off x="2292975" y="5648214"/>
            <a:ext cx="630301" cy="276999"/>
          </a:xfrm>
          <a:prstGeom prst="rect">
            <a:avLst/>
          </a:prstGeom>
          <a:noFill/>
          <a:ln>
            <a:solidFill>
              <a:schemeClr val="accent1"/>
            </a:solidFill>
          </a:ln>
        </p:spPr>
        <p:txBody>
          <a:bodyPr wrap="none" rtlCol="0">
            <a:spAutoFit/>
          </a:bodyPr>
          <a:lstStyle/>
          <a:p>
            <a:r>
              <a:rPr lang="en-US" sz="1200"/>
              <a:t>A</a:t>
            </a:r>
            <a:r>
              <a:rPr lang="en-US" sz="1100"/>
              <a:t>,B,--,--</a:t>
            </a:r>
            <a:endParaRPr lang="en-US" sz="1200"/>
          </a:p>
        </p:txBody>
      </p:sp>
      <p:sp>
        <p:nvSpPr>
          <p:cNvPr id="57" name="TextBox 56">
            <a:extLst>
              <a:ext uri="{FF2B5EF4-FFF2-40B4-BE49-F238E27FC236}">
                <a16:creationId xmlns:a16="http://schemas.microsoft.com/office/drawing/2014/main" id="{BCD6A38B-3FD3-4B9F-B7C1-E4D81BBACA4F}"/>
              </a:ext>
            </a:extLst>
          </p:cNvPr>
          <p:cNvSpPr txBox="1"/>
          <p:nvPr/>
        </p:nvSpPr>
        <p:spPr>
          <a:xfrm>
            <a:off x="3686132" y="5647245"/>
            <a:ext cx="658001" cy="276999"/>
          </a:xfrm>
          <a:prstGeom prst="rect">
            <a:avLst/>
          </a:prstGeom>
          <a:noFill/>
          <a:ln>
            <a:solidFill>
              <a:schemeClr val="accent1"/>
            </a:solidFill>
          </a:ln>
        </p:spPr>
        <p:txBody>
          <a:bodyPr wrap="none" rtlCol="0">
            <a:spAutoFit/>
          </a:bodyPr>
          <a:lstStyle/>
          <a:p>
            <a:r>
              <a:rPr lang="en-US" sz="1200"/>
              <a:t>A,--,C,--</a:t>
            </a:r>
          </a:p>
        </p:txBody>
      </p:sp>
      <p:sp>
        <p:nvSpPr>
          <p:cNvPr id="58" name="TextBox 57">
            <a:extLst>
              <a:ext uri="{FF2B5EF4-FFF2-40B4-BE49-F238E27FC236}">
                <a16:creationId xmlns:a16="http://schemas.microsoft.com/office/drawing/2014/main" id="{D72C2F06-5F10-428A-8C6D-7659404DF827}"/>
              </a:ext>
            </a:extLst>
          </p:cNvPr>
          <p:cNvSpPr txBox="1"/>
          <p:nvPr/>
        </p:nvSpPr>
        <p:spPr>
          <a:xfrm>
            <a:off x="5121062" y="5647244"/>
            <a:ext cx="669927" cy="276999"/>
          </a:xfrm>
          <a:prstGeom prst="rect">
            <a:avLst/>
          </a:prstGeom>
          <a:noFill/>
          <a:ln>
            <a:solidFill>
              <a:schemeClr val="accent1"/>
            </a:solidFill>
          </a:ln>
        </p:spPr>
        <p:txBody>
          <a:bodyPr wrap="none" rtlCol="0">
            <a:spAutoFit/>
          </a:bodyPr>
          <a:lstStyle/>
          <a:p>
            <a:r>
              <a:rPr lang="en-US" sz="1200"/>
              <a:t>A,--,--,--</a:t>
            </a:r>
          </a:p>
        </p:txBody>
      </p:sp>
      <p:sp>
        <p:nvSpPr>
          <p:cNvPr id="59" name="TextBox 58">
            <a:extLst>
              <a:ext uri="{FF2B5EF4-FFF2-40B4-BE49-F238E27FC236}">
                <a16:creationId xmlns:a16="http://schemas.microsoft.com/office/drawing/2014/main" id="{39D5C618-7DF3-4452-A13E-4B7D7EDB10AF}"/>
              </a:ext>
            </a:extLst>
          </p:cNvPr>
          <p:cNvSpPr txBox="1"/>
          <p:nvPr/>
        </p:nvSpPr>
        <p:spPr>
          <a:xfrm>
            <a:off x="5930541" y="5644245"/>
            <a:ext cx="649922" cy="276999"/>
          </a:xfrm>
          <a:prstGeom prst="rect">
            <a:avLst/>
          </a:prstGeom>
          <a:noFill/>
          <a:ln>
            <a:solidFill>
              <a:schemeClr val="accent1"/>
            </a:solidFill>
          </a:ln>
        </p:spPr>
        <p:txBody>
          <a:bodyPr wrap="none" rtlCol="0">
            <a:spAutoFit/>
          </a:bodyPr>
          <a:lstStyle/>
          <a:p>
            <a:r>
              <a:rPr lang="en-US" sz="1200"/>
              <a:t>--,B,C,D</a:t>
            </a:r>
          </a:p>
        </p:txBody>
      </p:sp>
      <p:sp>
        <p:nvSpPr>
          <p:cNvPr id="60" name="TextBox 59">
            <a:extLst>
              <a:ext uri="{FF2B5EF4-FFF2-40B4-BE49-F238E27FC236}">
                <a16:creationId xmlns:a16="http://schemas.microsoft.com/office/drawing/2014/main" id="{48FE7B07-A188-44C7-B5F6-D02E3AD1E6BA}"/>
              </a:ext>
            </a:extLst>
          </p:cNvPr>
          <p:cNvSpPr txBox="1"/>
          <p:nvPr/>
        </p:nvSpPr>
        <p:spPr>
          <a:xfrm>
            <a:off x="7413988" y="5640810"/>
            <a:ext cx="661848" cy="276999"/>
          </a:xfrm>
          <a:prstGeom prst="rect">
            <a:avLst/>
          </a:prstGeom>
          <a:noFill/>
          <a:ln>
            <a:solidFill>
              <a:schemeClr val="accent1"/>
            </a:solidFill>
          </a:ln>
        </p:spPr>
        <p:txBody>
          <a:bodyPr wrap="none" rtlCol="0">
            <a:spAutoFit/>
          </a:bodyPr>
          <a:lstStyle/>
          <a:p>
            <a:r>
              <a:rPr lang="en-US" sz="1200"/>
              <a:t>--,B,--,D</a:t>
            </a:r>
          </a:p>
        </p:txBody>
      </p:sp>
      <p:sp>
        <p:nvSpPr>
          <p:cNvPr id="61" name="TextBox 60">
            <a:extLst>
              <a:ext uri="{FF2B5EF4-FFF2-40B4-BE49-F238E27FC236}">
                <a16:creationId xmlns:a16="http://schemas.microsoft.com/office/drawing/2014/main" id="{956AE9AB-0D84-4B6F-909C-8400CF96C4C4}"/>
              </a:ext>
            </a:extLst>
          </p:cNvPr>
          <p:cNvSpPr txBox="1"/>
          <p:nvPr/>
        </p:nvSpPr>
        <p:spPr>
          <a:xfrm>
            <a:off x="8826721" y="5639842"/>
            <a:ext cx="661656" cy="276999"/>
          </a:xfrm>
          <a:prstGeom prst="rect">
            <a:avLst/>
          </a:prstGeom>
          <a:noFill/>
          <a:ln>
            <a:solidFill>
              <a:schemeClr val="accent1"/>
            </a:solidFill>
          </a:ln>
        </p:spPr>
        <p:txBody>
          <a:bodyPr wrap="none" rtlCol="0">
            <a:spAutoFit/>
          </a:bodyPr>
          <a:lstStyle/>
          <a:p>
            <a:r>
              <a:rPr lang="en-US" sz="1200"/>
              <a:t>--,--,C,D</a:t>
            </a:r>
          </a:p>
        </p:txBody>
      </p:sp>
      <p:sp>
        <p:nvSpPr>
          <p:cNvPr id="62" name="TextBox 61">
            <a:extLst>
              <a:ext uri="{FF2B5EF4-FFF2-40B4-BE49-F238E27FC236}">
                <a16:creationId xmlns:a16="http://schemas.microsoft.com/office/drawing/2014/main" id="{D89B08FB-0BCB-41A5-9470-475876088280}"/>
              </a:ext>
            </a:extLst>
          </p:cNvPr>
          <p:cNvSpPr txBox="1"/>
          <p:nvPr/>
        </p:nvSpPr>
        <p:spPr>
          <a:xfrm>
            <a:off x="10232721" y="5632004"/>
            <a:ext cx="673582" cy="276999"/>
          </a:xfrm>
          <a:prstGeom prst="rect">
            <a:avLst/>
          </a:prstGeom>
          <a:noFill/>
          <a:ln>
            <a:solidFill>
              <a:schemeClr val="accent1"/>
            </a:solidFill>
          </a:ln>
        </p:spPr>
        <p:txBody>
          <a:bodyPr wrap="none" rtlCol="0">
            <a:spAutoFit/>
          </a:bodyPr>
          <a:lstStyle/>
          <a:p>
            <a:r>
              <a:rPr lang="en-US" sz="1200"/>
              <a:t>--,--,--,D</a:t>
            </a:r>
          </a:p>
        </p:txBody>
      </p:sp>
      <p:sp>
        <p:nvSpPr>
          <p:cNvPr id="63" name="TextBox 62">
            <a:extLst>
              <a:ext uri="{FF2B5EF4-FFF2-40B4-BE49-F238E27FC236}">
                <a16:creationId xmlns:a16="http://schemas.microsoft.com/office/drawing/2014/main" id="{9EC33237-15D7-4D99-899F-2E5FC71950F7}"/>
              </a:ext>
            </a:extLst>
          </p:cNvPr>
          <p:cNvSpPr txBox="1"/>
          <p:nvPr/>
        </p:nvSpPr>
        <p:spPr>
          <a:xfrm>
            <a:off x="6658700" y="5644244"/>
            <a:ext cx="648319" cy="276999"/>
          </a:xfrm>
          <a:prstGeom prst="rect">
            <a:avLst/>
          </a:prstGeom>
          <a:noFill/>
          <a:ln>
            <a:solidFill>
              <a:schemeClr val="accent1"/>
            </a:solidFill>
          </a:ln>
        </p:spPr>
        <p:txBody>
          <a:bodyPr wrap="none" rtlCol="0">
            <a:spAutoFit/>
          </a:bodyPr>
          <a:lstStyle/>
          <a:p>
            <a:r>
              <a:rPr lang="en-US" sz="1200"/>
              <a:t>--,B,C,--</a:t>
            </a:r>
          </a:p>
        </p:txBody>
      </p:sp>
      <p:sp>
        <p:nvSpPr>
          <p:cNvPr id="64" name="TextBox 63">
            <a:extLst>
              <a:ext uri="{FF2B5EF4-FFF2-40B4-BE49-F238E27FC236}">
                <a16:creationId xmlns:a16="http://schemas.microsoft.com/office/drawing/2014/main" id="{2F83C7F3-24E5-4C19-B7B5-B53D2E01AAEC}"/>
              </a:ext>
            </a:extLst>
          </p:cNvPr>
          <p:cNvSpPr txBox="1"/>
          <p:nvPr/>
        </p:nvSpPr>
        <p:spPr>
          <a:xfrm>
            <a:off x="8127099" y="5640810"/>
            <a:ext cx="660245" cy="276999"/>
          </a:xfrm>
          <a:prstGeom prst="rect">
            <a:avLst/>
          </a:prstGeom>
          <a:noFill/>
          <a:ln>
            <a:solidFill>
              <a:schemeClr val="accent1"/>
            </a:solidFill>
          </a:ln>
        </p:spPr>
        <p:txBody>
          <a:bodyPr wrap="none" rtlCol="0">
            <a:spAutoFit/>
          </a:bodyPr>
          <a:lstStyle/>
          <a:p>
            <a:r>
              <a:rPr lang="en-US" sz="1200"/>
              <a:t>--,B,--,--</a:t>
            </a:r>
          </a:p>
        </p:txBody>
      </p:sp>
      <p:sp>
        <p:nvSpPr>
          <p:cNvPr id="65" name="TextBox 64">
            <a:extLst>
              <a:ext uri="{FF2B5EF4-FFF2-40B4-BE49-F238E27FC236}">
                <a16:creationId xmlns:a16="http://schemas.microsoft.com/office/drawing/2014/main" id="{EE88FE75-30CE-4B85-A9B2-C855D2D8AE96}"/>
              </a:ext>
            </a:extLst>
          </p:cNvPr>
          <p:cNvSpPr txBox="1"/>
          <p:nvPr/>
        </p:nvSpPr>
        <p:spPr>
          <a:xfrm>
            <a:off x="9520256" y="5639841"/>
            <a:ext cx="660052" cy="276999"/>
          </a:xfrm>
          <a:prstGeom prst="rect">
            <a:avLst/>
          </a:prstGeom>
          <a:noFill/>
          <a:ln>
            <a:solidFill>
              <a:schemeClr val="accent1"/>
            </a:solidFill>
          </a:ln>
        </p:spPr>
        <p:txBody>
          <a:bodyPr wrap="none" rtlCol="0">
            <a:spAutoFit/>
          </a:bodyPr>
          <a:lstStyle/>
          <a:p>
            <a:r>
              <a:rPr lang="en-US" sz="1200"/>
              <a:t>--,--,C,--</a:t>
            </a:r>
          </a:p>
        </p:txBody>
      </p:sp>
      <p:sp>
        <p:nvSpPr>
          <p:cNvPr id="66" name="TextBox 65">
            <a:extLst>
              <a:ext uri="{FF2B5EF4-FFF2-40B4-BE49-F238E27FC236}">
                <a16:creationId xmlns:a16="http://schemas.microsoft.com/office/drawing/2014/main" id="{3F0811D0-1B5D-4B36-958E-364ABF48E7BB}"/>
              </a:ext>
            </a:extLst>
          </p:cNvPr>
          <p:cNvSpPr txBox="1"/>
          <p:nvPr/>
        </p:nvSpPr>
        <p:spPr>
          <a:xfrm>
            <a:off x="10955186" y="5639840"/>
            <a:ext cx="671979" cy="276999"/>
          </a:xfrm>
          <a:prstGeom prst="rect">
            <a:avLst/>
          </a:prstGeom>
          <a:noFill/>
          <a:ln>
            <a:solidFill>
              <a:schemeClr val="accent1"/>
            </a:solidFill>
          </a:ln>
        </p:spPr>
        <p:txBody>
          <a:bodyPr wrap="none" rtlCol="0">
            <a:spAutoFit/>
          </a:bodyPr>
          <a:lstStyle/>
          <a:p>
            <a:r>
              <a:rPr lang="en-US" sz="1200"/>
              <a:t>--,--,--,--</a:t>
            </a:r>
          </a:p>
        </p:txBody>
      </p:sp>
      <p:cxnSp>
        <p:nvCxnSpPr>
          <p:cNvPr id="67" name="Straight Arrow Connector 66">
            <a:extLst>
              <a:ext uri="{FF2B5EF4-FFF2-40B4-BE49-F238E27FC236}">
                <a16:creationId xmlns:a16="http://schemas.microsoft.com/office/drawing/2014/main" id="{52BA9E28-F9F3-4E64-B4AE-94BAED91CC47}"/>
              </a:ext>
            </a:extLst>
          </p:cNvPr>
          <p:cNvCxnSpPr>
            <a:cxnSpLocks/>
          </p:cNvCxnSpPr>
          <p:nvPr/>
        </p:nvCxnSpPr>
        <p:spPr>
          <a:xfrm flipH="1">
            <a:off x="489417" y="4837650"/>
            <a:ext cx="858287" cy="707564"/>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09BD6FDE-5F8F-4A5E-8E5F-83E15A3DB765}"/>
              </a:ext>
            </a:extLst>
          </p:cNvPr>
          <p:cNvCxnSpPr>
            <a:cxnSpLocks/>
          </p:cNvCxnSpPr>
          <p:nvPr/>
        </p:nvCxnSpPr>
        <p:spPr>
          <a:xfrm flipH="1">
            <a:off x="4706849" y="4800957"/>
            <a:ext cx="378802" cy="744257"/>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714D719E-6842-41BC-A99E-7A5BA91ACB7D}"/>
              </a:ext>
            </a:extLst>
          </p:cNvPr>
          <p:cNvCxnSpPr>
            <a:cxnSpLocks/>
          </p:cNvCxnSpPr>
          <p:nvPr/>
        </p:nvCxnSpPr>
        <p:spPr>
          <a:xfrm>
            <a:off x="5094874" y="4800957"/>
            <a:ext cx="325016" cy="744257"/>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D7527197-2672-489D-9D66-9269D6B0B19A}"/>
              </a:ext>
            </a:extLst>
          </p:cNvPr>
          <p:cNvCxnSpPr>
            <a:cxnSpLocks/>
          </p:cNvCxnSpPr>
          <p:nvPr/>
        </p:nvCxnSpPr>
        <p:spPr>
          <a:xfrm>
            <a:off x="6186303" y="4842383"/>
            <a:ext cx="0" cy="702831"/>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8FAF135D-4EB6-40A3-ADD8-905338EB774F}"/>
              </a:ext>
            </a:extLst>
          </p:cNvPr>
          <p:cNvCxnSpPr>
            <a:cxnSpLocks/>
          </p:cNvCxnSpPr>
          <p:nvPr/>
        </p:nvCxnSpPr>
        <p:spPr>
          <a:xfrm>
            <a:off x="6204644" y="4823981"/>
            <a:ext cx="665762" cy="72123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A0417B11-8471-41F2-8B3F-3C265F03453B}"/>
              </a:ext>
            </a:extLst>
          </p:cNvPr>
          <p:cNvCxnSpPr>
            <a:cxnSpLocks/>
          </p:cNvCxnSpPr>
          <p:nvPr/>
        </p:nvCxnSpPr>
        <p:spPr>
          <a:xfrm>
            <a:off x="7391878" y="4829502"/>
            <a:ext cx="189083" cy="715712"/>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6CF34540-5C95-434F-8CE1-5327C170F98A}"/>
              </a:ext>
            </a:extLst>
          </p:cNvPr>
          <p:cNvCxnSpPr>
            <a:cxnSpLocks/>
          </p:cNvCxnSpPr>
          <p:nvPr/>
        </p:nvCxnSpPr>
        <p:spPr>
          <a:xfrm>
            <a:off x="7428561" y="4823981"/>
            <a:ext cx="945844" cy="72123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C3BF1F11-052D-476A-A792-A8F43DFD34BC}"/>
              </a:ext>
            </a:extLst>
          </p:cNvPr>
          <p:cNvCxnSpPr>
            <a:cxnSpLocks/>
          </p:cNvCxnSpPr>
          <p:nvPr/>
        </p:nvCxnSpPr>
        <p:spPr>
          <a:xfrm>
            <a:off x="8853227" y="4846867"/>
            <a:ext cx="901022" cy="651280"/>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8A4847CE-9DBB-4FD0-AC3F-C282ABAC9AE6}"/>
              </a:ext>
            </a:extLst>
          </p:cNvPr>
          <p:cNvCxnSpPr>
            <a:cxnSpLocks/>
          </p:cNvCxnSpPr>
          <p:nvPr/>
        </p:nvCxnSpPr>
        <p:spPr>
          <a:xfrm>
            <a:off x="8837790" y="4872184"/>
            <a:ext cx="266386" cy="673030"/>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91DD3F9A-F01C-4EB8-8B4E-47787BEDCBDB}"/>
              </a:ext>
            </a:extLst>
          </p:cNvPr>
          <p:cNvCxnSpPr>
            <a:cxnSpLocks/>
          </p:cNvCxnSpPr>
          <p:nvPr/>
        </p:nvCxnSpPr>
        <p:spPr>
          <a:xfrm>
            <a:off x="10142221" y="4837650"/>
            <a:ext cx="207930" cy="660497"/>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A2CFF653-DC52-4D83-9D1D-3C750BD95979}"/>
              </a:ext>
            </a:extLst>
          </p:cNvPr>
          <p:cNvCxnSpPr>
            <a:cxnSpLocks/>
          </p:cNvCxnSpPr>
          <p:nvPr/>
        </p:nvCxnSpPr>
        <p:spPr>
          <a:xfrm>
            <a:off x="10142221" y="4837650"/>
            <a:ext cx="945989" cy="660497"/>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9B6E085C-4251-4FAB-8719-22F3F7D1B5CB}"/>
              </a:ext>
            </a:extLst>
          </p:cNvPr>
          <p:cNvCxnSpPr>
            <a:cxnSpLocks/>
          </p:cNvCxnSpPr>
          <p:nvPr/>
        </p:nvCxnSpPr>
        <p:spPr>
          <a:xfrm flipH="1">
            <a:off x="1227476" y="4872184"/>
            <a:ext cx="138568" cy="673030"/>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DDFEAD0A-B27F-4909-8BFB-3D362F2DA9EF}"/>
              </a:ext>
            </a:extLst>
          </p:cNvPr>
          <p:cNvCxnSpPr>
            <a:cxnSpLocks/>
          </p:cNvCxnSpPr>
          <p:nvPr/>
        </p:nvCxnSpPr>
        <p:spPr>
          <a:xfrm flipH="1">
            <a:off x="1965535" y="4823443"/>
            <a:ext cx="668998" cy="721771"/>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F6F283AB-FB50-4D20-B7ED-5AAAEC4A87F1}"/>
              </a:ext>
            </a:extLst>
          </p:cNvPr>
          <p:cNvCxnSpPr>
            <a:cxnSpLocks/>
          </p:cNvCxnSpPr>
          <p:nvPr/>
        </p:nvCxnSpPr>
        <p:spPr>
          <a:xfrm>
            <a:off x="2645546" y="4811697"/>
            <a:ext cx="113857" cy="733517"/>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28DDFA2E-1652-47D8-B921-25709D0C1531}"/>
              </a:ext>
            </a:extLst>
          </p:cNvPr>
          <p:cNvCxnSpPr>
            <a:cxnSpLocks/>
          </p:cNvCxnSpPr>
          <p:nvPr/>
        </p:nvCxnSpPr>
        <p:spPr>
          <a:xfrm>
            <a:off x="3922095" y="4795286"/>
            <a:ext cx="205274" cy="749928"/>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BB1E2BF1-B01C-40FD-B98C-5E449BCA16B6}"/>
              </a:ext>
            </a:extLst>
          </p:cNvPr>
          <p:cNvCxnSpPr>
            <a:cxnSpLocks/>
          </p:cNvCxnSpPr>
          <p:nvPr/>
        </p:nvCxnSpPr>
        <p:spPr>
          <a:xfrm flipH="1">
            <a:off x="3317558" y="4810172"/>
            <a:ext cx="538633" cy="735042"/>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90" name="TextBox 89">
            <a:extLst>
              <a:ext uri="{FF2B5EF4-FFF2-40B4-BE49-F238E27FC236}">
                <a16:creationId xmlns:a16="http://schemas.microsoft.com/office/drawing/2014/main" id="{2315FED7-D07F-4B27-85B2-C858099E49AF}"/>
              </a:ext>
            </a:extLst>
          </p:cNvPr>
          <p:cNvSpPr txBox="1"/>
          <p:nvPr/>
        </p:nvSpPr>
        <p:spPr>
          <a:xfrm>
            <a:off x="10871992" y="4695956"/>
            <a:ext cx="1358111" cy="646331"/>
          </a:xfrm>
          <a:prstGeom prst="rect">
            <a:avLst/>
          </a:prstGeom>
          <a:noFill/>
        </p:spPr>
        <p:txBody>
          <a:bodyPr wrap="square" rtlCol="0">
            <a:spAutoFit/>
          </a:bodyPr>
          <a:lstStyle/>
          <a:p>
            <a:r>
              <a:rPr lang="en-US">
                <a:solidFill>
                  <a:srgbClr val="7030A0"/>
                </a:solidFill>
              </a:rPr>
              <a:t>4. choose D or not</a:t>
            </a:r>
          </a:p>
        </p:txBody>
      </p:sp>
    </p:spTree>
    <p:extLst>
      <p:ext uri="{BB962C8B-B14F-4D97-AF65-F5344CB8AC3E}">
        <p14:creationId xmlns:p14="http://schemas.microsoft.com/office/powerpoint/2010/main" val="4167672932"/>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43D90F5-465B-4BF0-B3A8-3D168BC3964A}"/>
              </a:ext>
            </a:extLst>
          </p:cNvPr>
          <p:cNvSpPr txBox="1"/>
          <p:nvPr/>
        </p:nvSpPr>
        <p:spPr>
          <a:xfrm>
            <a:off x="3843515" y="99012"/>
            <a:ext cx="3606244" cy="523220"/>
          </a:xfrm>
          <a:prstGeom prst="rect">
            <a:avLst/>
          </a:prstGeom>
          <a:noFill/>
        </p:spPr>
        <p:txBody>
          <a:bodyPr wrap="none" rtlCol="0">
            <a:spAutoFit/>
          </a:bodyPr>
          <a:lstStyle/>
          <a:p>
            <a:r>
              <a:rPr lang="en-US" sz="2800" b="1" u="sng"/>
              <a:t>Optimization Problems</a:t>
            </a:r>
            <a:endParaRPr lang="en-US" sz="2400" b="1" u="sng"/>
          </a:p>
        </p:txBody>
      </p:sp>
      <p:sp>
        <p:nvSpPr>
          <p:cNvPr id="3" name="TextBox 2">
            <a:extLst>
              <a:ext uri="{FF2B5EF4-FFF2-40B4-BE49-F238E27FC236}">
                <a16:creationId xmlns:a16="http://schemas.microsoft.com/office/drawing/2014/main" id="{A6708A91-04AB-4810-9389-2B46C2154BC1}"/>
              </a:ext>
            </a:extLst>
          </p:cNvPr>
          <p:cNvSpPr txBox="1"/>
          <p:nvPr/>
        </p:nvSpPr>
        <p:spPr>
          <a:xfrm flipH="1">
            <a:off x="241027" y="843373"/>
            <a:ext cx="3780557" cy="738664"/>
          </a:xfrm>
          <a:prstGeom prst="rect">
            <a:avLst/>
          </a:prstGeom>
          <a:noFill/>
        </p:spPr>
        <p:txBody>
          <a:bodyPr wrap="square" rtlCol="0">
            <a:spAutoFit/>
          </a:bodyPr>
          <a:lstStyle/>
          <a:p>
            <a:r>
              <a:rPr lang="en-US" sz="1400"/>
              <a:t>And this is code one could use to search all possibilities and find the best one.  First can define a class of items:</a:t>
            </a:r>
          </a:p>
        </p:txBody>
      </p:sp>
      <p:pic>
        <p:nvPicPr>
          <p:cNvPr id="4" name="Picture 3">
            <a:extLst>
              <a:ext uri="{FF2B5EF4-FFF2-40B4-BE49-F238E27FC236}">
                <a16:creationId xmlns:a16="http://schemas.microsoft.com/office/drawing/2014/main" id="{FD2E6112-FABD-4BAF-AC24-B865562B51CD}"/>
              </a:ext>
            </a:extLst>
          </p:cNvPr>
          <p:cNvPicPr>
            <a:picLocks noChangeAspect="1"/>
          </p:cNvPicPr>
          <p:nvPr/>
        </p:nvPicPr>
        <p:blipFill>
          <a:blip r:embed="rId2"/>
          <a:stretch>
            <a:fillRect/>
          </a:stretch>
        </p:blipFill>
        <p:spPr>
          <a:xfrm>
            <a:off x="309565" y="1840886"/>
            <a:ext cx="3838575" cy="2647950"/>
          </a:xfrm>
          <a:prstGeom prst="rect">
            <a:avLst/>
          </a:prstGeom>
        </p:spPr>
      </p:pic>
      <p:pic>
        <p:nvPicPr>
          <p:cNvPr id="7" name="Picture 6">
            <a:extLst>
              <a:ext uri="{FF2B5EF4-FFF2-40B4-BE49-F238E27FC236}">
                <a16:creationId xmlns:a16="http://schemas.microsoft.com/office/drawing/2014/main" id="{4CEE05CC-7DF5-48E5-8ACF-BCD94A30568F}"/>
              </a:ext>
            </a:extLst>
          </p:cNvPr>
          <p:cNvPicPr>
            <a:picLocks noChangeAspect="1"/>
          </p:cNvPicPr>
          <p:nvPr/>
        </p:nvPicPr>
        <p:blipFill>
          <a:blip r:embed="rId3"/>
          <a:stretch>
            <a:fillRect/>
          </a:stretch>
        </p:blipFill>
        <p:spPr>
          <a:xfrm>
            <a:off x="4292091" y="1884975"/>
            <a:ext cx="3314700" cy="2781300"/>
          </a:xfrm>
          <a:prstGeom prst="rect">
            <a:avLst/>
          </a:prstGeom>
        </p:spPr>
      </p:pic>
      <p:sp>
        <p:nvSpPr>
          <p:cNvPr id="8" name="TextBox 7">
            <a:extLst>
              <a:ext uri="{FF2B5EF4-FFF2-40B4-BE49-F238E27FC236}">
                <a16:creationId xmlns:a16="http://schemas.microsoft.com/office/drawing/2014/main" id="{170970E3-C185-4295-BCC9-244DC9B32979}"/>
              </a:ext>
            </a:extLst>
          </p:cNvPr>
          <p:cNvSpPr txBox="1"/>
          <p:nvPr/>
        </p:nvSpPr>
        <p:spPr>
          <a:xfrm>
            <a:off x="4235529" y="843373"/>
            <a:ext cx="2822217" cy="523220"/>
          </a:xfrm>
          <a:prstGeom prst="rect">
            <a:avLst/>
          </a:prstGeom>
          <a:noFill/>
        </p:spPr>
        <p:txBody>
          <a:bodyPr wrap="square" rtlCol="0">
            <a:spAutoFit/>
          </a:bodyPr>
          <a:lstStyle/>
          <a:p>
            <a:r>
              <a:rPr lang="en-US" sz="1400"/>
              <a:t>Then use </a:t>
            </a:r>
            <a:r>
              <a:rPr lang="en-US" sz="1400" i="1" err="1"/>
              <a:t>topdownsets</a:t>
            </a:r>
            <a:r>
              <a:rPr lang="en-US" sz="1400"/>
              <a:t> to list all the subsets of L</a:t>
            </a:r>
            <a:endParaRPr lang="en-US"/>
          </a:p>
        </p:txBody>
      </p:sp>
      <p:sp>
        <p:nvSpPr>
          <p:cNvPr id="9" name="TextBox 8">
            <a:extLst>
              <a:ext uri="{FF2B5EF4-FFF2-40B4-BE49-F238E27FC236}">
                <a16:creationId xmlns:a16="http://schemas.microsoft.com/office/drawing/2014/main" id="{38625AAB-D39D-4103-BF16-08C7AC601E00}"/>
              </a:ext>
            </a:extLst>
          </p:cNvPr>
          <p:cNvSpPr txBox="1"/>
          <p:nvPr/>
        </p:nvSpPr>
        <p:spPr>
          <a:xfrm>
            <a:off x="7680412" y="883930"/>
            <a:ext cx="3178562" cy="738664"/>
          </a:xfrm>
          <a:prstGeom prst="rect">
            <a:avLst/>
          </a:prstGeom>
          <a:noFill/>
        </p:spPr>
        <p:txBody>
          <a:bodyPr wrap="none" rtlCol="0">
            <a:spAutoFit/>
          </a:bodyPr>
          <a:lstStyle/>
          <a:p>
            <a:r>
              <a:rPr lang="en-US" sz="1400"/>
              <a:t>Then </a:t>
            </a:r>
            <a:r>
              <a:rPr lang="en-US" sz="1400" i="1"/>
              <a:t>maximize</a:t>
            </a:r>
            <a:r>
              <a:rPr lang="en-US" sz="1400"/>
              <a:t> to output each subset’s </a:t>
            </a:r>
          </a:p>
          <a:p>
            <a:r>
              <a:rPr lang="en-US" sz="1400"/>
              <a:t>cost and value, as well as the set with </a:t>
            </a:r>
          </a:p>
          <a:p>
            <a:r>
              <a:rPr lang="en-US" sz="1400"/>
              <a:t>the max value within the cost constraint.</a:t>
            </a:r>
          </a:p>
        </p:txBody>
      </p:sp>
      <p:pic>
        <p:nvPicPr>
          <p:cNvPr id="10" name="Picture 9">
            <a:extLst>
              <a:ext uri="{FF2B5EF4-FFF2-40B4-BE49-F238E27FC236}">
                <a16:creationId xmlns:a16="http://schemas.microsoft.com/office/drawing/2014/main" id="{69A33D8B-F2DD-420E-8BF6-958449E19791}"/>
              </a:ext>
            </a:extLst>
          </p:cNvPr>
          <p:cNvPicPr>
            <a:picLocks noChangeAspect="1"/>
          </p:cNvPicPr>
          <p:nvPr/>
        </p:nvPicPr>
        <p:blipFill>
          <a:blip r:embed="rId4"/>
          <a:stretch>
            <a:fillRect/>
          </a:stretch>
        </p:blipFill>
        <p:spPr>
          <a:xfrm>
            <a:off x="7680412" y="1803178"/>
            <a:ext cx="4311878" cy="4488823"/>
          </a:xfrm>
          <a:prstGeom prst="rect">
            <a:avLst/>
          </a:prstGeom>
        </p:spPr>
      </p:pic>
      <p:sp>
        <p:nvSpPr>
          <p:cNvPr id="11" name="Freeform: Shape 10">
            <a:extLst>
              <a:ext uri="{FF2B5EF4-FFF2-40B4-BE49-F238E27FC236}">
                <a16:creationId xmlns:a16="http://schemas.microsoft.com/office/drawing/2014/main" id="{5811425F-72C6-45A2-903E-CE907B3F33B2}"/>
              </a:ext>
            </a:extLst>
          </p:cNvPr>
          <p:cNvSpPr/>
          <p:nvPr/>
        </p:nvSpPr>
        <p:spPr>
          <a:xfrm flipH="1">
            <a:off x="4025589" y="3525813"/>
            <a:ext cx="806813" cy="1637292"/>
          </a:xfrm>
          <a:custGeom>
            <a:avLst/>
            <a:gdLst>
              <a:gd name="connsiteX0" fmla="*/ 594804 w 594804"/>
              <a:gd name="connsiteY0" fmla="*/ 268379 h 268379"/>
              <a:gd name="connsiteX1" fmla="*/ 355107 w 594804"/>
              <a:gd name="connsiteY1" fmla="*/ 259502 h 268379"/>
              <a:gd name="connsiteX2" fmla="*/ 301841 w 594804"/>
              <a:gd name="connsiteY2" fmla="*/ 241746 h 268379"/>
              <a:gd name="connsiteX3" fmla="*/ 284086 w 594804"/>
              <a:gd name="connsiteY3" fmla="*/ 215113 h 268379"/>
              <a:gd name="connsiteX4" fmla="*/ 248575 w 594804"/>
              <a:gd name="connsiteY4" fmla="*/ 179602 h 268379"/>
              <a:gd name="connsiteX5" fmla="*/ 221942 w 594804"/>
              <a:gd name="connsiteY5" fmla="*/ 126336 h 268379"/>
              <a:gd name="connsiteX6" fmla="*/ 195309 w 594804"/>
              <a:gd name="connsiteY6" fmla="*/ 73070 h 268379"/>
              <a:gd name="connsiteX7" fmla="*/ 168676 w 594804"/>
              <a:gd name="connsiteY7" fmla="*/ 55315 h 268379"/>
              <a:gd name="connsiteX8" fmla="*/ 159798 w 594804"/>
              <a:gd name="connsiteY8" fmla="*/ 28682 h 268379"/>
              <a:gd name="connsiteX9" fmla="*/ 106532 w 594804"/>
              <a:gd name="connsiteY9" fmla="*/ 10927 h 268379"/>
              <a:gd name="connsiteX10" fmla="*/ 0 w 594804"/>
              <a:gd name="connsiteY10" fmla="*/ 2049 h 268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4804" h="268379">
                <a:moveTo>
                  <a:pt x="594804" y="268379"/>
                </a:moveTo>
                <a:cubicBezTo>
                  <a:pt x="514905" y="265420"/>
                  <a:pt x="434732" y="266741"/>
                  <a:pt x="355107" y="259502"/>
                </a:cubicBezTo>
                <a:cubicBezTo>
                  <a:pt x="336468" y="257808"/>
                  <a:pt x="301841" y="241746"/>
                  <a:pt x="301841" y="241746"/>
                </a:cubicBezTo>
                <a:cubicBezTo>
                  <a:pt x="295923" y="232868"/>
                  <a:pt x="291030" y="223214"/>
                  <a:pt x="284086" y="215113"/>
                </a:cubicBezTo>
                <a:cubicBezTo>
                  <a:pt x="273192" y="202403"/>
                  <a:pt x="248575" y="179602"/>
                  <a:pt x="248575" y="179602"/>
                </a:cubicBezTo>
                <a:cubicBezTo>
                  <a:pt x="226260" y="112659"/>
                  <a:pt x="256361" y="195175"/>
                  <a:pt x="221942" y="126336"/>
                </a:cubicBezTo>
                <a:cubicBezTo>
                  <a:pt x="207502" y="97456"/>
                  <a:pt x="220749" y="98510"/>
                  <a:pt x="195309" y="73070"/>
                </a:cubicBezTo>
                <a:cubicBezTo>
                  <a:pt x="187764" y="65525"/>
                  <a:pt x="177554" y="61233"/>
                  <a:pt x="168676" y="55315"/>
                </a:cubicBezTo>
                <a:cubicBezTo>
                  <a:pt x="165717" y="46437"/>
                  <a:pt x="167413" y="34121"/>
                  <a:pt x="159798" y="28682"/>
                </a:cubicBezTo>
                <a:cubicBezTo>
                  <a:pt x="144568" y="17804"/>
                  <a:pt x="124287" y="16845"/>
                  <a:pt x="106532" y="10927"/>
                </a:cubicBezTo>
                <a:cubicBezTo>
                  <a:pt x="54631" y="-6373"/>
                  <a:pt x="89262" y="2049"/>
                  <a:pt x="0" y="2049"/>
                </a:cubicBezTo>
              </a:path>
            </a:pathLst>
          </a:cu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en-US"/>
          </a:p>
        </p:txBody>
      </p:sp>
      <p:sp>
        <p:nvSpPr>
          <p:cNvPr id="12" name="TextBox 11">
            <a:extLst>
              <a:ext uri="{FF2B5EF4-FFF2-40B4-BE49-F238E27FC236}">
                <a16:creationId xmlns:a16="http://schemas.microsoft.com/office/drawing/2014/main" id="{0D617D56-A568-4E75-97C3-3C30E2D43E17}"/>
              </a:ext>
            </a:extLst>
          </p:cNvPr>
          <p:cNvSpPr txBox="1"/>
          <p:nvPr/>
        </p:nvSpPr>
        <p:spPr>
          <a:xfrm>
            <a:off x="1187778" y="5322129"/>
            <a:ext cx="6693030" cy="1384995"/>
          </a:xfrm>
          <a:prstGeom prst="rect">
            <a:avLst/>
          </a:prstGeom>
          <a:noFill/>
        </p:spPr>
        <p:txBody>
          <a:bodyPr wrap="square" rtlCol="0">
            <a:spAutoFit/>
          </a:bodyPr>
          <a:lstStyle/>
          <a:p>
            <a:r>
              <a:rPr lang="en-US" sz="1400"/>
              <a:t>Note </a:t>
            </a:r>
            <a:r>
              <a:rPr lang="en-US" sz="1400" err="1"/>
              <a:t>len</a:t>
            </a:r>
            <a:r>
              <a:rPr lang="en-US" sz="1400"/>
              <a:t>(P) will automatically be even #.  Also we’ll note the curiosity that in the first for() function, len(P) is not increasing even though we’re adding elements to it.  </a:t>
            </a:r>
            <a:r>
              <a:rPr lang="en-US" sz="1400" b="1"/>
              <a:t>So it calculates len(P) and converts to a number, and then uses that number for all subsequent operations – it doesn’t recalculate len(P) as it goes along.  </a:t>
            </a:r>
            <a:r>
              <a:rPr lang="en-US" sz="1400"/>
              <a:t>Note L[:-1] is copy of list, </a:t>
            </a:r>
            <a:r>
              <a:rPr lang="en-US" sz="1400" i="1"/>
              <a:t>leaving</a:t>
            </a:r>
            <a:r>
              <a:rPr lang="en-US" sz="1400"/>
              <a:t> </a:t>
            </a:r>
            <a:r>
              <a:rPr lang="en-US" sz="1400" i="1"/>
              <a:t>out</a:t>
            </a:r>
            <a:r>
              <a:rPr lang="en-US" sz="1400"/>
              <a:t> last element.  First for loop is evidently performing [a,b] </a:t>
            </a:r>
            <a:r>
              <a:rPr lang="en-US" sz="1400">
                <a:sym typeface="Wingdings" panose="05000000000000000000" pitchFamily="2" charset="2"/>
              </a:rPr>
              <a:t> [a,a,b,b] thing.  Second for loop is alternately adding ‘c’ and ‘—’.</a:t>
            </a:r>
          </a:p>
        </p:txBody>
      </p:sp>
    </p:spTree>
    <p:extLst>
      <p:ext uri="{BB962C8B-B14F-4D97-AF65-F5344CB8AC3E}">
        <p14:creationId xmlns:p14="http://schemas.microsoft.com/office/powerpoint/2010/main" val="940131704"/>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43D90F5-465B-4BF0-B3A8-3D168BC3964A}"/>
              </a:ext>
            </a:extLst>
          </p:cNvPr>
          <p:cNvSpPr txBox="1"/>
          <p:nvPr/>
        </p:nvSpPr>
        <p:spPr>
          <a:xfrm>
            <a:off x="3989792" y="124849"/>
            <a:ext cx="3606244" cy="523220"/>
          </a:xfrm>
          <a:prstGeom prst="rect">
            <a:avLst/>
          </a:prstGeom>
          <a:noFill/>
        </p:spPr>
        <p:txBody>
          <a:bodyPr wrap="none" rtlCol="0">
            <a:spAutoFit/>
          </a:bodyPr>
          <a:lstStyle/>
          <a:p>
            <a:r>
              <a:rPr lang="en-US" sz="2800" b="1" u="sng"/>
              <a:t>Optimization Problems</a:t>
            </a:r>
            <a:endParaRPr lang="en-US" sz="2400" b="1" u="sng"/>
          </a:p>
        </p:txBody>
      </p:sp>
      <p:sp>
        <p:nvSpPr>
          <p:cNvPr id="11" name="TextBox 10">
            <a:extLst>
              <a:ext uri="{FF2B5EF4-FFF2-40B4-BE49-F238E27FC236}">
                <a16:creationId xmlns:a16="http://schemas.microsoft.com/office/drawing/2014/main" id="{BF13DEB1-68F2-4768-87F4-D54D1F0B5C2C}"/>
              </a:ext>
            </a:extLst>
          </p:cNvPr>
          <p:cNvSpPr txBox="1"/>
          <p:nvPr/>
        </p:nvSpPr>
        <p:spPr>
          <a:xfrm flipH="1">
            <a:off x="5199831" y="1900744"/>
            <a:ext cx="2573193" cy="307777"/>
          </a:xfrm>
          <a:prstGeom prst="rect">
            <a:avLst/>
          </a:prstGeom>
          <a:noFill/>
        </p:spPr>
        <p:txBody>
          <a:bodyPr wrap="square" rtlCol="0">
            <a:spAutoFit/>
          </a:bodyPr>
          <a:lstStyle/>
          <a:p>
            <a:r>
              <a:rPr lang="en-US" sz="1400"/>
              <a:t>Output is:</a:t>
            </a:r>
          </a:p>
        </p:txBody>
      </p:sp>
      <p:pic>
        <p:nvPicPr>
          <p:cNvPr id="12" name="Picture 11">
            <a:extLst>
              <a:ext uri="{FF2B5EF4-FFF2-40B4-BE49-F238E27FC236}">
                <a16:creationId xmlns:a16="http://schemas.microsoft.com/office/drawing/2014/main" id="{C79A966D-1E59-40AB-B863-8F2C0663FB95}"/>
              </a:ext>
            </a:extLst>
          </p:cNvPr>
          <p:cNvPicPr>
            <a:picLocks noChangeAspect="1"/>
          </p:cNvPicPr>
          <p:nvPr/>
        </p:nvPicPr>
        <p:blipFill>
          <a:blip r:embed="rId2"/>
          <a:stretch>
            <a:fillRect/>
          </a:stretch>
        </p:blipFill>
        <p:spPr>
          <a:xfrm>
            <a:off x="5301289" y="2428506"/>
            <a:ext cx="5791200" cy="3781425"/>
          </a:xfrm>
          <a:prstGeom prst="rect">
            <a:avLst/>
          </a:prstGeom>
        </p:spPr>
      </p:pic>
      <p:pic>
        <p:nvPicPr>
          <p:cNvPr id="13" name="Picture 12">
            <a:extLst>
              <a:ext uri="{FF2B5EF4-FFF2-40B4-BE49-F238E27FC236}">
                <a16:creationId xmlns:a16="http://schemas.microsoft.com/office/drawing/2014/main" id="{3A3E545D-D4D9-485A-9323-A3D89BE5BDBF}"/>
              </a:ext>
            </a:extLst>
          </p:cNvPr>
          <p:cNvPicPr>
            <a:picLocks noChangeAspect="1"/>
          </p:cNvPicPr>
          <p:nvPr/>
        </p:nvPicPr>
        <p:blipFill>
          <a:blip r:embed="rId3"/>
          <a:stretch>
            <a:fillRect/>
          </a:stretch>
        </p:blipFill>
        <p:spPr>
          <a:xfrm>
            <a:off x="507357" y="1228568"/>
            <a:ext cx="2695575" cy="1304925"/>
          </a:xfrm>
          <a:prstGeom prst="rect">
            <a:avLst/>
          </a:prstGeom>
        </p:spPr>
      </p:pic>
      <p:sp>
        <p:nvSpPr>
          <p:cNvPr id="14" name="TextBox 13">
            <a:extLst>
              <a:ext uri="{FF2B5EF4-FFF2-40B4-BE49-F238E27FC236}">
                <a16:creationId xmlns:a16="http://schemas.microsoft.com/office/drawing/2014/main" id="{7B0AEDD1-265F-4F69-9E21-28FC1E662A59}"/>
              </a:ext>
            </a:extLst>
          </p:cNvPr>
          <p:cNvSpPr txBox="1"/>
          <p:nvPr/>
        </p:nvSpPr>
        <p:spPr>
          <a:xfrm flipH="1">
            <a:off x="428233" y="830523"/>
            <a:ext cx="3937479" cy="307777"/>
          </a:xfrm>
          <a:prstGeom prst="rect">
            <a:avLst/>
          </a:prstGeom>
          <a:noFill/>
        </p:spPr>
        <p:txBody>
          <a:bodyPr wrap="square" rtlCol="0">
            <a:spAutoFit/>
          </a:bodyPr>
          <a:lstStyle/>
          <a:p>
            <a:r>
              <a:rPr lang="en-US" sz="1400"/>
              <a:t>For instance, some examples</a:t>
            </a:r>
            <a:endParaRPr lang="en-US"/>
          </a:p>
        </p:txBody>
      </p:sp>
    </p:spTree>
    <p:extLst>
      <p:ext uri="{BB962C8B-B14F-4D97-AF65-F5344CB8AC3E}">
        <p14:creationId xmlns:p14="http://schemas.microsoft.com/office/powerpoint/2010/main" val="3878615485"/>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E7A91F3-BE3B-445E-9159-7575CC09E52F}"/>
              </a:ext>
            </a:extLst>
          </p:cNvPr>
          <p:cNvSpPr txBox="1"/>
          <p:nvPr/>
        </p:nvSpPr>
        <p:spPr>
          <a:xfrm>
            <a:off x="3989792" y="91620"/>
            <a:ext cx="3606244" cy="523220"/>
          </a:xfrm>
          <a:prstGeom prst="rect">
            <a:avLst/>
          </a:prstGeom>
          <a:noFill/>
        </p:spPr>
        <p:txBody>
          <a:bodyPr wrap="none" rtlCol="0">
            <a:spAutoFit/>
          </a:bodyPr>
          <a:lstStyle/>
          <a:p>
            <a:r>
              <a:rPr lang="en-US" sz="2800" b="1" u="sng"/>
              <a:t>Optimization Problems</a:t>
            </a:r>
            <a:endParaRPr lang="en-US" sz="2400" b="1" u="sng"/>
          </a:p>
        </p:txBody>
      </p:sp>
      <p:sp>
        <p:nvSpPr>
          <p:cNvPr id="8" name="TextBox 7">
            <a:extLst>
              <a:ext uri="{FF2B5EF4-FFF2-40B4-BE49-F238E27FC236}">
                <a16:creationId xmlns:a16="http://schemas.microsoft.com/office/drawing/2014/main" id="{016D3B55-CFB6-4DD6-89C2-BFC4320EEB8D}"/>
              </a:ext>
            </a:extLst>
          </p:cNvPr>
          <p:cNvSpPr txBox="1"/>
          <p:nvPr/>
        </p:nvSpPr>
        <p:spPr>
          <a:xfrm>
            <a:off x="523783" y="2176566"/>
            <a:ext cx="7537141" cy="3539430"/>
          </a:xfrm>
          <a:prstGeom prst="rect">
            <a:avLst/>
          </a:prstGeom>
          <a:noFill/>
        </p:spPr>
        <p:txBody>
          <a:bodyPr wrap="square" rtlCol="0">
            <a:spAutoFit/>
          </a:bodyPr>
          <a:lstStyle/>
          <a:p>
            <a:r>
              <a:rPr lang="en-US" sz="1400"/>
              <a:t>This routine, which we’ll call Search, starts at the root.  It’s a recursive program that takes as input the list of elements to consider, L = [A,B,C,D,..], and the max weight or cost, W, and outputs the best list </a:t>
            </a:r>
            <a:r>
              <a:rPr lang="en-US" sz="1400" err="1"/>
              <a:t>L</a:t>
            </a:r>
            <a:r>
              <a:rPr lang="en-US" sz="1400" baseline="-25000" err="1"/>
              <a:t>max</a:t>
            </a:r>
            <a:r>
              <a:rPr lang="en-US" sz="1400"/>
              <a:t>, and its value V</a:t>
            </a:r>
            <a:r>
              <a:rPr lang="en-US" sz="1400" baseline="-25000"/>
              <a:t>max</a:t>
            </a:r>
            <a:r>
              <a:rPr lang="en-US" sz="1400"/>
              <a:t>.  Note A, B, C, etc. are class instances with a .weight, and .value attribute.</a:t>
            </a:r>
          </a:p>
          <a:p>
            <a:endParaRPr lang="en-US" sz="1400"/>
          </a:p>
          <a:p>
            <a:r>
              <a:rPr lang="en-US" sz="1400"/>
              <a:t>In the body of the code, </a:t>
            </a:r>
            <a:r>
              <a:rPr lang="en-US" sz="1400" err="1"/>
              <a:t>L</a:t>
            </a:r>
            <a:r>
              <a:rPr lang="en-US" sz="1400" baseline="-25000" err="1"/>
              <a:t>max</a:t>
            </a:r>
            <a:r>
              <a:rPr lang="en-US" sz="1400"/>
              <a:t> and V</a:t>
            </a:r>
            <a:r>
              <a:rPr lang="en-US" sz="1400" baseline="-25000"/>
              <a:t>max</a:t>
            </a:r>
            <a:r>
              <a:rPr lang="en-US" sz="1400"/>
              <a:t> are initialized to [ ] and 0 respectively.  Then it first handles the basic terminating cases that L is [ ] or that W = 0 and returns </a:t>
            </a:r>
            <a:r>
              <a:rPr lang="en-US" sz="1400" err="1"/>
              <a:t>L</a:t>
            </a:r>
            <a:r>
              <a:rPr lang="en-US" sz="1400" baseline="-25000" err="1"/>
              <a:t>max</a:t>
            </a:r>
            <a:r>
              <a:rPr lang="en-US" sz="1400"/>
              <a:t> = [ ], and V</a:t>
            </a:r>
            <a:r>
              <a:rPr lang="en-US" sz="1400" baseline="-25000"/>
              <a:t>max</a:t>
            </a:r>
            <a:r>
              <a:rPr lang="en-US" sz="1400"/>
              <a:t> = 0.  </a:t>
            </a:r>
          </a:p>
          <a:p>
            <a:endParaRPr lang="en-US" sz="1400"/>
          </a:p>
          <a:p>
            <a:r>
              <a:rPr lang="en-US" sz="1400"/>
              <a:t>Otherwise it considers L[0]….  </a:t>
            </a:r>
          </a:p>
          <a:p>
            <a:endParaRPr lang="en-US" sz="1400"/>
          </a:p>
          <a:p>
            <a:r>
              <a:rPr lang="en-US" sz="1400"/>
              <a:t>If L[0].weight &gt; W, then it skips this item and simply moves straight away on to Search(L[1:], W), and adds </a:t>
            </a:r>
            <a:r>
              <a:rPr lang="en-US" sz="1400" i="1"/>
              <a:t>that</a:t>
            </a:r>
            <a:r>
              <a:rPr lang="en-US" sz="1400"/>
              <a:t> output set to </a:t>
            </a:r>
            <a:r>
              <a:rPr lang="en-US" sz="1400" err="1"/>
              <a:t>L</a:t>
            </a:r>
            <a:r>
              <a:rPr lang="en-US" sz="1400" baseline="-25000" err="1"/>
              <a:t>max</a:t>
            </a:r>
            <a:r>
              <a:rPr lang="en-US" sz="1400"/>
              <a:t> and adds </a:t>
            </a:r>
            <a:r>
              <a:rPr lang="en-US" sz="1400" i="1"/>
              <a:t>that</a:t>
            </a:r>
            <a:r>
              <a:rPr lang="en-US" sz="1400"/>
              <a:t> </a:t>
            </a:r>
            <a:r>
              <a:rPr lang="en-US" sz="1400" err="1"/>
              <a:t>ouput</a:t>
            </a:r>
            <a:r>
              <a:rPr lang="en-US" sz="1400"/>
              <a:t> value to V</a:t>
            </a:r>
            <a:r>
              <a:rPr lang="en-US" sz="1400" baseline="-25000"/>
              <a:t>max</a:t>
            </a:r>
            <a:r>
              <a:rPr lang="en-US" sz="1400"/>
              <a:t>.  And it returns </a:t>
            </a:r>
            <a:r>
              <a:rPr lang="en-US" sz="1400" i="1"/>
              <a:t>this</a:t>
            </a:r>
            <a:r>
              <a:rPr lang="en-US" sz="1400"/>
              <a:t> result.  </a:t>
            </a:r>
          </a:p>
          <a:p>
            <a:endParaRPr lang="en-US" sz="1400"/>
          </a:p>
          <a:p>
            <a:r>
              <a:rPr lang="en-US" sz="1400"/>
              <a:t>If L[0].weight &lt; W, then it adds L[0] to </a:t>
            </a:r>
            <a:r>
              <a:rPr lang="en-US" sz="1400" err="1"/>
              <a:t>L</a:t>
            </a:r>
            <a:r>
              <a:rPr lang="en-US" sz="1400" baseline="-25000" err="1"/>
              <a:t>max</a:t>
            </a:r>
            <a:r>
              <a:rPr lang="en-US" sz="1400"/>
              <a:t>, and L[0].value to V</a:t>
            </a:r>
            <a:r>
              <a:rPr lang="en-US" sz="1400" baseline="-25000"/>
              <a:t>max</a:t>
            </a:r>
            <a:r>
              <a:rPr lang="en-US" sz="1400"/>
              <a:t>.  Then it applies Search to the rest of the list, i.e., Search(L[1:], W-L[0].weight), and adds </a:t>
            </a:r>
            <a:r>
              <a:rPr lang="en-US" sz="1400" i="1"/>
              <a:t>that</a:t>
            </a:r>
            <a:r>
              <a:rPr lang="en-US" sz="1400"/>
              <a:t> output set to </a:t>
            </a:r>
            <a:r>
              <a:rPr lang="en-US" sz="1400" err="1"/>
              <a:t>L</a:t>
            </a:r>
            <a:r>
              <a:rPr lang="en-US" sz="1400" baseline="-25000" err="1"/>
              <a:t>max</a:t>
            </a:r>
            <a:r>
              <a:rPr lang="en-US" sz="1400"/>
              <a:t> and adds </a:t>
            </a:r>
            <a:r>
              <a:rPr lang="en-US" sz="1400" i="1"/>
              <a:t>that</a:t>
            </a:r>
            <a:r>
              <a:rPr lang="en-US" sz="1400"/>
              <a:t> </a:t>
            </a:r>
            <a:r>
              <a:rPr lang="en-US" sz="1400" err="1"/>
              <a:t>ouput</a:t>
            </a:r>
            <a:r>
              <a:rPr lang="en-US" sz="1400"/>
              <a:t> value to V</a:t>
            </a:r>
            <a:r>
              <a:rPr lang="en-US" sz="1400" baseline="-25000"/>
              <a:t>max</a:t>
            </a:r>
            <a:r>
              <a:rPr lang="en-US" sz="1400"/>
              <a:t>.  We’ll call this result R</a:t>
            </a:r>
            <a:r>
              <a:rPr lang="en-US" sz="1400" baseline="-25000"/>
              <a:t>1</a:t>
            </a:r>
            <a:r>
              <a:rPr lang="en-US" sz="1400"/>
              <a:t>.  Then it considers the possibility of not choosing that item L[0].  And returns Search(L[1:], W).  We’ll call this R</a:t>
            </a:r>
            <a:r>
              <a:rPr lang="en-US" sz="1400" baseline="-25000"/>
              <a:t>2</a:t>
            </a:r>
            <a:r>
              <a:rPr lang="en-US" sz="1400"/>
              <a:t>.  And then it returns the R with the largest value.</a:t>
            </a:r>
          </a:p>
        </p:txBody>
      </p:sp>
      <p:sp>
        <p:nvSpPr>
          <p:cNvPr id="11" name="TextBox 10">
            <a:extLst>
              <a:ext uri="{FF2B5EF4-FFF2-40B4-BE49-F238E27FC236}">
                <a16:creationId xmlns:a16="http://schemas.microsoft.com/office/drawing/2014/main" id="{4F7ED931-A7C8-4A49-B78A-46E492F0D6AD}"/>
              </a:ext>
            </a:extLst>
          </p:cNvPr>
          <p:cNvSpPr txBox="1"/>
          <p:nvPr/>
        </p:nvSpPr>
        <p:spPr>
          <a:xfrm>
            <a:off x="523783" y="883555"/>
            <a:ext cx="9543495" cy="830997"/>
          </a:xfrm>
          <a:prstGeom prst="rect">
            <a:avLst/>
          </a:prstGeom>
          <a:noFill/>
        </p:spPr>
        <p:txBody>
          <a:bodyPr wrap="square" rtlCol="0">
            <a:spAutoFit/>
          </a:bodyPr>
          <a:lstStyle/>
          <a:p>
            <a:r>
              <a:rPr lang="en-US" sz="1600"/>
              <a:t>The previous approach generates all subsets which takes 2 + 4 + 8 + 16 = 30 steps (in general sum(2</a:t>
            </a:r>
            <a:r>
              <a:rPr lang="en-US" sz="1600" baseline="30000"/>
              <a:t>i</a:t>
            </a:r>
            <a:r>
              <a:rPr lang="en-US" sz="1600"/>
              <a:t> from </a:t>
            </a:r>
            <a:r>
              <a:rPr lang="en-US" sz="1600" err="1"/>
              <a:t>i</a:t>
            </a:r>
            <a:r>
              <a:rPr lang="en-US" sz="1600"/>
              <a:t> = 1 to N), which is order 2</a:t>
            </a:r>
            <a:r>
              <a:rPr lang="en-US" sz="1600" baseline="30000"/>
              <a:t>N+1</a:t>
            </a:r>
            <a:r>
              <a:rPr lang="en-US" sz="1600"/>
              <a:t>).  And this is inefficient.  A better approach is to go down the tree level by level, but avoid exploring branches that automatically violate the constraint.  </a:t>
            </a:r>
          </a:p>
        </p:txBody>
      </p:sp>
      <p:sp>
        <p:nvSpPr>
          <p:cNvPr id="12" name="TextBox 11">
            <a:extLst>
              <a:ext uri="{FF2B5EF4-FFF2-40B4-BE49-F238E27FC236}">
                <a16:creationId xmlns:a16="http://schemas.microsoft.com/office/drawing/2014/main" id="{6E25EF9F-0D39-4D4A-90E9-5A44B3AA697A}"/>
              </a:ext>
            </a:extLst>
          </p:cNvPr>
          <p:cNvSpPr txBox="1"/>
          <p:nvPr/>
        </p:nvSpPr>
        <p:spPr>
          <a:xfrm>
            <a:off x="523783" y="1855163"/>
            <a:ext cx="2559728" cy="369332"/>
          </a:xfrm>
          <a:prstGeom prst="rect">
            <a:avLst/>
          </a:prstGeom>
          <a:noFill/>
        </p:spPr>
        <p:txBody>
          <a:bodyPr wrap="square" rtlCol="0">
            <a:spAutoFit/>
          </a:bodyPr>
          <a:lstStyle/>
          <a:p>
            <a:r>
              <a:rPr lang="en-US" b="1"/>
              <a:t>Left, Depth first</a:t>
            </a:r>
          </a:p>
        </p:txBody>
      </p:sp>
      <p:sp>
        <p:nvSpPr>
          <p:cNvPr id="84" name="TextBox 83">
            <a:extLst>
              <a:ext uri="{FF2B5EF4-FFF2-40B4-BE49-F238E27FC236}">
                <a16:creationId xmlns:a16="http://schemas.microsoft.com/office/drawing/2014/main" id="{B079D4AA-E84E-4CC7-847D-E75D27F37F14}"/>
              </a:ext>
            </a:extLst>
          </p:cNvPr>
          <p:cNvSpPr txBox="1"/>
          <p:nvPr/>
        </p:nvSpPr>
        <p:spPr>
          <a:xfrm>
            <a:off x="8719891" y="2120004"/>
            <a:ext cx="3380373" cy="2462213"/>
          </a:xfrm>
          <a:prstGeom prst="rect">
            <a:avLst/>
          </a:prstGeom>
          <a:noFill/>
        </p:spPr>
        <p:txBody>
          <a:bodyPr wrap="square" rtlCol="0">
            <a:spAutoFit/>
          </a:bodyPr>
          <a:lstStyle/>
          <a:p>
            <a:r>
              <a:rPr lang="en-US" sz="1400"/>
              <a:t>The </a:t>
            </a:r>
            <a:r>
              <a:rPr lang="en-US" sz="1400" err="1"/>
              <a:t>LeftDepth</a:t>
            </a:r>
            <a:r>
              <a:rPr lang="en-US" sz="1400"/>
              <a:t> search is a good route, because you’ll note that most of the populated choices are on the left; so it makes sense to search this part of the tree first.  And if you put a time limit on the search, and chose the best </a:t>
            </a:r>
            <a:r>
              <a:rPr lang="en-US" sz="1400" i="1"/>
              <a:t>so far</a:t>
            </a:r>
            <a:r>
              <a:rPr lang="en-US" sz="1400"/>
              <a:t>, then you’d be more likely to have found it if you search in this way, I guess.  But would there be a way to definitively search sets by # of elements – the 4 first, then the 3’s, then 2’s, etc.?</a:t>
            </a:r>
          </a:p>
        </p:txBody>
      </p:sp>
      <p:sp>
        <p:nvSpPr>
          <p:cNvPr id="13" name="TextBox 12">
            <a:extLst>
              <a:ext uri="{FF2B5EF4-FFF2-40B4-BE49-F238E27FC236}">
                <a16:creationId xmlns:a16="http://schemas.microsoft.com/office/drawing/2014/main" id="{298C768A-ABCF-43E9-9B7D-663841B1A946}"/>
              </a:ext>
            </a:extLst>
          </p:cNvPr>
          <p:cNvSpPr txBox="1"/>
          <p:nvPr/>
        </p:nvSpPr>
        <p:spPr>
          <a:xfrm>
            <a:off x="8719891" y="1826088"/>
            <a:ext cx="1404231" cy="369332"/>
          </a:xfrm>
          <a:prstGeom prst="rect">
            <a:avLst/>
          </a:prstGeom>
          <a:noFill/>
        </p:spPr>
        <p:txBody>
          <a:bodyPr wrap="none" rtlCol="0">
            <a:spAutoFit/>
          </a:bodyPr>
          <a:lstStyle/>
          <a:p>
            <a:r>
              <a:rPr lang="en-US" b="1"/>
              <a:t>Largest first?</a:t>
            </a:r>
          </a:p>
        </p:txBody>
      </p:sp>
      <p:sp>
        <p:nvSpPr>
          <p:cNvPr id="2" name="TextBox 1">
            <a:extLst>
              <a:ext uri="{FF2B5EF4-FFF2-40B4-BE49-F238E27FC236}">
                <a16:creationId xmlns:a16="http://schemas.microsoft.com/office/drawing/2014/main" id="{2C9D0880-320D-8B08-3C55-E1E5662A2791}"/>
              </a:ext>
            </a:extLst>
          </p:cNvPr>
          <p:cNvSpPr txBox="1"/>
          <p:nvPr/>
        </p:nvSpPr>
        <p:spPr>
          <a:xfrm>
            <a:off x="8843162" y="4876133"/>
            <a:ext cx="2448232" cy="1323439"/>
          </a:xfrm>
          <a:prstGeom prst="rect">
            <a:avLst/>
          </a:prstGeom>
          <a:noFill/>
          <a:ln w="19050">
            <a:solidFill>
              <a:srgbClr val="FF0000"/>
            </a:solidFill>
          </a:ln>
        </p:spPr>
        <p:txBody>
          <a:bodyPr wrap="square" rtlCol="0">
            <a:spAutoFit/>
          </a:bodyPr>
          <a:lstStyle/>
          <a:p>
            <a:r>
              <a:rPr lang="en-US" sz="1600"/>
              <a:t>I think this approach is called a Greedy algorithm.  This is the same algorithm used in Decision Trees for the most part.</a:t>
            </a:r>
          </a:p>
        </p:txBody>
      </p:sp>
    </p:spTree>
    <p:extLst>
      <p:ext uri="{BB962C8B-B14F-4D97-AF65-F5344CB8AC3E}">
        <p14:creationId xmlns:p14="http://schemas.microsoft.com/office/powerpoint/2010/main" val="3965288485"/>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E7A91F3-BE3B-445E-9159-7575CC09E52F}"/>
              </a:ext>
            </a:extLst>
          </p:cNvPr>
          <p:cNvSpPr txBox="1"/>
          <p:nvPr/>
        </p:nvSpPr>
        <p:spPr>
          <a:xfrm>
            <a:off x="4127419" y="68963"/>
            <a:ext cx="3606244" cy="523220"/>
          </a:xfrm>
          <a:prstGeom prst="rect">
            <a:avLst/>
          </a:prstGeom>
          <a:noFill/>
        </p:spPr>
        <p:txBody>
          <a:bodyPr wrap="none" rtlCol="0">
            <a:spAutoFit/>
          </a:bodyPr>
          <a:lstStyle/>
          <a:p>
            <a:r>
              <a:rPr lang="en-US" sz="2800" b="1" u="sng"/>
              <a:t>Optimization Problems</a:t>
            </a:r>
            <a:endParaRPr lang="en-US" sz="2400" b="1" u="sng"/>
          </a:p>
        </p:txBody>
      </p:sp>
      <p:sp>
        <p:nvSpPr>
          <p:cNvPr id="7" name="TextBox 6">
            <a:extLst>
              <a:ext uri="{FF2B5EF4-FFF2-40B4-BE49-F238E27FC236}">
                <a16:creationId xmlns:a16="http://schemas.microsoft.com/office/drawing/2014/main" id="{D9AA8E90-B233-4DBE-8638-873DBC1E81F7}"/>
              </a:ext>
            </a:extLst>
          </p:cNvPr>
          <p:cNvSpPr txBox="1"/>
          <p:nvPr/>
        </p:nvSpPr>
        <p:spPr>
          <a:xfrm>
            <a:off x="5328456" y="765994"/>
            <a:ext cx="867545" cy="369332"/>
          </a:xfrm>
          <a:prstGeom prst="rect">
            <a:avLst/>
          </a:prstGeom>
          <a:noFill/>
          <a:ln>
            <a:solidFill>
              <a:schemeClr val="accent1"/>
            </a:solidFill>
          </a:ln>
        </p:spPr>
        <p:txBody>
          <a:bodyPr wrap="none" rtlCol="0">
            <a:spAutoFit/>
          </a:bodyPr>
          <a:lstStyle/>
          <a:p>
            <a:r>
              <a:rPr lang="en-US"/>
              <a:t>A B C D</a:t>
            </a:r>
          </a:p>
        </p:txBody>
      </p:sp>
      <p:cxnSp>
        <p:nvCxnSpPr>
          <p:cNvPr id="9" name="Straight Arrow Connector 8">
            <a:extLst>
              <a:ext uri="{FF2B5EF4-FFF2-40B4-BE49-F238E27FC236}">
                <a16:creationId xmlns:a16="http://schemas.microsoft.com/office/drawing/2014/main" id="{0F6613D0-D593-4648-A15C-7322DF621453}"/>
              </a:ext>
            </a:extLst>
          </p:cNvPr>
          <p:cNvCxnSpPr>
            <a:cxnSpLocks/>
          </p:cNvCxnSpPr>
          <p:nvPr/>
        </p:nvCxnSpPr>
        <p:spPr>
          <a:xfrm flipH="1">
            <a:off x="3778389" y="1201241"/>
            <a:ext cx="1978917" cy="79005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7553683E-85BD-4CE1-B1E9-2CE5F413B0C2}"/>
              </a:ext>
            </a:extLst>
          </p:cNvPr>
          <p:cNvCxnSpPr>
            <a:cxnSpLocks/>
          </p:cNvCxnSpPr>
          <p:nvPr/>
        </p:nvCxnSpPr>
        <p:spPr>
          <a:xfrm>
            <a:off x="5757306" y="1201241"/>
            <a:ext cx="1915332" cy="79005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B47BF7B4-1DCC-4C59-BD90-3291A2F5FFC5}"/>
              </a:ext>
            </a:extLst>
          </p:cNvPr>
          <p:cNvSpPr txBox="1"/>
          <p:nvPr/>
        </p:nvSpPr>
        <p:spPr>
          <a:xfrm>
            <a:off x="3219604" y="2066203"/>
            <a:ext cx="317716" cy="369332"/>
          </a:xfrm>
          <a:prstGeom prst="rect">
            <a:avLst/>
          </a:prstGeom>
          <a:noFill/>
          <a:ln>
            <a:solidFill>
              <a:schemeClr val="accent1"/>
            </a:solidFill>
          </a:ln>
        </p:spPr>
        <p:txBody>
          <a:bodyPr wrap="none" rtlCol="0">
            <a:spAutoFit/>
          </a:bodyPr>
          <a:lstStyle/>
          <a:p>
            <a:r>
              <a:rPr lang="en-US"/>
              <a:t>A</a:t>
            </a:r>
          </a:p>
        </p:txBody>
      </p:sp>
      <p:sp>
        <p:nvSpPr>
          <p:cNvPr id="15" name="TextBox 14">
            <a:extLst>
              <a:ext uri="{FF2B5EF4-FFF2-40B4-BE49-F238E27FC236}">
                <a16:creationId xmlns:a16="http://schemas.microsoft.com/office/drawing/2014/main" id="{C902FB8E-D1AE-4ECE-9BD5-8113CDC10368}"/>
              </a:ext>
            </a:extLst>
          </p:cNvPr>
          <p:cNvSpPr txBox="1"/>
          <p:nvPr/>
        </p:nvSpPr>
        <p:spPr>
          <a:xfrm>
            <a:off x="7752188" y="2041170"/>
            <a:ext cx="325730" cy="369332"/>
          </a:xfrm>
          <a:prstGeom prst="rect">
            <a:avLst/>
          </a:prstGeom>
          <a:noFill/>
          <a:ln>
            <a:solidFill>
              <a:schemeClr val="accent1"/>
            </a:solidFill>
          </a:ln>
        </p:spPr>
        <p:txBody>
          <a:bodyPr wrap="none" rtlCol="0">
            <a:spAutoFit/>
          </a:bodyPr>
          <a:lstStyle/>
          <a:p>
            <a:r>
              <a:rPr lang="en-US"/>
              <a:t>--</a:t>
            </a:r>
          </a:p>
        </p:txBody>
      </p:sp>
      <p:sp>
        <p:nvSpPr>
          <p:cNvPr id="16" name="TextBox 15">
            <a:extLst>
              <a:ext uri="{FF2B5EF4-FFF2-40B4-BE49-F238E27FC236}">
                <a16:creationId xmlns:a16="http://schemas.microsoft.com/office/drawing/2014/main" id="{13666F08-1B25-445B-B913-5071B5957D9E}"/>
              </a:ext>
            </a:extLst>
          </p:cNvPr>
          <p:cNvSpPr txBox="1"/>
          <p:nvPr/>
        </p:nvSpPr>
        <p:spPr>
          <a:xfrm>
            <a:off x="2129265" y="3119713"/>
            <a:ext cx="502125" cy="369332"/>
          </a:xfrm>
          <a:prstGeom prst="rect">
            <a:avLst/>
          </a:prstGeom>
          <a:noFill/>
          <a:ln>
            <a:solidFill>
              <a:schemeClr val="accent1"/>
            </a:solidFill>
          </a:ln>
        </p:spPr>
        <p:txBody>
          <a:bodyPr wrap="none" rtlCol="0">
            <a:spAutoFit/>
          </a:bodyPr>
          <a:lstStyle/>
          <a:p>
            <a:r>
              <a:rPr lang="en-US"/>
              <a:t>A,B</a:t>
            </a:r>
          </a:p>
        </p:txBody>
      </p:sp>
      <p:sp>
        <p:nvSpPr>
          <p:cNvPr id="17" name="TextBox 16">
            <a:extLst>
              <a:ext uri="{FF2B5EF4-FFF2-40B4-BE49-F238E27FC236}">
                <a16:creationId xmlns:a16="http://schemas.microsoft.com/office/drawing/2014/main" id="{C0C91DCD-ACF8-42CC-A9C7-E882E6247F99}"/>
              </a:ext>
            </a:extLst>
          </p:cNvPr>
          <p:cNvSpPr txBox="1"/>
          <p:nvPr/>
        </p:nvSpPr>
        <p:spPr>
          <a:xfrm>
            <a:off x="4207850" y="3059937"/>
            <a:ext cx="518155" cy="369332"/>
          </a:xfrm>
          <a:prstGeom prst="rect">
            <a:avLst/>
          </a:prstGeom>
          <a:noFill/>
          <a:ln>
            <a:solidFill>
              <a:schemeClr val="accent1"/>
            </a:solidFill>
          </a:ln>
        </p:spPr>
        <p:txBody>
          <a:bodyPr wrap="none" rtlCol="0">
            <a:spAutoFit/>
          </a:bodyPr>
          <a:lstStyle/>
          <a:p>
            <a:r>
              <a:rPr lang="en-US"/>
              <a:t>A,--</a:t>
            </a:r>
          </a:p>
        </p:txBody>
      </p:sp>
      <p:sp>
        <p:nvSpPr>
          <p:cNvPr id="18" name="TextBox 17">
            <a:extLst>
              <a:ext uri="{FF2B5EF4-FFF2-40B4-BE49-F238E27FC236}">
                <a16:creationId xmlns:a16="http://schemas.microsoft.com/office/drawing/2014/main" id="{D54CAE7D-2D54-441A-9B05-ACEB7844DCCF}"/>
              </a:ext>
            </a:extLst>
          </p:cNvPr>
          <p:cNvSpPr txBox="1"/>
          <p:nvPr/>
        </p:nvSpPr>
        <p:spPr>
          <a:xfrm>
            <a:off x="6660675" y="3022318"/>
            <a:ext cx="508473" cy="369332"/>
          </a:xfrm>
          <a:prstGeom prst="rect">
            <a:avLst/>
          </a:prstGeom>
          <a:noFill/>
          <a:ln>
            <a:solidFill>
              <a:schemeClr val="accent1"/>
            </a:solidFill>
          </a:ln>
        </p:spPr>
        <p:txBody>
          <a:bodyPr wrap="none" rtlCol="0">
            <a:spAutoFit/>
          </a:bodyPr>
          <a:lstStyle/>
          <a:p>
            <a:r>
              <a:rPr lang="en-US"/>
              <a:t>--,B</a:t>
            </a:r>
          </a:p>
        </p:txBody>
      </p:sp>
      <p:sp>
        <p:nvSpPr>
          <p:cNvPr id="19" name="TextBox 18">
            <a:extLst>
              <a:ext uri="{FF2B5EF4-FFF2-40B4-BE49-F238E27FC236}">
                <a16:creationId xmlns:a16="http://schemas.microsoft.com/office/drawing/2014/main" id="{B2DC0279-0994-46CF-AD22-5FC9015ED339}"/>
              </a:ext>
            </a:extLst>
          </p:cNvPr>
          <p:cNvSpPr txBox="1"/>
          <p:nvPr/>
        </p:nvSpPr>
        <p:spPr>
          <a:xfrm>
            <a:off x="8850335" y="2952222"/>
            <a:ext cx="524503" cy="369332"/>
          </a:xfrm>
          <a:prstGeom prst="rect">
            <a:avLst/>
          </a:prstGeom>
          <a:noFill/>
          <a:ln>
            <a:solidFill>
              <a:schemeClr val="accent1"/>
            </a:solidFill>
          </a:ln>
        </p:spPr>
        <p:txBody>
          <a:bodyPr wrap="none" rtlCol="0">
            <a:spAutoFit/>
          </a:bodyPr>
          <a:lstStyle/>
          <a:p>
            <a:r>
              <a:rPr lang="en-US"/>
              <a:t>--,--</a:t>
            </a:r>
          </a:p>
        </p:txBody>
      </p:sp>
      <p:sp>
        <p:nvSpPr>
          <p:cNvPr id="20" name="TextBox 19">
            <a:extLst>
              <a:ext uri="{FF2B5EF4-FFF2-40B4-BE49-F238E27FC236}">
                <a16:creationId xmlns:a16="http://schemas.microsoft.com/office/drawing/2014/main" id="{E6D01015-189E-438B-8195-CABA72DEFF78}"/>
              </a:ext>
            </a:extLst>
          </p:cNvPr>
          <p:cNvSpPr txBox="1"/>
          <p:nvPr/>
        </p:nvSpPr>
        <p:spPr>
          <a:xfrm>
            <a:off x="1372755" y="4095040"/>
            <a:ext cx="680123" cy="369332"/>
          </a:xfrm>
          <a:prstGeom prst="rect">
            <a:avLst/>
          </a:prstGeom>
          <a:noFill/>
          <a:ln>
            <a:solidFill>
              <a:schemeClr val="accent1"/>
            </a:solidFill>
          </a:ln>
        </p:spPr>
        <p:txBody>
          <a:bodyPr wrap="none" rtlCol="0">
            <a:spAutoFit/>
          </a:bodyPr>
          <a:lstStyle/>
          <a:p>
            <a:r>
              <a:rPr lang="en-US"/>
              <a:t>A,B,C</a:t>
            </a:r>
          </a:p>
        </p:txBody>
      </p:sp>
      <p:sp>
        <p:nvSpPr>
          <p:cNvPr id="21" name="TextBox 20">
            <a:extLst>
              <a:ext uri="{FF2B5EF4-FFF2-40B4-BE49-F238E27FC236}">
                <a16:creationId xmlns:a16="http://schemas.microsoft.com/office/drawing/2014/main" id="{48ED3B8B-728D-4FA4-9B5E-7A17F72A5CFD}"/>
              </a:ext>
            </a:extLst>
          </p:cNvPr>
          <p:cNvSpPr txBox="1"/>
          <p:nvPr/>
        </p:nvSpPr>
        <p:spPr>
          <a:xfrm>
            <a:off x="3796722" y="4089288"/>
            <a:ext cx="699294" cy="369332"/>
          </a:xfrm>
          <a:prstGeom prst="rect">
            <a:avLst/>
          </a:prstGeom>
          <a:noFill/>
          <a:ln>
            <a:solidFill>
              <a:schemeClr val="accent1"/>
            </a:solidFill>
          </a:ln>
        </p:spPr>
        <p:txBody>
          <a:bodyPr wrap="none" rtlCol="0">
            <a:spAutoFit/>
          </a:bodyPr>
          <a:lstStyle/>
          <a:p>
            <a:r>
              <a:rPr lang="en-US"/>
              <a:t>A,--,C</a:t>
            </a:r>
          </a:p>
        </p:txBody>
      </p:sp>
      <p:sp>
        <p:nvSpPr>
          <p:cNvPr id="22" name="TextBox 21">
            <a:extLst>
              <a:ext uri="{FF2B5EF4-FFF2-40B4-BE49-F238E27FC236}">
                <a16:creationId xmlns:a16="http://schemas.microsoft.com/office/drawing/2014/main" id="{888CF9BA-A960-4529-AC67-B24C17401D36}"/>
              </a:ext>
            </a:extLst>
          </p:cNvPr>
          <p:cNvSpPr txBox="1"/>
          <p:nvPr/>
        </p:nvSpPr>
        <p:spPr>
          <a:xfrm>
            <a:off x="6096173" y="4105359"/>
            <a:ext cx="686470" cy="369332"/>
          </a:xfrm>
          <a:prstGeom prst="rect">
            <a:avLst/>
          </a:prstGeom>
          <a:noFill/>
          <a:ln>
            <a:solidFill>
              <a:schemeClr val="accent1"/>
            </a:solidFill>
          </a:ln>
        </p:spPr>
        <p:txBody>
          <a:bodyPr wrap="none" rtlCol="0">
            <a:spAutoFit/>
          </a:bodyPr>
          <a:lstStyle/>
          <a:p>
            <a:r>
              <a:rPr lang="en-US"/>
              <a:t>--,B,C</a:t>
            </a:r>
          </a:p>
        </p:txBody>
      </p:sp>
      <p:sp>
        <p:nvSpPr>
          <p:cNvPr id="23" name="TextBox 22">
            <a:extLst>
              <a:ext uri="{FF2B5EF4-FFF2-40B4-BE49-F238E27FC236}">
                <a16:creationId xmlns:a16="http://schemas.microsoft.com/office/drawing/2014/main" id="{481AD0A3-2977-4239-9288-64F35320A6B9}"/>
              </a:ext>
            </a:extLst>
          </p:cNvPr>
          <p:cNvSpPr txBox="1"/>
          <p:nvPr/>
        </p:nvSpPr>
        <p:spPr>
          <a:xfrm>
            <a:off x="8605928" y="4107313"/>
            <a:ext cx="705642" cy="369332"/>
          </a:xfrm>
          <a:prstGeom prst="rect">
            <a:avLst/>
          </a:prstGeom>
          <a:noFill/>
          <a:ln>
            <a:solidFill>
              <a:schemeClr val="accent1"/>
            </a:solidFill>
          </a:ln>
        </p:spPr>
        <p:txBody>
          <a:bodyPr wrap="none" rtlCol="0">
            <a:spAutoFit/>
          </a:bodyPr>
          <a:lstStyle/>
          <a:p>
            <a:r>
              <a:rPr lang="en-US"/>
              <a:t>--,--,C</a:t>
            </a:r>
          </a:p>
        </p:txBody>
      </p:sp>
      <p:sp>
        <p:nvSpPr>
          <p:cNvPr id="24" name="TextBox 23">
            <a:extLst>
              <a:ext uri="{FF2B5EF4-FFF2-40B4-BE49-F238E27FC236}">
                <a16:creationId xmlns:a16="http://schemas.microsoft.com/office/drawing/2014/main" id="{B8F86F52-11B6-4C9D-9C57-CF1C82790E40}"/>
              </a:ext>
            </a:extLst>
          </p:cNvPr>
          <p:cNvSpPr txBox="1"/>
          <p:nvPr/>
        </p:nvSpPr>
        <p:spPr>
          <a:xfrm>
            <a:off x="2631390" y="4100506"/>
            <a:ext cx="697755" cy="369332"/>
          </a:xfrm>
          <a:prstGeom prst="rect">
            <a:avLst/>
          </a:prstGeom>
          <a:noFill/>
          <a:ln>
            <a:solidFill>
              <a:schemeClr val="accent1"/>
            </a:solidFill>
          </a:ln>
        </p:spPr>
        <p:txBody>
          <a:bodyPr wrap="none" rtlCol="0">
            <a:spAutoFit/>
          </a:bodyPr>
          <a:lstStyle/>
          <a:p>
            <a:r>
              <a:rPr lang="en-US"/>
              <a:t>A,B,--</a:t>
            </a:r>
          </a:p>
        </p:txBody>
      </p:sp>
      <p:sp>
        <p:nvSpPr>
          <p:cNvPr id="25" name="TextBox 24">
            <a:extLst>
              <a:ext uri="{FF2B5EF4-FFF2-40B4-BE49-F238E27FC236}">
                <a16:creationId xmlns:a16="http://schemas.microsoft.com/office/drawing/2014/main" id="{4DFE0815-C223-4514-BE4C-40C0F6E6F9D0}"/>
              </a:ext>
            </a:extLst>
          </p:cNvPr>
          <p:cNvSpPr txBox="1"/>
          <p:nvPr/>
        </p:nvSpPr>
        <p:spPr>
          <a:xfrm>
            <a:off x="4953527" y="4095519"/>
            <a:ext cx="716928" cy="369332"/>
          </a:xfrm>
          <a:prstGeom prst="rect">
            <a:avLst/>
          </a:prstGeom>
          <a:noFill/>
          <a:ln>
            <a:solidFill>
              <a:schemeClr val="accent1"/>
            </a:solidFill>
          </a:ln>
        </p:spPr>
        <p:txBody>
          <a:bodyPr wrap="none" rtlCol="0">
            <a:spAutoFit/>
          </a:bodyPr>
          <a:lstStyle/>
          <a:p>
            <a:r>
              <a:rPr lang="en-US"/>
              <a:t>A,--,--</a:t>
            </a:r>
          </a:p>
        </p:txBody>
      </p:sp>
      <p:sp>
        <p:nvSpPr>
          <p:cNvPr id="33" name="TextBox 32">
            <a:extLst>
              <a:ext uri="{FF2B5EF4-FFF2-40B4-BE49-F238E27FC236}">
                <a16:creationId xmlns:a16="http://schemas.microsoft.com/office/drawing/2014/main" id="{AC067566-0AF9-4B46-89CD-497F62416193}"/>
              </a:ext>
            </a:extLst>
          </p:cNvPr>
          <p:cNvSpPr txBox="1"/>
          <p:nvPr/>
        </p:nvSpPr>
        <p:spPr>
          <a:xfrm>
            <a:off x="7258534" y="4103019"/>
            <a:ext cx="704104" cy="369332"/>
          </a:xfrm>
          <a:prstGeom prst="rect">
            <a:avLst/>
          </a:prstGeom>
          <a:noFill/>
          <a:ln>
            <a:solidFill>
              <a:schemeClr val="accent1"/>
            </a:solidFill>
          </a:ln>
        </p:spPr>
        <p:txBody>
          <a:bodyPr wrap="none" rtlCol="0">
            <a:spAutoFit/>
          </a:bodyPr>
          <a:lstStyle/>
          <a:p>
            <a:r>
              <a:rPr lang="en-US"/>
              <a:t>--,B,--</a:t>
            </a:r>
          </a:p>
        </p:txBody>
      </p:sp>
      <p:sp>
        <p:nvSpPr>
          <p:cNvPr id="34" name="TextBox 33">
            <a:extLst>
              <a:ext uri="{FF2B5EF4-FFF2-40B4-BE49-F238E27FC236}">
                <a16:creationId xmlns:a16="http://schemas.microsoft.com/office/drawing/2014/main" id="{3791E495-1112-478C-8680-2C2E90D604DD}"/>
              </a:ext>
            </a:extLst>
          </p:cNvPr>
          <p:cNvSpPr txBox="1"/>
          <p:nvPr/>
        </p:nvSpPr>
        <p:spPr>
          <a:xfrm>
            <a:off x="9857491" y="4114661"/>
            <a:ext cx="723275" cy="369332"/>
          </a:xfrm>
          <a:prstGeom prst="rect">
            <a:avLst/>
          </a:prstGeom>
          <a:noFill/>
          <a:ln>
            <a:solidFill>
              <a:schemeClr val="accent1"/>
            </a:solidFill>
          </a:ln>
        </p:spPr>
        <p:txBody>
          <a:bodyPr wrap="none" rtlCol="0">
            <a:spAutoFit/>
          </a:bodyPr>
          <a:lstStyle/>
          <a:p>
            <a:r>
              <a:rPr lang="en-US"/>
              <a:t>--,--,--</a:t>
            </a:r>
          </a:p>
        </p:txBody>
      </p:sp>
      <p:cxnSp>
        <p:nvCxnSpPr>
          <p:cNvPr id="35" name="Straight Arrow Connector 34">
            <a:extLst>
              <a:ext uri="{FF2B5EF4-FFF2-40B4-BE49-F238E27FC236}">
                <a16:creationId xmlns:a16="http://schemas.microsoft.com/office/drawing/2014/main" id="{2EF82003-2288-4F72-BB19-1C06E1F1C8EA}"/>
              </a:ext>
            </a:extLst>
          </p:cNvPr>
          <p:cNvCxnSpPr>
            <a:cxnSpLocks/>
          </p:cNvCxnSpPr>
          <p:nvPr/>
        </p:nvCxnSpPr>
        <p:spPr>
          <a:xfrm flipH="1">
            <a:off x="2419673" y="2523621"/>
            <a:ext cx="737037" cy="44580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181CFB01-70F7-4B7D-B433-4DDE1C78802D}"/>
              </a:ext>
            </a:extLst>
          </p:cNvPr>
          <p:cNvCxnSpPr>
            <a:cxnSpLocks/>
          </p:cNvCxnSpPr>
          <p:nvPr/>
        </p:nvCxnSpPr>
        <p:spPr>
          <a:xfrm flipH="1">
            <a:off x="1691766" y="3601752"/>
            <a:ext cx="454603" cy="418378"/>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2BA481AA-1B5A-403D-9342-5785B3A27885}"/>
              </a:ext>
            </a:extLst>
          </p:cNvPr>
          <p:cNvCxnSpPr>
            <a:cxnSpLocks/>
          </p:cNvCxnSpPr>
          <p:nvPr/>
        </p:nvCxnSpPr>
        <p:spPr>
          <a:xfrm flipH="1">
            <a:off x="3954372" y="3531371"/>
            <a:ext cx="454603" cy="418378"/>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14057C65-E47A-416B-876E-6E2F3E952432}"/>
              </a:ext>
            </a:extLst>
          </p:cNvPr>
          <p:cNvCxnSpPr>
            <a:cxnSpLocks/>
          </p:cNvCxnSpPr>
          <p:nvPr/>
        </p:nvCxnSpPr>
        <p:spPr>
          <a:xfrm flipH="1">
            <a:off x="6516412" y="3489045"/>
            <a:ext cx="288525" cy="468167"/>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94668803-F3C0-42BD-B6FA-AB98C20B732D}"/>
              </a:ext>
            </a:extLst>
          </p:cNvPr>
          <p:cNvCxnSpPr>
            <a:cxnSpLocks/>
          </p:cNvCxnSpPr>
          <p:nvPr/>
        </p:nvCxnSpPr>
        <p:spPr>
          <a:xfrm flipH="1">
            <a:off x="8666975" y="3455408"/>
            <a:ext cx="227302" cy="468167"/>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876624D6-EAEA-47A4-BCD3-4255460B7FB6}"/>
              </a:ext>
            </a:extLst>
          </p:cNvPr>
          <p:cNvCxnSpPr>
            <a:cxnSpLocks/>
          </p:cNvCxnSpPr>
          <p:nvPr/>
        </p:nvCxnSpPr>
        <p:spPr>
          <a:xfrm>
            <a:off x="3578202" y="2504438"/>
            <a:ext cx="746842" cy="42868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350C79E9-5A4E-4506-A718-AB56D656F3B1}"/>
              </a:ext>
            </a:extLst>
          </p:cNvPr>
          <p:cNvCxnSpPr>
            <a:cxnSpLocks/>
          </p:cNvCxnSpPr>
          <p:nvPr/>
        </p:nvCxnSpPr>
        <p:spPr>
          <a:xfrm>
            <a:off x="4603889" y="3531371"/>
            <a:ext cx="499554" cy="432317"/>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5861E665-4445-4680-8512-70B7DE3FBD8F}"/>
              </a:ext>
            </a:extLst>
          </p:cNvPr>
          <p:cNvCxnSpPr>
            <a:cxnSpLocks/>
          </p:cNvCxnSpPr>
          <p:nvPr/>
        </p:nvCxnSpPr>
        <p:spPr>
          <a:xfrm>
            <a:off x="2386698" y="3587813"/>
            <a:ext cx="499554" cy="432317"/>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CB0E1ED8-BB76-4F09-BFF8-14E17C19B85F}"/>
              </a:ext>
            </a:extLst>
          </p:cNvPr>
          <p:cNvCxnSpPr>
            <a:cxnSpLocks/>
          </p:cNvCxnSpPr>
          <p:nvPr/>
        </p:nvCxnSpPr>
        <p:spPr>
          <a:xfrm>
            <a:off x="7048314" y="3506969"/>
            <a:ext cx="499554" cy="432317"/>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F191E527-9618-44C1-8D42-6D792EF47344}"/>
              </a:ext>
            </a:extLst>
          </p:cNvPr>
          <p:cNvCxnSpPr>
            <a:cxnSpLocks/>
          </p:cNvCxnSpPr>
          <p:nvPr/>
        </p:nvCxnSpPr>
        <p:spPr>
          <a:xfrm>
            <a:off x="9332294" y="3434160"/>
            <a:ext cx="681090" cy="489415"/>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69B24C8B-A396-4405-98F3-BD8F960721E8}"/>
              </a:ext>
            </a:extLst>
          </p:cNvPr>
          <p:cNvCxnSpPr>
            <a:cxnSpLocks/>
          </p:cNvCxnSpPr>
          <p:nvPr/>
        </p:nvCxnSpPr>
        <p:spPr>
          <a:xfrm>
            <a:off x="8164664" y="2410502"/>
            <a:ext cx="834271" cy="42899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14100E6E-CDFA-4E62-A755-8B5B334C7BD2}"/>
              </a:ext>
            </a:extLst>
          </p:cNvPr>
          <p:cNvCxnSpPr>
            <a:cxnSpLocks/>
          </p:cNvCxnSpPr>
          <p:nvPr/>
        </p:nvCxnSpPr>
        <p:spPr>
          <a:xfrm flipH="1">
            <a:off x="6961784" y="2433957"/>
            <a:ext cx="710854" cy="45846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2337E343-4919-43ED-BA65-E351912EACBC}"/>
              </a:ext>
            </a:extLst>
          </p:cNvPr>
          <p:cNvSpPr txBox="1"/>
          <p:nvPr/>
        </p:nvSpPr>
        <p:spPr>
          <a:xfrm>
            <a:off x="237821" y="5368839"/>
            <a:ext cx="647870" cy="276999"/>
          </a:xfrm>
          <a:prstGeom prst="rect">
            <a:avLst/>
          </a:prstGeom>
          <a:noFill/>
          <a:ln>
            <a:solidFill>
              <a:schemeClr val="accent1"/>
            </a:solidFill>
          </a:ln>
        </p:spPr>
        <p:txBody>
          <a:bodyPr wrap="none" rtlCol="0">
            <a:spAutoFit/>
          </a:bodyPr>
          <a:lstStyle/>
          <a:p>
            <a:r>
              <a:rPr lang="en-US" sz="1200"/>
              <a:t>A,B,C,D</a:t>
            </a:r>
          </a:p>
        </p:txBody>
      </p:sp>
      <p:sp>
        <p:nvSpPr>
          <p:cNvPr id="42" name="TextBox 41">
            <a:extLst>
              <a:ext uri="{FF2B5EF4-FFF2-40B4-BE49-F238E27FC236}">
                <a16:creationId xmlns:a16="http://schemas.microsoft.com/office/drawing/2014/main" id="{04A70187-3C17-4200-BBC9-BA5A6239094F}"/>
              </a:ext>
            </a:extLst>
          </p:cNvPr>
          <p:cNvSpPr txBox="1"/>
          <p:nvPr/>
        </p:nvSpPr>
        <p:spPr>
          <a:xfrm>
            <a:off x="1787258" y="5365404"/>
            <a:ext cx="706284" cy="276999"/>
          </a:xfrm>
          <a:prstGeom prst="rect">
            <a:avLst/>
          </a:prstGeom>
          <a:noFill/>
          <a:ln>
            <a:solidFill>
              <a:schemeClr val="accent1"/>
            </a:solidFill>
          </a:ln>
        </p:spPr>
        <p:txBody>
          <a:bodyPr wrap="none" rtlCol="0">
            <a:spAutoFit/>
          </a:bodyPr>
          <a:lstStyle/>
          <a:p>
            <a:r>
              <a:rPr lang="en-US" sz="1200"/>
              <a:t>A,B,---,D</a:t>
            </a:r>
          </a:p>
        </p:txBody>
      </p:sp>
      <p:sp>
        <p:nvSpPr>
          <p:cNvPr id="44" name="TextBox 43">
            <a:extLst>
              <a:ext uri="{FF2B5EF4-FFF2-40B4-BE49-F238E27FC236}">
                <a16:creationId xmlns:a16="http://schemas.microsoft.com/office/drawing/2014/main" id="{0649B7CA-1061-4FB1-8368-6493F3511E0A}"/>
              </a:ext>
            </a:extLst>
          </p:cNvPr>
          <p:cNvSpPr txBox="1"/>
          <p:nvPr/>
        </p:nvSpPr>
        <p:spPr>
          <a:xfrm>
            <a:off x="3199991" y="5364436"/>
            <a:ext cx="659604" cy="276999"/>
          </a:xfrm>
          <a:prstGeom prst="rect">
            <a:avLst/>
          </a:prstGeom>
          <a:noFill/>
          <a:ln>
            <a:solidFill>
              <a:schemeClr val="accent1"/>
            </a:solidFill>
          </a:ln>
        </p:spPr>
        <p:txBody>
          <a:bodyPr wrap="none" rtlCol="0">
            <a:spAutoFit/>
          </a:bodyPr>
          <a:lstStyle/>
          <a:p>
            <a:r>
              <a:rPr lang="en-US" sz="1200"/>
              <a:t>A,--,C,D</a:t>
            </a:r>
          </a:p>
        </p:txBody>
      </p:sp>
      <p:sp>
        <p:nvSpPr>
          <p:cNvPr id="54" name="TextBox 53">
            <a:extLst>
              <a:ext uri="{FF2B5EF4-FFF2-40B4-BE49-F238E27FC236}">
                <a16:creationId xmlns:a16="http://schemas.microsoft.com/office/drawing/2014/main" id="{89C8F95A-3FFE-4898-9D29-EB2EAEA97903}"/>
              </a:ext>
            </a:extLst>
          </p:cNvPr>
          <p:cNvSpPr txBox="1"/>
          <p:nvPr/>
        </p:nvSpPr>
        <p:spPr>
          <a:xfrm>
            <a:off x="4605991" y="5356598"/>
            <a:ext cx="671530" cy="276999"/>
          </a:xfrm>
          <a:prstGeom prst="rect">
            <a:avLst/>
          </a:prstGeom>
          <a:noFill/>
          <a:ln>
            <a:solidFill>
              <a:schemeClr val="accent1"/>
            </a:solidFill>
          </a:ln>
        </p:spPr>
        <p:txBody>
          <a:bodyPr wrap="none" rtlCol="0">
            <a:spAutoFit/>
          </a:bodyPr>
          <a:lstStyle/>
          <a:p>
            <a:r>
              <a:rPr lang="en-US" sz="1200"/>
              <a:t>A,--,--,D</a:t>
            </a:r>
          </a:p>
        </p:txBody>
      </p:sp>
      <p:sp>
        <p:nvSpPr>
          <p:cNvPr id="55" name="TextBox 54">
            <a:extLst>
              <a:ext uri="{FF2B5EF4-FFF2-40B4-BE49-F238E27FC236}">
                <a16:creationId xmlns:a16="http://schemas.microsoft.com/office/drawing/2014/main" id="{FD53A44F-619E-47D0-B20D-BBB13647CF20}"/>
              </a:ext>
            </a:extLst>
          </p:cNvPr>
          <p:cNvSpPr txBox="1"/>
          <p:nvPr/>
        </p:nvSpPr>
        <p:spPr>
          <a:xfrm>
            <a:off x="1031970" y="5368838"/>
            <a:ext cx="646267" cy="276999"/>
          </a:xfrm>
          <a:prstGeom prst="rect">
            <a:avLst/>
          </a:prstGeom>
          <a:noFill/>
          <a:ln>
            <a:solidFill>
              <a:schemeClr val="accent1"/>
            </a:solidFill>
          </a:ln>
        </p:spPr>
        <p:txBody>
          <a:bodyPr wrap="none" rtlCol="0">
            <a:spAutoFit/>
          </a:bodyPr>
          <a:lstStyle/>
          <a:p>
            <a:r>
              <a:rPr lang="en-US" sz="1200"/>
              <a:t>A,B,C,--</a:t>
            </a:r>
          </a:p>
        </p:txBody>
      </p:sp>
      <p:sp>
        <p:nvSpPr>
          <p:cNvPr id="56" name="TextBox 55">
            <a:extLst>
              <a:ext uri="{FF2B5EF4-FFF2-40B4-BE49-F238E27FC236}">
                <a16:creationId xmlns:a16="http://schemas.microsoft.com/office/drawing/2014/main" id="{FF6BE8D2-8F6B-4C2E-98DB-118FF369CCA8}"/>
              </a:ext>
            </a:extLst>
          </p:cNvPr>
          <p:cNvSpPr txBox="1"/>
          <p:nvPr/>
        </p:nvSpPr>
        <p:spPr>
          <a:xfrm>
            <a:off x="2500369" y="5365404"/>
            <a:ext cx="630301" cy="276999"/>
          </a:xfrm>
          <a:prstGeom prst="rect">
            <a:avLst/>
          </a:prstGeom>
          <a:noFill/>
          <a:ln>
            <a:solidFill>
              <a:schemeClr val="accent1"/>
            </a:solidFill>
          </a:ln>
        </p:spPr>
        <p:txBody>
          <a:bodyPr wrap="none" rtlCol="0">
            <a:spAutoFit/>
          </a:bodyPr>
          <a:lstStyle/>
          <a:p>
            <a:r>
              <a:rPr lang="en-US" sz="1200"/>
              <a:t>A</a:t>
            </a:r>
            <a:r>
              <a:rPr lang="en-US" sz="1100"/>
              <a:t>,B,--,--</a:t>
            </a:r>
            <a:endParaRPr lang="en-US" sz="1200"/>
          </a:p>
        </p:txBody>
      </p:sp>
      <p:sp>
        <p:nvSpPr>
          <p:cNvPr id="57" name="TextBox 56">
            <a:extLst>
              <a:ext uri="{FF2B5EF4-FFF2-40B4-BE49-F238E27FC236}">
                <a16:creationId xmlns:a16="http://schemas.microsoft.com/office/drawing/2014/main" id="{BCD6A38B-3FD3-4B9F-B7C1-E4D81BBACA4F}"/>
              </a:ext>
            </a:extLst>
          </p:cNvPr>
          <p:cNvSpPr txBox="1"/>
          <p:nvPr/>
        </p:nvSpPr>
        <p:spPr>
          <a:xfrm>
            <a:off x="3893526" y="5364435"/>
            <a:ext cx="658001" cy="276999"/>
          </a:xfrm>
          <a:prstGeom prst="rect">
            <a:avLst/>
          </a:prstGeom>
          <a:noFill/>
          <a:ln>
            <a:solidFill>
              <a:schemeClr val="accent1"/>
            </a:solidFill>
          </a:ln>
        </p:spPr>
        <p:txBody>
          <a:bodyPr wrap="none" rtlCol="0">
            <a:spAutoFit/>
          </a:bodyPr>
          <a:lstStyle/>
          <a:p>
            <a:r>
              <a:rPr lang="en-US" sz="1200"/>
              <a:t>A,--,C,--</a:t>
            </a:r>
          </a:p>
        </p:txBody>
      </p:sp>
      <p:sp>
        <p:nvSpPr>
          <p:cNvPr id="58" name="TextBox 57">
            <a:extLst>
              <a:ext uri="{FF2B5EF4-FFF2-40B4-BE49-F238E27FC236}">
                <a16:creationId xmlns:a16="http://schemas.microsoft.com/office/drawing/2014/main" id="{D72C2F06-5F10-428A-8C6D-7659404DF827}"/>
              </a:ext>
            </a:extLst>
          </p:cNvPr>
          <p:cNvSpPr txBox="1"/>
          <p:nvPr/>
        </p:nvSpPr>
        <p:spPr>
          <a:xfrm>
            <a:off x="5328456" y="5364434"/>
            <a:ext cx="669927" cy="276999"/>
          </a:xfrm>
          <a:prstGeom prst="rect">
            <a:avLst/>
          </a:prstGeom>
          <a:noFill/>
          <a:ln>
            <a:solidFill>
              <a:schemeClr val="accent1"/>
            </a:solidFill>
          </a:ln>
        </p:spPr>
        <p:txBody>
          <a:bodyPr wrap="none" rtlCol="0">
            <a:spAutoFit/>
          </a:bodyPr>
          <a:lstStyle/>
          <a:p>
            <a:r>
              <a:rPr lang="en-US" sz="1200"/>
              <a:t>A,--,--,--</a:t>
            </a:r>
          </a:p>
        </p:txBody>
      </p:sp>
      <p:sp>
        <p:nvSpPr>
          <p:cNvPr id="59" name="TextBox 58">
            <a:extLst>
              <a:ext uri="{FF2B5EF4-FFF2-40B4-BE49-F238E27FC236}">
                <a16:creationId xmlns:a16="http://schemas.microsoft.com/office/drawing/2014/main" id="{39D5C618-7DF3-4452-A13E-4B7D7EDB10AF}"/>
              </a:ext>
            </a:extLst>
          </p:cNvPr>
          <p:cNvSpPr txBox="1"/>
          <p:nvPr/>
        </p:nvSpPr>
        <p:spPr>
          <a:xfrm>
            <a:off x="6137935" y="5361435"/>
            <a:ext cx="649922" cy="276999"/>
          </a:xfrm>
          <a:prstGeom prst="rect">
            <a:avLst/>
          </a:prstGeom>
          <a:noFill/>
          <a:ln>
            <a:solidFill>
              <a:schemeClr val="accent1"/>
            </a:solidFill>
          </a:ln>
        </p:spPr>
        <p:txBody>
          <a:bodyPr wrap="none" rtlCol="0">
            <a:spAutoFit/>
          </a:bodyPr>
          <a:lstStyle/>
          <a:p>
            <a:r>
              <a:rPr lang="en-US" sz="1200"/>
              <a:t>--,B,C,D</a:t>
            </a:r>
          </a:p>
        </p:txBody>
      </p:sp>
      <p:sp>
        <p:nvSpPr>
          <p:cNvPr id="60" name="TextBox 59">
            <a:extLst>
              <a:ext uri="{FF2B5EF4-FFF2-40B4-BE49-F238E27FC236}">
                <a16:creationId xmlns:a16="http://schemas.microsoft.com/office/drawing/2014/main" id="{48FE7B07-A188-44C7-B5F6-D02E3AD1E6BA}"/>
              </a:ext>
            </a:extLst>
          </p:cNvPr>
          <p:cNvSpPr txBox="1"/>
          <p:nvPr/>
        </p:nvSpPr>
        <p:spPr>
          <a:xfrm>
            <a:off x="7621382" y="5358000"/>
            <a:ext cx="661848" cy="276999"/>
          </a:xfrm>
          <a:prstGeom prst="rect">
            <a:avLst/>
          </a:prstGeom>
          <a:noFill/>
          <a:ln>
            <a:solidFill>
              <a:schemeClr val="accent1"/>
            </a:solidFill>
          </a:ln>
        </p:spPr>
        <p:txBody>
          <a:bodyPr wrap="none" rtlCol="0">
            <a:spAutoFit/>
          </a:bodyPr>
          <a:lstStyle/>
          <a:p>
            <a:r>
              <a:rPr lang="en-US" sz="1200"/>
              <a:t>--,B,--,D</a:t>
            </a:r>
          </a:p>
        </p:txBody>
      </p:sp>
      <p:sp>
        <p:nvSpPr>
          <p:cNvPr id="61" name="TextBox 60">
            <a:extLst>
              <a:ext uri="{FF2B5EF4-FFF2-40B4-BE49-F238E27FC236}">
                <a16:creationId xmlns:a16="http://schemas.microsoft.com/office/drawing/2014/main" id="{956AE9AB-0D84-4B6F-909C-8400CF96C4C4}"/>
              </a:ext>
            </a:extLst>
          </p:cNvPr>
          <p:cNvSpPr txBox="1"/>
          <p:nvPr/>
        </p:nvSpPr>
        <p:spPr>
          <a:xfrm>
            <a:off x="9034115" y="5357032"/>
            <a:ext cx="661656" cy="276999"/>
          </a:xfrm>
          <a:prstGeom prst="rect">
            <a:avLst/>
          </a:prstGeom>
          <a:noFill/>
          <a:ln>
            <a:solidFill>
              <a:schemeClr val="accent1"/>
            </a:solidFill>
          </a:ln>
        </p:spPr>
        <p:txBody>
          <a:bodyPr wrap="none" rtlCol="0">
            <a:spAutoFit/>
          </a:bodyPr>
          <a:lstStyle/>
          <a:p>
            <a:r>
              <a:rPr lang="en-US" sz="1200"/>
              <a:t>--,--,C,D</a:t>
            </a:r>
          </a:p>
        </p:txBody>
      </p:sp>
      <p:sp>
        <p:nvSpPr>
          <p:cNvPr id="62" name="TextBox 61">
            <a:extLst>
              <a:ext uri="{FF2B5EF4-FFF2-40B4-BE49-F238E27FC236}">
                <a16:creationId xmlns:a16="http://schemas.microsoft.com/office/drawing/2014/main" id="{D89B08FB-0BCB-41A5-9470-475876088280}"/>
              </a:ext>
            </a:extLst>
          </p:cNvPr>
          <p:cNvSpPr txBox="1"/>
          <p:nvPr/>
        </p:nvSpPr>
        <p:spPr>
          <a:xfrm>
            <a:off x="10440115" y="5349194"/>
            <a:ext cx="673582" cy="276999"/>
          </a:xfrm>
          <a:prstGeom prst="rect">
            <a:avLst/>
          </a:prstGeom>
          <a:noFill/>
          <a:ln>
            <a:solidFill>
              <a:schemeClr val="accent1"/>
            </a:solidFill>
          </a:ln>
        </p:spPr>
        <p:txBody>
          <a:bodyPr wrap="none" rtlCol="0">
            <a:spAutoFit/>
          </a:bodyPr>
          <a:lstStyle/>
          <a:p>
            <a:r>
              <a:rPr lang="en-US" sz="1200"/>
              <a:t>--,--,--,D</a:t>
            </a:r>
          </a:p>
        </p:txBody>
      </p:sp>
      <p:sp>
        <p:nvSpPr>
          <p:cNvPr id="63" name="TextBox 62">
            <a:extLst>
              <a:ext uri="{FF2B5EF4-FFF2-40B4-BE49-F238E27FC236}">
                <a16:creationId xmlns:a16="http://schemas.microsoft.com/office/drawing/2014/main" id="{9EC33237-15D7-4D99-899F-2E5FC71950F7}"/>
              </a:ext>
            </a:extLst>
          </p:cNvPr>
          <p:cNvSpPr txBox="1"/>
          <p:nvPr/>
        </p:nvSpPr>
        <p:spPr>
          <a:xfrm>
            <a:off x="6866094" y="5361434"/>
            <a:ext cx="648319" cy="276999"/>
          </a:xfrm>
          <a:prstGeom prst="rect">
            <a:avLst/>
          </a:prstGeom>
          <a:noFill/>
          <a:ln>
            <a:solidFill>
              <a:schemeClr val="accent1"/>
            </a:solidFill>
          </a:ln>
        </p:spPr>
        <p:txBody>
          <a:bodyPr wrap="none" rtlCol="0">
            <a:spAutoFit/>
          </a:bodyPr>
          <a:lstStyle/>
          <a:p>
            <a:r>
              <a:rPr lang="en-US" sz="1200"/>
              <a:t>--,B,C,--</a:t>
            </a:r>
          </a:p>
        </p:txBody>
      </p:sp>
      <p:sp>
        <p:nvSpPr>
          <p:cNvPr id="64" name="TextBox 63">
            <a:extLst>
              <a:ext uri="{FF2B5EF4-FFF2-40B4-BE49-F238E27FC236}">
                <a16:creationId xmlns:a16="http://schemas.microsoft.com/office/drawing/2014/main" id="{2F83C7F3-24E5-4C19-B7B5-B53D2E01AAEC}"/>
              </a:ext>
            </a:extLst>
          </p:cNvPr>
          <p:cNvSpPr txBox="1"/>
          <p:nvPr/>
        </p:nvSpPr>
        <p:spPr>
          <a:xfrm>
            <a:off x="8334493" y="5358000"/>
            <a:ext cx="660245" cy="276999"/>
          </a:xfrm>
          <a:prstGeom prst="rect">
            <a:avLst/>
          </a:prstGeom>
          <a:noFill/>
          <a:ln>
            <a:solidFill>
              <a:schemeClr val="accent1"/>
            </a:solidFill>
          </a:ln>
        </p:spPr>
        <p:txBody>
          <a:bodyPr wrap="none" rtlCol="0">
            <a:spAutoFit/>
          </a:bodyPr>
          <a:lstStyle/>
          <a:p>
            <a:r>
              <a:rPr lang="en-US" sz="1200"/>
              <a:t>--,B,--,--</a:t>
            </a:r>
          </a:p>
        </p:txBody>
      </p:sp>
      <p:sp>
        <p:nvSpPr>
          <p:cNvPr id="65" name="TextBox 64">
            <a:extLst>
              <a:ext uri="{FF2B5EF4-FFF2-40B4-BE49-F238E27FC236}">
                <a16:creationId xmlns:a16="http://schemas.microsoft.com/office/drawing/2014/main" id="{EE88FE75-30CE-4B85-A9B2-C855D2D8AE96}"/>
              </a:ext>
            </a:extLst>
          </p:cNvPr>
          <p:cNvSpPr txBox="1"/>
          <p:nvPr/>
        </p:nvSpPr>
        <p:spPr>
          <a:xfrm>
            <a:off x="9727650" y="5357031"/>
            <a:ext cx="660052" cy="276999"/>
          </a:xfrm>
          <a:prstGeom prst="rect">
            <a:avLst/>
          </a:prstGeom>
          <a:noFill/>
          <a:ln>
            <a:solidFill>
              <a:schemeClr val="accent1"/>
            </a:solidFill>
          </a:ln>
        </p:spPr>
        <p:txBody>
          <a:bodyPr wrap="none" rtlCol="0">
            <a:spAutoFit/>
          </a:bodyPr>
          <a:lstStyle/>
          <a:p>
            <a:r>
              <a:rPr lang="en-US" sz="1200"/>
              <a:t>--,--,C,--</a:t>
            </a:r>
          </a:p>
        </p:txBody>
      </p:sp>
      <p:sp>
        <p:nvSpPr>
          <p:cNvPr id="66" name="TextBox 65">
            <a:extLst>
              <a:ext uri="{FF2B5EF4-FFF2-40B4-BE49-F238E27FC236}">
                <a16:creationId xmlns:a16="http://schemas.microsoft.com/office/drawing/2014/main" id="{3F0811D0-1B5D-4B36-958E-364ABF48E7BB}"/>
              </a:ext>
            </a:extLst>
          </p:cNvPr>
          <p:cNvSpPr txBox="1"/>
          <p:nvPr/>
        </p:nvSpPr>
        <p:spPr>
          <a:xfrm>
            <a:off x="11162580" y="5357030"/>
            <a:ext cx="671979" cy="276999"/>
          </a:xfrm>
          <a:prstGeom prst="rect">
            <a:avLst/>
          </a:prstGeom>
          <a:noFill/>
          <a:ln>
            <a:solidFill>
              <a:schemeClr val="accent1"/>
            </a:solidFill>
          </a:ln>
        </p:spPr>
        <p:txBody>
          <a:bodyPr wrap="none" rtlCol="0">
            <a:spAutoFit/>
          </a:bodyPr>
          <a:lstStyle/>
          <a:p>
            <a:r>
              <a:rPr lang="en-US" sz="1200"/>
              <a:t>--,--,--,--</a:t>
            </a:r>
          </a:p>
        </p:txBody>
      </p:sp>
      <p:cxnSp>
        <p:nvCxnSpPr>
          <p:cNvPr id="67" name="Straight Arrow Connector 66">
            <a:extLst>
              <a:ext uri="{FF2B5EF4-FFF2-40B4-BE49-F238E27FC236}">
                <a16:creationId xmlns:a16="http://schemas.microsoft.com/office/drawing/2014/main" id="{52BA9E28-F9F3-4E64-B4AE-94BAED91CC47}"/>
              </a:ext>
            </a:extLst>
          </p:cNvPr>
          <p:cNvCxnSpPr>
            <a:cxnSpLocks/>
          </p:cNvCxnSpPr>
          <p:nvPr/>
        </p:nvCxnSpPr>
        <p:spPr>
          <a:xfrm flipH="1">
            <a:off x="696811" y="4554840"/>
            <a:ext cx="858287" cy="707564"/>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09BD6FDE-5F8F-4A5E-8E5F-83E15A3DB765}"/>
              </a:ext>
            </a:extLst>
          </p:cNvPr>
          <p:cNvCxnSpPr>
            <a:cxnSpLocks/>
          </p:cNvCxnSpPr>
          <p:nvPr/>
        </p:nvCxnSpPr>
        <p:spPr>
          <a:xfrm flipH="1">
            <a:off x="4914243" y="4518147"/>
            <a:ext cx="378802" cy="744257"/>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714D719E-6842-41BC-A99E-7A5BA91ACB7D}"/>
              </a:ext>
            </a:extLst>
          </p:cNvPr>
          <p:cNvCxnSpPr>
            <a:cxnSpLocks/>
          </p:cNvCxnSpPr>
          <p:nvPr/>
        </p:nvCxnSpPr>
        <p:spPr>
          <a:xfrm>
            <a:off x="5302268" y="4518147"/>
            <a:ext cx="325016" cy="744257"/>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D7527197-2672-489D-9D66-9269D6B0B19A}"/>
              </a:ext>
            </a:extLst>
          </p:cNvPr>
          <p:cNvCxnSpPr>
            <a:cxnSpLocks/>
          </p:cNvCxnSpPr>
          <p:nvPr/>
        </p:nvCxnSpPr>
        <p:spPr>
          <a:xfrm>
            <a:off x="6393697" y="4559573"/>
            <a:ext cx="0" cy="702831"/>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8FAF135D-4EB6-40A3-ADD8-905338EB774F}"/>
              </a:ext>
            </a:extLst>
          </p:cNvPr>
          <p:cNvCxnSpPr>
            <a:cxnSpLocks/>
          </p:cNvCxnSpPr>
          <p:nvPr/>
        </p:nvCxnSpPr>
        <p:spPr>
          <a:xfrm>
            <a:off x="6412038" y="4541171"/>
            <a:ext cx="665762" cy="72123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A0417B11-8471-41F2-8B3F-3C265F03453B}"/>
              </a:ext>
            </a:extLst>
          </p:cNvPr>
          <p:cNvCxnSpPr>
            <a:cxnSpLocks/>
          </p:cNvCxnSpPr>
          <p:nvPr/>
        </p:nvCxnSpPr>
        <p:spPr>
          <a:xfrm>
            <a:off x="7599272" y="4546692"/>
            <a:ext cx="189083" cy="715712"/>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6CF34540-5C95-434F-8CE1-5327C170F98A}"/>
              </a:ext>
            </a:extLst>
          </p:cNvPr>
          <p:cNvCxnSpPr>
            <a:cxnSpLocks/>
          </p:cNvCxnSpPr>
          <p:nvPr/>
        </p:nvCxnSpPr>
        <p:spPr>
          <a:xfrm>
            <a:off x="7635955" y="4541171"/>
            <a:ext cx="945844" cy="72123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C3BF1F11-052D-476A-A792-A8F43DFD34BC}"/>
              </a:ext>
            </a:extLst>
          </p:cNvPr>
          <p:cNvCxnSpPr>
            <a:cxnSpLocks/>
          </p:cNvCxnSpPr>
          <p:nvPr/>
        </p:nvCxnSpPr>
        <p:spPr>
          <a:xfrm>
            <a:off x="9060621" y="4564057"/>
            <a:ext cx="901022" cy="651280"/>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8A4847CE-9DBB-4FD0-AC3F-C282ABAC9AE6}"/>
              </a:ext>
            </a:extLst>
          </p:cNvPr>
          <p:cNvCxnSpPr>
            <a:cxnSpLocks/>
          </p:cNvCxnSpPr>
          <p:nvPr/>
        </p:nvCxnSpPr>
        <p:spPr>
          <a:xfrm>
            <a:off x="9045184" y="4589374"/>
            <a:ext cx="266386" cy="673030"/>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91DD3F9A-F01C-4EB8-8B4E-47787BEDCBDB}"/>
              </a:ext>
            </a:extLst>
          </p:cNvPr>
          <p:cNvCxnSpPr>
            <a:cxnSpLocks/>
          </p:cNvCxnSpPr>
          <p:nvPr/>
        </p:nvCxnSpPr>
        <p:spPr>
          <a:xfrm>
            <a:off x="10349615" y="4554840"/>
            <a:ext cx="207930" cy="660497"/>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A2CFF653-DC52-4D83-9D1D-3C750BD95979}"/>
              </a:ext>
            </a:extLst>
          </p:cNvPr>
          <p:cNvCxnSpPr>
            <a:cxnSpLocks/>
          </p:cNvCxnSpPr>
          <p:nvPr/>
        </p:nvCxnSpPr>
        <p:spPr>
          <a:xfrm>
            <a:off x="10349615" y="4554840"/>
            <a:ext cx="945989" cy="660497"/>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9B6E085C-4251-4FAB-8719-22F3F7D1B5CB}"/>
              </a:ext>
            </a:extLst>
          </p:cNvPr>
          <p:cNvCxnSpPr>
            <a:cxnSpLocks/>
          </p:cNvCxnSpPr>
          <p:nvPr/>
        </p:nvCxnSpPr>
        <p:spPr>
          <a:xfrm flipH="1">
            <a:off x="1434870" y="4589374"/>
            <a:ext cx="138568" cy="673030"/>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DDFEAD0A-B27F-4909-8BFB-3D362F2DA9EF}"/>
              </a:ext>
            </a:extLst>
          </p:cNvPr>
          <p:cNvCxnSpPr>
            <a:cxnSpLocks/>
          </p:cNvCxnSpPr>
          <p:nvPr/>
        </p:nvCxnSpPr>
        <p:spPr>
          <a:xfrm flipH="1">
            <a:off x="2172929" y="4540633"/>
            <a:ext cx="668998" cy="721771"/>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F6F283AB-FB50-4D20-B7ED-5AAAEC4A87F1}"/>
              </a:ext>
            </a:extLst>
          </p:cNvPr>
          <p:cNvCxnSpPr>
            <a:cxnSpLocks/>
          </p:cNvCxnSpPr>
          <p:nvPr/>
        </p:nvCxnSpPr>
        <p:spPr>
          <a:xfrm>
            <a:off x="2852940" y="4528887"/>
            <a:ext cx="113857" cy="733517"/>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28DDFA2E-1652-47D8-B921-25709D0C1531}"/>
              </a:ext>
            </a:extLst>
          </p:cNvPr>
          <p:cNvCxnSpPr>
            <a:cxnSpLocks/>
          </p:cNvCxnSpPr>
          <p:nvPr/>
        </p:nvCxnSpPr>
        <p:spPr>
          <a:xfrm>
            <a:off x="4129489" y="4512476"/>
            <a:ext cx="205274" cy="749928"/>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BB1E2BF1-B01C-40FD-B98C-5E449BCA16B6}"/>
              </a:ext>
            </a:extLst>
          </p:cNvPr>
          <p:cNvCxnSpPr>
            <a:cxnSpLocks/>
          </p:cNvCxnSpPr>
          <p:nvPr/>
        </p:nvCxnSpPr>
        <p:spPr>
          <a:xfrm flipH="1">
            <a:off x="3524952" y="4527362"/>
            <a:ext cx="538633" cy="735042"/>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0C3E4DCF-F655-41D4-A6F2-A2F616018C7F}"/>
              </a:ext>
            </a:extLst>
          </p:cNvPr>
          <p:cNvSpPr txBox="1"/>
          <p:nvPr/>
        </p:nvSpPr>
        <p:spPr>
          <a:xfrm>
            <a:off x="2728848" y="1004921"/>
            <a:ext cx="2182217" cy="307777"/>
          </a:xfrm>
          <a:prstGeom prst="rect">
            <a:avLst/>
          </a:prstGeom>
          <a:noFill/>
        </p:spPr>
        <p:txBody>
          <a:bodyPr wrap="square" rtlCol="0">
            <a:spAutoFit/>
          </a:bodyPr>
          <a:lstStyle/>
          <a:p>
            <a:r>
              <a:rPr lang="en-US" sz="1400"/>
              <a:t>1. If A.weight &lt; Wmax then.</a:t>
            </a:r>
          </a:p>
        </p:txBody>
      </p:sp>
      <p:sp>
        <p:nvSpPr>
          <p:cNvPr id="28" name="TextBox 27">
            <a:extLst>
              <a:ext uri="{FF2B5EF4-FFF2-40B4-BE49-F238E27FC236}">
                <a16:creationId xmlns:a16="http://schemas.microsoft.com/office/drawing/2014/main" id="{F517C6C6-AD6F-49B4-AEC0-C37F9983D767}"/>
              </a:ext>
            </a:extLst>
          </p:cNvPr>
          <p:cNvSpPr txBox="1"/>
          <p:nvPr/>
        </p:nvSpPr>
        <p:spPr>
          <a:xfrm>
            <a:off x="4551527" y="6271570"/>
            <a:ext cx="2805348" cy="523220"/>
          </a:xfrm>
          <a:prstGeom prst="rect">
            <a:avLst/>
          </a:prstGeom>
          <a:noFill/>
        </p:spPr>
        <p:txBody>
          <a:bodyPr wrap="square" rtlCol="0">
            <a:spAutoFit/>
          </a:bodyPr>
          <a:lstStyle/>
          <a:p>
            <a:r>
              <a:rPr lang="en-US" sz="1400"/>
              <a:t>3. Compare the two optimums and choose the best (highest value) </a:t>
            </a:r>
          </a:p>
        </p:txBody>
      </p:sp>
      <p:sp>
        <p:nvSpPr>
          <p:cNvPr id="2" name="Rectangle 1">
            <a:extLst>
              <a:ext uri="{FF2B5EF4-FFF2-40B4-BE49-F238E27FC236}">
                <a16:creationId xmlns:a16="http://schemas.microsoft.com/office/drawing/2014/main" id="{4EAE90EC-EE87-4638-BBA8-19815F51C20A}"/>
              </a:ext>
            </a:extLst>
          </p:cNvPr>
          <p:cNvSpPr/>
          <p:nvPr/>
        </p:nvSpPr>
        <p:spPr>
          <a:xfrm>
            <a:off x="7356875" y="1029562"/>
            <a:ext cx="2503901" cy="523220"/>
          </a:xfrm>
          <a:prstGeom prst="rect">
            <a:avLst/>
          </a:prstGeom>
        </p:spPr>
        <p:txBody>
          <a:bodyPr wrap="square">
            <a:spAutoFit/>
          </a:bodyPr>
          <a:lstStyle/>
          <a:p>
            <a:r>
              <a:rPr lang="en-US" sz="1400"/>
              <a:t>1. If A.weight &gt; Wmax then call program again, with list sans A. </a:t>
            </a:r>
          </a:p>
        </p:txBody>
      </p:sp>
      <p:sp>
        <p:nvSpPr>
          <p:cNvPr id="29" name="TextBox 28">
            <a:extLst>
              <a:ext uri="{FF2B5EF4-FFF2-40B4-BE49-F238E27FC236}">
                <a16:creationId xmlns:a16="http://schemas.microsoft.com/office/drawing/2014/main" id="{FA8FBDF0-2E70-4C83-87A7-F2B35C93E6D0}"/>
              </a:ext>
            </a:extLst>
          </p:cNvPr>
          <p:cNvSpPr txBox="1"/>
          <p:nvPr/>
        </p:nvSpPr>
        <p:spPr>
          <a:xfrm>
            <a:off x="231535" y="1955109"/>
            <a:ext cx="2589073" cy="1600438"/>
          </a:xfrm>
          <a:prstGeom prst="rect">
            <a:avLst/>
          </a:prstGeom>
          <a:noFill/>
        </p:spPr>
        <p:txBody>
          <a:bodyPr wrap="square" rtlCol="0">
            <a:spAutoFit/>
          </a:bodyPr>
          <a:lstStyle/>
          <a:p>
            <a:r>
              <a:rPr lang="en-US" sz="1400" b="1"/>
              <a:t>Determine optimum with A.</a:t>
            </a:r>
          </a:p>
          <a:p>
            <a:r>
              <a:rPr lang="en-US" sz="1400"/>
              <a:t>2a. Add A.value to VALUE and A.weight to WEIGHT.</a:t>
            </a:r>
          </a:p>
          <a:p>
            <a:r>
              <a:rPr lang="en-US" sz="1400"/>
              <a:t>2b. Call program again with list sans A and allowed Wmax sans A.weight, and add result to VALUE and WEIGHT.</a:t>
            </a:r>
          </a:p>
        </p:txBody>
      </p:sp>
      <p:sp>
        <p:nvSpPr>
          <p:cNvPr id="84" name="TextBox 83">
            <a:extLst>
              <a:ext uri="{FF2B5EF4-FFF2-40B4-BE49-F238E27FC236}">
                <a16:creationId xmlns:a16="http://schemas.microsoft.com/office/drawing/2014/main" id="{7FE73018-887F-4069-9D37-2CCAD928494E}"/>
              </a:ext>
            </a:extLst>
          </p:cNvPr>
          <p:cNvSpPr txBox="1"/>
          <p:nvPr/>
        </p:nvSpPr>
        <p:spPr>
          <a:xfrm>
            <a:off x="4629389" y="1924338"/>
            <a:ext cx="3043249" cy="523220"/>
          </a:xfrm>
          <a:prstGeom prst="rect">
            <a:avLst/>
          </a:prstGeom>
          <a:noFill/>
        </p:spPr>
        <p:txBody>
          <a:bodyPr wrap="square" rtlCol="0">
            <a:spAutoFit/>
          </a:bodyPr>
          <a:lstStyle/>
          <a:p>
            <a:r>
              <a:rPr lang="en-US" sz="1400" b="1"/>
              <a:t>Determine optimum without A.</a:t>
            </a:r>
          </a:p>
          <a:p>
            <a:r>
              <a:rPr lang="en-US" sz="1400"/>
              <a:t>2a. Call program again with list sans A.</a:t>
            </a:r>
          </a:p>
        </p:txBody>
      </p:sp>
      <p:sp>
        <p:nvSpPr>
          <p:cNvPr id="30" name="TextBox 29">
            <a:extLst>
              <a:ext uri="{FF2B5EF4-FFF2-40B4-BE49-F238E27FC236}">
                <a16:creationId xmlns:a16="http://schemas.microsoft.com/office/drawing/2014/main" id="{E96E4D41-1741-48ED-BD26-4A80CAEFDDCA}"/>
              </a:ext>
            </a:extLst>
          </p:cNvPr>
          <p:cNvSpPr txBox="1"/>
          <p:nvPr/>
        </p:nvSpPr>
        <p:spPr>
          <a:xfrm>
            <a:off x="187578" y="266247"/>
            <a:ext cx="3939841" cy="738664"/>
          </a:xfrm>
          <a:prstGeom prst="rect">
            <a:avLst/>
          </a:prstGeom>
          <a:noFill/>
        </p:spPr>
        <p:txBody>
          <a:bodyPr wrap="square" rtlCol="0">
            <a:spAutoFit/>
          </a:bodyPr>
          <a:lstStyle/>
          <a:p>
            <a:r>
              <a:rPr lang="en-US" sz="1400"/>
              <a:t>0. Initialize VALUE to 0 and WEIGHT to 0.</a:t>
            </a:r>
          </a:p>
          <a:p>
            <a:r>
              <a:rPr lang="en-US" sz="1400"/>
              <a:t>     If list is empty or Wmax is zero, then return</a:t>
            </a:r>
          </a:p>
          <a:p>
            <a:r>
              <a:rPr lang="en-US" sz="1400"/>
              <a:t>     empty list and empty value</a:t>
            </a:r>
          </a:p>
        </p:txBody>
      </p:sp>
      <mc:AlternateContent xmlns:mc="http://schemas.openxmlformats.org/markup-compatibility/2006" xmlns:p14="http://schemas.microsoft.com/office/powerpoint/2010/main">
        <mc:Choice Requires="p14">
          <p:contentPart p14:bwMode="auto" r:id="rId2">
            <p14:nvContentPartPr>
              <p14:cNvPr id="95" name="Ink 94">
                <a:extLst>
                  <a:ext uri="{FF2B5EF4-FFF2-40B4-BE49-F238E27FC236}">
                    <a16:creationId xmlns:a16="http://schemas.microsoft.com/office/drawing/2014/main" id="{425FEB0D-DE4B-4525-BD4E-1F9091E3C0F3}"/>
                  </a:ext>
                </a:extLst>
              </p14:cNvPr>
              <p14:cNvContentPartPr/>
              <p14:nvPr/>
            </p14:nvContentPartPr>
            <p14:xfrm>
              <a:off x="668873" y="1517252"/>
              <a:ext cx="360" cy="360"/>
            </p14:xfrm>
          </p:contentPart>
        </mc:Choice>
        <mc:Fallback xmlns="">
          <p:pic>
            <p:nvPicPr>
              <p:cNvPr id="95" name="Ink 94">
                <a:extLst>
                  <a:ext uri="{FF2B5EF4-FFF2-40B4-BE49-F238E27FC236}">
                    <a16:creationId xmlns:a16="http://schemas.microsoft.com/office/drawing/2014/main" id="{425FEB0D-DE4B-4525-BD4E-1F9091E3C0F3}"/>
                  </a:ext>
                </a:extLst>
              </p:cNvPr>
              <p:cNvPicPr/>
              <p:nvPr/>
            </p:nvPicPr>
            <p:blipFill>
              <a:blip r:embed="rId15"/>
              <a:stretch>
                <a:fillRect/>
              </a:stretch>
            </p:blipFill>
            <p:spPr>
              <a:xfrm>
                <a:off x="659873" y="1508612"/>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3" name="Ink 2">
                <a:extLst>
                  <a:ext uri="{FF2B5EF4-FFF2-40B4-BE49-F238E27FC236}">
                    <a16:creationId xmlns:a16="http://schemas.microsoft.com/office/drawing/2014/main" id="{E5B18119-E9C1-4A24-B390-CA1C120BE939}"/>
                  </a:ext>
                </a:extLst>
              </p14:cNvPr>
              <p14:cNvContentPartPr/>
              <p14:nvPr/>
            </p14:nvContentPartPr>
            <p14:xfrm>
              <a:off x="2178353" y="1394852"/>
              <a:ext cx="894600" cy="576360"/>
            </p14:xfrm>
          </p:contentPart>
        </mc:Choice>
        <mc:Fallback xmlns="">
          <p:pic>
            <p:nvPicPr>
              <p:cNvPr id="3" name="Ink 2">
                <a:extLst>
                  <a:ext uri="{FF2B5EF4-FFF2-40B4-BE49-F238E27FC236}">
                    <a16:creationId xmlns:a16="http://schemas.microsoft.com/office/drawing/2014/main" id="{E5B18119-E9C1-4A24-B390-CA1C120BE939}"/>
                  </a:ext>
                </a:extLst>
              </p:cNvPr>
              <p:cNvPicPr/>
              <p:nvPr/>
            </p:nvPicPr>
            <p:blipFill>
              <a:blip r:embed="rId17"/>
              <a:stretch>
                <a:fillRect/>
              </a:stretch>
            </p:blipFill>
            <p:spPr>
              <a:xfrm>
                <a:off x="2174033" y="1390532"/>
                <a:ext cx="903240" cy="5850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6" name="Ink 5">
                <a:extLst>
                  <a:ext uri="{FF2B5EF4-FFF2-40B4-BE49-F238E27FC236}">
                    <a16:creationId xmlns:a16="http://schemas.microsoft.com/office/drawing/2014/main" id="{A1D14B92-4F42-4DA1-B7B7-16C9E151794F}"/>
                  </a:ext>
                </a:extLst>
              </p14:cNvPr>
              <p14:cNvContentPartPr/>
              <p14:nvPr/>
            </p14:nvContentPartPr>
            <p14:xfrm>
              <a:off x="3986993" y="1375772"/>
              <a:ext cx="1321560" cy="529560"/>
            </p14:xfrm>
          </p:contentPart>
        </mc:Choice>
        <mc:Fallback xmlns="">
          <p:pic>
            <p:nvPicPr>
              <p:cNvPr id="6" name="Ink 5">
                <a:extLst>
                  <a:ext uri="{FF2B5EF4-FFF2-40B4-BE49-F238E27FC236}">
                    <a16:creationId xmlns:a16="http://schemas.microsoft.com/office/drawing/2014/main" id="{A1D14B92-4F42-4DA1-B7B7-16C9E151794F}"/>
                  </a:ext>
                </a:extLst>
              </p:cNvPr>
              <p:cNvPicPr/>
              <p:nvPr/>
            </p:nvPicPr>
            <p:blipFill>
              <a:blip r:embed="rId19"/>
              <a:stretch>
                <a:fillRect/>
              </a:stretch>
            </p:blipFill>
            <p:spPr>
              <a:xfrm>
                <a:off x="3982673" y="1371452"/>
                <a:ext cx="1330200" cy="5382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8" name="Ink 7">
                <a:extLst>
                  <a:ext uri="{FF2B5EF4-FFF2-40B4-BE49-F238E27FC236}">
                    <a16:creationId xmlns:a16="http://schemas.microsoft.com/office/drawing/2014/main" id="{6D5C85A2-DFDA-45B2-9B57-E6895517D37C}"/>
                  </a:ext>
                </a:extLst>
              </p14:cNvPr>
              <p14:cNvContentPartPr/>
              <p14:nvPr/>
            </p14:nvContentPartPr>
            <p14:xfrm>
              <a:off x="8558633" y="1564772"/>
              <a:ext cx="434880" cy="874080"/>
            </p14:xfrm>
          </p:contentPart>
        </mc:Choice>
        <mc:Fallback xmlns="">
          <p:pic>
            <p:nvPicPr>
              <p:cNvPr id="8" name="Ink 7">
                <a:extLst>
                  <a:ext uri="{FF2B5EF4-FFF2-40B4-BE49-F238E27FC236}">
                    <a16:creationId xmlns:a16="http://schemas.microsoft.com/office/drawing/2014/main" id="{6D5C85A2-DFDA-45B2-9B57-E6895517D37C}"/>
                  </a:ext>
                </a:extLst>
              </p:cNvPr>
              <p:cNvPicPr/>
              <p:nvPr/>
            </p:nvPicPr>
            <p:blipFill>
              <a:blip r:embed="rId21"/>
              <a:stretch>
                <a:fillRect/>
              </a:stretch>
            </p:blipFill>
            <p:spPr>
              <a:xfrm>
                <a:off x="8554313" y="1560452"/>
                <a:ext cx="443520" cy="8827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1" name="Ink 10">
                <a:extLst>
                  <a:ext uri="{FF2B5EF4-FFF2-40B4-BE49-F238E27FC236}">
                    <a16:creationId xmlns:a16="http://schemas.microsoft.com/office/drawing/2014/main" id="{57D0B274-39ED-41B3-BF49-25177FB725EB}"/>
                  </a:ext>
                </a:extLst>
              </p14:cNvPr>
              <p14:cNvContentPartPr/>
              <p14:nvPr/>
            </p14:nvContentPartPr>
            <p14:xfrm>
              <a:off x="3525473" y="5768852"/>
              <a:ext cx="913680" cy="858960"/>
            </p14:xfrm>
          </p:contentPart>
        </mc:Choice>
        <mc:Fallback xmlns="">
          <p:pic>
            <p:nvPicPr>
              <p:cNvPr id="11" name="Ink 10">
                <a:extLst>
                  <a:ext uri="{FF2B5EF4-FFF2-40B4-BE49-F238E27FC236}">
                    <a16:creationId xmlns:a16="http://schemas.microsoft.com/office/drawing/2014/main" id="{57D0B274-39ED-41B3-BF49-25177FB725EB}"/>
                  </a:ext>
                </a:extLst>
              </p:cNvPr>
              <p:cNvPicPr/>
              <p:nvPr/>
            </p:nvPicPr>
            <p:blipFill>
              <a:blip r:embed="rId23"/>
              <a:stretch>
                <a:fillRect/>
              </a:stretch>
            </p:blipFill>
            <p:spPr>
              <a:xfrm>
                <a:off x="3521153" y="5764532"/>
                <a:ext cx="922320" cy="8676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3" name="Ink 12">
                <a:extLst>
                  <a:ext uri="{FF2B5EF4-FFF2-40B4-BE49-F238E27FC236}">
                    <a16:creationId xmlns:a16="http://schemas.microsoft.com/office/drawing/2014/main" id="{9F1BCD8A-5D9E-4F1F-AF36-E68E0E42AC76}"/>
                  </a:ext>
                </a:extLst>
              </p14:cNvPr>
              <p14:cNvContentPartPr/>
              <p14:nvPr/>
            </p14:nvContentPartPr>
            <p14:xfrm>
              <a:off x="7473953" y="5853812"/>
              <a:ext cx="623520" cy="736920"/>
            </p14:xfrm>
          </p:contentPart>
        </mc:Choice>
        <mc:Fallback xmlns="">
          <p:pic>
            <p:nvPicPr>
              <p:cNvPr id="13" name="Ink 12">
                <a:extLst>
                  <a:ext uri="{FF2B5EF4-FFF2-40B4-BE49-F238E27FC236}">
                    <a16:creationId xmlns:a16="http://schemas.microsoft.com/office/drawing/2014/main" id="{9F1BCD8A-5D9E-4F1F-AF36-E68E0E42AC76}"/>
                  </a:ext>
                </a:extLst>
              </p:cNvPr>
              <p:cNvPicPr/>
              <p:nvPr/>
            </p:nvPicPr>
            <p:blipFill>
              <a:blip r:embed="rId25"/>
              <a:stretch>
                <a:fillRect/>
              </a:stretch>
            </p:blipFill>
            <p:spPr>
              <a:xfrm>
                <a:off x="7469633" y="5849492"/>
                <a:ext cx="632160" cy="7455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78" name="Ink 77">
                <a:extLst>
                  <a:ext uri="{FF2B5EF4-FFF2-40B4-BE49-F238E27FC236}">
                    <a16:creationId xmlns:a16="http://schemas.microsoft.com/office/drawing/2014/main" id="{D3721A4B-8270-4239-B0C2-B37306F2FCD7}"/>
                  </a:ext>
                </a:extLst>
              </p14:cNvPr>
              <p14:cNvContentPartPr/>
              <p14:nvPr/>
            </p14:nvContentPartPr>
            <p14:xfrm>
              <a:off x="196553" y="1836212"/>
              <a:ext cx="5697720" cy="4376880"/>
            </p14:xfrm>
          </p:contentPart>
        </mc:Choice>
        <mc:Fallback xmlns="">
          <p:pic>
            <p:nvPicPr>
              <p:cNvPr id="78" name="Ink 77">
                <a:extLst>
                  <a:ext uri="{FF2B5EF4-FFF2-40B4-BE49-F238E27FC236}">
                    <a16:creationId xmlns:a16="http://schemas.microsoft.com/office/drawing/2014/main" id="{D3721A4B-8270-4239-B0C2-B37306F2FCD7}"/>
                  </a:ext>
                </a:extLst>
              </p:cNvPr>
              <p:cNvPicPr/>
              <p:nvPr/>
            </p:nvPicPr>
            <p:blipFill>
              <a:blip r:embed="rId27"/>
              <a:stretch>
                <a:fillRect/>
              </a:stretch>
            </p:blipFill>
            <p:spPr>
              <a:xfrm>
                <a:off x="187912" y="1827212"/>
                <a:ext cx="5715361" cy="43945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96" name="Ink 95">
                <a:extLst>
                  <a:ext uri="{FF2B5EF4-FFF2-40B4-BE49-F238E27FC236}">
                    <a16:creationId xmlns:a16="http://schemas.microsoft.com/office/drawing/2014/main" id="{FE947A56-A558-44BA-A135-6E1CCFCEFD67}"/>
                  </a:ext>
                </a:extLst>
              </p14:cNvPr>
              <p14:cNvContentPartPr/>
              <p14:nvPr/>
            </p14:nvContentPartPr>
            <p14:xfrm>
              <a:off x="5900033" y="1959692"/>
              <a:ext cx="5724000" cy="4074120"/>
            </p14:xfrm>
          </p:contentPart>
        </mc:Choice>
        <mc:Fallback xmlns="">
          <p:pic>
            <p:nvPicPr>
              <p:cNvPr id="96" name="Ink 95">
                <a:extLst>
                  <a:ext uri="{FF2B5EF4-FFF2-40B4-BE49-F238E27FC236}">
                    <a16:creationId xmlns:a16="http://schemas.microsoft.com/office/drawing/2014/main" id="{FE947A56-A558-44BA-A135-6E1CCFCEFD67}"/>
                  </a:ext>
                </a:extLst>
              </p:cNvPr>
              <p:cNvPicPr/>
              <p:nvPr/>
            </p:nvPicPr>
            <p:blipFill>
              <a:blip r:embed="rId29"/>
              <a:stretch>
                <a:fillRect/>
              </a:stretch>
            </p:blipFill>
            <p:spPr>
              <a:xfrm>
                <a:off x="5882033" y="1941694"/>
                <a:ext cx="5759640" cy="4109757"/>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97" name="Ink 96">
                <a:extLst>
                  <a:ext uri="{FF2B5EF4-FFF2-40B4-BE49-F238E27FC236}">
                    <a16:creationId xmlns:a16="http://schemas.microsoft.com/office/drawing/2014/main" id="{53DF214A-B049-43D9-8602-0E0601FD7428}"/>
                  </a:ext>
                </a:extLst>
              </p14:cNvPr>
              <p14:cNvContentPartPr/>
              <p14:nvPr/>
            </p14:nvContentPartPr>
            <p14:xfrm>
              <a:off x="5985353" y="2516612"/>
              <a:ext cx="666360" cy="546480"/>
            </p14:xfrm>
          </p:contentPart>
        </mc:Choice>
        <mc:Fallback xmlns="">
          <p:pic>
            <p:nvPicPr>
              <p:cNvPr id="97" name="Ink 96">
                <a:extLst>
                  <a:ext uri="{FF2B5EF4-FFF2-40B4-BE49-F238E27FC236}">
                    <a16:creationId xmlns:a16="http://schemas.microsoft.com/office/drawing/2014/main" id="{53DF214A-B049-43D9-8602-0E0601FD7428}"/>
                  </a:ext>
                </a:extLst>
              </p:cNvPr>
              <p:cNvPicPr/>
              <p:nvPr/>
            </p:nvPicPr>
            <p:blipFill>
              <a:blip r:embed="rId31"/>
              <a:stretch>
                <a:fillRect/>
              </a:stretch>
            </p:blipFill>
            <p:spPr>
              <a:xfrm>
                <a:off x="5981033" y="2512292"/>
                <a:ext cx="675000" cy="555120"/>
              </a:xfrm>
              <a:prstGeom prst="rect">
                <a:avLst/>
              </a:prstGeom>
            </p:spPr>
          </p:pic>
        </mc:Fallback>
      </mc:AlternateContent>
    </p:spTree>
    <p:extLst>
      <p:ext uri="{BB962C8B-B14F-4D97-AF65-F5344CB8AC3E}">
        <p14:creationId xmlns:p14="http://schemas.microsoft.com/office/powerpoint/2010/main" val="2407096651"/>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E7A91F3-BE3B-445E-9159-7575CC09E52F}"/>
              </a:ext>
            </a:extLst>
          </p:cNvPr>
          <p:cNvSpPr txBox="1"/>
          <p:nvPr/>
        </p:nvSpPr>
        <p:spPr>
          <a:xfrm>
            <a:off x="4215553" y="130600"/>
            <a:ext cx="3606244" cy="523220"/>
          </a:xfrm>
          <a:prstGeom prst="rect">
            <a:avLst/>
          </a:prstGeom>
          <a:noFill/>
        </p:spPr>
        <p:txBody>
          <a:bodyPr wrap="none" rtlCol="0">
            <a:spAutoFit/>
          </a:bodyPr>
          <a:lstStyle/>
          <a:p>
            <a:r>
              <a:rPr lang="en-US" sz="2800" b="1" u="sng"/>
              <a:t>Optimization Problems</a:t>
            </a:r>
            <a:endParaRPr lang="en-US" sz="2400" b="1" u="sng"/>
          </a:p>
        </p:txBody>
      </p:sp>
      <p:sp>
        <p:nvSpPr>
          <p:cNvPr id="2" name="TextBox 1">
            <a:extLst>
              <a:ext uri="{FF2B5EF4-FFF2-40B4-BE49-F238E27FC236}">
                <a16:creationId xmlns:a16="http://schemas.microsoft.com/office/drawing/2014/main" id="{E4C7A1C7-3A57-456C-834F-DFE869DCBB09}"/>
              </a:ext>
            </a:extLst>
          </p:cNvPr>
          <p:cNvSpPr txBox="1"/>
          <p:nvPr/>
        </p:nvSpPr>
        <p:spPr>
          <a:xfrm>
            <a:off x="310719" y="838486"/>
            <a:ext cx="4449680" cy="338554"/>
          </a:xfrm>
          <a:prstGeom prst="rect">
            <a:avLst/>
          </a:prstGeom>
          <a:noFill/>
        </p:spPr>
        <p:txBody>
          <a:bodyPr wrap="none" rtlCol="0">
            <a:spAutoFit/>
          </a:bodyPr>
          <a:lstStyle/>
          <a:p>
            <a:r>
              <a:rPr lang="en-US" sz="1600"/>
              <a:t>Here’s my implementation of the </a:t>
            </a:r>
            <a:r>
              <a:rPr lang="en-US" sz="1600" err="1"/>
              <a:t>LeftDepth</a:t>
            </a:r>
            <a:r>
              <a:rPr lang="en-US" sz="1600"/>
              <a:t> search:</a:t>
            </a:r>
          </a:p>
        </p:txBody>
      </p:sp>
      <p:pic>
        <p:nvPicPr>
          <p:cNvPr id="3" name="Picture 2">
            <a:extLst>
              <a:ext uri="{FF2B5EF4-FFF2-40B4-BE49-F238E27FC236}">
                <a16:creationId xmlns:a16="http://schemas.microsoft.com/office/drawing/2014/main" id="{53E771EB-BC50-43B4-AD95-BAD94EEAF2FF}"/>
              </a:ext>
            </a:extLst>
          </p:cNvPr>
          <p:cNvPicPr>
            <a:picLocks noChangeAspect="1"/>
          </p:cNvPicPr>
          <p:nvPr/>
        </p:nvPicPr>
        <p:blipFill>
          <a:blip r:embed="rId2"/>
          <a:stretch>
            <a:fillRect/>
          </a:stretch>
        </p:blipFill>
        <p:spPr>
          <a:xfrm>
            <a:off x="381741" y="1361706"/>
            <a:ext cx="7667625" cy="2838450"/>
          </a:xfrm>
          <a:prstGeom prst="rect">
            <a:avLst/>
          </a:prstGeom>
        </p:spPr>
      </p:pic>
      <p:pic>
        <p:nvPicPr>
          <p:cNvPr id="4" name="Picture 3">
            <a:extLst>
              <a:ext uri="{FF2B5EF4-FFF2-40B4-BE49-F238E27FC236}">
                <a16:creationId xmlns:a16="http://schemas.microsoft.com/office/drawing/2014/main" id="{D1B0CA66-14CA-484A-989A-2E3372431A4F}"/>
              </a:ext>
            </a:extLst>
          </p:cNvPr>
          <p:cNvPicPr>
            <a:picLocks noChangeAspect="1"/>
          </p:cNvPicPr>
          <p:nvPr/>
        </p:nvPicPr>
        <p:blipFill>
          <a:blip r:embed="rId3"/>
          <a:stretch>
            <a:fillRect/>
          </a:stretch>
        </p:blipFill>
        <p:spPr>
          <a:xfrm>
            <a:off x="476111" y="5262931"/>
            <a:ext cx="2752725" cy="466725"/>
          </a:xfrm>
          <a:prstGeom prst="rect">
            <a:avLst/>
          </a:prstGeom>
        </p:spPr>
      </p:pic>
      <p:sp>
        <p:nvSpPr>
          <p:cNvPr id="6" name="TextBox 5">
            <a:extLst>
              <a:ext uri="{FF2B5EF4-FFF2-40B4-BE49-F238E27FC236}">
                <a16:creationId xmlns:a16="http://schemas.microsoft.com/office/drawing/2014/main" id="{BBA8F2E0-439A-4576-935B-FA59BFAC38DD}"/>
              </a:ext>
            </a:extLst>
          </p:cNvPr>
          <p:cNvSpPr txBox="1"/>
          <p:nvPr/>
        </p:nvSpPr>
        <p:spPr>
          <a:xfrm>
            <a:off x="381741" y="4664973"/>
            <a:ext cx="3498522" cy="338554"/>
          </a:xfrm>
          <a:prstGeom prst="rect">
            <a:avLst/>
          </a:prstGeom>
          <a:noFill/>
        </p:spPr>
        <p:txBody>
          <a:bodyPr wrap="none" rtlCol="0">
            <a:spAutoFit/>
          </a:bodyPr>
          <a:lstStyle/>
          <a:p>
            <a:r>
              <a:rPr lang="en-US" sz="1600"/>
              <a:t>And its output for the same set of items</a:t>
            </a:r>
          </a:p>
        </p:txBody>
      </p:sp>
    </p:spTree>
    <p:extLst>
      <p:ext uri="{BB962C8B-B14F-4D97-AF65-F5344CB8AC3E}">
        <p14:creationId xmlns:p14="http://schemas.microsoft.com/office/powerpoint/2010/main" val="2168336109"/>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E7A91F3-BE3B-445E-9159-7575CC09E52F}"/>
              </a:ext>
            </a:extLst>
          </p:cNvPr>
          <p:cNvSpPr txBox="1"/>
          <p:nvPr/>
        </p:nvSpPr>
        <p:spPr>
          <a:xfrm>
            <a:off x="4321324" y="142836"/>
            <a:ext cx="3606244" cy="523220"/>
          </a:xfrm>
          <a:prstGeom prst="rect">
            <a:avLst/>
          </a:prstGeom>
          <a:noFill/>
        </p:spPr>
        <p:txBody>
          <a:bodyPr wrap="none" rtlCol="0">
            <a:spAutoFit/>
          </a:bodyPr>
          <a:lstStyle/>
          <a:p>
            <a:r>
              <a:rPr lang="en-US" sz="2800" b="1" u="sng"/>
              <a:t>Optimization Problems</a:t>
            </a:r>
            <a:endParaRPr lang="en-US" sz="2400" b="1" u="sng"/>
          </a:p>
        </p:txBody>
      </p:sp>
      <p:sp>
        <p:nvSpPr>
          <p:cNvPr id="2" name="TextBox 1">
            <a:extLst>
              <a:ext uri="{FF2B5EF4-FFF2-40B4-BE49-F238E27FC236}">
                <a16:creationId xmlns:a16="http://schemas.microsoft.com/office/drawing/2014/main" id="{E4C7A1C7-3A57-456C-834F-DFE869DCBB09}"/>
              </a:ext>
            </a:extLst>
          </p:cNvPr>
          <p:cNvSpPr txBox="1"/>
          <p:nvPr/>
        </p:nvSpPr>
        <p:spPr>
          <a:xfrm>
            <a:off x="310719" y="867227"/>
            <a:ext cx="11532093" cy="1600438"/>
          </a:xfrm>
          <a:prstGeom prst="rect">
            <a:avLst/>
          </a:prstGeom>
          <a:noFill/>
        </p:spPr>
        <p:txBody>
          <a:bodyPr wrap="square" rtlCol="0">
            <a:spAutoFit/>
          </a:bodyPr>
          <a:lstStyle/>
          <a:p>
            <a:r>
              <a:rPr lang="en-US" sz="1400"/>
              <a:t>We can speed up the process with </a:t>
            </a:r>
            <a:r>
              <a:rPr lang="en-US" sz="1400" err="1"/>
              <a:t>memoization</a:t>
            </a:r>
            <a:r>
              <a:rPr lang="en-US" sz="1400"/>
              <a:t>.  The recursive calls take two arguments: a list of items and an available weight/cost.  And these calls can be duplicated throughout the routine.  For instance, going back to the original search tree, we may choose A or we may not choose it.  But then either way, we have to choose B,C,D.  So the subsequent list of items is the same either way.  Of course the available weight/cost is different, but it can be the case in other circumstances that they’re the same, if some other set of choices had preceded it.  So we should make a memo of the result of calls to the routine.  The dictionary would have a key of a given set of items and allowed weight.  And then its value would just be the result of that call (list that maximizes value, and that max value).  Here’s a routine that implements this procedure.  Notice </a:t>
            </a:r>
            <a:r>
              <a:rPr lang="en-US" sz="1400" err="1"/>
              <a:t>i</a:t>
            </a:r>
            <a:r>
              <a:rPr lang="en-US" sz="1400"/>
              <a:t> had to change the list to a tuple, because Python doesn’t support lists as dictionary keys.  </a:t>
            </a:r>
            <a:r>
              <a:rPr lang="en-US" sz="1400" b="1"/>
              <a:t>And observe the basic memoization procedure is to first check if calculation is in memo, otherwise do it, and then put it in the memo.</a:t>
            </a:r>
          </a:p>
        </p:txBody>
      </p:sp>
      <p:pic>
        <p:nvPicPr>
          <p:cNvPr id="4" name="Picture 3">
            <a:extLst>
              <a:ext uri="{FF2B5EF4-FFF2-40B4-BE49-F238E27FC236}">
                <a16:creationId xmlns:a16="http://schemas.microsoft.com/office/drawing/2014/main" id="{CB639DCD-F406-49DB-A1F7-B24DBFB73F24}"/>
              </a:ext>
            </a:extLst>
          </p:cNvPr>
          <p:cNvPicPr>
            <a:picLocks noChangeAspect="1"/>
          </p:cNvPicPr>
          <p:nvPr/>
        </p:nvPicPr>
        <p:blipFill>
          <a:blip r:embed="rId3"/>
          <a:stretch>
            <a:fillRect/>
          </a:stretch>
        </p:blipFill>
        <p:spPr>
          <a:xfrm>
            <a:off x="310719" y="2936695"/>
            <a:ext cx="7804428" cy="3607980"/>
          </a:xfrm>
          <a:prstGeom prst="rect">
            <a:avLst/>
          </a:prstGeom>
        </p:spPr>
      </p:pic>
      <p:pic>
        <p:nvPicPr>
          <p:cNvPr id="6" name="Picture 5">
            <a:extLst>
              <a:ext uri="{FF2B5EF4-FFF2-40B4-BE49-F238E27FC236}">
                <a16:creationId xmlns:a16="http://schemas.microsoft.com/office/drawing/2014/main" id="{5ABD7E51-11E7-4DC0-9A6F-ACBEA8857FCB}"/>
              </a:ext>
            </a:extLst>
          </p:cNvPr>
          <p:cNvPicPr>
            <a:picLocks noChangeAspect="1"/>
          </p:cNvPicPr>
          <p:nvPr/>
        </p:nvPicPr>
        <p:blipFill>
          <a:blip r:embed="rId4"/>
          <a:stretch>
            <a:fillRect/>
          </a:stretch>
        </p:blipFill>
        <p:spPr>
          <a:xfrm>
            <a:off x="5452554" y="3001338"/>
            <a:ext cx="6134100" cy="847725"/>
          </a:xfrm>
          <a:prstGeom prst="rect">
            <a:avLst/>
          </a:prstGeom>
        </p:spPr>
      </p:pic>
      <p:sp>
        <p:nvSpPr>
          <p:cNvPr id="7" name="Freeform: Shape 6">
            <a:extLst>
              <a:ext uri="{FF2B5EF4-FFF2-40B4-BE49-F238E27FC236}">
                <a16:creationId xmlns:a16="http://schemas.microsoft.com/office/drawing/2014/main" id="{B3847FCD-BF76-4CFB-A8A8-624513C868FF}"/>
              </a:ext>
            </a:extLst>
          </p:cNvPr>
          <p:cNvSpPr/>
          <p:nvPr/>
        </p:nvSpPr>
        <p:spPr>
          <a:xfrm>
            <a:off x="8922058" y="3915061"/>
            <a:ext cx="692459" cy="825624"/>
          </a:xfrm>
          <a:custGeom>
            <a:avLst/>
            <a:gdLst>
              <a:gd name="connsiteX0" fmla="*/ 692459 w 692459"/>
              <a:gd name="connsiteY0" fmla="*/ 825624 h 825624"/>
              <a:gd name="connsiteX1" fmla="*/ 674703 w 692459"/>
              <a:gd name="connsiteY1" fmla="*/ 754602 h 825624"/>
              <a:gd name="connsiteX2" fmla="*/ 656948 w 692459"/>
              <a:gd name="connsiteY2" fmla="*/ 727969 h 825624"/>
              <a:gd name="connsiteX3" fmla="*/ 612559 w 692459"/>
              <a:gd name="connsiteY3" fmla="*/ 656948 h 825624"/>
              <a:gd name="connsiteX4" fmla="*/ 585926 w 692459"/>
              <a:gd name="connsiteY4" fmla="*/ 594804 h 825624"/>
              <a:gd name="connsiteX5" fmla="*/ 550416 w 692459"/>
              <a:gd name="connsiteY5" fmla="*/ 550416 h 825624"/>
              <a:gd name="connsiteX6" fmla="*/ 470517 w 692459"/>
              <a:gd name="connsiteY6" fmla="*/ 452761 h 825624"/>
              <a:gd name="connsiteX7" fmla="*/ 443884 w 692459"/>
              <a:gd name="connsiteY7" fmla="*/ 443884 h 825624"/>
              <a:gd name="connsiteX8" fmla="*/ 426128 w 692459"/>
              <a:gd name="connsiteY8" fmla="*/ 417251 h 825624"/>
              <a:gd name="connsiteX9" fmla="*/ 363985 w 692459"/>
              <a:gd name="connsiteY9" fmla="*/ 381740 h 825624"/>
              <a:gd name="connsiteX10" fmla="*/ 301841 w 692459"/>
              <a:gd name="connsiteY10" fmla="*/ 355107 h 825624"/>
              <a:gd name="connsiteX11" fmla="*/ 239697 w 692459"/>
              <a:gd name="connsiteY11" fmla="*/ 328474 h 825624"/>
              <a:gd name="connsiteX12" fmla="*/ 204187 w 692459"/>
              <a:gd name="connsiteY12" fmla="*/ 310719 h 825624"/>
              <a:gd name="connsiteX13" fmla="*/ 177554 w 692459"/>
              <a:gd name="connsiteY13" fmla="*/ 301841 h 825624"/>
              <a:gd name="connsiteX14" fmla="*/ 97655 w 692459"/>
              <a:gd name="connsiteY14" fmla="*/ 257453 h 825624"/>
              <a:gd name="connsiteX15" fmla="*/ 79899 w 692459"/>
              <a:gd name="connsiteY15" fmla="*/ 230820 h 825624"/>
              <a:gd name="connsiteX16" fmla="*/ 53266 w 692459"/>
              <a:gd name="connsiteY16" fmla="*/ 195309 h 825624"/>
              <a:gd name="connsiteX17" fmla="*/ 26633 w 692459"/>
              <a:gd name="connsiteY17" fmla="*/ 133165 h 825624"/>
              <a:gd name="connsiteX18" fmla="*/ 8878 w 692459"/>
              <a:gd name="connsiteY18" fmla="*/ 62144 h 825624"/>
              <a:gd name="connsiteX19" fmla="*/ 0 w 692459"/>
              <a:gd name="connsiteY19" fmla="*/ 0 h 825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2459" h="825624">
                <a:moveTo>
                  <a:pt x="692459" y="825624"/>
                </a:moveTo>
                <a:cubicBezTo>
                  <a:pt x="689082" y="808739"/>
                  <a:pt x="683803" y="772802"/>
                  <a:pt x="674703" y="754602"/>
                </a:cubicBezTo>
                <a:cubicBezTo>
                  <a:pt x="669931" y="745059"/>
                  <a:pt x="662603" y="737017"/>
                  <a:pt x="656948" y="727969"/>
                </a:cubicBezTo>
                <a:cubicBezTo>
                  <a:pt x="603429" y="642338"/>
                  <a:pt x="653117" y="717783"/>
                  <a:pt x="612559" y="656948"/>
                </a:cubicBezTo>
                <a:cubicBezTo>
                  <a:pt x="604667" y="633271"/>
                  <a:pt x="600555" y="616748"/>
                  <a:pt x="585926" y="594804"/>
                </a:cubicBezTo>
                <a:cubicBezTo>
                  <a:pt x="575416" y="579038"/>
                  <a:pt x="561561" y="565740"/>
                  <a:pt x="550416" y="550416"/>
                </a:cubicBezTo>
                <a:cubicBezTo>
                  <a:pt x="536465" y="531234"/>
                  <a:pt x="497471" y="461745"/>
                  <a:pt x="470517" y="452761"/>
                </a:cubicBezTo>
                <a:lnTo>
                  <a:pt x="443884" y="443884"/>
                </a:lnTo>
                <a:cubicBezTo>
                  <a:pt x="437965" y="435006"/>
                  <a:pt x="433673" y="424796"/>
                  <a:pt x="426128" y="417251"/>
                </a:cubicBezTo>
                <a:cubicBezTo>
                  <a:pt x="411707" y="402830"/>
                  <a:pt x="380235" y="391026"/>
                  <a:pt x="363985" y="381740"/>
                </a:cubicBezTo>
                <a:cubicBezTo>
                  <a:pt x="316301" y="354492"/>
                  <a:pt x="360166" y="369689"/>
                  <a:pt x="301841" y="355107"/>
                </a:cubicBezTo>
                <a:cubicBezTo>
                  <a:pt x="247868" y="319126"/>
                  <a:pt x="305214" y="353043"/>
                  <a:pt x="239697" y="328474"/>
                </a:cubicBezTo>
                <a:cubicBezTo>
                  <a:pt x="227306" y="323827"/>
                  <a:pt x="216351" y="315932"/>
                  <a:pt x="204187" y="310719"/>
                </a:cubicBezTo>
                <a:cubicBezTo>
                  <a:pt x="195586" y="307033"/>
                  <a:pt x="186155" y="305527"/>
                  <a:pt x="177554" y="301841"/>
                </a:cubicBezTo>
                <a:cubicBezTo>
                  <a:pt x="147832" y="289103"/>
                  <a:pt x="125721" y="274293"/>
                  <a:pt x="97655" y="257453"/>
                </a:cubicBezTo>
                <a:cubicBezTo>
                  <a:pt x="91736" y="248575"/>
                  <a:pt x="86101" y="239502"/>
                  <a:pt x="79899" y="230820"/>
                </a:cubicBezTo>
                <a:cubicBezTo>
                  <a:pt x="71299" y="218780"/>
                  <a:pt x="61108" y="207856"/>
                  <a:pt x="53266" y="195309"/>
                </a:cubicBezTo>
                <a:cubicBezTo>
                  <a:pt x="41533" y="176536"/>
                  <a:pt x="32479" y="154599"/>
                  <a:pt x="26633" y="133165"/>
                </a:cubicBezTo>
                <a:cubicBezTo>
                  <a:pt x="20212" y="109623"/>
                  <a:pt x="12329" y="86301"/>
                  <a:pt x="8878" y="62144"/>
                </a:cubicBez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A507544D-63A1-4728-9B6C-FA490C56FFE7}"/>
              </a:ext>
            </a:extLst>
          </p:cNvPr>
          <p:cNvSpPr txBox="1"/>
          <p:nvPr/>
        </p:nvSpPr>
        <p:spPr>
          <a:xfrm>
            <a:off x="8519604" y="4805328"/>
            <a:ext cx="3045041" cy="307777"/>
          </a:xfrm>
          <a:prstGeom prst="rect">
            <a:avLst/>
          </a:prstGeom>
          <a:noFill/>
        </p:spPr>
        <p:txBody>
          <a:bodyPr wrap="square" rtlCol="0">
            <a:spAutoFit/>
          </a:bodyPr>
          <a:lstStyle/>
          <a:p>
            <a:r>
              <a:rPr lang="en-US" sz="1400"/>
              <a:t>Code for creating a random list of items</a:t>
            </a:r>
            <a:endParaRPr lang="en-US"/>
          </a:p>
        </p:txBody>
      </p:sp>
      <mc:AlternateContent xmlns:mc="http://schemas.openxmlformats.org/markup-compatibility/2006" xmlns:p14="http://schemas.microsoft.com/office/powerpoint/2010/main">
        <mc:Choice Requires="p14">
          <p:contentPart p14:bwMode="auto" r:id="rId5">
            <p14:nvContentPartPr>
              <p14:cNvPr id="3" name="Ink 2">
                <a:extLst>
                  <a:ext uri="{FF2B5EF4-FFF2-40B4-BE49-F238E27FC236}">
                    <a16:creationId xmlns:a16="http://schemas.microsoft.com/office/drawing/2014/main" id="{DA151B2F-1A13-47A4-A5DB-06E45D5EC006}"/>
                  </a:ext>
                </a:extLst>
              </p14:cNvPr>
              <p14:cNvContentPartPr/>
              <p14:nvPr/>
            </p14:nvContentPartPr>
            <p14:xfrm>
              <a:off x="2912393" y="4423892"/>
              <a:ext cx="2265480" cy="93600"/>
            </p14:xfrm>
          </p:contentPart>
        </mc:Choice>
        <mc:Fallback xmlns="">
          <p:pic>
            <p:nvPicPr>
              <p:cNvPr id="3" name="Ink 2">
                <a:extLst>
                  <a:ext uri="{FF2B5EF4-FFF2-40B4-BE49-F238E27FC236}">
                    <a16:creationId xmlns:a16="http://schemas.microsoft.com/office/drawing/2014/main" id="{DA151B2F-1A13-47A4-A5DB-06E45D5EC006}"/>
                  </a:ext>
                </a:extLst>
              </p:cNvPr>
              <p:cNvPicPr/>
              <p:nvPr/>
            </p:nvPicPr>
            <p:blipFill>
              <a:blip r:embed="rId6"/>
              <a:stretch>
                <a:fillRect/>
              </a:stretch>
            </p:blipFill>
            <p:spPr>
              <a:xfrm>
                <a:off x="2894753" y="4405892"/>
                <a:ext cx="2301120" cy="129240"/>
              </a:xfrm>
              <a:prstGeom prst="rect">
                <a:avLst/>
              </a:prstGeom>
            </p:spPr>
          </p:pic>
        </mc:Fallback>
      </mc:AlternateContent>
      <p:sp>
        <p:nvSpPr>
          <p:cNvPr id="9" name="TextBox 8">
            <a:extLst>
              <a:ext uri="{FF2B5EF4-FFF2-40B4-BE49-F238E27FC236}">
                <a16:creationId xmlns:a16="http://schemas.microsoft.com/office/drawing/2014/main" id="{6F0D9399-557D-4B73-B617-A35E755EB9D4}"/>
              </a:ext>
            </a:extLst>
          </p:cNvPr>
          <p:cNvSpPr txBox="1"/>
          <p:nvPr/>
        </p:nvSpPr>
        <p:spPr>
          <a:xfrm>
            <a:off x="5406835" y="4223208"/>
            <a:ext cx="3774872" cy="307777"/>
          </a:xfrm>
          <a:prstGeom prst="rect">
            <a:avLst/>
          </a:prstGeom>
          <a:noFill/>
        </p:spPr>
        <p:txBody>
          <a:bodyPr wrap="square" rtlCol="0">
            <a:spAutoFit/>
          </a:bodyPr>
          <a:lstStyle/>
          <a:p>
            <a:r>
              <a:rPr lang="en-US" sz="1400"/>
              <a:t>Should I have put this result in the memo?</a:t>
            </a:r>
            <a:endParaRPr lang="en-US"/>
          </a:p>
        </p:txBody>
      </p:sp>
    </p:spTree>
    <p:extLst>
      <p:ext uri="{BB962C8B-B14F-4D97-AF65-F5344CB8AC3E}">
        <p14:creationId xmlns:p14="http://schemas.microsoft.com/office/powerpoint/2010/main" val="2576258011"/>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E62F31-3DFE-492D-BE1A-0516B0EA202A}"/>
              </a:ext>
            </a:extLst>
          </p:cNvPr>
          <p:cNvSpPr txBox="1"/>
          <p:nvPr/>
        </p:nvSpPr>
        <p:spPr>
          <a:xfrm>
            <a:off x="4923748" y="110170"/>
            <a:ext cx="1239570" cy="523220"/>
          </a:xfrm>
          <a:prstGeom prst="rect">
            <a:avLst/>
          </a:prstGeom>
          <a:noFill/>
        </p:spPr>
        <p:txBody>
          <a:bodyPr wrap="none" rtlCol="0">
            <a:spAutoFit/>
          </a:bodyPr>
          <a:lstStyle/>
          <a:p>
            <a:r>
              <a:rPr lang="en-US" sz="2800" b="1" u="sng">
                <a:solidFill>
                  <a:srgbClr val="7030A0"/>
                </a:solidFill>
              </a:rPr>
              <a:t>Graphs</a:t>
            </a:r>
            <a:endParaRPr lang="en-US" b="1" u="sng">
              <a:solidFill>
                <a:srgbClr val="7030A0"/>
              </a:solidFill>
            </a:endParaRPr>
          </a:p>
        </p:txBody>
      </p:sp>
      <p:sp>
        <p:nvSpPr>
          <p:cNvPr id="9" name="TextBox 8">
            <a:extLst>
              <a:ext uri="{FF2B5EF4-FFF2-40B4-BE49-F238E27FC236}">
                <a16:creationId xmlns:a16="http://schemas.microsoft.com/office/drawing/2014/main" id="{42A37D99-7EBC-46C9-8B99-1603B2D5E723}"/>
              </a:ext>
            </a:extLst>
          </p:cNvPr>
          <p:cNvSpPr txBox="1"/>
          <p:nvPr/>
        </p:nvSpPr>
        <p:spPr>
          <a:xfrm>
            <a:off x="6587130" y="286131"/>
            <a:ext cx="4924029" cy="1446550"/>
          </a:xfrm>
          <a:prstGeom prst="rect">
            <a:avLst/>
          </a:prstGeom>
          <a:noFill/>
        </p:spPr>
        <p:txBody>
          <a:bodyPr wrap="square" rtlCol="0">
            <a:spAutoFit/>
          </a:bodyPr>
          <a:lstStyle/>
          <a:p>
            <a:r>
              <a:rPr lang="en-US" b="1"/>
              <a:t>Adjacency matrix: </a:t>
            </a:r>
          </a:p>
          <a:p>
            <a:r>
              <a:rPr lang="en-US" sz="1400"/>
              <a:t>Shows connections from source (column) to destination (row).</a:t>
            </a:r>
          </a:p>
          <a:p>
            <a:r>
              <a:rPr lang="en-US" sz="1400"/>
              <a:t>We could modify it so that instead of showing ‘whether’ there is a connection, we show the </a:t>
            </a:r>
            <a:r>
              <a:rPr lang="en-US" sz="1400" i="1"/>
              <a:t>strength</a:t>
            </a:r>
            <a:r>
              <a:rPr lang="en-US" sz="1400"/>
              <a:t> of the connection, i.e., the number displayed on the edge.  I guess a bidirectional graph would have a symmetric adjacency matrix.  </a:t>
            </a:r>
          </a:p>
        </p:txBody>
      </p:sp>
      <p:graphicFrame>
        <p:nvGraphicFramePr>
          <p:cNvPr id="11" name="Table 10">
            <a:extLst>
              <a:ext uri="{FF2B5EF4-FFF2-40B4-BE49-F238E27FC236}">
                <a16:creationId xmlns:a16="http://schemas.microsoft.com/office/drawing/2014/main" id="{031DBA50-14E7-48D5-8A64-54E7D401AB6A}"/>
              </a:ext>
            </a:extLst>
          </p:cNvPr>
          <p:cNvGraphicFramePr>
            <a:graphicFrameLocks noGrp="1"/>
          </p:cNvGraphicFramePr>
          <p:nvPr>
            <p:extLst>
              <p:ext uri="{D42A27DB-BD31-4B8C-83A1-F6EECF244321}">
                <p14:modId xmlns:p14="http://schemas.microsoft.com/office/powerpoint/2010/main" val="797911942"/>
              </p:ext>
            </p:extLst>
          </p:nvPr>
        </p:nvGraphicFramePr>
        <p:xfrm>
          <a:off x="6676245" y="1918504"/>
          <a:ext cx="4132638" cy="2609460"/>
        </p:xfrm>
        <a:graphic>
          <a:graphicData uri="http://schemas.openxmlformats.org/drawingml/2006/table">
            <a:tbl>
              <a:tblPr firstRow="1" bandRow="1">
                <a:tableStyleId>{5C22544A-7EE6-4342-B048-85BDC9FD1C3A}</a:tableStyleId>
              </a:tblPr>
              <a:tblGrid>
                <a:gridCol w="688773">
                  <a:extLst>
                    <a:ext uri="{9D8B030D-6E8A-4147-A177-3AD203B41FA5}">
                      <a16:colId xmlns:a16="http://schemas.microsoft.com/office/drawing/2014/main" val="2399415080"/>
                    </a:ext>
                  </a:extLst>
                </a:gridCol>
                <a:gridCol w="688773">
                  <a:extLst>
                    <a:ext uri="{9D8B030D-6E8A-4147-A177-3AD203B41FA5}">
                      <a16:colId xmlns:a16="http://schemas.microsoft.com/office/drawing/2014/main" val="2060111363"/>
                    </a:ext>
                  </a:extLst>
                </a:gridCol>
                <a:gridCol w="688773">
                  <a:extLst>
                    <a:ext uri="{9D8B030D-6E8A-4147-A177-3AD203B41FA5}">
                      <a16:colId xmlns:a16="http://schemas.microsoft.com/office/drawing/2014/main" val="3725964291"/>
                    </a:ext>
                  </a:extLst>
                </a:gridCol>
                <a:gridCol w="688773">
                  <a:extLst>
                    <a:ext uri="{9D8B030D-6E8A-4147-A177-3AD203B41FA5}">
                      <a16:colId xmlns:a16="http://schemas.microsoft.com/office/drawing/2014/main" val="2323220085"/>
                    </a:ext>
                  </a:extLst>
                </a:gridCol>
                <a:gridCol w="688773">
                  <a:extLst>
                    <a:ext uri="{9D8B030D-6E8A-4147-A177-3AD203B41FA5}">
                      <a16:colId xmlns:a16="http://schemas.microsoft.com/office/drawing/2014/main" val="2744534321"/>
                    </a:ext>
                  </a:extLst>
                </a:gridCol>
                <a:gridCol w="688773">
                  <a:extLst>
                    <a:ext uri="{9D8B030D-6E8A-4147-A177-3AD203B41FA5}">
                      <a16:colId xmlns:a16="http://schemas.microsoft.com/office/drawing/2014/main" val="1590098373"/>
                    </a:ext>
                  </a:extLst>
                </a:gridCol>
              </a:tblGrid>
              <a:tr h="434910">
                <a:tc>
                  <a:txBody>
                    <a:bodyPr/>
                    <a:lstStyle/>
                    <a:p>
                      <a:endParaRPr lang="en-US"/>
                    </a:p>
                  </a:txBody>
                  <a:tcPr/>
                </a:tc>
                <a:tc>
                  <a:txBody>
                    <a:bodyPr/>
                    <a:lstStyle/>
                    <a:p>
                      <a:r>
                        <a:rPr lang="en-US"/>
                        <a:t>A</a:t>
                      </a:r>
                    </a:p>
                  </a:txBody>
                  <a:tcPr/>
                </a:tc>
                <a:tc>
                  <a:txBody>
                    <a:bodyPr/>
                    <a:lstStyle/>
                    <a:p>
                      <a:r>
                        <a:rPr lang="en-US"/>
                        <a:t>B</a:t>
                      </a:r>
                    </a:p>
                  </a:txBody>
                  <a:tcPr/>
                </a:tc>
                <a:tc>
                  <a:txBody>
                    <a:bodyPr/>
                    <a:lstStyle/>
                    <a:p>
                      <a:r>
                        <a:rPr lang="en-US"/>
                        <a:t>C</a:t>
                      </a:r>
                    </a:p>
                  </a:txBody>
                  <a:tcPr/>
                </a:tc>
                <a:tc>
                  <a:txBody>
                    <a:bodyPr/>
                    <a:lstStyle/>
                    <a:p>
                      <a:r>
                        <a:rPr lang="en-US"/>
                        <a:t>D</a:t>
                      </a:r>
                    </a:p>
                  </a:txBody>
                  <a:tcPr/>
                </a:tc>
                <a:tc>
                  <a:txBody>
                    <a:bodyPr/>
                    <a:lstStyle/>
                    <a:p>
                      <a:r>
                        <a:rPr lang="en-US"/>
                        <a:t>E</a:t>
                      </a:r>
                    </a:p>
                  </a:txBody>
                  <a:tcPr/>
                </a:tc>
                <a:extLst>
                  <a:ext uri="{0D108BD9-81ED-4DB2-BD59-A6C34878D82A}">
                    <a16:rowId xmlns:a16="http://schemas.microsoft.com/office/drawing/2014/main" val="2857086019"/>
                  </a:ext>
                </a:extLst>
              </a:tr>
              <a:tr h="434910">
                <a:tc>
                  <a:txBody>
                    <a:bodyPr/>
                    <a:lstStyle/>
                    <a:p>
                      <a:r>
                        <a:rPr lang="en-US"/>
                        <a:t>A</a:t>
                      </a:r>
                    </a:p>
                  </a:txBody>
                  <a:tcPr/>
                </a:tc>
                <a:tc>
                  <a:txBody>
                    <a:bodyPr/>
                    <a:lstStyle/>
                    <a:p>
                      <a:r>
                        <a:rPr lang="en-US"/>
                        <a:t>0</a:t>
                      </a:r>
                    </a:p>
                  </a:txBody>
                  <a:tcPr/>
                </a:tc>
                <a:tc>
                  <a:txBody>
                    <a:bodyPr/>
                    <a:lstStyle/>
                    <a:p>
                      <a:r>
                        <a:rPr lang="en-US"/>
                        <a:t>0</a:t>
                      </a:r>
                    </a:p>
                  </a:txBody>
                  <a:tcPr/>
                </a:tc>
                <a:tc>
                  <a:txBody>
                    <a:bodyPr/>
                    <a:lstStyle/>
                    <a:p>
                      <a:r>
                        <a:rPr lang="en-US"/>
                        <a:t>0</a:t>
                      </a:r>
                    </a:p>
                  </a:txBody>
                  <a:tcPr/>
                </a:tc>
                <a:tc>
                  <a:txBody>
                    <a:bodyPr/>
                    <a:lstStyle/>
                    <a:p>
                      <a:r>
                        <a:rPr lang="en-US"/>
                        <a:t>10</a:t>
                      </a:r>
                    </a:p>
                  </a:txBody>
                  <a:tcPr/>
                </a:tc>
                <a:tc>
                  <a:txBody>
                    <a:bodyPr/>
                    <a:lstStyle/>
                    <a:p>
                      <a:r>
                        <a:rPr lang="en-US"/>
                        <a:t>0</a:t>
                      </a:r>
                    </a:p>
                  </a:txBody>
                  <a:tcPr/>
                </a:tc>
                <a:extLst>
                  <a:ext uri="{0D108BD9-81ED-4DB2-BD59-A6C34878D82A}">
                    <a16:rowId xmlns:a16="http://schemas.microsoft.com/office/drawing/2014/main" val="2435853510"/>
                  </a:ext>
                </a:extLst>
              </a:tr>
              <a:tr h="434910">
                <a:tc>
                  <a:txBody>
                    <a:bodyPr/>
                    <a:lstStyle/>
                    <a:p>
                      <a:r>
                        <a:rPr lang="en-US"/>
                        <a:t>B</a:t>
                      </a:r>
                    </a:p>
                  </a:txBody>
                  <a:tcPr/>
                </a:tc>
                <a:tc>
                  <a:txBody>
                    <a:bodyPr/>
                    <a:lstStyle/>
                    <a:p>
                      <a:r>
                        <a:rPr lang="en-US"/>
                        <a:t>3</a:t>
                      </a:r>
                    </a:p>
                  </a:txBody>
                  <a:tcPr/>
                </a:tc>
                <a:tc>
                  <a:txBody>
                    <a:bodyPr/>
                    <a:lstStyle/>
                    <a:p>
                      <a:r>
                        <a:rPr lang="en-US"/>
                        <a:t>0</a:t>
                      </a:r>
                    </a:p>
                  </a:txBody>
                  <a:tcPr/>
                </a:tc>
                <a:tc>
                  <a:txBody>
                    <a:bodyPr/>
                    <a:lstStyle/>
                    <a:p>
                      <a:r>
                        <a:rPr lang="en-US"/>
                        <a:t>10</a:t>
                      </a:r>
                    </a:p>
                  </a:txBody>
                  <a:tcPr/>
                </a:tc>
                <a:tc>
                  <a:txBody>
                    <a:bodyPr/>
                    <a:lstStyle/>
                    <a:p>
                      <a:r>
                        <a:rPr lang="en-US"/>
                        <a:t>6</a:t>
                      </a:r>
                    </a:p>
                  </a:txBody>
                  <a:tcPr/>
                </a:tc>
                <a:tc>
                  <a:txBody>
                    <a:bodyPr/>
                    <a:lstStyle/>
                    <a:p>
                      <a:r>
                        <a:rPr lang="en-US"/>
                        <a:t>0</a:t>
                      </a:r>
                    </a:p>
                  </a:txBody>
                  <a:tcPr/>
                </a:tc>
                <a:extLst>
                  <a:ext uri="{0D108BD9-81ED-4DB2-BD59-A6C34878D82A}">
                    <a16:rowId xmlns:a16="http://schemas.microsoft.com/office/drawing/2014/main" val="2377308550"/>
                  </a:ext>
                </a:extLst>
              </a:tr>
              <a:tr h="434910">
                <a:tc>
                  <a:txBody>
                    <a:bodyPr/>
                    <a:lstStyle/>
                    <a:p>
                      <a:r>
                        <a:rPr lang="en-US"/>
                        <a:t>C</a:t>
                      </a:r>
                    </a:p>
                  </a:txBody>
                  <a:tcPr/>
                </a:tc>
                <a:tc>
                  <a:txBody>
                    <a:bodyPr/>
                    <a:lstStyle/>
                    <a:p>
                      <a:r>
                        <a:rPr lang="en-US"/>
                        <a:t>0</a:t>
                      </a:r>
                    </a:p>
                  </a:txBody>
                  <a:tcPr/>
                </a:tc>
                <a:tc>
                  <a:txBody>
                    <a:bodyPr/>
                    <a:lstStyle/>
                    <a:p>
                      <a:r>
                        <a:rPr lang="en-US"/>
                        <a:t>7</a:t>
                      </a:r>
                    </a:p>
                  </a:txBody>
                  <a:tcPr/>
                </a:tc>
                <a:tc>
                  <a:txBody>
                    <a:bodyPr/>
                    <a:lstStyle/>
                    <a:p>
                      <a:r>
                        <a:rPr lang="en-US"/>
                        <a:t>0</a:t>
                      </a:r>
                    </a:p>
                  </a:txBody>
                  <a:tcPr/>
                </a:tc>
                <a:tc>
                  <a:txBody>
                    <a:bodyPr/>
                    <a:lstStyle/>
                    <a:p>
                      <a:r>
                        <a:rPr lang="en-US"/>
                        <a:t>2</a:t>
                      </a:r>
                    </a:p>
                  </a:txBody>
                  <a:tcPr/>
                </a:tc>
                <a:tc>
                  <a:txBody>
                    <a:bodyPr/>
                    <a:lstStyle/>
                    <a:p>
                      <a:r>
                        <a:rPr lang="en-US"/>
                        <a:t>8</a:t>
                      </a:r>
                    </a:p>
                  </a:txBody>
                  <a:tcPr/>
                </a:tc>
                <a:extLst>
                  <a:ext uri="{0D108BD9-81ED-4DB2-BD59-A6C34878D82A}">
                    <a16:rowId xmlns:a16="http://schemas.microsoft.com/office/drawing/2014/main" val="1305698892"/>
                  </a:ext>
                </a:extLst>
              </a:tr>
              <a:tr h="434910">
                <a:tc>
                  <a:txBody>
                    <a:bodyPr/>
                    <a:lstStyle/>
                    <a:p>
                      <a:r>
                        <a:rPr lang="en-US"/>
                        <a:t>D</a:t>
                      </a:r>
                    </a:p>
                  </a:txBody>
                  <a:tcPr/>
                </a:tc>
                <a:tc>
                  <a:txBody>
                    <a:bodyPr/>
                    <a:lstStyle/>
                    <a:p>
                      <a:r>
                        <a:rPr lang="en-US"/>
                        <a:t>4</a:t>
                      </a:r>
                    </a:p>
                  </a:txBody>
                  <a:tcPr/>
                </a:tc>
                <a:tc>
                  <a:txBody>
                    <a:bodyPr/>
                    <a:lstStyle/>
                    <a:p>
                      <a:r>
                        <a:rPr lang="en-US"/>
                        <a:t>0</a:t>
                      </a:r>
                    </a:p>
                  </a:txBody>
                  <a:tcPr/>
                </a:tc>
                <a:tc>
                  <a:txBody>
                    <a:bodyPr/>
                    <a:lstStyle/>
                    <a:p>
                      <a:r>
                        <a:rPr lang="en-US"/>
                        <a:t>12</a:t>
                      </a:r>
                    </a:p>
                  </a:txBody>
                  <a:tcPr/>
                </a:tc>
                <a:tc>
                  <a:txBody>
                    <a:bodyPr/>
                    <a:lstStyle/>
                    <a:p>
                      <a:r>
                        <a:rPr lang="en-US"/>
                        <a:t>0</a:t>
                      </a:r>
                    </a:p>
                  </a:txBody>
                  <a:tcPr/>
                </a:tc>
                <a:tc>
                  <a:txBody>
                    <a:bodyPr/>
                    <a:lstStyle/>
                    <a:p>
                      <a:r>
                        <a:rPr lang="en-US"/>
                        <a:t>5</a:t>
                      </a:r>
                    </a:p>
                  </a:txBody>
                  <a:tcPr/>
                </a:tc>
                <a:extLst>
                  <a:ext uri="{0D108BD9-81ED-4DB2-BD59-A6C34878D82A}">
                    <a16:rowId xmlns:a16="http://schemas.microsoft.com/office/drawing/2014/main" val="3373048346"/>
                  </a:ext>
                </a:extLst>
              </a:tr>
              <a:tr h="434910">
                <a:tc>
                  <a:txBody>
                    <a:bodyPr/>
                    <a:lstStyle/>
                    <a:p>
                      <a:r>
                        <a:rPr lang="en-US"/>
                        <a:t>E</a:t>
                      </a:r>
                    </a:p>
                  </a:txBody>
                  <a:tcPr/>
                </a:tc>
                <a:tc>
                  <a:txBody>
                    <a:bodyPr/>
                    <a:lstStyle/>
                    <a:p>
                      <a:r>
                        <a:rPr lang="en-US"/>
                        <a:t>0</a:t>
                      </a:r>
                    </a:p>
                  </a:txBody>
                  <a:tcPr/>
                </a:tc>
                <a:tc>
                  <a:txBody>
                    <a:bodyPr/>
                    <a:lstStyle/>
                    <a:p>
                      <a:r>
                        <a:rPr lang="en-US"/>
                        <a:t>0</a:t>
                      </a:r>
                    </a:p>
                  </a:txBody>
                  <a:tcPr/>
                </a:tc>
                <a:tc>
                  <a:txBody>
                    <a:bodyPr/>
                    <a:lstStyle/>
                    <a:p>
                      <a:r>
                        <a:rPr lang="en-US"/>
                        <a:t>2</a:t>
                      </a:r>
                    </a:p>
                  </a:txBody>
                  <a:tcPr/>
                </a:tc>
                <a:tc>
                  <a:txBody>
                    <a:bodyPr/>
                    <a:lstStyle/>
                    <a:p>
                      <a:r>
                        <a:rPr lang="en-US"/>
                        <a:t>0</a:t>
                      </a:r>
                    </a:p>
                  </a:txBody>
                  <a:tcPr/>
                </a:tc>
                <a:tc>
                  <a:txBody>
                    <a:bodyPr/>
                    <a:lstStyle/>
                    <a:p>
                      <a:r>
                        <a:rPr lang="en-US"/>
                        <a:t>0</a:t>
                      </a:r>
                    </a:p>
                  </a:txBody>
                  <a:tcPr/>
                </a:tc>
                <a:extLst>
                  <a:ext uri="{0D108BD9-81ED-4DB2-BD59-A6C34878D82A}">
                    <a16:rowId xmlns:a16="http://schemas.microsoft.com/office/drawing/2014/main" val="936638726"/>
                  </a:ext>
                </a:extLst>
              </a:tr>
            </a:tbl>
          </a:graphicData>
        </a:graphic>
      </p:graphicFrame>
      <p:sp>
        <p:nvSpPr>
          <p:cNvPr id="12" name="TextBox 11">
            <a:extLst>
              <a:ext uri="{FF2B5EF4-FFF2-40B4-BE49-F238E27FC236}">
                <a16:creationId xmlns:a16="http://schemas.microsoft.com/office/drawing/2014/main" id="{402EE763-2A76-4209-9FD2-DAA9F3525385}"/>
              </a:ext>
            </a:extLst>
          </p:cNvPr>
          <p:cNvSpPr txBox="1"/>
          <p:nvPr/>
        </p:nvSpPr>
        <p:spPr>
          <a:xfrm>
            <a:off x="644961" y="3721747"/>
            <a:ext cx="5518357" cy="800219"/>
          </a:xfrm>
          <a:prstGeom prst="rect">
            <a:avLst/>
          </a:prstGeom>
          <a:noFill/>
        </p:spPr>
        <p:txBody>
          <a:bodyPr wrap="square" rtlCol="0">
            <a:spAutoFit/>
          </a:bodyPr>
          <a:lstStyle/>
          <a:p>
            <a:r>
              <a:rPr lang="en-US" b="1"/>
              <a:t>Adjacency list:</a:t>
            </a:r>
          </a:p>
          <a:p>
            <a:r>
              <a:rPr lang="en-US" sz="1400"/>
              <a:t>Shows connections from source (column) to its list of destinations.  I guess every node is listed, technically, whether it has a destination or not.</a:t>
            </a:r>
          </a:p>
        </p:txBody>
      </p:sp>
      <p:graphicFrame>
        <p:nvGraphicFramePr>
          <p:cNvPr id="13" name="Table 12">
            <a:extLst>
              <a:ext uri="{FF2B5EF4-FFF2-40B4-BE49-F238E27FC236}">
                <a16:creationId xmlns:a16="http://schemas.microsoft.com/office/drawing/2014/main" id="{32206003-E2D9-47A2-8DCD-9C04D1E53BB0}"/>
              </a:ext>
            </a:extLst>
          </p:cNvPr>
          <p:cNvGraphicFramePr>
            <a:graphicFrameLocks noGrp="1"/>
          </p:cNvGraphicFramePr>
          <p:nvPr/>
        </p:nvGraphicFramePr>
        <p:xfrm>
          <a:off x="693529" y="4697937"/>
          <a:ext cx="4230219" cy="1828800"/>
        </p:xfrm>
        <a:graphic>
          <a:graphicData uri="http://schemas.openxmlformats.org/drawingml/2006/table">
            <a:tbl>
              <a:tblPr firstRow="1" bandRow="1">
                <a:tableStyleId>{5C22544A-7EE6-4342-B048-85BDC9FD1C3A}</a:tableStyleId>
              </a:tblPr>
              <a:tblGrid>
                <a:gridCol w="716997">
                  <a:extLst>
                    <a:ext uri="{9D8B030D-6E8A-4147-A177-3AD203B41FA5}">
                      <a16:colId xmlns:a16="http://schemas.microsoft.com/office/drawing/2014/main" val="4048259509"/>
                    </a:ext>
                  </a:extLst>
                </a:gridCol>
                <a:gridCol w="3513222">
                  <a:extLst>
                    <a:ext uri="{9D8B030D-6E8A-4147-A177-3AD203B41FA5}">
                      <a16:colId xmlns:a16="http://schemas.microsoft.com/office/drawing/2014/main" val="968328321"/>
                    </a:ext>
                  </a:extLst>
                </a:gridCol>
              </a:tblGrid>
              <a:tr h="237807">
                <a:tc>
                  <a:txBody>
                    <a:bodyPr/>
                    <a:lstStyle/>
                    <a:p>
                      <a:r>
                        <a:rPr lang="en-US"/>
                        <a:t>A</a:t>
                      </a:r>
                    </a:p>
                  </a:txBody>
                  <a:tcPr/>
                </a:tc>
                <a:tc>
                  <a:txBody>
                    <a:bodyPr/>
                    <a:lstStyle/>
                    <a:p>
                      <a:r>
                        <a:rPr lang="en-US"/>
                        <a:t>D</a:t>
                      </a:r>
                    </a:p>
                  </a:txBody>
                  <a:tcPr/>
                </a:tc>
                <a:extLst>
                  <a:ext uri="{0D108BD9-81ED-4DB2-BD59-A6C34878D82A}">
                    <a16:rowId xmlns:a16="http://schemas.microsoft.com/office/drawing/2014/main" val="1058884464"/>
                  </a:ext>
                </a:extLst>
              </a:tr>
              <a:tr h="237807">
                <a:tc>
                  <a:txBody>
                    <a:bodyPr/>
                    <a:lstStyle/>
                    <a:p>
                      <a:r>
                        <a:rPr lang="en-US"/>
                        <a:t>B</a:t>
                      </a:r>
                    </a:p>
                  </a:txBody>
                  <a:tcPr/>
                </a:tc>
                <a:tc>
                  <a:txBody>
                    <a:bodyPr/>
                    <a:lstStyle/>
                    <a:p>
                      <a:r>
                        <a:rPr lang="en-US"/>
                        <a:t>A, C, D</a:t>
                      </a:r>
                    </a:p>
                  </a:txBody>
                  <a:tcPr/>
                </a:tc>
                <a:extLst>
                  <a:ext uri="{0D108BD9-81ED-4DB2-BD59-A6C34878D82A}">
                    <a16:rowId xmlns:a16="http://schemas.microsoft.com/office/drawing/2014/main" val="4228179710"/>
                  </a:ext>
                </a:extLst>
              </a:tr>
              <a:tr h="237807">
                <a:tc>
                  <a:txBody>
                    <a:bodyPr/>
                    <a:lstStyle/>
                    <a:p>
                      <a:r>
                        <a:rPr lang="en-US"/>
                        <a:t>C</a:t>
                      </a:r>
                    </a:p>
                  </a:txBody>
                  <a:tcPr/>
                </a:tc>
                <a:tc>
                  <a:txBody>
                    <a:bodyPr/>
                    <a:lstStyle/>
                    <a:p>
                      <a:r>
                        <a:rPr lang="en-US"/>
                        <a:t>B, D, E</a:t>
                      </a:r>
                    </a:p>
                  </a:txBody>
                  <a:tcPr/>
                </a:tc>
                <a:extLst>
                  <a:ext uri="{0D108BD9-81ED-4DB2-BD59-A6C34878D82A}">
                    <a16:rowId xmlns:a16="http://schemas.microsoft.com/office/drawing/2014/main" val="1989893569"/>
                  </a:ext>
                </a:extLst>
              </a:tr>
              <a:tr h="237807">
                <a:tc>
                  <a:txBody>
                    <a:bodyPr/>
                    <a:lstStyle/>
                    <a:p>
                      <a:r>
                        <a:rPr lang="en-US"/>
                        <a:t>D</a:t>
                      </a:r>
                    </a:p>
                  </a:txBody>
                  <a:tcPr/>
                </a:tc>
                <a:tc>
                  <a:txBody>
                    <a:bodyPr/>
                    <a:lstStyle/>
                    <a:p>
                      <a:r>
                        <a:rPr lang="en-US"/>
                        <a:t>A, C, E</a:t>
                      </a:r>
                    </a:p>
                  </a:txBody>
                  <a:tcPr/>
                </a:tc>
                <a:extLst>
                  <a:ext uri="{0D108BD9-81ED-4DB2-BD59-A6C34878D82A}">
                    <a16:rowId xmlns:a16="http://schemas.microsoft.com/office/drawing/2014/main" val="1715630715"/>
                  </a:ext>
                </a:extLst>
              </a:tr>
              <a:tr h="237807">
                <a:tc>
                  <a:txBody>
                    <a:bodyPr/>
                    <a:lstStyle/>
                    <a:p>
                      <a:r>
                        <a:rPr lang="en-US"/>
                        <a:t>E</a:t>
                      </a:r>
                    </a:p>
                  </a:txBody>
                  <a:tcPr/>
                </a:tc>
                <a:tc>
                  <a:txBody>
                    <a:bodyPr/>
                    <a:lstStyle/>
                    <a:p>
                      <a:r>
                        <a:rPr lang="en-US"/>
                        <a:t>C</a:t>
                      </a:r>
                    </a:p>
                  </a:txBody>
                  <a:tcPr/>
                </a:tc>
                <a:extLst>
                  <a:ext uri="{0D108BD9-81ED-4DB2-BD59-A6C34878D82A}">
                    <a16:rowId xmlns:a16="http://schemas.microsoft.com/office/drawing/2014/main" val="1891184976"/>
                  </a:ext>
                </a:extLst>
              </a:tr>
            </a:tbl>
          </a:graphicData>
        </a:graphic>
      </p:graphicFrame>
      <p:sp>
        <p:nvSpPr>
          <p:cNvPr id="14" name="Freeform: Shape 13">
            <a:extLst>
              <a:ext uri="{FF2B5EF4-FFF2-40B4-BE49-F238E27FC236}">
                <a16:creationId xmlns:a16="http://schemas.microsoft.com/office/drawing/2014/main" id="{96495E31-F638-4B19-97D5-F316ABB22B32}"/>
              </a:ext>
            </a:extLst>
          </p:cNvPr>
          <p:cNvSpPr/>
          <p:nvPr/>
        </p:nvSpPr>
        <p:spPr>
          <a:xfrm>
            <a:off x="2367885" y="996739"/>
            <a:ext cx="238269" cy="603682"/>
          </a:xfrm>
          <a:custGeom>
            <a:avLst/>
            <a:gdLst>
              <a:gd name="connsiteX0" fmla="*/ 74597 w 238269"/>
              <a:gd name="connsiteY0" fmla="*/ 603682 h 603682"/>
              <a:gd name="connsiteX1" fmla="*/ 56842 w 238269"/>
              <a:gd name="connsiteY1" fmla="*/ 506027 h 603682"/>
              <a:gd name="connsiteX2" fmla="*/ 30209 w 238269"/>
              <a:gd name="connsiteY2" fmla="*/ 408373 h 603682"/>
              <a:gd name="connsiteX3" fmla="*/ 12453 w 238269"/>
              <a:gd name="connsiteY3" fmla="*/ 372862 h 603682"/>
              <a:gd name="connsiteX4" fmla="*/ 12453 w 238269"/>
              <a:gd name="connsiteY4" fmla="*/ 248575 h 603682"/>
              <a:gd name="connsiteX5" fmla="*/ 39086 w 238269"/>
              <a:gd name="connsiteY5" fmla="*/ 239697 h 603682"/>
              <a:gd name="connsiteX6" fmla="*/ 83475 w 238269"/>
              <a:gd name="connsiteY6" fmla="*/ 213064 h 603682"/>
              <a:gd name="connsiteX7" fmla="*/ 110108 w 238269"/>
              <a:gd name="connsiteY7" fmla="*/ 195309 h 603682"/>
              <a:gd name="connsiteX8" fmla="*/ 181129 w 238269"/>
              <a:gd name="connsiteY8" fmla="*/ 177553 h 603682"/>
              <a:gd name="connsiteX9" fmla="*/ 207762 w 238269"/>
              <a:gd name="connsiteY9" fmla="*/ 168676 h 603682"/>
              <a:gd name="connsiteX10" fmla="*/ 225517 w 238269"/>
              <a:gd name="connsiteY10" fmla="*/ 150920 h 603682"/>
              <a:gd name="connsiteX11" fmla="*/ 234395 w 238269"/>
              <a:gd name="connsiteY11" fmla="*/ 0 h 603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8269" h="603682">
                <a:moveTo>
                  <a:pt x="74597" y="603682"/>
                </a:moveTo>
                <a:cubicBezTo>
                  <a:pt x="59210" y="495976"/>
                  <a:pt x="73583" y="581363"/>
                  <a:pt x="56842" y="506027"/>
                </a:cubicBezTo>
                <a:cubicBezTo>
                  <a:pt x="49050" y="470964"/>
                  <a:pt x="46835" y="441625"/>
                  <a:pt x="30209" y="408373"/>
                </a:cubicBezTo>
                <a:lnTo>
                  <a:pt x="12453" y="372862"/>
                </a:lnTo>
                <a:cubicBezTo>
                  <a:pt x="810" y="326288"/>
                  <a:pt x="-8477" y="306133"/>
                  <a:pt x="12453" y="248575"/>
                </a:cubicBezTo>
                <a:cubicBezTo>
                  <a:pt x="15651" y="239780"/>
                  <a:pt x="30208" y="242656"/>
                  <a:pt x="39086" y="239697"/>
                </a:cubicBezTo>
                <a:cubicBezTo>
                  <a:pt x="73767" y="205017"/>
                  <a:pt x="37377" y="236113"/>
                  <a:pt x="83475" y="213064"/>
                </a:cubicBezTo>
                <a:cubicBezTo>
                  <a:pt x="93018" y="208292"/>
                  <a:pt x="100565" y="200081"/>
                  <a:pt x="110108" y="195309"/>
                </a:cubicBezTo>
                <a:cubicBezTo>
                  <a:pt x="130402" y="185162"/>
                  <a:pt x="160868" y="182618"/>
                  <a:pt x="181129" y="177553"/>
                </a:cubicBezTo>
                <a:cubicBezTo>
                  <a:pt x="190207" y="175283"/>
                  <a:pt x="198884" y="171635"/>
                  <a:pt x="207762" y="168676"/>
                </a:cubicBezTo>
                <a:cubicBezTo>
                  <a:pt x="213680" y="162757"/>
                  <a:pt x="221211" y="158097"/>
                  <a:pt x="225517" y="150920"/>
                </a:cubicBezTo>
                <a:cubicBezTo>
                  <a:pt x="247496" y="114287"/>
                  <a:pt x="234395" y="3916"/>
                  <a:pt x="234395"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9F146277-B662-47BC-8A1E-EA804A26B076}"/>
              </a:ext>
            </a:extLst>
          </p:cNvPr>
          <p:cNvSpPr txBox="1"/>
          <p:nvPr/>
        </p:nvSpPr>
        <p:spPr>
          <a:xfrm>
            <a:off x="746899" y="230032"/>
            <a:ext cx="3103063" cy="954107"/>
          </a:xfrm>
          <a:prstGeom prst="rect">
            <a:avLst/>
          </a:prstGeom>
          <a:noFill/>
        </p:spPr>
        <p:txBody>
          <a:bodyPr wrap="square" rtlCol="0">
            <a:spAutoFit/>
          </a:bodyPr>
          <a:lstStyle/>
          <a:p>
            <a:r>
              <a:rPr lang="en-US" sz="1400"/>
              <a:t>Edges can be directed (like this one) or bidirectional (in which case the arrows are left off entirely).  Directed graphs are called digraphs.</a:t>
            </a:r>
            <a:endParaRPr lang="en-US"/>
          </a:p>
        </p:txBody>
      </p:sp>
      <p:pic>
        <p:nvPicPr>
          <p:cNvPr id="16" name="Picture 15">
            <a:extLst>
              <a:ext uri="{FF2B5EF4-FFF2-40B4-BE49-F238E27FC236}">
                <a16:creationId xmlns:a16="http://schemas.microsoft.com/office/drawing/2014/main" id="{C6362368-E277-40DF-93CB-F411702F56E9}"/>
              </a:ext>
            </a:extLst>
          </p:cNvPr>
          <p:cNvPicPr>
            <a:picLocks noChangeAspect="1"/>
          </p:cNvPicPr>
          <p:nvPr/>
        </p:nvPicPr>
        <p:blipFill>
          <a:blip r:embed="rId2"/>
          <a:stretch>
            <a:fillRect/>
          </a:stretch>
        </p:blipFill>
        <p:spPr>
          <a:xfrm>
            <a:off x="5402377" y="4592799"/>
            <a:ext cx="2707533" cy="2039075"/>
          </a:xfrm>
          <a:prstGeom prst="rect">
            <a:avLst/>
          </a:prstGeom>
        </p:spPr>
      </p:pic>
      <p:sp>
        <p:nvSpPr>
          <p:cNvPr id="17" name="TextBox 16">
            <a:extLst>
              <a:ext uri="{FF2B5EF4-FFF2-40B4-BE49-F238E27FC236}">
                <a16:creationId xmlns:a16="http://schemas.microsoft.com/office/drawing/2014/main" id="{B8F0CF38-BC82-40D3-9028-5F73F264BD54}"/>
              </a:ext>
            </a:extLst>
          </p:cNvPr>
          <p:cNvSpPr txBox="1"/>
          <p:nvPr/>
        </p:nvSpPr>
        <p:spPr>
          <a:xfrm>
            <a:off x="8315419" y="4794438"/>
            <a:ext cx="2826057" cy="1169551"/>
          </a:xfrm>
          <a:prstGeom prst="rect">
            <a:avLst/>
          </a:prstGeom>
          <a:noFill/>
        </p:spPr>
        <p:txBody>
          <a:bodyPr wrap="square" rtlCol="0">
            <a:spAutoFit/>
          </a:bodyPr>
          <a:lstStyle/>
          <a:p>
            <a:r>
              <a:rPr lang="en-US" sz="1400"/>
              <a:t>Important special case is a tree graph, i.e. one where each pair of nodes is connected by a single path.  Note the similarity between this and the search tree.</a:t>
            </a:r>
          </a:p>
        </p:txBody>
      </p:sp>
      <p:pic>
        <p:nvPicPr>
          <p:cNvPr id="31" name="Picture 30">
            <a:extLst>
              <a:ext uri="{FF2B5EF4-FFF2-40B4-BE49-F238E27FC236}">
                <a16:creationId xmlns:a16="http://schemas.microsoft.com/office/drawing/2014/main" id="{2ED7191B-3F4B-45BD-ABAC-C2EC3EA36A86}"/>
              </a:ext>
            </a:extLst>
          </p:cNvPr>
          <p:cNvPicPr>
            <a:picLocks noChangeAspect="1"/>
          </p:cNvPicPr>
          <p:nvPr/>
        </p:nvPicPr>
        <p:blipFill>
          <a:blip r:embed="rId3"/>
          <a:stretch>
            <a:fillRect/>
          </a:stretch>
        </p:blipFill>
        <p:spPr>
          <a:xfrm>
            <a:off x="212665" y="1557496"/>
            <a:ext cx="4364875" cy="2076265"/>
          </a:xfrm>
          <a:prstGeom prst="rect">
            <a:avLst/>
          </a:prstGeom>
        </p:spPr>
      </p:pic>
      <p:sp>
        <p:nvSpPr>
          <p:cNvPr id="32" name="TextBox 31">
            <a:extLst>
              <a:ext uri="{FF2B5EF4-FFF2-40B4-BE49-F238E27FC236}">
                <a16:creationId xmlns:a16="http://schemas.microsoft.com/office/drawing/2014/main" id="{8415597F-92B9-4671-AB5B-23D95E18F4BC}"/>
              </a:ext>
            </a:extLst>
          </p:cNvPr>
          <p:cNvSpPr txBox="1"/>
          <p:nvPr/>
        </p:nvSpPr>
        <p:spPr>
          <a:xfrm>
            <a:off x="576195" y="2628174"/>
            <a:ext cx="317716" cy="369332"/>
          </a:xfrm>
          <a:prstGeom prst="rect">
            <a:avLst/>
          </a:prstGeom>
          <a:noFill/>
        </p:spPr>
        <p:txBody>
          <a:bodyPr wrap="none" rtlCol="0">
            <a:spAutoFit/>
          </a:bodyPr>
          <a:lstStyle/>
          <a:p>
            <a:r>
              <a:rPr lang="en-US"/>
              <a:t>A</a:t>
            </a:r>
          </a:p>
        </p:txBody>
      </p:sp>
      <p:sp>
        <p:nvSpPr>
          <p:cNvPr id="34" name="TextBox 33">
            <a:extLst>
              <a:ext uri="{FF2B5EF4-FFF2-40B4-BE49-F238E27FC236}">
                <a16:creationId xmlns:a16="http://schemas.microsoft.com/office/drawing/2014/main" id="{DBE86171-55FC-46AB-93A7-C19689E4035E}"/>
              </a:ext>
            </a:extLst>
          </p:cNvPr>
          <p:cNvSpPr txBox="1"/>
          <p:nvPr/>
        </p:nvSpPr>
        <p:spPr>
          <a:xfrm>
            <a:off x="922989" y="1799121"/>
            <a:ext cx="309700" cy="369332"/>
          </a:xfrm>
          <a:prstGeom prst="rect">
            <a:avLst/>
          </a:prstGeom>
          <a:noFill/>
        </p:spPr>
        <p:txBody>
          <a:bodyPr wrap="none" rtlCol="0">
            <a:spAutoFit/>
          </a:bodyPr>
          <a:lstStyle/>
          <a:p>
            <a:r>
              <a:rPr lang="en-US"/>
              <a:t>B</a:t>
            </a:r>
          </a:p>
        </p:txBody>
      </p:sp>
      <p:sp>
        <p:nvSpPr>
          <p:cNvPr id="36" name="TextBox 35">
            <a:extLst>
              <a:ext uri="{FF2B5EF4-FFF2-40B4-BE49-F238E27FC236}">
                <a16:creationId xmlns:a16="http://schemas.microsoft.com/office/drawing/2014/main" id="{70DAE6FA-27DF-4F0A-ABE9-FA1954EDCF3B}"/>
              </a:ext>
            </a:extLst>
          </p:cNvPr>
          <p:cNvSpPr txBox="1"/>
          <p:nvPr/>
        </p:nvSpPr>
        <p:spPr>
          <a:xfrm>
            <a:off x="2665748" y="1713528"/>
            <a:ext cx="308098" cy="369332"/>
          </a:xfrm>
          <a:prstGeom prst="rect">
            <a:avLst/>
          </a:prstGeom>
          <a:noFill/>
        </p:spPr>
        <p:txBody>
          <a:bodyPr wrap="none" rtlCol="0">
            <a:spAutoFit/>
          </a:bodyPr>
          <a:lstStyle/>
          <a:p>
            <a:r>
              <a:rPr lang="en-US"/>
              <a:t>C</a:t>
            </a:r>
          </a:p>
        </p:txBody>
      </p:sp>
      <p:sp>
        <p:nvSpPr>
          <p:cNvPr id="38" name="TextBox 37">
            <a:extLst>
              <a:ext uri="{FF2B5EF4-FFF2-40B4-BE49-F238E27FC236}">
                <a16:creationId xmlns:a16="http://schemas.microsoft.com/office/drawing/2014/main" id="{AB1C2FDF-0D55-45A1-BEFE-CD0ADC6A5A94}"/>
              </a:ext>
            </a:extLst>
          </p:cNvPr>
          <p:cNvSpPr txBox="1"/>
          <p:nvPr/>
        </p:nvSpPr>
        <p:spPr>
          <a:xfrm>
            <a:off x="2051471" y="3053707"/>
            <a:ext cx="327334" cy="369332"/>
          </a:xfrm>
          <a:prstGeom prst="rect">
            <a:avLst/>
          </a:prstGeom>
          <a:noFill/>
        </p:spPr>
        <p:txBody>
          <a:bodyPr wrap="none" rtlCol="0">
            <a:spAutoFit/>
          </a:bodyPr>
          <a:lstStyle/>
          <a:p>
            <a:r>
              <a:rPr lang="en-US"/>
              <a:t>D</a:t>
            </a:r>
          </a:p>
        </p:txBody>
      </p:sp>
      <p:sp>
        <p:nvSpPr>
          <p:cNvPr id="39" name="TextBox 38">
            <a:extLst>
              <a:ext uri="{FF2B5EF4-FFF2-40B4-BE49-F238E27FC236}">
                <a16:creationId xmlns:a16="http://schemas.microsoft.com/office/drawing/2014/main" id="{9205DB6E-6A03-434B-94EE-2FFA7C7C9385}"/>
              </a:ext>
            </a:extLst>
          </p:cNvPr>
          <p:cNvSpPr txBox="1"/>
          <p:nvPr/>
        </p:nvSpPr>
        <p:spPr>
          <a:xfrm>
            <a:off x="4016427" y="2914660"/>
            <a:ext cx="296876" cy="369332"/>
          </a:xfrm>
          <a:prstGeom prst="rect">
            <a:avLst/>
          </a:prstGeom>
          <a:noFill/>
        </p:spPr>
        <p:txBody>
          <a:bodyPr wrap="none" rtlCol="0">
            <a:spAutoFit/>
          </a:bodyPr>
          <a:lstStyle/>
          <a:p>
            <a:r>
              <a:rPr lang="en-US"/>
              <a:t>E</a:t>
            </a:r>
          </a:p>
        </p:txBody>
      </p:sp>
      <p:cxnSp>
        <p:nvCxnSpPr>
          <p:cNvPr id="42" name="Straight Arrow Connector 41">
            <a:extLst>
              <a:ext uri="{FF2B5EF4-FFF2-40B4-BE49-F238E27FC236}">
                <a16:creationId xmlns:a16="http://schemas.microsoft.com/office/drawing/2014/main" id="{F376490A-060B-4DE6-9086-111AF61CA6E8}"/>
              </a:ext>
            </a:extLst>
          </p:cNvPr>
          <p:cNvCxnSpPr/>
          <p:nvPr/>
        </p:nvCxnSpPr>
        <p:spPr>
          <a:xfrm>
            <a:off x="1320890" y="2214540"/>
            <a:ext cx="704235" cy="821284"/>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43" name="Straight Arrow Connector 42">
            <a:extLst>
              <a:ext uri="{FF2B5EF4-FFF2-40B4-BE49-F238E27FC236}">
                <a16:creationId xmlns:a16="http://schemas.microsoft.com/office/drawing/2014/main" id="{ED567453-3EA9-46B8-9D75-98942A709EA2}"/>
              </a:ext>
            </a:extLst>
          </p:cNvPr>
          <p:cNvCxnSpPr>
            <a:cxnSpLocks/>
          </p:cNvCxnSpPr>
          <p:nvPr/>
        </p:nvCxnSpPr>
        <p:spPr>
          <a:xfrm flipH="1">
            <a:off x="2395103" y="2226295"/>
            <a:ext cx="498611" cy="807389"/>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44" name="TextBox 43">
            <a:extLst>
              <a:ext uri="{FF2B5EF4-FFF2-40B4-BE49-F238E27FC236}">
                <a16:creationId xmlns:a16="http://schemas.microsoft.com/office/drawing/2014/main" id="{47461B1A-66E6-4BCD-B6A5-202DF397766B}"/>
              </a:ext>
            </a:extLst>
          </p:cNvPr>
          <p:cNvSpPr txBox="1"/>
          <p:nvPr/>
        </p:nvSpPr>
        <p:spPr>
          <a:xfrm>
            <a:off x="1671043" y="2336238"/>
            <a:ext cx="45719" cy="369332"/>
          </a:xfrm>
          <a:prstGeom prst="rect">
            <a:avLst/>
          </a:prstGeom>
          <a:noFill/>
        </p:spPr>
        <p:txBody>
          <a:bodyPr wrap="square" rtlCol="0">
            <a:spAutoFit/>
          </a:bodyPr>
          <a:lstStyle/>
          <a:p>
            <a:r>
              <a:rPr lang="en-US"/>
              <a:t>6</a:t>
            </a:r>
          </a:p>
        </p:txBody>
      </p:sp>
      <p:sp>
        <p:nvSpPr>
          <p:cNvPr id="45" name="TextBox 44">
            <a:extLst>
              <a:ext uri="{FF2B5EF4-FFF2-40B4-BE49-F238E27FC236}">
                <a16:creationId xmlns:a16="http://schemas.microsoft.com/office/drawing/2014/main" id="{6256C315-BA42-4DBC-A504-D60DE0A911C9}"/>
              </a:ext>
            </a:extLst>
          </p:cNvPr>
          <p:cNvSpPr txBox="1"/>
          <p:nvPr/>
        </p:nvSpPr>
        <p:spPr>
          <a:xfrm>
            <a:off x="3463219" y="2159283"/>
            <a:ext cx="301686" cy="369332"/>
          </a:xfrm>
          <a:prstGeom prst="rect">
            <a:avLst/>
          </a:prstGeom>
          <a:noFill/>
        </p:spPr>
        <p:txBody>
          <a:bodyPr wrap="none" rtlCol="0">
            <a:spAutoFit/>
          </a:bodyPr>
          <a:lstStyle/>
          <a:p>
            <a:r>
              <a:rPr lang="en-US"/>
              <a:t>8</a:t>
            </a:r>
          </a:p>
        </p:txBody>
      </p:sp>
      <p:cxnSp>
        <p:nvCxnSpPr>
          <p:cNvPr id="47" name="Straight Arrow Connector 46">
            <a:extLst>
              <a:ext uri="{FF2B5EF4-FFF2-40B4-BE49-F238E27FC236}">
                <a16:creationId xmlns:a16="http://schemas.microsoft.com/office/drawing/2014/main" id="{49EC3DF5-C892-405D-B160-F467C1D7CDD5}"/>
              </a:ext>
            </a:extLst>
          </p:cNvPr>
          <p:cNvCxnSpPr>
            <a:cxnSpLocks/>
          </p:cNvCxnSpPr>
          <p:nvPr/>
        </p:nvCxnSpPr>
        <p:spPr>
          <a:xfrm flipV="1">
            <a:off x="2604013" y="3149219"/>
            <a:ext cx="1160892" cy="142822"/>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48" name="TextBox 47">
            <a:extLst>
              <a:ext uri="{FF2B5EF4-FFF2-40B4-BE49-F238E27FC236}">
                <a16:creationId xmlns:a16="http://schemas.microsoft.com/office/drawing/2014/main" id="{77932F44-6A04-46C9-8BBB-F897CEF3AB74}"/>
              </a:ext>
            </a:extLst>
          </p:cNvPr>
          <p:cNvSpPr txBox="1"/>
          <p:nvPr/>
        </p:nvSpPr>
        <p:spPr>
          <a:xfrm>
            <a:off x="2661365" y="2473610"/>
            <a:ext cx="301686" cy="369332"/>
          </a:xfrm>
          <a:prstGeom prst="rect">
            <a:avLst/>
          </a:prstGeom>
          <a:noFill/>
        </p:spPr>
        <p:txBody>
          <a:bodyPr wrap="none" rtlCol="0">
            <a:spAutoFit/>
          </a:bodyPr>
          <a:lstStyle/>
          <a:p>
            <a:r>
              <a:rPr lang="en-US"/>
              <a:t>2</a:t>
            </a:r>
          </a:p>
        </p:txBody>
      </p:sp>
      <p:cxnSp>
        <p:nvCxnSpPr>
          <p:cNvPr id="51" name="Straight Arrow Connector 50">
            <a:extLst>
              <a:ext uri="{FF2B5EF4-FFF2-40B4-BE49-F238E27FC236}">
                <a16:creationId xmlns:a16="http://schemas.microsoft.com/office/drawing/2014/main" id="{79459947-3078-4ABE-B4DA-C1139E42F4C4}"/>
              </a:ext>
            </a:extLst>
          </p:cNvPr>
          <p:cNvCxnSpPr>
            <a:cxnSpLocks/>
          </p:cNvCxnSpPr>
          <p:nvPr/>
        </p:nvCxnSpPr>
        <p:spPr>
          <a:xfrm>
            <a:off x="1036151" y="2961776"/>
            <a:ext cx="790112" cy="237934"/>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52" name="Straight Arrow Connector 51">
            <a:extLst>
              <a:ext uri="{FF2B5EF4-FFF2-40B4-BE49-F238E27FC236}">
                <a16:creationId xmlns:a16="http://schemas.microsoft.com/office/drawing/2014/main" id="{E12BBA38-8C27-4E5D-8D60-563EE1DA3B29}"/>
              </a:ext>
            </a:extLst>
          </p:cNvPr>
          <p:cNvCxnSpPr>
            <a:cxnSpLocks/>
          </p:cNvCxnSpPr>
          <p:nvPr/>
        </p:nvCxnSpPr>
        <p:spPr>
          <a:xfrm>
            <a:off x="3135141" y="2136605"/>
            <a:ext cx="761054" cy="718253"/>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
        <p:nvSpPr>
          <p:cNvPr id="54" name="TextBox 53">
            <a:extLst>
              <a:ext uri="{FF2B5EF4-FFF2-40B4-BE49-F238E27FC236}">
                <a16:creationId xmlns:a16="http://schemas.microsoft.com/office/drawing/2014/main" id="{FD840ECC-961A-4BF1-9D62-2424206A6148}"/>
              </a:ext>
            </a:extLst>
          </p:cNvPr>
          <p:cNvSpPr txBox="1"/>
          <p:nvPr/>
        </p:nvSpPr>
        <p:spPr>
          <a:xfrm>
            <a:off x="1113228" y="3050461"/>
            <a:ext cx="567001" cy="369332"/>
          </a:xfrm>
          <a:prstGeom prst="rect">
            <a:avLst/>
          </a:prstGeom>
          <a:noFill/>
        </p:spPr>
        <p:txBody>
          <a:bodyPr wrap="square" rtlCol="0">
            <a:spAutoFit/>
          </a:bodyPr>
          <a:lstStyle/>
          <a:p>
            <a:r>
              <a:rPr lang="en-US"/>
              <a:t>10</a:t>
            </a:r>
          </a:p>
        </p:txBody>
      </p:sp>
      <p:sp>
        <p:nvSpPr>
          <p:cNvPr id="55" name="TextBox 54">
            <a:extLst>
              <a:ext uri="{FF2B5EF4-FFF2-40B4-BE49-F238E27FC236}">
                <a16:creationId xmlns:a16="http://schemas.microsoft.com/office/drawing/2014/main" id="{8A2DE1E1-1A24-4CCC-BA5C-806F14316EDF}"/>
              </a:ext>
            </a:extLst>
          </p:cNvPr>
          <p:cNvSpPr txBox="1"/>
          <p:nvPr/>
        </p:nvSpPr>
        <p:spPr>
          <a:xfrm>
            <a:off x="3038835" y="3213383"/>
            <a:ext cx="301686" cy="369332"/>
          </a:xfrm>
          <a:prstGeom prst="rect">
            <a:avLst/>
          </a:prstGeom>
          <a:noFill/>
        </p:spPr>
        <p:txBody>
          <a:bodyPr wrap="square" rtlCol="0">
            <a:spAutoFit/>
          </a:bodyPr>
          <a:lstStyle/>
          <a:p>
            <a:r>
              <a:rPr lang="en-US"/>
              <a:t>5</a:t>
            </a:r>
          </a:p>
        </p:txBody>
      </p:sp>
      <p:cxnSp>
        <p:nvCxnSpPr>
          <p:cNvPr id="56" name="Straight Arrow Connector 55">
            <a:extLst>
              <a:ext uri="{FF2B5EF4-FFF2-40B4-BE49-F238E27FC236}">
                <a16:creationId xmlns:a16="http://schemas.microsoft.com/office/drawing/2014/main" id="{64F76BE8-7424-4259-AB03-1D001AAFF85F}"/>
              </a:ext>
            </a:extLst>
          </p:cNvPr>
          <p:cNvCxnSpPr>
            <a:cxnSpLocks/>
          </p:cNvCxnSpPr>
          <p:nvPr/>
        </p:nvCxnSpPr>
        <p:spPr>
          <a:xfrm flipH="1" flipV="1">
            <a:off x="1061411" y="2854859"/>
            <a:ext cx="764852" cy="253289"/>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57" name="Straight Arrow Connector 56">
            <a:extLst>
              <a:ext uri="{FF2B5EF4-FFF2-40B4-BE49-F238E27FC236}">
                <a16:creationId xmlns:a16="http://schemas.microsoft.com/office/drawing/2014/main" id="{E82521D7-87B9-4CF4-BDBE-E0CAB01FEC09}"/>
              </a:ext>
            </a:extLst>
          </p:cNvPr>
          <p:cNvCxnSpPr>
            <a:cxnSpLocks/>
          </p:cNvCxnSpPr>
          <p:nvPr/>
        </p:nvCxnSpPr>
        <p:spPr>
          <a:xfrm flipH="1">
            <a:off x="1396728" y="2025399"/>
            <a:ext cx="1092547" cy="86455"/>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58" name="TextBox 57">
            <a:extLst>
              <a:ext uri="{FF2B5EF4-FFF2-40B4-BE49-F238E27FC236}">
                <a16:creationId xmlns:a16="http://schemas.microsoft.com/office/drawing/2014/main" id="{D3E38FD5-06B8-4371-B791-F8719A19DF18}"/>
              </a:ext>
            </a:extLst>
          </p:cNvPr>
          <p:cNvSpPr txBox="1"/>
          <p:nvPr/>
        </p:nvSpPr>
        <p:spPr>
          <a:xfrm>
            <a:off x="1263483" y="2648521"/>
            <a:ext cx="301686" cy="369332"/>
          </a:xfrm>
          <a:prstGeom prst="rect">
            <a:avLst/>
          </a:prstGeom>
          <a:noFill/>
        </p:spPr>
        <p:txBody>
          <a:bodyPr wrap="none" rtlCol="0">
            <a:spAutoFit/>
          </a:bodyPr>
          <a:lstStyle/>
          <a:p>
            <a:r>
              <a:rPr lang="en-US"/>
              <a:t>4</a:t>
            </a:r>
          </a:p>
        </p:txBody>
      </p:sp>
      <p:sp>
        <p:nvSpPr>
          <p:cNvPr id="59" name="TextBox 58">
            <a:extLst>
              <a:ext uri="{FF2B5EF4-FFF2-40B4-BE49-F238E27FC236}">
                <a16:creationId xmlns:a16="http://schemas.microsoft.com/office/drawing/2014/main" id="{C242DB76-8692-422B-865B-DFBEC5B68093}"/>
              </a:ext>
            </a:extLst>
          </p:cNvPr>
          <p:cNvSpPr txBox="1"/>
          <p:nvPr/>
        </p:nvSpPr>
        <p:spPr>
          <a:xfrm>
            <a:off x="1879038" y="2025399"/>
            <a:ext cx="45719" cy="369332"/>
          </a:xfrm>
          <a:prstGeom prst="rect">
            <a:avLst/>
          </a:prstGeom>
          <a:noFill/>
        </p:spPr>
        <p:txBody>
          <a:bodyPr wrap="square" rtlCol="0">
            <a:spAutoFit/>
          </a:bodyPr>
          <a:lstStyle/>
          <a:p>
            <a:r>
              <a:rPr lang="en-US"/>
              <a:t>7</a:t>
            </a:r>
          </a:p>
        </p:txBody>
      </p:sp>
      <p:cxnSp>
        <p:nvCxnSpPr>
          <p:cNvPr id="60" name="Straight Arrow Connector 59">
            <a:extLst>
              <a:ext uri="{FF2B5EF4-FFF2-40B4-BE49-F238E27FC236}">
                <a16:creationId xmlns:a16="http://schemas.microsoft.com/office/drawing/2014/main" id="{0293DE95-87C9-4819-B7B2-AD7000543634}"/>
              </a:ext>
            </a:extLst>
          </p:cNvPr>
          <p:cNvCxnSpPr>
            <a:cxnSpLocks/>
          </p:cNvCxnSpPr>
          <p:nvPr/>
        </p:nvCxnSpPr>
        <p:spPr>
          <a:xfrm flipH="1" flipV="1">
            <a:off x="3065528" y="2195011"/>
            <a:ext cx="722640" cy="682525"/>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
        <p:nvSpPr>
          <p:cNvPr id="61" name="TextBox 60">
            <a:extLst>
              <a:ext uri="{FF2B5EF4-FFF2-40B4-BE49-F238E27FC236}">
                <a16:creationId xmlns:a16="http://schemas.microsoft.com/office/drawing/2014/main" id="{D716246E-BEDF-49AC-86C2-46CB8E85041F}"/>
              </a:ext>
            </a:extLst>
          </p:cNvPr>
          <p:cNvSpPr txBox="1"/>
          <p:nvPr/>
        </p:nvSpPr>
        <p:spPr>
          <a:xfrm>
            <a:off x="3180378" y="2477146"/>
            <a:ext cx="301686" cy="369332"/>
          </a:xfrm>
          <a:prstGeom prst="rect">
            <a:avLst/>
          </a:prstGeom>
          <a:noFill/>
        </p:spPr>
        <p:txBody>
          <a:bodyPr wrap="none" rtlCol="0">
            <a:spAutoFit/>
          </a:bodyPr>
          <a:lstStyle/>
          <a:p>
            <a:r>
              <a:rPr lang="en-US"/>
              <a:t>2</a:t>
            </a:r>
          </a:p>
        </p:txBody>
      </p:sp>
    </p:spTree>
    <p:extLst>
      <p:ext uri="{BB962C8B-B14F-4D97-AF65-F5344CB8AC3E}">
        <p14:creationId xmlns:p14="http://schemas.microsoft.com/office/powerpoint/2010/main" val="9188218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F2AE17B-99A3-174A-087A-1A445911DF4B}"/>
              </a:ext>
            </a:extLst>
          </p:cNvPr>
          <p:cNvSpPr txBox="1"/>
          <p:nvPr/>
        </p:nvSpPr>
        <p:spPr>
          <a:xfrm>
            <a:off x="2186608" y="2266124"/>
            <a:ext cx="988925" cy="369332"/>
          </a:xfrm>
          <a:prstGeom prst="rect">
            <a:avLst/>
          </a:prstGeom>
          <a:noFill/>
        </p:spPr>
        <p:txBody>
          <a:bodyPr wrap="none" rtlCol="0">
            <a:spAutoFit/>
          </a:bodyPr>
          <a:lstStyle/>
          <a:p>
            <a:r>
              <a:rPr lang="en-US"/>
              <a:t>Memory</a:t>
            </a:r>
          </a:p>
        </p:txBody>
      </p:sp>
      <p:sp>
        <p:nvSpPr>
          <p:cNvPr id="3" name="TextBox 2">
            <a:extLst>
              <a:ext uri="{FF2B5EF4-FFF2-40B4-BE49-F238E27FC236}">
                <a16:creationId xmlns:a16="http://schemas.microsoft.com/office/drawing/2014/main" id="{FE8A16C8-68A2-62F8-461F-FEC916B01E5B}"/>
              </a:ext>
            </a:extLst>
          </p:cNvPr>
          <p:cNvSpPr txBox="1"/>
          <p:nvPr/>
        </p:nvSpPr>
        <p:spPr>
          <a:xfrm>
            <a:off x="1242390" y="4198798"/>
            <a:ext cx="1033809" cy="646331"/>
          </a:xfrm>
          <a:prstGeom prst="rect">
            <a:avLst/>
          </a:prstGeom>
          <a:noFill/>
        </p:spPr>
        <p:txBody>
          <a:bodyPr wrap="none" rtlCol="0">
            <a:spAutoFit/>
          </a:bodyPr>
          <a:lstStyle/>
          <a:p>
            <a:r>
              <a:rPr lang="en-US"/>
              <a:t>Program </a:t>
            </a:r>
          </a:p>
          <a:p>
            <a:r>
              <a:rPr lang="en-US"/>
              <a:t>Counter</a:t>
            </a:r>
          </a:p>
        </p:txBody>
      </p:sp>
      <p:sp>
        <p:nvSpPr>
          <p:cNvPr id="4" name="TextBox 3">
            <a:extLst>
              <a:ext uri="{FF2B5EF4-FFF2-40B4-BE49-F238E27FC236}">
                <a16:creationId xmlns:a16="http://schemas.microsoft.com/office/drawing/2014/main" id="{35A9305A-D63F-C3B1-C2C0-942721550BF1}"/>
              </a:ext>
            </a:extLst>
          </p:cNvPr>
          <p:cNvSpPr txBox="1"/>
          <p:nvPr/>
        </p:nvSpPr>
        <p:spPr>
          <a:xfrm>
            <a:off x="4422913" y="4283768"/>
            <a:ext cx="527709" cy="369332"/>
          </a:xfrm>
          <a:prstGeom prst="rect">
            <a:avLst/>
          </a:prstGeom>
          <a:noFill/>
        </p:spPr>
        <p:txBody>
          <a:bodyPr wrap="none" rtlCol="0">
            <a:spAutoFit/>
          </a:bodyPr>
          <a:lstStyle/>
          <a:p>
            <a:r>
              <a:rPr lang="en-US"/>
              <a:t>ALE</a:t>
            </a:r>
          </a:p>
        </p:txBody>
      </p:sp>
      <p:sp>
        <p:nvSpPr>
          <p:cNvPr id="5" name="TextBox 4">
            <a:extLst>
              <a:ext uri="{FF2B5EF4-FFF2-40B4-BE49-F238E27FC236}">
                <a16:creationId xmlns:a16="http://schemas.microsoft.com/office/drawing/2014/main" id="{F1EA14B9-E68D-89FF-C7BC-9796597964E7}"/>
              </a:ext>
            </a:extLst>
          </p:cNvPr>
          <p:cNvSpPr txBox="1"/>
          <p:nvPr/>
        </p:nvSpPr>
        <p:spPr>
          <a:xfrm>
            <a:off x="1844206" y="5814394"/>
            <a:ext cx="684803" cy="369332"/>
          </a:xfrm>
          <a:prstGeom prst="rect">
            <a:avLst/>
          </a:prstGeom>
          <a:noFill/>
        </p:spPr>
        <p:txBody>
          <a:bodyPr wrap="none" rtlCol="0">
            <a:spAutoFit/>
          </a:bodyPr>
          <a:lstStyle/>
          <a:p>
            <a:r>
              <a:rPr lang="en-US"/>
              <a:t>Input</a:t>
            </a:r>
          </a:p>
        </p:txBody>
      </p:sp>
      <p:sp>
        <p:nvSpPr>
          <p:cNvPr id="6" name="TextBox 5">
            <a:extLst>
              <a:ext uri="{FF2B5EF4-FFF2-40B4-BE49-F238E27FC236}">
                <a16:creationId xmlns:a16="http://schemas.microsoft.com/office/drawing/2014/main" id="{C78A3410-5EEB-1538-F7AA-04665515EE25}"/>
              </a:ext>
            </a:extLst>
          </p:cNvPr>
          <p:cNvSpPr txBox="1"/>
          <p:nvPr/>
        </p:nvSpPr>
        <p:spPr>
          <a:xfrm>
            <a:off x="3906078" y="5734881"/>
            <a:ext cx="856325" cy="369332"/>
          </a:xfrm>
          <a:prstGeom prst="rect">
            <a:avLst/>
          </a:prstGeom>
          <a:noFill/>
        </p:spPr>
        <p:txBody>
          <a:bodyPr wrap="none" rtlCol="0">
            <a:spAutoFit/>
          </a:bodyPr>
          <a:lstStyle/>
          <a:p>
            <a:r>
              <a:rPr lang="en-US"/>
              <a:t>Output</a:t>
            </a:r>
          </a:p>
        </p:txBody>
      </p:sp>
      <mc:AlternateContent xmlns:mc="http://schemas.openxmlformats.org/markup-compatibility/2006" xmlns:p14="http://schemas.microsoft.com/office/powerpoint/2010/main" xmlns:aink="http://schemas.microsoft.com/office/drawing/2016/ink">
        <mc:Choice Requires="p14 aink">
          <p:contentPart p14:bwMode="auto" r:id="rId2">
            <p14:nvContentPartPr>
              <p14:cNvPr id="7" name="Ink 6">
                <a:extLst>
                  <a:ext uri="{FF2B5EF4-FFF2-40B4-BE49-F238E27FC236}">
                    <a16:creationId xmlns:a16="http://schemas.microsoft.com/office/drawing/2014/main" id="{96227FC1-24F5-3816-8672-1E113582F541}"/>
                  </a:ext>
                </a:extLst>
              </p14:cNvPr>
              <p14:cNvContentPartPr/>
              <p14:nvPr/>
            </p14:nvContentPartPr>
            <p14:xfrm>
              <a:off x="458671" y="3326026"/>
              <a:ext cx="5421019" cy="3392417"/>
            </p14:xfrm>
          </p:contentPart>
        </mc:Choice>
        <mc:Fallback xmlns="">
          <p:pic>
            <p:nvPicPr>
              <p:cNvPr id="7" name="Ink 6">
                <a:extLst>
                  <a:ext uri="{FF2B5EF4-FFF2-40B4-BE49-F238E27FC236}">
                    <a16:creationId xmlns:a16="http://schemas.microsoft.com/office/drawing/2014/main" id="{96227FC1-24F5-3816-8672-1E113582F541}"/>
                  </a:ext>
                </a:extLst>
              </p:cNvPr>
              <p:cNvPicPr/>
              <p:nvPr/>
            </p:nvPicPr>
            <p:blipFill>
              <a:blip r:embed="rId3"/>
              <a:stretch>
                <a:fillRect/>
              </a:stretch>
            </p:blipFill>
            <p:spPr>
              <a:xfrm>
                <a:off x="440669" y="3218022"/>
                <a:ext cx="5456662" cy="3608066"/>
              </a:xfrm>
              <a:prstGeom prst="rect">
                <a:avLst/>
              </a:prstGeom>
            </p:spPr>
          </p:pic>
        </mc:Fallback>
      </mc:AlternateContent>
      <p:sp>
        <p:nvSpPr>
          <p:cNvPr id="8" name="TextBox 7">
            <a:extLst>
              <a:ext uri="{FF2B5EF4-FFF2-40B4-BE49-F238E27FC236}">
                <a16:creationId xmlns:a16="http://schemas.microsoft.com/office/drawing/2014/main" id="{665AE5BE-DD37-A033-6485-148CE2885A0B}"/>
              </a:ext>
            </a:extLst>
          </p:cNvPr>
          <p:cNvSpPr txBox="1"/>
          <p:nvPr/>
        </p:nvSpPr>
        <p:spPr>
          <a:xfrm>
            <a:off x="9469229" y="1866078"/>
            <a:ext cx="2378921" cy="1600438"/>
          </a:xfrm>
          <a:prstGeom prst="rect">
            <a:avLst/>
          </a:prstGeom>
          <a:noFill/>
        </p:spPr>
        <p:txBody>
          <a:bodyPr wrap="none" rtlCol="0">
            <a:spAutoFit/>
          </a:bodyPr>
          <a:lstStyle/>
          <a:p>
            <a:r>
              <a:rPr lang="en-US" sz="1400"/>
              <a:t>Just need 6 primitives?</a:t>
            </a:r>
          </a:p>
          <a:p>
            <a:pPr marL="342900" indent="-342900">
              <a:buFont typeface="+mj-lt"/>
              <a:buAutoNum type="arabicPeriod"/>
            </a:pPr>
            <a:r>
              <a:rPr lang="en-US" sz="1400"/>
              <a:t>input (strings/numbers)</a:t>
            </a:r>
          </a:p>
          <a:p>
            <a:pPr marL="342900" indent="-342900">
              <a:buFont typeface="+mj-lt"/>
              <a:buAutoNum type="arabicPeriod"/>
            </a:pPr>
            <a:r>
              <a:rPr lang="en-US" sz="1400"/>
              <a:t>output (strings/numbers)</a:t>
            </a:r>
          </a:p>
          <a:p>
            <a:pPr marL="342900" indent="-342900">
              <a:buFont typeface="+mj-lt"/>
              <a:buAutoNum type="arabicPeriod"/>
            </a:pPr>
            <a:r>
              <a:rPr lang="en-US" sz="1400"/>
              <a:t>read</a:t>
            </a:r>
          </a:p>
          <a:p>
            <a:pPr marL="342900" indent="-342900">
              <a:buFont typeface="+mj-lt"/>
              <a:buAutoNum type="arabicPeriod"/>
            </a:pPr>
            <a:r>
              <a:rPr lang="en-US" sz="1400"/>
              <a:t>stop</a:t>
            </a:r>
          </a:p>
          <a:p>
            <a:pPr marL="342900" indent="-342900">
              <a:buFont typeface="+mj-lt"/>
              <a:buAutoNum type="arabicPeriod"/>
            </a:pPr>
            <a:r>
              <a:rPr lang="en-US" sz="1400"/>
              <a:t>true</a:t>
            </a:r>
          </a:p>
          <a:p>
            <a:pPr marL="342900" indent="-342900">
              <a:buFont typeface="+mj-lt"/>
              <a:buAutoNum type="arabicPeriod"/>
            </a:pPr>
            <a:r>
              <a:rPr lang="en-US" sz="1400"/>
              <a:t>false</a:t>
            </a:r>
          </a:p>
        </p:txBody>
      </p:sp>
      <p:sp>
        <p:nvSpPr>
          <p:cNvPr id="9" name="TextBox 8">
            <a:extLst>
              <a:ext uri="{FF2B5EF4-FFF2-40B4-BE49-F238E27FC236}">
                <a16:creationId xmlns:a16="http://schemas.microsoft.com/office/drawing/2014/main" id="{AD902031-5294-AA46-1E60-A0709AD21F72}"/>
              </a:ext>
            </a:extLst>
          </p:cNvPr>
          <p:cNvSpPr txBox="1"/>
          <p:nvPr/>
        </p:nvSpPr>
        <p:spPr>
          <a:xfrm>
            <a:off x="6455542" y="2189631"/>
            <a:ext cx="2636234" cy="1169551"/>
          </a:xfrm>
          <a:prstGeom prst="rect">
            <a:avLst/>
          </a:prstGeom>
          <a:noFill/>
        </p:spPr>
        <p:txBody>
          <a:bodyPr wrap="square" rtlCol="0">
            <a:spAutoFit/>
          </a:bodyPr>
          <a:lstStyle/>
          <a:p>
            <a:r>
              <a:rPr lang="en-US" sz="1400">
                <a:solidFill>
                  <a:srgbClr val="00B050"/>
                </a:solidFill>
              </a:rPr>
              <a:t>Interpreter?  Maybe this converts instructions written in terms of higher language constructs, like ‘power’, ‘PEMDAS’ into primitives the ALE understands.  </a:t>
            </a:r>
          </a:p>
        </p:txBody>
      </p:sp>
      <p:sp>
        <p:nvSpPr>
          <p:cNvPr id="10" name="TextBox 9">
            <a:extLst>
              <a:ext uri="{FF2B5EF4-FFF2-40B4-BE49-F238E27FC236}">
                <a16:creationId xmlns:a16="http://schemas.microsoft.com/office/drawing/2014/main" id="{F0FE08A5-AD93-468F-7FFF-6CADF2E98587}"/>
              </a:ext>
            </a:extLst>
          </p:cNvPr>
          <p:cNvSpPr txBox="1"/>
          <p:nvPr/>
        </p:nvSpPr>
        <p:spPr>
          <a:xfrm>
            <a:off x="7507409" y="4869205"/>
            <a:ext cx="2561086" cy="338554"/>
          </a:xfrm>
          <a:prstGeom prst="rect">
            <a:avLst/>
          </a:prstGeom>
          <a:noFill/>
        </p:spPr>
        <p:txBody>
          <a:bodyPr wrap="none" rtlCol="0">
            <a:spAutoFit/>
          </a:bodyPr>
          <a:lstStyle/>
          <a:p>
            <a:r>
              <a:rPr lang="en-US" sz="1600">
                <a:solidFill>
                  <a:srgbClr val="0070C0"/>
                </a:solidFill>
              </a:rPr>
              <a:t>Arithmetic/Logic operations.</a:t>
            </a:r>
          </a:p>
        </p:txBody>
      </p:sp>
      <p:sp>
        <p:nvSpPr>
          <p:cNvPr id="11" name="TextBox 10">
            <a:extLst>
              <a:ext uri="{FF2B5EF4-FFF2-40B4-BE49-F238E27FC236}">
                <a16:creationId xmlns:a16="http://schemas.microsoft.com/office/drawing/2014/main" id="{F794BE78-2782-327F-6841-F4681F496E02}"/>
              </a:ext>
            </a:extLst>
          </p:cNvPr>
          <p:cNvSpPr txBox="1"/>
          <p:nvPr/>
        </p:nvSpPr>
        <p:spPr>
          <a:xfrm>
            <a:off x="398718" y="683129"/>
            <a:ext cx="11414347" cy="1323439"/>
          </a:xfrm>
          <a:prstGeom prst="rect">
            <a:avLst/>
          </a:prstGeom>
          <a:noFill/>
        </p:spPr>
        <p:txBody>
          <a:bodyPr wrap="square" rtlCol="0">
            <a:spAutoFit/>
          </a:bodyPr>
          <a:lstStyle/>
          <a:p>
            <a:r>
              <a:rPr lang="en-US" sz="1600"/>
              <a:t>Instructions must be:</a:t>
            </a:r>
          </a:p>
          <a:p>
            <a:pPr marL="342900" indent="-342900">
              <a:buFont typeface="+mj-lt"/>
              <a:buAutoNum type="arabicPeriod"/>
            </a:pPr>
            <a:r>
              <a:rPr lang="en-US" sz="1600"/>
              <a:t>syntactically valid: ‘Dog cat cloud’ is not, in sense that computer cannot execute these instructions.  Most codes catch these errors.  But ‘I run tree’ is, in sense that computer can execute these instructions.  But it won’t be meaningful to </a:t>
            </a:r>
            <a:r>
              <a:rPr lang="en-US" sz="1600" i="1"/>
              <a:t>you</a:t>
            </a:r>
            <a:r>
              <a:rPr lang="en-US" sz="1600"/>
              <a:t>.</a:t>
            </a:r>
          </a:p>
          <a:p>
            <a:pPr marL="342900" indent="-342900">
              <a:buFont typeface="+mj-lt"/>
              <a:buAutoNum type="arabicPeriod"/>
            </a:pPr>
            <a:r>
              <a:rPr lang="en-US" sz="1600"/>
              <a:t>(static) semantically valid: ‘I run tree’ is not, again.  Some (Python included) catch these errors too.  But ‘I hit tree’ is, i.e., it’s meaningful to computer and to you.  </a:t>
            </a:r>
          </a:p>
        </p:txBody>
      </p:sp>
      <mc:AlternateContent xmlns:mc="http://schemas.openxmlformats.org/markup-compatibility/2006" xmlns:p14="http://schemas.microsoft.com/office/powerpoint/2010/main">
        <mc:Choice Requires="p14">
          <p:contentPart p14:bwMode="auto" r:id="rId4">
            <p14:nvContentPartPr>
              <p14:cNvPr id="12" name="Ink 11">
                <a:extLst>
                  <a:ext uri="{FF2B5EF4-FFF2-40B4-BE49-F238E27FC236}">
                    <a16:creationId xmlns:a16="http://schemas.microsoft.com/office/drawing/2014/main" id="{30F960F8-6573-79BA-0740-F5D41FD2DC6A}"/>
                  </a:ext>
                </a:extLst>
              </p14:cNvPr>
              <p14:cNvContentPartPr/>
              <p14:nvPr/>
            </p14:nvContentPartPr>
            <p14:xfrm>
              <a:off x="1095848" y="2097987"/>
              <a:ext cx="6341391" cy="4326620"/>
            </p14:xfrm>
          </p:contentPart>
        </mc:Choice>
        <mc:Fallback xmlns="">
          <p:pic>
            <p:nvPicPr>
              <p:cNvPr id="12" name="Ink 11">
                <a:extLst>
                  <a:ext uri="{FF2B5EF4-FFF2-40B4-BE49-F238E27FC236}">
                    <a16:creationId xmlns:a16="http://schemas.microsoft.com/office/drawing/2014/main" id="{30F960F8-6573-79BA-0740-F5D41FD2DC6A}"/>
                  </a:ext>
                </a:extLst>
              </p:cNvPr>
              <p:cNvPicPr/>
              <p:nvPr/>
            </p:nvPicPr>
            <p:blipFill>
              <a:blip r:embed="rId5"/>
              <a:stretch>
                <a:fillRect/>
              </a:stretch>
            </p:blipFill>
            <p:spPr>
              <a:xfrm>
                <a:off x="1086848" y="2088987"/>
                <a:ext cx="6359031" cy="4344261"/>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3" name="Ink 12">
                <a:extLst>
                  <a:ext uri="{FF2B5EF4-FFF2-40B4-BE49-F238E27FC236}">
                    <a16:creationId xmlns:a16="http://schemas.microsoft.com/office/drawing/2014/main" id="{8A26354B-4FE1-3837-5EC0-EEAF818B0805}"/>
                  </a:ext>
                </a:extLst>
              </p14:cNvPr>
              <p14:cNvContentPartPr/>
              <p14:nvPr/>
            </p14:nvContentPartPr>
            <p14:xfrm>
              <a:off x="3499560" y="2259188"/>
              <a:ext cx="438840" cy="881640"/>
            </p14:xfrm>
          </p:contentPart>
        </mc:Choice>
        <mc:Fallback xmlns="">
          <p:pic>
            <p:nvPicPr>
              <p:cNvPr id="13" name="Ink 12">
                <a:extLst>
                  <a:ext uri="{FF2B5EF4-FFF2-40B4-BE49-F238E27FC236}">
                    <a16:creationId xmlns:a16="http://schemas.microsoft.com/office/drawing/2014/main" id="{8A26354B-4FE1-3837-5EC0-EEAF818B0805}"/>
                  </a:ext>
                </a:extLst>
              </p:cNvPr>
              <p:cNvPicPr/>
              <p:nvPr/>
            </p:nvPicPr>
            <p:blipFill>
              <a:blip r:embed="rId7"/>
              <a:stretch>
                <a:fillRect/>
              </a:stretch>
            </p:blipFill>
            <p:spPr>
              <a:xfrm>
                <a:off x="3490560" y="2250188"/>
                <a:ext cx="456480" cy="8992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4" name="Ink 13">
                <a:extLst>
                  <a:ext uri="{FF2B5EF4-FFF2-40B4-BE49-F238E27FC236}">
                    <a16:creationId xmlns:a16="http://schemas.microsoft.com/office/drawing/2014/main" id="{C35294D2-15B7-B093-109A-D8A60EC5A6CE}"/>
                  </a:ext>
                </a:extLst>
              </p14:cNvPr>
              <p14:cNvContentPartPr/>
              <p14:nvPr/>
            </p14:nvContentPartPr>
            <p14:xfrm>
              <a:off x="1929240" y="1002890"/>
              <a:ext cx="438480" cy="1030218"/>
            </p14:xfrm>
          </p:contentPart>
        </mc:Choice>
        <mc:Fallback xmlns="">
          <p:pic>
            <p:nvPicPr>
              <p:cNvPr id="14" name="Ink 13">
                <a:extLst>
                  <a:ext uri="{FF2B5EF4-FFF2-40B4-BE49-F238E27FC236}">
                    <a16:creationId xmlns:a16="http://schemas.microsoft.com/office/drawing/2014/main" id="{C35294D2-15B7-B093-109A-D8A60EC5A6CE}"/>
                  </a:ext>
                </a:extLst>
              </p:cNvPr>
              <p:cNvPicPr/>
              <p:nvPr/>
            </p:nvPicPr>
            <p:blipFill>
              <a:blip r:embed="rId9"/>
              <a:stretch>
                <a:fillRect/>
              </a:stretch>
            </p:blipFill>
            <p:spPr>
              <a:xfrm>
                <a:off x="1920233" y="993891"/>
                <a:ext cx="456134" cy="1047856"/>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5" name="Ink 14">
                <a:extLst>
                  <a:ext uri="{FF2B5EF4-FFF2-40B4-BE49-F238E27FC236}">
                    <a16:creationId xmlns:a16="http://schemas.microsoft.com/office/drawing/2014/main" id="{8E6F8BD0-24D1-D060-7BA6-B3324E5ADBD6}"/>
                  </a:ext>
                </a:extLst>
              </p14:cNvPr>
              <p14:cNvContentPartPr/>
              <p14:nvPr/>
            </p14:nvContentPartPr>
            <p14:xfrm>
              <a:off x="3925800" y="3434948"/>
              <a:ext cx="356760" cy="709200"/>
            </p14:xfrm>
          </p:contentPart>
        </mc:Choice>
        <mc:Fallback xmlns="">
          <p:pic>
            <p:nvPicPr>
              <p:cNvPr id="15" name="Ink 14">
                <a:extLst>
                  <a:ext uri="{FF2B5EF4-FFF2-40B4-BE49-F238E27FC236}">
                    <a16:creationId xmlns:a16="http://schemas.microsoft.com/office/drawing/2014/main" id="{8E6F8BD0-24D1-D060-7BA6-B3324E5ADBD6}"/>
                  </a:ext>
                </a:extLst>
              </p:cNvPr>
              <p:cNvPicPr/>
              <p:nvPr/>
            </p:nvPicPr>
            <p:blipFill>
              <a:blip r:embed="rId11"/>
              <a:stretch>
                <a:fillRect/>
              </a:stretch>
            </p:blipFill>
            <p:spPr>
              <a:xfrm>
                <a:off x="3916791" y="3425953"/>
                <a:ext cx="374418" cy="726831"/>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6" name="Ink 15">
                <a:extLst>
                  <a:ext uri="{FF2B5EF4-FFF2-40B4-BE49-F238E27FC236}">
                    <a16:creationId xmlns:a16="http://schemas.microsoft.com/office/drawing/2014/main" id="{E0752CA1-334C-048A-ADBD-5BF0A9283177}"/>
                  </a:ext>
                </a:extLst>
              </p14:cNvPr>
              <p14:cNvContentPartPr/>
              <p14:nvPr/>
            </p14:nvContentPartPr>
            <p14:xfrm>
              <a:off x="1540800" y="5708708"/>
              <a:ext cx="344880" cy="381960"/>
            </p14:xfrm>
          </p:contentPart>
        </mc:Choice>
        <mc:Fallback xmlns="">
          <p:pic>
            <p:nvPicPr>
              <p:cNvPr id="16" name="Ink 15">
                <a:extLst>
                  <a:ext uri="{FF2B5EF4-FFF2-40B4-BE49-F238E27FC236}">
                    <a16:creationId xmlns:a16="http://schemas.microsoft.com/office/drawing/2014/main" id="{E0752CA1-334C-048A-ADBD-5BF0A9283177}"/>
                  </a:ext>
                </a:extLst>
              </p:cNvPr>
              <p:cNvPicPr/>
              <p:nvPr/>
            </p:nvPicPr>
            <p:blipFill>
              <a:blip r:embed="rId13"/>
              <a:stretch>
                <a:fillRect/>
              </a:stretch>
            </p:blipFill>
            <p:spPr>
              <a:xfrm>
                <a:off x="1531791" y="5699708"/>
                <a:ext cx="362538" cy="3996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7" name="Ink 16">
                <a:extLst>
                  <a:ext uri="{FF2B5EF4-FFF2-40B4-BE49-F238E27FC236}">
                    <a16:creationId xmlns:a16="http://schemas.microsoft.com/office/drawing/2014/main" id="{9F049F59-40BA-04F3-C188-6333AF8FCFD8}"/>
                  </a:ext>
                </a:extLst>
              </p14:cNvPr>
              <p14:cNvContentPartPr/>
              <p14:nvPr/>
            </p14:nvContentPartPr>
            <p14:xfrm>
              <a:off x="4611240" y="2796668"/>
              <a:ext cx="1706040" cy="324720"/>
            </p14:xfrm>
          </p:contentPart>
        </mc:Choice>
        <mc:Fallback xmlns="">
          <p:pic>
            <p:nvPicPr>
              <p:cNvPr id="17" name="Ink 16">
                <a:extLst>
                  <a:ext uri="{FF2B5EF4-FFF2-40B4-BE49-F238E27FC236}">
                    <a16:creationId xmlns:a16="http://schemas.microsoft.com/office/drawing/2014/main" id="{9F049F59-40BA-04F3-C188-6333AF8FCFD8}"/>
                  </a:ext>
                </a:extLst>
              </p:cNvPr>
              <p:cNvPicPr/>
              <p:nvPr/>
            </p:nvPicPr>
            <p:blipFill>
              <a:blip r:embed="rId15"/>
              <a:stretch>
                <a:fillRect/>
              </a:stretch>
            </p:blipFill>
            <p:spPr>
              <a:xfrm>
                <a:off x="4593240" y="2778668"/>
                <a:ext cx="1741680" cy="360360"/>
              </a:xfrm>
              <a:prstGeom prst="rect">
                <a:avLst/>
              </a:prstGeom>
            </p:spPr>
          </p:pic>
        </mc:Fallback>
      </mc:AlternateContent>
      <p:sp>
        <p:nvSpPr>
          <p:cNvPr id="18" name="TextBox 17">
            <a:extLst>
              <a:ext uri="{FF2B5EF4-FFF2-40B4-BE49-F238E27FC236}">
                <a16:creationId xmlns:a16="http://schemas.microsoft.com/office/drawing/2014/main" id="{A3A09A28-1CCA-0783-0293-1FA00D330111}"/>
              </a:ext>
            </a:extLst>
          </p:cNvPr>
          <p:cNvSpPr txBox="1"/>
          <p:nvPr/>
        </p:nvSpPr>
        <p:spPr>
          <a:xfrm>
            <a:off x="6706467" y="3542245"/>
            <a:ext cx="3786229" cy="1077218"/>
          </a:xfrm>
          <a:prstGeom prst="rect">
            <a:avLst/>
          </a:prstGeom>
          <a:noFill/>
        </p:spPr>
        <p:txBody>
          <a:bodyPr wrap="none" rtlCol="0">
            <a:spAutoFit/>
          </a:bodyPr>
          <a:lstStyle/>
          <a:p>
            <a:r>
              <a:rPr lang="en-US" sz="1600"/>
              <a:t>Integrated Development Environment (IDE)</a:t>
            </a:r>
          </a:p>
          <a:p>
            <a:pPr marL="285750" indent="-285750">
              <a:buFont typeface="Arial" panose="020B0604020202020204" pitchFamily="34" charset="0"/>
              <a:buChar char="•"/>
            </a:pPr>
            <a:r>
              <a:rPr lang="en-US" sz="1600"/>
              <a:t>text editor</a:t>
            </a:r>
          </a:p>
          <a:p>
            <a:pPr marL="285750" indent="-285750">
              <a:buFont typeface="Arial" panose="020B0604020202020204" pitchFamily="34" charset="0"/>
              <a:buChar char="•"/>
            </a:pPr>
            <a:r>
              <a:rPr lang="en-US" sz="1600"/>
              <a:t>shell (where program is executed)</a:t>
            </a:r>
          </a:p>
          <a:p>
            <a:pPr marL="285750" indent="-285750">
              <a:buFont typeface="Arial" panose="020B0604020202020204" pitchFamily="34" charset="0"/>
              <a:buChar char="•"/>
            </a:pPr>
            <a:r>
              <a:rPr lang="en-US" sz="1600"/>
              <a:t>debugger</a:t>
            </a:r>
          </a:p>
        </p:txBody>
      </p:sp>
      <p:sp>
        <p:nvSpPr>
          <p:cNvPr id="19" name="TextBox 18">
            <a:extLst>
              <a:ext uri="{FF2B5EF4-FFF2-40B4-BE49-F238E27FC236}">
                <a16:creationId xmlns:a16="http://schemas.microsoft.com/office/drawing/2014/main" id="{7571907D-70E2-7443-91B4-39B1A7F15613}"/>
              </a:ext>
            </a:extLst>
          </p:cNvPr>
          <p:cNvSpPr txBox="1"/>
          <p:nvPr/>
        </p:nvSpPr>
        <p:spPr>
          <a:xfrm>
            <a:off x="3718980" y="109506"/>
            <a:ext cx="3864077" cy="461665"/>
          </a:xfrm>
          <a:prstGeom prst="rect">
            <a:avLst/>
          </a:prstGeom>
          <a:noFill/>
        </p:spPr>
        <p:txBody>
          <a:bodyPr wrap="square" rtlCol="0">
            <a:spAutoFit/>
          </a:bodyPr>
          <a:lstStyle/>
          <a:p>
            <a:r>
              <a:rPr lang="en-US" sz="2400" b="1" u="sng"/>
              <a:t>Computer Science Whatever</a:t>
            </a:r>
          </a:p>
        </p:txBody>
      </p:sp>
    </p:spTree>
    <p:extLst>
      <p:ext uri="{BB962C8B-B14F-4D97-AF65-F5344CB8AC3E}">
        <p14:creationId xmlns:p14="http://schemas.microsoft.com/office/powerpoint/2010/main" val="26658875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568D46-123C-4DFD-B3B3-46F9CD1E118D}"/>
              </a:ext>
            </a:extLst>
          </p:cNvPr>
          <p:cNvSpPr txBox="1"/>
          <p:nvPr/>
        </p:nvSpPr>
        <p:spPr>
          <a:xfrm>
            <a:off x="4714750" y="138040"/>
            <a:ext cx="1140890" cy="523220"/>
          </a:xfrm>
          <a:prstGeom prst="rect">
            <a:avLst/>
          </a:prstGeom>
          <a:noFill/>
        </p:spPr>
        <p:txBody>
          <a:bodyPr wrap="none" rtlCol="0">
            <a:spAutoFit/>
          </a:bodyPr>
          <a:lstStyle/>
          <a:p>
            <a:r>
              <a:rPr lang="en-US" sz="2800" b="1" u="sng">
                <a:solidFill>
                  <a:srgbClr val="7030A0"/>
                </a:solidFill>
              </a:rPr>
              <a:t>Tuples</a:t>
            </a:r>
            <a:endParaRPr lang="en-US" b="1" u="sng">
              <a:solidFill>
                <a:srgbClr val="7030A0"/>
              </a:solidFill>
            </a:endParaRPr>
          </a:p>
        </p:txBody>
      </p:sp>
      <p:sp>
        <p:nvSpPr>
          <p:cNvPr id="8" name="Rectangle 7">
            <a:extLst>
              <a:ext uri="{FF2B5EF4-FFF2-40B4-BE49-F238E27FC236}">
                <a16:creationId xmlns:a16="http://schemas.microsoft.com/office/drawing/2014/main" id="{BF91ADDB-6D0C-4AE7-B5FF-3B228B78DC65}"/>
              </a:ext>
            </a:extLst>
          </p:cNvPr>
          <p:cNvSpPr/>
          <p:nvPr/>
        </p:nvSpPr>
        <p:spPr>
          <a:xfrm>
            <a:off x="262275" y="1331769"/>
            <a:ext cx="11929725" cy="3693319"/>
          </a:xfrm>
          <a:prstGeom prst="rect">
            <a:avLst/>
          </a:prstGeom>
        </p:spPr>
        <p:txBody>
          <a:bodyPr wrap="square">
            <a:spAutoFit/>
          </a:bodyPr>
          <a:lstStyle/>
          <a:p>
            <a:r>
              <a:rPr lang="en-US" sz="1800" b="1"/>
              <a:t>Tuple Slicing</a:t>
            </a:r>
          </a:p>
          <a:p>
            <a:r>
              <a:rPr lang="en-US" sz="1400" i="1"/>
              <a:t>x[a]</a:t>
            </a:r>
            <a:r>
              <a:rPr lang="en-US" sz="1400"/>
              <a:t> 	returns a</a:t>
            </a:r>
            <a:r>
              <a:rPr lang="en-US" sz="1400" baseline="30000"/>
              <a:t>th</a:t>
            </a:r>
            <a:r>
              <a:rPr lang="en-US" sz="1400"/>
              <a:t> elements of tuple x.  note indexing starts at 0.  last element is n-1, where n is len(x).  Can also refer to last element with a = -1. </a:t>
            </a:r>
          </a:p>
          <a:p>
            <a:r>
              <a:rPr lang="en-US" sz="1400"/>
              <a:t>	Penultimate element with a = -2, etc.  If you have a tuple of tuples, then can access via x[a][b] which will return the (b-1)</a:t>
            </a:r>
            <a:r>
              <a:rPr lang="en-US" sz="1400" baseline="30000"/>
              <a:t>th</a:t>
            </a:r>
            <a:r>
              <a:rPr lang="en-US" sz="1400"/>
              <a:t> element of the (a-1)</a:t>
            </a:r>
            <a:r>
              <a:rPr lang="en-US" sz="1400" baseline="30000"/>
              <a:t>th</a:t>
            </a:r>
            <a:endParaRPr lang="en-US" sz="1400"/>
          </a:p>
          <a:p>
            <a:r>
              <a:rPr lang="en-US" sz="1400"/>
              <a:t>	tuple in x, and all the stuff we did above in the first [ ], can also be done in the second [ ].  Note that if x[a] is a </a:t>
            </a:r>
            <a:r>
              <a:rPr lang="en-US" sz="1400" i="1"/>
              <a:t>string</a:t>
            </a:r>
            <a:r>
              <a:rPr lang="en-US" sz="1400"/>
              <a:t>, then x[a][b] will return the</a:t>
            </a:r>
          </a:p>
          <a:p>
            <a:r>
              <a:rPr lang="en-US" sz="1400"/>
              <a:t>	(b-1)</a:t>
            </a:r>
            <a:r>
              <a:rPr lang="en-US" sz="1400" baseline="30000"/>
              <a:t>th</a:t>
            </a:r>
            <a:r>
              <a:rPr lang="en-US" sz="1400"/>
              <a:t> element (cause indexing starts at zero) of that </a:t>
            </a:r>
            <a:r>
              <a:rPr lang="en-US" sz="1400" i="1"/>
              <a:t>string</a:t>
            </a:r>
            <a:r>
              <a:rPr lang="en-US" sz="1400"/>
              <a:t>.</a:t>
            </a:r>
          </a:p>
          <a:p>
            <a:r>
              <a:rPr lang="en-US" sz="1400" i="1"/>
              <a:t>x[a:b:c]</a:t>
            </a:r>
            <a:r>
              <a:rPr lang="en-US" sz="1400"/>
              <a:t> 	returns copy of tuple x starting at a</a:t>
            </a:r>
            <a:r>
              <a:rPr lang="en-US" sz="1400" baseline="30000"/>
              <a:t>th</a:t>
            </a:r>
            <a:r>
              <a:rPr lang="en-US" sz="1400"/>
              <a:t> element and stopping at (and not including) the b</a:t>
            </a:r>
            <a:r>
              <a:rPr lang="en-US" sz="1400" baseline="30000"/>
              <a:t>th</a:t>
            </a:r>
            <a:r>
              <a:rPr lang="en-US" sz="1400"/>
              <a:t> element, in increments of c.</a:t>
            </a:r>
          </a:p>
          <a:p>
            <a:r>
              <a:rPr lang="en-US" sz="1400"/>
              <a:t>	c can be negative.  If write just x[a:b] then c is assumed to be 1.  </a:t>
            </a:r>
          </a:p>
          <a:p>
            <a:r>
              <a:rPr lang="en-US" sz="1400" i="1"/>
              <a:t>x[:b]</a:t>
            </a:r>
            <a:r>
              <a:rPr lang="en-US" sz="1400"/>
              <a:t> 	returns copy of tuple x starting at 0</a:t>
            </a:r>
            <a:r>
              <a:rPr lang="en-US" sz="1400" baseline="30000"/>
              <a:t>th</a:t>
            </a:r>
            <a:r>
              <a:rPr lang="en-US" sz="1400"/>
              <a:t> element and going to b-1</a:t>
            </a:r>
            <a:r>
              <a:rPr lang="en-US" sz="1400" baseline="30000"/>
              <a:t>th</a:t>
            </a:r>
            <a:r>
              <a:rPr lang="en-US" sz="1400"/>
              <a:t> element. </a:t>
            </a:r>
          </a:p>
          <a:p>
            <a:r>
              <a:rPr lang="en-US" sz="1400" i="1"/>
              <a:t>x[a:]</a:t>
            </a:r>
            <a:r>
              <a:rPr lang="en-US" sz="1400"/>
              <a:t> 	returns copy of tuple x starting at a</a:t>
            </a:r>
            <a:r>
              <a:rPr lang="en-US" sz="1400" baseline="30000"/>
              <a:t>th</a:t>
            </a:r>
            <a:r>
              <a:rPr lang="en-US" sz="1400"/>
              <a:t> element and going to end element. </a:t>
            </a:r>
          </a:p>
          <a:p>
            <a:r>
              <a:rPr lang="en-US" sz="1400" i="1"/>
              <a:t>x[::]</a:t>
            </a:r>
            <a:r>
              <a:rPr lang="en-US" sz="1400"/>
              <a:t> or </a:t>
            </a:r>
            <a:r>
              <a:rPr lang="en-US" sz="1400" i="1"/>
              <a:t>x[:]</a:t>
            </a:r>
            <a:r>
              <a:rPr lang="en-US" sz="1400"/>
              <a:t>    returns copy of tuple x starting from 0</a:t>
            </a:r>
            <a:r>
              <a:rPr lang="en-US" sz="1400" baseline="30000"/>
              <a:t>th</a:t>
            </a:r>
            <a:r>
              <a:rPr lang="en-US" sz="1400"/>
              <a:t> element and going to end element.</a:t>
            </a:r>
            <a:endParaRPr lang="en-US" sz="1400" b="1"/>
          </a:p>
          <a:p>
            <a:endParaRPr lang="en-US" sz="1600" b="1"/>
          </a:p>
          <a:p>
            <a:endParaRPr lang="en-US" sz="1600" b="1"/>
          </a:p>
          <a:p>
            <a:r>
              <a:rPr lang="en-US" b="1"/>
              <a:t>Tuple modification</a:t>
            </a:r>
            <a:endParaRPr lang="en-US" sz="1600" b="1"/>
          </a:p>
          <a:p>
            <a:r>
              <a:rPr lang="en-US" sz="1400"/>
              <a:t>Doesn’t support creation.  So can’t say: Tuple[3] = ‘d’, for instance, if Tuple[3] doesn’t already exist. </a:t>
            </a:r>
          </a:p>
          <a:p>
            <a:r>
              <a:rPr lang="en-US" sz="1400"/>
              <a:t>Doesn’t support modification either.  So can’t say Tuple[3] = ‘d’ for instance, even if Tuple[3] does exist.</a:t>
            </a:r>
          </a:p>
          <a:p>
            <a:r>
              <a:rPr lang="en-US" sz="1400"/>
              <a:t>Doesn’t support deletion.  So can’t say: del(Tuple[3]), for instance.</a:t>
            </a:r>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40C21E31-EF77-AC62-A6A7-D08DB756339A}"/>
                  </a:ext>
                </a:extLst>
              </p14:cNvPr>
              <p14:cNvContentPartPr/>
              <p14:nvPr/>
            </p14:nvContentPartPr>
            <p14:xfrm>
              <a:off x="8211174" y="4256769"/>
              <a:ext cx="179640" cy="592200"/>
            </p14:xfrm>
          </p:contentPart>
        </mc:Choice>
        <mc:Fallback xmlns="">
          <p:pic>
            <p:nvPicPr>
              <p:cNvPr id="2" name="Ink 1">
                <a:extLst>
                  <a:ext uri="{FF2B5EF4-FFF2-40B4-BE49-F238E27FC236}">
                    <a16:creationId xmlns:a16="http://schemas.microsoft.com/office/drawing/2014/main" id="{40C21E31-EF77-AC62-A6A7-D08DB756339A}"/>
                  </a:ext>
                </a:extLst>
              </p:cNvPr>
              <p:cNvPicPr/>
              <p:nvPr/>
            </p:nvPicPr>
            <p:blipFill>
              <a:blip r:embed="rId4"/>
              <a:stretch>
                <a:fillRect/>
              </a:stretch>
            </p:blipFill>
            <p:spPr>
              <a:xfrm>
                <a:off x="8202174" y="4247769"/>
                <a:ext cx="197280" cy="609840"/>
              </a:xfrm>
              <a:prstGeom prst="rect">
                <a:avLst/>
              </a:prstGeom>
            </p:spPr>
          </p:pic>
        </mc:Fallback>
      </mc:AlternateContent>
      <p:sp>
        <p:nvSpPr>
          <p:cNvPr id="4" name="TextBox 3">
            <a:extLst>
              <a:ext uri="{FF2B5EF4-FFF2-40B4-BE49-F238E27FC236}">
                <a16:creationId xmlns:a16="http://schemas.microsoft.com/office/drawing/2014/main" id="{8B778774-C487-C6A2-7A1E-16714810FF3E}"/>
              </a:ext>
            </a:extLst>
          </p:cNvPr>
          <p:cNvSpPr txBox="1"/>
          <p:nvPr/>
        </p:nvSpPr>
        <p:spPr>
          <a:xfrm>
            <a:off x="8672050" y="4256769"/>
            <a:ext cx="2920181" cy="523220"/>
          </a:xfrm>
          <a:prstGeom prst="rect">
            <a:avLst/>
          </a:prstGeom>
          <a:noFill/>
          <a:ln>
            <a:solidFill>
              <a:srgbClr val="FF0000"/>
            </a:solidFill>
          </a:ln>
        </p:spPr>
        <p:txBody>
          <a:bodyPr wrap="square" rtlCol="0">
            <a:spAutoFit/>
          </a:bodyPr>
          <a:lstStyle/>
          <a:p>
            <a:r>
              <a:rPr lang="en-US" sz="1400"/>
              <a:t>these features make tuples less memory intensive for computers.</a:t>
            </a:r>
          </a:p>
        </p:txBody>
      </p:sp>
    </p:spTree>
    <p:extLst>
      <p:ext uri="{BB962C8B-B14F-4D97-AF65-F5344CB8AC3E}">
        <p14:creationId xmlns:p14="http://schemas.microsoft.com/office/powerpoint/2010/main" val="301389559"/>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AE7DDC0-C4C1-4532-BC07-18EBC3437F47}"/>
              </a:ext>
            </a:extLst>
          </p:cNvPr>
          <p:cNvSpPr/>
          <p:nvPr/>
        </p:nvSpPr>
        <p:spPr>
          <a:xfrm>
            <a:off x="4856430" y="132906"/>
            <a:ext cx="1239570" cy="523220"/>
          </a:xfrm>
          <a:prstGeom prst="rect">
            <a:avLst/>
          </a:prstGeom>
        </p:spPr>
        <p:txBody>
          <a:bodyPr wrap="none">
            <a:spAutoFit/>
          </a:bodyPr>
          <a:lstStyle/>
          <a:p>
            <a:r>
              <a:rPr lang="en-US" sz="2800" b="1" u="sng">
                <a:solidFill>
                  <a:srgbClr val="7030A0"/>
                </a:solidFill>
              </a:rPr>
              <a:t>Graphs</a:t>
            </a:r>
            <a:endParaRPr lang="en-US"/>
          </a:p>
        </p:txBody>
      </p:sp>
      <p:sp>
        <p:nvSpPr>
          <p:cNvPr id="2" name="TextBox 1">
            <a:extLst>
              <a:ext uri="{FF2B5EF4-FFF2-40B4-BE49-F238E27FC236}">
                <a16:creationId xmlns:a16="http://schemas.microsoft.com/office/drawing/2014/main" id="{AB181EE5-D6BD-42E0-AFEC-55744D164837}"/>
              </a:ext>
            </a:extLst>
          </p:cNvPr>
          <p:cNvSpPr txBox="1"/>
          <p:nvPr/>
        </p:nvSpPr>
        <p:spPr>
          <a:xfrm>
            <a:off x="594804" y="980386"/>
            <a:ext cx="9277165" cy="338554"/>
          </a:xfrm>
          <a:prstGeom prst="rect">
            <a:avLst/>
          </a:prstGeom>
          <a:noFill/>
        </p:spPr>
        <p:txBody>
          <a:bodyPr wrap="square" rtlCol="0">
            <a:spAutoFit/>
          </a:bodyPr>
          <a:lstStyle/>
          <a:p>
            <a:r>
              <a:rPr lang="en-US" sz="1600"/>
              <a:t>Now we want to create code that codes the information in a graph/digraph: nodes and edges.  </a:t>
            </a:r>
          </a:p>
        </p:txBody>
      </p:sp>
      <p:sp>
        <p:nvSpPr>
          <p:cNvPr id="4" name="Rectangle 3">
            <a:extLst>
              <a:ext uri="{FF2B5EF4-FFF2-40B4-BE49-F238E27FC236}">
                <a16:creationId xmlns:a16="http://schemas.microsoft.com/office/drawing/2014/main" id="{92A54A79-3A2C-42F1-85D3-CF4D84C3EDA7}"/>
              </a:ext>
            </a:extLst>
          </p:cNvPr>
          <p:cNvSpPr/>
          <p:nvPr/>
        </p:nvSpPr>
        <p:spPr>
          <a:xfrm>
            <a:off x="594804" y="1720214"/>
            <a:ext cx="2942193" cy="954107"/>
          </a:xfrm>
          <a:prstGeom prst="rect">
            <a:avLst/>
          </a:prstGeom>
        </p:spPr>
        <p:txBody>
          <a:bodyPr wrap="square">
            <a:spAutoFit/>
          </a:bodyPr>
          <a:lstStyle/>
          <a:p>
            <a:r>
              <a:rPr lang="en-US" sz="1400"/>
              <a:t>Nodes can potentially have properties besides just its name (shape, size, color, etc.), and so we’ll promote the node to a class. </a:t>
            </a:r>
          </a:p>
        </p:txBody>
      </p:sp>
      <p:sp>
        <p:nvSpPr>
          <p:cNvPr id="5" name="TextBox 4">
            <a:extLst>
              <a:ext uri="{FF2B5EF4-FFF2-40B4-BE49-F238E27FC236}">
                <a16:creationId xmlns:a16="http://schemas.microsoft.com/office/drawing/2014/main" id="{C797A7F0-8A80-4B84-8FD6-CDBE23A9485E}"/>
              </a:ext>
            </a:extLst>
          </p:cNvPr>
          <p:cNvSpPr txBox="1"/>
          <p:nvPr/>
        </p:nvSpPr>
        <p:spPr>
          <a:xfrm>
            <a:off x="549904" y="2936976"/>
            <a:ext cx="2395207" cy="1877437"/>
          </a:xfrm>
          <a:prstGeom prst="rect">
            <a:avLst/>
          </a:prstGeom>
          <a:noFill/>
        </p:spPr>
        <p:txBody>
          <a:bodyPr wrap="none" rtlCol="0">
            <a:spAutoFit/>
          </a:bodyPr>
          <a:lstStyle/>
          <a:p>
            <a:r>
              <a:rPr lang="en-US" sz="1600"/>
              <a:t>class node(object):</a:t>
            </a:r>
          </a:p>
          <a:p>
            <a:r>
              <a:rPr lang="en-US" sz="1600"/>
              <a:t>    def __init__(self, name):</a:t>
            </a:r>
          </a:p>
          <a:p>
            <a:r>
              <a:rPr lang="en-US" sz="1600"/>
              <a:t>        self.name = name</a:t>
            </a:r>
          </a:p>
          <a:p>
            <a:r>
              <a:rPr lang="en-US" sz="1600"/>
              <a:t>    def getname(self):</a:t>
            </a:r>
          </a:p>
          <a:p>
            <a:r>
              <a:rPr lang="en-US" sz="1600"/>
              <a:t>        return self.name</a:t>
            </a:r>
          </a:p>
          <a:p>
            <a:r>
              <a:rPr lang="en-US" sz="1600"/>
              <a:t>    def __str__(self):</a:t>
            </a:r>
          </a:p>
          <a:p>
            <a:r>
              <a:rPr lang="en-US" sz="1600"/>
              <a:t>        return self.name</a:t>
            </a:r>
          </a:p>
        </p:txBody>
      </p:sp>
      <p:sp>
        <p:nvSpPr>
          <p:cNvPr id="6" name="TextBox 5">
            <a:extLst>
              <a:ext uri="{FF2B5EF4-FFF2-40B4-BE49-F238E27FC236}">
                <a16:creationId xmlns:a16="http://schemas.microsoft.com/office/drawing/2014/main" id="{F5CD3A40-3662-4E57-A44A-4E8F5FF59ECC}"/>
              </a:ext>
            </a:extLst>
          </p:cNvPr>
          <p:cNvSpPr txBox="1"/>
          <p:nvPr/>
        </p:nvSpPr>
        <p:spPr>
          <a:xfrm>
            <a:off x="3857293" y="2936976"/>
            <a:ext cx="5119478" cy="3293209"/>
          </a:xfrm>
          <a:prstGeom prst="rect">
            <a:avLst/>
          </a:prstGeom>
          <a:noFill/>
        </p:spPr>
        <p:txBody>
          <a:bodyPr wrap="none" rtlCol="0">
            <a:spAutoFit/>
          </a:bodyPr>
          <a:lstStyle/>
          <a:p>
            <a:r>
              <a:rPr lang="en-US" sz="1600"/>
              <a:t>class edge(object):</a:t>
            </a:r>
          </a:p>
          <a:p>
            <a:r>
              <a:rPr lang="en-US" sz="1600"/>
              <a:t>    def __init__(self, source, destination, weight):</a:t>
            </a:r>
          </a:p>
          <a:p>
            <a:r>
              <a:rPr lang="en-US" sz="1600"/>
              <a:t>        self.src = source</a:t>
            </a:r>
          </a:p>
          <a:p>
            <a:r>
              <a:rPr lang="en-US" sz="1600"/>
              <a:t>        self.dest = destination</a:t>
            </a:r>
          </a:p>
          <a:p>
            <a:r>
              <a:rPr lang="en-US" sz="1600"/>
              <a:t>        self.wt = weight</a:t>
            </a:r>
          </a:p>
          <a:p>
            <a:r>
              <a:rPr lang="en-US" sz="1600"/>
              <a:t>    def getsrc(self):</a:t>
            </a:r>
          </a:p>
          <a:p>
            <a:r>
              <a:rPr lang="en-US" sz="1600"/>
              <a:t>        return self.src</a:t>
            </a:r>
          </a:p>
          <a:p>
            <a:r>
              <a:rPr lang="en-US" sz="1600"/>
              <a:t>    def getdest(self):</a:t>
            </a:r>
          </a:p>
          <a:p>
            <a:r>
              <a:rPr lang="en-US" sz="1600"/>
              <a:t>        return self.dest</a:t>
            </a:r>
          </a:p>
          <a:p>
            <a:r>
              <a:rPr lang="en-US" sz="1600"/>
              <a:t>    def getwt(self):</a:t>
            </a:r>
          </a:p>
          <a:p>
            <a:r>
              <a:rPr lang="en-US" sz="1600"/>
              <a:t>        return self.wt</a:t>
            </a:r>
          </a:p>
          <a:p>
            <a:r>
              <a:rPr lang="en-US" sz="1600"/>
              <a:t>    def __str__(self):</a:t>
            </a:r>
          </a:p>
          <a:p>
            <a:r>
              <a:rPr lang="en-US" sz="1600"/>
              <a:t>        return (self.src.getname() + ‘---&gt;’ + self.dest.getname())</a:t>
            </a:r>
          </a:p>
        </p:txBody>
      </p:sp>
      <p:sp>
        <p:nvSpPr>
          <p:cNvPr id="7" name="Rectangle 6">
            <a:extLst>
              <a:ext uri="{FF2B5EF4-FFF2-40B4-BE49-F238E27FC236}">
                <a16:creationId xmlns:a16="http://schemas.microsoft.com/office/drawing/2014/main" id="{7BFDA7D3-F472-4E91-BCBE-94CDE2995959}"/>
              </a:ext>
            </a:extLst>
          </p:cNvPr>
          <p:cNvSpPr/>
          <p:nvPr/>
        </p:nvSpPr>
        <p:spPr>
          <a:xfrm>
            <a:off x="3857293" y="1720213"/>
            <a:ext cx="2942193" cy="954107"/>
          </a:xfrm>
          <a:prstGeom prst="rect">
            <a:avLst/>
          </a:prstGeom>
        </p:spPr>
        <p:txBody>
          <a:bodyPr wrap="square">
            <a:spAutoFit/>
          </a:bodyPr>
          <a:lstStyle/>
          <a:p>
            <a:r>
              <a:rPr lang="en-US" sz="1400"/>
              <a:t>Edges have a source and a destination at least, but can also have weights, and other properties.  So it’s good to make them a class too.</a:t>
            </a:r>
          </a:p>
        </p:txBody>
      </p:sp>
      <p:sp>
        <p:nvSpPr>
          <p:cNvPr id="9" name="Freeform: Shape 8">
            <a:extLst>
              <a:ext uri="{FF2B5EF4-FFF2-40B4-BE49-F238E27FC236}">
                <a16:creationId xmlns:a16="http://schemas.microsoft.com/office/drawing/2014/main" id="{D96131B6-35C0-40CF-99D3-003AE3A509A1}"/>
              </a:ext>
            </a:extLst>
          </p:cNvPr>
          <p:cNvSpPr/>
          <p:nvPr/>
        </p:nvSpPr>
        <p:spPr>
          <a:xfrm>
            <a:off x="5856201" y="2368734"/>
            <a:ext cx="1633492" cy="843450"/>
          </a:xfrm>
          <a:custGeom>
            <a:avLst/>
            <a:gdLst>
              <a:gd name="connsiteX0" fmla="*/ 0 w 1633492"/>
              <a:gd name="connsiteY0" fmla="*/ 798991 h 843450"/>
              <a:gd name="connsiteX1" fmla="*/ 44389 w 1633492"/>
              <a:gd name="connsiteY1" fmla="*/ 763480 h 843450"/>
              <a:gd name="connsiteX2" fmla="*/ 62144 w 1633492"/>
              <a:gd name="connsiteY2" fmla="*/ 736847 h 843450"/>
              <a:gd name="connsiteX3" fmla="*/ 124288 w 1633492"/>
              <a:gd name="connsiteY3" fmla="*/ 683581 h 843450"/>
              <a:gd name="connsiteX4" fmla="*/ 142043 w 1633492"/>
              <a:gd name="connsiteY4" fmla="*/ 656948 h 843450"/>
              <a:gd name="connsiteX5" fmla="*/ 186431 w 1633492"/>
              <a:gd name="connsiteY5" fmla="*/ 630315 h 843450"/>
              <a:gd name="connsiteX6" fmla="*/ 221942 w 1633492"/>
              <a:gd name="connsiteY6" fmla="*/ 603682 h 843450"/>
              <a:gd name="connsiteX7" fmla="*/ 257453 w 1633492"/>
              <a:gd name="connsiteY7" fmla="*/ 568171 h 843450"/>
              <a:gd name="connsiteX8" fmla="*/ 381740 w 1633492"/>
              <a:gd name="connsiteY8" fmla="*/ 506027 h 843450"/>
              <a:gd name="connsiteX9" fmla="*/ 426129 w 1633492"/>
              <a:gd name="connsiteY9" fmla="*/ 488272 h 843450"/>
              <a:gd name="connsiteX10" fmla="*/ 479395 w 1633492"/>
              <a:gd name="connsiteY10" fmla="*/ 452761 h 843450"/>
              <a:gd name="connsiteX11" fmla="*/ 585927 w 1633492"/>
              <a:gd name="connsiteY11" fmla="*/ 408373 h 843450"/>
              <a:gd name="connsiteX12" fmla="*/ 621437 w 1633492"/>
              <a:gd name="connsiteY12" fmla="*/ 372862 h 843450"/>
              <a:gd name="connsiteX13" fmla="*/ 674703 w 1633492"/>
              <a:gd name="connsiteY13" fmla="*/ 355107 h 843450"/>
              <a:gd name="connsiteX14" fmla="*/ 719092 w 1633492"/>
              <a:gd name="connsiteY14" fmla="*/ 337352 h 843450"/>
              <a:gd name="connsiteX15" fmla="*/ 754602 w 1633492"/>
              <a:gd name="connsiteY15" fmla="*/ 328474 h 843450"/>
              <a:gd name="connsiteX16" fmla="*/ 861134 w 1633492"/>
              <a:gd name="connsiteY16" fmla="*/ 284086 h 843450"/>
              <a:gd name="connsiteX17" fmla="*/ 896645 w 1633492"/>
              <a:gd name="connsiteY17" fmla="*/ 266330 h 843450"/>
              <a:gd name="connsiteX18" fmla="*/ 932156 w 1633492"/>
              <a:gd name="connsiteY18" fmla="*/ 257453 h 843450"/>
              <a:gd name="connsiteX19" fmla="*/ 985422 w 1633492"/>
              <a:gd name="connsiteY19" fmla="*/ 239697 h 843450"/>
              <a:gd name="connsiteX20" fmla="*/ 1029810 w 1633492"/>
              <a:gd name="connsiteY20" fmla="*/ 221942 h 843450"/>
              <a:gd name="connsiteX21" fmla="*/ 1065321 w 1633492"/>
              <a:gd name="connsiteY21" fmla="*/ 204187 h 843450"/>
              <a:gd name="connsiteX22" fmla="*/ 1118587 w 1633492"/>
              <a:gd name="connsiteY22" fmla="*/ 195309 h 843450"/>
              <a:gd name="connsiteX23" fmla="*/ 1145220 w 1633492"/>
              <a:gd name="connsiteY23" fmla="*/ 186431 h 843450"/>
              <a:gd name="connsiteX24" fmla="*/ 1296140 w 1633492"/>
              <a:gd name="connsiteY24" fmla="*/ 168676 h 843450"/>
              <a:gd name="connsiteX25" fmla="*/ 1331651 w 1633492"/>
              <a:gd name="connsiteY25" fmla="*/ 159798 h 843450"/>
              <a:gd name="connsiteX26" fmla="*/ 1384917 w 1633492"/>
              <a:gd name="connsiteY26" fmla="*/ 142043 h 843450"/>
              <a:gd name="connsiteX27" fmla="*/ 1447061 w 1633492"/>
              <a:gd name="connsiteY27" fmla="*/ 124288 h 843450"/>
              <a:gd name="connsiteX28" fmla="*/ 1500327 w 1633492"/>
              <a:gd name="connsiteY28" fmla="*/ 97655 h 843450"/>
              <a:gd name="connsiteX29" fmla="*/ 1571348 w 1633492"/>
              <a:gd name="connsiteY29" fmla="*/ 44389 h 843450"/>
              <a:gd name="connsiteX30" fmla="*/ 1633492 w 1633492"/>
              <a:gd name="connsiteY30" fmla="*/ 0 h 843450"/>
              <a:gd name="connsiteX31" fmla="*/ 1624614 w 1633492"/>
              <a:gd name="connsiteY31" fmla="*/ 44389 h 843450"/>
              <a:gd name="connsiteX32" fmla="*/ 1562470 w 1633492"/>
              <a:gd name="connsiteY32" fmla="*/ 115410 h 843450"/>
              <a:gd name="connsiteX33" fmla="*/ 1535837 w 1633492"/>
              <a:gd name="connsiteY33" fmla="*/ 124288 h 843450"/>
              <a:gd name="connsiteX34" fmla="*/ 1482571 w 1633492"/>
              <a:gd name="connsiteY34" fmla="*/ 159798 h 843450"/>
              <a:gd name="connsiteX35" fmla="*/ 1429305 w 1633492"/>
              <a:gd name="connsiteY35" fmla="*/ 186431 h 843450"/>
              <a:gd name="connsiteX36" fmla="*/ 1384917 w 1633492"/>
              <a:gd name="connsiteY36" fmla="*/ 239697 h 843450"/>
              <a:gd name="connsiteX37" fmla="*/ 1305018 w 1633492"/>
              <a:gd name="connsiteY37" fmla="*/ 328474 h 843450"/>
              <a:gd name="connsiteX38" fmla="*/ 1269507 w 1633492"/>
              <a:gd name="connsiteY38" fmla="*/ 372862 h 843450"/>
              <a:gd name="connsiteX39" fmla="*/ 1225119 w 1633492"/>
              <a:gd name="connsiteY39" fmla="*/ 426128 h 843450"/>
              <a:gd name="connsiteX40" fmla="*/ 1198486 w 1633492"/>
              <a:gd name="connsiteY40" fmla="*/ 479394 h 843450"/>
              <a:gd name="connsiteX41" fmla="*/ 1154098 w 1633492"/>
              <a:gd name="connsiteY41" fmla="*/ 523783 h 843450"/>
              <a:gd name="connsiteX42" fmla="*/ 1136342 w 1633492"/>
              <a:gd name="connsiteY42" fmla="*/ 559293 h 843450"/>
              <a:gd name="connsiteX43" fmla="*/ 1118587 w 1633492"/>
              <a:gd name="connsiteY43" fmla="*/ 585927 h 843450"/>
              <a:gd name="connsiteX44" fmla="*/ 1109709 w 1633492"/>
              <a:gd name="connsiteY44" fmla="*/ 612560 h 843450"/>
              <a:gd name="connsiteX45" fmla="*/ 1091954 w 1633492"/>
              <a:gd name="connsiteY45" fmla="*/ 648070 h 843450"/>
              <a:gd name="connsiteX46" fmla="*/ 1083076 w 1633492"/>
              <a:gd name="connsiteY46" fmla="*/ 683581 h 843450"/>
              <a:gd name="connsiteX47" fmla="*/ 1065321 w 1633492"/>
              <a:gd name="connsiteY47" fmla="*/ 736847 h 843450"/>
              <a:gd name="connsiteX48" fmla="*/ 1056443 w 1633492"/>
              <a:gd name="connsiteY48" fmla="*/ 763480 h 843450"/>
              <a:gd name="connsiteX49" fmla="*/ 1047565 w 1633492"/>
              <a:gd name="connsiteY49" fmla="*/ 816746 h 843450"/>
              <a:gd name="connsiteX50" fmla="*/ 1029810 w 1633492"/>
              <a:gd name="connsiteY50" fmla="*/ 843379 h 84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633492" h="843450">
                <a:moveTo>
                  <a:pt x="0" y="798991"/>
                </a:moveTo>
                <a:cubicBezTo>
                  <a:pt x="14796" y="787154"/>
                  <a:pt x="30990" y="776879"/>
                  <a:pt x="44389" y="763480"/>
                </a:cubicBezTo>
                <a:cubicBezTo>
                  <a:pt x="51934" y="755935"/>
                  <a:pt x="54599" y="744392"/>
                  <a:pt x="62144" y="736847"/>
                </a:cubicBezTo>
                <a:cubicBezTo>
                  <a:pt x="120924" y="678067"/>
                  <a:pt x="75971" y="741562"/>
                  <a:pt x="124288" y="683581"/>
                </a:cubicBezTo>
                <a:cubicBezTo>
                  <a:pt x="131118" y="675384"/>
                  <a:pt x="133942" y="663892"/>
                  <a:pt x="142043" y="656948"/>
                </a:cubicBezTo>
                <a:cubicBezTo>
                  <a:pt x="155144" y="645719"/>
                  <a:pt x="172074" y="639886"/>
                  <a:pt x="186431" y="630315"/>
                </a:cubicBezTo>
                <a:cubicBezTo>
                  <a:pt x="198742" y="622108"/>
                  <a:pt x="210807" y="613425"/>
                  <a:pt x="221942" y="603682"/>
                </a:cubicBezTo>
                <a:cubicBezTo>
                  <a:pt x="234540" y="592659"/>
                  <a:pt x="243169" y="576900"/>
                  <a:pt x="257453" y="568171"/>
                </a:cubicBezTo>
                <a:cubicBezTo>
                  <a:pt x="296976" y="544018"/>
                  <a:pt x="338734" y="523229"/>
                  <a:pt x="381740" y="506027"/>
                </a:cubicBezTo>
                <a:cubicBezTo>
                  <a:pt x="396536" y="500109"/>
                  <a:pt x="412139" y="495903"/>
                  <a:pt x="426129" y="488272"/>
                </a:cubicBezTo>
                <a:cubicBezTo>
                  <a:pt x="444863" y="478054"/>
                  <a:pt x="460963" y="463513"/>
                  <a:pt x="479395" y="452761"/>
                </a:cubicBezTo>
                <a:cubicBezTo>
                  <a:pt x="526066" y="425536"/>
                  <a:pt x="535829" y="425072"/>
                  <a:pt x="585927" y="408373"/>
                </a:cubicBezTo>
                <a:cubicBezTo>
                  <a:pt x="597764" y="396536"/>
                  <a:pt x="607083" y="381475"/>
                  <a:pt x="621437" y="372862"/>
                </a:cubicBezTo>
                <a:cubicBezTo>
                  <a:pt x="637486" y="363233"/>
                  <a:pt x="657114" y="361503"/>
                  <a:pt x="674703" y="355107"/>
                </a:cubicBezTo>
                <a:cubicBezTo>
                  <a:pt x="689680" y="349661"/>
                  <a:pt x="703974" y="342391"/>
                  <a:pt x="719092" y="337352"/>
                </a:cubicBezTo>
                <a:cubicBezTo>
                  <a:pt x="730667" y="333494"/>
                  <a:pt x="743340" y="333167"/>
                  <a:pt x="754602" y="328474"/>
                </a:cubicBezTo>
                <a:cubicBezTo>
                  <a:pt x="877496" y="277267"/>
                  <a:pt x="781065" y="304102"/>
                  <a:pt x="861134" y="284086"/>
                </a:cubicBezTo>
                <a:cubicBezTo>
                  <a:pt x="872971" y="278167"/>
                  <a:pt x="884253" y="270977"/>
                  <a:pt x="896645" y="266330"/>
                </a:cubicBezTo>
                <a:cubicBezTo>
                  <a:pt x="908069" y="262046"/>
                  <a:pt x="920469" y="260959"/>
                  <a:pt x="932156" y="257453"/>
                </a:cubicBezTo>
                <a:cubicBezTo>
                  <a:pt x="950083" y="252075"/>
                  <a:pt x="967833" y="246093"/>
                  <a:pt x="985422" y="239697"/>
                </a:cubicBezTo>
                <a:cubicBezTo>
                  <a:pt x="1000398" y="234251"/>
                  <a:pt x="1015248" y="228414"/>
                  <a:pt x="1029810" y="221942"/>
                </a:cubicBezTo>
                <a:cubicBezTo>
                  <a:pt x="1041904" y="216567"/>
                  <a:pt x="1052645" y="207990"/>
                  <a:pt x="1065321" y="204187"/>
                </a:cubicBezTo>
                <a:cubicBezTo>
                  <a:pt x="1082562" y="199015"/>
                  <a:pt x="1101015" y="199214"/>
                  <a:pt x="1118587" y="195309"/>
                </a:cubicBezTo>
                <a:cubicBezTo>
                  <a:pt x="1127722" y="193279"/>
                  <a:pt x="1136085" y="188461"/>
                  <a:pt x="1145220" y="186431"/>
                </a:cubicBezTo>
                <a:cubicBezTo>
                  <a:pt x="1194543" y="175470"/>
                  <a:pt x="1246264" y="173210"/>
                  <a:pt x="1296140" y="168676"/>
                </a:cubicBezTo>
                <a:cubicBezTo>
                  <a:pt x="1307977" y="165717"/>
                  <a:pt x="1319964" y="163304"/>
                  <a:pt x="1331651" y="159798"/>
                </a:cubicBezTo>
                <a:cubicBezTo>
                  <a:pt x="1349577" y="154420"/>
                  <a:pt x="1366760" y="146582"/>
                  <a:pt x="1384917" y="142043"/>
                </a:cubicBezTo>
                <a:cubicBezTo>
                  <a:pt x="1429506" y="130895"/>
                  <a:pt x="1408853" y="137023"/>
                  <a:pt x="1447061" y="124288"/>
                </a:cubicBezTo>
                <a:cubicBezTo>
                  <a:pt x="1510853" y="60493"/>
                  <a:pt x="1402163" y="163097"/>
                  <a:pt x="1500327" y="97655"/>
                </a:cubicBezTo>
                <a:cubicBezTo>
                  <a:pt x="1602336" y="29649"/>
                  <a:pt x="1502054" y="67485"/>
                  <a:pt x="1571348" y="44389"/>
                </a:cubicBezTo>
                <a:cubicBezTo>
                  <a:pt x="1613476" y="2261"/>
                  <a:pt x="1590978" y="14172"/>
                  <a:pt x="1633492" y="0"/>
                </a:cubicBezTo>
                <a:cubicBezTo>
                  <a:pt x="1630533" y="14796"/>
                  <a:pt x="1630858" y="30652"/>
                  <a:pt x="1624614" y="44389"/>
                </a:cubicBezTo>
                <a:cubicBezTo>
                  <a:pt x="1608947" y="78856"/>
                  <a:pt x="1593977" y="99656"/>
                  <a:pt x="1562470" y="115410"/>
                </a:cubicBezTo>
                <a:cubicBezTo>
                  <a:pt x="1554100" y="119595"/>
                  <a:pt x="1544017" y="119743"/>
                  <a:pt x="1535837" y="124288"/>
                </a:cubicBezTo>
                <a:cubicBezTo>
                  <a:pt x="1517183" y="134651"/>
                  <a:pt x="1502815" y="153050"/>
                  <a:pt x="1482571" y="159798"/>
                </a:cubicBezTo>
                <a:cubicBezTo>
                  <a:pt x="1445816" y="172050"/>
                  <a:pt x="1463724" y="163485"/>
                  <a:pt x="1429305" y="186431"/>
                </a:cubicBezTo>
                <a:cubicBezTo>
                  <a:pt x="1381351" y="258364"/>
                  <a:pt x="1446436" y="164507"/>
                  <a:pt x="1384917" y="239697"/>
                </a:cubicBezTo>
                <a:cubicBezTo>
                  <a:pt x="1313316" y="327210"/>
                  <a:pt x="1360576" y="291436"/>
                  <a:pt x="1305018" y="328474"/>
                </a:cubicBezTo>
                <a:cubicBezTo>
                  <a:pt x="1250370" y="410447"/>
                  <a:pt x="1320107" y="309613"/>
                  <a:pt x="1269507" y="372862"/>
                </a:cubicBezTo>
                <a:cubicBezTo>
                  <a:pt x="1220062" y="434667"/>
                  <a:pt x="1288392" y="362855"/>
                  <a:pt x="1225119" y="426128"/>
                </a:cubicBezTo>
                <a:cubicBezTo>
                  <a:pt x="1216737" y="451272"/>
                  <a:pt x="1217019" y="458213"/>
                  <a:pt x="1198486" y="479394"/>
                </a:cubicBezTo>
                <a:cubicBezTo>
                  <a:pt x="1184707" y="495142"/>
                  <a:pt x="1163456" y="505067"/>
                  <a:pt x="1154098" y="523783"/>
                </a:cubicBezTo>
                <a:cubicBezTo>
                  <a:pt x="1148179" y="535620"/>
                  <a:pt x="1142908" y="547803"/>
                  <a:pt x="1136342" y="559293"/>
                </a:cubicBezTo>
                <a:cubicBezTo>
                  <a:pt x="1131048" y="568557"/>
                  <a:pt x="1123359" y="576384"/>
                  <a:pt x="1118587" y="585927"/>
                </a:cubicBezTo>
                <a:cubicBezTo>
                  <a:pt x="1114402" y="594297"/>
                  <a:pt x="1113395" y="603959"/>
                  <a:pt x="1109709" y="612560"/>
                </a:cubicBezTo>
                <a:cubicBezTo>
                  <a:pt x="1104496" y="624724"/>
                  <a:pt x="1096601" y="635679"/>
                  <a:pt x="1091954" y="648070"/>
                </a:cubicBezTo>
                <a:cubicBezTo>
                  <a:pt x="1087670" y="659494"/>
                  <a:pt x="1086582" y="671894"/>
                  <a:pt x="1083076" y="683581"/>
                </a:cubicBezTo>
                <a:cubicBezTo>
                  <a:pt x="1077698" y="701507"/>
                  <a:pt x="1071239" y="719092"/>
                  <a:pt x="1065321" y="736847"/>
                </a:cubicBezTo>
                <a:cubicBezTo>
                  <a:pt x="1062362" y="745725"/>
                  <a:pt x="1057981" y="754249"/>
                  <a:pt x="1056443" y="763480"/>
                </a:cubicBezTo>
                <a:cubicBezTo>
                  <a:pt x="1053484" y="781235"/>
                  <a:pt x="1051470" y="799174"/>
                  <a:pt x="1047565" y="816746"/>
                </a:cubicBezTo>
                <a:cubicBezTo>
                  <a:pt x="1041023" y="846186"/>
                  <a:pt x="1047012" y="843379"/>
                  <a:pt x="1029810" y="843379"/>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1F05E7EE-41AD-4EC2-8094-709776732007}"/>
              </a:ext>
            </a:extLst>
          </p:cNvPr>
          <p:cNvSpPr txBox="1"/>
          <p:nvPr/>
        </p:nvSpPr>
        <p:spPr>
          <a:xfrm>
            <a:off x="7489693" y="2030686"/>
            <a:ext cx="3454184" cy="523220"/>
          </a:xfrm>
          <a:prstGeom prst="rect">
            <a:avLst/>
          </a:prstGeom>
          <a:noFill/>
        </p:spPr>
        <p:txBody>
          <a:bodyPr wrap="square" rtlCol="0">
            <a:spAutoFit/>
          </a:bodyPr>
          <a:lstStyle/>
          <a:p>
            <a:r>
              <a:rPr lang="en-US" sz="1400"/>
              <a:t>note that both source and destination are node </a:t>
            </a:r>
            <a:r>
              <a:rPr lang="en-US" sz="1400" i="1"/>
              <a:t>objects, </a:t>
            </a:r>
            <a:r>
              <a:rPr lang="en-US" sz="1400"/>
              <a:t>not just strings</a:t>
            </a:r>
            <a:r>
              <a:rPr lang="en-US" sz="1400" i="1"/>
              <a:t>.</a:t>
            </a:r>
            <a:endParaRPr lang="en-US" i="1"/>
          </a:p>
        </p:txBody>
      </p:sp>
      <p:graphicFrame>
        <p:nvGraphicFramePr>
          <p:cNvPr id="11" name="Table 10">
            <a:extLst>
              <a:ext uri="{FF2B5EF4-FFF2-40B4-BE49-F238E27FC236}">
                <a16:creationId xmlns:a16="http://schemas.microsoft.com/office/drawing/2014/main" id="{AF75441D-3DC8-49CE-A186-944253EB0AF2}"/>
              </a:ext>
            </a:extLst>
          </p:cNvPr>
          <p:cNvGraphicFramePr>
            <a:graphicFrameLocks noGrp="1"/>
          </p:cNvGraphicFramePr>
          <p:nvPr>
            <p:extLst>
              <p:ext uri="{D42A27DB-BD31-4B8C-83A1-F6EECF244321}">
                <p14:modId xmlns:p14="http://schemas.microsoft.com/office/powerpoint/2010/main" val="525564967"/>
              </p:ext>
            </p:extLst>
          </p:nvPr>
        </p:nvGraphicFramePr>
        <p:xfrm>
          <a:off x="8574591" y="3669180"/>
          <a:ext cx="3152344" cy="1828800"/>
        </p:xfrm>
        <a:graphic>
          <a:graphicData uri="http://schemas.openxmlformats.org/drawingml/2006/table">
            <a:tbl>
              <a:tblPr firstRow="1" bandRow="1">
                <a:tableStyleId>{5C22544A-7EE6-4342-B048-85BDC9FD1C3A}</a:tableStyleId>
              </a:tblPr>
              <a:tblGrid>
                <a:gridCol w="534304">
                  <a:extLst>
                    <a:ext uri="{9D8B030D-6E8A-4147-A177-3AD203B41FA5}">
                      <a16:colId xmlns:a16="http://schemas.microsoft.com/office/drawing/2014/main" val="4048259509"/>
                    </a:ext>
                  </a:extLst>
                </a:gridCol>
                <a:gridCol w="2618040">
                  <a:extLst>
                    <a:ext uri="{9D8B030D-6E8A-4147-A177-3AD203B41FA5}">
                      <a16:colId xmlns:a16="http://schemas.microsoft.com/office/drawing/2014/main" val="968328321"/>
                    </a:ext>
                  </a:extLst>
                </a:gridCol>
              </a:tblGrid>
              <a:tr h="324593">
                <a:tc>
                  <a:txBody>
                    <a:bodyPr/>
                    <a:lstStyle/>
                    <a:p>
                      <a:r>
                        <a:rPr lang="en-US"/>
                        <a:t>A</a:t>
                      </a:r>
                    </a:p>
                  </a:txBody>
                  <a:tcPr/>
                </a:tc>
                <a:tc>
                  <a:txBody>
                    <a:bodyPr/>
                    <a:lstStyle/>
                    <a:p>
                      <a:r>
                        <a:rPr lang="en-US"/>
                        <a:t>A-&gt;D</a:t>
                      </a:r>
                    </a:p>
                  </a:txBody>
                  <a:tcPr/>
                </a:tc>
                <a:extLst>
                  <a:ext uri="{0D108BD9-81ED-4DB2-BD59-A6C34878D82A}">
                    <a16:rowId xmlns:a16="http://schemas.microsoft.com/office/drawing/2014/main" val="1058884464"/>
                  </a:ext>
                </a:extLst>
              </a:tr>
              <a:tr h="324593">
                <a:tc>
                  <a:txBody>
                    <a:bodyPr/>
                    <a:lstStyle/>
                    <a:p>
                      <a:r>
                        <a:rPr lang="en-US"/>
                        <a:t>B</a:t>
                      </a:r>
                    </a:p>
                  </a:txBody>
                  <a:tcPr/>
                </a:tc>
                <a:tc>
                  <a:txBody>
                    <a:bodyPr/>
                    <a:lstStyle/>
                    <a:p>
                      <a:r>
                        <a:rPr lang="en-US"/>
                        <a:t>B-&gt;A, B-&gt;C, B-&gt;D</a:t>
                      </a:r>
                    </a:p>
                  </a:txBody>
                  <a:tcPr/>
                </a:tc>
                <a:extLst>
                  <a:ext uri="{0D108BD9-81ED-4DB2-BD59-A6C34878D82A}">
                    <a16:rowId xmlns:a16="http://schemas.microsoft.com/office/drawing/2014/main" val="4228179710"/>
                  </a:ext>
                </a:extLst>
              </a:tr>
              <a:tr h="324593">
                <a:tc>
                  <a:txBody>
                    <a:bodyPr/>
                    <a:lstStyle/>
                    <a:p>
                      <a:r>
                        <a:rPr lang="en-US"/>
                        <a:t>C</a:t>
                      </a:r>
                    </a:p>
                  </a:txBody>
                  <a:tcPr/>
                </a:tc>
                <a:tc>
                  <a:txBody>
                    <a:bodyPr/>
                    <a:lstStyle/>
                    <a:p>
                      <a:r>
                        <a:rPr lang="en-US"/>
                        <a:t>C-&gt;B, C-&gt;D, C-&gt;E</a:t>
                      </a:r>
                    </a:p>
                  </a:txBody>
                  <a:tcPr/>
                </a:tc>
                <a:extLst>
                  <a:ext uri="{0D108BD9-81ED-4DB2-BD59-A6C34878D82A}">
                    <a16:rowId xmlns:a16="http://schemas.microsoft.com/office/drawing/2014/main" val="1989893569"/>
                  </a:ext>
                </a:extLst>
              </a:tr>
              <a:tr h="324593">
                <a:tc>
                  <a:txBody>
                    <a:bodyPr/>
                    <a:lstStyle/>
                    <a:p>
                      <a:r>
                        <a:rPr lang="en-US"/>
                        <a:t>D</a:t>
                      </a:r>
                    </a:p>
                  </a:txBody>
                  <a:tcPr/>
                </a:tc>
                <a:tc>
                  <a:txBody>
                    <a:bodyPr/>
                    <a:lstStyle/>
                    <a:p>
                      <a:r>
                        <a:rPr lang="en-US"/>
                        <a:t>D-&gt;A, D-&gt;C, D-&gt;E</a:t>
                      </a:r>
                    </a:p>
                  </a:txBody>
                  <a:tcPr/>
                </a:tc>
                <a:extLst>
                  <a:ext uri="{0D108BD9-81ED-4DB2-BD59-A6C34878D82A}">
                    <a16:rowId xmlns:a16="http://schemas.microsoft.com/office/drawing/2014/main" val="1715630715"/>
                  </a:ext>
                </a:extLst>
              </a:tr>
              <a:tr h="324593">
                <a:tc>
                  <a:txBody>
                    <a:bodyPr/>
                    <a:lstStyle/>
                    <a:p>
                      <a:r>
                        <a:rPr lang="en-US"/>
                        <a:t>E</a:t>
                      </a:r>
                    </a:p>
                  </a:txBody>
                  <a:tcPr/>
                </a:tc>
                <a:tc>
                  <a:txBody>
                    <a:bodyPr/>
                    <a:lstStyle/>
                    <a:p>
                      <a:r>
                        <a:rPr lang="en-US"/>
                        <a:t>E-&gt;C</a:t>
                      </a:r>
                    </a:p>
                  </a:txBody>
                  <a:tcPr/>
                </a:tc>
                <a:extLst>
                  <a:ext uri="{0D108BD9-81ED-4DB2-BD59-A6C34878D82A}">
                    <a16:rowId xmlns:a16="http://schemas.microsoft.com/office/drawing/2014/main" val="1891184976"/>
                  </a:ext>
                </a:extLst>
              </a:tr>
            </a:tbl>
          </a:graphicData>
        </a:graphic>
      </p:graphicFrame>
      <mc:AlternateContent xmlns:mc="http://schemas.openxmlformats.org/markup-compatibility/2006" xmlns:p14="http://schemas.microsoft.com/office/powerpoint/2010/main">
        <mc:Choice Requires="p14">
          <p:contentPart p14:bwMode="auto" r:id="rId2">
            <p14:nvContentPartPr>
              <p14:cNvPr id="8" name="Ink 7">
                <a:extLst>
                  <a:ext uri="{FF2B5EF4-FFF2-40B4-BE49-F238E27FC236}">
                    <a16:creationId xmlns:a16="http://schemas.microsoft.com/office/drawing/2014/main" id="{4D1175A9-61AD-4CC6-978A-A2880ECC4B00}"/>
                  </a:ext>
                </a:extLst>
              </p14:cNvPr>
              <p14:cNvContentPartPr/>
              <p14:nvPr/>
            </p14:nvContentPartPr>
            <p14:xfrm>
              <a:off x="8665193" y="3280172"/>
              <a:ext cx="177480" cy="375840"/>
            </p14:xfrm>
          </p:contentPart>
        </mc:Choice>
        <mc:Fallback xmlns="">
          <p:pic>
            <p:nvPicPr>
              <p:cNvPr id="8" name="Ink 7">
                <a:extLst>
                  <a:ext uri="{FF2B5EF4-FFF2-40B4-BE49-F238E27FC236}">
                    <a16:creationId xmlns:a16="http://schemas.microsoft.com/office/drawing/2014/main" id="{4D1175A9-61AD-4CC6-978A-A2880ECC4B00}"/>
                  </a:ext>
                </a:extLst>
              </p:cNvPr>
              <p:cNvPicPr/>
              <p:nvPr/>
            </p:nvPicPr>
            <p:blipFill>
              <a:blip r:embed="rId3"/>
              <a:stretch>
                <a:fillRect/>
              </a:stretch>
            </p:blipFill>
            <p:spPr>
              <a:xfrm>
                <a:off x="8656193" y="3271172"/>
                <a:ext cx="195120" cy="39348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2" name="Ink 11">
                <a:extLst>
                  <a:ext uri="{FF2B5EF4-FFF2-40B4-BE49-F238E27FC236}">
                    <a16:creationId xmlns:a16="http://schemas.microsoft.com/office/drawing/2014/main" id="{3822C017-BDC3-4791-BE1D-555E3510D399}"/>
                  </a:ext>
                </a:extLst>
              </p14:cNvPr>
              <p14:cNvContentPartPr/>
              <p14:nvPr/>
            </p14:nvContentPartPr>
            <p14:xfrm>
              <a:off x="9906833" y="3289532"/>
              <a:ext cx="245880" cy="383760"/>
            </p14:xfrm>
          </p:contentPart>
        </mc:Choice>
        <mc:Fallback xmlns="">
          <p:pic>
            <p:nvPicPr>
              <p:cNvPr id="12" name="Ink 11">
                <a:extLst>
                  <a:ext uri="{FF2B5EF4-FFF2-40B4-BE49-F238E27FC236}">
                    <a16:creationId xmlns:a16="http://schemas.microsoft.com/office/drawing/2014/main" id="{3822C017-BDC3-4791-BE1D-555E3510D399}"/>
                  </a:ext>
                </a:extLst>
              </p:cNvPr>
              <p:cNvPicPr/>
              <p:nvPr/>
            </p:nvPicPr>
            <p:blipFill>
              <a:blip r:embed="rId5"/>
              <a:stretch>
                <a:fillRect/>
              </a:stretch>
            </p:blipFill>
            <p:spPr>
              <a:xfrm>
                <a:off x="9897833" y="3280532"/>
                <a:ext cx="263520" cy="401400"/>
              </a:xfrm>
              <a:prstGeom prst="rect">
                <a:avLst/>
              </a:prstGeom>
            </p:spPr>
          </p:pic>
        </mc:Fallback>
      </mc:AlternateContent>
      <p:sp>
        <p:nvSpPr>
          <p:cNvPr id="13" name="TextBox 12">
            <a:extLst>
              <a:ext uri="{FF2B5EF4-FFF2-40B4-BE49-F238E27FC236}">
                <a16:creationId xmlns:a16="http://schemas.microsoft.com/office/drawing/2014/main" id="{8A61B0B5-1E4C-43B3-8E6F-9886B72D4F2D}"/>
              </a:ext>
            </a:extLst>
          </p:cNvPr>
          <p:cNvSpPr txBox="1"/>
          <p:nvPr/>
        </p:nvSpPr>
        <p:spPr>
          <a:xfrm>
            <a:off x="9873101" y="2905575"/>
            <a:ext cx="895547" cy="369332"/>
          </a:xfrm>
          <a:prstGeom prst="rect">
            <a:avLst/>
          </a:prstGeom>
          <a:noFill/>
        </p:spPr>
        <p:txBody>
          <a:bodyPr wrap="square" rtlCol="0">
            <a:spAutoFit/>
          </a:bodyPr>
          <a:lstStyle/>
          <a:p>
            <a:r>
              <a:rPr lang="en-US"/>
              <a:t>edges</a:t>
            </a:r>
          </a:p>
        </p:txBody>
      </p:sp>
      <p:sp>
        <p:nvSpPr>
          <p:cNvPr id="14" name="TextBox 13">
            <a:extLst>
              <a:ext uri="{FF2B5EF4-FFF2-40B4-BE49-F238E27FC236}">
                <a16:creationId xmlns:a16="http://schemas.microsoft.com/office/drawing/2014/main" id="{8ADC79D2-BDA5-453E-9421-DE12B87153F5}"/>
              </a:ext>
            </a:extLst>
          </p:cNvPr>
          <p:cNvSpPr txBox="1"/>
          <p:nvPr/>
        </p:nvSpPr>
        <p:spPr>
          <a:xfrm>
            <a:off x="8665193" y="2897672"/>
            <a:ext cx="895547" cy="369332"/>
          </a:xfrm>
          <a:prstGeom prst="rect">
            <a:avLst/>
          </a:prstGeom>
          <a:noFill/>
        </p:spPr>
        <p:txBody>
          <a:bodyPr wrap="square" rtlCol="0">
            <a:spAutoFit/>
          </a:bodyPr>
          <a:lstStyle/>
          <a:p>
            <a:r>
              <a:rPr lang="en-US"/>
              <a:t>nodes</a:t>
            </a:r>
          </a:p>
        </p:txBody>
      </p:sp>
    </p:spTree>
    <p:extLst>
      <p:ext uri="{BB962C8B-B14F-4D97-AF65-F5344CB8AC3E}">
        <p14:creationId xmlns:p14="http://schemas.microsoft.com/office/powerpoint/2010/main" val="1176928052"/>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AE7DDC0-C4C1-4532-BC07-18EBC3437F47}"/>
              </a:ext>
            </a:extLst>
          </p:cNvPr>
          <p:cNvSpPr/>
          <p:nvPr/>
        </p:nvSpPr>
        <p:spPr>
          <a:xfrm>
            <a:off x="4770893" y="130608"/>
            <a:ext cx="1239570" cy="523220"/>
          </a:xfrm>
          <a:prstGeom prst="rect">
            <a:avLst/>
          </a:prstGeom>
        </p:spPr>
        <p:txBody>
          <a:bodyPr wrap="none">
            <a:spAutoFit/>
          </a:bodyPr>
          <a:lstStyle/>
          <a:p>
            <a:r>
              <a:rPr lang="en-US" sz="2800" b="1" u="sng">
                <a:solidFill>
                  <a:srgbClr val="7030A0"/>
                </a:solidFill>
              </a:rPr>
              <a:t>Graphs</a:t>
            </a:r>
            <a:endParaRPr lang="en-US"/>
          </a:p>
        </p:txBody>
      </p:sp>
      <p:sp>
        <p:nvSpPr>
          <p:cNvPr id="2" name="TextBox 1">
            <a:extLst>
              <a:ext uri="{FF2B5EF4-FFF2-40B4-BE49-F238E27FC236}">
                <a16:creationId xmlns:a16="http://schemas.microsoft.com/office/drawing/2014/main" id="{AB181EE5-D6BD-42E0-AFEC-55744D164837}"/>
              </a:ext>
            </a:extLst>
          </p:cNvPr>
          <p:cNvSpPr txBox="1"/>
          <p:nvPr/>
        </p:nvSpPr>
        <p:spPr>
          <a:xfrm>
            <a:off x="622263" y="836535"/>
            <a:ext cx="11220549" cy="523220"/>
          </a:xfrm>
          <a:prstGeom prst="rect">
            <a:avLst/>
          </a:prstGeom>
          <a:noFill/>
        </p:spPr>
        <p:txBody>
          <a:bodyPr wrap="square" rtlCol="0">
            <a:spAutoFit/>
          </a:bodyPr>
          <a:lstStyle/>
          <a:p>
            <a:r>
              <a:rPr lang="en-US" sz="1400"/>
              <a:t>And now we want to put them together so we create a (di)graph class which will be a dictionary.  It will be basically be an adjacency list.  The keys will be the nodes (the class).  And the values will be all the associated edges (i.e. the class) – like the picture there.</a:t>
            </a:r>
          </a:p>
        </p:txBody>
      </p:sp>
      <p:sp>
        <p:nvSpPr>
          <p:cNvPr id="4" name="TextBox 3">
            <a:extLst>
              <a:ext uri="{FF2B5EF4-FFF2-40B4-BE49-F238E27FC236}">
                <a16:creationId xmlns:a16="http://schemas.microsoft.com/office/drawing/2014/main" id="{396831F5-1020-4402-8F88-02FDCD0EB6C8}"/>
              </a:ext>
            </a:extLst>
          </p:cNvPr>
          <p:cNvSpPr txBox="1"/>
          <p:nvPr/>
        </p:nvSpPr>
        <p:spPr>
          <a:xfrm>
            <a:off x="757636" y="1989592"/>
            <a:ext cx="7054713" cy="4524315"/>
          </a:xfrm>
          <a:prstGeom prst="rect">
            <a:avLst/>
          </a:prstGeom>
          <a:noFill/>
        </p:spPr>
        <p:txBody>
          <a:bodyPr wrap="square" rtlCol="0">
            <a:spAutoFit/>
          </a:bodyPr>
          <a:lstStyle/>
          <a:p>
            <a:r>
              <a:rPr lang="en-US" sz="1600"/>
              <a:t>class digraph(object):</a:t>
            </a:r>
          </a:p>
          <a:p>
            <a:endParaRPr lang="en-US" sz="1600"/>
          </a:p>
          <a:p>
            <a:r>
              <a:rPr lang="en-US" sz="1600"/>
              <a:t>def __init__(self):</a:t>
            </a:r>
          </a:p>
          <a:p>
            <a:r>
              <a:rPr lang="en-US" sz="1600"/>
              <a:t>    self.dict = { }</a:t>
            </a:r>
          </a:p>
          <a:p>
            <a:r>
              <a:rPr lang="en-US" sz="1600"/>
              <a:t>def addnode(self, node):</a:t>
            </a:r>
          </a:p>
          <a:p>
            <a:r>
              <a:rPr lang="en-US" sz="1600"/>
              <a:t>    if node in self.dict:</a:t>
            </a:r>
          </a:p>
          <a:p>
            <a:r>
              <a:rPr lang="en-US" sz="1600"/>
              <a:t>        raise ValueError(‘Duplicate Node’)</a:t>
            </a:r>
          </a:p>
          <a:p>
            <a:r>
              <a:rPr lang="en-US" sz="1600"/>
              <a:t>    else:</a:t>
            </a:r>
          </a:p>
          <a:p>
            <a:r>
              <a:rPr lang="en-US" sz="1600"/>
              <a:t>        self.dict[node] = [ ]</a:t>
            </a:r>
          </a:p>
          <a:p>
            <a:r>
              <a:rPr lang="en-US" sz="1600"/>
              <a:t>def addedge(self, edge):</a:t>
            </a:r>
          </a:p>
          <a:p>
            <a:r>
              <a:rPr lang="en-US" sz="1600"/>
              <a:t>    if not ((edge.getsrc() in self.dict and edge.getdest() in self.dict)):</a:t>
            </a:r>
          </a:p>
          <a:p>
            <a:r>
              <a:rPr lang="en-US" sz="1600"/>
              <a:t>        raise ValueError(‘Node not in graph’)</a:t>
            </a:r>
          </a:p>
          <a:p>
            <a:r>
              <a:rPr lang="en-US" sz="1600"/>
              <a:t>    else:</a:t>
            </a:r>
          </a:p>
          <a:p>
            <a:r>
              <a:rPr lang="en-US" sz="1600"/>
              <a:t>        self.dict[edge.getsrc()].append(edge) </a:t>
            </a:r>
          </a:p>
          <a:p>
            <a:r>
              <a:rPr lang="en-US" sz="1600"/>
              <a:t>def getnodeedges(self, node):</a:t>
            </a:r>
          </a:p>
          <a:p>
            <a:r>
              <a:rPr lang="en-US" sz="1600"/>
              <a:t>    return self.dict[node]</a:t>
            </a:r>
          </a:p>
          <a:p>
            <a:r>
              <a:rPr lang="en-US" sz="1600"/>
              <a:t>def __str__(self):</a:t>
            </a:r>
          </a:p>
          <a:p>
            <a:r>
              <a:rPr lang="en-US" sz="1600"/>
              <a:t>    printing instructions.</a:t>
            </a:r>
          </a:p>
        </p:txBody>
      </p:sp>
      <p:graphicFrame>
        <p:nvGraphicFramePr>
          <p:cNvPr id="7" name="Table 6">
            <a:extLst>
              <a:ext uri="{FF2B5EF4-FFF2-40B4-BE49-F238E27FC236}">
                <a16:creationId xmlns:a16="http://schemas.microsoft.com/office/drawing/2014/main" id="{17C72ACD-CE57-4ACC-A296-2A4A15691EC0}"/>
              </a:ext>
            </a:extLst>
          </p:cNvPr>
          <p:cNvGraphicFramePr>
            <a:graphicFrameLocks noGrp="1"/>
          </p:cNvGraphicFramePr>
          <p:nvPr/>
        </p:nvGraphicFramePr>
        <p:xfrm>
          <a:off x="8052363" y="2169613"/>
          <a:ext cx="3152344" cy="1828800"/>
        </p:xfrm>
        <a:graphic>
          <a:graphicData uri="http://schemas.openxmlformats.org/drawingml/2006/table">
            <a:tbl>
              <a:tblPr firstRow="1" bandRow="1">
                <a:tableStyleId>{5C22544A-7EE6-4342-B048-85BDC9FD1C3A}</a:tableStyleId>
              </a:tblPr>
              <a:tblGrid>
                <a:gridCol w="534304">
                  <a:extLst>
                    <a:ext uri="{9D8B030D-6E8A-4147-A177-3AD203B41FA5}">
                      <a16:colId xmlns:a16="http://schemas.microsoft.com/office/drawing/2014/main" val="4048259509"/>
                    </a:ext>
                  </a:extLst>
                </a:gridCol>
                <a:gridCol w="2618040">
                  <a:extLst>
                    <a:ext uri="{9D8B030D-6E8A-4147-A177-3AD203B41FA5}">
                      <a16:colId xmlns:a16="http://schemas.microsoft.com/office/drawing/2014/main" val="968328321"/>
                    </a:ext>
                  </a:extLst>
                </a:gridCol>
              </a:tblGrid>
              <a:tr h="324593">
                <a:tc>
                  <a:txBody>
                    <a:bodyPr/>
                    <a:lstStyle/>
                    <a:p>
                      <a:r>
                        <a:rPr lang="en-US"/>
                        <a:t>A</a:t>
                      </a:r>
                    </a:p>
                  </a:txBody>
                  <a:tcPr/>
                </a:tc>
                <a:tc>
                  <a:txBody>
                    <a:bodyPr/>
                    <a:lstStyle/>
                    <a:p>
                      <a:r>
                        <a:rPr lang="en-US"/>
                        <a:t>A-&gt;D</a:t>
                      </a:r>
                    </a:p>
                  </a:txBody>
                  <a:tcPr/>
                </a:tc>
                <a:extLst>
                  <a:ext uri="{0D108BD9-81ED-4DB2-BD59-A6C34878D82A}">
                    <a16:rowId xmlns:a16="http://schemas.microsoft.com/office/drawing/2014/main" val="1058884464"/>
                  </a:ext>
                </a:extLst>
              </a:tr>
              <a:tr h="324593">
                <a:tc>
                  <a:txBody>
                    <a:bodyPr/>
                    <a:lstStyle/>
                    <a:p>
                      <a:r>
                        <a:rPr lang="en-US"/>
                        <a:t>B</a:t>
                      </a:r>
                    </a:p>
                  </a:txBody>
                  <a:tcPr/>
                </a:tc>
                <a:tc>
                  <a:txBody>
                    <a:bodyPr/>
                    <a:lstStyle/>
                    <a:p>
                      <a:r>
                        <a:rPr lang="en-US"/>
                        <a:t>B-&gt;A, B-&gt;C, B-&gt;D</a:t>
                      </a:r>
                    </a:p>
                  </a:txBody>
                  <a:tcPr/>
                </a:tc>
                <a:extLst>
                  <a:ext uri="{0D108BD9-81ED-4DB2-BD59-A6C34878D82A}">
                    <a16:rowId xmlns:a16="http://schemas.microsoft.com/office/drawing/2014/main" val="4228179710"/>
                  </a:ext>
                </a:extLst>
              </a:tr>
              <a:tr h="324593">
                <a:tc>
                  <a:txBody>
                    <a:bodyPr/>
                    <a:lstStyle/>
                    <a:p>
                      <a:r>
                        <a:rPr lang="en-US"/>
                        <a:t>C</a:t>
                      </a:r>
                    </a:p>
                  </a:txBody>
                  <a:tcPr/>
                </a:tc>
                <a:tc>
                  <a:txBody>
                    <a:bodyPr/>
                    <a:lstStyle/>
                    <a:p>
                      <a:r>
                        <a:rPr lang="en-US"/>
                        <a:t>C-&gt;B, C-&gt;D, C-&gt;E</a:t>
                      </a:r>
                    </a:p>
                  </a:txBody>
                  <a:tcPr/>
                </a:tc>
                <a:extLst>
                  <a:ext uri="{0D108BD9-81ED-4DB2-BD59-A6C34878D82A}">
                    <a16:rowId xmlns:a16="http://schemas.microsoft.com/office/drawing/2014/main" val="1989893569"/>
                  </a:ext>
                </a:extLst>
              </a:tr>
              <a:tr h="324593">
                <a:tc>
                  <a:txBody>
                    <a:bodyPr/>
                    <a:lstStyle/>
                    <a:p>
                      <a:r>
                        <a:rPr lang="en-US"/>
                        <a:t>D</a:t>
                      </a:r>
                    </a:p>
                  </a:txBody>
                  <a:tcPr/>
                </a:tc>
                <a:tc>
                  <a:txBody>
                    <a:bodyPr/>
                    <a:lstStyle/>
                    <a:p>
                      <a:r>
                        <a:rPr lang="en-US"/>
                        <a:t>D-&gt;A, D-&gt;C, D-&gt;E</a:t>
                      </a:r>
                    </a:p>
                  </a:txBody>
                  <a:tcPr/>
                </a:tc>
                <a:extLst>
                  <a:ext uri="{0D108BD9-81ED-4DB2-BD59-A6C34878D82A}">
                    <a16:rowId xmlns:a16="http://schemas.microsoft.com/office/drawing/2014/main" val="1715630715"/>
                  </a:ext>
                </a:extLst>
              </a:tr>
              <a:tr h="324593">
                <a:tc>
                  <a:txBody>
                    <a:bodyPr/>
                    <a:lstStyle/>
                    <a:p>
                      <a:r>
                        <a:rPr lang="en-US"/>
                        <a:t>E</a:t>
                      </a:r>
                    </a:p>
                  </a:txBody>
                  <a:tcPr/>
                </a:tc>
                <a:tc>
                  <a:txBody>
                    <a:bodyPr/>
                    <a:lstStyle/>
                    <a:p>
                      <a:r>
                        <a:rPr lang="en-US"/>
                        <a:t>E-&gt;C</a:t>
                      </a:r>
                    </a:p>
                  </a:txBody>
                  <a:tcPr/>
                </a:tc>
                <a:extLst>
                  <a:ext uri="{0D108BD9-81ED-4DB2-BD59-A6C34878D82A}">
                    <a16:rowId xmlns:a16="http://schemas.microsoft.com/office/drawing/2014/main" val="1891184976"/>
                  </a:ext>
                </a:extLst>
              </a:tr>
            </a:tbl>
          </a:graphicData>
        </a:graphic>
      </p:graphicFrame>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D717124A-6FEA-4ADC-97CF-D85D9F5C7095}"/>
                  </a:ext>
                </a:extLst>
              </p14:cNvPr>
              <p14:cNvContentPartPr/>
              <p14:nvPr/>
            </p14:nvContentPartPr>
            <p14:xfrm>
              <a:off x="4345193" y="5391572"/>
              <a:ext cx="726840" cy="461160"/>
            </p14:xfrm>
          </p:contentPart>
        </mc:Choice>
        <mc:Fallback xmlns="">
          <p:pic>
            <p:nvPicPr>
              <p:cNvPr id="5" name="Ink 4">
                <a:extLst>
                  <a:ext uri="{FF2B5EF4-FFF2-40B4-BE49-F238E27FC236}">
                    <a16:creationId xmlns:a16="http://schemas.microsoft.com/office/drawing/2014/main" id="{D717124A-6FEA-4ADC-97CF-D85D9F5C7095}"/>
                  </a:ext>
                </a:extLst>
              </p:cNvPr>
              <p:cNvPicPr/>
              <p:nvPr/>
            </p:nvPicPr>
            <p:blipFill>
              <a:blip r:embed="rId4"/>
              <a:stretch>
                <a:fillRect/>
              </a:stretch>
            </p:blipFill>
            <p:spPr>
              <a:xfrm>
                <a:off x="4336553" y="5382932"/>
                <a:ext cx="744480" cy="478800"/>
              </a:xfrm>
              <a:prstGeom prst="rect">
                <a:avLst/>
              </a:prstGeom>
            </p:spPr>
          </p:pic>
        </mc:Fallback>
      </mc:AlternateContent>
      <p:sp>
        <p:nvSpPr>
          <p:cNvPr id="6" name="TextBox 5">
            <a:extLst>
              <a:ext uri="{FF2B5EF4-FFF2-40B4-BE49-F238E27FC236}">
                <a16:creationId xmlns:a16="http://schemas.microsoft.com/office/drawing/2014/main" id="{1AD26E78-ECB6-4833-8184-B6E1905EBFC6}"/>
              </a:ext>
            </a:extLst>
          </p:cNvPr>
          <p:cNvSpPr txBox="1"/>
          <p:nvPr/>
        </p:nvSpPr>
        <p:spPr>
          <a:xfrm>
            <a:off x="5269584" y="5797485"/>
            <a:ext cx="4128940" cy="523220"/>
          </a:xfrm>
          <a:prstGeom prst="rect">
            <a:avLst/>
          </a:prstGeom>
          <a:noFill/>
        </p:spPr>
        <p:txBody>
          <a:bodyPr wrap="square" rtlCol="0">
            <a:spAutoFit/>
          </a:bodyPr>
          <a:lstStyle/>
          <a:p>
            <a:r>
              <a:rPr lang="en-US" sz="1400"/>
              <a:t>We initialized a list, so we have to append edges to the list.</a:t>
            </a:r>
          </a:p>
        </p:txBody>
      </p:sp>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8CB8BA97-B3B7-4DAC-97DB-AF45CE3C1269}"/>
                  </a:ext>
                </a:extLst>
              </p14:cNvPr>
              <p14:cNvContentPartPr/>
              <p14:nvPr/>
            </p14:nvContentPartPr>
            <p14:xfrm>
              <a:off x="2933273" y="4130492"/>
              <a:ext cx="3675240" cy="1667160"/>
            </p14:xfrm>
          </p:contentPart>
        </mc:Choice>
        <mc:Fallback xmlns="">
          <p:pic>
            <p:nvPicPr>
              <p:cNvPr id="8" name="Ink 7">
                <a:extLst>
                  <a:ext uri="{FF2B5EF4-FFF2-40B4-BE49-F238E27FC236}">
                    <a16:creationId xmlns:a16="http://schemas.microsoft.com/office/drawing/2014/main" id="{8CB8BA97-B3B7-4DAC-97DB-AF45CE3C1269}"/>
                  </a:ext>
                </a:extLst>
              </p:cNvPr>
              <p:cNvPicPr/>
              <p:nvPr/>
            </p:nvPicPr>
            <p:blipFill>
              <a:blip r:embed="rId6"/>
              <a:stretch>
                <a:fillRect/>
              </a:stretch>
            </p:blipFill>
            <p:spPr>
              <a:xfrm>
                <a:off x="2924633" y="4121852"/>
                <a:ext cx="3692880" cy="1684800"/>
              </a:xfrm>
              <a:prstGeom prst="rect">
                <a:avLst/>
              </a:prstGeom>
            </p:spPr>
          </p:pic>
        </mc:Fallback>
      </mc:AlternateContent>
    </p:spTree>
    <p:extLst>
      <p:ext uri="{BB962C8B-B14F-4D97-AF65-F5344CB8AC3E}">
        <p14:creationId xmlns:p14="http://schemas.microsoft.com/office/powerpoint/2010/main" val="1329115984"/>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4A2D3D1-9296-4213-82F9-0BCEE4A96833}"/>
              </a:ext>
            </a:extLst>
          </p:cNvPr>
          <p:cNvPicPr>
            <a:picLocks noChangeAspect="1"/>
          </p:cNvPicPr>
          <p:nvPr/>
        </p:nvPicPr>
        <p:blipFill>
          <a:blip r:embed="rId2"/>
          <a:stretch>
            <a:fillRect/>
          </a:stretch>
        </p:blipFill>
        <p:spPr>
          <a:xfrm>
            <a:off x="237206" y="1206669"/>
            <a:ext cx="5569671" cy="3595914"/>
          </a:xfrm>
          <a:prstGeom prst="rect">
            <a:avLst/>
          </a:prstGeom>
        </p:spPr>
      </p:pic>
      <p:sp>
        <p:nvSpPr>
          <p:cNvPr id="3" name="Rectangle 2">
            <a:extLst>
              <a:ext uri="{FF2B5EF4-FFF2-40B4-BE49-F238E27FC236}">
                <a16:creationId xmlns:a16="http://schemas.microsoft.com/office/drawing/2014/main" id="{3AE7DDC0-C4C1-4532-BC07-18EBC3437F47}"/>
              </a:ext>
            </a:extLst>
          </p:cNvPr>
          <p:cNvSpPr/>
          <p:nvPr/>
        </p:nvSpPr>
        <p:spPr>
          <a:xfrm>
            <a:off x="4885533" y="44401"/>
            <a:ext cx="1239570" cy="523220"/>
          </a:xfrm>
          <a:prstGeom prst="rect">
            <a:avLst/>
          </a:prstGeom>
        </p:spPr>
        <p:txBody>
          <a:bodyPr wrap="none">
            <a:spAutoFit/>
          </a:bodyPr>
          <a:lstStyle/>
          <a:p>
            <a:r>
              <a:rPr lang="en-US" sz="2800" b="1" u="sng">
                <a:solidFill>
                  <a:srgbClr val="7030A0"/>
                </a:solidFill>
              </a:rPr>
              <a:t>Graphs</a:t>
            </a:r>
            <a:endParaRPr lang="en-US"/>
          </a:p>
        </p:txBody>
      </p:sp>
      <p:sp>
        <p:nvSpPr>
          <p:cNvPr id="47" name="TextBox 46">
            <a:extLst>
              <a:ext uri="{FF2B5EF4-FFF2-40B4-BE49-F238E27FC236}">
                <a16:creationId xmlns:a16="http://schemas.microsoft.com/office/drawing/2014/main" id="{72A01F7F-1DC5-475B-A303-6E53C3BEBEC4}"/>
              </a:ext>
            </a:extLst>
          </p:cNvPr>
          <p:cNvSpPr txBox="1"/>
          <p:nvPr/>
        </p:nvSpPr>
        <p:spPr>
          <a:xfrm>
            <a:off x="303875" y="659227"/>
            <a:ext cx="6531432" cy="307777"/>
          </a:xfrm>
          <a:prstGeom prst="rect">
            <a:avLst/>
          </a:prstGeom>
          <a:noFill/>
        </p:spPr>
        <p:txBody>
          <a:bodyPr wrap="square" rtlCol="0">
            <a:spAutoFit/>
          </a:bodyPr>
          <a:lstStyle/>
          <a:p>
            <a:r>
              <a:rPr lang="en-US" sz="1400"/>
              <a:t>Here’s these guys coded for this graph in particular.  And the output is there too.</a:t>
            </a:r>
          </a:p>
        </p:txBody>
      </p:sp>
      <p:pic>
        <p:nvPicPr>
          <p:cNvPr id="6" name="Picture 5">
            <a:extLst>
              <a:ext uri="{FF2B5EF4-FFF2-40B4-BE49-F238E27FC236}">
                <a16:creationId xmlns:a16="http://schemas.microsoft.com/office/drawing/2014/main" id="{297695F8-C1F8-42E6-9EE1-35DA04B3452D}"/>
              </a:ext>
            </a:extLst>
          </p:cNvPr>
          <p:cNvPicPr>
            <a:picLocks noChangeAspect="1"/>
          </p:cNvPicPr>
          <p:nvPr/>
        </p:nvPicPr>
        <p:blipFill>
          <a:blip r:embed="rId3"/>
          <a:stretch>
            <a:fillRect/>
          </a:stretch>
        </p:blipFill>
        <p:spPr>
          <a:xfrm>
            <a:off x="5840168" y="1224577"/>
            <a:ext cx="5966649" cy="3258105"/>
          </a:xfrm>
          <a:prstGeom prst="rect">
            <a:avLst/>
          </a:prstGeom>
        </p:spPr>
      </p:pic>
      <p:sp>
        <p:nvSpPr>
          <p:cNvPr id="9" name="TextBox 8">
            <a:extLst>
              <a:ext uri="{FF2B5EF4-FFF2-40B4-BE49-F238E27FC236}">
                <a16:creationId xmlns:a16="http://schemas.microsoft.com/office/drawing/2014/main" id="{DA971778-2DC0-4B86-8ACE-1337D82D3580}"/>
              </a:ext>
            </a:extLst>
          </p:cNvPr>
          <p:cNvSpPr txBox="1"/>
          <p:nvPr/>
        </p:nvSpPr>
        <p:spPr>
          <a:xfrm>
            <a:off x="2059759" y="5252096"/>
            <a:ext cx="300082" cy="369332"/>
          </a:xfrm>
          <a:prstGeom prst="rect">
            <a:avLst/>
          </a:prstGeom>
          <a:noFill/>
        </p:spPr>
        <p:txBody>
          <a:bodyPr wrap="none" rtlCol="0">
            <a:spAutoFit/>
          </a:bodyPr>
          <a:lstStyle/>
          <a:p>
            <a:r>
              <a:rPr lang="en-US"/>
              <a:t>+</a:t>
            </a:r>
          </a:p>
        </p:txBody>
      </p:sp>
      <p:sp>
        <p:nvSpPr>
          <p:cNvPr id="12" name="TextBox 11">
            <a:extLst>
              <a:ext uri="{FF2B5EF4-FFF2-40B4-BE49-F238E27FC236}">
                <a16:creationId xmlns:a16="http://schemas.microsoft.com/office/drawing/2014/main" id="{DC526114-C911-4D2B-96A6-7CD921C527EC}"/>
              </a:ext>
            </a:extLst>
          </p:cNvPr>
          <p:cNvSpPr txBox="1"/>
          <p:nvPr/>
        </p:nvSpPr>
        <p:spPr>
          <a:xfrm>
            <a:off x="4429176" y="5258599"/>
            <a:ext cx="300082" cy="369332"/>
          </a:xfrm>
          <a:prstGeom prst="rect">
            <a:avLst/>
          </a:prstGeom>
          <a:noFill/>
        </p:spPr>
        <p:txBody>
          <a:bodyPr wrap="none" rtlCol="0">
            <a:spAutoFit/>
          </a:bodyPr>
          <a:lstStyle/>
          <a:p>
            <a:r>
              <a:rPr lang="en-US"/>
              <a:t>+</a:t>
            </a:r>
          </a:p>
        </p:txBody>
      </p:sp>
      <p:cxnSp>
        <p:nvCxnSpPr>
          <p:cNvPr id="11" name="Straight Arrow Connector 10">
            <a:extLst>
              <a:ext uri="{FF2B5EF4-FFF2-40B4-BE49-F238E27FC236}">
                <a16:creationId xmlns:a16="http://schemas.microsoft.com/office/drawing/2014/main" id="{29F5ADC5-F12F-4A8D-B0A7-ED2110DE9170}"/>
              </a:ext>
            </a:extLst>
          </p:cNvPr>
          <p:cNvCxnSpPr/>
          <p:nvPr/>
        </p:nvCxnSpPr>
        <p:spPr>
          <a:xfrm>
            <a:off x="6568751" y="5252096"/>
            <a:ext cx="1203649"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pic>
        <p:nvPicPr>
          <p:cNvPr id="7" name="Picture 6">
            <a:extLst>
              <a:ext uri="{FF2B5EF4-FFF2-40B4-BE49-F238E27FC236}">
                <a16:creationId xmlns:a16="http://schemas.microsoft.com/office/drawing/2014/main" id="{8F6002D1-43C5-48CF-A21A-23CDB603E2A6}"/>
              </a:ext>
            </a:extLst>
          </p:cNvPr>
          <p:cNvPicPr>
            <a:picLocks noChangeAspect="1"/>
          </p:cNvPicPr>
          <p:nvPr/>
        </p:nvPicPr>
        <p:blipFill>
          <a:blip r:embed="rId4"/>
          <a:stretch>
            <a:fillRect/>
          </a:stretch>
        </p:blipFill>
        <p:spPr>
          <a:xfrm>
            <a:off x="439278" y="4928915"/>
            <a:ext cx="1524000" cy="1028700"/>
          </a:xfrm>
          <a:prstGeom prst="rect">
            <a:avLst/>
          </a:prstGeom>
        </p:spPr>
      </p:pic>
      <p:pic>
        <p:nvPicPr>
          <p:cNvPr id="10" name="Picture 9">
            <a:extLst>
              <a:ext uri="{FF2B5EF4-FFF2-40B4-BE49-F238E27FC236}">
                <a16:creationId xmlns:a16="http://schemas.microsoft.com/office/drawing/2014/main" id="{09EE45EB-5A8A-4B8E-80FB-A337A1C902F1}"/>
              </a:ext>
            </a:extLst>
          </p:cNvPr>
          <p:cNvPicPr>
            <a:picLocks noChangeAspect="1"/>
          </p:cNvPicPr>
          <p:nvPr/>
        </p:nvPicPr>
        <p:blipFill>
          <a:blip r:embed="rId5"/>
          <a:stretch>
            <a:fillRect/>
          </a:stretch>
        </p:blipFill>
        <p:spPr>
          <a:xfrm>
            <a:off x="2457831" y="4950016"/>
            <a:ext cx="1793223" cy="1499908"/>
          </a:xfrm>
          <a:prstGeom prst="rect">
            <a:avLst/>
          </a:prstGeom>
        </p:spPr>
      </p:pic>
      <p:pic>
        <p:nvPicPr>
          <p:cNvPr id="13" name="Picture 12">
            <a:extLst>
              <a:ext uri="{FF2B5EF4-FFF2-40B4-BE49-F238E27FC236}">
                <a16:creationId xmlns:a16="http://schemas.microsoft.com/office/drawing/2014/main" id="{9CD7A79C-E41D-4A44-8927-5DC688F3131A}"/>
              </a:ext>
            </a:extLst>
          </p:cNvPr>
          <p:cNvPicPr>
            <a:picLocks noChangeAspect="1"/>
          </p:cNvPicPr>
          <p:nvPr/>
        </p:nvPicPr>
        <p:blipFill>
          <a:blip r:embed="rId6"/>
          <a:stretch>
            <a:fillRect/>
          </a:stretch>
        </p:blipFill>
        <p:spPr>
          <a:xfrm>
            <a:off x="4937522" y="4944970"/>
            <a:ext cx="1062437" cy="1733449"/>
          </a:xfrm>
          <a:prstGeom prst="rect">
            <a:avLst/>
          </a:prstGeom>
        </p:spPr>
      </p:pic>
      <p:pic>
        <p:nvPicPr>
          <p:cNvPr id="15" name="Picture 14">
            <a:extLst>
              <a:ext uri="{FF2B5EF4-FFF2-40B4-BE49-F238E27FC236}">
                <a16:creationId xmlns:a16="http://schemas.microsoft.com/office/drawing/2014/main" id="{42A8A31A-59DD-4502-98E9-099A0F814060}"/>
              </a:ext>
            </a:extLst>
          </p:cNvPr>
          <p:cNvPicPr>
            <a:picLocks noChangeAspect="1"/>
          </p:cNvPicPr>
          <p:nvPr/>
        </p:nvPicPr>
        <p:blipFill>
          <a:blip r:embed="rId7"/>
          <a:stretch>
            <a:fillRect/>
          </a:stretch>
        </p:blipFill>
        <p:spPr>
          <a:xfrm>
            <a:off x="8048527" y="4852715"/>
            <a:ext cx="2962275" cy="1181100"/>
          </a:xfrm>
          <a:prstGeom prst="rect">
            <a:avLst/>
          </a:prstGeom>
        </p:spPr>
      </p:pic>
      <p:pic>
        <p:nvPicPr>
          <p:cNvPr id="2" name="Picture 1">
            <a:extLst>
              <a:ext uri="{FF2B5EF4-FFF2-40B4-BE49-F238E27FC236}">
                <a16:creationId xmlns:a16="http://schemas.microsoft.com/office/drawing/2014/main" id="{C7F6FC53-7635-4806-A530-834504EA3515}"/>
              </a:ext>
            </a:extLst>
          </p:cNvPr>
          <p:cNvPicPr>
            <a:picLocks noChangeAspect="1"/>
          </p:cNvPicPr>
          <p:nvPr/>
        </p:nvPicPr>
        <p:blipFill>
          <a:blip r:embed="rId8"/>
          <a:stretch>
            <a:fillRect/>
          </a:stretch>
        </p:blipFill>
        <p:spPr>
          <a:xfrm>
            <a:off x="8823492" y="93039"/>
            <a:ext cx="3097724" cy="1578840"/>
          </a:xfrm>
          <a:prstGeom prst="rect">
            <a:avLst/>
          </a:prstGeom>
        </p:spPr>
      </p:pic>
    </p:spTree>
    <p:extLst>
      <p:ext uri="{BB962C8B-B14F-4D97-AF65-F5344CB8AC3E}">
        <p14:creationId xmlns:p14="http://schemas.microsoft.com/office/powerpoint/2010/main" val="1211117605"/>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AE7DDC0-C4C1-4532-BC07-18EBC3437F47}"/>
              </a:ext>
            </a:extLst>
          </p:cNvPr>
          <p:cNvSpPr/>
          <p:nvPr/>
        </p:nvSpPr>
        <p:spPr>
          <a:xfrm>
            <a:off x="4774742" y="182022"/>
            <a:ext cx="1239570" cy="523220"/>
          </a:xfrm>
          <a:prstGeom prst="rect">
            <a:avLst/>
          </a:prstGeom>
        </p:spPr>
        <p:txBody>
          <a:bodyPr wrap="none">
            <a:spAutoFit/>
          </a:bodyPr>
          <a:lstStyle/>
          <a:p>
            <a:r>
              <a:rPr lang="en-US" sz="2800" b="1" u="sng">
                <a:solidFill>
                  <a:srgbClr val="7030A0"/>
                </a:solidFill>
              </a:rPr>
              <a:t>Graphs</a:t>
            </a:r>
            <a:endParaRPr lang="en-US"/>
          </a:p>
        </p:txBody>
      </p:sp>
      <p:pic>
        <p:nvPicPr>
          <p:cNvPr id="25" name="Picture 24">
            <a:extLst>
              <a:ext uri="{FF2B5EF4-FFF2-40B4-BE49-F238E27FC236}">
                <a16:creationId xmlns:a16="http://schemas.microsoft.com/office/drawing/2014/main" id="{43CB738F-50F7-41A1-A438-A0C84EAD46A3}"/>
              </a:ext>
            </a:extLst>
          </p:cNvPr>
          <p:cNvPicPr>
            <a:picLocks noChangeAspect="1"/>
          </p:cNvPicPr>
          <p:nvPr/>
        </p:nvPicPr>
        <p:blipFill>
          <a:blip r:embed="rId2"/>
          <a:stretch>
            <a:fillRect/>
          </a:stretch>
        </p:blipFill>
        <p:spPr>
          <a:xfrm>
            <a:off x="82036" y="787966"/>
            <a:ext cx="4364875" cy="2076265"/>
          </a:xfrm>
          <a:prstGeom prst="rect">
            <a:avLst/>
          </a:prstGeom>
        </p:spPr>
      </p:pic>
      <p:sp>
        <p:nvSpPr>
          <p:cNvPr id="26" name="TextBox 25">
            <a:extLst>
              <a:ext uri="{FF2B5EF4-FFF2-40B4-BE49-F238E27FC236}">
                <a16:creationId xmlns:a16="http://schemas.microsoft.com/office/drawing/2014/main" id="{E5741529-6098-4204-9EBF-491728745B86}"/>
              </a:ext>
            </a:extLst>
          </p:cNvPr>
          <p:cNvSpPr txBox="1"/>
          <p:nvPr/>
        </p:nvSpPr>
        <p:spPr>
          <a:xfrm>
            <a:off x="445566" y="1858644"/>
            <a:ext cx="317716" cy="369332"/>
          </a:xfrm>
          <a:prstGeom prst="rect">
            <a:avLst/>
          </a:prstGeom>
          <a:noFill/>
        </p:spPr>
        <p:txBody>
          <a:bodyPr wrap="none" rtlCol="0">
            <a:spAutoFit/>
          </a:bodyPr>
          <a:lstStyle/>
          <a:p>
            <a:r>
              <a:rPr lang="en-US"/>
              <a:t>A</a:t>
            </a:r>
          </a:p>
        </p:txBody>
      </p:sp>
      <p:sp>
        <p:nvSpPr>
          <p:cNvPr id="27" name="TextBox 26">
            <a:extLst>
              <a:ext uri="{FF2B5EF4-FFF2-40B4-BE49-F238E27FC236}">
                <a16:creationId xmlns:a16="http://schemas.microsoft.com/office/drawing/2014/main" id="{2938F9BC-E87D-4172-890A-36F993BBAA5A}"/>
              </a:ext>
            </a:extLst>
          </p:cNvPr>
          <p:cNvSpPr txBox="1"/>
          <p:nvPr/>
        </p:nvSpPr>
        <p:spPr>
          <a:xfrm>
            <a:off x="792360" y="1029591"/>
            <a:ext cx="309700" cy="369332"/>
          </a:xfrm>
          <a:prstGeom prst="rect">
            <a:avLst/>
          </a:prstGeom>
          <a:noFill/>
        </p:spPr>
        <p:txBody>
          <a:bodyPr wrap="none" rtlCol="0">
            <a:spAutoFit/>
          </a:bodyPr>
          <a:lstStyle/>
          <a:p>
            <a:r>
              <a:rPr lang="en-US"/>
              <a:t>B</a:t>
            </a:r>
          </a:p>
        </p:txBody>
      </p:sp>
      <p:sp>
        <p:nvSpPr>
          <p:cNvPr id="28" name="TextBox 27">
            <a:extLst>
              <a:ext uri="{FF2B5EF4-FFF2-40B4-BE49-F238E27FC236}">
                <a16:creationId xmlns:a16="http://schemas.microsoft.com/office/drawing/2014/main" id="{81871EFB-47A2-4799-B209-6F60B86AB4B9}"/>
              </a:ext>
            </a:extLst>
          </p:cNvPr>
          <p:cNvSpPr txBox="1"/>
          <p:nvPr/>
        </p:nvSpPr>
        <p:spPr>
          <a:xfrm>
            <a:off x="2535119" y="943998"/>
            <a:ext cx="308098" cy="369332"/>
          </a:xfrm>
          <a:prstGeom prst="rect">
            <a:avLst/>
          </a:prstGeom>
          <a:noFill/>
        </p:spPr>
        <p:txBody>
          <a:bodyPr wrap="none" rtlCol="0">
            <a:spAutoFit/>
          </a:bodyPr>
          <a:lstStyle/>
          <a:p>
            <a:r>
              <a:rPr lang="en-US"/>
              <a:t>C</a:t>
            </a:r>
          </a:p>
        </p:txBody>
      </p:sp>
      <p:sp>
        <p:nvSpPr>
          <p:cNvPr id="29" name="TextBox 28">
            <a:extLst>
              <a:ext uri="{FF2B5EF4-FFF2-40B4-BE49-F238E27FC236}">
                <a16:creationId xmlns:a16="http://schemas.microsoft.com/office/drawing/2014/main" id="{996F4986-7461-4257-8D3A-04F8FBBB92D9}"/>
              </a:ext>
            </a:extLst>
          </p:cNvPr>
          <p:cNvSpPr txBox="1"/>
          <p:nvPr/>
        </p:nvSpPr>
        <p:spPr>
          <a:xfrm>
            <a:off x="1920842" y="2284177"/>
            <a:ext cx="327334" cy="369332"/>
          </a:xfrm>
          <a:prstGeom prst="rect">
            <a:avLst/>
          </a:prstGeom>
          <a:noFill/>
        </p:spPr>
        <p:txBody>
          <a:bodyPr wrap="none" rtlCol="0">
            <a:spAutoFit/>
          </a:bodyPr>
          <a:lstStyle/>
          <a:p>
            <a:r>
              <a:rPr lang="en-US"/>
              <a:t>D</a:t>
            </a:r>
          </a:p>
        </p:txBody>
      </p:sp>
      <p:sp>
        <p:nvSpPr>
          <p:cNvPr id="30" name="TextBox 29">
            <a:extLst>
              <a:ext uri="{FF2B5EF4-FFF2-40B4-BE49-F238E27FC236}">
                <a16:creationId xmlns:a16="http://schemas.microsoft.com/office/drawing/2014/main" id="{4A64B371-E4B1-45B7-8599-EF49B4CB87E1}"/>
              </a:ext>
            </a:extLst>
          </p:cNvPr>
          <p:cNvSpPr txBox="1"/>
          <p:nvPr/>
        </p:nvSpPr>
        <p:spPr>
          <a:xfrm>
            <a:off x="3885798" y="2145130"/>
            <a:ext cx="296876" cy="369332"/>
          </a:xfrm>
          <a:prstGeom prst="rect">
            <a:avLst/>
          </a:prstGeom>
          <a:noFill/>
        </p:spPr>
        <p:txBody>
          <a:bodyPr wrap="none" rtlCol="0">
            <a:spAutoFit/>
          </a:bodyPr>
          <a:lstStyle/>
          <a:p>
            <a:r>
              <a:rPr lang="en-US"/>
              <a:t>E</a:t>
            </a:r>
          </a:p>
        </p:txBody>
      </p:sp>
      <p:cxnSp>
        <p:nvCxnSpPr>
          <p:cNvPr id="32" name="Straight Arrow Connector 31">
            <a:extLst>
              <a:ext uri="{FF2B5EF4-FFF2-40B4-BE49-F238E27FC236}">
                <a16:creationId xmlns:a16="http://schemas.microsoft.com/office/drawing/2014/main" id="{D5C15E23-067F-487F-8ACF-2BF5721FE61E}"/>
              </a:ext>
            </a:extLst>
          </p:cNvPr>
          <p:cNvCxnSpPr/>
          <p:nvPr/>
        </p:nvCxnSpPr>
        <p:spPr>
          <a:xfrm>
            <a:off x="1190261" y="1445010"/>
            <a:ext cx="704235" cy="821284"/>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33" name="Straight Arrow Connector 32">
            <a:extLst>
              <a:ext uri="{FF2B5EF4-FFF2-40B4-BE49-F238E27FC236}">
                <a16:creationId xmlns:a16="http://schemas.microsoft.com/office/drawing/2014/main" id="{C2DCC7AB-A6E5-4D3F-B338-A3376DFD4180}"/>
              </a:ext>
            </a:extLst>
          </p:cNvPr>
          <p:cNvCxnSpPr>
            <a:cxnSpLocks/>
          </p:cNvCxnSpPr>
          <p:nvPr/>
        </p:nvCxnSpPr>
        <p:spPr>
          <a:xfrm flipH="1">
            <a:off x="2264474" y="1456765"/>
            <a:ext cx="498611" cy="807389"/>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34" name="TextBox 33">
            <a:extLst>
              <a:ext uri="{FF2B5EF4-FFF2-40B4-BE49-F238E27FC236}">
                <a16:creationId xmlns:a16="http://schemas.microsoft.com/office/drawing/2014/main" id="{FB8B7451-6DA3-450E-861C-5B53D7DFD343}"/>
              </a:ext>
            </a:extLst>
          </p:cNvPr>
          <p:cNvSpPr txBox="1"/>
          <p:nvPr/>
        </p:nvSpPr>
        <p:spPr>
          <a:xfrm>
            <a:off x="1540414" y="1566708"/>
            <a:ext cx="45719" cy="369332"/>
          </a:xfrm>
          <a:prstGeom prst="rect">
            <a:avLst/>
          </a:prstGeom>
          <a:noFill/>
        </p:spPr>
        <p:txBody>
          <a:bodyPr wrap="square" rtlCol="0">
            <a:spAutoFit/>
          </a:bodyPr>
          <a:lstStyle/>
          <a:p>
            <a:r>
              <a:rPr lang="en-US"/>
              <a:t>6</a:t>
            </a:r>
          </a:p>
        </p:txBody>
      </p:sp>
      <p:sp>
        <p:nvSpPr>
          <p:cNvPr id="35" name="TextBox 34">
            <a:extLst>
              <a:ext uri="{FF2B5EF4-FFF2-40B4-BE49-F238E27FC236}">
                <a16:creationId xmlns:a16="http://schemas.microsoft.com/office/drawing/2014/main" id="{1C200239-F81A-41A3-88DD-C869ADCD0CEF}"/>
              </a:ext>
            </a:extLst>
          </p:cNvPr>
          <p:cNvSpPr txBox="1"/>
          <p:nvPr/>
        </p:nvSpPr>
        <p:spPr>
          <a:xfrm>
            <a:off x="3332590" y="1389753"/>
            <a:ext cx="301686" cy="369332"/>
          </a:xfrm>
          <a:prstGeom prst="rect">
            <a:avLst/>
          </a:prstGeom>
          <a:noFill/>
        </p:spPr>
        <p:txBody>
          <a:bodyPr wrap="none" rtlCol="0">
            <a:spAutoFit/>
          </a:bodyPr>
          <a:lstStyle/>
          <a:p>
            <a:r>
              <a:rPr lang="en-US"/>
              <a:t>8</a:t>
            </a:r>
          </a:p>
        </p:txBody>
      </p:sp>
      <p:cxnSp>
        <p:nvCxnSpPr>
          <p:cNvPr id="36" name="Straight Arrow Connector 35">
            <a:extLst>
              <a:ext uri="{FF2B5EF4-FFF2-40B4-BE49-F238E27FC236}">
                <a16:creationId xmlns:a16="http://schemas.microsoft.com/office/drawing/2014/main" id="{047B057A-F871-4842-8ED9-7173EAE97FF5}"/>
              </a:ext>
            </a:extLst>
          </p:cNvPr>
          <p:cNvCxnSpPr>
            <a:cxnSpLocks/>
          </p:cNvCxnSpPr>
          <p:nvPr/>
        </p:nvCxnSpPr>
        <p:spPr>
          <a:xfrm flipV="1">
            <a:off x="2473384" y="2379689"/>
            <a:ext cx="1160892" cy="142822"/>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37" name="TextBox 36">
            <a:extLst>
              <a:ext uri="{FF2B5EF4-FFF2-40B4-BE49-F238E27FC236}">
                <a16:creationId xmlns:a16="http://schemas.microsoft.com/office/drawing/2014/main" id="{5C32B075-6FF7-4813-8C6E-12D813B2D78D}"/>
              </a:ext>
            </a:extLst>
          </p:cNvPr>
          <p:cNvSpPr txBox="1"/>
          <p:nvPr/>
        </p:nvSpPr>
        <p:spPr>
          <a:xfrm>
            <a:off x="2530736" y="1704080"/>
            <a:ext cx="301686" cy="369332"/>
          </a:xfrm>
          <a:prstGeom prst="rect">
            <a:avLst/>
          </a:prstGeom>
          <a:noFill/>
        </p:spPr>
        <p:txBody>
          <a:bodyPr wrap="none" rtlCol="0">
            <a:spAutoFit/>
          </a:bodyPr>
          <a:lstStyle/>
          <a:p>
            <a:r>
              <a:rPr lang="en-US"/>
              <a:t>2</a:t>
            </a:r>
          </a:p>
        </p:txBody>
      </p:sp>
      <p:cxnSp>
        <p:nvCxnSpPr>
          <p:cNvPr id="38" name="Straight Arrow Connector 37">
            <a:extLst>
              <a:ext uri="{FF2B5EF4-FFF2-40B4-BE49-F238E27FC236}">
                <a16:creationId xmlns:a16="http://schemas.microsoft.com/office/drawing/2014/main" id="{A477FCBB-5904-40F2-8124-F07D870F3F6A}"/>
              </a:ext>
            </a:extLst>
          </p:cNvPr>
          <p:cNvCxnSpPr>
            <a:cxnSpLocks/>
          </p:cNvCxnSpPr>
          <p:nvPr/>
        </p:nvCxnSpPr>
        <p:spPr>
          <a:xfrm>
            <a:off x="905522" y="2192246"/>
            <a:ext cx="790112" cy="237934"/>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39" name="Straight Arrow Connector 38">
            <a:extLst>
              <a:ext uri="{FF2B5EF4-FFF2-40B4-BE49-F238E27FC236}">
                <a16:creationId xmlns:a16="http://schemas.microsoft.com/office/drawing/2014/main" id="{86F28E6E-E64B-4A68-964F-3CB401026250}"/>
              </a:ext>
            </a:extLst>
          </p:cNvPr>
          <p:cNvCxnSpPr>
            <a:cxnSpLocks/>
          </p:cNvCxnSpPr>
          <p:nvPr/>
        </p:nvCxnSpPr>
        <p:spPr>
          <a:xfrm>
            <a:off x="3004512" y="1367075"/>
            <a:ext cx="761054" cy="718253"/>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
        <p:nvSpPr>
          <p:cNvPr id="40" name="TextBox 39">
            <a:extLst>
              <a:ext uri="{FF2B5EF4-FFF2-40B4-BE49-F238E27FC236}">
                <a16:creationId xmlns:a16="http://schemas.microsoft.com/office/drawing/2014/main" id="{BCA17609-88B1-48D5-A87A-FFBB71063A5E}"/>
              </a:ext>
            </a:extLst>
          </p:cNvPr>
          <p:cNvSpPr txBox="1"/>
          <p:nvPr/>
        </p:nvSpPr>
        <p:spPr>
          <a:xfrm>
            <a:off x="982599" y="2280931"/>
            <a:ext cx="567001" cy="369332"/>
          </a:xfrm>
          <a:prstGeom prst="rect">
            <a:avLst/>
          </a:prstGeom>
          <a:noFill/>
        </p:spPr>
        <p:txBody>
          <a:bodyPr wrap="square" rtlCol="0">
            <a:spAutoFit/>
          </a:bodyPr>
          <a:lstStyle/>
          <a:p>
            <a:r>
              <a:rPr lang="en-US"/>
              <a:t>10</a:t>
            </a:r>
          </a:p>
        </p:txBody>
      </p:sp>
      <p:sp>
        <p:nvSpPr>
          <p:cNvPr id="41" name="TextBox 40">
            <a:extLst>
              <a:ext uri="{FF2B5EF4-FFF2-40B4-BE49-F238E27FC236}">
                <a16:creationId xmlns:a16="http://schemas.microsoft.com/office/drawing/2014/main" id="{8E04C208-6EF5-42C3-A392-D67BF42536E2}"/>
              </a:ext>
            </a:extLst>
          </p:cNvPr>
          <p:cNvSpPr txBox="1"/>
          <p:nvPr/>
        </p:nvSpPr>
        <p:spPr>
          <a:xfrm>
            <a:off x="2908206" y="2443853"/>
            <a:ext cx="301686" cy="369332"/>
          </a:xfrm>
          <a:prstGeom prst="rect">
            <a:avLst/>
          </a:prstGeom>
          <a:noFill/>
        </p:spPr>
        <p:txBody>
          <a:bodyPr wrap="square" rtlCol="0">
            <a:spAutoFit/>
          </a:bodyPr>
          <a:lstStyle/>
          <a:p>
            <a:r>
              <a:rPr lang="en-US"/>
              <a:t>5</a:t>
            </a:r>
          </a:p>
        </p:txBody>
      </p:sp>
      <p:cxnSp>
        <p:nvCxnSpPr>
          <p:cNvPr id="42" name="Straight Arrow Connector 41">
            <a:extLst>
              <a:ext uri="{FF2B5EF4-FFF2-40B4-BE49-F238E27FC236}">
                <a16:creationId xmlns:a16="http://schemas.microsoft.com/office/drawing/2014/main" id="{919C9981-35F5-428E-84B6-E096EACFFDD6}"/>
              </a:ext>
            </a:extLst>
          </p:cNvPr>
          <p:cNvCxnSpPr>
            <a:cxnSpLocks/>
          </p:cNvCxnSpPr>
          <p:nvPr/>
        </p:nvCxnSpPr>
        <p:spPr>
          <a:xfrm flipH="1" flipV="1">
            <a:off x="930782" y="2085329"/>
            <a:ext cx="764852" cy="253289"/>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43" name="Straight Arrow Connector 42">
            <a:extLst>
              <a:ext uri="{FF2B5EF4-FFF2-40B4-BE49-F238E27FC236}">
                <a16:creationId xmlns:a16="http://schemas.microsoft.com/office/drawing/2014/main" id="{69B1663E-62BE-4B03-9ABF-4487D968FA46}"/>
              </a:ext>
            </a:extLst>
          </p:cNvPr>
          <p:cNvCxnSpPr>
            <a:cxnSpLocks/>
          </p:cNvCxnSpPr>
          <p:nvPr/>
        </p:nvCxnSpPr>
        <p:spPr>
          <a:xfrm flipH="1">
            <a:off x="1266099" y="1255869"/>
            <a:ext cx="1092547" cy="86455"/>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44" name="TextBox 43">
            <a:extLst>
              <a:ext uri="{FF2B5EF4-FFF2-40B4-BE49-F238E27FC236}">
                <a16:creationId xmlns:a16="http://schemas.microsoft.com/office/drawing/2014/main" id="{90242FE0-8D95-4269-BCED-8E08AE3DBE0A}"/>
              </a:ext>
            </a:extLst>
          </p:cNvPr>
          <p:cNvSpPr txBox="1"/>
          <p:nvPr/>
        </p:nvSpPr>
        <p:spPr>
          <a:xfrm>
            <a:off x="1132854" y="1878991"/>
            <a:ext cx="301686" cy="369332"/>
          </a:xfrm>
          <a:prstGeom prst="rect">
            <a:avLst/>
          </a:prstGeom>
          <a:noFill/>
        </p:spPr>
        <p:txBody>
          <a:bodyPr wrap="none" rtlCol="0">
            <a:spAutoFit/>
          </a:bodyPr>
          <a:lstStyle/>
          <a:p>
            <a:r>
              <a:rPr lang="en-US"/>
              <a:t>4</a:t>
            </a:r>
          </a:p>
        </p:txBody>
      </p:sp>
      <p:sp>
        <p:nvSpPr>
          <p:cNvPr id="45" name="TextBox 44">
            <a:extLst>
              <a:ext uri="{FF2B5EF4-FFF2-40B4-BE49-F238E27FC236}">
                <a16:creationId xmlns:a16="http://schemas.microsoft.com/office/drawing/2014/main" id="{554AD2D1-A8BD-454B-9BE8-AD3A913E7C04}"/>
              </a:ext>
            </a:extLst>
          </p:cNvPr>
          <p:cNvSpPr txBox="1"/>
          <p:nvPr/>
        </p:nvSpPr>
        <p:spPr>
          <a:xfrm>
            <a:off x="1748409" y="1255869"/>
            <a:ext cx="45719" cy="369332"/>
          </a:xfrm>
          <a:prstGeom prst="rect">
            <a:avLst/>
          </a:prstGeom>
          <a:noFill/>
        </p:spPr>
        <p:txBody>
          <a:bodyPr wrap="square" rtlCol="0">
            <a:spAutoFit/>
          </a:bodyPr>
          <a:lstStyle/>
          <a:p>
            <a:r>
              <a:rPr lang="en-US"/>
              <a:t>7</a:t>
            </a:r>
          </a:p>
        </p:txBody>
      </p:sp>
      <p:sp>
        <p:nvSpPr>
          <p:cNvPr id="31" name="TextBox 30">
            <a:extLst>
              <a:ext uri="{FF2B5EF4-FFF2-40B4-BE49-F238E27FC236}">
                <a16:creationId xmlns:a16="http://schemas.microsoft.com/office/drawing/2014/main" id="{F85405ED-8C84-4933-86A8-5AEEB0FA4F48}"/>
              </a:ext>
            </a:extLst>
          </p:cNvPr>
          <p:cNvSpPr txBox="1"/>
          <p:nvPr/>
        </p:nvSpPr>
        <p:spPr>
          <a:xfrm>
            <a:off x="4618725" y="912122"/>
            <a:ext cx="7127709" cy="2246769"/>
          </a:xfrm>
          <a:prstGeom prst="rect">
            <a:avLst/>
          </a:prstGeom>
          <a:noFill/>
        </p:spPr>
        <p:txBody>
          <a:bodyPr wrap="square" rtlCol="0">
            <a:spAutoFit/>
          </a:bodyPr>
          <a:lstStyle/>
          <a:p>
            <a:r>
              <a:rPr lang="en-US" sz="1400"/>
              <a:t>Now we want to consider the shortest path problem (or shortest weight technically).  So we want to feed in a graph, as previously defined, a starting node, and an ending node.  And we want it to ouput a list of nodes which constitute the path to be taken, along with the total weight of that path.  Or if there is no viable path, then we should return an empty list, along with zero weight I guess.  We can do this as with the search tree algorithm, with two caveats:  First, we must be sure not to traverse any cycles (returning to a previously visited node).  So we must keep track of our path as we’re traversing it.  Also, in the knapsack problem there were only two branches at any node, and so we needed only compare ‘two’ options: with and without.  But here there can be many branches.  And so instead of recording the result of each bifurcation, we’ll want to compare as we go, and just keep the best result ‘so far’.  </a:t>
            </a:r>
          </a:p>
        </p:txBody>
      </p:sp>
      <p:sp>
        <p:nvSpPr>
          <p:cNvPr id="4" name="TextBox 3">
            <a:extLst>
              <a:ext uri="{FF2B5EF4-FFF2-40B4-BE49-F238E27FC236}">
                <a16:creationId xmlns:a16="http://schemas.microsoft.com/office/drawing/2014/main" id="{21DA3E2B-1C12-41BC-9702-C2B9FFBBA4F3}"/>
              </a:ext>
            </a:extLst>
          </p:cNvPr>
          <p:cNvSpPr txBox="1"/>
          <p:nvPr/>
        </p:nvSpPr>
        <p:spPr>
          <a:xfrm>
            <a:off x="295764" y="3603337"/>
            <a:ext cx="11437095" cy="2462213"/>
          </a:xfrm>
          <a:prstGeom prst="rect">
            <a:avLst/>
          </a:prstGeom>
          <a:noFill/>
        </p:spPr>
        <p:txBody>
          <a:bodyPr wrap="square" rtlCol="0">
            <a:spAutoFit/>
          </a:bodyPr>
          <a:lstStyle/>
          <a:p>
            <a:r>
              <a:rPr lang="en-US" sz="1400"/>
              <a:t>SearchPath(graph, startnode, endnode, maxweight, presentpath = (), presentweight = 0, bestpath = (), bestweight = 0)</a:t>
            </a:r>
          </a:p>
          <a:p>
            <a:endParaRPr lang="en-US" sz="1400"/>
          </a:p>
          <a:p>
            <a:r>
              <a:rPr lang="en-US" sz="1400"/>
              <a:t>Case1: A terminating case is if startnode = endnode.  Then set presentpath += endnode, along with presentweight += 0.  If presentweight is lower than bestweight (or bestpath = empty), then replace bestpath with presentpath, and bestweight with presentweight.  </a:t>
            </a:r>
          </a:p>
          <a:p>
            <a:endParaRPr lang="en-US" sz="1400"/>
          </a:p>
          <a:p>
            <a:r>
              <a:rPr lang="en-US" sz="1400"/>
              <a:t>Case2: Otherwise, we look for edges to proceed along.  If there are no edges to proceed along, or if their destinations are already in the presentpath (meaning basically we can only go backwards), or if the weight acquired would already be greater than the bestweight, then do nothing.  But if there are viable edges, then for each one add its startnode to presentpath, and its weight to the presentweight, and feed these back into SearchPath(graph, edgedestination, endnode, maxweight, presentpath + edgedestination, presentweight + edgeweight, bestpath, bestweight).  </a:t>
            </a:r>
          </a:p>
          <a:p>
            <a:endParaRPr lang="en-US" sz="1400"/>
          </a:p>
          <a:p>
            <a:r>
              <a:rPr lang="en-US" sz="1400"/>
              <a:t>Then at the end, return (bestpath, bestweight).</a:t>
            </a:r>
          </a:p>
        </p:txBody>
      </p:sp>
      <p:cxnSp>
        <p:nvCxnSpPr>
          <p:cNvPr id="46" name="Straight Arrow Connector 45">
            <a:extLst>
              <a:ext uri="{FF2B5EF4-FFF2-40B4-BE49-F238E27FC236}">
                <a16:creationId xmlns:a16="http://schemas.microsoft.com/office/drawing/2014/main" id="{26EEE093-2813-4A48-BB80-684D5396770D}"/>
              </a:ext>
            </a:extLst>
          </p:cNvPr>
          <p:cNvCxnSpPr>
            <a:cxnSpLocks/>
          </p:cNvCxnSpPr>
          <p:nvPr/>
        </p:nvCxnSpPr>
        <p:spPr>
          <a:xfrm flipH="1" flipV="1">
            <a:off x="2934899" y="1425481"/>
            <a:ext cx="722640" cy="682525"/>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
        <p:nvSpPr>
          <p:cNvPr id="47" name="TextBox 46">
            <a:extLst>
              <a:ext uri="{FF2B5EF4-FFF2-40B4-BE49-F238E27FC236}">
                <a16:creationId xmlns:a16="http://schemas.microsoft.com/office/drawing/2014/main" id="{BAD20CB0-C2BE-4434-BE54-51AC4E8E493D}"/>
              </a:ext>
            </a:extLst>
          </p:cNvPr>
          <p:cNvSpPr txBox="1"/>
          <p:nvPr/>
        </p:nvSpPr>
        <p:spPr>
          <a:xfrm>
            <a:off x="3049749" y="1707616"/>
            <a:ext cx="301686" cy="369332"/>
          </a:xfrm>
          <a:prstGeom prst="rect">
            <a:avLst/>
          </a:prstGeom>
          <a:noFill/>
        </p:spPr>
        <p:txBody>
          <a:bodyPr wrap="none" rtlCol="0">
            <a:spAutoFit/>
          </a:bodyPr>
          <a:lstStyle/>
          <a:p>
            <a:r>
              <a:rPr lang="en-US"/>
              <a:t>2</a:t>
            </a:r>
          </a:p>
        </p:txBody>
      </p:sp>
    </p:spTree>
    <p:extLst>
      <p:ext uri="{BB962C8B-B14F-4D97-AF65-F5344CB8AC3E}">
        <p14:creationId xmlns:p14="http://schemas.microsoft.com/office/powerpoint/2010/main" val="663383415"/>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AE7DDC0-C4C1-4532-BC07-18EBC3437F47}"/>
              </a:ext>
            </a:extLst>
          </p:cNvPr>
          <p:cNvSpPr/>
          <p:nvPr/>
        </p:nvSpPr>
        <p:spPr>
          <a:xfrm>
            <a:off x="4774742" y="182022"/>
            <a:ext cx="1239570" cy="523220"/>
          </a:xfrm>
          <a:prstGeom prst="rect">
            <a:avLst/>
          </a:prstGeom>
        </p:spPr>
        <p:txBody>
          <a:bodyPr wrap="none">
            <a:spAutoFit/>
          </a:bodyPr>
          <a:lstStyle/>
          <a:p>
            <a:r>
              <a:rPr lang="en-US" sz="2800" b="1" u="sng">
                <a:solidFill>
                  <a:srgbClr val="7030A0"/>
                </a:solidFill>
              </a:rPr>
              <a:t>Graphs</a:t>
            </a:r>
            <a:endParaRPr lang="en-US"/>
          </a:p>
        </p:txBody>
      </p:sp>
      <p:pic>
        <p:nvPicPr>
          <p:cNvPr id="2" name="Picture 1">
            <a:extLst>
              <a:ext uri="{FF2B5EF4-FFF2-40B4-BE49-F238E27FC236}">
                <a16:creationId xmlns:a16="http://schemas.microsoft.com/office/drawing/2014/main" id="{47796F37-50AC-4DFD-9AF9-772A919F379C}"/>
              </a:ext>
            </a:extLst>
          </p:cNvPr>
          <p:cNvPicPr>
            <a:picLocks noChangeAspect="1"/>
          </p:cNvPicPr>
          <p:nvPr/>
        </p:nvPicPr>
        <p:blipFill>
          <a:blip r:embed="rId2"/>
          <a:stretch>
            <a:fillRect/>
          </a:stretch>
        </p:blipFill>
        <p:spPr>
          <a:xfrm>
            <a:off x="8868226" y="107783"/>
            <a:ext cx="3256647" cy="1735495"/>
          </a:xfrm>
          <a:prstGeom prst="rect">
            <a:avLst/>
          </a:prstGeom>
        </p:spPr>
      </p:pic>
      <p:sp>
        <p:nvSpPr>
          <p:cNvPr id="6" name="TextBox 5">
            <a:extLst>
              <a:ext uri="{FF2B5EF4-FFF2-40B4-BE49-F238E27FC236}">
                <a16:creationId xmlns:a16="http://schemas.microsoft.com/office/drawing/2014/main" id="{58254BEB-AA85-4266-89AC-5B47687D877F}"/>
              </a:ext>
            </a:extLst>
          </p:cNvPr>
          <p:cNvSpPr txBox="1"/>
          <p:nvPr/>
        </p:nvSpPr>
        <p:spPr>
          <a:xfrm>
            <a:off x="301296" y="283868"/>
            <a:ext cx="2850094" cy="584775"/>
          </a:xfrm>
          <a:prstGeom prst="rect">
            <a:avLst/>
          </a:prstGeom>
          <a:noFill/>
        </p:spPr>
        <p:txBody>
          <a:bodyPr wrap="square" rtlCol="0">
            <a:spAutoFit/>
          </a:bodyPr>
          <a:lstStyle/>
          <a:p>
            <a:r>
              <a:rPr lang="en-US" sz="1600"/>
              <a:t>So code executes like this…if we were trying to get from A to B.</a:t>
            </a:r>
            <a:endParaRPr lang="en-US"/>
          </a:p>
        </p:txBody>
      </p:sp>
      <p:sp>
        <p:nvSpPr>
          <p:cNvPr id="13" name="Oval 12">
            <a:extLst>
              <a:ext uri="{FF2B5EF4-FFF2-40B4-BE49-F238E27FC236}">
                <a16:creationId xmlns:a16="http://schemas.microsoft.com/office/drawing/2014/main" id="{5300CEE6-65FD-4442-B4BB-C2DA61137B16}"/>
              </a:ext>
            </a:extLst>
          </p:cNvPr>
          <p:cNvSpPr/>
          <p:nvPr/>
        </p:nvSpPr>
        <p:spPr>
          <a:xfrm>
            <a:off x="4665696" y="1430236"/>
            <a:ext cx="474761" cy="3793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ysClr val="windowText" lastClr="000000"/>
                </a:solidFill>
              </a:rPr>
              <a:t>A</a:t>
            </a:r>
          </a:p>
        </p:txBody>
      </p:sp>
      <p:sp>
        <p:nvSpPr>
          <p:cNvPr id="14" name="Oval 13">
            <a:extLst>
              <a:ext uri="{FF2B5EF4-FFF2-40B4-BE49-F238E27FC236}">
                <a16:creationId xmlns:a16="http://schemas.microsoft.com/office/drawing/2014/main" id="{2CAF4F2D-4D97-471A-86BF-FC6E475F36BD}"/>
              </a:ext>
            </a:extLst>
          </p:cNvPr>
          <p:cNvSpPr/>
          <p:nvPr/>
        </p:nvSpPr>
        <p:spPr>
          <a:xfrm>
            <a:off x="8129719" y="5643493"/>
            <a:ext cx="474761" cy="3793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ysClr val="windowText" lastClr="000000"/>
                </a:solidFill>
              </a:rPr>
              <a:t>B</a:t>
            </a:r>
          </a:p>
        </p:txBody>
      </p:sp>
      <p:sp>
        <p:nvSpPr>
          <p:cNvPr id="15" name="Oval 14">
            <a:extLst>
              <a:ext uri="{FF2B5EF4-FFF2-40B4-BE49-F238E27FC236}">
                <a16:creationId xmlns:a16="http://schemas.microsoft.com/office/drawing/2014/main" id="{7982A696-64E9-4D4B-B87D-0911841ACEEF}"/>
              </a:ext>
            </a:extLst>
          </p:cNvPr>
          <p:cNvSpPr/>
          <p:nvPr/>
        </p:nvSpPr>
        <p:spPr>
          <a:xfrm>
            <a:off x="2676629" y="4567043"/>
            <a:ext cx="474761" cy="3793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ysClr val="windowText" lastClr="000000"/>
                </a:solidFill>
              </a:rPr>
              <a:t>B</a:t>
            </a:r>
          </a:p>
        </p:txBody>
      </p:sp>
      <p:sp>
        <p:nvSpPr>
          <p:cNvPr id="16" name="Oval 15">
            <a:extLst>
              <a:ext uri="{FF2B5EF4-FFF2-40B4-BE49-F238E27FC236}">
                <a16:creationId xmlns:a16="http://schemas.microsoft.com/office/drawing/2014/main" id="{33940C28-912B-47E5-93E6-50EBD9A09B50}"/>
              </a:ext>
            </a:extLst>
          </p:cNvPr>
          <p:cNvSpPr/>
          <p:nvPr/>
        </p:nvSpPr>
        <p:spPr>
          <a:xfrm>
            <a:off x="3633306" y="3533349"/>
            <a:ext cx="408015" cy="3857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ysClr val="windowText" lastClr="000000"/>
                </a:solidFill>
              </a:rPr>
              <a:t>C</a:t>
            </a:r>
          </a:p>
        </p:txBody>
      </p:sp>
      <p:sp>
        <p:nvSpPr>
          <p:cNvPr id="17" name="Oval 16">
            <a:extLst>
              <a:ext uri="{FF2B5EF4-FFF2-40B4-BE49-F238E27FC236}">
                <a16:creationId xmlns:a16="http://schemas.microsoft.com/office/drawing/2014/main" id="{DB0CDF5F-659B-443B-90DC-FDB9FB5D8154}"/>
              </a:ext>
            </a:extLst>
          </p:cNvPr>
          <p:cNvSpPr/>
          <p:nvPr/>
        </p:nvSpPr>
        <p:spPr>
          <a:xfrm>
            <a:off x="5776931" y="3491026"/>
            <a:ext cx="474761" cy="3793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ysClr val="windowText" lastClr="000000"/>
                </a:solidFill>
              </a:rPr>
              <a:t>E</a:t>
            </a:r>
          </a:p>
        </p:txBody>
      </p:sp>
      <p:sp>
        <p:nvSpPr>
          <p:cNvPr id="18" name="Oval 17">
            <a:extLst>
              <a:ext uri="{FF2B5EF4-FFF2-40B4-BE49-F238E27FC236}">
                <a16:creationId xmlns:a16="http://schemas.microsoft.com/office/drawing/2014/main" id="{0678C782-1B27-4946-981D-B43031A28D84}"/>
              </a:ext>
            </a:extLst>
          </p:cNvPr>
          <p:cNvSpPr/>
          <p:nvPr/>
        </p:nvSpPr>
        <p:spPr>
          <a:xfrm>
            <a:off x="4665695" y="2522471"/>
            <a:ext cx="474761" cy="3793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ysClr val="windowText" lastClr="000000"/>
                </a:solidFill>
              </a:rPr>
              <a:t>D</a:t>
            </a:r>
          </a:p>
        </p:txBody>
      </p:sp>
      <p:sp>
        <p:nvSpPr>
          <p:cNvPr id="19" name="Oval 18">
            <a:extLst>
              <a:ext uri="{FF2B5EF4-FFF2-40B4-BE49-F238E27FC236}">
                <a16:creationId xmlns:a16="http://schemas.microsoft.com/office/drawing/2014/main" id="{55AE2760-0C82-44BA-BFF3-24F8AB2273AF}"/>
              </a:ext>
            </a:extLst>
          </p:cNvPr>
          <p:cNvSpPr/>
          <p:nvPr/>
        </p:nvSpPr>
        <p:spPr>
          <a:xfrm>
            <a:off x="6923657" y="4540192"/>
            <a:ext cx="408015" cy="3857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ysClr val="windowText" lastClr="000000"/>
                </a:solidFill>
              </a:rPr>
              <a:t>C</a:t>
            </a:r>
          </a:p>
        </p:txBody>
      </p:sp>
      <p:cxnSp>
        <p:nvCxnSpPr>
          <p:cNvPr id="20" name="Straight Arrow Connector 19">
            <a:extLst>
              <a:ext uri="{FF2B5EF4-FFF2-40B4-BE49-F238E27FC236}">
                <a16:creationId xmlns:a16="http://schemas.microsoft.com/office/drawing/2014/main" id="{84AB38EA-788A-4619-AB3A-D9FF50641CBC}"/>
              </a:ext>
            </a:extLst>
          </p:cNvPr>
          <p:cNvCxnSpPr/>
          <p:nvPr/>
        </p:nvCxnSpPr>
        <p:spPr>
          <a:xfrm>
            <a:off x="4903075" y="1910751"/>
            <a:ext cx="0" cy="4665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412BB30D-A5F2-48DB-8457-A961A3971C57}"/>
              </a:ext>
            </a:extLst>
          </p:cNvPr>
          <p:cNvCxnSpPr/>
          <p:nvPr/>
        </p:nvCxnSpPr>
        <p:spPr>
          <a:xfrm flipH="1">
            <a:off x="4041321" y="2901798"/>
            <a:ext cx="624374" cy="5892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2758E3F2-5E75-4668-BCEE-A25FEFC1CB67}"/>
              </a:ext>
            </a:extLst>
          </p:cNvPr>
          <p:cNvCxnSpPr/>
          <p:nvPr/>
        </p:nvCxnSpPr>
        <p:spPr>
          <a:xfrm flipH="1">
            <a:off x="3151390" y="3980384"/>
            <a:ext cx="474857" cy="5345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87DD3D45-11AE-47E3-8025-045F26331D60}"/>
              </a:ext>
            </a:extLst>
          </p:cNvPr>
          <p:cNvCxnSpPr>
            <a:cxnSpLocks/>
          </p:cNvCxnSpPr>
          <p:nvPr/>
        </p:nvCxnSpPr>
        <p:spPr>
          <a:xfrm>
            <a:off x="6251692" y="3944825"/>
            <a:ext cx="671965" cy="6222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C05A3161-70EB-44A5-AC89-3807261215BF}"/>
              </a:ext>
            </a:extLst>
          </p:cNvPr>
          <p:cNvCxnSpPr/>
          <p:nvPr/>
        </p:nvCxnSpPr>
        <p:spPr>
          <a:xfrm>
            <a:off x="7366634" y="4925974"/>
            <a:ext cx="763085" cy="71751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B140A4CA-6623-4D1E-9E96-AC122379E7E5}"/>
              </a:ext>
            </a:extLst>
          </p:cNvPr>
          <p:cNvSpPr txBox="1"/>
          <p:nvPr/>
        </p:nvSpPr>
        <p:spPr>
          <a:xfrm>
            <a:off x="5443374" y="1430236"/>
            <a:ext cx="4609606" cy="307777"/>
          </a:xfrm>
          <a:prstGeom prst="rect">
            <a:avLst/>
          </a:prstGeom>
          <a:noFill/>
        </p:spPr>
        <p:txBody>
          <a:bodyPr wrap="square" rtlCol="0">
            <a:spAutoFit/>
          </a:bodyPr>
          <a:lstStyle/>
          <a:p>
            <a:r>
              <a:rPr lang="en-US" sz="1400"/>
              <a:t>(PP, PW) = ( , ).  (BP, BW) = ( , ).  Since B ≠ A, proceed to…    </a:t>
            </a:r>
          </a:p>
        </p:txBody>
      </p:sp>
      <p:sp>
        <p:nvSpPr>
          <p:cNvPr id="21" name="TextBox 20">
            <a:extLst>
              <a:ext uri="{FF2B5EF4-FFF2-40B4-BE49-F238E27FC236}">
                <a16:creationId xmlns:a16="http://schemas.microsoft.com/office/drawing/2014/main" id="{C7297C5B-DC8C-4E9B-B049-BF356C65FDD5}"/>
              </a:ext>
            </a:extLst>
          </p:cNvPr>
          <p:cNvSpPr txBox="1"/>
          <p:nvPr/>
        </p:nvSpPr>
        <p:spPr>
          <a:xfrm>
            <a:off x="5443374" y="1948543"/>
            <a:ext cx="5053176" cy="307777"/>
          </a:xfrm>
          <a:prstGeom prst="rect">
            <a:avLst/>
          </a:prstGeom>
          <a:noFill/>
        </p:spPr>
        <p:txBody>
          <a:bodyPr wrap="square" rtlCol="0">
            <a:spAutoFit/>
          </a:bodyPr>
          <a:lstStyle/>
          <a:p>
            <a:r>
              <a:rPr lang="en-US" sz="1400"/>
              <a:t>…D is only edge.  So set (PP, PW) = (A </a:t>
            </a:r>
            <a:r>
              <a:rPr lang="en-US" sz="1400">
                <a:sym typeface="Wingdings" panose="05000000000000000000" pitchFamily="2" charset="2"/>
              </a:rPr>
              <a:t> D, 10).  </a:t>
            </a:r>
            <a:endParaRPr lang="en-US" sz="1400"/>
          </a:p>
        </p:txBody>
      </p:sp>
      <p:sp>
        <p:nvSpPr>
          <p:cNvPr id="23" name="TextBox 22">
            <a:extLst>
              <a:ext uri="{FF2B5EF4-FFF2-40B4-BE49-F238E27FC236}">
                <a16:creationId xmlns:a16="http://schemas.microsoft.com/office/drawing/2014/main" id="{036D01E1-0B3C-434F-83F9-46DDB99FD6E9}"/>
              </a:ext>
            </a:extLst>
          </p:cNvPr>
          <p:cNvSpPr txBox="1"/>
          <p:nvPr/>
        </p:nvSpPr>
        <p:spPr>
          <a:xfrm>
            <a:off x="513071" y="2640188"/>
            <a:ext cx="2989220" cy="523220"/>
          </a:xfrm>
          <a:prstGeom prst="rect">
            <a:avLst/>
          </a:prstGeom>
          <a:noFill/>
        </p:spPr>
        <p:txBody>
          <a:bodyPr wrap="square" rtlCol="0">
            <a:spAutoFit/>
          </a:bodyPr>
          <a:lstStyle/>
          <a:p>
            <a:r>
              <a:rPr lang="en-US" sz="1400"/>
              <a:t>C is an edge, not in PP.  So set (PP, PW) = (A </a:t>
            </a:r>
            <a:r>
              <a:rPr lang="en-US" sz="1400">
                <a:sym typeface="Wingdings" panose="05000000000000000000" pitchFamily="2" charset="2"/>
              </a:rPr>
              <a:t> D, D  C, 22).  </a:t>
            </a:r>
            <a:endParaRPr lang="en-US" sz="1400"/>
          </a:p>
        </p:txBody>
      </p:sp>
      <p:sp>
        <p:nvSpPr>
          <p:cNvPr id="27" name="TextBox 26">
            <a:extLst>
              <a:ext uri="{FF2B5EF4-FFF2-40B4-BE49-F238E27FC236}">
                <a16:creationId xmlns:a16="http://schemas.microsoft.com/office/drawing/2014/main" id="{B6997189-A611-4ACB-9E50-670C47EE1F3B}"/>
              </a:ext>
            </a:extLst>
          </p:cNvPr>
          <p:cNvSpPr txBox="1"/>
          <p:nvPr/>
        </p:nvSpPr>
        <p:spPr>
          <a:xfrm>
            <a:off x="6635109" y="2658382"/>
            <a:ext cx="2989220" cy="523220"/>
          </a:xfrm>
          <a:prstGeom prst="rect">
            <a:avLst/>
          </a:prstGeom>
          <a:noFill/>
        </p:spPr>
        <p:txBody>
          <a:bodyPr wrap="square" rtlCol="0">
            <a:spAutoFit/>
          </a:bodyPr>
          <a:lstStyle/>
          <a:p>
            <a:r>
              <a:rPr lang="en-US" sz="1400"/>
              <a:t>E is an edge, not in PP.  So set (PP, PW) = (A </a:t>
            </a:r>
            <a:r>
              <a:rPr lang="en-US" sz="1400">
                <a:sym typeface="Wingdings" panose="05000000000000000000" pitchFamily="2" charset="2"/>
              </a:rPr>
              <a:t> D, D  E, 15).  </a:t>
            </a:r>
            <a:endParaRPr lang="en-US" sz="1400"/>
          </a:p>
        </p:txBody>
      </p:sp>
      <p:sp>
        <p:nvSpPr>
          <p:cNvPr id="29" name="TextBox 28">
            <a:extLst>
              <a:ext uri="{FF2B5EF4-FFF2-40B4-BE49-F238E27FC236}">
                <a16:creationId xmlns:a16="http://schemas.microsoft.com/office/drawing/2014/main" id="{50325E3F-619A-442C-A344-441865B6B4D2}"/>
              </a:ext>
            </a:extLst>
          </p:cNvPr>
          <p:cNvSpPr txBox="1"/>
          <p:nvPr/>
        </p:nvSpPr>
        <p:spPr>
          <a:xfrm>
            <a:off x="6872489" y="3726240"/>
            <a:ext cx="2989220" cy="523220"/>
          </a:xfrm>
          <a:prstGeom prst="rect">
            <a:avLst/>
          </a:prstGeom>
          <a:noFill/>
        </p:spPr>
        <p:txBody>
          <a:bodyPr wrap="square" rtlCol="0">
            <a:spAutoFit/>
          </a:bodyPr>
          <a:lstStyle/>
          <a:p>
            <a:r>
              <a:rPr lang="en-US" sz="1400"/>
              <a:t>C is an edge, not in PP.  So set (PP, PW) = (A </a:t>
            </a:r>
            <a:r>
              <a:rPr lang="en-US" sz="1400">
                <a:sym typeface="Wingdings" panose="05000000000000000000" pitchFamily="2" charset="2"/>
              </a:rPr>
              <a:t> D, D  E, E  C, 23).  </a:t>
            </a:r>
            <a:endParaRPr lang="en-US" sz="1400"/>
          </a:p>
        </p:txBody>
      </p:sp>
      <p:sp>
        <p:nvSpPr>
          <p:cNvPr id="31" name="TextBox 30">
            <a:extLst>
              <a:ext uri="{FF2B5EF4-FFF2-40B4-BE49-F238E27FC236}">
                <a16:creationId xmlns:a16="http://schemas.microsoft.com/office/drawing/2014/main" id="{28A9B824-1150-451D-ACEE-784802884C4A}"/>
              </a:ext>
            </a:extLst>
          </p:cNvPr>
          <p:cNvSpPr txBox="1"/>
          <p:nvPr/>
        </p:nvSpPr>
        <p:spPr>
          <a:xfrm>
            <a:off x="280791" y="3694200"/>
            <a:ext cx="2989220" cy="523220"/>
          </a:xfrm>
          <a:prstGeom prst="rect">
            <a:avLst/>
          </a:prstGeom>
          <a:noFill/>
        </p:spPr>
        <p:txBody>
          <a:bodyPr wrap="square" rtlCol="0">
            <a:spAutoFit/>
          </a:bodyPr>
          <a:lstStyle/>
          <a:p>
            <a:r>
              <a:rPr lang="en-US" sz="1400"/>
              <a:t>B is an edge, not in PP.  So set (PP, PW) = (A </a:t>
            </a:r>
            <a:r>
              <a:rPr lang="en-US" sz="1400">
                <a:sym typeface="Wingdings" panose="05000000000000000000" pitchFamily="2" charset="2"/>
              </a:rPr>
              <a:t> D, D  C, C  B, 29).  </a:t>
            </a:r>
            <a:endParaRPr lang="en-US" sz="1400"/>
          </a:p>
        </p:txBody>
      </p:sp>
      <p:sp>
        <p:nvSpPr>
          <p:cNvPr id="32" name="TextBox 31">
            <a:extLst>
              <a:ext uri="{FF2B5EF4-FFF2-40B4-BE49-F238E27FC236}">
                <a16:creationId xmlns:a16="http://schemas.microsoft.com/office/drawing/2014/main" id="{70CB6F93-AAE5-498A-8D79-ADACFD2B66CF}"/>
              </a:ext>
            </a:extLst>
          </p:cNvPr>
          <p:cNvSpPr txBox="1"/>
          <p:nvPr/>
        </p:nvSpPr>
        <p:spPr>
          <a:xfrm>
            <a:off x="7969962" y="4794098"/>
            <a:ext cx="2989220" cy="523220"/>
          </a:xfrm>
          <a:prstGeom prst="rect">
            <a:avLst/>
          </a:prstGeom>
          <a:noFill/>
        </p:spPr>
        <p:txBody>
          <a:bodyPr wrap="square" rtlCol="0">
            <a:spAutoFit/>
          </a:bodyPr>
          <a:lstStyle/>
          <a:p>
            <a:r>
              <a:rPr lang="en-US" sz="1400"/>
              <a:t>B is an edge, not in PP.  So set (PP, PW) = (A </a:t>
            </a:r>
            <a:r>
              <a:rPr lang="en-US" sz="1400">
                <a:sym typeface="Wingdings" panose="05000000000000000000" pitchFamily="2" charset="2"/>
              </a:rPr>
              <a:t> D, D  E, E  C, C  B, 33).  </a:t>
            </a:r>
            <a:endParaRPr lang="en-US" sz="1400"/>
          </a:p>
        </p:txBody>
      </p:sp>
      <p:sp>
        <p:nvSpPr>
          <p:cNvPr id="33" name="TextBox 32">
            <a:extLst>
              <a:ext uri="{FF2B5EF4-FFF2-40B4-BE49-F238E27FC236}">
                <a16:creationId xmlns:a16="http://schemas.microsoft.com/office/drawing/2014/main" id="{22F6BC9D-1AA7-41A7-9E58-5D3094C62732}"/>
              </a:ext>
            </a:extLst>
          </p:cNvPr>
          <p:cNvSpPr txBox="1"/>
          <p:nvPr/>
        </p:nvSpPr>
        <p:spPr>
          <a:xfrm>
            <a:off x="135760" y="5094492"/>
            <a:ext cx="3134251" cy="738664"/>
          </a:xfrm>
          <a:prstGeom prst="rect">
            <a:avLst/>
          </a:prstGeom>
          <a:noFill/>
        </p:spPr>
        <p:txBody>
          <a:bodyPr wrap="square" rtlCol="0">
            <a:spAutoFit/>
          </a:bodyPr>
          <a:lstStyle/>
          <a:p>
            <a:r>
              <a:rPr lang="en-US" sz="1400"/>
              <a:t>We’re at the destination and (BP, BW) is empty, so set (PP, PW) = (BP,BW).  So (BP, BW) = (A</a:t>
            </a:r>
            <a:r>
              <a:rPr lang="en-US" sz="1400">
                <a:sym typeface="Wingdings" panose="05000000000000000000" pitchFamily="2" charset="2"/>
              </a:rPr>
              <a:t>D,DC,CB,29)</a:t>
            </a:r>
            <a:endParaRPr lang="en-US" sz="1400"/>
          </a:p>
        </p:txBody>
      </p:sp>
      <p:sp>
        <p:nvSpPr>
          <p:cNvPr id="34" name="TextBox 33">
            <a:extLst>
              <a:ext uri="{FF2B5EF4-FFF2-40B4-BE49-F238E27FC236}">
                <a16:creationId xmlns:a16="http://schemas.microsoft.com/office/drawing/2014/main" id="{21117417-2E22-49FD-8AA4-E3061B93EFCF}"/>
              </a:ext>
            </a:extLst>
          </p:cNvPr>
          <p:cNvSpPr txBox="1"/>
          <p:nvPr/>
        </p:nvSpPr>
        <p:spPr>
          <a:xfrm>
            <a:off x="8800564" y="5838923"/>
            <a:ext cx="3134251" cy="738664"/>
          </a:xfrm>
          <a:prstGeom prst="rect">
            <a:avLst/>
          </a:prstGeom>
          <a:noFill/>
        </p:spPr>
        <p:txBody>
          <a:bodyPr wrap="square" rtlCol="0">
            <a:spAutoFit/>
          </a:bodyPr>
          <a:lstStyle/>
          <a:p>
            <a:r>
              <a:rPr lang="en-US" sz="1400"/>
              <a:t>We’re at the destination and (BP, BW), and so we’d look at the current (BP,BW) and overwrite it if PW &lt; BW.  But it’s not.  </a:t>
            </a:r>
          </a:p>
        </p:txBody>
      </p:sp>
      <p:sp>
        <p:nvSpPr>
          <p:cNvPr id="7" name="TextBox 6">
            <a:extLst>
              <a:ext uri="{FF2B5EF4-FFF2-40B4-BE49-F238E27FC236}">
                <a16:creationId xmlns:a16="http://schemas.microsoft.com/office/drawing/2014/main" id="{A740BA9D-3B3A-4A78-AE3D-760AD734FF79}"/>
              </a:ext>
            </a:extLst>
          </p:cNvPr>
          <p:cNvSpPr txBox="1"/>
          <p:nvPr/>
        </p:nvSpPr>
        <p:spPr>
          <a:xfrm>
            <a:off x="3274760" y="5719380"/>
            <a:ext cx="4337228" cy="830997"/>
          </a:xfrm>
          <a:prstGeom prst="rect">
            <a:avLst/>
          </a:prstGeom>
          <a:noFill/>
        </p:spPr>
        <p:txBody>
          <a:bodyPr wrap="square" rtlCol="0">
            <a:spAutoFit/>
          </a:bodyPr>
          <a:lstStyle/>
          <a:p>
            <a:r>
              <a:rPr lang="en-US" sz="1600"/>
              <a:t>Note that since (BP, BW) is initialized in original function call, it is available to all other function calls and can be overwritten as we go.  </a:t>
            </a:r>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1D45D6F2-1D5C-4FD1-B0BA-5FE82926D452}"/>
                  </a:ext>
                </a:extLst>
              </p14:cNvPr>
              <p14:cNvContentPartPr/>
              <p14:nvPr/>
            </p14:nvContentPartPr>
            <p14:xfrm>
              <a:off x="3157553" y="3344252"/>
              <a:ext cx="2265480" cy="1804320"/>
            </p14:xfrm>
          </p:contentPart>
        </mc:Choice>
        <mc:Fallback xmlns="">
          <p:pic>
            <p:nvPicPr>
              <p:cNvPr id="5" name="Ink 4">
                <a:extLst>
                  <a:ext uri="{FF2B5EF4-FFF2-40B4-BE49-F238E27FC236}">
                    <a16:creationId xmlns:a16="http://schemas.microsoft.com/office/drawing/2014/main" id="{1D45D6F2-1D5C-4FD1-B0BA-5FE82926D452}"/>
                  </a:ext>
                </a:extLst>
              </p:cNvPr>
              <p:cNvPicPr/>
              <p:nvPr/>
            </p:nvPicPr>
            <p:blipFill>
              <a:blip r:embed="rId4"/>
              <a:stretch>
                <a:fillRect/>
              </a:stretch>
            </p:blipFill>
            <p:spPr>
              <a:xfrm>
                <a:off x="3148553" y="3335252"/>
                <a:ext cx="2283120" cy="1821960"/>
              </a:xfrm>
              <a:prstGeom prst="rect">
                <a:avLst/>
              </a:prstGeom>
            </p:spPr>
          </p:pic>
        </mc:Fallback>
      </mc:AlternateContent>
    </p:spTree>
    <p:extLst>
      <p:ext uri="{BB962C8B-B14F-4D97-AF65-F5344CB8AC3E}">
        <p14:creationId xmlns:p14="http://schemas.microsoft.com/office/powerpoint/2010/main" val="1296177388"/>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AE7DDC0-C4C1-4532-BC07-18EBC3437F47}"/>
              </a:ext>
            </a:extLst>
          </p:cNvPr>
          <p:cNvSpPr/>
          <p:nvPr/>
        </p:nvSpPr>
        <p:spPr>
          <a:xfrm>
            <a:off x="4774742" y="182022"/>
            <a:ext cx="1239570" cy="523220"/>
          </a:xfrm>
          <a:prstGeom prst="rect">
            <a:avLst/>
          </a:prstGeom>
        </p:spPr>
        <p:txBody>
          <a:bodyPr wrap="none">
            <a:spAutoFit/>
          </a:bodyPr>
          <a:lstStyle/>
          <a:p>
            <a:r>
              <a:rPr lang="en-US" sz="2800" b="1" u="sng">
                <a:solidFill>
                  <a:srgbClr val="7030A0"/>
                </a:solidFill>
              </a:rPr>
              <a:t>Graphs</a:t>
            </a:r>
            <a:endParaRPr lang="en-US"/>
          </a:p>
        </p:txBody>
      </p:sp>
      <p:pic>
        <p:nvPicPr>
          <p:cNvPr id="5" name="Picture 4">
            <a:extLst>
              <a:ext uri="{FF2B5EF4-FFF2-40B4-BE49-F238E27FC236}">
                <a16:creationId xmlns:a16="http://schemas.microsoft.com/office/drawing/2014/main" id="{6DC5C3D1-95F9-47A0-A95A-F1276A15934F}"/>
              </a:ext>
            </a:extLst>
          </p:cNvPr>
          <p:cNvPicPr>
            <a:picLocks noChangeAspect="1"/>
          </p:cNvPicPr>
          <p:nvPr/>
        </p:nvPicPr>
        <p:blipFill>
          <a:blip r:embed="rId2"/>
          <a:stretch>
            <a:fillRect/>
          </a:stretch>
        </p:blipFill>
        <p:spPr>
          <a:xfrm>
            <a:off x="366853" y="1143322"/>
            <a:ext cx="11219501" cy="1883434"/>
          </a:xfrm>
          <a:prstGeom prst="rect">
            <a:avLst/>
          </a:prstGeom>
        </p:spPr>
      </p:pic>
      <p:sp>
        <p:nvSpPr>
          <p:cNvPr id="7" name="Freeform: Shape 6">
            <a:extLst>
              <a:ext uri="{FF2B5EF4-FFF2-40B4-BE49-F238E27FC236}">
                <a16:creationId xmlns:a16="http://schemas.microsoft.com/office/drawing/2014/main" id="{1B6DEE83-32A5-4B9D-A8FF-8B5BAB53BA76}"/>
              </a:ext>
            </a:extLst>
          </p:cNvPr>
          <p:cNvSpPr/>
          <p:nvPr/>
        </p:nvSpPr>
        <p:spPr>
          <a:xfrm>
            <a:off x="8192276" y="2826701"/>
            <a:ext cx="472353" cy="1184063"/>
          </a:xfrm>
          <a:custGeom>
            <a:avLst/>
            <a:gdLst>
              <a:gd name="connsiteX0" fmla="*/ 0 w 1047589"/>
              <a:gd name="connsiteY0" fmla="*/ 949910 h 949910"/>
              <a:gd name="connsiteX1" fmla="*/ 26633 w 1047589"/>
              <a:gd name="connsiteY1" fmla="*/ 861134 h 949910"/>
              <a:gd name="connsiteX2" fmla="*/ 62143 w 1047589"/>
              <a:gd name="connsiteY2" fmla="*/ 807868 h 949910"/>
              <a:gd name="connsiteX3" fmla="*/ 71021 w 1047589"/>
              <a:gd name="connsiteY3" fmla="*/ 781235 h 949910"/>
              <a:gd name="connsiteX4" fmla="*/ 177553 w 1047589"/>
              <a:gd name="connsiteY4" fmla="*/ 648070 h 949910"/>
              <a:gd name="connsiteX5" fmla="*/ 221942 w 1047589"/>
              <a:gd name="connsiteY5" fmla="*/ 621437 h 949910"/>
              <a:gd name="connsiteX6" fmla="*/ 239697 w 1047589"/>
              <a:gd name="connsiteY6" fmla="*/ 603681 h 949910"/>
              <a:gd name="connsiteX7" fmla="*/ 284085 w 1047589"/>
              <a:gd name="connsiteY7" fmla="*/ 585926 h 949910"/>
              <a:gd name="connsiteX8" fmla="*/ 337351 w 1047589"/>
              <a:gd name="connsiteY8" fmla="*/ 550415 h 949910"/>
              <a:gd name="connsiteX9" fmla="*/ 363984 w 1047589"/>
              <a:gd name="connsiteY9" fmla="*/ 523782 h 949910"/>
              <a:gd name="connsiteX10" fmla="*/ 390617 w 1047589"/>
              <a:gd name="connsiteY10" fmla="*/ 514904 h 949910"/>
              <a:gd name="connsiteX11" fmla="*/ 426128 w 1047589"/>
              <a:gd name="connsiteY11" fmla="*/ 497149 h 949910"/>
              <a:gd name="connsiteX12" fmla="*/ 461639 w 1047589"/>
              <a:gd name="connsiteY12" fmla="*/ 461638 h 949910"/>
              <a:gd name="connsiteX13" fmla="*/ 506027 w 1047589"/>
              <a:gd name="connsiteY13" fmla="*/ 435005 h 949910"/>
              <a:gd name="connsiteX14" fmla="*/ 568171 w 1047589"/>
              <a:gd name="connsiteY14" fmla="*/ 399495 h 949910"/>
              <a:gd name="connsiteX15" fmla="*/ 621437 w 1047589"/>
              <a:gd name="connsiteY15" fmla="*/ 363984 h 949910"/>
              <a:gd name="connsiteX16" fmla="*/ 701336 w 1047589"/>
              <a:gd name="connsiteY16" fmla="*/ 319596 h 949910"/>
              <a:gd name="connsiteX17" fmla="*/ 727969 w 1047589"/>
              <a:gd name="connsiteY17" fmla="*/ 301840 h 949910"/>
              <a:gd name="connsiteX18" fmla="*/ 754602 w 1047589"/>
              <a:gd name="connsiteY18" fmla="*/ 292963 h 949910"/>
              <a:gd name="connsiteX19" fmla="*/ 781235 w 1047589"/>
              <a:gd name="connsiteY19" fmla="*/ 266330 h 949910"/>
              <a:gd name="connsiteX20" fmla="*/ 852256 w 1047589"/>
              <a:gd name="connsiteY20" fmla="*/ 230819 h 949910"/>
              <a:gd name="connsiteX21" fmla="*/ 878889 w 1047589"/>
              <a:gd name="connsiteY21" fmla="*/ 213064 h 949910"/>
              <a:gd name="connsiteX22" fmla="*/ 923277 w 1047589"/>
              <a:gd name="connsiteY22" fmla="*/ 168675 h 949910"/>
              <a:gd name="connsiteX23" fmla="*/ 958788 w 1047589"/>
              <a:gd name="connsiteY23" fmla="*/ 150920 h 949910"/>
              <a:gd name="connsiteX24" fmla="*/ 985421 w 1047589"/>
              <a:gd name="connsiteY24" fmla="*/ 115409 h 949910"/>
              <a:gd name="connsiteX25" fmla="*/ 1029809 w 1047589"/>
              <a:gd name="connsiteY25" fmla="*/ 71021 h 949910"/>
              <a:gd name="connsiteX26" fmla="*/ 1038687 w 1047589"/>
              <a:gd name="connsiteY26" fmla="*/ 35510 h 949910"/>
              <a:gd name="connsiteX27" fmla="*/ 1047565 w 1047589"/>
              <a:gd name="connsiteY27" fmla="*/ 0 h 949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47589" h="949910">
                <a:moveTo>
                  <a:pt x="0" y="949910"/>
                </a:moveTo>
                <a:cubicBezTo>
                  <a:pt x="7347" y="913174"/>
                  <a:pt x="8189" y="894947"/>
                  <a:pt x="26633" y="861134"/>
                </a:cubicBezTo>
                <a:cubicBezTo>
                  <a:pt x="36851" y="842400"/>
                  <a:pt x="55395" y="828112"/>
                  <a:pt x="62143" y="807868"/>
                </a:cubicBezTo>
                <a:cubicBezTo>
                  <a:pt x="65102" y="798990"/>
                  <a:pt x="66540" y="789450"/>
                  <a:pt x="71021" y="781235"/>
                </a:cubicBezTo>
                <a:cubicBezTo>
                  <a:pt x="94293" y="738569"/>
                  <a:pt x="134118" y="674131"/>
                  <a:pt x="177553" y="648070"/>
                </a:cubicBezTo>
                <a:cubicBezTo>
                  <a:pt x="192349" y="639192"/>
                  <a:pt x="207901" y="631466"/>
                  <a:pt x="221942" y="621437"/>
                </a:cubicBezTo>
                <a:cubicBezTo>
                  <a:pt x="228753" y="616572"/>
                  <a:pt x="232430" y="607834"/>
                  <a:pt x="239697" y="603681"/>
                </a:cubicBezTo>
                <a:cubicBezTo>
                  <a:pt x="253533" y="595775"/>
                  <a:pt x="270095" y="593557"/>
                  <a:pt x="284085" y="585926"/>
                </a:cubicBezTo>
                <a:cubicBezTo>
                  <a:pt x="302819" y="575708"/>
                  <a:pt x="322262" y="565504"/>
                  <a:pt x="337351" y="550415"/>
                </a:cubicBezTo>
                <a:cubicBezTo>
                  <a:pt x="346229" y="541537"/>
                  <a:pt x="353538" y="530746"/>
                  <a:pt x="363984" y="523782"/>
                </a:cubicBezTo>
                <a:cubicBezTo>
                  <a:pt x="371770" y="518591"/>
                  <a:pt x="382016" y="518590"/>
                  <a:pt x="390617" y="514904"/>
                </a:cubicBezTo>
                <a:cubicBezTo>
                  <a:pt x="402781" y="509691"/>
                  <a:pt x="414291" y="503067"/>
                  <a:pt x="426128" y="497149"/>
                </a:cubicBezTo>
                <a:cubicBezTo>
                  <a:pt x="437965" y="485312"/>
                  <a:pt x="448425" y="471915"/>
                  <a:pt x="461639" y="461638"/>
                </a:cubicBezTo>
                <a:cubicBezTo>
                  <a:pt x="475259" y="451044"/>
                  <a:pt x="491395" y="444150"/>
                  <a:pt x="506027" y="435005"/>
                </a:cubicBezTo>
                <a:cubicBezTo>
                  <a:pt x="556215" y="403637"/>
                  <a:pt x="507558" y="429801"/>
                  <a:pt x="568171" y="399495"/>
                </a:cubicBezTo>
                <a:cubicBezTo>
                  <a:pt x="627277" y="340389"/>
                  <a:pt x="563622" y="396104"/>
                  <a:pt x="621437" y="363984"/>
                </a:cubicBezTo>
                <a:cubicBezTo>
                  <a:pt x="713010" y="313109"/>
                  <a:pt x="641074" y="339682"/>
                  <a:pt x="701336" y="319596"/>
                </a:cubicBezTo>
                <a:cubicBezTo>
                  <a:pt x="710214" y="313677"/>
                  <a:pt x="718426" y="306612"/>
                  <a:pt x="727969" y="301840"/>
                </a:cubicBezTo>
                <a:cubicBezTo>
                  <a:pt x="736339" y="297655"/>
                  <a:pt x="746816" y="298154"/>
                  <a:pt x="754602" y="292963"/>
                </a:cubicBezTo>
                <a:cubicBezTo>
                  <a:pt x="765048" y="285999"/>
                  <a:pt x="770643" y="273070"/>
                  <a:pt x="781235" y="266330"/>
                </a:cubicBezTo>
                <a:cubicBezTo>
                  <a:pt x="803565" y="252120"/>
                  <a:pt x="830233" y="245501"/>
                  <a:pt x="852256" y="230819"/>
                </a:cubicBezTo>
                <a:cubicBezTo>
                  <a:pt x="861134" y="224901"/>
                  <a:pt x="870859" y="220090"/>
                  <a:pt x="878889" y="213064"/>
                </a:cubicBezTo>
                <a:cubicBezTo>
                  <a:pt x="894637" y="199285"/>
                  <a:pt x="904561" y="178033"/>
                  <a:pt x="923277" y="168675"/>
                </a:cubicBezTo>
                <a:lnTo>
                  <a:pt x="958788" y="150920"/>
                </a:lnTo>
                <a:cubicBezTo>
                  <a:pt x="967666" y="139083"/>
                  <a:pt x="974959" y="125871"/>
                  <a:pt x="985421" y="115409"/>
                </a:cubicBezTo>
                <a:cubicBezTo>
                  <a:pt x="1044605" y="56225"/>
                  <a:pt x="982462" y="142042"/>
                  <a:pt x="1029809" y="71021"/>
                </a:cubicBezTo>
                <a:cubicBezTo>
                  <a:pt x="1032768" y="59184"/>
                  <a:pt x="1035335" y="47242"/>
                  <a:pt x="1038687" y="35510"/>
                </a:cubicBezTo>
                <a:cubicBezTo>
                  <a:pt x="1048501" y="1163"/>
                  <a:pt x="1047565" y="19786"/>
                  <a:pt x="1047565"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Shape 7">
            <a:extLst>
              <a:ext uri="{FF2B5EF4-FFF2-40B4-BE49-F238E27FC236}">
                <a16:creationId xmlns:a16="http://schemas.microsoft.com/office/drawing/2014/main" id="{D558512C-B146-4A04-8F84-F81F5E9FBD02}"/>
              </a:ext>
            </a:extLst>
          </p:cNvPr>
          <p:cNvSpPr/>
          <p:nvPr/>
        </p:nvSpPr>
        <p:spPr>
          <a:xfrm>
            <a:off x="4581330" y="2911284"/>
            <a:ext cx="3610947" cy="1099480"/>
          </a:xfrm>
          <a:custGeom>
            <a:avLst/>
            <a:gdLst>
              <a:gd name="connsiteX0" fmla="*/ 0 w 2592406"/>
              <a:gd name="connsiteY0" fmla="*/ 0 h 773996"/>
              <a:gd name="connsiteX1" fmla="*/ 44389 w 2592406"/>
              <a:gd name="connsiteY1" fmla="*/ 44389 h 773996"/>
              <a:gd name="connsiteX2" fmla="*/ 159798 w 2592406"/>
              <a:gd name="connsiteY2" fmla="*/ 124288 h 773996"/>
              <a:gd name="connsiteX3" fmla="*/ 275208 w 2592406"/>
              <a:gd name="connsiteY3" fmla="*/ 204187 h 773996"/>
              <a:gd name="connsiteX4" fmla="*/ 328474 w 2592406"/>
              <a:gd name="connsiteY4" fmla="*/ 248575 h 773996"/>
              <a:gd name="connsiteX5" fmla="*/ 381740 w 2592406"/>
              <a:gd name="connsiteY5" fmla="*/ 275208 h 773996"/>
              <a:gd name="connsiteX6" fmla="*/ 435006 w 2592406"/>
              <a:gd name="connsiteY6" fmla="*/ 310719 h 773996"/>
              <a:gd name="connsiteX7" fmla="*/ 506028 w 2592406"/>
              <a:gd name="connsiteY7" fmla="*/ 363985 h 773996"/>
              <a:gd name="connsiteX8" fmla="*/ 559294 w 2592406"/>
              <a:gd name="connsiteY8" fmla="*/ 381740 h 773996"/>
              <a:gd name="connsiteX9" fmla="*/ 648070 w 2592406"/>
              <a:gd name="connsiteY9" fmla="*/ 435006 h 773996"/>
              <a:gd name="connsiteX10" fmla="*/ 692459 w 2592406"/>
              <a:gd name="connsiteY10" fmla="*/ 443884 h 773996"/>
              <a:gd name="connsiteX11" fmla="*/ 727969 w 2592406"/>
              <a:gd name="connsiteY11" fmla="*/ 461639 h 773996"/>
              <a:gd name="connsiteX12" fmla="*/ 798991 w 2592406"/>
              <a:gd name="connsiteY12" fmla="*/ 488272 h 773996"/>
              <a:gd name="connsiteX13" fmla="*/ 834501 w 2592406"/>
              <a:gd name="connsiteY13" fmla="*/ 497150 h 773996"/>
              <a:gd name="connsiteX14" fmla="*/ 941033 w 2592406"/>
              <a:gd name="connsiteY14" fmla="*/ 514905 h 773996"/>
              <a:gd name="connsiteX15" fmla="*/ 1376039 w 2592406"/>
              <a:gd name="connsiteY15" fmla="*/ 506028 h 773996"/>
              <a:gd name="connsiteX16" fmla="*/ 1482571 w 2592406"/>
              <a:gd name="connsiteY16" fmla="*/ 488272 h 773996"/>
              <a:gd name="connsiteX17" fmla="*/ 2112886 w 2592406"/>
              <a:gd name="connsiteY17" fmla="*/ 497150 h 773996"/>
              <a:gd name="connsiteX18" fmla="*/ 2175030 w 2592406"/>
              <a:gd name="connsiteY18" fmla="*/ 506028 h 773996"/>
              <a:gd name="connsiteX19" fmla="*/ 2201663 w 2592406"/>
              <a:gd name="connsiteY19" fmla="*/ 523783 h 773996"/>
              <a:gd name="connsiteX20" fmla="*/ 2254929 w 2592406"/>
              <a:gd name="connsiteY20" fmla="*/ 541538 h 773996"/>
              <a:gd name="connsiteX21" fmla="*/ 2308195 w 2592406"/>
              <a:gd name="connsiteY21" fmla="*/ 568171 h 773996"/>
              <a:gd name="connsiteX22" fmla="*/ 2343705 w 2592406"/>
              <a:gd name="connsiteY22" fmla="*/ 585927 h 773996"/>
              <a:gd name="connsiteX23" fmla="*/ 2361461 w 2592406"/>
              <a:gd name="connsiteY23" fmla="*/ 603682 h 773996"/>
              <a:gd name="connsiteX24" fmla="*/ 2388094 w 2592406"/>
              <a:gd name="connsiteY24" fmla="*/ 612560 h 773996"/>
              <a:gd name="connsiteX25" fmla="*/ 2459115 w 2592406"/>
              <a:gd name="connsiteY25" fmla="*/ 665826 h 773996"/>
              <a:gd name="connsiteX26" fmla="*/ 2512381 w 2592406"/>
              <a:gd name="connsiteY26" fmla="*/ 701336 h 773996"/>
              <a:gd name="connsiteX27" fmla="*/ 2556769 w 2592406"/>
              <a:gd name="connsiteY27" fmla="*/ 736847 h 773996"/>
              <a:gd name="connsiteX28" fmla="*/ 2592280 w 2592406"/>
              <a:gd name="connsiteY28" fmla="*/ 754602 h 773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592406" h="773996">
                <a:moveTo>
                  <a:pt x="0" y="0"/>
                </a:moveTo>
                <a:cubicBezTo>
                  <a:pt x="14796" y="14796"/>
                  <a:pt x="28415" y="30873"/>
                  <a:pt x="44389" y="44389"/>
                </a:cubicBezTo>
                <a:cubicBezTo>
                  <a:pt x="128208" y="115313"/>
                  <a:pt x="90622" y="78170"/>
                  <a:pt x="159798" y="124288"/>
                </a:cubicBezTo>
                <a:cubicBezTo>
                  <a:pt x="198729" y="150242"/>
                  <a:pt x="239263" y="174233"/>
                  <a:pt x="275208" y="204187"/>
                </a:cubicBezTo>
                <a:cubicBezTo>
                  <a:pt x="292963" y="218983"/>
                  <a:pt x="309243" y="235755"/>
                  <a:pt x="328474" y="248575"/>
                </a:cubicBezTo>
                <a:cubicBezTo>
                  <a:pt x="344991" y="259586"/>
                  <a:pt x="364593" y="265206"/>
                  <a:pt x="381740" y="275208"/>
                </a:cubicBezTo>
                <a:cubicBezTo>
                  <a:pt x="400172" y="285960"/>
                  <a:pt x="417641" y="298316"/>
                  <a:pt x="435006" y="310719"/>
                </a:cubicBezTo>
                <a:cubicBezTo>
                  <a:pt x="459086" y="327919"/>
                  <a:pt x="477954" y="354627"/>
                  <a:pt x="506028" y="363985"/>
                </a:cubicBezTo>
                <a:lnTo>
                  <a:pt x="559294" y="381740"/>
                </a:lnTo>
                <a:cubicBezTo>
                  <a:pt x="579554" y="395247"/>
                  <a:pt x="620771" y="425906"/>
                  <a:pt x="648070" y="435006"/>
                </a:cubicBezTo>
                <a:cubicBezTo>
                  <a:pt x="662385" y="439778"/>
                  <a:pt x="677663" y="440925"/>
                  <a:pt x="692459" y="443884"/>
                </a:cubicBezTo>
                <a:cubicBezTo>
                  <a:pt x="704296" y="449802"/>
                  <a:pt x="715876" y="456264"/>
                  <a:pt x="727969" y="461639"/>
                </a:cubicBezTo>
                <a:cubicBezTo>
                  <a:pt x="744867" y="469149"/>
                  <a:pt x="778484" y="482413"/>
                  <a:pt x="798991" y="488272"/>
                </a:cubicBezTo>
                <a:cubicBezTo>
                  <a:pt x="810723" y="491624"/>
                  <a:pt x="822466" y="495144"/>
                  <a:pt x="834501" y="497150"/>
                </a:cubicBezTo>
                <a:cubicBezTo>
                  <a:pt x="959207" y="517935"/>
                  <a:pt x="861115" y="494927"/>
                  <a:pt x="941033" y="514905"/>
                </a:cubicBezTo>
                <a:lnTo>
                  <a:pt x="1376039" y="506028"/>
                </a:lnTo>
                <a:cubicBezTo>
                  <a:pt x="1402850" y="505070"/>
                  <a:pt x="1453914" y="494004"/>
                  <a:pt x="1482571" y="488272"/>
                </a:cubicBezTo>
                <a:lnTo>
                  <a:pt x="2112886" y="497150"/>
                </a:lnTo>
                <a:cubicBezTo>
                  <a:pt x="2133804" y="497686"/>
                  <a:pt x="2154987" y="500015"/>
                  <a:pt x="2175030" y="506028"/>
                </a:cubicBezTo>
                <a:cubicBezTo>
                  <a:pt x="2185250" y="509094"/>
                  <a:pt x="2191913" y="519450"/>
                  <a:pt x="2201663" y="523783"/>
                </a:cubicBezTo>
                <a:cubicBezTo>
                  <a:pt x="2218766" y="531384"/>
                  <a:pt x="2237174" y="535620"/>
                  <a:pt x="2254929" y="541538"/>
                </a:cubicBezTo>
                <a:cubicBezTo>
                  <a:pt x="2303754" y="557813"/>
                  <a:pt x="2260014" y="540639"/>
                  <a:pt x="2308195" y="568171"/>
                </a:cubicBezTo>
                <a:cubicBezTo>
                  <a:pt x="2319685" y="574737"/>
                  <a:pt x="2332694" y="578586"/>
                  <a:pt x="2343705" y="585927"/>
                </a:cubicBezTo>
                <a:cubicBezTo>
                  <a:pt x="2350669" y="590570"/>
                  <a:pt x="2354284" y="599376"/>
                  <a:pt x="2361461" y="603682"/>
                </a:cubicBezTo>
                <a:cubicBezTo>
                  <a:pt x="2369485" y="608497"/>
                  <a:pt x="2379914" y="608015"/>
                  <a:pt x="2388094" y="612560"/>
                </a:cubicBezTo>
                <a:cubicBezTo>
                  <a:pt x="2521587" y="686722"/>
                  <a:pt x="2397535" y="619641"/>
                  <a:pt x="2459115" y="665826"/>
                </a:cubicBezTo>
                <a:cubicBezTo>
                  <a:pt x="2476186" y="678630"/>
                  <a:pt x="2497292" y="686247"/>
                  <a:pt x="2512381" y="701336"/>
                </a:cubicBezTo>
                <a:cubicBezTo>
                  <a:pt x="2572809" y="761767"/>
                  <a:pt x="2478392" y="669667"/>
                  <a:pt x="2556769" y="736847"/>
                </a:cubicBezTo>
                <a:cubicBezTo>
                  <a:pt x="2596465" y="770872"/>
                  <a:pt x="2592280" y="791103"/>
                  <a:pt x="2592280" y="75460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1EE16200-8CF3-4C4E-82A3-AA61E5116E97}"/>
              </a:ext>
            </a:extLst>
          </p:cNvPr>
          <p:cNvSpPr txBox="1"/>
          <p:nvPr/>
        </p:nvSpPr>
        <p:spPr>
          <a:xfrm>
            <a:off x="7182560" y="4086990"/>
            <a:ext cx="3941451" cy="954107"/>
          </a:xfrm>
          <a:prstGeom prst="rect">
            <a:avLst/>
          </a:prstGeom>
          <a:noFill/>
        </p:spPr>
        <p:txBody>
          <a:bodyPr wrap="square" rtlCol="0">
            <a:spAutoFit/>
          </a:bodyPr>
          <a:lstStyle/>
          <a:p>
            <a:r>
              <a:rPr lang="en-US" sz="1400"/>
              <a:t>The way the code is set up, we don’t have to do a += kind of thing with path and weight, because the present path and weight are input into the next function call, and carried along as we go. </a:t>
            </a:r>
            <a:endParaRPr lang="en-US" sz="1600"/>
          </a:p>
        </p:txBody>
      </p:sp>
      <p:sp>
        <p:nvSpPr>
          <p:cNvPr id="10" name="TextBox 9">
            <a:extLst>
              <a:ext uri="{FF2B5EF4-FFF2-40B4-BE49-F238E27FC236}">
                <a16:creationId xmlns:a16="http://schemas.microsoft.com/office/drawing/2014/main" id="{25FC6C14-DE77-4C67-88C6-4E1C4A2283A4}"/>
              </a:ext>
            </a:extLst>
          </p:cNvPr>
          <p:cNvSpPr txBox="1"/>
          <p:nvPr/>
        </p:nvSpPr>
        <p:spPr>
          <a:xfrm>
            <a:off x="285056" y="695815"/>
            <a:ext cx="3638874" cy="369332"/>
          </a:xfrm>
          <a:prstGeom prst="rect">
            <a:avLst/>
          </a:prstGeom>
          <a:noFill/>
        </p:spPr>
        <p:txBody>
          <a:bodyPr wrap="square" rtlCol="0">
            <a:spAutoFit/>
          </a:bodyPr>
          <a:lstStyle/>
          <a:p>
            <a:r>
              <a:rPr lang="en-US"/>
              <a:t>Here’s an implementation:</a:t>
            </a:r>
          </a:p>
        </p:txBody>
      </p:sp>
      <p:pic>
        <p:nvPicPr>
          <p:cNvPr id="11" name="Picture 10">
            <a:extLst>
              <a:ext uri="{FF2B5EF4-FFF2-40B4-BE49-F238E27FC236}">
                <a16:creationId xmlns:a16="http://schemas.microsoft.com/office/drawing/2014/main" id="{67635DC7-185F-453C-8FD7-6480B6080ABA}"/>
              </a:ext>
            </a:extLst>
          </p:cNvPr>
          <p:cNvPicPr>
            <a:picLocks noChangeAspect="1"/>
          </p:cNvPicPr>
          <p:nvPr/>
        </p:nvPicPr>
        <p:blipFill>
          <a:blip r:embed="rId3"/>
          <a:stretch>
            <a:fillRect/>
          </a:stretch>
        </p:blipFill>
        <p:spPr>
          <a:xfrm>
            <a:off x="7291147" y="5117323"/>
            <a:ext cx="3724275" cy="485775"/>
          </a:xfrm>
          <a:prstGeom prst="rect">
            <a:avLst/>
          </a:prstGeom>
        </p:spPr>
      </p:pic>
      <p:sp>
        <p:nvSpPr>
          <p:cNvPr id="12" name="TextBox 11">
            <a:extLst>
              <a:ext uri="{FF2B5EF4-FFF2-40B4-BE49-F238E27FC236}">
                <a16:creationId xmlns:a16="http://schemas.microsoft.com/office/drawing/2014/main" id="{098F3618-0CA6-4B94-832A-32AAEBC2339F}"/>
              </a:ext>
            </a:extLst>
          </p:cNvPr>
          <p:cNvSpPr txBox="1"/>
          <p:nvPr/>
        </p:nvSpPr>
        <p:spPr>
          <a:xfrm>
            <a:off x="7209461" y="5653749"/>
            <a:ext cx="3724275" cy="523220"/>
          </a:xfrm>
          <a:prstGeom prst="rect">
            <a:avLst/>
          </a:prstGeom>
          <a:noFill/>
        </p:spPr>
        <p:txBody>
          <a:bodyPr wrap="square" rtlCol="0">
            <a:spAutoFit/>
          </a:bodyPr>
          <a:lstStyle/>
          <a:p>
            <a:r>
              <a:rPr lang="en-US" sz="1400"/>
              <a:t>There are two viable routes, and we’ll note it does find the best one.</a:t>
            </a:r>
            <a:endParaRPr lang="en-US" sz="1600"/>
          </a:p>
        </p:txBody>
      </p:sp>
    </p:spTree>
    <p:extLst>
      <p:ext uri="{BB962C8B-B14F-4D97-AF65-F5344CB8AC3E}">
        <p14:creationId xmlns:p14="http://schemas.microsoft.com/office/powerpoint/2010/main" val="3927366339"/>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6B0C2D3-DAF4-461F-874D-5E7AF7778996}"/>
              </a:ext>
            </a:extLst>
          </p:cNvPr>
          <p:cNvSpPr txBox="1"/>
          <p:nvPr/>
        </p:nvSpPr>
        <p:spPr>
          <a:xfrm flipH="1">
            <a:off x="3815078" y="314960"/>
            <a:ext cx="4150361" cy="584775"/>
          </a:xfrm>
          <a:prstGeom prst="rect">
            <a:avLst/>
          </a:prstGeom>
          <a:noFill/>
        </p:spPr>
        <p:txBody>
          <a:bodyPr wrap="square" rtlCol="0">
            <a:spAutoFit/>
          </a:bodyPr>
          <a:lstStyle/>
          <a:p>
            <a:r>
              <a:rPr lang="en-US" sz="3200" b="1" u="sng">
                <a:solidFill>
                  <a:srgbClr val="00B050"/>
                </a:solidFill>
              </a:rPr>
              <a:t>Stochastic Processes </a:t>
            </a:r>
          </a:p>
        </p:txBody>
      </p:sp>
      <p:sp>
        <p:nvSpPr>
          <p:cNvPr id="3" name="TextBox 2">
            <a:extLst>
              <a:ext uri="{FF2B5EF4-FFF2-40B4-BE49-F238E27FC236}">
                <a16:creationId xmlns:a16="http://schemas.microsoft.com/office/drawing/2014/main" id="{8D3AC2F4-3C07-4A9B-804D-1E5E604C3B0A}"/>
              </a:ext>
            </a:extLst>
          </p:cNvPr>
          <p:cNvSpPr txBox="1"/>
          <p:nvPr/>
        </p:nvSpPr>
        <p:spPr>
          <a:xfrm>
            <a:off x="497840" y="1076960"/>
            <a:ext cx="10078720" cy="584775"/>
          </a:xfrm>
          <a:prstGeom prst="rect">
            <a:avLst/>
          </a:prstGeom>
          <a:noFill/>
        </p:spPr>
        <p:txBody>
          <a:bodyPr wrap="square" rtlCol="0">
            <a:spAutoFit/>
          </a:bodyPr>
          <a:lstStyle/>
          <a:p>
            <a:r>
              <a:rPr lang="en-US" sz="1600"/>
              <a:t>Think we’ll spend some time trying to model stochastic processes.  Let’s consider modeling and visualizing a two dimensional stochastic walk.  Let’s say that it is governed by the difference equation:</a:t>
            </a:r>
          </a:p>
        </p:txBody>
      </p:sp>
      <p:graphicFrame>
        <p:nvGraphicFramePr>
          <p:cNvPr id="4" name="Object 3">
            <a:extLst>
              <a:ext uri="{FF2B5EF4-FFF2-40B4-BE49-F238E27FC236}">
                <a16:creationId xmlns:a16="http://schemas.microsoft.com/office/drawing/2014/main" id="{68EFE5AC-830F-4B01-844E-997164E7F41D}"/>
              </a:ext>
            </a:extLst>
          </p:cNvPr>
          <p:cNvGraphicFramePr>
            <a:graphicFrameLocks noChangeAspect="1"/>
          </p:cNvGraphicFramePr>
          <p:nvPr/>
        </p:nvGraphicFramePr>
        <p:xfrm>
          <a:off x="1735138" y="1936750"/>
          <a:ext cx="6419850" cy="387350"/>
        </p:xfrm>
        <a:graphic>
          <a:graphicData uri="http://schemas.openxmlformats.org/presentationml/2006/ole">
            <mc:AlternateContent xmlns:mc="http://schemas.openxmlformats.org/markup-compatibility/2006">
              <mc:Choice xmlns:v="urn:schemas-microsoft-com:vml" Requires="v">
                <p:oleObj name="Equation" r:id="rId2" imgW="3784320" imgH="228600" progId="Equation.DSMT4">
                  <p:embed/>
                </p:oleObj>
              </mc:Choice>
              <mc:Fallback>
                <p:oleObj name="Equation" r:id="rId2" imgW="3784320" imgH="228600" progId="Equation.DSMT4">
                  <p:embed/>
                  <p:pic>
                    <p:nvPicPr>
                      <p:cNvPr id="4" name="Object 3">
                        <a:extLst>
                          <a:ext uri="{FF2B5EF4-FFF2-40B4-BE49-F238E27FC236}">
                            <a16:creationId xmlns:a16="http://schemas.microsoft.com/office/drawing/2014/main" id="{68EFE5AC-830F-4B01-844E-997164E7F41D}"/>
                          </a:ext>
                        </a:extLst>
                      </p:cNvPr>
                      <p:cNvPicPr/>
                      <p:nvPr/>
                    </p:nvPicPr>
                    <p:blipFill>
                      <a:blip r:embed="rId3"/>
                      <a:stretch>
                        <a:fillRect/>
                      </a:stretch>
                    </p:blipFill>
                    <p:spPr>
                      <a:xfrm>
                        <a:off x="1735138" y="1936750"/>
                        <a:ext cx="6419850" cy="387350"/>
                      </a:xfrm>
                      <a:prstGeom prst="rect">
                        <a:avLst/>
                      </a:prstGeom>
                    </p:spPr>
                  </p:pic>
                </p:oleObj>
              </mc:Fallback>
            </mc:AlternateContent>
          </a:graphicData>
        </a:graphic>
      </p:graphicFrame>
      <p:sp>
        <p:nvSpPr>
          <p:cNvPr id="8" name="TextBox 7">
            <a:extLst>
              <a:ext uri="{FF2B5EF4-FFF2-40B4-BE49-F238E27FC236}">
                <a16:creationId xmlns:a16="http://schemas.microsoft.com/office/drawing/2014/main" id="{7EEA179B-1733-4138-94BA-8B0EA0310A67}"/>
              </a:ext>
            </a:extLst>
          </p:cNvPr>
          <p:cNvSpPr txBox="1"/>
          <p:nvPr/>
        </p:nvSpPr>
        <p:spPr>
          <a:xfrm>
            <a:off x="568171" y="2672179"/>
            <a:ext cx="10449017" cy="338554"/>
          </a:xfrm>
          <a:prstGeom prst="rect">
            <a:avLst/>
          </a:prstGeom>
          <a:noFill/>
        </p:spPr>
        <p:txBody>
          <a:bodyPr wrap="square" rtlCol="0">
            <a:spAutoFit/>
          </a:bodyPr>
          <a:lstStyle/>
          <a:p>
            <a:r>
              <a:rPr lang="en-US" sz="1600"/>
              <a:t>Where </a:t>
            </a:r>
            <a:r>
              <a:rPr lang="en-US" sz="1600" i="1"/>
              <a:t>a</a:t>
            </a:r>
            <a:r>
              <a:rPr lang="en-US" sz="1600"/>
              <a:t>() and </a:t>
            </a:r>
            <a:r>
              <a:rPr lang="en-US" sz="1600" i="1"/>
              <a:t>b</a:t>
            </a:r>
            <a:r>
              <a:rPr lang="en-US" sz="1600"/>
              <a:t>() are some arbitrary functions and d</a:t>
            </a:r>
            <a:r>
              <a:rPr lang="en-US" sz="1600" i="1"/>
              <a:t>W</a:t>
            </a:r>
            <a:r>
              <a:rPr lang="en-US" sz="1600"/>
              <a:t> is a random variable with correlations &lt;dW</a:t>
            </a:r>
            <a:r>
              <a:rPr lang="en-US" sz="1600" baseline="-25000"/>
              <a:t>i</a:t>
            </a:r>
            <a:r>
              <a:rPr lang="en-US" sz="1600"/>
              <a:t>dW</a:t>
            </a:r>
            <a:r>
              <a:rPr lang="en-US" sz="1600" baseline="-25000"/>
              <a:t>j</a:t>
            </a:r>
            <a:r>
              <a:rPr lang="en-US" sz="1600"/>
              <a:t>&gt; = D</a:t>
            </a:r>
            <a:r>
              <a:rPr lang="en-US" sz="1600" baseline="-25000"/>
              <a:t>ij</a:t>
            </a:r>
            <a:r>
              <a:rPr lang="en-US" sz="1600"/>
              <a:t>dt.  </a:t>
            </a:r>
          </a:p>
        </p:txBody>
      </p:sp>
    </p:spTree>
    <p:extLst>
      <p:ext uri="{BB962C8B-B14F-4D97-AF65-F5344CB8AC3E}">
        <p14:creationId xmlns:p14="http://schemas.microsoft.com/office/powerpoint/2010/main" val="2705414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4E4908D-BD12-410E-94E5-B42085947D5D}"/>
              </a:ext>
            </a:extLst>
          </p:cNvPr>
          <p:cNvSpPr txBox="1"/>
          <p:nvPr/>
        </p:nvSpPr>
        <p:spPr>
          <a:xfrm flipH="1">
            <a:off x="3815078" y="314960"/>
            <a:ext cx="4150361" cy="584775"/>
          </a:xfrm>
          <a:prstGeom prst="rect">
            <a:avLst/>
          </a:prstGeom>
          <a:noFill/>
        </p:spPr>
        <p:txBody>
          <a:bodyPr wrap="square" rtlCol="0">
            <a:spAutoFit/>
          </a:bodyPr>
          <a:lstStyle/>
          <a:p>
            <a:r>
              <a:rPr lang="en-US" sz="3200" b="1" u="sng">
                <a:solidFill>
                  <a:srgbClr val="00B050"/>
                </a:solidFill>
              </a:rPr>
              <a:t>Stochastic Processes </a:t>
            </a:r>
          </a:p>
        </p:txBody>
      </p:sp>
      <p:pic>
        <p:nvPicPr>
          <p:cNvPr id="3" name="Picture 2">
            <a:extLst>
              <a:ext uri="{FF2B5EF4-FFF2-40B4-BE49-F238E27FC236}">
                <a16:creationId xmlns:a16="http://schemas.microsoft.com/office/drawing/2014/main" id="{452879D7-88F6-4680-B1C6-3140C70034A1}"/>
              </a:ext>
            </a:extLst>
          </p:cNvPr>
          <p:cNvPicPr>
            <a:picLocks noChangeAspect="1"/>
          </p:cNvPicPr>
          <p:nvPr/>
        </p:nvPicPr>
        <p:blipFill>
          <a:blip r:embed="rId2"/>
          <a:stretch>
            <a:fillRect/>
          </a:stretch>
        </p:blipFill>
        <p:spPr>
          <a:xfrm>
            <a:off x="372746" y="1270263"/>
            <a:ext cx="3752850" cy="3657600"/>
          </a:xfrm>
          <a:prstGeom prst="rect">
            <a:avLst/>
          </a:prstGeom>
        </p:spPr>
      </p:pic>
      <p:sp>
        <p:nvSpPr>
          <p:cNvPr id="4" name="TextBox 3">
            <a:extLst>
              <a:ext uri="{FF2B5EF4-FFF2-40B4-BE49-F238E27FC236}">
                <a16:creationId xmlns:a16="http://schemas.microsoft.com/office/drawing/2014/main" id="{33921199-7065-4A47-8735-B39C58DB6588}"/>
              </a:ext>
            </a:extLst>
          </p:cNvPr>
          <p:cNvSpPr txBox="1"/>
          <p:nvPr/>
        </p:nvSpPr>
        <p:spPr>
          <a:xfrm>
            <a:off x="5424256" y="1873578"/>
            <a:ext cx="5521911" cy="3539430"/>
          </a:xfrm>
          <a:prstGeom prst="rect">
            <a:avLst/>
          </a:prstGeom>
          <a:noFill/>
        </p:spPr>
        <p:txBody>
          <a:bodyPr wrap="square" rtlCol="0">
            <a:spAutoFit/>
          </a:bodyPr>
          <a:lstStyle/>
          <a:p>
            <a:r>
              <a:rPr lang="en-US" sz="1600"/>
              <a:t>So here we initialize X</a:t>
            </a:r>
            <a:r>
              <a:rPr lang="en-US" sz="1600" baseline="-25000"/>
              <a:t>0</a:t>
            </a:r>
            <a:r>
              <a:rPr lang="en-US" sz="1600"/>
              <a:t> and Y</a:t>
            </a:r>
            <a:r>
              <a:rPr lang="en-US" sz="1600" baseline="-25000"/>
              <a:t>0</a:t>
            </a:r>
            <a:r>
              <a:rPr lang="en-US" sz="1600"/>
              <a:t>, as well as specify t</a:t>
            </a:r>
            <a:r>
              <a:rPr lang="en-US" sz="1600" baseline="-25000"/>
              <a:t>0</a:t>
            </a:r>
            <a:r>
              <a:rPr lang="en-US" sz="1600"/>
              <a:t> and t</a:t>
            </a:r>
            <a:r>
              <a:rPr lang="en-US" sz="1600" baseline="-25000"/>
              <a:t>f</a:t>
            </a:r>
            <a:r>
              <a:rPr lang="en-US" sz="1600"/>
              <a:t>.  And we create a list of times in between t</a:t>
            </a:r>
            <a:r>
              <a:rPr lang="en-US" sz="1600" baseline="-25000"/>
              <a:t>0</a:t>
            </a:r>
            <a:r>
              <a:rPr lang="en-US" sz="1600"/>
              <a:t> and t</a:t>
            </a:r>
            <a:r>
              <a:rPr lang="en-US" sz="1600" baseline="-25000"/>
              <a:t>f</a:t>
            </a:r>
            <a:r>
              <a:rPr lang="en-US" sz="1600"/>
              <a:t>  at which we will record positions.  The difference in times doesn’t have to match dt at all.  It just happens to in this run.</a:t>
            </a:r>
          </a:p>
          <a:p>
            <a:endParaRPr lang="en-US" sz="1600"/>
          </a:p>
          <a:p>
            <a:endParaRPr lang="en-US" sz="1600"/>
          </a:p>
          <a:p>
            <a:r>
              <a:rPr lang="en-US" sz="1600"/>
              <a:t>Then we initialize the correlation matrix D.  The code basically presumes independent variables dW</a:t>
            </a:r>
            <a:r>
              <a:rPr lang="en-US" sz="1600" baseline="-25000"/>
              <a:t>1</a:t>
            </a:r>
            <a:r>
              <a:rPr lang="en-US" sz="1600"/>
              <a:t> and dW</a:t>
            </a:r>
            <a:r>
              <a:rPr lang="en-US" sz="1600" baseline="-25000"/>
              <a:t>2</a:t>
            </a:r>
            <a:r>
              <a:rPr lang="en-US" sz="1600"/>
              <a:t>, with the same variance.</a:t>
            </a:r>
          </a:p>
          <a:p>
            <a:endParaRPr lang="en-US" sz="1600"/>
          </a:p>
          <a:p>
            <a:r>
              <a:rPr lang="en-US" sz="1600"/>
              <a:t>Then we initialize a History dictionary whose keys will be all the trials we run, and whose values will be a tuple consisting of individual lists of X and Y data points at the times specified in tlist.  </a:t>
            </a:r>
            <a:endParaRPr lang="en-US"/>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6B8A63C6-364E-4218-A4FA-9695532E1662}"/>
                  </a:ext>
                </a:extLst>
              </p14:cNvPr>
              <p14:cNvContentPartPr/>
              <p14:nvPr/>
            </p14:nvContentPartPr>
            <p14:xfrm>
              <a:off x="2968913" y="2346110"/>
              <a:ext cx="2130120" cy="672480"/>
            </p14:xfrm>
          </p:contentPart>
        </mc:Choice>
        <mc:Fallback xmlns="">
          <p:pic>
            <p:nvPicPr>
              <p:cNvPr id="5" name="Ink 4">
                <a:extLst>
                  <a:ext uri="{FF2B5EF4-FFF2-40B4-BE49-F238E27FC236}">
                    <a16:creationId xmlns:a16="http://schemas.microsoft.com/office/drawing/2014/main" id="{6B8A63C6-364E-4218-A4FA-9695532E1662}"/>
                  </a:ext>
                </a:extLst>
              </p:cNvPr>
              <p:cNvPicPr/>
              <p:nvPr/>
            </p:nvPicPr>
            <p:blipFill>
              <a:blip r:embed="rId4"/>
              <a:stretch>
                <a:fillRect/>
              </a:stretch>
            </p:blipFill>
            <p:spPr>
              <a:xfrm>
                <a:off x="2951273" y="2328470"/>
                <a:ext cx="2165760" cy="7081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0377804E-1B58-4597-B05B-1A65E020CED4}"/>
                  </a:ext>
                </a:extLst>
              </p14:cNvPr>
              <p14:cNvContentPartPr/>
              <p14:nvPr/>
            </p14:nvContentPartPr>
            <p14:xfrm>
              <a:off x="3176273" y="3893030"/>
              <a:ext cx="1904400" cy="387720"/>
            </p14:xfrm>
          </p:contentPart>
        </mc:Choice>
        <mc:Fallback xmlns="">
          <p:pic>
            <p:nvPicPr>
              <p:cNvPr id="6" name="Ink 5">
                <a:extLst>
                  <a:ext uri="{FF2B5EF4-FFF2-40B4-BE49-F238E27FC236}">
                    <a16:creationId xmlns:a16="http://schemas.microsoft.com/office/drawing/2014/main" id="{0377804E-1B58-4597-B05B-1A65E020CED4}"/>
                  </a:ext>
                </a:extLst>
              </p:cNvPr>
              <p:cNvPicPr/>
              <p:nvPr/>
            </p:nvPicPr>
            <p:blipFill>
              <a:blip r:embed="rId6"/>
              <a:stretch>
                <a:fillRect/>
              </a:stretch>
            </p:blipFill>
            <p:spPr>
              <a:xfrm>
                <a:off x="3158633" y="3875030"/>
                <a:ext cx="1940040" cy="4233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Ink 6">
                <a:extLst>
                  <a:ext uri="{FF2B5EF4-FFF2-40B4-BE49-F238E27FC236}">
                    <a16:creationId xmlns:a16="http://schemas.microsoft.com/office/drawing/2014/main" id="{5768B1E2-6A5E-450F-A249-B3881D81690F}"/>
                  </a:ext>
                </a:extLst>
              </p14:cNvPr>
              <p14:cNvContentPartPr/>
              <p14:nvPr/>
            </p14:nvContentPartPr>
            <p14:xfrm>
              <a:off x="1612433" y="4948190"/>
              <a:ext cx="3572280" cy="464760"/>
            </p14:xfrm>
          </p:contentPart>
        </mc:Choice>
        <mc:Fallback xmlns="">
          <p:pic>
            <p:nvPicPr>
              <p:cNvPr id="7" name="Ink 6">
                <a:extLst>
                  <a:ext uri="{FF2B5EF4-FFF2-40B4-BE49-F238E27FC236}">
                    <a16:creationId xmlns:a16="http://schemas.microsoft.com/office/drawing/2014/main" id="{5768B1E2-6A5E-450F-A249-B3881D81690F}"/>
                  </a:ext>
                </a:extLst>
              </p:cNvPr>
              <p:cNvPicPr/>
              <p:nvPr/>
            </p:nvPicPr>
            <p:blipFill>
              <a:blip r:embed="rId8"/>
              <a:stretch>
                <a:fillRect/>
              </a:stretch>
            </p:blipFill>
            <p:spPr>
              <a:xfrm>
                <a:off x="1594793" y="4930550"/>
                <a:ext cx="3607920" cy="500400"/>
              </a:xfrm>
              <a:prstGeom prst="rect">
                <a:avLst/>
              </a:prstGeom>
            </p:spPr>
          </p:pic>
        </mc:Fallback>
      </mc:AlternateContent>
    </p:spTree>
    <p:extLst>
      <p:ext uri="{BB962C8B-B14F-4D97-AF65-F5344CB8AC3E}">
        <p14:creationId xmlns:p14="http://schemas.microsoft.com/office/powerpoint/2010/main" val="4183473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4E4908D-BD12-410E-94E5-B42085947D5D}"/>
              </a:ext>
            </a:extLst>
          </p:cNvPr>
          <p:cNvSpPr txBox="1"/>
          <p:nvPr/>
        </p:nvSpPr>
        <p:spPr>
          <a:xfrm flipH="1">
            <a:off x="3815078" y="314960"/>
            <a:ext cx="4150361" cy="584775"/>
          </a:xfrm>
          <a:prstGeom prst="rect">
            <a:avLst/>
          </a:prstGeom>
          <a:noFill/>
        </p:spPr>
        <p:txBody>
          <a:bodyPr wrap="square" rtlCol="0">
            <a:spAutoFit/>
          </a:bodyPr>
          <a:lstStyle/>
          <a:p>
            <a:r>
              <a:rPr lang="en-US" sz="3200" b="1" u="sng">
                <a:solidFill>
                  <a:srgbClr val="00B050"/>
                </a:solidFill>
              </a:rPr>
              <a:t>Stochastic Processes </a:t>
            </a:r>
          </a:p>
        </p:txBody>
      </p:sp>
      <p:sp>
        <p:nvSpPr>
          <p:cNvPr id="4" name="TextBox 3">
            <a:extLst>
              <a:ext uri="{FF2B5EF4-FFF2-40B4-BE49-F238E27FC236}">
                <a16:creationId xmlns:a16="http://schemas.microsoft.com/office/drawing/2014/main" id="{33921199-7065-4A47-8735-B39C58DB6588}"/>
              </a:ext>
            </a:extLst>
          </p:cNvPr>
          <p:cNvSpPr txBox="1"/>
          <p:nvPr/>
        </p:nvSpPr>
        <p:spPr>
          <a:xfrm>
            <a:off x="7767961" y="1029810"/>
            <a:ext cx="4324316" cy="5632311"/>
          </a:xfrm>
          <a:prstGeom prst="rect">
            <a:avLst/>
          </a:prstGeom>
          <a:noFill/>
        </p:spPr>
        <p:txBody>
          <a:bodyPr wrap="square" rtlCol="0">
            <a:spAutoFit/>
          </a:bodyPr>
          <a:lstStyle/>
          <a:p>
            <a:r>
              <a:rPr lang="en-US" sz="1400"/>
              <a:t>Then we define a() and b(), as well as dW.  I’ve chosen boring a’s and b’s.  For the white noise random variable I’ve chosen two options: uniform and normal distribution.  For the uniform one, we have to specify its starting point and width.  The width is equal std*(12)^0.5.  And remember that std is set by the correlation matrix, D[i][j].</a:t>
            </a:r>
          </a:p>
          <a:p>
            <a:endParaRPr lang="en-US" sz="1400"/>
          </a:p>
          <a:p>
            <a:r>
              <a:rPr lang="en-US" sz="1400"/>
              <a:t>The step function takes the present location as input, and outputs the incremental (dX, dY)</a:t>
            </a:r>
          </a:p>
          <a:p>
            <a:endParaRPr lang="en-US" sz="1400"/>
          </a:p>
          <a:p>
            <a:endParaRPr lang="en-US" sz="1200"/>
          </a:p>
          <a:p>
            <a:endParaRPr lang="en-US" sz="1200"/>
          </a:p>
          <a:p>
            <a:r>
              <a:rPr lang="en-US" sz="1400"/>
              <a:t>Then the path function takes the number of trials one wishes to run as input, and then for each trial increments x and y (and t) according to the SDE, and if t is equal to (or very close to, because rounding errors makes things unequal sometimes) one of the t’s in the tlist, then it appends that x and y coordinate to the Xlist, Ylist.</a:t>
            </a:r>
          </a:p>
          <a:p>
            <a:endParaRPr lang="en-US" sz="1400"/>
          </a:p>
          <a:p>
            <a:endParaRPr lang="en-US" sz="1400"/>
          </a:p>
          <a:p>
            <a:endParaRPr lang="en-US" sz="1400"/>
          </a:p>
          <a:p>
            <a:endParaRPr lang="en-US" sz="1400"/>
          </a:p>
          <a:p>
            <a:r>
              <a:rPr lang="en-US" sz="1400"/>
              <a:t>In the end we create the key for that trial in the history, and set it equal to the tuple consisting of those two lists.  </a:t>
            </a:r>
            <a:endParaRPr lang="en-US" sz="1200"/>
          </a:p>
        </p:txBody>
      </p:sp>
      <p:pic>
        <p:nvPicPr>
          <p:cNvPr id="8" name="Picture 7">
            <a:extLst>
              <a:ext uri="{FF2B5EF4-FFF2-40B4-BE49-F238E27FC236}">
                <a16:creationId xmlns:a16="http://schemas.microsoft.com/office/drawing/2014/main" id="{AC90626C-8792-45FB-B1C0-F23498B1A430}"/>
              </a:ext>
            </a:extLst>
          </p:cNvPr>
          <p:cNvPicPr>
            <a:picLocks noChangeAspect="1"/>
          </p:cNvPicPr>
          <p:nvPr/>
        </p:nvPicPr>
        <p:blipFill>
          <a:blip r:embed="rId2"/>
          <a:stretch>
            <a:fillRect/>
          </a:stretch>
        </p:blipFill>
        <p:spPr>
          <a:xfrm>
            <a:off x="499485" y="1307529"/>
            <a:ext cx="6860039" cy="5076871"/>
          </a:xfrm>
          <a:prstGeom prst="rect">
            <a:avLst/>
          </a:prstGeom>
        </p:spPr>
      </p:pic>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2291C8FD-907E-448E-B399-8F070C42B822}"/>
                  </a:ext>
                </a:extLst>
              </p14:cNvPr>
              <p14:cNvContentPartPr/>
              <p14:nvPr/>
            </p14:nvContentPartPr>
            <p14:xfrm>
              <a:off x="4184273" y="3110612"/>
              <a:ext cx="3234600" cy="566280"/>
            </p14:xfrm>
          </p:contentPart>
        </mc:Choice>
        <mc:Fallback xmlns="">
          <p:pic>
            <p:nvPicPr>
              <p:cNvPr id="3" name="Ink 2">
                <a:extLst>
                  <a:ext uri="{FF2B5EF4-FFF2-40B4-BE49-F238E27FC236}">
                    <a16:creationId xmlns:a16="http://schemas.microsoft.com/office/drawing/2014/main" id="{2291C8FD-907E-448E-B399-8F070C42B822}"/>
                  </a:ext>
                </a:extLst>
              </p:cNvPr>
              <p:cNvPicPr/>
              <p:nvPr/>
            </p:nvPicPr>
            <p:blipFill>
              <a:blip r:embed="rId4"/>
              <a:stretch>
                <a:fillRect/>
              </a:stretch>
            </p:blipFill>
            <p:spPr>
              <a:xfrm>
                <a:off x="4175633" y="3101612"/>
                <a:ext cx="3252240" cy="5839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Ink 4">
                <a:extLst>
                  <a:ext uri="{FF2B5EF4-FFF2-40B4-BE49-F238E27FC236}">
                    <a16:creationId xmlns:a16="http://schemas.microsoft.com/office/drawing/2014/main" id="{0A31E34A-BAC5-47FC-9D34-21C658C8D46E}"/>
                  </a:ext>
                </a:extLst>
              </p14:cNvPr>
              <p14:cNvContentPartPr/>
              <p14:nvPr/>
            </p14:nvContentPartPr>
            <p14:xfrm>
              <a:off x="3121193" y="4392572"/>
              <a:ext cx="4411080" cy="501480"/>
            </p14:xfrm>
          </p:contentPart>
        </mc:Choice>
        <mc:Fallback xmlns="">
          <p:pic>
            <p:nvPicPr>
              <p:cNvPr id="5" name="Ink 4">
                <a:extLst>
                  <a:ext uri="{FF2B5EF4-FFF2-40B4-BE49-F238E27FC236}">
                    <a16:creationId xmlns:a16="http://schemas.microsoft.com/office/drawing/2014/main" id="{0A31E34A-BAC5-47FC-9D34-21C658C8D46E}"/>
                  </a:ext>
                </a:extLst>
              </p:cNvPr>
              <p:cNvPicPr/>
              <p:nvPr/>
            </p:nvPicPr>
            <p:blipFill>
              <a:blip r:embed="rId6"/>
              <a:stretch>
                <a:fillRect/>
              </a:stretch>
            </p:blipFill>
            <p:spPr>
              <a:xfrm>
                <a:off x="3112193" y="4383932"/>
                <a:ext cx="4428720" cy="5191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Ink 5">
                <a:extLst>
                  <a:ext uri="{FF2B5EF4-FFF2-40B4-BE49-F238E27FC236}">
                    <a16:creationId xmlns:a16="http://schemas.microsoft.com/office/drawing/2014/main" id="{9635A3C1-FED7-45F3-A238-CC7EEAA7F8DF}"/>
                  </a:ext>
                </a:extLst>
              </p14:cNvPr>
              <p14:cNvContentPartPr/>
              <p14:nvPr/>
            </p14:nvContentPartPr>
            <p14:xfrm>
              <a:off x="4463993" y="1375772"/>
              <a:ext cx="3049200" cy="197640"/>
            </p14:xfrm>
          </p:contentPart>
        </mc:Choice>
        <mc:Fallback xmlns="">
          <p:pic>
            <p:nvPicPr>
              <p:cNvPr id="6" name="Ink 5">
                <a:extLst>
                  <a:ext uri="{FF2B5EF4-FFF2-40B4-BE49-F238E27FC236}">
                    <a16:creationId xmlns:a16="http://schemas.microsoft.com/office/drawing/2014/main" id="{9635A3C1-FED7-45F3-A238-CC7EEAA7F8DF}"/>
                  </a:ext>
                </a:extLst>
              </p:cNvPr>
              <p:cNvPicPr/>
              <p:nvPr/>
            </p:nvPicPr>
            <p:blipFill>
              <a:blip r:embed="rId8"/>
              <a:stretch>
                <a:fillRect/>
              </a:stretch>
            </p:blipFill>
            <p:spPr>
              <a:xfrm>
                <a:off x="4454993" y="1366772"/>
                <a:ext cx="3066840" cy="215280"/>
              </a:xfrm>
              <a:prstGeom prst="rect">
                <a:avLst/>
              </a:prstGeom>
            </p:spPr>
          </p:pic>
        </mc:Fallback>
      </mc:AlternateContent>
    </p:spTree>
    <p:extLst>
      <p:ext uri="{BB962C8B-B14F-4D97-AF65-F5344CB8AC3E}">
        <p14:creationId xmlns:p14="http://schemas.microsoft.com/office/powerpoint/2010/main" val="990821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4E4908D-BD12-410E-94E5-B42085947D5D}"/>
              </a:ext>
            </a:extLst>
          </p:cNvPr>
          <p:cNvSpPr txBox="1"/>
          <p:nvPr/>
        </p:nvSpPr>
        <p:spPr>
          <a:xfrm flipH="1">
            <a:off x="3815078" y="223520"/>
            <a:ext cx="3784602" cy="584775"/>
          </a:xfrm>
          <a:prstGeom prst="rect">
            <a:avLst/>
          </a:prstGeom>
          <a:noFill/>
        </p:spPr>
        <p:txBody>
          <a:bodyPr wrap="square" rtlCol="0">
            <a:spAutoFit/>
          </a:bodyPr>
          <a:lstStyle/>
          <a:p>
            <a:r>
              <a:rPr lang="en-US" sz="3200" b="1" u="sng">
                <a:solidFill>
                  <a:srgbClr val="00B050"/>
                </a:solidFill>
              </a:rPr>
              <a:t>Stochastic Processes </a:t>
            </a:r>
          </a:p>
        </p:txBody>
      </p:sp>
      <p:sp>
        <p:nvSpPr>
          <p:cNvPr id="4" name="TextBox 3">
            <a:extLst>
              <a:ext uri="{FF2B5EF4-FFF2-40B4-BE49-F238E27FC236}">
                <a16:creationId xmlns:a16="http://schemas.microsoft.com/office/drawing/2014/main" id="{33921199-7065-4A47-8735-B39C58DB6588}"/>
              </a:ext>
            </a:extLst>
          </p:cNvPr>
          <p:cNvSpPr txBox="1"/>
          <p:nvPr/>
        </p:nvSpPr>
        <p:spPr>
          <a:xfrm>
            <a:off x="710213" y="5295053"/>
            <a:ext cx="9916357" cy="1169551"/>
          </a:xfrm>
          <a:prstGeom prst="rect">
            <a:avLst/>
          </a:prstGeom>
          <a:noFill/>
        </p:spPr>
        <p:txBody>
          <a:bodyPr wrap="square" rtlCol="0">
            <a:spAutoFit/>
          </a:bodyPr>
          <a:lstStyle/>
          <a:p>
            <a:r>
              <a:rPr lang="en-US" sz="1400"/>
              <a:t>Then we have some functions for statistics.  The first gives us the position averaged over all histories, at time t.  The second gives us the std of the position in all histories, at time t.  The third plots a histogram of the position in all histories, at time t.  And the last plots the path corresponding to the nth trial in the history.  Note there is a common ‘while’ function for the first three, whose purpose is to find the index of the X, and Y data lists that corresponds to the specified time.  It basically increments the index by 1, starting from 0, until the time corresponding to that index is ‘close enough’. </a:t>
            </a:r>
            <a:endParaRPr lang="en-US" sz="1200"/>
          </a:p>
        </p:txBody>
      </p:sp>
      <p:pic>
        <p:nvPicPr>
          <p:cNvPr id="3" name="Picture 2">
            <a:extLst>
              <a:ext uri="{FF2B5EF4-FFF2-40B4-BE49-F238E27FC236}">
                <a16:creationId xmlns:a16="http://schemas.microsoft.com/office/drawing/2014/main" id="{4040F3FF-24E4-43C4-857E-E27AF8A7EA61}"/>
              </a:ext>
            </a:extLst>
          </p:cNvPr>
          <p:cNvPicPr>
            <a:picLocks noChangeAspect="1"/>
          </p:cNvPicPr>
          <p:nvPr/>
        </p:nvPicPr>
        <p:blipFill>
          <a:blip r:embed="rId2"/>
          <a:stretch>
            <a:fillRect/>
          </a:stretch>
        </p:blipFill>
        <p:spPr>
          <a:xfrm>
            <a:off x="432984" y="1067540"/>
            <a:ext cx="4150360" cy="3846875"/>
          </a:xfrm>
          <a:prstGeom prst="rect">
            <a:avLst/>
          </a:prstGeom>
        </p:spPr>
      </p:pic>
      <p:pic>
        <p:nvPicPr>
          <p:cNvPr id="5" name="Picture 4">
            <a:extLst>
              <a:ext uri="{FF2B5EF4-FFF2-40B4-BE49-F238E27FC236}">
                <a16:creationId xmlns:a16="http://schemas.microsoft.com/office/drawing/2014/main" id="{B9F1C42A-C8AD-4C69-9215-353B55A774A5}"/>
              </a:ext>
            </a:extLst>
          </p:cNvPr>
          <p:cNvPicPr>
            <a:picLocks noChangeAspect="1"/>
          </p:cNvPicPr>
          <p:nvPr/>
        </p:nvPicPr>
        <p:blipFill>
          <a:blip r:embed="rId3"/>
          <a:stretch>
            <a:fillRect/>
          </a:stretch>
        </p:blipFill>
        <p:spPr>
          <a:xfrm>
            <a:off x="6603333" y="1280372"/>
            <a:ext cx="4219575" cy="3533775"/>
          </a:xfrm>
          <a:prstGeom prst="rect">
            <a:avLst/>
          </a:prstGeom>
        </p:spPr>
      </p:pic>
    </p:spTree>
    <p:extLst>
      <p:ext uri="{BB962C8B-B14F-4D97-AF65-F5344CB8AC3E}">
        <p14:creationId xmlns:p14="http://schemas.microsoft.com/office/powerpoint/2010/main" val="2484045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568D46-123C-4DFD-B3B3-46F9CD1E118D}"/>
              </a:ext>
            </a:extLst>
          </p:cNvPr>
          <p:cNvSpPr txBox="1"/>
          <p:nvPr/>
        </p:nvSpPr>
        <p:spPr>
          <a:xfrm>
            <a:off x="4818445" y="128614"/>
            <a:ext cx="1140890" cy="523220"/>
          </a:xfrm>
          <a:prstGeom prst="rect">
            <a:avLst/>
          </a:prstGeom>
          <a:noFill/>
        </p:spPr>
        <p:txBody>
          <a:bodyPr wrap="none" rtlCol="0">
            <a:spAutoFit/>
          </a:bodyPr>
          <a:lstStyle/>
          <a:p>
            <a:r>
              <a:rPr lang="en-US" sz="2800" b="1" u="sng">
                <a:solidFill>
                  <a:srgbClr val="7030A0"/>
                </a:solidFill>
              </a:rPr>
              <a:t>Tuples</a:t>
            </a:r>
            <a:endParaRPr lang="en-US" b="1" u="sng">
              <a:solidFill>
                <a:srgbClr val="7030A0"/>
              </a:solidFill>
            </a:endParaRPr>
          </a:p>
        </p:txBody>
      </p:sp>
      <p:sp>
        <p:nvSpPr>
          <p:cNvPr id="8" name="Rectangle 7">
            <a:extLst>
              <a:ext uri="{FF2B5EF4-FFF2-40B4-BE49-F238E27FC236}">
                <a16:creationId xmlns:a16="http://schemas.microsoft.com/office/drawing/2014/main" id="{BF91ADDB-6D0C-4AE7-B5FF-3B228B78DC65}"/>
              </a:ext>
            </a:extLst>
          </p:cNvPr>
          <p:cNvSpPr/>
          <p:nvPr/>
        </p:nvSpPr>
        <p:spPr>
          <a:xfrm>
            <a:off x="292199" y="2660559"/>
            <a:ext cx="6037807" cy="1323439"/>
          </a:xfrm>
          <a:prstGeom prst="rect">
            <a:avLst/>
          </a:prstGeom>
        </p:spPr>
        <p:txBody>
          <a:bodyPr wrap="none">
            <a:spAutoFit/>
          </a:bodyPr>
          <a:lstStyle/>
          <a:p>
            <a:r>
              <a:rPr lang="en-US" sz="1600" b="1"/>
              <a:t>Tuple operations</a:t>
            </a:r>
          </a:p>
          <a:p>
            <a:r>
              <a:rPr lang="en-US" sz="1600" i="1" err="1"/>
              <a:t>a+b</a:t>
            </a:r>
            <a:r>
              <a:rPr lang="en-US" sz="1600"/>
              <a:t> 	returns concatenated  tuple.</a:t>
            </a:r>
          </a:p>
          <a:p>
            <a:r>
              <a:rPr lang="en-US" sz="1600" i="1"/>
              <a:t>a+=b</a:t>
            </a:r>
            <a:r>
              <a:rPr lang="en-US" sz="1600"/>
              <a:t> 	would return a with b added to it, obviously in retrospect.</a:t>
            </a:r>
          </a:p>
          <a:p>
            <a:r>
              <a:rPr lang="en-US" sz="1600" i="1"/>
              <a:t>a*#</a:t>
            </a:r>
            <a:r>
              <a:rPr lang="en-US" sz="1600"/>
              <a:t>  	returns tuple a repeated # times; and it’s commutative.</a:t>
            </a:r>
          </a:p>
          <a:p>
            <a:r>
              <a:rPr lang="en-US" sz="1600"/>
              <a:t>sum(T)	will sum the elements of a tuple (assuming it’s numerical?).</a:t>
            </a:r>
          </a:p>
        </p:txBody>
      </p:sp>
      <p:sp>
        <p:nvSpPr>
          <p:cNvPr id="4" name="Rectangle 3">
            <a:extLst>
              <a:ext uri="{FF2B5EF4-FFF2-40B4-BE49-F238E27FC236}">
                <a16:creationId xmlns:a16="http://schemas.microsoft.com/office/drawing/2014/main" id="{DDD97746-DDEB-49A9-8623-72119331C4E1}"/>
              </a:ext>
            </a:extLst>
          </p:cNvPr>
          <p:cNvSpPr/>
          <p:nvPr/>
        </p:nvSpPr>
        <p:spPr>
          <a:xfrm>
            <a:off x="292199" y="4188664"/>
            <a:ext cx="11607601" cy="984885"/>
          </a:xfrm>
          <a:prstGeom prst="rect">
            <a:avLst/>
          </a:prstGeom>
        </p:spPr>
        <p:txBody>
          <a:bodyPr wrap="none">
            <a:spAutoFit/>
          </a:bodyPr>
          <a:lstStyle/>
          <a:p>
            <a:r>
              <a:rPr lang="en-US" sz="1600" b="1" i="1"/>
              <a:t>More miscellaneous tuple functtions</a:t>
            </a:r>
          </a:p>
          <a:p>
            <a:r>
              <a:rPr lang="en-US" sz="1400" i="1" err="1"/>
              <a:t>len</a:t>
            </a:r>
            <a:r>
              <a:rPr lang="en-US" sz="1400" i="1"/>
              <a:t>(x) 	</a:t>
            </a:r>
            <a:r>
              <a:rPr lang="en-US" sz="1400"/>
              <a:t>returns number of elements in tuple x.  And if Tuple = ((1,2),(3,4),5)), then </a:t>
            </a:r>
            <a:r>
              <a:rPr lang="en-US" sz="1400" err="1"/>
              <a:t>len</a:t>
            </a:r>
            <a:r>
              <a:rPr lang="en-US" sz="1400"/>
              <a:t>(Tuple) = 3.  </a:t>
            </a:r>
          </a:p>
          <a:p>
            <a:r>
              <a:rPr lang="en-US" sz="1400"/>
              <a:t>max(x)	returns maximum element of tuple, or if a tuple of tuples, then the tuple with the largest number of elements (or first such if multiple of same). </a:t>
            </a:r>
          </a:p>
          <a:p>
            <a:r>
              <a:rPr lang="en-US" sz="1400"/>
              <a:t>min(x)	returns minimum element of tuple, etc.</a:t>
            </a:r>
          </a:p>
        </p:txBody>
      </p:sp>
      <p:sp>
        <p:nvSpPr>
          <p:cNvPr id="6" name="Rectangle 5">
            <a:extLst>
              <a:ext uri="{FF2B5EF4-FFF2-40B4-BE49-F238E27FC236}">
                <a16:creationId xmlns:a16="http://schemas.microsoft.com/office/drawing/2014/main" id="{81A050C6-90F0-4380-B429-2609DA8E7BAB}"/>
              </a:ext>
            </a:extLst>
          </p:cNvPr>
          <p:cNvSpPr/>
          <p:nvPr/>
        </p:nvSpPr>
        <p:spPr>
          <a:xfrm>
            <a:off x="292199" y="1287605"/>
            <a:ext cx="8644931" cy="1077218"/>
          </a:xfrm>
          <a:prstGeom prst="rect">
            <a:avLst/>
          </a:prstGeom>
        </p:spPr>
        <p:txBody>
          <a:bodyPr wrap="none">
            <a:spAutoFit/>
          </a:bodyPr>
          <a:lstStyle/>
          <a:p>
            <a:r>
              <a:rPr lang="en-US" sz="1600" b="1"/>
              <a:t>Tuple tests</a:t>
            </a:r>
          </a:p>
          <a:p>
            <a:r>
              <a:rPr lang="en-US" sz="1600" i="1"/>
              <a:t>&gt;</a:t>
            </a:r>
            <a:r>
              <a:rPr lang="en-US" sz="1600" b="1" i="1"/>
              <a:t>, </a:t>
            </a:r>
            <a:r>
              <a:rPr lang="en-US" sz="1600" i="1"/>
              <a:t>&lt;   </a:t>
            </a:r>
            <a:r>
              <a:rPr lang="en-US" sz="1600"/>
              <a:t>not sure what its criteria is for adjudicating inequality.  seems like it checks just the first element.</a:t>
            </a:r>
          </a:p>
          <a:p>
            <a:r>
              <a:rPr lang="en-US" sz="1600" i="1"/>
              <a:t>==     </a:t>
            </a:r>
            <a:r>
              <a:rPr lang="en-US" sz="1600"/>
              <a:t>seems to compare whether tuples are identical or not</a:t>
            </a:r>
          </a:p>
          <a:p>
            <a:r>
              <a:rPr lang="en-US" sz="1600"/>
              <a:t>is       again, seems to check whether it’s the same thing in memory</a:t>
            </a:r>
          </a:p>
        </p:txBody>
      </p:sp>
    </p:spTree>
    <p:extLst>
      <p:ext uri="{BB962C8B-B14F-4D97-AF65-F5344CB8AC3E}">
        <p14:creationId xmlns:p14="http://schemas.microsoft.com/office/powerpoint/2010/main" val="978478281"/>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4E4908D-BD12-410E-94E5-B42085947D5D}"/>
              </a:ext>
            </a:extLst>
          </p:cNvPr>
          <p:cNvSpPr txBox="1"/>
          <p:nvPr/>
        </p:nvSpPr>
        <p:spPr>
          <a:xfrm flipH="1">
            <a:off x="3815078" y="314960"/>
            <a:ext cx="4150361" cy="584775"/>
          </a:xfrm>
          <a:prstGeom prst="rect">
            <a:avLst/>
          </a:prstGeom>
          <a:noFill/>
        </p:spPr>
        <p:txBody>
          <a:bodyPr wrap="square" rtlCol="0">
            <a:spAutoFit/>
          </a:bodyPr>
          <a:lstStyle/>
          <a:p>
            <a:r>
              <a:rPr lang="en-US" sz="3200" b="1" u="sng">
                <a:solidFill>
                  <a:srgbClr val="00B050"/>
                </a:solidFill>
              </a:rPr>
              <a:t>Stochastic Processes </a:t>
            </a:r>
          </a:p>
        </p:txBody>
      </p:sp>
      <p:sp>
        <p:nvSpPr>
          <p:cNvPr id="4" name="TextBox 3">
            <a:extLst>
              <a:ext uri="{FF2B5EF4-FFF2-40B4-BE49-F238E27FC236}">
                <a16:creationId xmlns:a16="http://schemas.microsoft.com/office/drawing/2014/main" id="{33921199-7065-4A47-8735-B39C58DB6588}"/>
              </a:ext>
            </a:extLst>
          </p:cNvPr>
          <p:cNvSpPr txBox="1"/>
          <p:nvPr/>
        </p:nvSpPr>
        <p:spPr>
          <a:xfrm>
            <a:off x="8529053" y="3661562"/>
            <a:ext cx="2725445" cy="1169551"/>
          </a:xfrm>
          <a:prstGeom prst="rect">
            <a:avLst/>
          </a:prstGeom>
          <a:noFill/>
        </p:spPr>
        <p:txBody>
          <a:bodyPr wrap="square" rtlCol="0">
            <a:spAutoFit/>
          </a:bodyPr>
          <a:lstStyle/>
          <a:p>
            <a:r>
              <a:rPr lang="en-US" sz="1400"/>
              <a:t>This is an output…it’s funny that, at least so far as I’ve noticed, it takes about 10,000 trials to get smooth results, in a couple different contexts.  </a:t>
            </a:r>
            <a:endParaRPr lang="en-US" sz="1200"/>
          </a:p>
        </p:txBody>
      </p:sp>
      <p:pic>
        <p:nvPicPr>
          <p:cNvPr id="6" name="Picture 5">
            <a:extLst>
              <a:ext uri="{FF2B5EF4-FFF2-40B4-BE49-F238E27FC236}">
                <a16:creationId xmlns:a16="http://schemas.microsoft.com/office/drawing/2014/main" id="{09C1C9E9-DD22-4438-8902-958AC1458213}"/>
              </a:ext>
            </a:extLst>
          </p:cNvPr>
          <p:cNvPicPr>
            <a:picLocks noChangeAspect="1"/>
          </p:cNvPicPr>
          <p:nvPr/>
        </p:nvPicPr>
        <p:blipFill>
          <a:blip r:embed="rId2"/>
          <a:stretch>
            <a:fillRect/>
          </a:stretch>
        </p:blipFill>
        <p:spPr>
          <a:xfrm>
            <a:off x="500294" y="1279170"/>
            <a:ext cx="2171700" cy="695325"/>
          </a:xfrm>
          <a:prstGeom prst="rect">
            <a:avLst/>
          </a:prstGeom>
        </p:spPr>
      </p:pic>
      <p:pic>
        <p:nvPicPr>
          <p:cNvPr id="7" name="Picture 6">
            <a:extLst>
              <a:ext uri="{FF2B5EF4-FFF2-40B4-BE49-F238E27FC236}">
                <a16:creationId xmlns:a16="http://schemas.microsoft.com/office/drawing/2014/main" id="{89B563BF-B0A8-4B4D-B826-94B24ABF5EDA}"/>
              </a:ext>
            </a:extLst>
          </p:cNvPr>
          <p:cNvPicPr>
            <a:picLocks noChangeAspect="1"/>
          </p:cNvPicPr>
          <p:nvPr/>
        </p:nvPicPr>
        <p:blipFill>
          <a:blip r:embed="rId3"/>
          <a:stretch>
            <a:fillRect/>
          </a:stretch>
        </p:blipFill>
        <p:spPr>
          <a:xfrm>
            <a:off x="322603" y="2249701"/>
            <a:ext cx="3081320" cy="4202513"/>
          </a:xfrm>
          <a:prstGeom prst="rect">
            <a:avLst/>
          </a:prstGeom>
        </p:spPr>
      </p:pic>
      <p:pic>
        <p:nvPicPr>
          <p:cNvPr id="9" name="Picture 8">
            <a:extLst>
              <a:ext uri="{FF2B5EF4-FFF2-40B4-BE49-F238E27FC236}">
                <a16:creationId xmlns:a16="http://schemas.microsoft.com/office/drawing/2014/main" id="{EF0F0F35-57FC-4591-AC9D-D07A89364FDC}"/>
              </a:ext>
            </a:extLst>
          </p:cNvPr>
          <p:cNvPicPr>
            <a:picLocks noChangeAspect="1"/>
          </p:cNvPicPr>
          <p:nvPr/>
        </p:nvPicPr>
        <p:blipFill>
          <a:blip r:embed="rId4"/>
          <a:stretch>
            <a:fillRect/>
          </a:stretch>
        </p:blipFill>
        <p:spPr>
          <a:xfrm>
            <a:off x="4818695" y="1279170"/>
            <a:ext cx="2143125" cy="600075"/>
          </a:xfrm>
          <a:prstGeom prst="rect">
            <a:avLst/>
          </a:prstGeom>
        </p:spPr>
      </p:pic>
      <p:pic>
        <p:nvPicPr>
          <p:cNvPr id="10" name="Picture 9">
            <a:extLst>
              <a:ext uri="{FF2B5EF4-FFF2-40B4-BE49-F238E27FC236}">
                <a16:creationId xmlns:a16="http://schemas.microsoft.com/office/drawing/2014/main" id="{B2C7F261-A754-4C75-9C79-CC03B6C5F2D5}"/>
              </a:ext>
            </a:extLst>
          </p:cNvPr>
          <p:cNvPicPr>
            <a:picLocks noChangeAspect="1"/>
          </p:cNvPicPr>
          <p:nvPr/>
        </p:nvPicPr>
        <p:blipFill>
          <a:blip r:embed="rId5"/>
          <a:stretch>
            <a:fillRect/>
          </a:stretch>
        </p:blipFill>
        <p:spPr>
          <a:xfrm>
            <a:off x="4342568" y="2242508"/>
            <a:ext cx="3247840" cy="4300532"/>
          </a:xfrm>
          <a:prstGeom prst="rect">
            <a:avLst/>
          </a:prstGeom>
        </p:spPr>
      </p:pic>
    </p:spTree>
    <p:extLst>
      <p:ext uri="{BB962C8B-B14F-4D97-AF65-F5344CB8AC3E}">
        <p14:creationId xmlns:p14="http://schemas.microsoft.com/office/powerpoint/2010/main" val="2341334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7604DAB-9F5A-44C0-A89E-8CC52F532BF3}"/>
              </a:ext>
            </a:extLst>
          </p:cNvPr>
          <p:cNvSpPr txBox="1"/>
          <p:nvPr/>
        </p:nvSpPr>
        <p:spPr>
          <a:xfrm>
            <a:off x="315310" y="823153"/>
            <a:ext cx="10531366" cy="646331"/>
          </a:xfrm>
          <a:prstGeom prst="rect">
            <a:avLst/>
          </a:prstGeom>
          <a:noFill/>
        </p:spPr>
        <p:txBody>
          <a:bodyPr wrap="square" rtlCol="0">
            <a:spAutoFit/>
          </a:bodyPr>
          <a:lstStyle/>
          <a:p>
            <a:r>
              <a:rPr lang="en-US"/>
              <a:t>Here’s an example of doing some statistics in the class format.  I’m opening a file and storing its contents in a list.  And then defining various statistical methods, and a plotting method.   And the list deal.  </a:t>
            </a:r>
          </a:p>
        </p:txBody>
      </p:sp>
      <p:pic>
        <p:nvPicPr>
          <p:cNvPr id="5" name="Picture 4">
            <a:extLst>
              <a:ext uri="{FF2B5EF4-FFF2-40B4-BE49-F238E27FC236}">
                <a16:creationId xmlns:a16="http://schemas.microsoft.com/office/drawing/2014/main" id="{B10455AC-7096-4CE6-8C08-5AFE6FB24B91}"/>
              </a:ext>
            </a:extLst>
          </p:cNvPr>
          <p:cNvPicPr>
            <a:picLocks noChangeAspect="1"/>
          </p:cNvPicPr>
          <p:nvPr/>
        </p:nvPicPr>
        <p:blipFill>
          <a:blip r:embed="rId2"/>
          <a:stretch>
            <a:fillRect/>
          </a:stretch>
        </p:blipFill>
        <p:spPr>
          <a:xfrm>
            <a:off x="321551" y="1689702"/>
            <a:ext cx="11146403" cy="4952836"/>
          </a:xfrm>
          <a:prstGeom prst="rect">
            <a:avLst/>
          </a:prstGeom>
        </p:spPr>
      </p:pic>
      <p:sp>
        <p:nvSpPr>
          <p:cNvPr id="2" name="TextBox 1">
            <a:extLst>
              <a:ext uri="{FF2B5EF4-FFF2-40B4-BE49-F238E27FC236}">
                <a16:creationId xmlns:a16="http://schemas.microsoft.com/office/drawing/2014/main" id="{A0CB134A-2C4F-4667-95BC-64729DE86216}"/>
              </a:ext>
            </a:extLst>
          </p:cNvPr>
          <p:cNvSpPr txBox="1"/>
          <p:nvPr/>
        </p:nvSpPr>
        <p:spPr>
          <a:xfrm>
            <a:off x="7526427" y="2790081"/>
            <a:ext cx="4225771" cy="954107"/>
          </a:xfrm>
          <a:prstGeom prst="rect">
            <a:avLst/>
          </a:prstGeom>
          <a:noFill/>
        </p:spPr>
        <p:txBody>
          <a:bodyPr wrap="square" rtlCol="0">
            <a:spAutoFit/>
          </a:bodyPr>
          <a:lstStyle/>
          <a:p>
            <a:r>
              <a:rPr lang="en-US" sz="1400"/>
              <a:t>The list thing here is going to store every instance of numvar in itself.  And remember you have to give the ‘path name’ when referring to the list, so you can’t just say </a:t>
            </a:r>
            <a:r>
              <a:rPr lang="en-US" sz="1400" i="1"/>
              <a:t>list</a:t>
            </a:r>
            <a:r>
              <a:rPr lang="en-US" sz="1400"/>
              <a:t>, you have to say </a:t>
            </a:r>
            <a:r>
              <a:rPr lang="en-US" sz="1400" i="1"/>
              <a:t>numvar.list</a:t>
            </a:r>
            <a:r>
              <a:rPr lang="en-US" sz="1400"/>
              <a:t>.</a:t>
            </a:r>
          </a:p>
        </p:txBody>
      </p:sp>
      <p:sp>
        <p:nvSpPr>
          <p:cNvPr id="6" name="Freeform: Shape 5">
            <a:extLst>
              <a:ext uri="{FF2B5EF4-FFF2-40B4-BE49-F238E27FC236}">
                <a16:creationId xmlns:a16="http://schemas.microsoft.com/office/drawing/2014/main" id="{CD9DC06B-8F96-43A5-AD5A-0A2AB227CAA9}"/>
              </a:ext>
            </a:extLst>
          </p:cNvPr>
          <p:cNvSpPr/>
          <p:nvPr/>
        </p:nvSpPr>
        <p:spPr>
          <a:xfrm>
            <a:off x="1731146" y="1740024"/>
            <a:ext cx="5663953" cy="1198486"/>
          </a:xfrm>
          <a:custGeom>
            <a:avLst/>
            <a:gdLst>
              <a:gd name="connsiteX0" fmla="*/ 0 w 5912528"/>
              <a:gd name="connsiteY0" fmla="*/ 221942 h 1198549"/>
              <a:gd name="connsiteX1" fmla="*/ 195308 w 5912528"/>
              <a:gd name="connsiteY1" fmla="*/ 177554 h 1198549"/>
              <a:gd name="connsiteX2" fmla="*/ 417250 w 5912528"/>
              <a:gd name="connsiteY2" fmla="*/ 115410 h 1198549"/>
              <a:gd name="connsiteX3" fmla="*/ 896644 w 5912528"/>
              <a:gd name="connsiteY3" fmla="*/ 71022 h 1198549"/>
              <a:gd name="connsiteX4" fmla="*/ 1118586 w 5912528"/>
              <a:gd name="connsiteY4" fmla="*/ 44389 h 1198549"/>
              <a:gd name="connsiteX5" fmla="*/ 1251751 w 5912528"/>
              <a:gd name="connsiteY5" fmla="*/ 26633 h 1198549"/>
              <a:gd name="connsiteX6" fmla="*/ 1473693 w 5912528"/>
              <a:gd name="connsiteY6" fmla="*/ 17756 h 1198549"/>
              <a:gd name="connsiteX7" fmla="*/ 1748901 w 5912528"/>
              <a:gd name="connsiteY7" fmla="*/ 8878 h 1198549"/>
              <a:gd name="connsiteX8" fmla="*/ 1988598 w 5912528"/>
              <a:gd name="connsiteY8" fmla="*/ 0 h 1198549"/>
              <a:gd name="connsiteX9" fmla="*/ 2645545 w 5912528"/>
              <a:gd name="connsiteY9" fmla="*/ 8878 h 1198549"/>
              <a:gd name="connsiteX10" fmla="*/ 2805343 w 5912528"/>
              <a:gd name="connsiteY10" fmla="*/ 35511 h 1198549"/>
              <a:gd name="connsiteX11" fmla="*/ 2867487 w 5912528"/>
              <a:gd name="connsiteY11" fmla="*/ 44389 h 1198549"/>
              <a:gd name="connsiteX12" fmla="*/ 2956264 w 5912528"/>
              <a:gd name="connsiteY12" fmla="*/ 62144 h 1198549"/>
              <a:gd name="connsiteX13" fmla="*/ 3009530 w 5912528"/>
              <a:gd name="connsiteY13" fmla="*/ 79899 h 1198549"/>
              <a:gd name="connsiteX14" fmla="*/ 3080551 w 5912528"/>
              <a:gd name="connsiteY14" fmla="*/ 97655 h 1198549"/>
              <a:gd name="connsiteX15" fmla="*/ 3107184 w 5912528"/>
              <a:gd name="connsiteY15" fmla="*/ 115410 h 1198549"/>
              <a:gd name="connsiteX16" fmla="*/ 3160450 w 5912528"/>
              <a:gd name="connsiteY16" fmla="*/ 133165 h 1198549"/>
              <a:gd name="connsiteX17" fmla="*/ 3231471 w 5912528"/>
              <a:gd name="connsiteY17" fmla="*/ 168676 h 1198549"/>
              <a:gd name="connsiteX18" fmla="*/ 3302493 w 5912528"/>
              <a:gd name="connsiteY18" fmla="*/ 195309 h 1198549"/>
              <a:gd name="connsiteX19" fmla="*/ 3329126 w 5912528"/>
              <a:gd name="connsiteY19" fmla="*/ 204187 h 1198549"/>
              <a:gd name="connsiteX20" fmla="*/ 3364637 w 5912528"/>
              <a:gd name="connsiteY20" fmla="*/ 221942 h 1198549"/>
              <a:gd name="connsiteX21" fmla="*/ 3391270 w 5912528"/>
              <a:gd name="connsiteY21" fmla="*/ 230820 h 1198549"/>
              <a:gd name="connsiteX22" fmla="*/ 3417903 w 5912528"/>
              <a:gd name="connsiteY22" fmla="*/ 248575 h 1198549"/>
              <a:gd name="connsiteX23" fmla="*/ 3533312 w 5912528"/>
              <a:gd name="connsiteY23" fmla="*/ 284086 h 1198549"/>
              <a:gd name="connsiteX24" fmla="*/ 3586578 w 5912528"/>
              <a:gd name="connsiteY24" fmla="*/ 292963 h 1198549"/>
              <a:gd name="connsiteX25" fmla="*/ 3684233 w 5912528"/>
              <a:gd name="connsiteY25" fmla="*/ 319596 h 1198549"/>
              <a:gd name="connsiteX26" fmla="*/ 3781887 w 5912528"/>
              <a:gd name="connsiteY26" fmla="*/ 355107 h 1198549"/>
              <a:gd name="connsiteX27" fmla="*/ 3879541 w 5912528"/>
              <a:gd name="connsiteY27" fmla="*/ 372862 h 1198549"/>
              <a:gd name="connsiteX28" fmla="*/ 3994951 w 5912528"/>
              <a:gd name="connsiteY28" fmla="*/ 399495 h 1198549"/>
              <a:gd name="connsiteX29" fmla="*/ 4092605 w 5912528"/>
              <a:gd name="connsiteY29" fmla="*/ 426128 h 1198549"/>
              <a:gd name="connsiteX30" fmla="*/ 4199137 w 5912528"/>
              <a:gd name="connsiteY30" fmla="*/ 452761 h 1198549"/>
              <a:gd name="connsiteX31" fmla="*/ 4252404 w 5912528"/>
              <a:gd name="connsiteY31" fmla="*/ 470517 h 1198549"/>
              <a:gd name="connsiteX32" fmla="*/ 4296792 w 5912528"/>
              <a:gd name="connsiteY32" fmla="*/ 479394 h 1198549"/>
              <a:gd name="connsiteX33" fmla="*/ 4332303 w 5912528"/>
              <a:gd name="connsiteY33" fmla="*/ 497150 h 1198549"/>
              <a:gd name="connsiteX34" fmla="*/ 4358936 w 5912528"/>
              <a:gd name="connsiteY34" fmla="*/ 506027 h 1198549"/>
              <a:gd name="connsiteX35" fmla="*/ 4429957 w 5912528"/>
              <a:gd name="connsiteY35" fmla="*/ 532660 h 1198549"/>
              <a:gd name="connsiteX36" fmla="*/ 4456590 w 5912528"/>
              <a:gd name="connsiteY36" fmla="*/ 550416 h 1198549"/>
              <a:gd name="connsiteX37" fmla="*/ 4483223 w 5912528"/>
              <a:gd name="connsiteY37" fmla="*/ 559294 h 1198549"/>
              <a:gd name="connsiteX38" fmla="*/ 4527611 w 5912528"/>
              <a:gd name="connsiteY38" fmla="*/ 577049 h 1198549"/>
              <a:gd name="connsiteX39" fmla="*/ 4554244 w 5912528"/>
              <a:gd name="connsiteY39" fmla="*/ 585927 h 1198549"/>
              <a:gd name="connsiteX40" fmla="*/ 4616388 w 5912528"/>
              <a:gd name="connsiteY40" fmla="*/ 630315 h 1198549"/>
              <a:gd name="connsiteX41" fmla="*/ 4643021 w 5912528"/>
              <a:gd name="connsiteY41" fmla="*/ 639193 h 1198549"/>
              <a:gd name="connsiteX42" fmla="*/ 4669654 w 5912528"/>
              <a:gd name="connsiteY42" fmla="*/ 656948 h 1198549"/>
              <a:gd name="connsiteX43" fmla="*/ 4749553 w 5912528"/>
              <a:gd name="connsiteY43" fmla="*/ 692459 h 1198549"/>
              <a:gd name="connsiteX44" fmla="*/ 4838330 w 5912528"/>
              <a:gd name="connsiteY44" fmla="*/ 736847 h 1198549"/>
              <a:gd name="connsiteX45" fmla="*/ 4882718 w 5912528"/>
              <a:gd name="connsiteY45" fmla="*/ 772358 h 1198549"/>
              <a:gd name="connsiteX46" fmla="*/ 4909351 w 5912528"/>
              <a:gd name="connsiteY46" fmla="*/ 781235 h 1198549"/>
              <a:gd name="connsiteX47" fmla="*/ 4989250 w 5912528"/>
              <a:gd name="connsiteY47" fmla="*/ 825624 h 1198549"/>
              <a:gd name="connsiteX48" fmla="*/ 5051394 w 5912528"/>
              <a:gd name="connsiteY48" fmla="*/ 870012 h 1198549"/>
              <a:gd name="connsiteX49" fmla="*/ 5086904 w 5912528"/>
              <a:gd name="connsiteY49" fmla="*/ 878890 h 1198549"/>
              <a:gd name="connsiteX50" fmla="*/ 5113537 w 5912528"/>
              <a:gd name="connsiteY50" fmla="*/ 896645 h 1198549"/>
              <a:gd name="connsiteX51" fmla="*/ 5149048 w 5912528"/>
              <a:gd name="connsiteY51" fmla="*/ 914400 h 1198549"/>
              <a:gd name="connsiteX52" fmla="*/ 5202314 w 5912528"/>
              <a:gd name="connsiteY52" fmla="*/ 941033 h 1198549"/>
              <a:gd name="connsiteX53" fmla="*/ 5228947 w 5912528"/>
              <a:gd name="connsiteY53" fmla="*/ 958789 h 1198549"/>
              <a:gd name="connsiteX54" fmla="*/ 5362112 w 5912528"/>
              <a:gd name="connsiteY54" fmla="*/ 1003177 h 1198549"/>
              <a:gd name="connsiteX55" fmla="*/ 5415378 w 5912528"/>
              <a:gd name="connsiteY55" fmla="*/ 1012055 h 1198549"/>
              <a:gd name="connsiteX56" fmla="*/ 5486400 w 5912528"/>
              <a:gd name="connsiteY56" fmla="*/ 1029810 h 1198549"/>
              <a:gd name="connsiteX57" fmla="*/ 5539666 w 5912528"/>
              <a:gd name="connsiteY57" fmla="*/ 1038688 h 1198549"/>
              <a:gd name="connsiteX58" fmla="*/ 5566299 w 5912528"/>
              <a:gd name="connsiteY58" fmla="*/ 1047565 h 1198549"/>
              <a:gd name="connsiteX59" fmla="*/ 5619565 w 5912528"/>
              <a:gd name="connsiteY59" fmla="*/ 1056443 h 1198549"/>
              <a:gd name="connsiteX60" fmla="*/ 5681708 w 5912528"/>
              <a:gd name="connsiteY60" fmla="*/ 1083076 h 1198549"/>
              <a:gd name="connsiteX61" fmla="*/ 5717219 w 5912528"/>
              <a:gd name="connsiteY61" fmla="*/ 1100831 h 1198549"/>
              <a:gd name="connsiteX62" fmla="*/ 5761607 w 5912528"/>
              <a:gd name="connsiteY62" fmla="*/ 1109709 h 1198549"/>
              <a:gd name="connsiteX63" fmla="*/ 5841506 w 5912528"/>
              <a:gd name="connsiteY63" fmla="*/ 1154097 h 1198549"/>
              <a:gd name="connsiteX64" fmla="*/ 5885895 w 5912528"/>
              <a:gd name="connsiteY64" fmla="*/ 1180730 h 1198549"/>
              <a:gd name="connsiteX65" fmla="*/ 5912528 w 5912528"/>
              <a:gd name="connsiteY65" fmla="*/ 1198486 h 1198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912528" h="1198549">
                <a:moveTo>
                  <a:pt x="0" y="221942"/>
                </a:moveTo>
                <a:cubicBezTo>
                  <a:pt x="92370" y="203468"/>
                  <a:pt x="98674" y="203671"/>
                  <a:pt x="195308" y="177554"/>
                </a:cubicBezTo>
                <a:cubicBezTo>
                  <a:pt x="269473" y="157509"/>
                  <a:pt x="341860" y="130192"/>
                  <a:pt x="417250" y="115410"/>
                </a:cubicBezTo>
                <a:cubicBezTo>
                  <a:pt x="550479" y="89287"/>
                  <a:pt x="763995" y="83536"/>
                  <a:pt x="896644" y="71022"/>
                </a:cubicBezTo>
                <a:cubicBezTo>
                  <a:pt x="970826" y="64024"/>
                  <a:pt x="1044650" y="53631"/>
                  <a:pt x="1118586" y="44389"/>
                </a:cubicBezTo>
                <a:cubicBezTo>
                  <a:pt x="1163021" y="38835"/>
                  <a:pt x="1207095" y="29982"/>
                  <a:pt x="1251751" y="26633"/>
                </a:cubicBezTo>
                <a:cubicBezTo>
                  <a:pt x="1325583" y="21096"/>
                  <a:pt x="1399700" y="20399"/>
                  <a:pt x="1473693" y="17756"/>
                </a:cubicBezTo>
                <a:lnTo>
                  <a:pt x="1748901" y="8878"/>
                </a:lnTo>
                <a:lnTo>
                  <a:pt x="1988598" y="0"/>
                </a:lnTo>
                <a:cubicBezTo>
                  <a:pt x="2207580" y="2959"/>
                  <a:pt x="2426670" y="1416"/>
                  <a:pt x="2645545" y="8878"/>
                </a:cubicBezTo>
                <a:cubicBezTo>
                  <a:pt x="2802013" y="14212"/>
                  <a:pt x="2723372" y="20607"/>
                  <a:pt x="2805343" y="35511"/>
                </a:cubicBezTo>
                <a:cubicBezTo>
                  <a:pt x="2825930" y="39254"/>
                  <a:pt x="2846772" y="41430"/>
                  <a:pt x="2867487" y="44389"/>
                </a:cubicBezTo>
                <a:cubicBezTo>
                  <a:pt x="2941348" y="69008"/>
                  <a:pt x="2823639" y="31538"/>
                  <a:pt x="2956264" y="62144"/>
                </a:cubicBezTo>
                <a:cubicBezTo>
                  <a:pt x="2974500" y="66352"/>
                  <a:pt x="2991178" y="76228"/>
                  <a:pt x="3009530" y="79899"/>
                </a:cubicBezTo>
                <a:cubicBezTo>
                  <a:pt x="3026415" y="83276"/>
                  <a:pt x="3062351" y="88555"/>
                  <a:pt x="3080551" y="97655"/>
                </a:cubicBezTo>
                <a:cubicBezTo>
                  <a:pt x="3090094" y="102427"/>
                  <a:pt x="3097434" y="111077"/>
                  <a:pt x="3107184" y="115410"/>
                </a:cubicBezTo>
                <a:cubicBezTo>
                  <a:pt x="3124287" y="123011"/>
                  <a:pt x="3143710" y="124795"/>
                  <a:pt x="3160450" y="133165"/>
                </a:cubicBezTo>
                <a:cubicBezTo>
                  <a:pt x="3184124" y="145002"/>
                  <a:pt x="3205793" y="162256"/>
                  <a:pt x="3231471" y="168676"/>
                </a:cubicBezTo>
                <a:cubicBezTo>
                  <a:pt x="3296940" y="185044"/>
                  <a:pt x="3237501" y="167455"/>
                  <a:pt x="3302493" y="195309"/>
                </a:cubicBezTo>
                <a:cubicBezTo>
                  <a:pt x="3311094" y="198995"/>
                  <a:pt x="3320525" y="200501"/>
                  <a:pt x="3329126" y="204187"/>
                </a:cubicBezTo>
                <a:cubicBezTo>
                  <a:pt x="3341290" y="209400"/>
                  <a:pt x="3352473" y="216729"/>
                  <a:pt x="3364637" y="221942"/>
                </a:cubicBezTo>
                <a:cubicBezTo>
                  <a:pt x="3373238" y="225628"/>
                  <a:pt x="3382900" y="226635"/>
                  <a:pt x="3391270" y="230820"/>
                </a:cubicBezTo>
                <a:cubicBezTo>
                  <a:pt x="3400813" y="235592"/>
                  <a:pt x="3408054" y="244471"/>
                  <a:pt x="3417903" y="248575"/>
                </a:cubicBezTo>
                <a:cubicBezTo>
                  <a:pt x="3440868" y="258144"/>
                  <a:pt x="3500341" y="277492"/>
                  <a:pt x="3533312" y="284086"/>
                </a:cubicBezTo>
                <a:cubicBezTo>
                  <a:pt x="3550963" y="287616"/>
                  <a:pt x="3568823" y="290004"/>
                  <a:pt x="3586578" y="292963"/>
                </a:cubicBezTo>
                <a:cubicBezTo>
                  <a:pt x="3747542" y="346620"/>
                  <a:pt x="3546203" y="281952"/>
                  <a:pt x="3684233" y="319596"/>
                </a:cubicBezTo>
                <a:cubicBezTo>
                  <a:pt x="3764006" y="341352"/>
                  <a:pt x="3710425" y="331286"/>
                  <a:pt x="3781887" y="355107"/>
                </a:cubicBezTo>
                <a:cubicBezTo>
                  <a:pt x="3813284" y="365573"/>
                  <a:pt x="3847188" y="368240"/>
                  <a:pt x="3879541" y="372862"/>
                </a:cubicBezTo>
                <a:cubicBezTo>
                  <a:pt x="3952658" y="397235"/>
                  <a:pt x="3914279" y="387971"/>
                  <a:pt x="3994951" y="399495"/>
                </a:cubicBezTo>
                <a:cubicBezTo>
                  <a:pt x="4106944" y="444294"/>
                  <a:pt x="3966136" y="391637"/>
                  <a:pt x="4092605" y="426128"/>
                </a:cubicBezTo>
                <a:cubicBezTo>
                  <a:pt x="4218964" y="460589"/>
                  <a:pt x="4039098" y="429900"/>
                  <a:pt x="4199137" y="452761"/>
                </a:cubicBezTo>
                <a:cubicBezTo>
                  <a:pt x="4216893" y="458680"/>
                  <a:pt x="4234347" y="465592"/>
                  <a:pt x="4252404" y="470517"/>
                </a:cubicBezTo>
                <a:cubicBezTo>
                  <a:pt x="4266961" y="474487"/>
                  <a:pt x="4282477" y="474622"/>
                  <a:pt x="4296792" y="479394"/>
                </a:cubicBezTo>
                <a:cubicBezTo>
                  <a:pt x="4309347" y="483579"/>
                  <a:pt x="4320139" y="491937"/>
                  <a:pt x="4332303" y="497150"/>
                </a:cubicBezTo>
                <a:cubicBezTo>
                  <a:pt x="4340904" y="500836"/>
                  <a:pt x="4350174" y="502741"/>
                  <a:pt x="4358936" y="506027"/>
                </a:cubicBezTo>
                <a:cubicBezTo>
                  <a:pt x="4443859" y="537873"/>
                  <a:pt x="4369505" y="512511"/>
                  <a:pt x="4429957" y="532660"/>
                </a:cubicBezTo>
                <a:cubicBezTo>
                  <a:pt x="4438835" y="538579"/>
                  <a:pt x="4447047" y="545644"/>
                  <a:pt x="4456590" y="550416"/>
                </a:cubicBezTo>
                <a:cubicBezTo>
                  <a:pt x="4464960" y="554601"/>
                  <a:pt x="4474461" y="556008"/>
                  <a:pt x="4483223" y="559294"/>
                </a:cubicBezTo>
                <a:cubicBezTo>
                  <a:pt x="4498144" y="564889"/>
                  <a:pt x="4512690" y="571454"/>
                  <a:pt x="4527611" y="577049"/>
                </a:cubicBezTo>
                <a:cubicBezTo>
                  <a:pt x="4536373" y="580335"/>
                  <a:pt x="4545874" y="581742"/>
                  <a:pt x="4554244" y="585927"/>
                </a:cubicBezTo>
                <a:cubicBezTo>
                  <a:pt x="4581727" y="599668"/>
                  <a:pt x="4588236" y="614228"/>
                  <a:pt x="4616388" y="630315"/>
                </a:cubicBezTo>
                <a:cubicBezTo>
                  <a:pt x="4624513" y="634958"/>
                  <a:pt x="4634651" y="635008"/>
                  <a:pt x="4643021" y="639193"/>
                </a:cubicBezTo>
                <a:cubicBezTo>
                  <a:pt x="4652564" y="643965"/>
                  <a:pt x="4660111" y="652176"/>
                  <a:pt x="4669654" y="656948"/>
                </a:cubicBezTo>
                <a:cubicBezTo>
                  <a:pt x="4723091" y="683666"/>
                  <a:pt x="4702478" y="664214"/>
                  <a:pt x="4749553" y="692459"/>
                </a:cubicBezTo>
                <a:cubicBezTo>
                  <a:pt x="4825049" y="737757"/>
                  <a:pt x="4775211" y="721067"/>
                  <a:pt x="4838330" y="736847"/>
                </a:cubicBezTo>
                <a:cubicBezTo>
                  <a:pt x="4853126" y="748684"/>
                  <a:pt x="4866650" y="762315"/>
                  <a:pt x="4882718" y="772358"/>
                </a:cubicBezTo>
                <a:cubicBezTo>
                  <a:pt x="4890653" y="777318"/>
                  <a:pt x="4900750" y="777549"/>
                  <a:pt x="4909351" y="781235"/>
                </a:cubicBezTo>
                <a:cubicBezTo>
                  <a:pt x="4933040" y="791387"/>
                  <a:pt x="4969050" y="812157"/>
                  <a:pt x="4989250" y="825624"/>
                </a:cubicBezTo>
                <a:cubicBezTo>
                  <a:pt x="4994708" y="829263"/>
                  <a:pt x="5040276" y="865247"/>
                  <a:pt x="5051394" y="870012"/>
                </a:cubicBezTo>
                <a:cubicBezTo>
                  <a:pt x="5062608" y="874818"/>
                  <a:pt x="5075067" y="875931"/>
                  <a:pt x="5086904" y="878890"/>
                </a:cubicBezTo>
                <a:cubicBezTo>
                  <a:pt x="5095782" y="884808"/>
                  <a:pt x="5104273" y="891352"/>
                  <a:pt x="5113537" y="896645"/>
                </a:cubicBezTo>
                <a:cubicBezTo>
                  <a:pt x="5125027" y="903211"/>
                  <a:pt x="5138037" y="907059"/>
                  <a:pt x="5149048" y="914400"/>
                </a:cubicBezTo>
                <a:cubicBezTo>
                  <a:pt x="5196538" y="946060"/>
                  <a:pt x="5127917" y="922435"/>
                  <a:pt x="5202314" y="941033"/>
                </a:cubicBezTo>
                <a:cubicBezTo>
                  <a:pt x="5211192" y="946952"/>
                  <a:pt x="5219234" y="954374"/>
                  <a:pt x="5228947" y="958789"/>
                </a:cubicBezTo>
                <a:cubicBezTo>
                  <a:pt x="5262810" y="974181"/>
                  <a:pt x="5324507" y="994499"/>
                  <a:pt x="5362112" y="1003177"/>
                </a:cubicBezTo>
                <a:cubicBezTo>
                  <a:pt x="5379651" y="1007225"/>
                  <a:pt x="5397777" y="1008283"/>
                  <a:pt x="5415378" y="1012055"/>
                </a:cubicBezTo>
                <a:cubicBezTo>
                  <a:pt x="5439239" y="1017168"/>
                  <a:pt x="5462329" y="1025798"/>
                  <a:pt x="5486400" y="1029810"/>
                </a:cubicBezTo>
                <a:cubicBezTo>
                  <a:pt x="5504155" y="1032769"/>
                  <a:pt x="5522094" y="1034783"/>
                  <a:pt x="5539666" y="1038688"/>
                </a:cubicBezTo>
                <a:cubicBezTo>
                  <a:pt x="5548801" y="1040718"/>
                  <a:pt x="5557164" y="1045535"/>
                  <a:pt x="5566299" y="1047565"/>
                </a:cubicBezTo>
                <a:cubicBezTo>
                  <a:pt x="5583871" y="1051470"/>
                  <a:pt x="5601810" y="1053484"/>
                  <a:pt x="5619565" y="1056443"/>
                </a:cubicBezTo>
                <a:cubicBezTo>
                  <a:pt x="5737322" y="1115322"/>
                  <a:pt x="5590280" y="1043893"/>
                  <a:pt x="5681708" y="1083076"/>
                </a:cubicBezTo>
                <a:cubicBezTo>
                  <a:pt x="5693872" y="1088289"/>
                  <a:pt x="5704664" y="1096646"/>
                  <a:pt x="5717219" y="1100831"/>
                </a:cubicBezTo>
                <a:cubicBezTo>
                  <a:pt x="5731534" y="1105603"/>
                  <a:pt x="5746811" y="1106750"/>
                  <a:pt x="5761607" y="1109709"/>
                </a:cubicBezTo>
                <a:cubicBezTo>
                  <a:pt x="5822659" y="1150411"/>
                  <a:pt x="5794629" y="1138472"/>
                  <a:pt x="5841506" y="1154097"/>
                </a:cubicBezTo>
                <a:cubicBezTo>
                  <a:pt x="5886498" y="1199089"/>
                  <a:pt x="5828269" y="1146154"/>
                  <a:pt x="5885895" y="1180730"/>
                </a:cubicBezTo>
                <a:cubicBezTo>
                  <a:pt x="5918976" y="1200579"/>
                  <a:pt x="5890601" y="1198486"/>
                  <a:pt x="5912528" y="1198486"/>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6">
            <a:extLst>
              <a:ext uri="{FF2B5EF4-FFF2-40B4-BE49-F238E27FC236}">
                <a16:creationId xmlns:a16="http://schemas.microsoft.com/office/drawing/2014/main" id="{4070F65A-5026-4FC3-8B98-E9B8E6B6BB3C}"/>
              </a:ext>
            </a:extLst>
          </p:cNvPr>
          <p:cNvSpPr/>
          <p:nvPr/>
        </p:nvSpPr>
        <p:spPr>
          <a:xfrm>
            <a:off x="3045041" y="3080551"/>
            <a:ext cx="4376691" cy="1065321"/>
          </a:xfrm>
          <a:custGeom>
            <a:avLst/>
            <a:gdLst>
              <a:gd name="connsiteX0" fmla="*/ 0 w 4376691"/>
              <a:gd name="connsiteY0" fmla="*/ 1065321 h 1065321"/>
              <a:gd name="connsiteX1" fmla="*/ 150920 w 4376691"/>
              <a:gd name="connsiteY1" fmla="*/ 1029810 h 1065321"/>
              <a:gd name="connsiteX2" fmla="*/ 355107 w 4376691"/>
              <a:gd name="connsiteY2" fmla="*/ 1003177 h 1065321"/>
              <a:gd name="connsiteX3" fmla="*/ 905522 w 4376691"/>
              <a:gd name="connsiteY3" fmla="*/ 914400 h 1065321"/>
              <a:gd name="connsiteX4" fmla="*/ 2512380 w 4376691"/>
              <a:gd name="connsiteY4" fmla="*/ 878890 h 1065321"/>
              <a:gd name="connsiteX5" fmla="*/ 2752077 w 4376691"/>
              <a:gd name="connsiteY5" fmla="*/ 861134 h 1065321"/>
              <a:gd name="connsiteX6" fmla="*/ 2885242 w 4376691"/>
              <a:gd name="connsiteY6" fmla="*/ 852257 h 1065321"/>
              <a:gd name="connsiteX7" fmla="*/ 3133817 w 4376691"/>
              <a:gd name="connsiteY7" fmla="*/ 825624 h 1065321"/>
              <a:gd name="connsiteX8" fmla="*/ 3160450 w 4376691"/>
              <a:gd name="connsiteY8" fmla="*/ 816746 h 1065321"/>
              <a:gd name="connsiteX9" fmla="*/ 3195961 w 4376691"/>
              <a:gd name="connsiteY9" fmla="*/ 807868 h 1065321"/>
              <a:gd name="connsiteX10" fmla="*/ 3284738 w 4376691"/>
              <a:gd name="connsiteY10" fmla="*/ 781235 h 1065321"/>
              <a:gd name="connsiteX11" fmla="*/ 3373514 w 4376691"/>
              <a:gd name="connsiteY11" fmla="*/ 745725 h 1065321"/>
              <a:gd name="connsiteX12" fmla="*/ 3462291 w 4376691"/>
              <a:gd name="connsiteY12" fmla="*/ 692459 h 1065321"/>
              <a:gd name="connsiteX13" fmla="*/ 3488924 w 4376691"/>
              <a:gd name="connsiteY13" fmla="*/ 683581 h 1065321"/>
              <a:gd name="connsiteX14" fmla="*/ 3533312 w 4376691"/>
              <a:gd name="connsiteY14" fmla="*/ 656948 h 1065321"/>
              <a:gd name="connsiteX15" fmla="*/ 3559945 w 4376691"/>
              <a:gd name="connsiteY15" fmla="*/ 639193 h 1065321"/>
              <a:gd name="connsiteX16" fmla="*/ 3595456 w 4376691"/>
              <a:gd name="connsiteY16" fmla="*/ 621437 h 1065321"/>
              <a:gd name="connsiteX17" fmla="*/ 3666477 w 4376691"/>
              <a:gd name="connsiteY17" fmla="*/ 568171 h 1065321"/>
              <a:gd name="connsiteX18" fmla="*/ 3755254 w 4376691"/>
              <a:gd name="connsiteY18" fmla="*/ 506028 h 1065321"/>
              <a:gd name="connsiteX19" fmla="*/ 3790765 w 4376691"/>
              <a:gd name="connsiteY19" fmla="*/ 488272 h 1065321"/>
              <a:gd name="connsiteX20" fmla="*/ 3852909 w 4376691"/>
              <a:gd name="connsiteY20" fmla="*/ 452762 h 1065321"/>
              <a:gd name="connsiteX21" fmla="*/ 3870664 w 4376691"/>
              <a:gd name="connsiteY21" fmla="*/ 426129 h 1065321"/>
              <a:gd name="connsiteX22" fmla="*/ 3897297 w 4376691"/>
              <a:gd name="connsiteY22" fmla="*/ 408373 h 1065321"/>
              <a:gd name="connsiteX23" fmla="*/ 3923930 w 4376691"/>
              <a:gd name="connsiteY23" fmla="*/ 381740 h 1065321"/>
              <a:gd name="connsiteX24" fmla="*/ 3950563 w 4376691"/>
              <a:gd name="connsiteY24" fmla="*/ 363985 h 1065321"/>
              <a:gd name="connsiteX25" fmla="*/ 3986074 w 4376691"/>
              <a:gd name="connsiteY25" fmla="*/ 328474 h 1065321"/>
              <a:gd name="connsiteX26" fmla="*/ 4012707 w 4376691"/>
              <a:gd name="connsiteY26" fmla="*/ 292964 h 1065321"/>
              <a:gd name="connsiteX27" fmla="*/ 4048217 w 4376691"/>
              <a:gd name="connsiteY27" fmla="*/ 275208 h 1065321"/>
              <a:gd name="connsiteX28" fmla="*/ 4092606 w 4376691"/>
              <a:gd name="connsiteY28" fmla="*/ 221942 h 1065321"/>
              <a:gd name="connsiteX29" fmla="*/ 4128116 w 4376691"/>
              <a:gd name="connsiteY29" fmla="*/ 195309 h 1065321"/>
              <a:gd name="connsiteX30" fmla="*/ 4154749 w 4376691"/>
              <a:gd name="connsiteY30" fmla="*/ 159799 h 1065321"/>
              <a:gd name="connsiteX31" fmla="*/ 4181382 w 4376691"/>
              <a:gd name="connsiteY31" fmla="*/ 142043 h 1065321"/>
              <a:gd name="connsiteX32" fmla="*/ 4216893 w 4376691"/>
              <a:gd name="connsiteY32" fmla="*/ 106532 h 1065321"/>
              <a:gd name="connsiteX33" fmla="*/ 4279037 w 4376691"/>
              <a:gd name="connsiteY33" fmla="*/ 71022 h 1065321"/>
              <a:gd name="connsiteX34" fmla="*/ 4314547 w 4376691"/>
              <a:gd name="connsiteY34" fmla="*/ 44389 h 1065321"/>
              <a:gd name="connsiteX35" fmla="*/ 4341180 w 4376691"/>
              <a:gd name="connsiteY35" fmla="*/ 26633 h 1065321"/>
              <a:gd name="connsiteX36" fmla="*/ 4376691 w 4376691"/>
              <a:gd name="connsiteY36" fmla="*/ 0 h 106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76691" h="1065321">
                <a:moveTo>
                  <a:pt x="0" y="1065321"/>
                </a:moveTo>
                <a:cubicBezTo>
                  <a:pt x="32197" y="1057272"/>
                  <a:pt x="120199" y="1034610"/>
                  <a:pt x="150920" y="1029810"/>
                </a:cubicBezTo>
                <a:cubicBezTo>
                  <a:pt x="218736" y="1019214"/>
                  <a:pt x="287437" y="1014668"/>
                  <a:pt x="355107" y="1003177"/>
                </a:cubicBezTo>
                <a:cubicBezTo>
                  <a:pt x="597313" y="962048"/>
                  <a:pt x="655671" y="928619"/>
                  <a:pt x="905522" y="914400"/>
                </a:cubicBezTo>
                <a:cubicBezTo>
                  <a:pt x="1418084" y="885230"/>
                  <a:pt x="1999040" y="884593"/>
                  <a:pt x="2512380" y="878890"/>
                </a:cubicBezTo>
                <a:lnTo>
                  <a:pt x="2752077" y="861134"/>
                </a:lnTo>
                <a:lnTo>
                  <a:pt x="2885242" y="852257"/>
                </a:lnTo>
                <a:cubicBezTo>
                  <a:pt x="2968393" y="845861"/>
                  <a:pt x="3051093" y="835964"/>
                  <a:pt x="3133817" y="825624"/>
                </a:cubicBezTo>
                <a:cubicBezTo>
                  <a:pt x="3142695" y="822665"/>
                  <a:pt x="3151452" y="819317"/>
                  <a:pt x="3160450" y="816746"/>
                </a:cubicBezTo>
                <a:cubicBezTo>
                  <a:pt x="3172182" y="813394"/>
                  <a:pt x="3184537" y="812152"/>
                  <a:pt x="3195961" y="807868"/>
                </a:cubicBezTo>
                <a:cubicBezTo>
                  <a:pt x="3278537" y="776902"/>
                  <a:pt x="3176301" y="799309"/>
                  <a:pt x="3284738" y="781235"/>
                </a:cubicBezTo>
                <a:cubicBezTo>
                  <a:pt x="3368020" y="739594"/>
                  <a:pt x="3263806" y="789608"/>
                  <a:pt x="3373514" y="745725"/>
                </a:cubicBezTo>
                <a:cubicBezTo>
                  <a:pt x="3421481" y="726538"/>
                  <a:pt x="3408704" y="722229"/>
                  <a:pt x="3462291" y="692459"/>
                </a:cubicBezTo>
                <a:cubicBezTo>
                  <a:pt x="3470471" y="687914"/>
                  <a:pt x="3480554" y="687766"/>
                  <a:pt x="3488924" y="683581"/>
                </a:cubicBezTo>
                <a:cubicBezTo>
                  <a:pt x="3504357" y="675864"/>
                  <a:pt x="3518680" y="666093"/>
                  <a:pt x="3533312" y="656948"/>
                </a:cubicBezTo>
                <a:cubicBezTo>
                  <a:pt x="3542360" y="651293"/>
                  <a:pt x="3550681" y="644487"/>
                  <a:pt x="3559945" y="639193"/>
                </a:cubicBezTo>
                <a:cubicBezTo>
                  <a:pt x="3571436" y="632627"/>
                  <a:pt x="3585010" y="629562"/>
                  <a:pt x="3595456" y="621437"/>
                </a:cubicBezTo>
                <a:cubicBezTo>
                  <a:pt x="3671964" y="561931"/>
                  <a:pt x="3608588" y="587468"/>
                  <a:pt x="3666477" y="568171"/>
                </a:cubicBezTo>
                <a:cubicBezTo>
                  <a:pt x="3688748" y="551468"/>
                  <a:pt x="3733392" y="516959"/>
                  <a:pt x="3755254" y="506028"/>
                </a:cubicBezTo>
                <a:cubicBezTo>
                  <a:pt x="3767091" y="500109"/>
                  <a:pt x="3779274" y="494838"/>
                  <a:pt x="3790765" y="488272"/>
                </a:cubicBezTo>
                <a:cubicBezTo>
                  <a:pt x="3878583" y="438090"/>
                  <a:pt x="3745622" y="506404"/>
                  <a:pt x="3852909" y="452762"/>
                </a:cubicBezTo>
                <a:cubicBezTo>
                  <a:pt x="3858827" y="443884"/>
                  <a:pt x="3863120" y="433674"/>
                  <a:pt x="3870664" y="426129"/>
                </a:cubicBezTo>
                <a:cubicBezTo>
                  <a:pt x="3878209" y="418584"/>
                  <a:pt x="3889100" y="415204"/>
                  <a:pt x="3897297" y="408373"/>
                </a:cubicBezTo>
                <a:cubicBezTo>
                  <a:pt x="3906942" y="400335"/>
                  <a:pt x="3914285" y="389777"/>
                  <a:pt x="3923930" y="381740"/>
                </a:cubicBezTo>
                <a:cubicBezTo>
                  <a:pt x="3932127" y="374910"/>
                  <a:pt x="3942462" y="370929"/>
                  <a:pt x="3950563" y="363985"/>
                </a:cubicBezTo>
                <a:cubicBezTo>
                  <a:pt x="3963273" y="353091"/>
                  <a:pt x="3975051" y="341072"/>
                  <a:pt x="3986074" y="328474"/>
                </a:cubicBezTo>
                <a:cubicBezTo>
                  <a:pt x="3995817" y="317339"/>
                  <a:pt x="4001473" y="302593"/>
                  <a:pt x="4012707" y="292964"/>
                </a:cubicBezTo>
                <a:cubicBezTo>
                  <a:pt x="4022755" y="284351"/>
                  <a:pt x="4036380" y="281127"/>
                  <a:pt x="4048217" y="275208"/>
                </a:cubicBezTo>
                <a:cubicBezTo>
                  <a:pt x="4063245" y="255171"/>
                  <a:pt x="4073794" y="237619"/>
                  <a:pt x="4092606" y="221942"/>
                </a:cubicBezTo>
                <a:cubicBezTo>
                  <a:pt x="4103972" y="212470"/>
                  <a:pt x="4117654" y="205771"/>
                  <a:pt x="4128116" y="195309"/>
                </a:cubicBezTo>
                <a:cubicBezTo>
                  <a:pt x="4138578" y="184847"/>
                  <a:pt x="4144287" y="170261"/>
                  <a:pt x="4154749" y="159799"/>
                </a:cubicBezTo>
                <a:cubicBezTo>
                  <a:pt x="4162294" y="152254"/>
                  <a:pt x="4173281" y="148987"/>
                  <a:pt x="4181382" y="142043"/>
                </a:cubicBezTo>
                <a:cubicBezTo>
                  <a:pt x="4194092" y="131149"/>
                  <a:pt x="4201920" y="114018"/>
                  <a:pt x="4216893" y="106532"/>
                </a:cubicBezTo>
                <a:cubicBezTo>
                  <a:pt x="4251569" y="89195"/>
                  <a:pt x="4249760" y="91934"/>
                  <a:pt x="4279037" y="71022"/>
                </a:cubicBezTo>
                <a:cubicBezTo>
                  <a:pt x="4291077" y="62422"/>
                  <a:pt x="4302507" y="52989"/>
                  <a:pt x="4314547" y="44389"/>
                </a:cubicBezTo>
                <a:cubicBezTo>
                  <a:pt x="4323229" y="38187"/>
                  <a:pt x="4332848" y="33298"/>
                  <a:pt x="4341180" y="26633"/>
                </a:cubicBezTo>
                <a:cubicBezTo>
                  <a:pt x="4378569" y="-3278"/>
                  <a:pt x="4339627" y="18533"/>
                  <a:pt x="4376691"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53E870F-CE64-4456-9284-54991EF5097A}"/>
              </a:ext>
            </a:extLst>
          </p:cNvPr>
          <p:cNvSpPr txBox="1"/>
          <p:nvPr/>
        </p:nvSpPr>
        <p:spPr>
          <a:xfrm flipH="1">
            <a:off x="3499401" y="117115"/>
            <a:ext cx="4790701" cy="584775"/>
          </a:xfrm>
          <a:prstGeom prst="rect">
            <a:avLst/>
          </a:prstGeom>
          <a:noFill/>
        </p:spPr>
        <p:txBody>
          <a:bodyPr wrap="square" rtlCol="0">
            <a:spAutoFit/>
          </a:bodyPr>
          <a:lstStyle/>
          <a:p>
            <a:r>
              <a:rPr lang="en-US" sz="3200" b="1" u="sng">
                <a:solidFill>
                  <a:srgbClr val="6699FF"/>
                </a:solidFill>
              </a:rPr>
              <a:t>Probability and Statistics</a:t>
            </a:r>
          </a:p>
        </p:txBody>
      </p:sp>
    </p:spTree>
    <p:extLst>
      <p:ext uri="{BB962C8B-B14F-4D97-AF65-F5344CB8AC3E}">
        <p14:creationId xmlns:p14="http://schemas.microsoft.com/office/powerpoint/2010/main" val="2796637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7604DAB-9F5A-44C0-A89E-8CC52F532BF3}"/>
              </a:ext>
            </a:extLst>
          </p:cNvPr>
          <p:cNvSpPr txBox="1"/>
          <p:nvPr/>
        </p:nvSpPr>
        <p:spPr>
          <a:xfrm>
            <a:off x="315310" y="730820"/>
            <a:ext cx="11393214" cy="954107"/>
          </a:xfrm>
          <a:prstGeom prst="rect">
            <a:avLst/>
          </a:prstGeom>
          <a:noFill/>
        </p:spPr>
        <p:txBody>
          <a:bodyPr wrap="square" rtlCol="0">
            <a:spAutoFit/>
          </a:bodyPr>
          <a:lstStyle/>
          <a:p>
            <a:r>
              <a:rPr lang="en-US" sz="1400"/>
              <a:t>Now I’m defining a random variable by its probability distribution.  Again various statistical methods are defined, and a plotting method as well (to compare with the histogram on the previous page).  Also note the list that is initiated, and appended to within the __init__.  This is creating a list of elements in the class as we go, which makes it easier to analyze them all together when desired.  Outside, you’d refer to list as anvar.list as well.  It saves a ton of space, and confusion to write it in class format vs. function format.  </a:t>
            </a:r>
            <a:endParaRPr lang="en-US" sz="1600"/>
          </a:p>
        </p:txBody>
      </p:sp>
      <p:pic>
        <p:nvPicPr>
          <p:cNvPr id="2" name="Picture 1">
            <a:extLst>
              <a:ext uri="{FF2B5EF4-FFF2-40B4-BE49-F238E27FC236}">
                <a16:creationId xmlns:a16="http://schemas.microsoft.com/office/drawing/2014/main" id="{E577E703-F6AC-4983-8F4A-E5CE86E57A5D}"/>
              </a:ext>
            </a:extLst>
          </p:cNvPr>
          <p:cNvPicPr>
            <a:picLocks noChangeAspect="1"/>
          </p:cNvPicPr>
          <p:nvPr/>
        </p:nvPicPr>
        <p:blipFill>
          <a:blip r:embed="rId2"/>
          <a:stretch>
            <a:fillRect/>
          </a:stretch>
        </p:blipFill>
        <p:spPr>
          <a:xfrm>
            <a:off x="315310" y="1790703"/>
            <a:ext cx="9680028" cy="4711103"/>
          </a:xfrm>
          <a:prstGeom prst="rect">
            <a:avLst/>
          </a:prstGeom>
        </p:spPr>
      </p:pic>
      <p:sp>
        <p:nvSpPr>
          <p:cNvPr id="5" name="TextBox 4">
            <a:extLst>
              <a:ext uri="{FF2B5EF4-FFF2-40B4-BE49-F238E27FC236}">
                <a16:creationId xmlns:a16="http://schemas.microsoft.com/office/drawing/2014/main" id="{48D8F19D-15B2-4456-9F4D-B5726AB6FCBB}"/>
              </a:ext>
            </a:extLst>
          </p:cNvPr>
          <p:cNvSpPr txBox="1"/>
          <p:nvPr/>
        </p:nvSpPr>
        <p:spPr>
          <a:xfrm flipH="1">
            <a:off x="4189444" y="96337"/>
            <a:ext cx="4790701" cy="584775"/>
          </a:xfrm>
          <a:prstGeom prst="rect">
            <a:avLst/>
          </a:prstGeom>
          <a:noFill/>
        </p:spPr>
        <p:txBody>
          <a:bodyPr wrap="square" rtlCol="0">
            <a:spAutoFit/>
          </a:bodyPr>
          <a:lstStyle/>
          <a:p>
            <a:r>
              <a:rPr lang="en-US" sz="3200" b="1" u="sng">
                <a:solidFill>
                  <a:srgbClr val="6699FF"/>
                </a:solidFill>
              </a:rPr>
              <a:t>Probability and Statistics</a:t>
            </a:r>
          </a:p>
        </p:txBody>
      </p:sp>
      <p:grpSp>
        <p:nvGrpSpPr>
          <p:cNvPr id="7" name="Group 6">
            <a:extLst>
              <a:ext uri="{FF2B5EF4-FFF2-40B4-BE49-F238E27FC236}">
                <a16:creationId xmlns:a16="http://schemas.microsoft.com/office/drawing/2014/main" id="{C721D17F-39CA-44E2-ABB6-CD5A71E7D18B}"/>
              </a:ext>
            </a:extLst>
          </p:cNvPr>
          <p:cNvGrpSpPr/>
          <p:nvPr/>
        </p:nvGrpSpPr>
        <p:grpSpPr>
          <a:xfrm>
            <a:off x="5605553" y="3372332"/>
            <a:ext cx="1267200" cy="550800"/>
            <a:chOff x="5605553" y="3372332"/>
            <a:chExt cx="1267200" cy="550800"/>
          </a:xfrm>
        </p:grpSpPr>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C0E5D957-50C4-4A18-8B39-8696F461C471}"/>
                    </a:ext>
                  </a:extLst>
                </p14:cNvPr>
                <p14:cNvContentPartPr/>
                <p14:nvPr/>
              </p14:nvContentPartPr>
              <p14:xfrm>
                <a:off x="5605553" y="3372332"/>
                <a:ext cx="862200" cy="550800"/>
              </p14:xfrm>
            </p:contentPart>
          </mc:Choice>
          <mc:Fallback xmlns="">
            <p:pic>
              <p:nvPicPr>
                <p:cNvPr id="3" name="Ink 2">
                  <a:extLst>
                    <a:ext uri="{FF2B5EF4-FFF2-40B4-BE49-F238E27FC236}">
                      <a16:creationId xmlns:a16="http://schemas.microsoft.com/office/drawing/2014/main" id="{C0E5D957-50C4-4A18-8B39-8696F461C471}"/>
                    </a:ext>
                  </a:extLst>
                </p:cNvPr>
                <p:cNvPicPr/>
                <p:nvPr/>
              </p:nvPicPr>
              <p:blipFill>
                <a:blip r:embed="rId4"/>
                <a:stretch>
                  <a:fillRect/>
                </a:stretch>
              </p:blipFill>
              <p:spPr>
                <a:xfrm>
                  <a:off x="5587553" y="3354332"/>
                  <a:ext cx="897840" cy="5864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58C4669A-D158-4815-A0C0-C5C76F0C2E98}"/>
                    </a:ext>
                  </a:extLst>
                </p14:cNvPr>
                <p14:cNvContentPartPr/>
                <p14:nvPr/>
              </p14:nvContentPartPr>
              <p14:xfrm>
                <a:off x="6268313" y="3429932"/>
                <a:ext cx="604440" cy="218880"/>
              </p14:xfrm>
            </p:contentPart>
          </mc:Choice>
          <mc:Fallback xmlns="">
            <p:pic>
              <p:nvPicPr>
                <p:cNvPr id="6" name="Ink 5">
                  <a:extLst>
                    <a:ext uri="{FF2B5EF4-FFF2-40B4-BE49-F238E27FC236}">
                      <a16:creationId xmlns:a16="http://schemas.microsoft.com/office/drawing/2014/main" id="{58C4669A-D158-4815-A0C0-C5C76F0C2E98}"/>
                    </a:ext>
                  </a:extLst>
                </p:cNvPr>
                <p:cNvPicPr/>
                <p:nvPr/>
              </p:nvPicPr>
              <p:blipFill>
                <a:blip r:embed="rId6"/>
                <a:stretch>
                  <a:fillRect/>
                </a:stretch>
              </p:blipFill>
              <p:spPr>
                <a:xfrm>
                  <a:off x="6250313" y="3412292"/>
                  <a:ext cx="640080" cy="254520"/>
                </a:xfrm>
                <a:prstGeom prst="rect">
                  <a:avLst/>
                </a:prstGeom>
              </p:spPr>
            </p:pic>
          </mc:Fallback>
        </mc:AlternateContent>
      </p:grpSp>
      <p:sp>
        <p:nvSpPr>
          <p:cNvPr id="8" name="TextBox 7">
            <a:extLst>
              <a:ext uri="{FF2B5EF4-FFF2-40B4-BE49-F238E27FC236}">
                <a16:creationId xmlns:a16="http://schemas.microsoft.com/office/drawing/2014/main" id="{1F10FAD7-9A4F-450E-98AC-AB4863B0969B}"/>
              </a:ext>
            </a:extLst>
          </p:cNvPr>
          <p:cNvSpPr txBox="1"/>
          <p:nvPr/>
        </p:nvSpPr>
        <p:spPr>
          <a:xfrm>
            <a:off x="7130513" y="3062956"/>
            <a:ext cx="3889421" cy="954107"/>
          </a:xfrm>
          <a:prstGeom prst="rect">
            <a:avLst/>
          </a:prstGeom>
          <a:noFill/>
        </p:spPr>
        <p:txBody>
          <a:bodyPr wrap="square" rtlCol="0">
            <a:spAutoFit/>
          </a:bodyPr>
          <a:lstStyle/>
          <a:p>
            <a:r>
              <a:rPr lang="en-US" sz="1400"/>
              <a:t>Little surprised that we can attach a function with arguments to it.  Would’ve thought we can only attach a bare function.  Well, maybe that is the bare function.  Yeah I guess so.</a:t>
            </a:r>
          </a:p>
        </p:txBody>
      </p:sp>
      <p:grpSp>
        <p:nvGrpSpPr>
          <p:cNvPr id="11" name="Group 10">
            <a:extLst>
              <a:ext uri="{FF2B5EF4-FFF2-40B4-BE49-F238E27FC236}">
                <a16:creationId xmlns:a16="http://schemas.microsoft.com/office/drawing/2014/main" id="{A5CE1467-8412-4DFC-AACA-A565CE60E8D9}"/>
              </a:ext>
            </a:extLst>
          </p:cNvPr>
          <p:cNvGrpSpPr/>
          <p:nvPr/>
        </p:nvGrpSpPr>
        <p:grpSpPr>
          <a:xfrm>
            <a:off x="4502873" y="3900452"/>
            <a:ext cx="2747880" cy="654480"/>
            <a:chOff x="4502873" y="3900452"/>
            <a:chExt cx="2747880" cy="654480"/>
          </a:xfrm>
        </p:grpSpPr>
        <mc:AlternateContent xmlns:mc="http://schemas.openxmlformats.org/markup-compatibility/2006" xmlns:p14="http://schemas.microsoft.com/office/powerpoint/2010/main">
          <mc:Choice Requires="p14">
            <p:contentPart p14:bwMode="auto" r:id="rId7">
              <p14:nvContentPartPr>
                <p14:cNvPr id="9" name="Ink 8">
                  <a:extLst>
                    <a:ext uri="{FF2B5EF4-FFF2-40B4-BE49-F238E27FC236}">
                      <a16:creationId xmlns:a16="http://schemas.microsoft.com/office/drawing/2014/main" id="{43B0BD6F-8D76-4E8A-B67B-58BF98DEC4C8}"/>
                    </a:ext>
                  </a:extLst>
                </p14:cNvPr>
                <p14:cNvContentPartPr/>
                <p14:nvPr/>
              </p14:nvContentPartPr>
              <p14:xfrm>
                <a:off x="4502873" y="3900452"/>
                <a:ext cx="487080" cy="567360"/>
              </p14:xfrm>
            </p:contentPart>
          </mc:Choice>
          <mc:Fallback xmlns="">
            <p:pic>
              <p:nvPicPr>
                <p:cNvPr id="9" name="Ink 8">
                  <a:extLst>
                    <a:ext uri="{FF2B5EF4-FFF2-40B4-BE49-F238E27FC236}">
                      <a16:creationId xmlns:a16="http://schemas.microsoft.com/office/drawing/2014/main" id="{43B0BD6F-8D76-4E8A-B67B-58BF98DEC4C8}"/>
                    </a:ext>
                  </a:extLst>
                </p:cNvPr>
                <p:cNvPicPr/>
                <p:nvPr/>
              </p:nvPicPr>
              <p:blipFill>
                <a:blip r:embed="rId8"/>
                <a:stretch>
                  <a:fillRect/>
                </a:stretch>
              </p:blipFill>
              <p:spPr>
                <a:xfrm>
                  <a:off x="4498553" y="3896132"/>
                  <a:ext cx="495720" cy="576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Ink 9">
                  <a:extLst>
                    <a:ext uri="{FF2B5EF4-FFF2-40B4-BE49-F238E27FC236}">
                      <a16:creationId xmlns:a16="http://schemas.microsoft.com/office/drawing/2014/main" id="{DA9FB58A-8175-4D36-92E9-719D68B068B4}"/>
                    </a:ext>
                  </a:extLst>
                </p14:cNvPr>
                <p14:cNvContentPartPr/>
                <p14:nvPr/>
              </p14:nvContentPartPr>
              <p14:xfrm>
                <a:off x="4826153" y="4279532"/>
                <a:ext cx="2424600" cy="275400"/>
              </p14:xfrm>
            </p:contentPart>
          </mc:Choice>
          <mc:Fallback xmlns="">
            <p:pic>
              <p:nvPicPr>
                <p:cNvPr id="10" name="Ink 9">
                  <a:extLst>
                    <a:ext uri="{FF2B5EF4-FFF2-40B4-BE49-F238E27FC236}">
                      <a16:creationId xmlns:a16="http://schemas.microsoft.com/office/drawing/2014/main" id="{DA9FB58A-8175-4D36-92E9-719D68B068B4}"/>
                    </a:ext>
                  </a:extLst>
                </p:cNvPr>
                <p:cNvPicPr/>
                <p:nvPr/>
              </p:nvPicPr>
              <p:blipFill>
                <a:blip r:embed="rId10"/>
                <a:stretch>
                  <a:fillRect/>
                </a:stretch>
              </p:blipFill>
              <p:spPr>
                <a:xfrm>
                  <a:off x="4821833" y="4275212"/>
                  <a:ext cx="2433240" cy="284040"/>
                </a:xfrm>
                <a:prstGeom prst="rect">
                  <a:avLst/>
                </a:prstGeom>
              </p:spPr>
            </p:pic>
          </mc:Fallback>
        </mc:AlternateContent>
      </p:grpSp>
      <p:sp>
        <p:nvSpPr>
          <p:cNvPr id="12" name="TextBox 11">
            <a:extLst>
              <a:ext uri="{FF2B5EF4-FFF2-40B4-BE49-F238E27FC236}">
                <a16:creationId xmlns:a16="http://schemas.microsoft.com/office/drawing/2014/main" id="{B028E274-E019-4D20-BA53-D77EBE415508}"/>
              </a:ext>
            </a:extLst>
          </p:cNvPr>
          <p:cNvSpPr txBox="1"/>
          <p:nvPr/>
        </p:nvSpPr>
        <p:spPr>
          <a:xfrm flipH="1">
            <a:off x="7483467" y="4293322"/>
            <a:ext cx="2511871" cy="523220"/>
          </a:xfrm>
          <a:prstGeom prst="rect">
            <a:avLst/>
          </a:prstGeom>
          <a:noFill/>
        </p:spPr>
        <p:txBody>
          <a:bodyPr wrap="square" rtlCol="0">
            <a:spAutoFit/>
          </a:bodyPr>
          <a:lstStyle/>
          <a:p>
            <a:r>
              <a:rPr lang="en-US" sz="1400"/>
              <a:t>Integrate outputs [value,error], and we only want value.</a:t>
            </a:r>
          </a:p>
        </p:txBody>
      </p:sp>
    </p:spTree>
    <p:extLst>
      <p:ext uri="{BB962C8B-B14F-4D97-AF65-F5344CB8AC3E}">
        <p14:creationId xmlns:p14="http://schemas.microsoft.com/office/powerpoint/2010/main" val="2808746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6988D1C-9123-4132-BCE9-F9CC4E6E4E65}"/>
              </a:ext>
            </a:extLst>
          </p:cNvPr>
          <p:cNvSpPr txBox="1"/>
          <p:nvPr/>
        </p:nvSpPr>
        <p:spPr>
          <a:xfrm>
            <a:off x="8405239" y="2428943"/>
            <a:ext cx="3210747" cy="1323439"/>
          </a:xfrm>
          <a:prstGeom prst="rect">
            <a:avLst/>
          </a:prstGeom>
          <a:noFill/>
        </p:spPr>
        <p:txBody>
          <a:bodyPr wrap="square" rtlCol="0">
            <a:spAutoFit/>
          </a:bodyPr>
          <a:lstStyle/>
          <a:p>
            <a:r>
              <a:rPr lang="en-US" sz="1600"/>
              <a:t>Here’s the thing about the list that contains all the class instances (defined before that __init__ function).  See how you can iterate over the elements in the list.</a:t>
            </a:r>
          </a:p>
        </p:txBody>
      </p:sp>
      <p:pic>
        <p:nvPicPr>
          <p:cNvPr id="5" name="Picture 4">
            <a:extLst>
              <a:ext uri="{FF2B5EF4-FFF2-40B4-BE49-F238E27FC236}">
                <a16:creationId xmlns:a16="http://schemas.microsoft.com/office/drawing/2014/main" id="{F402DCCF-B084-4E61-99C1-5D49E673F0A0}"/>
              </a:ext>
            </a:extLst>
          </p:cNvPr>
          <p:cNvPicPr>
            <a:picLocks noChangeAspect="1"/>
          </p:cNvPicPr>
          <p:nvPr/>
        </p:nvPicPr>
        <p:blipFill>
          <a:blip r:embed="rId2"/>
          <a:stretch>
            <a:fillRect/>
          </a:stretch>
        </p:blipFill>
        <p:spPr>
          <a:xfrm>
            <a:off x="398076" y="1218679"/>
            <a:ext cx="7835305" cy="2210321"/>
          </a:xfrm>
          <a:prstGeom prst="rect">
            <a:avLst/>
          </a:prstGeom>
        </p:spPr>
      </p:pic>
      <p:sp>
        <p:nvSpPr>
          <p:cNvPr id="6" name="TextBox 5">
            <a:extLst>
              <a:ext uri="{FF2B5EF4-FFF2-40B4-BE49-F238E27FC236}">
                <a16:creationId xmlns:a16="http://schemas.microsoft.com/office/drawing/2014/main" id="{AA218814-B119-4CF6-B7F6-FBE1DA326BED}"/>
              </a:ext>
            </a:extLst>
          </p:cNvPr>
          <p:cNvSpPr txBox="1"/>
          <p:nvPr/>
        </p:nvSpPr>
        <p:spPr>
          <a:xfrm>
            <a:off x="8331666" y="1200286"/>
            <a:ext cx="3210747" cy="830997"/>
          </a:xfrm>
          <a:prstGeom prst="rect">
            <a:avLst/>
          </a:prstGeom>
          <a:noFill/>
        </p:spPr>
        <p:txBody>
          <a:bodyPr wrap="square" rtlCol="0">
            <a:spAutoFit/>
          </a:bodyPr>
          <a:lstStyle/>
          <a:p>
            <a:r>
              <a:rPr lang="en-US" sz="1600"/>
              <a:t>See here how you can invoke a class instance and get its property, for the sake of plotting multiple points</a:t>
            </a:r>
          </a:p>
        </p:txBody>
      </p:sp>
      <p:sp>
        <p:nvSpPr>
          <p:cNvPr id="7" name="TextBox 6">
            <a:extLst>
              <a:ext uri="{FF2B5EF4-FFF2-40B4-BE49-F238E27FC236}">
                <a16:creationId xmlns:a16="http://schemas.microsoft.com/office/drawing/2014/main" id="{E07E420B-DEA0-4A8E-AEF5-4C3C0C83DFF5}"/>
              </a:ext>
            </a:extLst>
          </p:cNvPr>
          <p:cNvSpPr txBox="1"/>
          <p:nvPr/>
        </p:nvSpPr>
        <p:spPr>
          <a:xfrm flipH="1">
            <a:off x="4189444" y="96337"/>
            <a:ext cx="4790701" cy="584775"/>
          </a:xfrm>
          <a:prstGeom prst="rect">
            <a:avLst/>
          </a:prstGeom>
          <a:noFill/>
        </p:spPr>
        <p:txBody>
          <a:bodyPr wrap="square" rtlCol="0">
            <a:spAutoFit/>
          </a:bodyPr>
          <a:lstStyle/>
          <a:p>
            <a:r>
              <a:rPr lang="en-US" sz="3200" b="1" u="sng">
                <a:solidFill>
                  <a:srgbClr val="6699FF"/>
                </a:solidFill>
              </a:rPr>
              <a:t>Probability and Statistics</a:t>
            </a:r>
          </a:p>
        </p:txBody>
      </p:sp>
    </p:spTree>
    <p:extLst>
      <p:ext uri="{BB962C8B-B14F-4D97-AF65-F5344CB8AC3E}">
        <p14:creationId xmlns:p14="http://schemas.microsoft.com/office/powerpoint/2010/main" val="767587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4967D7-024E-7707-2A12-55395AD547FA}"/>
              </a:ext>
            </a:extLst>
          </p:cNvPr>
          <p:cNvSpPr txBox="1"/>
          <p:nvPr/>
        </p:nvSpPr>
        <p:spPr>
          <a:xfrm>
            <a:off x="4326194" y="216310"/>
            <a:ext cx="2133600" cy="584775"/>
          </a:xfrm>
          <a:prstGeom prst="rect">
            <a:avLst/>
          </a:prstGeom>
          <a:noFill/>
        </p:spPr>
        <p:txBody>
          <a:bodyPr wrap="square" rtlCol="0">
            <a:spAutoFit/>
          </a:bodyPr>
          <a:lstStyle/>
          <a:p>
            <a:r>
              <a:rPr lang="en-US" sz="3200" b="1" u="sng"/>
              <a:t>Weird Shit</a:t>
            </a:r>
            <a:endParaRPr lang="en-US" b="1" u="sng"/>
          </a:p>
        </p:txBody>
      </p:sp>
      <p:sp>
        <p:nvSpPr>
          <p:cNvPr id="3" name="TextBox 2">
            <a:extLst>
              <a:ext uri="{FF2B5EF4-FFF2-40B4-BE49-F238E27FC236}">
                <a16:creationId xmlns:a16="http://schemas.microsoft.com/office/drawing/2014/main" id="{E542A63E-0362-1733-BAA6-51F25822D94B}"/>
              </a:ext>
            </a:extLst>
          </p:cNvPr>
          <p:cNvSpPr txBox="1"/>
          <p:nvPr/>
        </p:nvSpPr>
        <p:spPr>
          <a:xfrm>
            <a:off x="511277" y="1425677"/>
            <a:ext cx="9615949" cy="1077218"/>
          </a:xfrm>
          <a:prstGeom prst="rect">
            <a:avLst/>
          </a:prstGeom>
          <a:noFill/>
        </p:spPr>
        <p:txBody>
          <a:bodyPr wrap="square" rtlCol="0">
            <a:spAutoFit/>
          </a:bodyPr>
          <a:lstStyle/>
          <a:p>
            <a:r>
              <a:rPr lang="en-US" sz="1600"/>
              <a:t>when doing those Bloch plots, for some reason I had to calculate the three lists of data points in their own separate files.  If I tried to do it all at once, it would say that ‘list is unscriptable’ if the list size were greater than 5.  But it would be okay with it, if I put all that code in a different file.  Anyway, once all the data lists were calculated, I imported them into the file where I plotted them.  Don’t know why I had to split it up this way.  </a:t>
            </a:r>
            <a:endParaRPr lang="en-US"/>
          </a:p>
        </p:txBody>
      </p:sp>
      <p:sp>
        <p:nvSpPr>
          <p:cNvPr id="4" name="TextBox 3">
            <a:extLst>
              <a:ext uri="{FF2B5EF4-FFF2-40B4-BE49-F238E27FC236}">
                <a16:creationId xmlns:a16="http://schemas.microsoft.com/office/drawing/2014/main" id="{4ED488D5-EBC8-9350-AB9F-5FA6CE4CE5B3}"/>
              </a:ext>
            </a:extLst>
          </p:cNvPr>
          <p:cNvSpPr txBox="1"/>
          <p:nvPr/>
        </p:nvSpPr>
        <p:spPr>
          <a:xfrm>
            <a:off x="511276" y="2890391"/>
            <a:ext cx="9615949" cy="584775"/>
          </a:xfrm>
          <a:prstGeom prst="rect">
            <a:avLst/>
          </a:prstGeom>
          <a:noFill/>
        </p:spPr>
        <p:txBody>
          <a:bodyPr wrap="square" rtlCol="0">
            <a:spAutoFit/>
          </a:bodyPr>
          <a:lstStyle/>
          <a:p>
            <a:r>
              <a:rPr lang="en-US" sz="1600"/>
              <a:t>don’t give a file the same name as a module you’re trying to import.  For instance, I named a file sklearn, and tried to import sklearn in it.  Didn’t work out.  Kept saying ‘circular import’ or something.</a:t>
            </a:r>
            <a:endParaRPr lang="en-US"/>
          </a:p>
        </p:txBody>
      </p:sp>
    </p:spTree>
    <p:extLst>
      <p:ext uri="{BB962C8B-B14F-4D97-AF65-F5344CB8AC3E}">
        <p14:creationId xmlns:p14="http://schemas.microsoft.com/office/powerpoint/2010/main" val="6885850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568D46-123C-4DFD-B3B3-46F9CD1E118D}"/>
              </a:ext>
            </a:extLst>
          </p:cNvPr>
          <p:cNvSpPr txBox="1"/>
          <p:nvPr/>
        </p:nvSpPr>
        <p:spPr>
          <a:xfrm>
            <a:off x="4875006" y="91238"/>
            <a:ext cx="831446" cy="523220"/>
          </a:xfrm>
          <a:prstGeom prst="rect">
            <a:avLst/>
          </a:prstGeom>
          <a:noFill/>
        </p:spPr>
        <p:txBody>
          <a:bodyPr wrap="none" rtlCol="0">
            <a:spAutoFit/>
          </a:bodyPr>
          <a:lstStyle/>
          <a:p>
            <a:r>
              <a:rPr lang="en-US" sz="2800" b="1" u="sng">
                <a:solidFill>
                  <a:srgbClr val="00B050"/>
                </a:solidFill>
              </a:rPr>
              <a:t>Lists</a:t>
            </a:r>
            <a:endParaRPr lang="en-US" b="1" u="sng">
              <a:solidFill>
                <a:srgbClr val="00B050"/>
              </a:solidFill>
            </a:endParaRPr>
          </a:p>
        </p:txBody>
      </p:sp>
      <p:sp>
        <p:nvSpPr>
          <p:cNvPr id="8" name="Rectangle 7">
            <a:extLst>
              <a:ext uri="{FF2B5EF4-FFF2-40B4-BE49-F238E27FC236}">
                <a16:creationId xmlns:a16="http://schemas.microsoft.com/office/drawing/2014/main" id="{BF91ADDB-6D0C-4AE7-B5FF-3B228B78DC65}"/>
              </a:ext>
            </a:extLst>
          </p:cNvPr>
          <p:cNvSpPr/>
          <p:nvPr/>
        </p:nvSpPr>
        <p:spPr>
          <a:xfrm>
            <a:off x="550509" y="1089898"/>
            <a:ext cx="8259194" cy="2585323"/>
          </a:xfrm>
          <a:prstGeom prst="rect">
            <a:avLst/>
          </a:prstGeom>
        </p:spPr>
        <p:txBody>
          <a:bodyPr wrap="square">
            <a:spAutoFit/>
          </a:bodyPr>
          <a:lstStyle/>
          <a:p>
            <a:r>
              <a:rPr lang="en-US" b="1"/>
              <a:t>List creation</a:t>
            </a:r>
            <a:endParaRPr lang="en-US" sz="2400" b="1"/>
          </a:p>
          <a:p>
            <a:pPr marL="285750" indent="-285750">
              <a:buFont typeface="Arial" panose="020B0604020202020204" pitchFamily="34" charset="0"/>
              <a:buChar char="•"/>
            </a:pPr>
            <a:r>
              <a:rPr lang="en-US" sz="1600"/>
              <a:t>can create via </a:t>
            </a:r>
            <a:r>
              <a:rPr lang="en-US" sz="1600" err="1"/>
              <a:t>NameofList</a:t>
            </a:r>
            <a:r>
              <a:rPr lang="en-US" sz="1600"/>
              <a:t> = [1, 2, 3, 4].  Empty list is just </a:t>
            </a:r>
            <a:r>
              <a:rPr lang="en-US" sz="1600" err="1"/>
              <a:t>NameofList</a:t>
            </a:r>
            <a:r>
              <a:rPr lang="en-US" sz="1600"/>
              <a:t> = []. </a:t>
            </a:r>
          </a:p>
          <a:p>
            <a:pPr marL="285750" indent="-285750">
              <a:buFont typeface="Arial" panose="020B0604020202020204" pitchFamily="34" charset="0"/>
              <a:buChar char="•"/>
            </a:pPr>
            <a:endParaRPr lang="en-US" sz="1600"/>
          </a:p>
          <a:p>
            <a:pPr marL="285750" indent="-285750">
              <a:buFont typeface="Arial" panose="020B0604020202020204" pitchFamily="34" charset="0"/>
              <a:buChar char="•"/>
            </a:pPr>
            <a:r>
              <a:rPr lang="en-US" sz="1600"/>
              <a:t>characters would have to have ‘ ‘ surrounding them, like </a:t>
            </a:r>
            <a:r>
              <a:rPr lang="en-US" sz="1600" err="1"/>
              <a:t>NameofList</a:t>
            </a:r>
            <a:r>
              <a:rPr lang="en-US" sz="1600"/>
              <a:t> = [‘a’, ‘b’, 1, 3, 0]</a:t>
            </a:r>
          </a:p>
          <a:p>
            <a:pPr marL="285750" indent="-285750">
              <a:buFont typeface="Arial" panose="020B0604020202020204" pitchFamily="34" charset="0"/>
              <a:buChar char="•"/>
            </a:pPr>
            <a:endParaRPr lang="en-US" sz="1600"/>
          </a:p>
          <a:p>
            <a:pPr marL="285750" indent="-285750">
              <a:buFont typeface="Arial" panose="020B0604020202020204" pitchFamily="34" charset="0"/>
              <a:buChar char="•"/>
            </a:pPr>
            <a:r>
              <a:rPr lang="en-US" sz="1600"/>
              <a:t>can make a list of lists, e.g., </a:t>
            </a:r>
            <a:r>
              <a:rPr lang="en-US" sz="1600" err="1"/>
              <a:t>NameofList</a:t>
            </a:r>
            <a:r>
              <a:rPr lang="en-US" sz="1600"/>
              <a:t> = [[1,2],[3,4],[5,6]]</a:t>
            </a:r>
          </a:p>
          <a:p>
            <a:pPr marL="285750" indent="-285750">
              <a:buFont typeface="Arial" panose="020B0604020202020204" pitchFamily="34" charset="0"/>
              <a:buChar char="•"/>
            </a:pPr>
            <a:endParaRPr lang="en-US" sz="1600"/>
          </a:p>
          <a:p>
            <a:pPr marL="285750" indent="-285750">
              <a:buFont typeface="Arial" panose="020B0604020202020204" pitchFamily="34" charset="0"/>
              <a:buChar char="•"/>
            </a:pPr>
            <a:r>
              <a:rPr lang="en-US" sz="1600" b="1">
                <a:solidFill>
                  <a:srgbClr val="0000FF"/>
                </a:solidFill>
              </a:rPr>
              <a:t>Can cast x as list via list(x)</a:t>
            </a:r>
            <a:r>
              <a:rPr lang="en-US" sz="1600"/>
              <a:t>.  Can convert some iterables like range(0:5) to a list via list(range(0:5)), or list(dictionary.values()).  Can convert string to a list via list(string).  It will create a list of all the characters in the string.  </a:t>
            </a:r>
          </a:p>
        </p:txBody>
      </p:sp>
    </p:spTree>
    <p:extLst>
      <p:ext uri="{BB962C8B-B14F-4D97-AF65-F5344CB8AC3E}">
        <p14:creationId xmlns:p14="http://schemas.microsoft.com/office/powerpoint/2010/main" val="2792283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568D46-123C-4DFD-B3B3-46F9CD1E118D}"/>
              </a:ext>
            </a:extLst>
          </p:cNvPr>
          <p:cNvSpPr txBox="1"/>
          <p:nvPr/>
        </p:nvSpPr>
        <p:spPr>
          <a:xfrm>
            <a:off x="4875006" y="91238"/>
            <a:ext cx="831446" cy="523220"/>
          </a:xfrm>
          <a:prstGeom prst="rect">
            <a:avLst/>
          </a:prstGeom>
          <a:noFill/>
        </p:spPr>
        <p:txBody>
          <a:bodyPr wrap="none" rtlCol="0">
            <a:spAutoFit/>
          </a:bodyPr>
          <a:lstStyle/>
          <a:p>
            <a:r>
              <a:rPr lang="en-US" sz="2800" b="1" u="sng">
                <a:solidFill>
                  <a:srgbClr val="00B050"/>
                </a:solidFill>
              </a:rPr>
              <a:t>Lists</a:t>
            </a:r>
            <a:endParaRPr lang="en-US" b="1" u="sng">
              <a:solidFill>
                <a:srgbClr val="00B050"/>
              </a:solidFill>
            </a:endParaRPr>
          </a:p>
        </p:txBody>
      </p:sp>
      <p:sp>
        <p:nvSpPr>
          <p:cNvPr id="8" name="Rectangle 7">
            <a:extLst>
              <a:ext uri="{FF2B5EF4-FFF2-40B4-BE49-F238E27FC236}">
                <a16:creationId xmlns:a16="http://schemas.microsoft.com/office/drawing/2014/main" id="{BF91ADDB-6D0C-4AE7-B5FF-3B228B78DC65}"/>
              </a:ext>
            </a:extLst>
          </p:cNvPr>
          <p:cNvSpPr/>
          <p:nvPr/>
        </p:nvSpPr>
        <p:spPr>
          <a:xfrm>
            <a:off x="294870" y="828512"/>
            <a:ext cx="11552999" cy="2831544"/>
          </a:xfrm>
          <a:prstGeom prst="rect">
            <a:avLst/>
          </a:prstGeom>
        </p:spPr>
        <p:txBody>
          <a:bodyPr wrap="square">
            <a:spAutoFit/>
          </a:bodyPr>
          <a:lstStyle/>
          <a:p>
            <a:r>
              <a:rPr lang="en-US" b="1"/>
              <a:t>List creation</a:t>
            </a:r>
            <a:endParaRPr lang="en-US" sz="2400" b="1"/>
          </a:p>
          <a:p>
            <a:r>
              <a:rPr lang="en-US" sz="1600"/>
              <a:t>Can also create lists using </a:t>
            </a:r>
            <a:r>
              <a:rPr lang="en-US" sz="1600" b="1"/>
              <a:t>list compression</a:t>
            </a:r>
            <a:r>
              <a:rPr lang="en-US" sz="1600"/>
              <a:t>.  Or </a:t>
            </a:r>
            <a:r>
              <a:rPr lang="en-US" sz="1600" i="1"/>
              <a:t>comprehension</a:t>
            </a:r>
            <a:r>
              <a:rPr lang="en-US" sz="1600"/>
              <a:t> actually.  But I like my word better.  Here’s a few options:</a:t>
            </a:r>
          </a:p>
          <a:p>
            <a:endParaRPr lang="en-US" sz="1600" b="1"/>
          </a:p>
          <a:p>
            <a:r>
              <a:rPr lang="en-US" sz="1600">
                <a:solidFill>
                  <a:srgbClr val="0000FF"/>
                </a:solidFill>
              </a:rPr>
              <a:t>List = [function(x) for x in </a:t>
            </a:r>
            <a:r>
              <a:rPr lang="en-US" sz="1600" err="1">
                <a:solidFill>
                  <a:srgbClr val="0000FF"/>
                </a:solidFill>
              </a:rPr>
              <a:t>iterable</a:t>
            </a:r>
            <a:r>
              <a:rPr lang="en-US" sz="1600">
                <a:solidFill>
                  <a:srgbClr val="0000FF"/>
                </a:solidFill>
              </a:rPr>
              <a:t>]</a:t>
            </a:r>
            <a:r>
              <a:rPr lang="en-US" sz="1600"/>
              <a:t>, where </a:t>
            </a:r>
            <a:r>
              <a:rPr lang="en-US" sz="1600" err="1"/>
              <a:t>iterable</a:t>
            </a:r>
            <a:r>
              <a:rPr lang="en-US" sz="1600"/>
              <a:t> could be something like range(</a:t>
            </a:r>
            <a:r>
              <a:rPr lang="en-US" sz="1600" err="1"/>
              <a:t>a,b,c</a:t>
            </a:r>
            <a:r>
              <a:rPr lang="en-US" sz="1600"/>
              <a:t>), or </a:t>
            </a:r>
            <a:r>
              <a:rPr lang="en-US" sz="1600" err="1"/>
              <a:t>maggie</a:t>
            </a:r>
            <a:r>
              <a:rPr lang="en-US" sz="1600"/>
              <a:t> (</a:t>
            </a:r>
            <a:r>
              <a:rPr lang="en-US" sz="1600" err="1"/>
              <a:t>i.e</a:t>
            </a:r>
            <a:r>
              <a:rPr lang="en-US" sz="1600"/>
              <a:t> a map), or jenny (i.e. a generator)), or another list.  </a:t>
            </a:r>
          </a:p>
          <a:p>
            <a:endParaRPr lang="en-US" sz="1600"/>
          </a:p>
          <a:p>
            <a:r>
              <a:rPr lang="en-US" sz="1600">
                <a:solidFill>
                  <a:srgbClr val="0000FF"/>
                </a:solidFill>
              </a:rPr>
              <a:t>List = [function(x,y) for x in iterable1 for y in iterable2], </a:t>
            </a:r>
            <a:r>
              <a:rPr lang="en-US" sz="1600"/>
              <a:t>which will basically do a list for every y in iterable2 and then append them all together.  </a:t>
            </a:r>
          </a:p>
          <a:p>
            <a:endParaRPr lang="en-US" sz="1600">
              <a:solidFill>
                <a:srgbClr val="0000FF"/>
              </a:solidFill>
            </a:endParaRPr>
          </a:p>
          <a:p>
            <a:r>
              <a:rPr lang="en-US" sz="1600">
                <a:solidFill>
                  <a:srgbClr val="0000FF"/>
                </a:solidFill>
              </a:rPr>
              <a:t>List = [function1(x) if (x condition) else function2(x) for x in iterable]</a:t>
            </a:r>
            <a:r>
              <a:rPr lang="en-US" sz="1600"/>
              <a:t>.  Also seen reordered syntax:</a:t>
            </a:r>
          </a:p>
          <a:p>
            <a:r>
              <a:rPr lang="en-US" sz="1600">
                <a:solidFill>
                  <a:srgbClr val="0000FF"/>
                </a:solidFill>
              </a:rPr>
              <a:t>          [function1(x) for x in iterable if (x condition) else function2(x)]</a:t>
            </a:r>
            <a:r>
              <a:rPr lang="en-US" sz="1600"/>
              <a:t>. </a:t>
            </a:r>
          </a:p>
        </p:txBody>
      </p:sp>
      <p:pic>
        <p:nvPicPr>
          <p:cNvPr id="2" name="Picture 1">
            <a:extLst>
              <a:ext uri="{FF2B5EF4-FFF2-40B4-BE49-F238E27FC236}">
                <a16:creationId xmlns:a16="http://schemas.microsoft.com/office/drawing/2014/main" id="{ACDE581A-0F95-9358-12EF-5632C77CF7C5}"/>
              </a:ext>
            </a:extLst>
          </p:cNvPr>
          <p:cNvPicPr>
            <a:picLocks noChangeAspect="1"/>
          </p:cNvPicPr>
          <p:nvPr/>
        </p:nvPicPr>
        <p:blipFill>
          <a:blip r:embed="rId3"/>
          <a:stretch>
            <a:fillRect/>
          </a:stretch>
        </p:blipFill>
        <p:spPr>
          <a:xfrm>
            <a:off x="2561820" y="4033017"/>
            <a:ext cx="3428210" cy="274697"/>
          </a:xfrm>
          <a:prstGeom prst="rect">
            <a:avLst/>
          </a:prstGeom>
        </p:spPr>
      </p:pic>
      <p:pic>
        <p:nvPicPr>
          <p:cNvPr id="4" name="Picture 3">
            <a:extLst>
              <a:ext uri="{FF2B5EF4-FFF2-40B4-BE49-F238E27FC236}">
                <a16:creationId xmlns:a16="http://schemas.microsoft.com/office/drawing/2014/main" id="{51793584-E91D-7809-3647-27959214C2D8}"/>
              </a:ext>
            </a:extLst>
          </p:cNvPr>
          <p:cNvPicPr>
            <a:picLocks noChangeAspect="1"/>
          </p:cNvPicPr>
          <p:nvPr/>
        </p:nvPicPr>
        <p:blipFill>
          <a:blip r:embed="rId4"/>
          <a:stretch>
            <a:fillRect/>
          </a:stretch>
        </p:blipFill>
        <p:spPr>
          <a:xfrm>
            <a:off x="384805" y="4695994"/>
            <a:ext cx="5809984" cy="980907"/>
          </a:xfrm>
          <a:prstGeom prst="rect">
            <a:avLst/>
          </a:prstGeom>
          <a:ln>
            <a:solidFill>
              <a:srgbClr val="0000FF"/>
            </a:solidFill>
          </a:ln>
        </p:spPr>
      </p:pic>
      <p:pic>
        <p:nvPicPr>
          <p:cNvPr id="5" name="Picture 4">
            <a:extLst>
              <a:ext uri="{FF2B5EF4-FFF2-40B4-BE49-F238E27FC236}">
                <a16:creationId xmlns:a16="http://schemas.microsoft.com/office/drawing/2014/main" id="{437A9CFC-7ED1-5C99-FDC9-226842974134}"/>
              </a:ext>
            </a:extLst>
          </p:cNvPr>
          <p:cNvPicPr>
            <a:picLocks noChangeAspect="1"/>
          </p:cNvPicPr>
          <p:nvPr/>
        </p:nvPicPr>
        <p:blipFill>
          <a:blip r:embed="rId5"/>
          <a:stretch>
            <a:fillRect/>
          </a:stretch>
        </p:blipFill>
        <p:spPr>
          <a:xfrm>
            <a:off x="6962627" y="4695994"/>
            <a:ext cx="4659101" cy="815111"/>
          </a:xfrm>
          <a:prstGeom prst="rect">
            <a:avLst/>
          </a:prstGeom>
          <a:ln>
            <a:solidFill>
              <a:srgbClr val="0000FF"/>
            </a:solidFill>
          </a:ln>
        </p:spPr>
      </p:pic>
      <p:pic>
        <p:nvPicPr>
          <p:cNvPr id="6" name="Picture 5">
            <a:extLst>
              <a:ext uri="{FF2B5EF4-FFF2-40B4-BE49-F238E27FC236}">
                <a16:creationId xmlns:a16="http://schemas.microsoft.com/office/drawing/2014/main" id="{DD68D392-1DC1-B406-12EF-08803A931566}"/>
              </a:ext>
            </a:extLst>
          </p:cNvPr>
          <p:cNvPicPr>
            <a:picLocks noChangeAspect="1"/>
          </p:cNvPicPr>
          <p:nvPr/>
        </p:nvPicPr>
        <p:blipFill>
          <a:blip r:embed="rId6"/>
          <a:stretch>
            <a:fillRect/>
          </a:stretch>
        </p:blipFill>
        <p:spPr>
          <a:xfrm>
            <a:off x="7005354" y="5763572"/>
            <a:ext cx="4422411" cy="815111"/>
          </a:xfrm>
          <a:prstGeom prst="rect">
            <a:avLst/>
          </a:prstGeom>
          <a:ln>
            <a:solidFill>
              <a:srgbClr val="0000FF"/>
            </a:solidFill>
          </a:ln>
        </p:spPr>
      </p:pic>
      <p:sp>
        <p:nvSpPr>
          <p:cNvPr id="7" name="TextBox 6">
            <a:extLst>
              <a:ext uri="{FF2B5EF4-FFF2-40B4-BE49-F238E27FC236}">
                <a16:creationId xmlns:a16="http://schemas.microsoft.com/office/drawing/2014/main" id="{AB3C686E-CA32-DFAB-5479-F25DF131973B}"/>
              </a:ext>
            </a:extLst>
          </p:cNvPr>
          <p:cNvSpPr txBox="1"/>
          <p:nvPr/>
        </p:nvSpPr>
        <p:spPr>
          <a:xfrm>
            <a:off x="294870" y="3941158"/>
            <a:ext cx="2428665" cy="338554"/>
          </a:xfrm>
          <a:prstGeom prst="rect">
            <a:avLst/>
          </a:prstGeom>
          <a:noFill/>
        </p:spPr>
        <p:txBody>
          <a:bodyPr wrap="square" rtlCol="0">
            <a:spAutoFit/>
          </a:bodyPr>
          <a:lstStyle/>
          <a:p>
            <a:r>
              <a:rPr lang="en-US" sz="1600"/>
              <a:t>here’s some examples.</a:t>
            </a:r>
          </a:p>
        </p:txBody>
      </p:sp>
      <p:pic>
        <p:nvPicPr>
          <p:cNvPr id="10" name="Picture 9">
            <a:extLst>
              <a:ext uri="{FF2B5EF4-FFF2-40B4-BE49-F238E27FC236}">
                <a16:creationId xmlns:a16="http://schemas.microsoft.com/office/drawing/2014/main" id="{A8EF5658-DBBB-E691-B1E1-2EB1973CEF20}"/>
              </a:ext>
            </a:extLst>
          </p:cNvPr>
          <p:cNvPicPr>
            <a:picLocks noChangeAspect="1"/>
          </p:cNvPicPr>
          <p:nvPr/>
        </p:nvPicPr>
        <p:blipFill>
          <a:blip r:embed="rId7"/>
          <a:stretch>
            <a:fillRect/>
          </a:stretch>
        </p:blipFill>
        <p:spPr>
          <a:xfrm>
            <a:off x="384805" y="5950127"/>
            <a:ext cx="3006095" cy="571651"/>
          </a:xfrm>
          <a:prstGeom prst="rect">
            <a:avLst/>
          </a:prstGeom>
          <a:ln>
            <a:solidFill>
              <a:srgbClr val="0000FF"/>
            </a:solidFill>
          </a:ln>
        </p:spPr>
      </p:pic>
    </p:spTree>
    <p:extLst>
      <p:ext uri="{BB962C8B-B14F-4D97-AF65-F5344CB8AC3E}">
        <p14:creationId xmlns:p14="http://schemas.microsoft.com/office/powerpoint/2010/main" val="3271835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568D46-123C-4DFD-B3B3-46F9CD1E118D}"/>
              </a:ext>
            </a:extLst>
          </p:cNvPr>
          <p:cNvSpPr txBox="1"/>
          <p:nvPr/>
        </p:nvSpPr>
        <p:spPr>
          <a:xfrm>
            <a:off x="4875006" y="91238"/>
            <a:ext cx="831446" cy="523220"/>
          </a:xfrm>
          <a:prstGeom prst="rect">
            <a:avLst/>
          </a:prstGeom>
          <a:noFill/>
        </p:spPr>
        <p:txBody>
          <a:bodyPr wrap="none" rtlCol="0">
            <a:spAutoFit/>
          </a:bodyPr>
          <a:lstStyle/>
          <a:p>
            <a:r>
              <a:rPr lang="en-US" sz="2800" b="1" u="sng">
                <a:solidFill>
                  <a:srgbClr val="00B050"/>
                </a:solidFill>
              </a:rPr>
              <a:t>Lists</a:t>
            </a:r>
            <a:endParaRPr lang="en-US" b="1" u="sng">
              <a:solidFill>
                <a:srgbClr val="00B050"/>
              </a:solidFill>
            </a:endParaRPr>
          </a:p>
        </p:txBody>
      </p:sp>
      <p:sp>
        <p:nvSpPr>
          <p:cNvPr id="8" name="Rectangle 7">
            <a:extLst>
              <a:ext uri="{FF2B5EF4-FFF2-40B4-BE49-F238E27FC236}">
                <a16:creationId xmlns:a16="http://schemas.microsoft.com/office/drawing/2014/main" id="{BF91ADDB-6D0C-4AE7-B5FF-3B228B78DC65}"/>
              </a:ext>
            </a:extLst>
          </p:cNvPr>
          <p:cNvSpPr/>
          <p:nvPr/>
        </p:nvSpPr>
        <p:spPr>
          <a:xfrm>
            <a:off x="287497" y="1234161"/>
            <a:ext cx="10990104" cy="1846659"/>
          </a:xfrm>
          <a:prstGeom prst="rect">
            <a:avLst/>
          </a:prstGeom>
        </p:spPr>
        <p:txBody>
          <a:bodyPr wrap="square">
            <a:spAutoFit/>
          </a:bodyPr>
          <a:lstStyle/>
          <a:p>
            <a:r>
              <a:rPr lang="en-US" sz="1600" b="1"/>
              <a:t>List Slicing</a:t>
            </a:r>
          </a:p>
          <a:p>
            <a:r>
              <a:rPr lang="en-US" sz="1400" i="1"/>
              <a:t>x[a]</a:t>
            </a:r>
            <a:r>
              <a:rPr lang="en-US" sz="1400"/>
              <a:t> 	returns </a:t>
            </a:r>
            <a:r>
              <a:rPr lang="en-US" sz="1400" err="1"/>
              <a:t>a</a:t>
            </a:r>
            <a:r>
              <a:rPr lang="en-US" sz="1400" baseline="30000" err="1"/>
              <a:t>th</a:t>
            </a:r>
            <a:r>
              <a:rPr lang="en-US" sz="1400"/>
              <a:t> elements of list x.  note indexing starts at 0.  last element is n-1, where n is </a:t>
            </a:r>
            <a:r>
              <a:rPr lang="en-US" sz="1400" err="1"/>
              <a:t>len</a:t>
            </a:r>
            <a:r>
              <a:rPr lang="en-US" sz="1400"/>
              <a:t>(x).  Can also </a:t>
            </a:r>
            <a:r>
              <a:rPr lang="en-US" sz="1400" i="1"/>
              <a:t>refer</a:t>
            </a:r>
            <a:r>
              <a:rPr lang="en-US" sz="1400"/>
              <a:t> </a:t>
            </a:r>
            <a:r>
              <a:rPr lang="en-US" sz="1400" i="1"/>
              <a:t>to</a:t>
            </a:r>
            <a:r>
              <a:rPr lang="en-US" sz="1400"/>
              <a:t> last element with a = -1.</a:t>
            </a:r>
          </a:p>
          <a:p>
            <a:r>
              <a:rPr lang="en-US" sz="1400"/>
              <a:t>	Penultimate element with a = -2, etc. </a:t>
            </a:r>
          </a:p>
          <a:p>
            <a:r>
              <a:rPr lang="en-US" sz="1400" i="1"/>
              <a:t>x[</a:t>
            </a:r>
            <a:r>
              <a:rPr lang="en-US" sz="1400" i="1" err="1"/>
              <a:t>a:b:c</a:t>
            </a:r>
            <a:r>
              <a:rPr lang="en-US" sz="1400" i="1"/>
              <a:t>]</a:t>
            </a:r>
            <a:r>
              <a:rPr lang="en-US" sz="1400"/>
              <a:t> 	returns copy of list x starting at </a:t>
            </a:r>
            <a:r>
              <a:rPr lang="en-US" sz="1400" err="1"/>
              <a:t>a</a:t>
            </a:r>
            <a:r>
              <a:rPr lang="en-US" sz="1400" baseline="30000" err="1"/>
              <a:t>th</a:t>
            </a:r>
            <a:r>
              <a:rPr lang="en-US" sz="1400"/>
              <a:t> element and stopping at (and not including) the </a:t>
            </a:r>
            <a:r>
              <a:rPr lang="en-US" sz="1400" err="1"/>
              <a:t>b</a:t>
            </a:r>
            <a:r>
              <a:rPr lang="en-US" sz="1400" baseline="30000" err="1"/>
              <a:t>th</a:t>
            </a:r>
            <a:r>
              <a:rPr lang="en-US" sz="1400"/>
              <a:t> element, in increments of c.</a:t>
            </a:r>
          </a:p>
          <a:p>
            <a:r>
              <a:rPr lang="en-US" sz="1400"/>
              <a:t>	c can be negative.  If write just x[</a:t>
            </a:r>
            <a:r>
              <a:rPr lang="en-US" sz="1400" err="1"/>
              <a:t>a:b</a:t>
            </a:r>
            <a:r>
              <a:rPr lang="en-US" sz="1400"/>
              <a:t>] then c is assumed to be 1.</a:t>
            </a:r>
          </a:p>
          <a:p>
            <a:r>
              <a:rPr lang="en-US" sz="1400" i="1"/>
              <a:t>x[:b]</a:t>
            </a:r>
            <a:r>
              <a:rPr lang="en-US" sz="1400"/>
              <a:t> 	returns copy of list x starting at 0</a:t>
            </a:r>
            <a:r>
              <a:rPr lang="en-US" sz="1400" baseline="30000"/>
              <a:t>th</a:t>
            </a:r>
            <a:r>
              <a:rPr lang="en-US" sz="1400"/>
              <a:t> element and going to b-1</a:t>
            </a:r>
            <a:r>
              <a:rPr lang="en-US" sz="1400" baseline="30000"/>
              <a:t>th</a:t>
            </a:r>
            <a:r>
              <a:rPr lang="en-US" sz="1400"/>
              <a:t> element.   So note x[:n] will return the first n elements of the list.</a:t>
            </a:r>
          </a:p>
          <a:p>
            <a:r>
              <a:rPr lang="en-US" sz="1400" i="1"/>
              <a:t>x[a:]</a:t>
            </a:r>
            <a:r>
              <a:rPr lang="en-US" sz="1400"/>
              <a:t> 	returns copy of list x starting at </a:t>
            </a:r>
            <a:r>
              <a:rPr lang="en-US" sz="1400" err="1"/>
              <a:t>a</a:t>
            </a:r>
            <a:r>
              <a:rPr lang="en-US" sz="1400" baseline="30000" err="1"/>
              <a:t>th</a:t>
            </a:r>
            <a:r>
              <a:rPr lang="en-US" sz="1400"/>
              <a:t> element and going to end element.   Note x[-n:] will return the last n elements of the list.</a:t>
            </a:r>
          </a:p>
          <a:p>
            <a:r>
              <a:rPr lang="en-US" sz="1400" i="1"/>
              <a:t>x[::]</a:t>
            </a:r>
            <a:r>
              <a:rPr lang="en-US" sz="1400"/>
              <a:t> or </a:t>
            </a:r>
            <a:r>
              <a:rPr lang="en-US" sz="1400" i="1"/>
              <a:t>x[:]</a:t>
            </a:r>
            <a:r>
              <a:rPr lang="en-US" sz="1400"/>
              <a:t>    returns copy of list x starting from 0</a:t>
            </a:r>
            <a:r>
              <a:rPr lang="en-US" sz="1400" baseline="30000"/>
              <a:t>th</a:t>
            </a:r>
            <a:r>
              <a:rPr lang="en-US" sz="1400"/>
              <a:t> element and going to end element.</a:t>
            </a:r>
          </a:p>
        </p:txBody>
      </p:sp>
      <p:sp>
        <p:nvSpPr>
          <p:cNvPr id="10" name="Rectangle 9">
            <a:extLst>
              <a:ext uri="{FF2B5EF4-FFF2-40B4-BE49-F238E27FC236}">
                <a16:creationId xmlns:a16="http://schemas.microsoft.com/office/drawing/2014/main" id="{A928819F-C86C-4F50-B85A-258636AA6D01}"/>
              </a:ext>
            </a:extLst>
          </p:cNvPr>
          <p:cNvSpPr/>
          <p:nvPr/>
        </p:nvSpPr>
        <p:spPr>
          <a:xfrm>
            <a:off x="287497" y="3354203"/>
            <a:ext cx="9692246" cy="523220"/>
          </a:xfrm>
          <a:prstGeom prst="rect">
            <a:avLst/>
          </a:prstGeom>
        </p:spPr>
        <p:txBody>
          <a:bodyPr wrap="square">
            <a:spAutoFit/>
          </a:bodyPr>
          <a:lstStyle/>
          <a:p>
            <a:r>
              <a:rPr lang="en-US" sz="1400"/>
              <a:t>If have list of lists, can access via x[a][b] which returns (b-1)</a:t>
            </a:r>
            <a:r>
              <a:rPr lang="en-US" sz="1400" baseline="30000" err="1"/>
              <a:t>th</a:t>
            </a:r>
            <a:r>
              <a:rPr lang="en-US" sz="1400"/>
              <a:t> element of the (a-1)</a:t>
            </a:r>
            <a:r>
              <a:rPr lang="en-US" sz="1400" baseline="30000" err="1"/>
              <a:t>th</a:t>
            </a:r>
            <a:r>
              <a:rPr lang="en-US" sz="1400"/>
              <a:t> tuple in x; all the stuff we did above in first [ ], can also be done in second [ ].  Note that if x[a] is a </a:t>
            </a:r>
            <a:r>
              <a:rPr lang="en-US" sz="1400" i="1"/>
              <a:t>string</a:t>
            </a:r>
            <a:r>
              <a:rPr lang="en-US" sz="1400"/>
              <a:t>, then x[a][b] will return the (b-1)</a:t>
            </a:r>
            <a:r>
              <a:rPr lang="en-US" sz="1400" baseline="30000" err="1"/>
              <a:t>th</a:t>
            </a:r>
            <a:r>
              <a:rPr lang="en-US" sz="1400"/>
              <a:t> element of that </a:t>
            </a:r>
            <a:r>
              <a:rPr lang="en-US" sz="1400" i="1"/>
              <a:t>string</a:t>
            </a:r>
            <a:r>
              <a:rPr lang="en-US" sz="1400"/>
              <a:t>.</a:t>
            </a:r>
          </a:p>
        </p:txBody>
      </p:sp>
      <p:sp>
        <p:nvSpPr>
          <p:cNvPr id="2" name="Freeform: Shape 1">
            <a:extLst>
              <a:ext uri="{FF2B5EF4-FFF2-40B4-BE49-F238E27FC236}">
                <a16:creationId xmlns:a16="http://schemas.microsoft.com/office/drawing/2014/main" id="{0AAC8CC7-E820-4DFB-B42D-094D996AF058}"/>
              </a:ext>
            </a:extLst>
          </p:cNvPr>
          <p:cNvSpPr/>
          <p:nvPr/>
        </p:nvSpPr>
        <p:spPr>
          <a:xfrm>
            <a:off x="3451630" y="4913911"/>
            <a:ext cx="102033" cy="306427"/>
          </a:xfrm>
          <a:custGeom>
            <a:avLst/>
            <a:gdLst>
              <a:gd name="connsiteX0" fmla="*/ 35510 w 102033"/>
              <a:gd name="connsiteY0" fmla="*/ 0 h 306427"/>
              <a:gd name="connsiteX1" fmla="*/ 88776 w 102033"/>
              <a:gd name="connsiteY1" fmla="*/ 150920 h 306427"/>
              <a:gd name="connsiteX2" fmla="*/ 35510 w 102033"/>
              <a:gd name="connsiteY2" fmla="*/ 168675 h 306427"/>
              <a:gd name="connsiteX3" fmla="*/ 44388 w 102033"/>
              <a:gd name="connsiteY3" fmla="*/ 230819 h 306427"/>
              <a:gd name="connsiteX4" fmla="*/ 53266 w 102033"/>
              <a:gd name="connsiteY4" fmla="*/ 301841 h 306427"/>
              <a:gd name="connsiteX5" fmla="*/ 0 w 102033"/>
              <a:gd name="connsiteY5" fmla="*/ 301841 h 30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033" h="306427">
                <a:moveTo>
                  <a:pt x="35510" y="0"/>
                </a:moveTo>
                <a:cubicBezTo>
                  <a:pt x="88666" y="42523"/>
                  <a:pt x="121945" y="51415"/>
                  <a:pt x="88776" y="150920"/>
                </a:cubicBezTo>
                <a:cubicBezTo>
                  <a:pt x="82857" y="168675"/>
                  <a:pt x="35510" y="168675"/>
                  <a:pt x="35510" y="168675"/>
                </a:cubicBezTo>
                <a:cubicBezTo>
                  <a:pt x="38469" y="189390"/>
                  <a:pt x="38375" y="210776"/>
                  <a:pt x="44388" y="230819"/>
                </a:cubicBezTo>
                <a:cubicBezTo>
                  <a:pt x="50467" y="251081"/>
                  <a:pt x="92585" y="273755"/>
                  <a:pt x="53266" y="301841"/>
                </a:cubicBezTo>
                <a:cubicBezTo>
                  <a:pt x="38818" y="312161"/>
                  <a:pt x="17755" y="301841"/>
                  <a:pt x="0" y="301841"/>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2B2BD7C1-7F2E-4781-BB2B-987D8BEA62A6}"/>
              </a:ext>
            </a:extLst>
          </p:cNvPr>
          <p:cNvSpPr txBox="1"/>
          <p:nvPr/>
        </p:nvSpPr>
        <p:spPr>
          <a:xfrm>
            <a:off x="3922047" y="4922404"/>
            <a:ext cx="4099199" cy="307777"/>
          </a:xfrm>
          <a:prstGeom prst="rect">
            <a:avLst/>
          </a:prstGeom>
          <a:noFill/>
        </p:spPr>
        <p:txBody>
          <a:bodyPr wrap="none" rtlCol="0">
            <a:spAutoFit/>
          </a:bodyPr>
          <a:lstStyle/>
          <a:p>
            <a:r>
              <a:rPr lang="en-US" sz="1400">
                <a:solidFill>
                  <a:srgbClr val="FF0000"/>
                </a:solidFill>
              </a:rPr>
              <a:t>So you can modify elements, but not create new ones</a:t>
            </a:r>
            <a:endParaRPr lang="en-US">
              <a:solidFill>
                <a:srgbClr val="FF0000"/>
              </a:solidFill>
            </a:endParaRPr>
          </a:p>
        </p:txBody>
      </p:sp>
      <p:sp>
        <p:nvSpPr>
          <p:cNvPr id="6" name="TextBox 5">
            <a:extLst>
              <a:ext uri="{FF2B5EF4-FFF2-40B4-BE49-F238E27FC236}">
                <a16:creationId xmlns:a16="http://schemas.microsoft.com/office/drawing/2014/main" id="{6ABAD9F0-E8FB-ADFB-AE81-7A3FBA677F44}"/>
              </a:ext>
            </a:extLst>
          </p:cNvPr>
          <p:cNvSpPr txBox="1"/>
          <p:nvPr/>
        </p:nvSpPr>
        <p:spPr>
          <a:xfrm>
            <a:off x="287497" y="4327786"/>
            <a:ext cx="9774370" cy="984885"/>
          </a:xfrm>
          <a:prstGeom prst="rect">
            <a:avLst/>
          </a:prstGeom>
          <a:noFill/>
        </p:spPr>
        <p:txBody>
          <a:bodyPr wrap="square">
            <a:spAutoFit/>
          </a:bodyPr>
          <a:lstStyle/>
          <a:p>
            <a:r>
              <a:rPr lang="en-US" sz="1600" b="1"/>
              <a:t>List modification</a:t>
            </a:r>
            <a:endParaRPr lang="en-US" sz="1400" b="1"/>
          </a:p>
          <a:p>
            <a:r>
              <a:rPr lang="en-US" sz="1400"/>
              <a:t>Doesn’t support creation.  So can’t say: List[3] = ‘d’, for instance (if List[3] doesn’t already exist).  There is a </a:t>
            </a:r>
            <a:r>
              <a:rPr lang="en-US" sz="1400" i="1"/>
              <a:t>method</a:t>
            </a:r>
            <a:r>
              <a:rPr lang="en-US" sz="1400"/>
              <a:t> for this though.</a:t>
            </a:r>
          </a:p>
          <a:p>
            <a:r>
              <a:rPr lang="en-US" sz="1400">
                <a:solidFill>
                  <a:srgbClr val="FF0000"/>
                </a:solidFill>
              </a:rPr>
              <a:t>Does support modification via List[3] = 5</a:t>
            </a:r>
          </a:p>
          <a:p>
            <a:r>
              <a:rPr lang="en-US" sz="1400">
                <a:solidFill>
                  <a:srgbClr val="FF0000"/>
                </a:solidFill>
              </a:rPr>
              <a:t>Does support deletion via del(List[3]</a:t>
            </a:r>
            <a:endParaRPr lang="en-US" sz="1600">
              <a:solidFill>
                <a:srgbClr val="FF0000"/>
              </a:solidFill>
            </a:endParaRPr>
          </a:p>
        </p:txBody>
      </p:sp>
    </p:spTree>
    <p:extLst>
      <p:ext uri="{BB962C8B-B14F-4D97-AF65-F5344CB8AC3E}">
        <p14:creationId xmlns:p14="http://schemas.microsoft.com/office/powerpoint/2010/main" val="27081922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568D46-123C-4DFD-B3B3-46F9CD1E118D}"/>
              </a:ext>
            </a:extLst>
          </p:cNvPr>
          <p:cNvSpPr txBox="1"/>
          <p:nvPr/>
        </p:nvSpPr>
        <p:spPr>
          <a:xfrm>
            <a:off x="4992841" y="65620"/>
            <a:ext cx="831446" cy="523220"/>
          </a:xfrm>
          <a:prstGeom prst="rect">
            <a:avLst/>
          </a:prstGeom>
          <a:noFill/>
        </p:spPr>
        <p:txBody>
          <a:bodyPr wrap="none" rtlCol="0">
            <a:spAutoFit/>
          </a:bodyPr>
          <a:lstStyle/>
          <a:p>
            <a:r>
              <a:rPr lang="en-US" sz="2800" b="1" u="sng">
                <a:solidFill>
                  <a:srgbClr val="00B050"/>
                </a:solidFill>
              </a:rPr>
              <a:t>Lists</a:t>
            </a:r>
            <a:endParaRPr lang="en-US" b="1" u="sng">
              <a:solidFill>
                <a:srgbClr val="00B050"/>
              </a:solidFill>
            </a:endParaRPr>
          </a:p>
        </p:txBody>
      </p:sp>
      <p:sp>
        <p:nvSpPr>
          <p:cNvPr id="8" name="Rectangle 7">
            <a:extLst>
              <a:ext uri="{FF2B5EF4-FFF2-40B4-BE49-F238E27FC236}">
                <a16:creationId xmlns:a16="http://schemas.microsoft.com/office/drawing/2014/main" id="{BF91ADDB-6D0C-4AE7-B5FF-3B228B78DC65}"/>
              </a:ext>
            </a:extLst>
          </p:cNvPr>
          <p:cNvSpPr/>
          <p:nvPr/>
        </p:nvSpPr>
        <p:spPr>
          <a:xfrm>
            <a:off x="372364" y="2172181"/>
            <a:ext cx="5915594" cy="1323439"/>
          </a:xfrm>
          <a:prstGeom prst="rect">
            <a:avLst/>
          </a:prstGeom>
        </p:spPr>
        <p:txBody>
          <a:bodyPr wrap="none">
            <a:spAutoFit/>
          </a:bodyPr>
          <a:lstStyle/>
          <a:p>
            <a:r>
              <a:rPr lang="en-US" sz="1600" b="1"/>
              <a:t>List operations</a:t>
            </a:r>
          </a:p>
          <a:p>
            <a:r>
              <a:rPr lang="en-US" sz="1600" i="1" err="1"/>
              <a:t>a+b</a:t>
            </a:r>
            <a:r>
              <a:rPr lang="en-US" sz="1600"/>
              <a:t> 	returns concatenated  list.</a:t>
            </a:r>
          </a:p>
          <a:p>
            <a:r>
              <a:rPr lang="en-US" sz="1600" i="1"/>
              <a:t>a+=b</a:t>
            </a:r>
            <a:r>
              <a:rPr lang="en-US" sz="1600"/>
              <a:t> 	would return a with b added to it, obviously in retrospect.</a:t>
            </a:r>
          </a:p>
          <a:p>
            <a:r>
              <a:rPr lang="en-US" sz="1600" i="1"/>
              <a:t>a*#</a:t>
            </a:r>
            <a:r>
              <a:rPr lang="en-US" sz="1600"/>
              <a:t>  	returns list a repeated # times; and it’s commutative.</a:t>
            </a:r>
          </a:p>
          <a:p>
            <a:r>
              <a:rPr lang="en-US" sz="1600"/>
              <a:t>sum(L)	will sum the elements of a list (assuming it’s numerical?).</a:t>
            </a:r>
          </a:p>
        </p:txBody>
      </p:sp>
      <p:sp>
        <p:nvSpPr>
          <p:cNvPr id="4" name="Rectangle 3">
            <a:extLst>
              <a:ext uri="{FF2B5EF4-FFF2-40B4-BE49-F238E27FC236}">
                <a16:creationId xmlns:a16="http://schemas.microsoft.com/office/drawing/2014/main" id="{DDD97746-DDEB-49A9-8623-72119331C4E1}"/>
              </a:ext>
            </a:extLst>
          </p:cNvPr>
          <p:cNvSpPr/>
          <p:nvPr/>
        </p:nvSpPr>
        <p:spPr>
          <a:xfrm>
            <a:off x="372364" y="3576104"/>
            <a:ext cx="11692578" cy="2277547"/>
          </a:xfrm>
          <a:prstGeom prst="rect">
            <a:avLst/>
          </a:prstGeom>
        </p:spPr>
        <p:txBody>
          <a:bodyPr wrap="square">
            <a:spAutoFit/>
          </a:bodyPr>
          <a:lstStyle/>
          <a:p>
            <a:r>
              <a:rPr lang="en-US" sz="1600" b="1" i="1"/>
              <a:t>List Functions/Properties</a:t>
            </a:r>
          </a:p>
          <a:p>
            <a:r>
              <a:rPr lang="en-US" sz="1400" i="1" err="1"/>
              <a:t>len</a:t>
            </a:r>
            <a:r>
              <a:rPr lang="en-US" sz="1400" i="1"/>
              <a:t>(x) 						</a:t>
            </a:r>
            <a:r>
              <a:rPr lang="en-US" sz="1400"/>
              <a:t>returns number of characters in list x</a:t>
            </a:r>
          </a:p>
          <a:p>
            <a:r>
              <a:rPr lang="en-US" sz="1400"/>
              <a:t>max(L)						returns maximum element of list, or if a list of lists, then the list with most</a:t>
            </a:r>
          </a:p>
          <a:p>
            <a:r>
              <a:rPr lang="en-US" sz="1400"/>
              <a:t>						elements (or first if multiple of same).</a:t>
            </a:r>
          </a:p>
          <a:p>
            <a:r>
              <a:rPr lang="en-US" sz="1400"/>
              <a:t>min(L)						returns minimum element of list, etc.</a:t>
            </a:r>
          </a:p>
          <a:p>
            <a:r>
              <a:rPr lang="en-US" sz="1400"/>
              <a:t>set(L)						returns the list with duplicates removed.</a:t>
            </a:r>
          </a:p>
          <a:p>
            <a:r>
              <a:rPr lang="en-US" sz="1400"/>
              <a:t>sorted(L, key = ‘function_name_without_the_(x)’, reverse = 1/0) 	returns a sorted version of L, but leaves original list unaltered.  The optional key </a:t>
            </a:r>
          </a:p>
          <a:p>
            <a:r>
              <a:rPr lang="en-US" sz="1400"/>
              <a:t>						argument allows you to sort according to a given function value, and the optional</a:t>
            </a:r>
          </a:p>
          <a:p>
            <a:r>
              <a:rPr lang="en-US" sz="1400"/>
              <a:t>						reverse argument allows you to reverse sort if desired (1 = yes, 0 = no)</a:t>
            </a:r>
          </a:p>
          <a:p>
            <a:endParaRPr lang="en-US" sz="1400"/>
          </a:p>
        </p:txBody>
      </p:sp>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8BF0515A-AF00-4842-993B-D50255883666}"/>
                  </a:ext>
                </a:extLst>
              </p14:cNvPr>
              <p14:cNvContentPartPr/>
              <p14:nvPr/>
            </p14:nvContentPartPr>
            <p14:xfrm>
              <a:off x="6287958" y="2404016"/>
              <a:ext cx="991920" cy="642240"/>
            </p14:xfrm>
          </p:contentPart>
        </mc:Choice>
        <mc:Fallback xmlns="">
          <p:pic>
            <p:nvPicPr>
              <p:cNvPr id="7" name="Ink 6">
                <a:extLst>
                  <a:ext uri="{FF2B5EF4-FFF2-40B4-BE49-F238E27FC236}">
                    <a16:creationId xmlns:a16="http://schemas.microsoft.com/office/drawing/2014/main" id="{8BF0515A-AF00-4842-993B-D50255883666}"/>
                  </a:ext>
                </a:extLst>
              </p:cNvPr>
              <p:cNvPicPr/>
              <p:nvPr/>
            </p:nvPicPr>
            <p:blipFill>
              <a:blip r:embed="rId4"/>
              <a:stretch>
                <a:fillRect/>
              </a:stretch>
            </p:blipFill>
            <p:spPr>
              <a:xfrm>
                <a:off x="6278957" y="2395016"/>
                <a:ext cx="1009562" cy="659880"/>
              </a:xfrm>
              <a:prstGeom prst="rect">
                <a:avLst/>
              </a:prstGeom>
            </p:spPr>
          </p:pic>
        </mc:Fallback>
      </mc:AlternateContent>
      <p:sp>
        <p:nvSpPr>
          <p:cNvPr id="9" name="TextBox 8">
            <a:extLst>
              <a:ext uri="{FF2B5EF4-FFF2-40B4-BE49-F238E27FC236}">
                <a16:creationId xmlns:a16="http://schemas.microsoft.com/office/drawing/2014/main" id="{0ECE8DD2-D107-46B6-8AC2-34CBBC6F05B4}"/>
              </a:ext>
            </a:extLst>
          </p:cNvPr>
          <p:cNvSpPr txBox="1"/>
          <p:nvPr/>
        </p:nvSpPr>
        <p:spPr>
          <a:xfrm>
            <a:off x="7533571" y="2142406"/>
            <a:ext cx="4001819" cy="523220"/>
          </a:xfrm>
          <a:prstGeom prst="rect">
            <a:avLst/>
          </a:prstGeom>
          <a:noFill/>
        </p:spPr>
        <p:txBody>
          <a:bodyPr wrap="square" rtlCol="0">
            <a:spAutoFit/>
          </a:bodyPr>
          <a:lstStyle/>
          <a:p>
            <a:r>
              <a:rPr lang="en-US" sz="1400"/>
              <a:t>Well sometimes I’ve found L = L + L’, and L += L’ do different things …. ?</a:t>
            </a:r>
            <a:endParaRPr lang="en-US" sz="1600"/>
          </a:p>
        </p:txBody>
      </p:sp>
      <p:sp>
        <p:nvSpPr>
          <p:cNvPr id="10" name="TextBox 9">
            <a:extLst>
              <a:ext uri="{FF2B5EF4-FFF2-40B4-BE49-F238E27FC236}">
                <a16:creationId xmlns:a16="http://schemas.microsoft.com/office/drawing/2014/main" id="{93B00967-8504-4AF0-B67D-9A4C7306F8DF}"/>
              </a:ext>
            </a:extLst>
          </p:cNvPr>
          <p:cNvSpPr txBox="1"/>
          <p:nvPr/>
        </p:nvSpPr>
        <p:spPr>
          <a:xfrm>
            <a:off x="3330161" y="5784525"/>
            <a:ext cx="6746405" cy="954107"/>
          </a:xfrm>
          <a:prstGeom prst="rect">
            <a:avLst/>
          </a:prstGeom>
          <a:noFill/>
        </p:spPr>
        <p:txBody>
          <a:bodyPr wrap="square" rtlCol="0">
            <a:spAutoFit/>
          </a:bodyPr>
          <a:lstStyle/>
          <a:p>
            <a:r>
              <a:rPr lang="en-US" sz="1400"/>
              <a:t>the key function takes in the element L[</a:t>
            </a:r>
            <a:r>
              <a:rPr lang="en-US" sz="1400" err="1"/>
              <a:t>i</a:t>
            </a:r>
            <a:r>
              <a:rPr lang="en-US" sz="1400"/>
              <a:t>] and outputs a value.  If the element is itself a </a:t>
            </a:r>
          </a:p>
          <a:p>
            <a:r>
              <a:rPr lang="en-US" sz="1400"/>
              <a:t>list, then key function should be something like: </a:t>
            </a:r>
          </a:p>
          <a:p>
            <a:r>
              <a:rPr lang="en-US" sz="1400"/>
              <a:t>def </a:t>
            </a:r>
            <a:r>
              <a:rPr lang="en-US" sz="1400" err="1"/>
              <a:t>keyfunction</a:t>
            </a:r>
            <a:r>
              <a:rPr lang="en-US" sz="1400"/>
              <a:t>(list) </a:t>
            </a:r>
          </a:p>
          <a:p>
            <a:r>
              <a:rPr lang="en-US" sz="1400"/>
              <a:t>    return </a:t>
            </a:r>
            <a:r>
              <a:rPr lang="en-US" sz="1400" err="1"/>
              <a:t>somefunction</a:t>
            </a:r>
            <a:r>
              <a:rPr lang="en-US" sz="1400"/>
              <a:t> of the list elements.</a:t>
            </a:r>
            <a:endParaRPr lang="en-US" sz="1600"/>
          </a:p>
        </p:txBody>
      </p:sp>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B1FF0197-9A26-41AE-AEBA-E78F6B63AE2A}"/>
                  </a:ext>
                </a:extLst>
              </p14:cNvPr>
              <p14:cNvContentPartPr/>
              <p14:nvPr/>
            </p14:nvContentPartPr>
            <p14:xfrm>
              <a:off x="3330161" y="5231624"/>
              <a:ext cx="320155" cy="540476"/>
            </p14:xfrm>
          </p:contentPart>
        </mc:Choice>
        <mc:Fallback xmlns="">
          <p:pic>
            <p:nvPicPr>
              <p:cNvPr id="11" name="Ink 10">
                <a:extLst>
                  <a:ext uri="{FF2B5EF4-FFF2-40B4-BE49-F238E27FC236}">
                    <a16:creationId xmlns:a16="http://schemas.microsoft.com/office/drawing/2014/main" id="{B1FF0197-9A26-41AE-AEBA-E78F6B63AE2A}"/>
                  </a:ext>
                </a:extLst>
              </p:cNvPr>
              <p:cNvPicPr/>
              <p:nvPr/>
            </p:nvPicPr>
            <p:blipFill>
              <a:blip r:embed="rId6"/>
              <a:stretch>
                <a:fillRect/>
              </a:stretch>
            </p:blipFill>
            <p:spPr>
              <a:xfrm>
                <a:off x="3321168" y="5222622"/>
                <a:ext cx="337782" cy="558120"/>
              </a:xfrm>
              <a:prstGeom prst="rect">
                <a:avLst/>
              </a:prstGeom>
            </p:spPr>
          </p:pic>
        </mc:Fallback>
      </mc:AlternateContent>
      <p:sp>
        <p:nvSpPr>
          <p:cNvPr id="2" name="Rectangle 1">
            <a:extLst>
              <a:ext uri="{FF2B5EF4-FFF2-40B4-BE49-F238E27FC236}">
                <a16:creationId xmlns:a16="http://schemas.microsoft.com/office/drawing/2014/main" id="{65687317-7E14-0B14-1611-29B1337BCAAE}"/>
              </a:ext>
            </a:extLst>
          </p:cNvPr>
          <p:cNvSpPr/>
          <p:nvPr/>
        </p:nvSpPr>
        <p:spPr>
          <a:xfrm>
            <a:off x="372364" y="888068"/>
            <a:ext cx="7644913" cy="984885"/>
          </a:xfrm>
          <a:prstGeom prst="rect">
            <a:avLst/>
          </a:prstGeom>
        </p:spPr>
        <p:txBody>
          <a:bodyPr wrap="none">
            <a:spAutoFit/>
          </a:bodyPr>
          <a:lstStyle/>
          <a:p>
            <a:r>
              <a:rPr lang="en-US" sz="1600" b="1"/>
              <a:t>List tests</a:t>
            </a:r>
          </a:p>
          <a:p>
            <a:r>
              <a:rPr lang="en-US" sz="1400" i="1"/>
              <a:t>&gt;</a:t>
            </a:r>
            <a:r>
              <a:rPr lang="en-US" sz="1400" b="1" i="1"/>
              <a:t>, </a:t>
            </a:r>
            <a:r>
              <a:rPr lang="en-US" sz="1400" i="1"/>
              <a:t>&lt;   </a:t>
            </a:r>
            <a:r>
              <a:rPr lang="en-US" sz="1400"/>
              <a:t>not sure what its criteria is for adjudicating inequality.  seems like it checks just the first element.</a:t>
            </a:r>
          </a:p>
          <a:p>
            <a:r>
              <a:rPr lang="en-US" sz="1400" i="1"/>
              <a:t>==     </a:t>
            </a:r>
            <a:r>
              <a:rPr lang="en-US" sz="1400"/>
              <a:t>seems to compare whether list are identical or not</a:t>
            </a:r>
          </a:p>
          <a:p>
            <a:r>
              <a:rPr lang="en-US" sz="1400"/>
              <a:t>is       seems to check whether they refer to the same thing in memory, whether they’re the same alias.</a:t>
            </a:r>
          </a:p>
        </p:txBody>
      </p:sp>
    </p:spTree>
    <p:extLst>
      <p:ext uri="{BB962C8B-B14F-4D97-AF65-F5344CB8AC3E}">
        <p14:creationId xmlns:p14="http://schemas.microsoft.com/office/powerpoint/2010/main" val="27487537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E012562-64C4-4E67-97F9-1FFF765BEE09}"/>
              </a:ext>
            </a:extLst>
          </p:cNvPr>
          <p:cNvSpPr txBox="1"/>
          <p:nvPr/>
        </p:nvSpPr>
        <p:spPr>
          <a:xfrm>
            <a:off x="5023294" y="131258"/>
            <a:ext cx="831446" cy="523220"/>
          </a:xfrm>
          <a:prstGeom prst="rect">
            <a:avLst/>
          </a:prstGeom>
          <a:noFill/>
        </p:spPr>
        <p:txBody>
          <a:bodyPr wrap="none" rtlCol="0">
            <a:spAutoFit/>
          </a:bodyPr>
          <a:lstStyle/>
          <a:p>
            <a:r>
              <a:rPr lang="en-US" sz="2800" b="1" u="sng">
                <a:solidFill>
                  <a:srgbClr val="00B050"/>
                </a:solidFill>
              </a:rPr>
              <a:t>Lists</a:t>
            </a:r>
            <a:endParaRPr lang="en-US" b="1" u="sng">
              <a:solidFill>
                <a:srgbClr val="00B050"/>
              </a:solidFill>
            </a:endParaRPr>
          </a:p>
        </p:txBody>
      </p:sp>
      <p:sp>
        <p:nvSpPr>
          <p:cNvPr id="3" name="TextBox 2">
            <a:extLst>
              <a:ext uri="{FF2B5EF4-FFF2-40B4-BE49-F238E27FC236}">
                <a16:creationId xmlns:a16="http://schemas.microsoft.com/office/drawing/2014/main" id="{62BD82E7-7FD6-4E48-A2A8-A841D5ACDC8D}"/>
              </a:ext>
            </a:extLst>
          </p:cNvPr>
          <p:cNvSpPr txBox="1"/>
          <p:nvPr/>
        </p:nvSpPr>
        <p:spPr>
          <a:xfrm>
            <a:off x="274513" y="993990"/>
            <a:ext cx="2919389" cy="2308324"/>
          </a:xfrm>
          <a:prstGeom prst="rect">
            <a:avLst/>
          </a:prstGeom>
          <a:noFill/>
        </p:spPr>
        <p:txBody>
          <a:bodyPr wrap="none" rtlCol="0">
            <a:spAutoFit/>
          </a:bodyPr>
          <a:lstStyle/>
          <a:p>
            <a:r>
              <a:rPr lang="en-US" sz="1600"/>
              <a:t>If you define a List, and then </a:t>
            </a:r>
          </a:p>
          <a:p>
            <a:r>
              <a:rPr lang="en-US" sz="1600"/>
              <a:t>set A and B equal to List,</a:t>
            </a:r>
          </a:p>
          <a:p>
            <a:r>
              <a:rPr lang="en-US" sz="1600"/>
              <a:t>and then change either List,</a:t>
            </a:r>
          </a:p>
          <a:p>
            <a:r>
              <a:rPr lang="en-US" sz="1600"/>
              <a:t>A, or B, individually, they will</a:t>
            </a:r>
          </a:p>
          <a:p>
            <a:r>
              <a:rPr lang="en-US" sz="1600" i="1"/>
              <a:t>all</a:t>
            </a:r>
            <a:r>
              <a:rPr lang="en-US" sz="1600"/>
              <a:t> be changed.  This is called</a:t>
            </a:r>
          </a:p>
          <a:p>
            <a:r>
              <a:rPr lang="en-US" sz="1600" i="1"/>
              <a:t>aliasing</a:t>
            </a:r>
            <a:r>
              <a:rPr lang="en-US" sz="1600"/>
              <a:t>.  I guess an equal sign in </a:t>
            </a:r>
          </a:p>
          <a:p>
            <a:r>
              <a:rPr lang="en-US" sz="1600"/>
              <a:t>the context of lists, means </a:t>
            </a:r>
          </a:p>
          <a:p>
            <a:r>
              <a:rPr lang="en-US" sz="1600"/>
              <a:t>equating the reference points in </a:t>
            </a:r>
          </a:p>
          <a:p>
            <a:r>
              <a:rPr lang="en-US" sz="1600"/>
              <a:t>memory?  </a:t>
            </a:r>
          </a:p>
        </p:txBody>
      </p:sp>
      <p:sp>
        <p:nvSpPr>
          <p:cNvPr id="4" name="TextBox 3">
            <a:extLst>
              <a:ext uri="{FF2B5EF4-FFF2-40B4-BE49-F238E27FC236}">
                <a16:creationId xmlns:a16="http://schemas.microsoft.com/office/drawing/2014/main" id="{86EF1FF0-3150-468C-AE61-D254DA575D9A}"/>
              </a:ext>
            </a:extLst>
          </p:cNvPr>
          <p:cNvSpPr txBox="1"/>
          <p:nvPr/>
        </p:nvSpPr>
        <p:spPr>
          <a:xfrm>
            <a:off x="4600166" y="1997407"/>
            <a:ext cx="1677703" cy="369332"/>
          </a:xfrm>
          <a:prstGeom prst="rect">
            <a:avLst/>
          </a:prstGeom>
          <a:noFill/>
        </p:spPr>
        <p:txBody>
          <a:bodyPr wrap="none" rtlCol="0">
            <a:spAutoFit/>
          </a:bodyPr>
          <a:lstStyle/>
          <a:p>
            <a:r>
              <a:rPr lang="en-US"/>
              <a:t>List = [0,1,2,3,4]</a:t>
            </a:r>
          </a:p>
        </p:txBody>
      </p:sp>
      <mc:AlternateContent xmlns:mc="http://schemas.openxmlformats.org/markup-compatibility/2006" xmlns:p14="http://schemas.microsoft.com/office/powerpoint/2010/main">
        <mc:Choice Requires="p14">
          <p:contentPart p14:bwMode="auto" r:id="rId2">
            <p14:nvContentPartPr>
              <p14:cNvPr id="5" name="Ink 4">
                <a:extLst>
                  <a:ext uri="{FF2B5EF4-FFF2-40B4-BE49-F238E27FC236}">
                    <a16:creationId xmlns:a16="http://schemas.microsoft.com/office/drawing/2014/main" id="{98E016C8-169B-41C7-8D8F-0448E35FCA9D}"/>
                  </a:ext>
                </a:extLst>
              </p14:cNvPr>
              <p14:cNvContentPartPr/>
              <p14:nvPr/>
            </p14:nvContentPartPr>
            <p14:xfrm flipH="1">
              <a:off x="4191136" y="1628075"/>
              <a:ext cx="409030" cy="369332"/>
            </p14:xfrm>
          </p:contentPart>
        </mc:Choice>
        <mc:Fallback xmlns="">
          <p:pic>
            <p:nvPicPr>
              <p:cNvPr id="5" name="Ink 4">
                <a:extLst>
                  <a:ext uri="{FF2B5EF4-FFF2-40B4-BE49-F238E27FC236}">
                    <a16:creationId xmlns:a16="http://schemas.microsoft.com/office/drawing/2014/main" id="{98E016C8-169B-41C7-8D8F-0448E35FCA9D}"/>
                  </a:ext>
                </a:extLst>
              </p:cNvPr>
              <p:cNvPicPr/>
              <p:nvPr/>
            </p:nvPicPr>
            <p:blipFill>
              <a:blip r:embed="rId3"/>
              <a:stretch>
                <a:fillRect/>
              </a:stretch>
            </p:blipFill>
            <p:spPr>
              <a:xfrm flipH="1">
                <a:off x="4182142" y="1619076"/>
                <a:ext cx="426658" cy="386971"/>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0B3E7CE2-24CB-4A6B-AF63-770F0F6A91B1}"/>
                  </a:ext>
                </a:extLst>
              </p14:cNvPr>
              <p14:cNvContentPartPr/>
              <p14:nvPr/>
            </p14:nvContentPartPr>
            <p14:xfrm flipH="1">
              <a:off x="3856855" y="2388191"/>
              <a:ext cx="922231" cy="397080"/>
            </p14:xfrm>
          </p:contentPart>
        </mc:Choice>
        <mc:Fallback xmlns="">
          <p:pic>
            <p:nvPicPr>
              <p:cNvPr id="6" name="Ink 5">
                <a:extLst>
                  <a:ext uri="{FF2B5EF4-FFF2-40B4-BE49-F238E27FC236}">
                    <a16:creationId xmlns:a16="http://schemas.microsoft.com/office/drawing/2014/main" id="{0B3E7CE2-24CB-4A6B-AF63-770F0F6A91B1}"/>
                  </a:ext>
                </a:extLst>
              </p:cNvPr>
              <p:cNvPicPr/>
              <p:nvPr/>
            </p:nvPicPr>
            <p:blipFill>
              <a:blip r:embed="rId5"/>
              <a:stretch>
                <a:fillRect/>
              </a:stretch>
            </p:blipFill>
            <p:spPr>
              <a:xfrm flipH="1">
                <a:off x="3847856" y="2379191"/>
                <a:ext cx="939869" cy="414720"/>
              </a:xfrm>
              <a:prstGeom prst="rect">
                <a:avLst/>
              </a:prstGeom>
            </p:spPr>
          </p:pic>
        </mc:Fallback>
      </mc:AlternateContent>
      <p:sp>
        <p:nvSpPr>
          <p:cNvPr id="7" name="TextBox 6">
            <a:extLst>
              <a:ext uri="{FF2B5EF4-FFF2-40B4-BE49-F238E27FC236}">
                <a16:creationId xmlns:a16="http://schemas.microsoft.com/office/drawing/2014/main" id="{6AD063F0-ACA6-4F15-9BC9-98D77897FA13}"/>
              </a:ext>
            </a:extLst>
          </p:cNvPr>
          <p:cNvSpPr txBox="1"/>
          <p:nvPr/>
        </p:nvSpPr>
        <p:spPr>
          <a:xfrm>
            <a:off x="3856855" y="1277166"/>
            <a:ext cx="317716" cy="369332"/>
          </a:xfrm>
          <a:prstGeom prst="rect">
            <a:avLst/>
          </a:prstGeom>
          <a:noFill/>
        </p:spPr>
        <p:txBody>
          <a:bodyPr wrap="none" rtlCol="0">
            <a:spAutoFit/>
          </a:bodyPr>
          <a:lstStyle/>
          <a:p>
            <a:r>
              <a:rPr lang="en-US">
                <a:solidFill>
                  <a:srgbClr val="FF0000"/>
                </a:solidFill>
              </a:rPr>
              <a:t>A</a:t>
            </a:r>
          </a:p>
        </p:txBody>
      </p:sp>
      <p:sp>
        <p:nvSpPr>
          <p:cNvPr id="8" name="TextBox 7">
            <a:extLst>
              <a:ext uri="{FF2B5EF4-FFF2-40B4-BE49-F238E27FC236}">
                <a16:creationId xmlns:a16="http://schemas.microsoft.com/office/drawing/2014/main" id="{97D699C5-B2F5-45AF-915E-8423FB811065}"/>
              </a:ext>
            </a:extLst>
          </p:cNvPr>
          <p:cNvSpPr txBox="1"/>
          <p:nvPr/>
        </p:nvSpPr>
        <p:spPr>
          <a:xfrm>
            <a:off x="3582060" y="2622057"/>
            <a:ext cx="309700" cy="369332"/>
          </a:xfrm>
          <a:prstGeom prst="rect">
            <a:avLst/>
          </a:prstGeom>
          <a:noFill/>
        </p:spPr>
        <p:txBody>
          <a:bodyPr wrap="none" rtlCol="0">
            <a:spAutoFit/>
          </a:bodyPr>
          <a:lstStyle/>
          <a:p>
            <a:r>
              <a:rPr lang="en-US">
                <a:solidFill>
                  <a:srgbClr val="7030A0"/>
                </a:solidFill>
              </a:rPr>
              <a:t>B</a:t>
            </a:r>
          </a:p>
        </p:txBody>
      </p:sp>
      <p:sp>
        <p:nvSpPr>
          <p:cNvPr id="9" name="TextBox 8">
            <a:extLst>
              <a:ext uri="{FF2B5EF4-FFF2-40B4-BE49-F238E27FC236}">
                <a16:creationId xmlns:a16="http://schemas.microsoft.com/office/drawing/2014/main" id="{A23EA489-A76C-4A32-8E4A-AC6782E95F87}"/>
              </a:ext>
            </a:extLst>
          </p:cNvPr>
          <p:cNvSpPr txBox="1"/>
          <p:nvPr/>
        </p:nvSpPr>
        <p:spPr>
          <a:xfrm>
            <a:off x="7414591" y="1443409"/>
            <a:ext cx="4494244" cy="1569660"/>
          </a:xfrm>
          <a:prstGeom prst="rect">
            <a:avLst/>
          </a:prstGeom>
          <a:noFill/>
        </p:spPr>
        <p:txBody>
          <a:bodyPr wrap="none" rtlCol="0">
            <a:spAutoFit/>
          </a:bodyPr>
          <a:lstStyle/>
          <a:p>
            <a:r>
              <a:rPr lang="en-US" sz="1600"/>
              <a:t>But if we were to set A and B separately equal</a:t>
            </a:r>
          </a:p>
          <a:p>
            <a:r>
              <a:rPr lang="en-US" sz="1600"/>
              <a:t>to [0, 1, 2, 3, 4], they would not be linked,</a:t>
            </a:r>
          </a:p>
          <a:p>
            <a:r>
              <a:rPr lang="en-US" sz="1600"/>
              <a:t>and we could change one w/o necessarily</a:t>
            </a:r>
          </a:p>
          <a:p>
            <a:r>
              <a:rPr lang="en-US" sz="1600"/>
              <a:t>changing the other.  You can either do this explicitly,</a:t>
            </a:r>
          </a:p>
          <a:p>
            <a:r>
              <a:rPr lang="en-US" sz="1600"/>
              <a:t>A = [0,1,2,3,4], B = [0,1,2,3,4], or by </a:t>
            </a:r>
            <a:r>
              <a:rPr lang="en-US" sz="1600" i="1"/>
              <a:t>cloning</a:t>
            </a:r>
          </a:p>
          <a:p>
            <a:r>
              <a:rPr lang="en-US" sz="1600"/>
              <a:t>A = List[:], B = List[:], (or A = B[:]?)</a:t>
            </a:r>
          </a:p>
        </p:txBody>
      </p:sp>
      <p:sp>
        <p:nvSpPr>
          <p:cNvPr id="10" name="TextBox 9">
            <a:extLst>
              <a:ext uri="{FF2B5EF4-FFF2-40B4-BE49-F238E27FC236}">
                <a16:creationId xmlns:a16="http://schemas.microsoft.com/office/drawing/2014/main" id="{7197A6E1-0640-4077-9D40-429119CB073D}"/>
              </a:ext>
            </a:extLst>
          </p:cNvPr>
          <p:cNvSpPr txBox="1"/>
          <p:nvPr/>
        </p:nvSpPr>
        <p:spPr>
          <a:xfrm>
            <a:off x="274512" y="3653397"/>
            <a:ext cx="10708119" cy="584775"/>
          </a:xfrm>
          <a:prstGeom prst="rect">
            <a:avLst/>
          </a:prstGeom>
          <a:noFill/>
        </p:spPr>
        <p:txBody>
          <a:bodyPr wrap="square" rtlCol="0">
            <a:spAutoFit/>
          </a:bodyPr>
          <a:lstStyle/>
          <a:p>
            <a:r>
              <a:rPr lang="en-US" sz="1600"/>
              <a:t>I’ve found that using </a:t>
            </a:r>
            <a:r>
              <a:rPr lang="en-US" sz="1600" i="1"/>
              <a:t>for</a:t>
            </a:r>
            <a:r>
              <a:rPr lang="en-US" sz="1600"/>
              <a:t> loops to set the values of one list, A, equal to the values of another list, B, or equal to values</a:t>
            </a:r>
          </a:p>
          <a:p>
            <a:r>
              <a:rPr lang="en-US" sz="1600"/>
              <a:t>related to B, somehow ends up equating A and B.  They get </a:t>
            </a:r>
            <a:r>
              <a:rPr lang="en-US" sz="1600" i="1"/>
              <a:t>aliased</a:t>
            </a:r>
            <a:r>
              <a:rPr lang="en-US" sz="1600"/>
              <a:t> somehow.  Sometimes….?  </a:t>
            </a:r>
          </a:p>
        </p:txBody>
      </p:sp>
      <mc:AlternateContent xmlns:mc="http://schemas.openxmlformats.org/markup-compatibility/2006" xmlns:p14="http://schemas.microsoft.com/office/powerpoint/2010/main">
        <mc:Choice Requires="p14">
          <p:contentPart p14:bwMode="auto" r:id="rId6">
            <p14:nvContentPartPr>
              <p14:cNvPr id="16" name="Ink 15">
                <a:extLst>
                  <a:ext uri="{FF2B5EF4-FFF2-40B4-BE49-F238E27FC236}">
                    <a16:creationId xmlns:a16="http://schemas.microsoft.com/office/drawing/2014/main" id="{A415DB9F-6056-4A5B-B10B-B99F118C7C43}"/>
                  </a:ext>
                </a:extLst>
              </p14:cNvPr>
              <p14:cNvContentPartPr/>
              <p14:nvPr/>
            </p14:nvContentPartPr>
            <p14:xfrm>
              <a:off x="6165347" y="1606797"/>
              <a:ext cx="476368" cy="430135"/>
            </p14:xfrm>
          </p:contentPart>
        </mc:Choice>
        <mc:Fallback xmlns="">
          <p:pic>
            <p:nvPicPr>
              <p:cNvPr id="16" name="Ink 15">
                <a:extLst>
                  <a:ext uri="{FF2B5EF4-FFF2-40B4-BE49-F238E27FC236}">
                    <a16:creationId xmlns:a16="http://schemas.microsoft.com/office/drawing/2014/main" id="{A415DB9F-6056-4A5B-B10B-B99F118C7C43}"/>
                  </a:ext>
                </a:extLst>
              </p:cNvPr>
              <p:cNvPicPr/>
              <p:nvPr/>
            </p:nvPicPr>
            <p:blipFill>
              <a:blip r:embed="rId10"/>
              <a:stretch>
                <a:fillRect/>
              </a:stretch>
            </p:blipFill>
            <p:spPr>
              <a:xfrm>
                <a:off x="6156352" y="1597798"/>
                <a:ext cx="493998" cy="447772"/>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7" name="Ink 16">
                <a:extLst>
                  <a:ext uri="{FF2B5EF4-FFF2-40B4-BE49-F238E27FC236}">
                    <a16:creationId xmlns:a16="http://schemas.microsoft.com/office/drawing/2014/main" id="{26E85187-B2C6-4947-9F4D-03DD5692FF31}"/>
                  </a:ext>
                </a:extLst>
              </p14:cNvPr>
              <p14:cNvContentPartPr/>
              <p14:nvPr/>
            </p14:nvContentPartPr>
            <p14:xfrm flipH="1" flipV="1">
              <a:off x="6106553" y="2427542"/>
              <a:ext cx="857787" cy="369333"/>
            </p14:xfrm>
          </p:contentPart>
        </mc:Choice>
        <mc:Fallback xmlns="">
          <p:pic>
            <p:nvPicPr>
              <p:cNvPr id="17" name="Ink 16">
                <a:extLst>
                  <a:ext uri="{FF2B5EF4-FFF2-40B4-BE49-F238E27FC236}">
                    <a16:creationId xmlns:a16="http://schemas.microsoft.com/office/drawing/2014/main" id="{26E85187-B2C6-4947-9F4D-03DD5692FF31}"/>
                  </a:ext>
                </a:extLst>
              </p:cNvPr>
              <p:cNvPicPr/>
              <p:nvPr/>
            </p:nvPicPr>
            <p:blipFill>
              <a:blip r:embed="rId12"/>
              <a:stretch>
                <a:fillRect/>
              </a:stretch>
            </p:blipFill>
            <p:spPr>
              <a:xfrm flipH="1" flipV="1">
                <a:off x="6097554" y="2418543"/>
                <a:ext cx="875425" cy="386972"/>
              </a:xfrm>
              <a:prstGeom prst="rect">
                <a:avLst/>
              </a:prstGeom>
            </p:spPr>
          </p:pic>
        </mc:Fallback>
      </mc:AlternateContent>
      <p:sp>
        <p:nvSpPr>
          <p:cNvPr id="18" name="TextBox 17">
            <a:extLst>
              <a:ext uri="{FF2B5EF4-FFF2-40B4-BE49-F238E27FC236}">
                <a16:creationId xmlns:a16="http://schemas.microsoft.com/office/drawing/2014/main" id="{EF49DF0A-96C9-41EC-8D70-75A8CCF0879D}"/>
              </a:ext>
            </a:extLst>
          </p:cNvPr>
          <p:cNvSpPr txBox="1"/>
          <p:nvPr/>
        </p:nvSpPr>
        <p:spPr>
          <a:xfrm>
            <a:off x="6313440" y="1255714"/>
            <a:ext cx="317716" cy="369332"/>
          </a:xfrm>
          <a:prstGeom prst="rect">
            <a:avLst/>
          </a:prstGeom>
          <a:noFill/>
        </p:spPr>
        <p:txBody>
          <a:bodyPr wrap="none" rtlCol="0">
            <a:spAutoFit/>
          </a:bodyPr>
          <a:lstStyle/>
          <a:p>
            <a:r>
              <a:rPr lang="en-US">
                <a:solidFill>
                  <a:srgbClr val="FF0000"/>
                </a:solidFill>
              </a:rPr>
              <a:t>A</a:t>
            </a:r>
          </a:p>
        </p:txBody>
      </p:sp>
      <p:sp>
        <p:nvSpPr>
          <p:cNvPr id="19" name="TextBox 18">
            <a:extLst>
              <a:ext uri="{FF2B5EF4-FFF2-40B4-BE49-F238E27FC236}">
                <a16:creationId xmlns:a16="http://schemas.microsoft.com/office/drawing/2014/main" id="{726A45B2-AA90-4CF1-8D10-8280AFB5F29A}"/>
              </a:ext>
            </a:extLst>
          </p:cNvPr>
          <p:cNvSpPr txBox="1"/>
          <p:nvPr/>
        </p:nvSpPr>
        <p:spPr>
          <a:xfrm>
            <a:off x="6623948" y="2738064"/>
            <a:ext cx="309700" cy="369332"/>
          </a:xfrm>
          <a:prstGeom prst="rect">
            <a:avLst/>
          </a:prstGeom>
          <a:noFill/>
        </p:spPr>
        <p:txBody>
          <a:bodyPr wrap="none" rtlCol="0">
            <a:spAutoFit/>
          </a:bodyPr>
          <a:lstStyle/>
          <a:p>
            <a:r>
              <a:rPr lang="en-US">
                <a:solidFill>
                  <a:srgbClr val="7030A0"/>
                </a:solidFill>
              </a:rPr>
              <a:t>B</a:t>
            </a:r>
          </a:p>
        </p:txBody>
      </p:sp>
      <p:pic>
        <p:nvPicPr>
          <p:cNvPr id="12" name="Picture 11">
            <a:extLst>
              <a:ext uri="{FF2B5EF4-FFF2-40B4-BE49-F238E27FC236}">
                <a16:creationId xmlns:a16="http://schemas.microsoft.com/office/drawing/2014/main" id="{97BAD0D8-8F21-8BCB-E4E8-AF3CA9E50FE1}"/>
              </a:ext>
            </a:extLst>
          </p:cNvPr>
          <p:cNvPicPr>
            <a:picLocks noChangeAspect="1"/>
          </p:cNvPicPr>
          <p:nvPr/>
        </p:nvPicPr>
        <p:blipFill>
          <a:blip r:embed="rId13"/>
          <a:stretch>
            <a:fillRect/>
          </a:stretch>
        </p:blipFill>
        <p:spPr>
          <a:xfrm>
            <a:off x="374011" y="5185181"/>
            <a:ext cx="1867744" cy="1051244"/>
          </a:xfrm>
          <a:prstGeom prst="rect">
            <a:avLst/>
          </a:prstGeom>
        </p:spPr>
      </p:pic>
      <mc:AlternateContent xmlns:mc="http://schemas.openxmlformats.org/markup-compatibility/2006" xmlns:p14="http://schemas.microsoft.com/office/powerpoint/2010/main">
        <mc:Choice Requires="p14">
          <p:contentPart p14:bwMode="auto" r:id="rId14">
            <p14:nvContentPartPr>
              <p14:cNvPr id="20" name="Ink 19">
                <a:extLst>
                  <a:ext uri="{FF2B5EF4-FFF2-40B4-BE49-F238E27FC236}">
                    <a16:creationId xmlns:a16="http://schemas.microsoft.com/office/drawing/2014/main" id="{1634D922-FE8A-800F-372B-351773A4AFD3}"/>
                  </a:ext>
                </a:extLst>
              </p14:cNvPr>
              <p14:cNvContentPartPr/>
              <p14:nvPr/>
            </p14:nvContentPartPr>
            <p14:xfrm>
              <a:off x="2654535" y="5670794"/>
              <a:ext cx="664920" cy="168480"/>
            </p14:xfrm>
          </p:contentPart>
        </mc:Choice>
        <mc:Fallback xmlns="">
          <p:pic>
            <p:nvPicPr>
              <p:cNvPr id="20" name="Ink 19">
                <a:extLst>
                  <a:ext uri="{FF2B5EF4-FFF2-40B4-BE49-F238E27FC236}">
                    <a16:creationId xmlns:a16="http://schemas.microsoft.com/office/drawing/2014/main" id="{1634D922-FE8A-800F-372B-351773A4AFD3}"/>
                  </a:ext>
                </a:extLst>
              </p:cNvPr>
              <p:cNvPicPr/>
              <p:nvPr/>
            </p:nvPicPr>
            <p:blipFill>
              <a:blip r:embed="rId15"/>
              <a:stretch>
                <a:fillRect/>
              </a:stretch>
            </p:blipFill>
            <p:spPr>
              <a:xfrm>
                <a:off x="2645895" y="5662154"/>
                <a:ext cx="682560" cy="186120"/>
              </a:xfrm>
              <a:prstGeom prst="rect">
                <a:avLst/>
              </a:prstGeom>
            </p:spPr>
          </p:pic>
        </mc:Fallback>
      </mc:AlternateContent>
      <p:pic>
        <p:nvPicPr>
          <p:cNvPr id="21" name="Picture 20">
            <a:extLst>
              <a:ext uri="{FF2B5EF4-FFF2-40B4-BE49-F238E27FC236}">
                <a16:creationId xmlns:a16="http://schemas.microsoft.com/office/drawing/2014/main" id="{5D4DE7CA-1858-9309-3A4F-D379A2BAC676}"/>
              </a:ext>
            </a:extLst>
          </p:cNvPr>
          <p:cNvPicPr>
            <a:picLocks noChangeAspect="1"/>
          </p:cNvPicPr>
          <p:nvPr/>
        </p:nvPicPr>
        <p:blipFill>
          <a:blip r:embed="rId16"/>
          <a:stretch>
            <a:fillRect/>
          </a:stretch>
        </p:blipFill>
        <p:spPr>
          <a:xfrm>
            <a:off x="3666294" y="5245862"/>
            <a:ext cx="1867743" cy="888440"/>
          </a:xfrm>
          <a:prstGeom prst="rect">
            <a:avLst/>
          </a:prstGeom>
        </p:spPr>
      </p:pic>
      <p:sp>
        <p:nvSpPr>
          <p:cNvPr id="23" name="TextBox 22">
            <a:extLst>
              <a:ext uri="{FF2B5EF4-FFF2-40B4-BE49-F238E27FC236}">
                <a16:creationId xmlns:a16="http://schemas.microsoft.com/office/drawing/2014/main" id="{A66C65F4-D2EE-5918-CCEA-CCE6CAD81380}"/>
              </a:ext>
            </a:extLst>
          </p:cNvPr>
          <p:cNvSpPr txBox="1"/>
          <p:nvPr/>
        </p:nvSpPr>
        <p:spPr>
          <a:xfrm>
            <a:off x="321515" y="4512059"/>
            <a:ext cx="3694198" cy="338554"/>
          </a:xfrm>
          <a:prstGeom prst="rect">
            <a:avLst/>
          </a:prstGeom>
          <a:noFill/>
        </p:spPr>
        <p:txBody>
          <a:bodyPr wrap="square">
            <a:spAutoFit/>
          </a:bodyPr>
          <a:lstStyle/>
          <a:p>
            <a:r>
              <a:rPr lang="en-US" sz="1600"/>
              <a:t>Here is another example of aliasing,</a:t>
            </a:r>
          </a:p>
        </p:txBody>
      </p:sp>
      <p:pic>
        <p:nvPicPr>
          <p:cNvPr id="11" name="Picture 10">
            <a:extLst>
              <a:ext uri="{FF2B5EF4-FFF2-40B4-BE49-F238E27FC236}">
                <a16:creationId xmlns:a16="http://schemas.microsoft.com/office/drawing/2014/main" id="{73FD3B01-FCF5-D761-8C42-7FE2AF4D0085}"/>
              </a:ext>
            </a:extLst>
          </p:cNvPr>
          <p:cNvPicPr>
            <a:picLocks noChangeAspect="1"/>
          </p:cNvPicPr>
          <p:nvPr/>
        </p:nvPicPr>
        <p:blipFill>
          <a:blip r:embed="rId17"/>
          <a:stretch>
            <a:fillRect/>
          </a:stretch>
        </p:blipFill>
        <p:spPr>
          <a:xfrm>
            <a:off x="9333932" y="4656074"/>
            <a:ext cx="1767993" cy="1737511"/>
          </a:xfrm>
          <a:prstGeom prst="rect">
            <a:avLst/>
          </a:prstGeom>
        </p:spPr>
      </p:pic>
      <p:sp>
        <p:nvSpPr>
          <p:cNvPr id="13" name="TextBox 12">
            <a:extLst>
              <a:ext uri="{FF2B5EF4-FFF2-40B4-BE49-F238E27FC236}">
                <a16:creationId xmlns:a16="http://schemas.microsoft.com/office/drawing/2014/main" id="{8D37D293-7A96-E955-198C-9EF6D9815840}"/>
              </a:ext>
            </a:extLst>
          </p:cNvPr>
          <p:cNvSpPr txBox="1"/>
          <p:nvPr/>
        </p:nvSpPr>
        <p:spPr>
          <a:xfrm>
            <a:off x="6106553" y="4552206"/>
            <a:ext cx="3694198" cy="338554"/>
          </a:xfrm>
          <a:prstGeom prst="rect">
            <a:avLst/>
          </a:prstGeom>
          <a:noFill/>
        </p:spPr>
        <p:txBody>
          <a:bodyPr wrap="square">
            <a:spAutoFit/>
          </a:bodyPr>
          <a:lstStyle/>
          <a:p>
            <a:r>
              <a:rPr lang="en-US" sz="1600"/>
              <a:t>Here is an example of aliasing.</a:t>
            </a:r>
          </a:p>
        </p:txBody>
      </p:sp>
      <p:sp>
        <p:nvSpPr>
          <p:cNvPr id="14" name="TextBox 13">
            <a:extLst>
              <a:ext uri="{FF2B5EF4-FFF2-40B4-BE49-F238E27FC236}">
                <a16:creationId xmlns:a16="http://schemas.microsoft.com/office/drawing/2014/main" id="{2E4872F8-45DE-6201-75C5-65C9EFEA9AC5}"/>
              </a:ext>
            </a:extLst>
          </p:cNvPr>
          <p:cNvSpPr txBox="1"/>
          <p:nvPr/>
        </p:nvSpPr>
        <p:spPr>
          <a:xfrm>
            <a:off x="321515" y="679956"/>
            <a:ext cx="1064833" cy="369332"/>
          </a:xfrm>
          <a:prstGeom prst="rect">
            <a:avLst/>
          </a:prstGeom>
          <a:noFill/>
        </p:spPr>
        <p:txBody>
          <a:bodyPr wrap="square" rtlCol="0">
            <a:spAutoFit/>
          </a:bodyPr>
          <a:lstStyle/>
          <a:p>
            <a:r>
              <a:rPr lang="en-US" b="1"/>
              <a:t>Aliasing</a:t>
            </a:r>
          </a:p>
        </p:txBody>
      </p:sp>
    </p:spTree>
    <p:extLst>
      <p:ext uri="{BB962C8B-B14F-4D97-AF65-F5344CB8AC3E}">
        <p14:creationId xmlns:p14="http://schemas.microsoft.com/office/powerpoint/2010/main" val="2885993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E012562-64C4-4E67-97F9-1FFF765BEE09}"/>
              </a:ext>
            </a:extLst>
          </p:cNvPr>
          <p:cNvSpPr txBox="1"/>
          <p:nvPr/>
        </p:nvSpPr>
        <p:spPr>
          <a:xfrm>
            <a:off x="5023294" y="131258"/>
            <a:ext cx="831446" cy="523220"/>
          </a:xfrm>
          <a:prstGeom prst="rect">
            <a:avLst/>
          </a:prstGeom>
          <a:noFill/>
        </p:spPr>
        <p:txBody>
          <a:bodyPr wrap="none" rtlCol="0">
            <a:spAutoFit/>
          </a:bodyPr>
          <a:lstStyle/>
          <a:p>
            <a:r>
              <a:rPr lang="en-US" sz="2800" b="1" u="sng">
                <a:solidFill>
                  <a:srgbClr val="00B050"/>
                </a:solidFill>
              </a:rPr>
              <a:t>Lists</a:t>
            </a:r>
            <a:endParaRPr lang="en-US" b="1" u="sng">
              <a:solidFill>
                <a:srgbClr val="00B050"/>
              </a:solidFill>
            </a:endParaRPr>
          </a:p>
        </p:txBody>
      </p:sp>
      <p:sp>
        <p:nvSpPr>
          <p:cNvPr id="11" name="TextBox 10">
            <a:extLst>
              <a:ext uri="{FF2B5EF4-FFF2-40B4-BE49-F238E27FC236}">
                <a16:creationId xmlns:a16="http://schemas.microsoft.com/office/drawing/2014/main" id="{302A3D85-9025-4578-BF93-ECFCCE1C665B}"/>
              </a:ext>
            </a:extLst>
          </p:cNvPr>
          <p:cNvSpPr txBox="1"/>
          <p:nvPr/>
        </p:nvSpPr>
        <p:spPr>
          <a:xfrm>
            <a:off x="482705" y="1684390"/>
            <a:ext cx="10215425" cy="584775"/>
          </a:xfrm>
          <a:prstGeom prst="rect">
            <a:avLst/>
          </a:prstGeom>
          <a:noFill/>
        </p:spPr>
        <p:txBody>
          <a:bodyPr wrap="none" rtlCol="0">
            <a:spAutoFit/>
          </a:bodyPr>
          <a:lstStyle/>
          <a:p>
            <a:r>
              <a:rPr lang="en-US" sz="1600"/>
              <a:t>If A is a set of sets, then trying to copy it via B = A[:], somehow aliases it instead.  Have to copy the individual elements of</a:t>
            </a:r>
          </a:p>
          <a:p>
            <a:r>
              <a:rPr lang="en-US" sz="1600"/>
              <a:t>A, and then create B from it, rather.  This might be called a deep copy.  All three versions work.</a:t>
            </a:r>
          </a:p>
        </p:txBody>
      </p:sp>
      <p:pic>
        <p:nvPicPr>
          <p:cNvPr id="13" name="Picture 12">
            <a:extLst>
              <a:ext uri="{FF2B5EF4-FFF2-40B4-BE49-F238E27FC236}">
                <a16:creationId xmlns:a16="http://schemas.microsoft.com/office/drawing/2014/main" id="{BBB1CB7D-7E2A-46D3-BCAB-816DEA447F61}"/>
              </a:ext>
            </a:extLst>
          </p:cNvPr>
          <p:cNvPicPr>
            <a:picLocks noChangeAspect="1"/>
          </p:cNvPicPr>
          <p:nvPr/>
        </p:nvPicPr>
        <p:blipFill>
          <a:blip r:embed="rId2"/>
          <a:stretch>
            <a:fillRect/>
          </a:stretch>
        </p:blipFill>
        <p:spPr>
          <a:xfrm>
            <a:off x="482705" y="2448333"/>
            <a:ext cx="2409825" cy="1228725"/>
          </a:xfrm>
          <a:prstGeom prst="rect">
            <a:avLst/>
          </a:prstGeom>
        </p:spPr>
      </p:pic>
      <p:pic>
        <p:nvPicPr>
          <p:cNvPr id="14" name="Picture 13">
            <a:extLst>
              <a:ext uri="{FF2B5EF4-FFF2-40B4-BE49-F238E27FC236}">
                <a16:creationId xmlns:a16="http://schemas.microsoft.com/office/drawing/2014/main" id="{B2608313-2E7F-4C66-B61F-458B7B6C0DA7}"/>
              </a:ext>
            </a:extLst>
          </p:cNvPr>
          <p:cNvPicPr>
            <a:picLocks noChangeAspect="1"/>
          </p:cNvPicPr>
          <p:nvPr/>
        </p:nvPicPr>
        <p:blipFill>
          <a:blip r:embed="rId3"/>
          <a:stretch>
            <a:fillRect/>
          </a:stretch>
        </p:blipFill>
        <p:spPr>
          <a:xfrm>
            <a:off x="3380886" y="2448333"/>
            <a:ext cx="2390775" cy="1228725"/>
          </a:xfrm>
          <a:prstGeom prst="rect">
            <a:avLst/>
          </a:prstGeom>
        </p:spPr>
      </p:pic>
      <p:pic>
        <p:nvPicPr>
          <p:cNvPr id="15" name="Picture 14">
            <a:extLst>
              <a:ext uri="{FF2B5EF4-FFF2-40B4-BE49-F238E27FC236}">
                <a16:creationId xmlns:a16="http://schemas.microsoft.com/office/drawing/2014/main" id="{1D9EB1AA-9EE7-4DB7-BAB8-FEC1614AEFF0}"/>
              </a:ext>
            </a:extLst>
          </p:cNvPr>
          <p:cNvPicPr>
            <a:picLocks noChangeAspect="1"/>
          </p:cNvPicPr>
          <p:nvPr/>
        </p:nvPicPr>
        <p:blipFill>
          <a:blip r:embed="rId4"/>
          <a:stretch>
            <a:fillRect/>
          </a:stretch>
        </p:blipFill>
        <p:spPr>
          <a:xfrm>
            <a:off x="6243359" y="2455051"/>
            <a:ext cx="2114550" cy="809625"/>
          </a:xfrm>
          <a:prstGeom prst="rect">
            <a:avLst/>
          </a:prstGeom>
        </p:spPr>
      </p:pic>
      <p:sp>
        <p:nvSpPr>
          <p:cNvPr id="3" name="TextBox 2">
            <a:extLst>
              <a:ext uri="{FF2B5EF4-FFF2-40B4-BE49-F238E27FC236}">
                <a16:creationId xmlns:a16="http://schemas.microsoft.com/office/drawing/2014/main" id="{35546168-8538-15FD-6C63-3D0D914728B5}"/>
              </a:ext>
            </a:extLst>
          </p:cNvPr>
          <p:cNvSpPr txBox="1"/>
          <p:nvPr/>
        </p:nvSpPr>
        <p:spPr>
          <a:xfrm>
            <a:off x="482705" y="1359936"/>
            <a:ext cx="1064833" cy="369332"/>
          </a:xfrm>
          <a:prstGeom prst="rect">
            <a:avLst/>
          </a:prstGeom>
          <a:noFill/>
        </p:spPr>
        <p:txBody>
          <a:bodyPr wrap="square" rtlCol="0">
            <a:spAutoFit/>
          </a:bodyPr>
          <a:lstStyle/>
          <a:p>
            <a:r>
              <a:rPr lang="en-US" b="1"/>
              <a:t>Aliasing</a:t>
            </a:r>
          </a:p>
        </p:txBody>
      </p:sp>
    </p:spTree>
    <p:extLst>
      <p:ext uri="{BB962C8B-B14F-4D97-AF65-F5344CB8AC3E}">
        <p14:creationId xmlns:p14="http://schemas.microsoft.com/office/powerpoint/2010/main" val="33352109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26EA18D-CE6E-4CF2-9C0D-C5E9A5BECADC}"/>
              </a:ext>
            </a:extLst>
          </p:cNvPr>
          <p:cNvSpPr txBox="1"/>
          <p:nvPr/>
        </p:nvSpPr>
        <p:spPr>
          <a:xfrm>
            <a:off x="5001182" y="177132"/>
            <a:ext cx="831446" cy="523220"/>
          </a:xfrm>
          <a:prstGeom prst="rect">
            <a:avLst/>
          </a:prstGeom>
          <a:noFill/>
        </p:spPr>
        <p:txBody>
          <a:bodyPr wrap="none" rtlCol="0">
            <a:spAutoFit/>
          </a:bodyPr>
          <a:lstStyle/>
          <a:p>
            <a:r>
              <a:rPr lang="en-US" sz="2800" b="1" u="sng">
                <a:solidFill>
                  <a:srgbClr val="00B050"/>
                </a:solidFill>
              </a:rPr>
              <a:t>Lists</a:t>
            </a:r>
            <a:endParaRPr lang="en-US" b="1" u="sng">
              <a:solidFill>
                <a:srgbClr val="00B050"/>
              </a:solidFill>
            </a:endParaRPr>
          </a:p>
        </p:txBody>
      </p:sp>
      <p:pic>
        <p:nvPicPr>
          <p:cNvPr id="6" name="Picture 5">
            <a:extLst>
              <a:ext uri="{FF2B5EF4-FFF2-40B4-BE49-F238E27FC236}">
                <a16:creationId xmlns:a16="http://schemas.microsoft.com/office/drawing/2014/main" id="{9C3A9DFE-4E75-4A7D-A756-9B4FB29C3B9E}"/>
              </a:ext>
            </a:extLst>
          </p:cNvPr>
          <p:cNvPicPr>
            <a:picLocks noChangeAspect="1"/>
          </p:cNvPicPr>
          <p:nvPr/>
        </p:nvPicPr>
        <p:blipFill>
          <a:blip r:embed="rId2"/>
          <a:stretch>
            <a:fillRect/>
          </a:stretch>
        </p:blipFill>
        <p:spPr>
          <a:xfrm>
            <a:off x="333589" y="1306291"/>
            <a:ext cx="5534551" cy="745708"/>
          </a:xfrm>
          <a:prstGeom prst="rect">
            <a:avLst/>
          </a:prstGeom>
        </p:spPr>
      </p:pic>
      <mc:AlternateContent xmlns:mc="http://schemas.openxmlformats.org/markup-compatibility/2006" xmlns:p14="http://schemas.microsoft.com/office/powerpoint/2010/main">
        <mc:Choice Requires="p14">
          <p:contentPart p14:bwMode="auto" r:id="rId3">
            <p14:nvContentPartPr>
              <p14:cNvPr id="9" name="Ink 8">
                <a:extLst>
                  <a:ext uri="{FF2B5EF4-FFF2-40B4-BE49-F238E27FC236}">
                    <a16:creationId xmlns:a16="http://schemas.microsoft.com/office/drawing/2014/main" id="{564FABAE-5783-4DB2-81FA-B4D356B2741F}"/>
                  </a:ext>
                </a:extLst>
              </p14:cNvPr>
              <p14:cNvContentPartPr/>
              <p14:nvPr/>
            </p14:nvContentPartPr>
            <p14:xfrm rot="20394437">
              <a:off x="5954141" y="1240485"/>
              <a:ext cx="959040" cy="877320"/>
            </p14:xfrm>
          </p:contentPart>
        </mc:Choice>
        <mc:Fallback xmlns="">
          <p:pic>
            <p:nvPicPr>
              <p:cNvPr id="9" name="Ink 8">
                <a:extLst>
                  <a:ext uri="{FF2B5EF4-FFF2-40B4-BE49-F238E27FC236}">
                    <a16:creationId xmlns:a16="http://schemas.microsoft.com/office/drawing/2014/main" id="{564FABAE-5783-4DB2-81FA-B4D356B2741F}"/>
                  </a:ext>
                </a:extLst>
              </p:cNvPr>
              <p:cNvPicPr/>
              <p:nvPr/>
            </p:nvPicPr>
            <p:blipFill>
              <a:blip r:embed="rId4"/>
              <a:stretch>
                <a:fillRect/>
              </a:stretch>
            </p:blipFill>
            <p:spPr>
              <a:xfrm rot="20394437">
                <a:off x="5945141" y="1231485"/>
                <a:ext cx="976680" cy="894960"/>
              </a:xfrm>
              <a:prstGeom prst="rect">
                <a:avLst/>
              </a:prstGeom>
            </p:spPr>
          </p:pic>
        </mc:Fallback>
      </mc:AlternateContent>
      <p:sp>
        <p:nvSpPr>
          <p:cNvPr id="10" name="TextBox 9">
            <a:extLst>
              <a:ext uri="{FF2B5EF4-FFF2-40B4-BE49-F238E27FC236}">
                <a16:creationId xmlns:a16="http://schemas.microsoft.com/office/drawing/2014/main" id="{D2081CEF-5808-418E-BB61-B91E39DE2213}"/>
              </a:ext>
            </a:extLst>
          </p:cNvPr>
          <p:cNvSpPr txBox="1"/>
          <p:nvPr/>
        </p:nvSpPr>
        <p:spPr>
          <a:xfrm>
            <a:off x="7258016" y="1220665"/>
            <a:ext cx="3897287" cy="1169551"/>
          </a:xfrm>
          <a:prstGeom prst="rect">
            <a:avLst/>
          </a:prstGeom>
          <a:noFill/>
        </p:spPr>
        <p:txBody>
          <a:bodyPr wrap="square" rtlCol="0">
            <a:spAutoFit/>
          </a:bodyPr>
          <a:lstStyle/>
          <a:p>
            <a:r>
              <a:rPr lang="en-US" sz="1400"/>
              <a:t>nice piece illustrating building up a list using list addition.  to compute next element in savings list, we take the last savings element (which is at the end of the list), and do the </a:t>
            </a:r>
          </a:p>
          <a:p>
            <a:r>
              <a:rPr lang="en-US" sz="1400"/>
              <a:t>usual math manipulations.</a:t>
            </a:r>
          </a:p>
        </p:txBody>
      </p:sp>
      <p:pic>
        <p:nvPicPr>
          <p:cNvPr id="11" name="Picture 10">
            <a:extLst>
              <a:ext uri="{FF2B5EF4-FFF2-40B4-BE49-F238E27FC236}">
                <a16:creationId xmlns:a16="http://schemas.microsoft.com/office/drawing/2014/main" id="{7B7B9A37-4987-477A-A2FF-02E2C6617A27}"/>
              </a:ext>
            </a:extLst>
          </p:cNvPr>
          <p:cNvPicPr>
            <a:picLocks noChangeAspect="1"/>
          </p:cNvPicPr>
          <p:nvPr/>
        </p:nvPicPr>
        <p:blipFill>
          <a:blip r:embed="rId5"/>
          <a:stretch>
            <a:fillRect/>
          </a:stretch>
        </p:blipFill>
        <p:spPr>
          <a:xfrm>
            <a:off x="333585" y="4437751"/>
            <a:ext cx="2190750" cy="2047875"/>
          </a:xfrm>
          <a:prstGeom prst="rect">
            <a:avLst/>
          </a:prstGeom>
        </p:spPr>
      </p:pic>
      <p:sp>
        <p:nvSpPr>
          <p:cNvPr id="12" name="TextBox 11">
            <a:extLst>
              <a:ext uri="{FF2B5EF4-FFF2-40B4-BE49-F238E27FC236}">
                <a16:creationId xmlns:a16="http://schemas.microsoft.com/office/drawing/2014/main" id="{E66633A3-BE72-4B52-A020-A4A4443F82FE}"/>
              </a:ext>
            </a:extLst>
          </p:cNvPr>
          <p:cNvSpPr txBox="1"/>
          <p:nvPr/>
        </p:nvSpPr>
        <p:spPr>
          <a:xfrm>
            <a:off x="298077" y="3396211"/>
            <a:ext cx="5534551" cy="738664"/>
          </a:xfrm>
          <a:prstGeom prst="rect">
            <a:avLst/>
          </a:prstGeom>
          <a:noFill/>
        </p:spPr>
        <p:txBody>
          <a:bodyPr wrap="square" rtlCol="0">
            <a:spAutoFit/>
          </a:bodyPr>
          <a:lstStyle/>
          <a:p>
            <a:r>
              <a:rPr lang="en-US" sz="1400"/>
              <a:t>This is how I ended up creating a sample matrix from lists.  Matrix is just a list of rows.  Gotta do it one row at a time (L is the row basically).  Seems awkward.  Is there a better way?</a:t>
            </a:r>
          </a:p>
        </p:txBody>
      </p:sp>
      <p:pic>
        <p:nvPicPr>
          <p:cNvPr id="3" name="Picture 2">
            <a:extLst>
              <a:ext uri="{FF2B5EF4-FFF2-40B4-BE49-F238E27FC236}">
                <a16:creationId xmlns:a16="http://schemas.microsoft.com/office/drawing/2014/main" id="{2C17ACCA-24F9-4AFB-9CB3-999911071906}"/>
              </a:ext>
            </a:extLst>
          </p:cNvPr>
          <p:cNvPicPr>
            <a:picLocks noChangeAspect="1"/>
          </p:cNvPicPr>
          <p:nvPr/>
        </p:nvPicPr>
        <p:blipFill>
          <a:blip r:embed="rId6"/>
          <a:stretch>
            <a:fillRect/>
          </a:stretch>
        </p:blipFill>
        <p:spPr>
          <a:xfrm>
            <a:off x="7630561" y="4008333"/>
            <a:ext cx="3343742" cy="1629002"/>
          </a:xfrm>
          <a:prstGeom prst="rect">
            <a:avLst/>
          </a:prstGeom>
        </p:spPr>
      </p:pic>
      <p:pic>
        <p:nvPicPr>
          <p:cNvPr id="4" name="Picture 3">
            <a:extLst>
              <a:ext uri="{FF2B5EF4-FFF2-40B4-BE49-F238E27FC236}">
                <a16:creationId xmlns:a16="http://schemas.microsoft.com/office/drawing/2014/main" id="{D1109B28-869A-4628-BBC3-F94F99E796E9}"/>
              </a:ext>
            </a:extLst>
          </p:cNvPr>
          <p:cNvPicPr>
            <a:picLocks noChangeAspect="1"/>
          </p:cNvPicPr>
          <p:nvPr/>
        </p:nvPicPr>
        <p:blipFill>
          <a:blip r:embed="rId7"/>
          <a:stretch>
            <a:fillRect/>
          </a:stretch>
        </p:blipFill>
        <p:spPr>
          <a:xfrm>
            <a:off x="7630561" y="5815139"/>
            <a:ext cx="3524742" cy="866896"/>
          </a:xfrm>
          <a:prstGeom prst="rect">
            <a:avLst/>
          </a:prstGeom>
        </p:spPr>
      </p:pic>
      <p:sp>
        <p:nvSpPr>
          <p:cNvPr id="5" name="TextBox 4">
            <a:extLst>
              <a:ext uri="{FF2B5EF4-FFF2-40B4-BE49-F238E27FC236}">
                <a16:creationId xmlns:a16="http://schemas.microsoft.com/office/drawing/2014/main" id="{527A65E0-F609-4475-9E01-460DF122F883}"/>
              </a:ext>
            </a:extLst>
          </p:cNvPr>
          <p:cNvSpPr txBox="1"/>
          <p:nvPr/>
        </p:nvSpPr>
        <p:spPr>
          <a:xfrm>
            <a:off x="7529208" y="3396211"/>
            <a:ext cx="3897287" cy="523220"/>
          </a:xfrm>
          <a:prstGeom prst="rect">
            <a:avLst/>
          </a:prstGeom>
          <a:noFill/>
        </p:spPr>
        <p:txBody>
          <a:bodyPr wrap="square" rtlCol="0">
            <a:spAutoFit/>
          </a:bodyPr>
          <a:lstStyle/>
          <a:p>
            <a:r>
              <a:rPr lang="en-US" sz="1400"/>
              <a:t>This below illustrates how we can iterate through matrix elements.</a:t>
            </a:r>
          </a:p>
        </p:txBody>
      </p:sp>
    </p:spTree>
    <p:extLst>
      <p:ext uri="{BB962C8B-B14F-4D97-AF65-F5344CB8AC3E}">
        <p14:creationId xmlns:p14="http://schemas.microsoft.com/office/powerpoint/2010/main" val="17986184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568D46-123C-4DFD-B3B3-46F9CD1E118D}"/>
              </a:ext>
            </a:extLst>
          </p:cNvPr>
          <p:cNvSpPr txBox="1"/>
          <p:nvPr/>
        </p:nvSpPr>
        <p:spPr>
          <a:xfrm>
            <a:off x="4875006" y="61741"/>
            <a:ext cx="800989" cy="523220"/>
          </a:xfrm>
          <a:prstGeom prst="rect">
            <a:avLst/>
          </a:prstGeom>
          <a:noFill/>
        </p:spPr>
        <p:txBody>
          <a:bodyPr wrap="none" rtlCol="0">
            <a:spAutoFit/>
          </a:bodyPr>
          <a:lstStyle/>
          <a:p>
            <a:r>
              <a:rPr lang="en-US" sz="2800" b="1" u="sng">
                <a:solidFill>
                  <a:srgbClr val="FF0000"/>
                </a:solidFill>
              </a:rPr>
              <a:t>Sets</a:t>
            </a:r>
            <a:endParaRPr lang="en-US" b="1" u="sng">
              <a:solidFill>
                <a:srgbClr val="FF0000"/>
              </a:solidFill>
            </a:endParaRPr>
          </a:p>
        </p:txBody>
      </p:sp>
      <p:sp>
        <p:nvSpPr>
          <p:cNvPr id="8" name="Rectangle 7">
            <a:extLst>
              <a:ext uri="{FF2B5EF4-FFF2-40B4-BE49-F238E27FC236}">
                <a16:creationId xmlns:a16="http://schemas.microsoft.com/office/drawing/2014/main" id="{BF91ADDB-6D0C-4AE7-B5FF-3B228B78DC65}"/>
              </a:ext>
            </a:extLst>
          </p:cNvPr>
          <p:cNvSpPr/>
          <p:nvPr/>
        </p:nvSpPr>
        <p:spPr>
          <a:xfrm>
            <a:off x="442811" y="752381"/>
            <a:ext cx="5299227" cy="1600438"/>
          </a:xfrm>
          <a:prstGeom prst="rect">
            <a:avLst/>
          </a:prstGeom>
        </p:spPr>
        <p:txBody>
          <a:bodyPr wrap="square">
            <a:spAutoFit/>
          </a:bodyPr>
          <a:lstStyle/>
          <a:p>
            <a:r>
              <a:rPr lang="en-US" b="1"/>
              <a:t>Set creation</a:t>
            </a:r>
            <a:endParaRPr lang="en-US" sz="2400" b="1"/>
          </a:p>
          <a:p>
            <a:r>
              <a:rPr lang="en-US" sz="1600"/>
              <a:t>Sets are like lists, but they keep only distinct elements.  </a:t>
            </a:r>
          </a:p>
          <a:p>
            <a:endParaRPr lang="en-US" sz="1600"/>
          </a:p>
          <a:p>
            <a:r>
              <a:rPr lang="en-US" sz="1600"/>
              <a:t>can create via NameofSet = {1,1,3,4,4,6}.</a:t>
            </a:r>
          </a:p>
          <a:p>
            <a:r>
              <a:rPr lang="en-US" sz="1600"/>
              <a:t>can convert a list to a set via: </a:t>
            </a:r>
            <a:r>
              <a:rPr lang="en-US" sz="1600" b="1"/>
              <a:t>NameofSet = set(NameofList)</a:t>
            </a:r>
            <a:r>
              <a:rPr lang="en-US" sz="1600"/>
              <a:t>.</a:t>
            </a:r>
          </a:p>
          <a:p>
            <a:r>
              <a:rPr lang="en-US" sz="1600"/>
              <a:t>can convert a pandas.Series to a set the same way.</a:t>
            </a:r>
          </a:p>
        </p:txBody>
      </p:sp>
      <p:sp>
        <p:nvSpPr>
          <p:cNvPr id="7" name="TextBox 6">
            <a:extLst>
              <a:ext uri="{FF2B5EF4-FFF2-40B4-BE49-F238E27FC236}">
                <a16:creationId xmlns:a16="http://schemas.microsoft.com/office/drawing/2014/main" id="{E6E41481-5A90-1B2E-0392-780C76501240}"/>
              </a:ext>
            </a:extLst>
          </p:cNvPr>
          <p:cNvSpPr txBox="1"/>
          <p:nvPr/>
        </p:nvSpPr>
        <p:spPr>
          <a:xfrm>
            <a:off x="442811" y="2460971"/>
            <a:ext cx="1484312" cy="338554"/>
          </a:xfrm>
          <a:prstGeom prst="rect">
            <a:avLst/>
          </a:prstGeom>
          <a:noFill/>
        </p:spPr>
        <p:txBody>
          <a:bodyPr wrap="square">
            <a:spAutoFit/>
          </a:bodyPr>
          <a:lstStyle/>
          <a:p>
            <a:r>
              <a:rPr lang="en-US" sz="1600"/>
              <a:t>For instance,</a:t>
            </a:r>
          </a:p>
        </p:txBody>
      </p:sp>
      <p:pic>
        <p:nvPicPr>
          <p:cNvPr id="2" name="Picture 1">
            <a:extLst>
              <a:ext uri="{FF2B5EF4-FFF2-40B4-BE49-F238E27FC236}">
                <a16:creationId xmlns:a16="http://schemas.microsoft.com/office/drawing/2014/main" id="{483BB259-4C79-3F38-4D48-3EC7E7CA719D}"/>
              </a:ext>
            </a:extLst>
          </p:cNvPr>
          <p:cNvPicPr>
            <a:picLocks noChangeAspect="1"/>
          </p:cNvPicPr>
          <p:nvPr/>
        </p:nvPicPr>
        <p:blipFill>
          <a:blip r:embed="rId3"/>
          <a:stretch>
            <a:fillRect/>
          </a:stretch>
        </p:blipFill>
        <p:spPr>
          <a:xfrm>
            <a:off x="504946" y="3055641"/>
            <a:ext cx="2661400" cy="799328"/>
          </a:xfrm>
          <a:prstGeom prst="rect">
            <a:avLst/>
          </a:prstGeom>
        </p:spPr>
      </p:pic>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52ABB943-2089-5FC2-1FCB-2AC9C8A44A1B}"/>
                  </a:ext>
                </a:extLst>
              </p14:cNvPr>
              <p14:cNvContentPartPr/>
              <p14:nvPr/>
            </p14:nvContentPartPr>
            <p14:xfrm>
              <a:off x="5682743" y="1906351"/>
              <a:ext cx="722520" cy="81720"/>
            </p14:xfrm>
          </p:contentPart>
        </mc:Choice>
        <mc:Fallback xmlns="">
          <p:pic>
            <p:nvPicPr>
              <p:cNvPr id="5" name="Ink 4">
                <a:extLst>
                  <a:ext uri="{FF2B5EF4-FFF2-40B4-BE49-F238E27FC236}">
                    <a16:creationId xmlns:a16="http://schemas.microsoft.com/office/drawing/2014/main" id="{52ABB943-2089-5FC2-1FCB-2AC9C8A44A1B}"/>
                  </a:ext>
                </a:extLst>
              </p:cNvPr>
              <p:cNvPicPr/>
              <p:nvPr/>
            </p:nvPicPr>
            <p:blipFill>
              <a:blip r:embed="rId5"/>
              <a:stretch>
                <a:fillRect/>
              </a:stretch>
            </p:blipFill>
            <p:spPr>
              <a:xfrm>
                <a:off x="5676626" y="1900258"/>
                <a:ext cx="734754" cy="93906"/>
              </a:xfrm>
              <a:prstGeom prst="rect">
                <a:avLst/>
              </a:prstGeom>
            </p:spPr>
          </p:pic>
        </mc:Fallback>
      </mc:AlternateContent>
      <p:sp>
        <p:nvSpPr>
          <p:cNvPr id="6" name="TextBox 5">
            <a:extLst>
              <a:ext uri="{FF2B5EF4-FFF2-40B4-BE49-F238E27FC236}">
                <a16:creationId xmlns:a16="http://schemas.microsoft.com/office/drawing/2014/main" id="{14756AFD-150F-69CA-19EB-ED206345E5EB}"/>
              </a:ext>
            </a:extLst>
          </p:cNvPr>
          <p:cNvSpPr txBox="1"/>
          <p:nvPr/>
        </p:nvSpPr>
        <p:spPr>
          <a:xfrm>
            <a:off x="6585177" y="1708359"/>
            <a:ext cx="3667432" cy="307777"/>
          </a:xfrm>
          <a:prstGeom prst="rect">
            <a:avLst/>
          </a:prstGeom>
          <a:noFill/>
        </p:spPr>
        <p:txBody>
          <a:bodyPr wrap="square" rtlCol="0">
            <a:spAutoFit/>
          </a:bodyPr>
          <a:lstStyle/>
          <a:p>
            <a:r>
              <a:rPr lang="en-US" sz="1400"/>
              <a:t>and it will get rid of all duplicates.</a:t>
            </a:r>
          </a:p>
        </p:txBody>
      </p:sp>
      <p:sp>
        <p:nvSpPr>
          <p:cNvPr id="9" name="TextBox 8">
            <a:extLst>
              <a:ext uri="{FF2B5EF4-FFF2-40B4-BE49-F238E27FC236}">
                <a16:creationId xmlns:a16="http://schemas.microsoft.com/office/drawing/2014/main" id="{F29A91E4-1649-9EFB-DB6B-7A1F51860153}"/>
              </a:ext>
            </a:extLst>
          </p:cNvPr>
          <p:cNvSpPr txBox="1"/>
          <p:nvPr/>
        </p:nvSpPr>
        <p:spPr>
          <a:xfrm>
            <a:off x="442811" y="4002933"/>
            <a:ext cx="4837113" cy="1569660"/>
          </a:xfrm>
          <a:prstGeom prst="rect">
            <a:avLst/>
          </a:prstGeom>
          <a:noFill/>
        </p:spPr>
        <p:txBody>
          <a:bodyPr wrap="square">
            <a:spAutoFit/>
          </a:bodyPr>
          <a:lstStyle/>
          <a:p>
            <a:r>
              <a:rPr lang="en-US" sz="1600"/>
              <a:t>Various operations are defined on sets.</a:t>
            </a:r>
          </a:p>
          <a:p>
            <a:endParaRPr lang="en-US" sz="1600"/>
          </a:p>
          <a:p>
            <a:r>
              <a:rPr lang="en-US" sz="1600"/>
              <a:t>Set1.union(Set2) = union of the two sets.</a:t>
            </a:r>
          </a:p>
          <a:p>
            <a:r>
              <a:rPr lang="en-US" sz="1600"/>
              <a:t>Set1.intersection(Set2) = intersection of the two sets.</a:t>
            </a:r>
          </a:p>
          <a:p>
            <a:r>
              <a:rPr lang="en-US" sz="1600"/>
              <a:t>Set1 – Set2 = All elements of Set1 not in Set2.</a:t>
            </a:r>
          </a:p>
          <a:p>
            <a:r>
              <a:rPr lang="en-US" sz="1600"/>
              <a:t>Set2 – Set1 = All elements of Set2 not in Set1.</a:t>
            </a:r>
          </a:p>
        </p:txBody>
      </p:sp>
      <p:pic>
        <p:nvPicPr>
          <p:cNvPr id="10" name="Picture 9">
            <a:extLst>
              <a:ext uri="{FF2B5EF4-FFF2-40B4-BE49-F238E27FC236}">
                <a16:creationId xmlns:a16="http://schemas.microsoft.com/office/drawing/2014/main" id="{9D7715D1-EFCA-5321-7C5A-12B9A8BFFE20}"/>
              </a:ext>
            </a:extLst>
          </p:cNvPr>
          <p:cNvPicPr>
            <a:picLocks noChangeAspect="1"/>
          </p:cNvPicPr>
          <p:nvPr/>
        </p:nvPicPr>
        <p:blipFill>
          <a:blip r:embed="rId6"/>
          <a:stretch>
            <a:fillRect/>
          </a:stretch>
        </p:blipFill>
        <p:spPr>
          <a:xfrm>
            <a:off x="455427" y="5722260"/>
            <a:ext cx="7046090" cy="527515"/>
          </a:xfrm>
          <a:prstGeom prst="rect">
            <a:avLst/>
          </a:prstGeom>
        </p:spPr>
      </p:pic>
      <p:pic>
        <p:nvPicPr>
          <p:cNvPr id="11" name="Picture 10">
            <a:extLst>
              <a:ext uri="{FF2B5EF4-FFF2-40B4-BE49-F238E27FC236}">
                <a16:creationId xmlns:a16="http://schemas.microsoft.com/office/drawing/2014/main" id="{09EA3553-2F01-FC1A-210A-E81C9E73CC03}"/>
              </a:ext>
            </a:extLst>
          </p:cNvPr>
          <p:cNvPicPr>
            <a:picLocks noChangeAspect="1"/>
          </p:cNvPicPr>
          <p:nvPr/>
        </p:nvPicPr>
        <p:blipFill>
          <a:blip r:embed="rId7"/>
          <a:stretch>
            <a:fillRect/>
          </a:stretch>
        </p:blipFill>
        <p:spPr>
          <a:xfrm>
            <a:off x="8320571" y="5407483"/>
            <a:ext cx="2027096" cy="868755"/>
          </a:xfrm>
          <a:prstGeom prst="rect">
            <a:avLst/>
          </a:prstGeom>
        </p:spPr>
      </p:pic>
      <p:pic>
        <p:nvPicPr>
          <p:cNvPr id="13" name="Picture 12">
            <a:extLst>
              <a:ext uri="{FF2B5EF4-FFF2-40B4-BE49-F238E27FC236}">
                <a16:creationId xmlns:a16="http://schemas.microsoft.com/office/drawing/2014/main" id="{E23F02E7-6AB7-91EE-4D41-95251549C706}"/>
              </a:ext>
            </a:extLst>
          </p:cNvPr>
          <p:cNvPicPr>
            <a:picLocks noChangeAspect="1"/>
          </p:cNvPicPr>
          <p:nvPr/>
        </p:nvPicPr>
        <p:blipFill>
          <a:blip r:embed="rId8"/>
          <a:stretch>
            <a:fillRect/>
          </a:stretch>
        </p:blipFill>
        <p:spPr>
          <a:xfrm>
            <a:off x="8320571" y="6369376"/>
            <a:ext cx="2979678" cy="350550"/>
          </a:xfrm>
          <a:prstGeom prst="rect">
            <a:avLst/>
          </a:prstGeom>
        </p:spPr>
      </p:pic>
    </p:spTree>
    <p:extLst>
      <p:ext uri="{BB962C8B-B14F-4D97-AF65-F5344CB8AC3E}">
        <p14:creationId xmlns:p14="http://schemas.microsoft.com/office/powerpoint/2010/main" val="42928011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43A2E0D-6068-4566-A464-06D0080B101F}"/>
              </a:ext>
            </a:extLst>
          </p:cNvPr>
          <p:cNvSpPr txBox="1"/>
          <p:nvPr/>
        </p:nvSpPr>
        <p:spPr>
          <a:xfrm>
            <a:off x="528822" y="858675"/>
            <a:ext cx="9777292" cy="584775"/>
          </a:xfrm>
          <a:prstGeom prst="rect">
            <a:avLst/>
          </a:prstGeom>
          <a:noFill/>
        </p:spPr>
        <p:txBody>
          <a:bodyPr wrap="none" rtlCol="0">
            <a:spAutoFit/>
          </a:bodyPr>
          <a:lstStyle/>
          <a:p>
            <a:r>
              <a:rPr lang="en-US" sz="1600"/>
              <a:t>Program consists of the aforementioned instructions which must be syntactically valid, and static semantically valid.</a:t>
            </a:r>
          </a:p>
          <a:p>
            <a:r>
              <a:rPr lang="en-US" sz="1600"/>
              <a:t>These instructions can be of the following types:</a:t>
            </a:r>
          </a:p>
        </p:txBody>
      </p:sp>
      <p:sp>
        <p:nvSpPr>
          <p:cNvPr id="4" name="Rectangle 3">
            <a:extLst>
              <a:ext uri="{FF2B5EF4-FFF2-40B4-BE49-F238E27FC236}">
                <a16:creationId xmlns:a16="http://schemas.microsoft.com/office/drawing/2014/main" id="{D6305DD2-3F7C-42B4-B2A2-FA4D2242FFDB}"/>
              </a:ext>
            </a:extLst>
          </p:cNvPr>
          <p:cNvSpPr/>
          <p:nvPr/>
        </p:nvSpPr>
        <p:spPr>
          <a:xfrm>
            <a:off x="578519" y="1626903"/>
            <a:ext cx="7633252" cy="830997"/>
          </a:xfrm>
          <a:prstGeom prst="rect">
            <a:avLst/>
          </a:prstGeom>
        </p:spPr>
        <p:txBody>
          <a:bodyPr wrap="square">
            <a:spAutoFit/>
          </a:bodyPr>
          <a:lstStyle/>
          <a:p>
            <a:pPr marL="285750" indent="-285750">
              <a:buFont typeface="Arial" panose="020B0604020202020204" pitchFamily="34" charset="0"/>
              <a:buChar char="•"/>
            </a:pPr>
            <a:r>
              <a:rPr lang="en-US" sz="1600"/>
              <a:t>definitions</a:t>
            </a:r>
          </a:p>
          <a:p>
            <a:pPr marL="285750" indent="-285750">
              <a:buFont typeface="Arial" panose="020B0604020202020204" pitchFamily="34" charset="0"/>
              <a:buChar char="•"/>
            </a:pPr>
            <a:r>
              <a:rPr lang="en-US" sz="1600"/>
              <a:t>commands, input directly via the shell to the interpreter, or stored in a file in memory and input via shell to the interpreter</a:t>
            </a:r>
          </a:p>
        </p:txBody>
      </p:sp>
      <p:sp>
        <p:nvSpPr>
          <p:cNvPr id="6" name="TextBox 5">
            <a:extLst>
              <a:ext uri="{FF2B5EF4-FFF2-40B4-BE49-F238E27FC236}">
                <a16:creationId xmlns:a16="http://schemas.microsoft.com/office/drawing/2014/main" id="{7C822B02-0513-49BC-B944-575F8AC97D79}"/>
              </a:ext>
            </a:extLst>
          </p:cNvPr>
          <p:cNvSpPr txBox="1"/>
          <p:nvPr/>
        </p:nvSpPr>
        <p:spPr>
          <a:xfrm>
            <a:off x="578519" y="3013788"/>
            <a:ext cx="4625946" cy="3046988"/>
          </a:xfrm>
          <a:prstGeom prst="rect">
            <a:avLst/>
          </a:prstGeom>
          <a:noFill/>
        </p:spPr>
        <p:txBody>
          <a:bodyPr wrap="none" rtlCol="0">
            <a:spAutoFit/>
          </a:bodyPr>
          <a:lstStyle/>
          <a:p>
            <a:r>
              <a:rPr lang="en-US" sz="1600" b="1"/>
              <a:t>Representing a number in base </a:t>
            </a:r>
            <a:r>
              <a:rPr lang="en-US" sz="1600" b="1" i="1"/>
              <a:t>b</a:t>
            </a:r>
            <a:r>
              <a:rPr lang="en-US" sz="1600" b="1"/>
              <a:t>:</a:t>
            </a:r>
            <a:endParaRPr lang="en-US" sz="1600"/>
          </a:p>
          <a:p>
            <a:r>
              <a:rPr lang="en-US" sz="1600"/>
              <a:t>divide by b and take the remainder</a:t>
            </a:r>
          </a:p>
          <a:p>
            <a:r>
              <a:rPr lang="en-US" sz="1600"/>
              <a:t>divide what’s left by b and take the remainder</a:t>
            </a:r>
          </a:p>
          <a:p>
            <a:r>
              <a:rPr lang="en-US" sz="1600"/>
              <a:t>divide what’s left by b and take the remainder</a:t>
            </a:r>
          </a:p>
          <a:p>
            <a:r>
              <a:rPr lang="en-US" sz="1600"/>
              <a:t>…</a:t>
            </a:r>
          </a:p>
          <a:p>
            <a:r>
              <a:rPr lang="en-US" sz="1600"/>
              <a:t>divide by b and take the result</a:t>
            </a:r>
          </a:p>
          <a:p>
            <a:endParaRPr lang="en-US" sz="1600"/>
          </a:p>
          <a:p>
            <a:r>
              <a:rPr lang="en-US" sz="1600"/>
              <a:t>if have decimal, then can ‘clear’ denominator by </a:t>
            </a:r>
          </a:p>
          <a:p>
            <a:r>
              <a:rPr lang="en-US" sz="1600"/>
              <a:t>multiplying by </a:t>
            </a:r>
            <a:r>
              <a:rPr lang="en-US" sz="1600" err="1"/>
              <a:t>b</a:t>
            </a:r>
            <a:r>
              <a:rPr lang="en-US" sz="1600" baseline="30000" err="1"/>
              <a:t>power</a:t>
            </a:r>
            <a:r>
              <a:rPr lang="en-US" sz="1600"/>
              <a:t> sufficient to eliminate decimal </a:t>
            </a:r>
          </a:p>
          <a:p>
            <a:r>
              <a:rPr lang="en-US" sz="1600"/>
              <a:t>part.  Then repeat above process.  And then divide by</a:t>
            </a:r>
          </a:p>
          <a:p>
            <a:r>
              <a:rPr lang="en-US" sz="1600" err="1"/>
              <a:t>b</a:t>
            </a:r>
            <a:r>
              <a:rPr lang="en-US" sz="1600" baseline="30000" err="1"/>
              <a:t>power</a:t>
            </a:r>
            <a:r>
              <a:rPr lang="en-US" sz="1600"/>
              <a:t> which would be equivalent to shifting decimal </a:t>
            </a:r>
          </a:p>
          <a:p>
            <a:r>
              <a:rPr lang="en-US" sz="1600"/>
              <a:t>(b-</a:t>
            </a:r>
            <a:r>
              <a:rPr lang="en-US" sz="1600" err="1"/>
              <a:t>imal</a:t>
            </a:r>
            <a:r>
              <a:rPr lang="en-US" sz="1600"/>
              <a:t>?) ‘power’ places to the right.</a:t>
            </a:r>
          </a:p>
        </p:txBody>
      </p:sp>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62F827B3-9C7F-4311-B8BB-477CEEE68489}"/>
                  </a:ext>
                </a:extLst>
              </p14:cNvPr>
              <p14:cNvContentPartPr/>
              <p14:nvPr/>
            </p14:nvContentPartPr>
            <p14:xfrm>
              <a:off x="4226132" y="3942079"/>
              <a:ext cx="1870560" cy="587160"/>
            </p14:xfrm>
          </p:contentPart>
        </mc:Choice>
        <mc:Fallback xmlns="">
          <p:pic>
            <p:nvPicPr>
              <p:cNvPr id="7" name="Ink 6">
                <a:extLst>
                  <a:ext uri="{FF2B5EF4-FFF2-40B4-BE49-F238E27FC236}">
                    <a16:creationId xmlns:a16="http://schemas.microsoft.com/office/drawing/2014/main" id="{62F827B3-9C7F-4311-B8BB-477CEEE68489}"/>
                  </a:ext>
                </a:extLst>
              </p:cNvPr>
              <p:cNvPicPr/>
              <p:nvPr/>
            </p:nvPicPr>
            <p:blipFill>
              <a:blip r:embed="rId4"/>
              <a:stretch>
                <a:fillRect/>
              </a:stretch>
            </p:blipFill>
            <p:spPr>
              <a:xfrm>
                <a:off x="4208132" y="3924079"/>
                <a:ext cx="1906200" cy="622800"/>
              </a:xfrm>
              <a:prstGeom prst="rect">
                <a:avLst/>
              </a:prstGeom>
            </p:spPr>
          </p:pic>
        </mc:Fallback>
      </mc:AlternateContent>
      <p:sp>
        <p:nvSpPr>
          <p:cNvPr id="8" name="TextBox 7">
            <a:extLst>
              <a:ext uri="{FF2B5EF4-FFF2-40B4-BE49-F238E27FC236}">
                <a16:creationId xmlns:a16="http://schemas.microsoft.com/office/drawing/2014/main" id="{E04E55CA-AE10-41C0-A566-CC8CE82BB55A}"/>
              </a:ext>
            </a:extLst>
          </p:cNvPr>
          <p:cNvSpPr txBox="1"/>
          <p:nvPr/>
        </p:nvSpPr>
        <p:spPr>
          <a:xfrm>
            <a:off x="6382863" y="3573939"/>
            <a:ext cx="5550174" cy="2308324"/>
          </a:xfrm>
          <a:prstGeom prst="rect">
            <a:avLst/>
          </a:prstGeom>
          <a:noFill/>
        </p:spPr>
        <p:txBody>
          <a:bodyPr wrap="none" rtlCol="0">
            <a:spAutoFit/>
          </a:bodyPr>
          <a:lstStyle/>
          <a:p>
            <a:r>
              <a:rPr lang="en-US" sz="1600"/>
              <a:t>an implication is that numbers with a finite representation</a:t>
            </a:r>
          </a:p>
          <a:p>
            <a:r>
              <a:rPr lang="en-US" sz="1600"/>
              <a:t>in one base (like 0.30 in base 10), may have an infinite </a:t>
            </a:r>
          </a:p>
          <a:p>
            <a:r>
              <a:rPr lang="en-US" sz="1600"/>
              <a:t>representation in base 2.  But a computer has only finite </a:t>
            </a:r>
          </a:p>
          <a:p>
            <a:r>
              <a:rPr lang="en-US" sz="1600"/>
              <a:t>storage, and so it cannot represent 0.30 completely precisely.  </a:t>
            </a:r>
          </a:p>
          <a:p>
            <a:r>
              <a:rPr lang="en-US" sz="1600"/>
              <a:t>And so when do something like 0.30×8 = 2.4 in base 2, </a:t>
            </a:r>
          </a:p>
          <a:p>
            <a:r>
              <a:rPr lang="en-US" sz="1600"/>
              <a:t>you will get something slightly off, like 2.40000002.</a:t>
            </a:r>
          </a:p>
          <a:p>
            <a:endParaRPr lang="en-US" sz="1600"/>
          </a:p>
          <a:p>
            <a:r>
              <a:rPr lang="en-US" sz="1600"/>
              <a:t>Conversely, I suppose it would get some numbers exactly correct</a:t>
            </a:r>
          </a:p>
          <a:p>
            <a:r>
              <a:rPr lang="en-US" sz="1600"/>
              <a:t>whereas a base-10 machine wouldn’t.  </a:t>
            </a:r>
            <a:endParaRPr lang="en-US"/>
          </a:p>
        </p:txBody>
      </p:sp>
      <p:sp>
        <p:nvSpPr>
          <p:cNvPr id="3" name="TextBox 2">
            <a:extLst>
              <a:ext uri="{FF2B5EF4-FFF2-40B4-BE49-F238E27FC236}">
                <a16:creationId xmlns:a16="http://schemas.microsoft.com/office/drawing/2014/main" id="{1E92135C-FC47-A6A6-B5E1-9E4B253382A5}"/>
              </a:ext>
            </a:extLst>
          </p:cNvPr>
          <p:cNvSpPr txBox="1"/>
          <p:nvPr/>
        </p:nvSpPr>
        <p:spPr>
          <a:xfrm>
            <a:off x="3718980" y="109506"/>
            <a:ext cx="3864077" cy="461665"/>
          </a:xfrm>
          <a:prstGeom prst="rect">
            <a:avLst/>
          </a:prstGeom>
          <a:noFill/>
        </p:spPr>
        <p:txBody>
          <a:bodyPr wrap="square" rtlCol="0">
            <a:spAutoFit/>
          </a:bodyPr>
          <a:lstStyle/>
          <a:p>
            <a:r>
              <a:rPr lang="en-US" sz="2400" b="1" u="sng"/>
              <a:t>Computer Science Whatever</a:t>
            </a:r>
          </a:p>
        </p:txBody>
      </p:sp>
    </p:spTree>
    <p:extLst>
      <p:ext uri="{BB962C8B-B14F-4D97-AF65-F5344CB8AC3E}">
        <p14:creationId xmlns:p14="http://schemas.microsoft.com/office/powerpoint/2010/main" val="42924546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568D46-123C-4DFD-B3B3-46F9CD1E118D}"/>
              </a:ext>
            </a:extLst>
          </p:cNvPr>
          <p:cNvSpPr txBox="1"/>
          <p:nvPr/>
        </p:nvSpPr>
        <p:spPr>
          <a:xfrm>
            <a:off x="4535641" y="65558"/>
            <a:ext cx="1965603" cy="523220"/>
          </a:xfrm>
          <a:prstGeom prst="rect">
            <a:avLst/>
          </a:prstGeom>
          <a:noFill/>
        </p:spPr>
        <p:txBody>
          <a:bodyPr wrap="none" rtlCol="0">
            <a:spAutoFit/>
          </a:bodyPr>
          <a:lstStyle/>
          <a:p>
            <a:r>
              <a:rPr lang="en-US" sz="2800" b="1" u="sng">
                <a:solidFill>
                  <a:srgbClr val="0000FF"/>
                </a:solidFill>
              </a:rPr>
              <a:t>Dictionaries</a:t>
            </a:r>
            <a:endParaRPr lang="en-US" b="1" u="sng">
              <a:solidFill>
                <a:srgbClr val="0000FF"/>
              </a:solidFill>
            </a:endParaRPr>
          </a:p>
        </p:txBody>
      </p:sp>
      <p:sp>
        <p:nvSpPr>
          <p:cNvPr id="8" name="Rectangle 7">
            <a:extLst>
              <a:ext uri="{FF2B5EF4-FFF2-40B4-BE49-F238E27FC236}">
                <a16:creationId xmlns:a16="http://schemas.microsoft.com/office/drawing/2014/main" id="{BF91ADDB-6D0C-4AE7-B5FF-3B228B78DC65}"/>
              </a:ext>
            </a:extLst>
          </p:cNvPr>
          <p:cNvSpPr/>
          <p:nvPr/>
        </p:nvSpPr>
        <p:spPr>
          <a:xfrm>
            <a:off x="239619" y="724710"/>
            <a:ext cx="1023165" cy="369332"/>
          </a:xfrm>
          <a:prstGeom prst="rect">
            <a:avLst/>
          </a:prstGeom>
        </p:spPr>
        <p:txBody>
          <a:bodyPr wrap="none">
            <a:spAutoFit/>
          </a:bodyPr>
          <a:lstStyle/>
          <a:p>
            <a:r>
              <a:rPr lang="en-US" b="1"/>
              <a:t> creation</a:t>
            </a:r>
            <a:endParaRPr lang="en-US" sz="2400" b="1"/>
          </a:p>
        </p:txBody>
      </p:sp>
      <p:pic>
        <p:nvPicPr>
          <p:cNvPr id="6" name="Picture 5">
            <a:extLst>
              <a:ext uri="{FF2B5EF4-FFF2-40B4-BE49-F238E27FC236}">
                <a16:creationId xmlns:a16="http://schemas.microsoft.com/office/drawing/2014/main" id="{4358EF15-C63F-4F8C-AD1D-552223715123}"/>
              </a:ext>
            </a:extLst>
          </p:cNvPr>
          <p:cNvPicPr>
            <a:picLocks noChangeAspect="1"/>
          </p:cNvPicPr>
          <p:nvPr/>
        </p:nvPicPr>
        <p:blipFill>
          <a:blip r:embed="rId3"/>
          <a:stretch>
            <a:fillRect/>
          </a:stretch>
        </p:blipFill>
        <p:spPr>
          <a:xfrm>
            <a:off x="151838" y="1589952"/>
            <a:ext cx="4928410" cy="1320254"/>
          </a:xfrm>
          <a:prstGeom prst="rect">
            <a:avLst/>
          </a:prstGeom>
        </p:spPr>
      </p:pic>
      <p:sp>
        <p:nvSpPr>
          <p:cNvPr id="12" name="TextBox 11">
            <a:extLst>
              <a:ext uri="{FF2B5EF4-FFF2-40B4-BE49-F238E27FC236}">
                <a16:creationId xmlns:a16="http://schemas.microsoft.com/office/drawing/2014/main" id="{DC7F6BE0-1F90-47C8-8741-B1856B9E1D87}"/>
              </a:ext>
            </a:extLst>
          </p:cNvPr>
          <p:cNvSpPr txBox="1"/>
          <p:nvPr/>
        </p:nvSpPr>
        <p:spPr>
          <a:xfrm>
            <a:off x="350425" y="3143185"/>
            <a:ext cx="10258581" cy="954107"/>
          </a:xfrm>
          <a:prstGeom prst="rect">
            <a:avLst/>
          </a:prstGeom>
          <a:noFill/>
        </p:spPr>
        <p:txBody>
          <a:bodyPr wrap="square" rtlCol="0">
            <a:spAutoFit/>
          </a:bodyPr>
          <a:lstStyle/>
          <a:p>
            <a:r>
              <a:rPr lang="en-US" sz="1400"/>
              <a:t>Keys must be unique, immutable, but otherwise anything: bool, int, float, string, tuple (not lists, because they’re mutable).  This is useful because sometimes it’s more natural to have a list-like structure where you can refer to things by keys other than 0, 1, 2, 3, 4, ….</a:t>
            </a:r>
          </a:p>
          <a:p>
            <a:endParaRPr lang="en-US" sz="1400"/>
          </a:p>
          <a:p>
            <a:r>
              <a:rPr lang="en-US" sz="1400"/>
              <a:t>Values can be anything: bool, int, float, string, tuple, list, function, other dictionaries, etc.</a:t>
            </a:r>
          </a:p>
        </p:txBody>
      </p:sp>
      <p:sp>
        <p:nvSpPr>
          <p:cNvPr id="13" name="TextBox 12">
            <a:extLst>
              <a:ext uri="{FF2B5EF4-FFF2-40B4-BE49-F238E27FC236}">
                <a16:creationId xmlns:a16="http://schemas.microsoft.com/office/drawing/2014/main" id="{C7A14CBE-6C8B-4545-9C1E-514D34B1F492}"/>
              </a:ext>
            </a:extLst>
          </p:cNvPr>
          <p:cNvSpPr txBox="1"/>
          <p:nvPr/>
        </p:nvSpPr>
        <p:spPr>
          <a:xfrm>
            <a:off x="5518442" y="2169840"/>
            <a:ext cx="2256130" cy="307777"/>
          </a:xfrm>
          <a:prstGeom prst="rect">
            <a:avLst/>
          </a:prstGeom>
          <a:noFill/>
        </p:spPr>
        <p:txBody>
          <a:bodyPr wrap="none" rtlCol="0">
            <a:spAutoFit/>
          </a:bodyPr>
          <a:lstStyle/>
          <a:p>
            <a:r>
              <a:rPr lang="en-US" sz="1400"/>
              <a:t>grades[‘Anna’] will return ‘B’</a:t>
            </a:r>
          </a:p>
        </p:txBody>
      </p:sp>
      <p:sp>
        <p:nvSpPr>
          <p:cNvPr id="2" name="TextBox 1">
            <a:extLst>
              <a:ext uri="{FF2B5EF4-FFF2-40B4-BE49-F238E27FC236}">
                <a16:creationId xmlns:a16="http://schemas.microsoft.com/office/drawing/2014/main" id="{317F7DF2-A630-457E-86D8-7FBC780C9CCD}"/>
              </a:ext>
            </a:extLst>
          </p:cNvPr>
          <p:cNvSpPr txBox="1"/>
          <p:nvPr/>
        </p:nvSpPr>
        <p:spPr>
          <a:xfrm flipH="1">
            <a:off x="8729475" y="1908231"/>
            <a:ext cx="2452384" cy="830997"/>
          </a:xfrm>
          <a:prstGeom prst="rect">
            <a:avLst/>
          </a:prstGeom>
          <a:noFill/>
          <a:ln>
            <a:solidFill>
              <a:srgbClr val="0070C0"/>
            </a:solidFill>
          </a:ln>
        </p:spPr>
        <p:txBody>
          <a:bodyPr wrap="square" rtlCol="0">
            <a:spAutoFit/>
          </a:bodyPr>
          <a:lstStyle/>
          <a:p>
            <a:r>
              <a:rPr lang="en-US" sz="1600">
                <a:solidFill>
                  <a:srgbClr val="0070C0"/>
                </a:solidFill>
              </a:rPr>
              <a:t>The structure of these is just like objects in JavaScript.</a:t>
            </a:r>
          </a:p>
        </p:txBody>
      </p:sp>
      <p:sp>
        <p:nvSpPr>
          <p:cNvPr id="10" name="TextBox 9">
            <a:extLst>
              <a:ext uri="{FF2B5EF4-FFF2-40B4-BE49-F238E27FC236}">
                <a16:creationId xmlns:a16="http://schemas.microsoft.com/office/drawing/2014/main" id="{990119F6-A402-A883-C416-9E33A12DB138}"/>
              </a:ext>
            </a:extLst>
          </p:cNvPr>
          <p:cNvSpPr txBox="1"/>
          <p:nvPr/>
        </p:nvSpPr>
        <p:spPr>
          <a:xfrm>
            <a:off x="8729475" y="818324"/>
            <a:ext cx="3049570" cy="830997"/>
          </a:xfrm>
          <a:prstGeom prst="rect">
            <a:avLst/>
          </a:prstGeom>
          <a:noFill/>
          <a:ln w="19050">
            <a:solidFill>
              <a:srgbClr val="00B050"/>
            </a:solidFill>
          </a:ln>
        </p:spPr>
        <p:txBody>
          <a:bodyPr wrap="square">
            <a:spAutoFit/>
          </a:bodyPr>
          <a:lstStyle/>
          <a:p>
            <a:r>
              <a:rPr lang="en-US" sz="1600"/>
              <a:t>Also searching a dictionary requires O(1) operations whereas searching a list requires O(n).  </a:t>
            </a:r>
          </a:p>
        </p:txBody>
      </p:sp>
      <p:sp>
        <p:nvSpPr>
          <p:cNvPr id="4" name="TextBox 3">
            <a:extLst>
              <a:ext uri="{FF2B5EF4-FFF2-40B4-BE49-F238E27FC236}">
                <a16:creationId xmlns:a16="http://schemas.microsoft.com/office/drawing/2014/main" id="{371225A0-039E-5DEA-E8D6-F880EA61A093}"/>
              </a:ext>
            </a:extLst>
          </p:cNvPr>
          <p:cNvSpPr txBox="1"/>
          <p:nvPr/>
        </p:nvSpPr>
        <p:spPr>
          <a:xfrm>
            <a:off x="239619" y="1098425"/>
            <a:ext cx="3183578" cy="307777"/>
          </a:xfrm>
          <a:prstGeom prst="rect">
            <a:avLst/>
          </a:prstGeom>
          <a:noFill/>
        </p:spPr>
        <p:txBody>
          <a:bodyPr wrap="square" rtlCol="0">
            <a:spAutoFit/>
          </a:bodyPr>
          <a:lstStyle/>
          <a:p>
            <a:r>
              <a:rPr lang="en-US" sz="1400"/>
              <a:t>here’s how we create dictionaries.</a:t>
            </a:r>
          </a:p>
        </p:txBody>
      </p:sp>
      <p:sp>
        <p:nvSpPr>
          <p:cNvPr id="9" name="TextBox 8">
            <a:extLst>
              <a:ext uri="{FF2B5EF4-FFF2-40B4-BE49-F238E27FC236}">
                <a16:creationId xmlns:a16="http://schemas.microsoft.com/office/drawing/2014/main" id="{8AB0D0A1-8941-AD80-4D05-1C129F5B5BCB}"/>
              </a:ext>
            </a:extLst>
          </p:cNvPr>
          <p:cNvSpPr txBox="1"/>
          <p:nvPr/>
        </p:nvSpPr>
        <p:spPr>
          <a:xfrm>
            <a:off x="350425" y="4244368"/>
            <a:ext cx="11260550" cy="954107"/>
          </a:xfrm>
          <a:prstGeom prst="rect">
            <a:avLst/>
          </a:prstGeom>
          <a:noFill/>
        </p:spPr>
        <p:txBody>
          <a:bodyPr wrap="square">
            <a:spAutoFit/>
          </a:bodyPr>
          <a:lstStyle/>
          <a:p>
            <a:r>
              <a:rPr lang="en-US" sz="1400"/>
              <a:t>Can create dictionary using </a:t>
            </a:r>
            <a:r>
              <a:rPr lang="en-US" sz="1400" b="1"/>
              <a:t>dictionary compression</a:t>
            </a:r>
            <a:r>
              <a:rPr lang="en-US" sz="1400"/>
              <a:t>: </a:t>
            </a:r>
          </a:p>
          <a:p>
            <a:r>
              <a:rPr lang="en-US" sz="1400">
                <a:solidFill>
                  <a:srgbClr val="0000FF"/>
                </a:solidFill>
              </a:rPr>
              <a:t>Dictionary = {x: function(x) for x in iterable}</a:t>
            </a:r>
            <a:r>
              <a:rPr lang="en-US" sz="1400"/>
              <a:t>, where iterable could be something like range(a,b,c), or maggie (i.e a map), or jenny (i.e. a generator)), or another list.  And this would output {x</a:t>
            </a:r>
            <a:r>
              <a:rPr lang="en-US" sz="1400" baseline="-25000"/>
              <a:t>1</a:t>
            </a:r>
            <a:r>
              <a:rPr lang="en-US" sz="1400"/>
              <a:t>:f(x</a:t>
            </a:r>
            <a:r>
              <a:rPr lang="en-US" sz="1400" baseline="-25000"/>
              <a:t>1</a:t>
            </a:r>
            <a:r>
              <a:rPr lang="en-US" sz="1400"/>
              <a:t>), x</a:t>
            </a:r>
            <a:r>
              <a:rPr lang="en-US" sz="1400" baseline="-25000"/>
              <a:t>2</a:t>
            </a:r>
            <a:r>
              <a:rPr lang="en-US" sz="1400"/>
              <a:t>:f(x</a:t>
            </a:r>
            <a:r>
              <a:rPr lang="en-US" sz="1400" baseline="-25000"/>
              <a:t>2</a:t>
            </a:r>
            <a:r>
              <a:rPr lang="en-US" sz="1400"/>
              <a:t>), …}.  </a:t>
            </a:r>
            <a:endParaRPr lang="en-US" sz="1400">
              <a:solidFill>
                <a:srgbClr val="0000FF"/>
              </a:solidFill>
            </a:endParaRPr>
          </a:p>
          <a:p>
            <a:r>
              <a:rPr lang="en-US" sz="1400">
                <a:solidFill>
                  <a:srgbClr val="0000FF"/>
                </a:solidFill>
              </a:rPr>
              <a:t>Dictionary = {x: function1(x) if (x condition) else function2(x) for x in iterable}</a:t>
            </a:r>
            <a:r>
              <a:rPr lang="en-US" sz="1400"/>
              <a:t>.  This is another way, which can simple conditional tests.</a:t>
            </a:r>
          </a:p>
        </p:txBody>
      </p:sp>
      <p:sp>
        <p:nvSpPr>
          <p:cNvPr id="5" name="TextBox 4">
            <a:extLst>
              <a:ext uri="{FF2B5EF4-FFF2-40B4-BE49-F238E27FC236}">
                <a16:creationId xmlns:a16="http://schemas.microsoft.com/office/drawing/2014/main" id="{3EACF081-59D2-E6DC-4CCF-8D9BD63D47FF}"/>
              </a:ext>
            </a:extLst>
          </p:cNvPr>
          <p:cNvSpPr txBox="1"/>
          <p:nvPr/>
        </p:nvSpPr>
        <p:spPr>
          <a:xfrm>
            <a:off x="350425" y="5319714"/>
            <a:ext cx="8056156" cy="523220"/>
          </a:xfrm>
          <a:prstGeom prst="rect">
            <a:avLst/>
          </a:prstGeom>
          <a:noFill/>
        </p:spPr>
        <p:txBody>
          <a:bodyPr wrap="square">
            <a:spAutoFit/>
          </a:bodyPr>
          <a:lstStyle/>
          <a:p>
            <a:r>
              <a:rPr lang="en-US" sz="1400"/>
              <a:t>Can also create a dictionary from two lists/arrays/series (pandas) using the </a:t>
            </a:r>
            <a:r>
              <a:rPr lang="en-US" sz="1400" b="1"/>
              <a:t>zip</a:t>
            </a:r>
            <a:r>
              <a:rPr lang="en-US" sz="1400"/>
              <a:t> function for force typing.</a:t>
            </a:r>
          </a:p>
          <a:p>
            <a:r>
              <a:rPr lang="en-US" sz="1400">
                <a:solidFill>
                  <a:srgbClr val="0000FF"/>
                </a:solidFill>
              </a:rPr>
              <a:t>Dictionary = dict(zip(list1, list2)).  </a:t>
            </a:r>
            <a:r>
              <a:rPr lang="en-US" sz="1400"/>
              <a:t>This creates keys out of list1, and values from list2.</a:t>
            </a:r>
          </a:p>
        </p:txBody>
      </p:sp>
      <p:pic>
        <p:nvPicPr>
          <p:cNvPr id="7" name="Picture 6">
            <a:extLst>
              <a:ext uri="{FF2B5EF4-FFF2-40B4-BE49-F238E27FC236}">
                <a16:creationId xmlns:a16="http://schemas.microsoft.com/office/drawing/2014/main" id="{2AFDF3B0-2009-2C96-1473-38D232E05B7A}"/>
              </a:ext>
            </a:extLst>
          </p:cNvPr>
          <p:cNvPicPr>
            <a:picLocks noChangeAspect="1"/>
          </p:cNvPicPr>
          <p:nvPr/>
        </p:nvPicPr>
        <p:blipFill>
          <a:blip r:embed="rId4"/>
          <a:stretch>
            <a:fillRect/>
          </a:stretch>
        </p:blipFill>
        <p:spPr>
          <a:xfrm>
            <a:off x="1396101" y="6001321"/>
            <a:ext cx="2027096" cy="533446"/>
          </a:xfrm>
          <a:prstGeom prst="rect">
            <a:avLst/>
          </a:prstGeom>
        </p:spPr>
      </p:pic>
      <p:pic>
        <p:nvPicPr>
          <p:cNvPr id="11" name="Picture 10">
            <a:extLst>
              <a:ext uri="{FF2B5EF4-FFF2-40B4-BE49-F238E27FC236}">
                <a16:creationId xmlns:a16="http://schemas.microsoft.com/office/drawing/2014/main" id="{3D96267B-BC7A-49DD-D4E6-E6D3E379A76D}"/>
              </a:ext>
            </a:extLst>
          </p:cNvPr>
          <p:cNvPicPr>
            <a:picLocks noChangeAspect="1"/>
          </p:cNvPicPr>
          <p:nvPr/>
        </p:nvPicPr>
        <p:blipFill>
          <a:blip r:embed="rId5"/>
          <a:stretch>
            <a:fillRect/>
          </a:stretch>
        </p:blipFill>
        <p:spPr>
          <a:xfrm>
            <a:off x="4043220" y="6145161"/>
            <a:ext cx="3264030" cy="389606"/>
          </a:xfrm>
          <a:prstGeom prst="rect">
            <a:avLst/>
          </a:prstGeom>
        </p:spPr>
      </p:pic>
    </p:spTree>
    <p:extLst>
      <p:ext uri="{BB962C8B-B14F-4D97-AF65-F5344CB8AC3E}">
        <p14:creationId xmlns:p14="http://schemas.microsoft.com/office/powerpoint/2010/main" val="12194456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568D46-123C-4DFD-B3B3-46F9CD1E118D}"/>
              </a:ext>
            </a:extLst>
          </p:cNvPr>
          <p:cNvSpPr txBox="1"/>
          <p:nvPr/>
        </p:nvSpPr>
        <p:spPr>
          <a:xfrm>
            <a:off x="4535641" y="96038"/>
            <a:ext cx="1965603" cy="523220"/>
          </a:xfrm>
          <a:prstGeom prst="rect">
            <a:avLst/>
          </a:prstGeom>
          <a:noFill/>
        </p:spPr>
        <p:txBody>
          <a:bodyPr wrap="none" rtlCol="0">
            <a:spAutoFit/>
          </a:bodyPr>
          <a:lstStyle/>
          <a:p>
            <a:r>
              <a:rPr lang="en-US" sz="2800" b="1" u="sng">
                <a:solidFill>
                  <a:srgbClr val="0000FF"/>
                </a:solidFill>
              </a:rPr>
              <a:t>Dictionaries</a:t>
            </a:r>
            <a:endParaRPr lang="en-US" b="1" u="sng">
              <a:solidFill>
                <a:srgbClr val="0000FF"/>
              </a:solidFill>
            </a:endParaRPr>
          </a:p>
        </p:txBody>
      </p:sp>
      <p:sp>
        <p:nvSpPr>
          <p:cNvPr id="9" name="Rectangle 8">
            <a:extLst>
              <a:ext uri="{FF2B5EF4-FFF2-40B4-BE49-F238E27FC236}">
                <a16:creationId xmlns:a16="http://schemas.microsoft.com/office/drawing/2014/main" id="{FA7E34CE-0673-418F-9412-73620A8D0B44}"/>
              </a:ext>
            </a:extLst>
          </p:cNvPr>
          <p:cNvSpPr/>
          <p:nvPr/>
        </p:nvSpPr>
        <p:spPr>
          <a:xfrm>
            <a:off x="222793" y="2974692"/>
            <a:ext cx="8155566" cy="984885"/>
          </a:xfrm>
          <a:prstGeom prst="rect">
            <a:avLst/>
          </a:prstGeom>
        </p:spPr>
        <p:txBody>
          <a:bodyPr wrap="none">
            <a:spAutoFit/>
          </a:bodyPr>
          <a:lstStyle/>
          <a:p>
            <a:r>
              <a:rPr lang="en-US" sz="1600" b="1"/>
              <a:t>Dictionary modification</a:t>
            </a:r>
            <a:endParaRPr lang="en-US" sz="1400" b="1"/>
          </a:p>
          <a:p>
            <a:r>
              <a:rPr lang="en-US" sz="1400">
                <a:solidFill>
                  <a:srgbClr val="FF0000"/>
                </a:solidFill>
              </a:rPr>
              <a:t>Does support creation, via Dictionary[key] = ‘value’, for instance (even if Dictionary[key] doesn’t already exist)</a:t>
            </a:r>
          </a:p>
          <a:p>
            <a:r>
              <a:rPr lang="en-US" sz="1400">
                <a:solidFill>
                  <a:srgbClr val="FF0000"/>
                </a:solidFill>
              </a:rPr>
              <a:t>Does support modification via Dictionary[key] = ‘</a:t>
            </a:r>
            <a:r>
              <a:rPr lang="en-US" sz="1400" err="1">
                <a:solidFill>
                  <a:srgbClr val="FF0000"/>
                </a:solidFill>
              </a:rPr>
              <a:t>newvalue</a:t>
            </a:r>
            <a:r>
              <a:rPr lang="en-US" sz="1400">
                <a:solidFill>
                  <a:srgbClr val="FF0000"/>
                </a:solidFill>
              </a:rPr>
              <a:t>’</a:t>
            </a:r>
          </a:p>
          <a:p>
            <a:r>
              <a:rPr lang="en-US" sz="1400">
                <a:solidFill>
                  <a:srgbClr val="FF0000"/>
                </a:solidFill>
              </a:rPr>
              <a:t>Does support deletion via del(Dictionary[key])</a:t>
            </a:r>
          </a:p>
        </p:txBody>
      </p:sp>
      <p:sp>
        <p:nvSpPr>
          <p:cNvPr id="11" name="Rectangle 10">
            <a:extLst>
              <a:ext uri="{FF2B5EF4-FFF2-40B4-BE49-F238E27FC236}">
                <a16:creationId xmlns:a16="http://schemas.microsoft.com/office/drawing/2014/main" id="{7497EAB4-D693-41DA-954D-4559B55F4761}"/>
              </a:ext>
            </a:extLst>
          </p:cNvPr>
          <p:cNvSpPr/>
          <p:nvPr/>
        </p:nvSpPr>
        <p:spPr>
          <a:xfrm>
            <a:off x="222793" y="1222171"/>
            <a:ext cx="10591297" cy="553998"/>
          </a:xfrm>
          <a:prstGeom prst="rect">
            <a:avLst/>
          </a:prstGeom>
        </p:spPr>
        <p:txBody>
          <a:bodyPr wrap="none">
            <a:spAutoFit/>
          </a:bodyPr>
          <a:lstStyle/>
          <a:p>
            <a:r>
              <a:rPr lang="en-US" sz="1600" b="1"/>
              <a:t>Dictionary Slicing</a:t>
            </a:r>
          </a:p>
          <a:p>
            <a:r>
              <a:rPr lang="en-US" sz="1400" i="1"/>
              <a:t>x[a]</a:t>
            </a:r>
            <a:r>
              <a:rPr lang="en-US" sz="1400"/>
              <a:t> 	returns value associated with key, a.  Can refer to individual elements via D[</a:t>
            </a:r>
            <a:r>
              <a:rPr lang="en-US" sz="1400" err="1"/>
              <a:t>i</a:t>
            </a:r>
            <a:r>
              <a:rPr lang="en-US" sz="1400"/>
              <a:t>][j] notation too, if the value is a string, tuple, list, etc. </a:t>
            </a:r>
          </a:p>
        </p:txBody>
      </p:sp>
      <p:sp>
        <p:nvSpPr>
          <p:cNvPr id="4" name="Rectangle 3">
            <a:extLst>
              <a:ext uri="{FF2B5EF4-FFF2-40B4-BE49-F238E27FC236}">
                <a16:creationId xmlns:a16="http://schemas.microsoft.com/office/drawing/2014/main" id="{5DE997CA-2AB4-4A59-87DF-798F67C3B00E}"/>
              </a:ext>
            </a:extLst>
          </p:cNvPr>
          <p:cNvSpPr/>
          <p:nvPr/>
        </p:nvSpPr>
        <p:spPr>
          <a:xfrm>
            <a:off x="222793" y="2085553"/>
            <a:ext cx="6096000" cy="523220"/>
          </a:xfrm>
          <a:prstGeom prst="rect">
            <a:avLst/>
          </a:prstGeom>
        </p:spPr>
        <p:txBody>
          <a:bodyPr>
            <a:spAutoFit/>
          </a:bodyPr>
          <a:lstStyle/>
          <a:p>
            <a:r>
              <a:rPr lang="en-US" sz="1400"/>
              <a:t>Can test for presence of key in dictionary via: </a:t>
            </a:r>
            <a:r>
              <a:rPr lang="en-US" sz="1400" i="1"/>
              <a:t>‘Charlotte’ in grades</a:t>
            </a:r>
          </a:p>
          <a:p>
            <a:r>
              <a:rPr lang="en-US" sz="1400"/>
              <a:t>Note you can’t directly test for presence of a value in a dictionary.</a:t>
            </a:r>
          </a:p>
        </p:txBody>
      </p:sp>
      <p:sp>
        <p:nvSpPr>
          <p:cNvPr id="14" name="TextBox 13">
            <a:extLst>
              <a:ext uri="{FF2B5EF4-FFF2-40B4-BE49-F238E27FC236}">
                <a16:creationId xmlns:a16="http://schemas.microsoft.com/office/drawing/2014/main" id="{06DE43F1-15FD-4793-80A4-D3E21376FFDB}"/>
              </a:ext>
            </a:extLst>
          </p:cNvPr>
          <p:cNvSpPr txBox="1"/>
          <p:nvPr/>
        </p:nvSpPr>
        <p:spPr>
          <a:xfrm>
            <a:off x="222793" y="4744955"/>
            <a:ext cx="9935095" cy="523220"/>
          </a:xfrm>
          <a:prstGeom prst="rect">
            <a:avLst/>
          </a:prstGeom>
          <a:noFill/>
        </p:spPr>
        <p:txBody>
          <a:bodyPr wrap="square" rtlCol="0">
            <a:spAutoFit/>
          </a:bodyPr>
          <a:lstStyle/>
          <a:p>
            <a:r>
              <a:rPr lang="en-US" sz="1400"/>
              <a:t>Dictionaries are mutable, just like lists.  Have to clone. </a:t>
            </a:r>
          </a:p>
          <a:p>
            <a:r>
              <a:rPr lang="en-US" sz="1400"/>
              <a:t>The [:] method of copying strings and lists doesn’t seem to be available to dictionaries.  One way to copy them is: </a:t>
            </a:r>
            <a:r>
              <a:rPr lang="en-US" sz="1400" b="1" err="1"/>
              <a:t>Dictionary.copy</a:t>
            </a:r>
            <a:r>
              <a:rPr lang="en-US" sz="1400" b="1"/>
              <a:t>() </a:t>
            </a:r>
            <a:endParaRPr lang="en-US" sz="1600" b="1"/>
          </a:p>
        </p:txBody>
      </p:sp>
      <p:sp>
        <p:nvSpPr>
          <p:cNvPr id="2" name="TextBox 1">
            <a:extLst>
              <a:ext uri="{FF2B5EF4-FFF2-40B4-BE49-F238E27FC236}">
                <a16:creationId xmlns:a16="http://schemas.microsoft.com/office/drawing/2014/main" id="{AE7CCA71-1481-0B26-12A7-B9EEA9AEC988}"/>
              </a:ext>
            </a:extLst>
          </p:cNvPr>
          <p:cNvSpPr txBox="1"/>
          <p:nvPr/>
        </p:nvSpPr>
        <p:spPr>
          <a:xfrm>
            <a:off x="222793" y="4497621"/>
            <a:ext cx="1064833" cy="338554"/>
          </a:xfrm>
          <a:prstGeom prst="rect">
            <a:avLst/>
          </a:prstGeom>
          <a:noFill/>
        </p:spPr>
        <p:txBody>
          <a:bodyPr wrap="square" rtlCol="0">
            <a:spAutoFit/>
          </a:bodyPr>
          <a:lstStyle/>
          <a:p>
            <a:r>
              <a:rPr lang="en-US" sz="1600" b="1"/>
              <a:t>Aliasing</a:t>
            </a:r>
          </a:p>
        </p:txBody>
      </p:sp>
      <p:sp>
        <p:nvSpPr>
          <p:cNvPr id="5" name="TextBox 4">
            <a:extLst>
              <a:ext uri="{FF2B5EF4-FFF2-40B4-BE49-F238E27FC236}">
                <a16:creationId xmlns:a16="http://schemas.microsoft.com/office/drawing/2014/main" id="{50359726-5180-E3C7-5D7F-6BCE91A7DC71}"/>
              </a:ext>
            </a:extLst>
          </p:cNvPr>
          <p:cNvSpPr txBox="1"/>
          <p:nvPr/>
        </p:nvSpPr>
        <p:spPr>
          <a:xfrm>
            <a:off x="222793" y="5577559"/>
            <a:ext cx="11487426" cy="800219"/>
          </a:xfrm>
          <a:prstGeom prst="rect">
            <a:avLst/>
          </a:prstGeom>
          <a:noFill/>
        </p:spPr>
        <p:txBody>
          <a:bodyPr wrap="square" rtlCol="0">
            <a:spAutoFit/>
          </a:bodyPr>
          <a:lstStyle/>
          <a:p>
            <a:r>
              <a:rPr lang="en-US" sz="1600" b="1"/>
              <a:t>max function w/ dictionaries</a:t>
            </a:r>
          </a:p>
          <a:p>
            <a:endParaRPr lang="en-US" sz="1600" b="1"/>
          </a:p>
          <a:p>
            <a:r>
              <a:rPr lang="en-US" sz="1400"/>
              <a:t>max(dictionary, key=dictionary.get)			will return key of dictionary which corresponds to the highest value.  </a:t>
            </a:r>
          </a:p>
        </p:txBody>
      </p:sp>
    </p:spTree>
    <p:extLst>
      <p:ext uri="{BB962C8B-B14F-4D97-AF65-F5344CB8AC3E}">
        <p14:creationId xmlns:p14="http://schemas.microsoft.com/office/powerpoint/2010/main" val="21187830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870DD1D-B644-480A-BA69-523F3F852894}"/>
              </a:ext>
            </a:extLst>
          </p:cNvPr>
          <p:cNvSpPr txBox="1"/>
          <p:nvPr/>
        </p:nvSpPr>
        <p:spPr>
          <a:xfrm>
            <a:off x="4841082" y="85705"/>
            <a:ext cx="1458028" cy="523220"/>
          </a:xfrm>
          <a:prstGeom prst="rect">
            <a:avLst/>
          </a:prstGeom>
          <a:noFill/>
        </p:spPr>
        <p:txBody>
          <a:bodyPr wrap="none" rtlCol="0">
            <a:spAutoFit/>
          </a:bodyPr>
          <a:lstStyle/>
          <a:p>
            <a:r>
              <a:rPr lang="en-US" sz="2800" b="1" u="sng">
                <a:solidFill>
                  <a:srgbClr val="FF0000"/>
                </a:solidFill>
              </a:rPr>
              <a:t>Iterators</a:t>
            </a:r>
            <a:endParaRPr lang="en-US" b="1" u="sng">
              <a:solidFill>
                <a:srgbClr val="FF0000"/>
              </a:solidFill>
            </a:endParaRPr>
          </a:p>
        </p:txBody>
      </p:sp>
      <p:sp>
        <p:nvSpPr>
          <p:cNvPr id="12" name="TextBox 11">
            <a:extLst>
              <a:ext uri="{FF2B5EF4-FFF2-40B4-BE49-F238E27FC236}">
                <a16:creationId xmlns:a16="http://schemas.microsoft.com/office/drawing/2014/main" id="{C46044E6-3677-453A-8215-117E2F3F7A98}"/>
              </a:ext>
            </a:extLst>
          </p:cNvPr>
          <p:cNvSpPr txBox="1"/>
          <p:nvPr/>
        </p:nvSpPr>
        <p:spPr>
          <a:xfrm>
            <a:off x="398148" y="4317654"/>
            <a:ext cx="2472023" cy="1077218"/>
          </a:xfrm>
          <a:prstGeom prst="rect">
            <a:avLst/>
          </a:prstGeom>
          <a:noFill/>
        </p:spPr>
        <p:txBody>
          <a:bodyPr wrap="none" rtlCol="0">
            <a:spAutoFit/>
          </a:bodyPr>
          <a:lstStyle/>
          <a:p>
            <a:r>
              <a:rPr lang="en-US" sz="1600" i="1"/>
              <a:t>def jenny(x):</a:t>
            </a:r>
          </a:p>
          <a:p>
            <a:r>
              <a:rPr lang="en-US" sz="1600" i="1"/>
              <a:t>    commands</a:t>
            </a:r>
          </a:p>
          <a:p>
            <a:r>
              <a:rPr lang="en-US" sz="1600" i="1"/>
              <a:t>    yield value</a:t>
            </a:r>
          </a:p>
          <a:p>
            <a:r>
              <a:rPr lang="en-US" sz="1600" i="1"/>
              <a:t>    possibly more commands</a:t>
            </a:r>
            <a:endParaRPr lang="en-US" i="1"/>
          </a:p>
        </p:txBody>
      </p:sp>
      <p:sp>
        <p:nvSpPr>
          <p:cNvPr id="13" name="TextBox 12">
            <a:extLst>
              <a:ext uri="{FF2B5EF4-FFF2-40B4-BE49-F238E27FC236}">
                <a16:creationId xmlns:a16="http://schemas.microsoft.com/office/drawing/2014/main" id="{F245AE13-AE6C-4E9B-A4E6-695DA339EE45}"/>
              </a:ext>
            </a:extLst>
          </p:cNvPr>
          <p:cNvSpPr txBox="1"/>
          <p:nvPr/>
        </p:nvSpPr>
        <p:spPr>
          <a:xfrm>
            <a:off x="398148" y="988573"/>
            <a:ext cx="1293613" cy="369332"/>
          </a:xfrm>
          <a:prstGeom prst="rect">
            <a:avLst/>
          </a:prstGeom>
          <a:noFill/>
        </p:spPr>
        <p:txBody>
          <a:bodyPr wrap="square" rtlCol="0">
            <a:spAutoFit/>
          </a:bodyPr>
          <a:lstStyle/>
          <a:p>
            <a:r>
              <a:rPr lang="en-US" b="1"/>
              <a:t>Generators</a:t>
            </a:r>
          </a:p>
        </p:txBody>
      </p:sp>
      <p:sp>
        <p:nvSpPr>
          <p:cNvPr id="24" name="TextBox 23">
            <a:extLst>
              <a:ext uri="{FF2B5EF4-FFF2-40B4-BE49-F238E27FC236}">
                <a16:creationId xmlns:a16="http://schemas.microsoft.com/office/drawing/2014/main" id="{6E1A84F2-1CAD-4614-8B16-9218811A5C67}"/>
              </a:ext>
            </a:extLst>
          </p:cNvPr>
          <p:cNvSpPr txBox="1"/>
          <p:nvPr/>
        </p:nvSpPr>
        <p:spPr>
          <a:xfrm>
            <a:off x="3767287" y="4321773"/>
            <a:ext cx="7926483" cy="1169551"/>
          </a:xfrm>
          <a:prstGeom prst="rect">
            <a:avLst/>
          </a:prstGeom>
          <a:noFill/>
        </p:spPr>
        <p:txBody>
          <a:bodyPr wrap="square">
            <a:spAutoFit/>
          </a:bodyPr>
          <a:lstStyle/>
          <a:p>
            <a:r>
              <a:rPr lang="en-US" sz="1400"/>
              <a:t>Can write a more complicated generator like this.  Basically, when the function is called it will execute until it returns (</a:t>
            </a:r>
            <a:r>
              <a:rPr lang="en-US" sz="1400" i="1"/>
              <a:t>yields</a:t>
            </a:r>
            <a:r>
              <a:rPr lang="en-US" sz="1400"/>
              <a:t>) its first value, and then stop.  When called again, via next(jenny) it will resume execution at the point where it left off, until it returns (</a:t>
            </a:r>
            <a:r>
              <a:rPr lang="en-US" sz="1400" i="1"/>
              <a:t>yields</a:t>
            </a:r>
            <a:r>
              <a:rPr lang="en-US" sz="1400"/>
              <a:t>) its second value, and then stop, etc.  BTW, if you have no </a:t>
            </a:r>
            <a:r>
              <a:rPr lang="en-US" sz="1400" i="1"/>
              <a:t>for</a:t>
            </a:r>
            <a:r>
              <a:rPr lang="en-US" sz="1400"/>
              <a:t> loop in there, then you’ll just have one value to iterate through.  So these function-generators will probably always have for or while loops.  </a:t>
            </a:r>
          </a:p>
        </p:txBody>
      </p:sp>
      <p:sp>
        <p:nvSpPr>
          <p:cNvPr id="4" name="TextBox 3">
            <a:extLst>
              <a:ext uri="{FF2B5EF4-FFF2-40B4-BE49-F238E27FC236}">
                <a16:creationId xmlns:a16="http://schemas.microsoft.com/office/drawing/2014/main" id="{D1DD53F9-CED5-A384-9A25-570DC30AEE11}"/>
              </a:ext>
            </a:extLst>
          </p:cNvPr>
          <p:cNvSpPr txBox="1"/>
          <p:nvPr/>
        </p:nvSpPr>
        <p:spPr>
          <a:xfrm>
            <a:off x="388315" y="1281812"/>
            <a:ext cx="11490421" cy="738664"/>
          </a:xfrm>
          <a:prstGeom prst="rect">
            <a:avLst/>
          </a:prstGeom>
          <a:noFill/>
        </p:spPr>
        <p:txBody>
          <a:bodyPr wrap="square">
            <a:spAutoFit/>
          </a:bodyPr>
          <a:lstStyle/>
          <a:p>
            <a:r>
              <a:rPr lang="en-US" sz="1400"/>
              <a:t>I think </a:t>
            </a:r>
            <a:r>
              <a:rPr lang="en-US" sz="1400" b="1"/>
              <a:t>generators, maps, filters</a:t>
            </a:r>
            <a:r>
              <a:rPr lang="en-US" sz="1400"/>
              <a:t> are so-called </a:t>
            </a:r>
            <a:r>
              <a:rPr lang="en-US" sz="1400" i="1"/>
              <a:t>iterators</a:t>
            </a:r>
            <a:r>
              <a:rPr lang="en-US" sz="1400"/>
              <a:t>.  </a:t>
            </a:r>
            <a:r>
              <a:rPr lang="en-US" sz="1400">
                <a:solidFill>
                  <a:srgbClr val="0000FF"/>
                </a:solidFill>
              </a:rPr>
              <a:t>Iterators generate values but don’t store them in memory, well except maybe for the one they are presently calculating</a:t>
            </a:r>
            <a:r>
              <a:rPr lang="en-US" sz="1400"/>
              <a:t>.  This makes working with large sets of numbers easier, for the computer, as it doesn’t have to store them all in memory simultaneously.  </a:t>
            </a:r>
            <a:r>
              <a:rPr lang="en-US" sz="1400" i="1">
                <a:solidFill>
                  <a:srgbClr val="0000FF"/>
                </a:solidFill>
              </a:rPr>
              <a:t>Iterables,</a:t>
            </a:r>
            <a:r>
              <a:rPr lang="en-US" sz="1400">
                <a:solidFill>
                  <a:srgbClr val="0000FF"/>
                </a:solidFill>
              </a:rPr>
              <a:t> FYI, are objects strings, lists, dictionaries, file objects, which can be converted to iteratrors</a:t>
            </a:r>
            <a:r>
              <a:rPr lang="en-US" sz="1400"/>
              <a:t>.  A generator is one type of iterator.  </a:t>
            </a:r>
            <a:endParaRPr lang="en-US" sz="1600"/>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9270EFD7-E0AB-EDFA-0B68-DD15CF8A071D}"/>
                  </a:ext>
                </a:extLst>
              </p14:cNvPr>
              <p14:cNvContentPartPr/>
              <p14:nvPr/>
            </p14:nvContentPartPr>
            <p14:xfrm>
              <a:off x="2870171" y="4757426"/>
              <a:ext cx="583200" cy="82800"/>
            </p14:xfrm>
          </p:contentPart>
        </mc:Choice>
        <mc:Fallback xmlns="">
          <p:pic>
            <p:nvPicPr>
              <p:cNvPr id="6" name="Ink 5">
                <a:extLst>
                  <a:ext uri="{FF2B5EF4-FFF2-40B4-BE49-F238E27FC236}">
                    <a16:creationId xmlns:a16="http://schemas.microsoft.com/office/drawing/2014/main" id="{9270EFD7-E0AB-EDFA-0B68-DD15CF8A071D}"/>
                  </a:ext>
                </a:extLst>
              </p:cNvPr>
              <p:cNvPicPr/>
              <p:nvPr/>
            </p:nvPicPr>
            <p:blipFill>
              <a:blip r:embed="rId4"/>
              <a:stretch>
                <a:fillRect/>
              </a:stretch>
            </p:blipFill>
            <p:spPr>
              <a:xfrm>
                <a:off x="2864051" y="4751306"/>
                <a:ext cx="595440" cy="95040"/>
              </a:xfrm>
              <a:prstGeom prst="rect">
                <a:avLst/>
              </a:prstGeom>
            </p:spPr>
          </p:pic>
        </mc:Fallback>
      </mc:AlternateContent>
      <p:sp>
        <p:nvSpPr>
          <p:cNvPr id="3" name="TextBox 2">
            <a:extLst>
              <a:ext uri="{FF2B5EF4-FFF2-40B4-BE49-F238E27FC236}">
                <a16:creationId xmlns:a16="http://schemas.microsoft.com/office/drawing/2014/main" id="{7EF4C7EF-F808-2783-E8B2-3ED660DB86E0}"/>
              </a:ext>
            </a:extLst>
          </p:cNvPr>
          <p:cNvSpPr txBox="1"/>
          <p:nvPr/>
        </p:nvSpPr>
        <p:spPr>
          <a:xfrm>
            <a:off x="398148" y="5878034"/>
            <a:ext cx="4714626" cy="307777"/>
          </a:xfrm>
          <a:prstGeom prst="rect">
            <a:avLst/>
          </a:prstGeom>
          <a:noFill/>
        </p:spPr>
        <p:txBody>
          <a:bodyPr wrap="square" rtlCol="0">
            <a:spAutoFit/>
          </a:bodyPr>
          <a:lstStyle/>
          <a:p>
            <a:r>
              <a:rPr lang="en-US" sz="1400"/>
              <a:t>And you would call the successive values of the generator via:</a:t>
            </a:r>
            <a:endParaRPr lang="en-US" sz="1600"/>
          </a:p>
        </p:txBody>
      </p:sp>
      <p:sp>
        <p:nvSpPr>
          <p:cNvPr id="14" name="TextBox 13">
            <a:extLst>
              <a:ext uri="{FF2B5EF4-FFF2-40B4-BE49-F238E27FC236}">
                <a16:creationId xmlns:a16="http://schemas.microsoft.com/office/drawing/2014/main" id="{7141E08F-340F-1661-403F-F971C0E8F25C}"/>
              </a:ext>
            </a:extLst>
          </p:cNvPr>
          <p:cNvSpPr txBox="1"/>
          <p:nvPr/>
        </p:nvSpPr>
        <p:spPr>
          <a:xfrm>
            <a:off x="398148" y="6182965"/>
            <a:ext cx="1119730" cy="338554"/>
          </a:xfrm>
          <a:prstGeom prst="rect">
            <a:avLst/>
          </a:prstGeom>
          <a:noFill/>
        </p:spPr>
        <p:txBody>
          <a:bodyPr wrap="none" rtlCol="0">
            <a:spAutoFit/>
          </a:bodyPr>
          <a:lstStyle/>
          <a:p>
            <a:r>
              <a:rPr lang="en-US" sz="1600" i="1"/>
              <a:t>next(jenny)</a:t>
            </a:r>
          </a:p>
        </p:txBody>
      </p:sp>
      <p:sp>
        <p:nvSpPr>
          <p:cNvPr id="15" name="TextBox 14">
            <a:extLst>
              <a:ext uri="{FF2B5EF4-FFF2-40B4-BE49-F238E27FC236}">
                <a16:creationId xmlns:a16="http://schemas.microsoft.com/office/drawing/2014/main" id="{1744F135-C797-646B-6055-4B54234812AD}"/>
              </a:ext>
            </a:extLst>
          </p:cNvPr>
          <p:cNvSpPr txBox="1"/>
          <p:nvPr/>
        </p:nvSpPr>
        <p:spPr>
          <a:xfrm>
            <a:off x="7298010" y="5945343"/>
            <a:ext cx="4714626" cy="307777"/>
          </a:xfrm>
          <a:prstGeom prst="rect">
            <a:avLst/>
          </a:prstGeom>
          <a:noFill/>
        </p:spPr>
        <p:txBody>
          <a:bodyPr wrap="square" rtlCol="0">
            <a:spAutoFit/>
          </a:bodyPr>
          <a:lstStyle/>
          <a:p>
            <a:r>
              <a:rPr lang="en-US" sz="1400"/>
              <a:t>Might be able to convert the generator’s yield(s) to a list via:</a:t>
            </a:r>
            <a:endParaRPr lang="en-US" sz="1600"/>
          </a:p>
        </p:txBody>
      </p:sp>
      <p:sp>
        <p:nvSpPr>
          <p:cNvPr id="16" name="TextBox 15">
            <a:extLst>
              <a:ext uri="{FF2B5EF4-FFF2-40B4-BE49-F238E27FC236}">
                <a16:creationId xmlns:a16="http://schemas.microsoft.com/office/drawing/2014/main" id="{928496FA-D3EC-D53B-B876-8922677F0C84}"/>
              </a:ext>
            </a:extLst>
          </p:cNvPr>
          <p:cNvSpPr txBox="1"/>
          <p:nvPr/>
        </p:nvSpPr>
        <p:spPr>
          <a:xfrm>
            <a:off x="7288177" y="6271218"/>
            <a:ext cx="1002454" cy="338554"/>
          </a:xfrm>
          <a:prstGeom prst="rect">
            <a:avLst/>
          </a:prstGeom>
          <a:noFill/>
        </p:spPr>
        <p:txBody>
          <a:bodyPr wrap="none" rtlCol="0">
            <a:spAutoFit/>
          </a:bodyPr>
          <a:lstStyle/>
          <a:p>
            <a:r>
              <a:rPr lang="en-US" sz="1600" i="1"/>
              <a:t>list(jenny)</a:t>
            </a:r>
          </a:p>
        </p:txBody>
      </p:sp>
      <p:sp>
        <p:nvSpPr>
          <p:cNvPr id="8" name="TextBox 7">
            <a:extLst>
              <a:ext uri="{FF2B5EF4-FFF2-40B4-BE49-F238E27FC236}">
                <a16:creationId xmlns:a16="http://schemas.microsoft.com/office/drawing/2014/main" id="{BE7F980A-8121-6016-1878-FF501FB5F0B0}"/>
              </a:ext>
            </a:extLst>
          </p:cNvPr>
          <p:cNvSpPr txBox="1"/>
          <p:nvPr/>
        </p:nvSpPr>
        <p:spPr>
          <a:xfrm>
            <a:off x="4638114" y="2232157"/>
            <a:ext cx="6747640" cy="738664"/>
          </a:xfrm>
          <a:prstGeom prst="rect">
            <a:avLst/>
          </a:prstGeom>
          <a:noFill/>
        </p:spPr>
        <p:txBody>
          <a:bodyPr wrap="square" rtlCol="0">
            <a:spAutoFit/>
          </a:bodyPr>
          <a:lstStyle/>
          <a:p>
            <a:r>
              <a:rPr lang="en-US" sz="1400"/>
              <a:t>Simple generators can be written like this.  We’ll note the generator has same form as List compression, but with () instead of [].  Some other options are, just like with list compressions,</a:t>
            </a:r>
            <a:endParaRPr lang="en-US"/>
          </a:p>
        </p:txBody>
      </p:sp>
      <p:sp>
        <p:nvSpPr>
          <p:cNvPr id="9" name="TextBox 8">
            <a:extLst>
              <a:ext uri="{FF2B5EF4-FFF2-40B4-BE49-F238E27FC236}">
                <a16:creationId xmlns:a16="http://schemas.microsoft.com/office/drawing/2014/main" id="{9BA92636-FAD6-D3C6-3197-FA96AA597DCE}"/>
              </a:ext>
            </a:extLst>
          </p:cNvPr>
          <p:cNvSpPr txBox="1"/>
          <p:nvPr/>
        </p:nvSpPr>
        <p:spPr>
          <a:xfrm>
            <a:off x="388315" y="2232157"/>
            <a:ext cx="3378554" cy="338554"/>
          </a:xfrm>
          <a:prstGeom prst="rect">
            <a:avLst/>
          </a:prstGeom>
          <a:noFill/>
        </p:spPr>
        <p:txBody>
          <a:bodyPr wrap="none" rtlCol="0">
            <a:spAutoFit/>
          </a:bodyPr>
          <a:lstStyle/>
          <a:p>
            <a:r>
              <a:rPr lang="en-US" sz="1600" i="1"/>
              <a:t>jenny = (f(x) for x in range(something))</a:t>
            </a:r>
          </a:p>
        </p:txBody>
      </p:sp>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78774106-CB7A-7EB6-5712-0215B8574E6F}"/>
                  </a:ext>
                </a:extLst>
              </p14:cNvPr>
              <p14:cNvContentPartPr/>
              <p14:nvPr/>
            </p14:nvContentPartPr>
            <p14:xfrm>
              <a:off x="3892858" y="2393320"/>
              <a:ext cx="583200" cy="82800"/>
            </p14:xfrm>
          </p:contentPart>
        </mc:Choice>
        <mc:Fallback xmlns="">
          <p:pic>
            <p:nvPicPr>
              <p:cNvPr id="10" name="Ink 9">
                <a:extLst>
                  <a:ext uri="{FF2B5EF4-FFF2-40B4-BE49-F238E27FC236}">
                    <a16:creationId xmlns:a16="http://schemas.microsoft.com/office/drawing/2014/main" id="{78774106-CB7A-7EB6-5712-0215B8574E6F}"/>
                  </a:ext>
                </a:extLst>
              </p:cNvPr>
              <p:cNvPicPr/>
              <p:nvPr/>
            </p:nvPicPr>
            <p:blipFill>
              <a:blip r:embed="rId4"/>
              <a:stretch>
                <a:fillRect/>
              </a:stretch>
            </p:blipFill>
            <p:spPr>
              <a:xfrm>
                <a:off x="3886738" y="2387200"/>
                <a:ext cx="595440" cy="95040"/>
              </a:xfrm>
              <a:prstGeom prst="rect">
                <a:avLst/>
              </a:prstGeom>
            </p:spPr>
          </p:pic>
        </mc:Fallback>
      </mc:AlternateContent>
      <p:sp>
        <p:nvSpPr>
          <p:cNvPr id="11" name="Rectangle 10">
            <a:extLst>
              <a:ext uri="{FF2B5EF4-FFF2-40B4-BE49-F238E27FC236}">
                <a16:creationId xmlns:a16="http://schemas.microsoft.com/office/drawing/2014/main" id="{17136766-7DFD-F470-CA26-C29B69F64107}"/>
              </a:ext>
            </a:extLst>
          </p:cNvPr>
          <p:cNvSpPr/>
          <p:nvPr/>
        </p:nvSpPr>
        <p:spPr>
          <a:xfrm>
            <a:off x="4638114" y="3056198"/>
            <a:ext cx="5964799" cy="830997"/>
          </a:xfrm>
          <a:prstGeom prst="rect">
            <a:avLst/>
          </a:prstGeom>
        </p:spPr>
        <p:txBody>
          <a:bodyPr wrap="square">
            <a:spAutoFit/>
          </a:bodyPr>
          <a:lstStyle/>
          <a:p>
            <a:r>
              <a:rPr lang="en-US" sz="1600">
                <a:solidFill>
                  <a:srgbClr val="0000FF"/>
                </a:solidFill>
              </a:rPr>
              <a:t>jenny = (function(x) for x in iterable)</a:t>
            </a:r>
            <a:endParaRPr lang="en-US" sz="1600"/>
          </a:p>
          <a:p>
            <a:r>
              <a:rPr lang="en-US" sz="1600">
                <a:solidFill>
                  <a:srgbClr val="0000FF"/>
                </a:solidFill>
              </a:rPr>
              <a:t>jenny = (function(x,y) for x in iterable1 for y in iterable2), </a:t>
            </a:r>
          </a:p>
          <a:p>
            <a:r>
              <a:rPr lang="en-US" sz="1600">
                <a:solidFill>
                  <a:srgbClr val="0000FF"/>
                </a:solidFill>
              </a:rPr>
              <a:t>jenny = (function1(x) if (x condition) else function2(x) for x in iterable)</a:t>
            </a:r>
            <a:r>
              <a:rPr lang="en-US" sz="1600"/>
              <a:t>  </a:t>
            </a:r>
          </a:p>
        </p:txBody>
      </p:sp>
    </p:spTree>
    <p:extLst>
      <p:ext uri="{BB962C8B-B14F-4D97-AF65-F5344CB8AC3E}">
        <p14:creationId xmlns:p14="http://schemas.microsoft.com/office/powerpoint/2010/main" val="35461502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Arrow Connector 14">
            <a:extLst>
              <a:ext uri="{FF2B5EF4-FFF2-40B4-BE49-F238E27FC236}">
                <a16:creationId xmlns:a16="http://schemas.microsoft.com/office/drawing/2014/main" id="{3E03611D-E394-4BC1-82B5-69A00EBFB8D0}"/>
              </a:ext>
            </a:extLst>
          </p:cNvPr>
          <p:cNvCxnSpPr/>
          <p:nvPr/>
        </p:nvCxnSpPr>
        <p:spPr>
          <a:xfrm>
            <a:off x="6633924" y="2152659"/>
            <a:ext cx="554614"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pic>
        <p:nvPicPr>
          <p:cNvPr id="22" name="Picture 21">
            <a:extLst>
              <a:ext uri="{FF2B5EF4-FFF2-40B4-BE49-F238E27FC236}">
                <a16:creationId xmlns:a16="http://schemas.microsoft.com/office/drawing/2014/main" id="{8912ECEF-D86D-47EC-B3EC-F06DDE8330DD}"/>
              </a:ext>
            </a:extLst>
          </p:cNvPr>
          <p:cNvPicPr>
            <a:picLocks noChangeAspect="1"/>
          </p:cNvPicPr>
          <p:nvPr/>
        </p:nvPicPr>
        <p:blipFill>
          <a:blip r:embed="rId2"/>
          <a:stretch>
            <a:fillRect/>
          </a:stretch>
        </p:blipFill>
        <p:spPr>
          <a:xfrm>
            <a:off x="421497" y="1413113"/>
            <a:ext cx="2609328" cy="1360313"/>
          </a:xfrm>
          <a:prstGeom prst="rect">
            <a:avLst/>
          </a:prstGeom>
        </p:spPr>
      </p:pic>
      <p:pic>
        <p:nvPicPr>
          <p:cNvPr id="23" name="Picture 22">
            <a:extLst>
              <a:ext uri="{FF2B5EF4-FFF2-40B4-BE49-F238E27FC236}">
                <a16:creationId xmlns:a16="http://schemas.microsoft.com/office/drawing/2014/main" id="{D999C179-CA47-446A-893C-43BF4012466A}"/>
              </a:ext>
            </a:extLst>
          </p:cNvPr>
          <p:cNvPicPr>
            <a:picLocks noChangeAspect="1"/>
          </p:cNvPicPr>
          <p:nvPr/>
        </p:nvPicPr>
        <p:blipFill>
          <a:blip r:embed="rId3"/>
          <a:stretch>
            <a:fillRect/>
          </a:stretch>
        </p:blipFill>
        <p:spPr>
          <a:xfrm>
            <a:off x="7598004" y="1224988"/>
            <a:ext cx="4183918" cy="2403527"/>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97CCC2B5-CAD0-4DE9-8100-D82DBB7817B6}"/>
                  </a:ext>
                </a:extLst>
              </p14:cNvPr>
              <p14:cNvContentPartPr/>
              <p14:nvPr/>
            </p14:nvContentPartPr>
            <p14:xfrm>
              <a:off x="1231912" y="2931210"/>
              <a:ext cx="475560" cy="370800"/>
            </p14:xfrm>
          </p:contentPart>
        </mc:Choice>
        <mc:Fallback xmlns="">
          <p:pic>
            <p:nvPicPr>
              <p:cNvPr id="6" name="Ink 5">
                <a:extLst>
                  <a:ext uri="{FF2B5EF4-FFF2-40B4-BE49-F238E27FC236}">
                    <a16:creationId xmlns:a16="http://schemas.microsoft.com/office/drawing/2014/main" id="{97CCC2B5-CAD0-4DE9-8100-D82DBB7817B6}"/>
                  </a:ext>
                </a:extLst>
              </p:cNvPr>
              <p:cNvPicPr/>
              <p:nvPr/>
            </p:nvPicPr>
            <p:blipFill>
              <a:blip r:embed="rId5"/>
              <a:stretch>
                <a:fillRect/>
              </a:stretch>
            </p:blipFill>
            <p:spPr>
              <a:xfrm>
                <a:off x="1213926" y="2913210"/>
                <a:ext cx="511173" cy="406440"/>
              </a:xfrm>
              <a:prstGeom prst="rect">
                <a:avLst/>
              </a:prstGeom>
            </p:spPr>
          </p:pic>
        </mc:Fallback>
      </mc:AlternateContent>
      <p:sp>
        <p:nvSpPr>
          <p:cNvPr id="7" name="TextBox 6">
            <a:extLst>
              <a:ext uri="{FF2B5EF4-FFF2-40B4-BE49-F238E27FC236}">
                <a16:creationId xmlns:a16="http://schemas.microsoft.com/office/drawing/2014/main" id="{93EB13CB-CC28-4F6F-A246-393F63B18A7A}"/>
              </a:ext>
            </a:extLst>
          </p:cNvPr>
          <p:cNvSpPr txBox="1"/>
          <p:nvPr/>
        </p:nvSpPr>
        <p:spPr>
          <a:xfrm>
            <a:off x="410078" y="3459795"/>
            <a:ext cx="3954416" cy="523220"/>
          </a:xfrm>
          <a:prstGeom prst="rect">
            <a:avLst/>
          </a:prstGeom>
          <a:noFill/>
        </p:spPr>
        <p:txBody>
          <a:bodyPr wrap="none" rtlCol="0">
            <a:spAutoFit/>
          </a:bodyPr>
          <a:lstStyle/>
          <a:p>
            <a:r>
              <a:rPr lang="en-US" sz="1400"/>
              <a:t>found that sometimes you need to call next(jenny), </a:t>
            </a:r>
          </a:p>
          <a:p>
            <a:r>
              <a:rPr lang="en-US" sz="1400"/>
              <a:t>because next(f(4)) doesn’t work.  No idea why.</a:t>
            </a:r>
          </a:p>
        </p:txBody>
      </p:sp>
      <p:sp>
        <p:nvSpPr>
          <p:cNvPr id="8" name="Freeform: Shape 7">
            <a:extLst>
              <a:ext uri="{FF2B5EF4-FFF2-40B4-BE49-F238E27FC236}">
                <a16:creationId xmlns:a16="http://schemas.microsoft.com/office/drawing/2014/main" id="{44BABAB1-F17C-46AC-A3E2-85034E9EF573}"/>
              </a:ext>
            </a:extLst>
          </p:cNvPr>
          <p:cNvSpPr/>
          <p:nvPr/>
        </p:nvSpPr>
        <p:spPr>
          <a:xfrm>
            <a:off x="3355353" y="1884599"/>
            <a:ext cx="825622" cy="266984"/>
          </a:xfrm>
          <a:custGeom>
            <a:avLst/>
            <a:gdLst>
              <a:gd name="connsiteX0" fmla="*/ 0 w 834501"/>
              <a:gd name="connsiteY0" fmla="*/ 200457 h 200457"/>
              <a:gd name="connsiteX1" fmla="*/ 88777 w 834501"/>
              <a:gd name="connsiteY1" fmla="*/ 138313 h 200457"/>
              <a:gd name="connsiteX2" fmla="*/ 124288 w 834501"/>
              <a:gd name="connsiteY2" fmla="*/ 129436 h 200457"/>
              <a:gd name="connsiteX3" fmla="*/ 177554 w 834501"/>
              <a:gd name="connsiteY3" fmla="*/ 102803 h 200457"/>
              <a:gd name="connsiteX4" fmla="*/ 195309 w 834501"/>
              <a:gd name="connsiteY4" fmla="*/ 85047 h 200457"/>
              <a:gd name="connsiteX5" fmla="*/ 221942 w 834501"/>
              <a:gd name="connsiteY5" fmla="*/ 76170 h 200457"/>
              <a:gd name="connsiteX6" fmla="*/ 248575 w 834501"/>
              <a:gd name="connsiteY6" fmla="*/ 58414 h 200457"/>
              <a:gd name="connsiteX7" fmla="*/ 301841 w 834501"/>
              <a:gd name="connsiteY7" fmla="*/ 40659 h 200457"/>
              <a:gd name="connsiteX8" fmla="*/ 328474 w 834501"/>
              <a:gd name="connsiteY8" fmla="*/ 22904 h 200457"/>
              <a:gd name="connsiteX9" fmla="*/ 390618 w 834501"/>
              <a:gd name="connsiteY9" fmla="*/ 14026 h 200457"/>
              <a:gd name="connsiteX10" fmla="*/ 559294 w 834501"/>
              <a:gd name="connsiteY10" fmla="*/ 14026 h 200457"/>
              <a:gd name="connsiteX11" fmla="*/ 594804 w 834501"/>
              <a:gd name="connsiteY11" fmla="*/ 22904 h 200457"/>
              <a:gd name="connsiteX12" fmla="*/ 665826 w 834501"/>
              <a:gd name="connsiteY12" fmla="*/ 31781 h 200457"/>
              <a:gd name="connsiteX13" fmla="*/ 790113 w 834501"/>
              <a:gd name="connsiteY13" fmla="*/ 31781 h 200457"/>
              <a:gd name="connsiteX14" fmla="*/ 816746 w 834501"/>
              <a:gd name="connsiteY14" fmla="*/ 14026 h 200457"/>
              <a:gd name="connsiteX15" fmla="*/ 834501 w 834501"/>
              <a:gd name="connsiteY15" fmla="*/ 5148 h 200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501" h="200457">
                <a:moveTo>
                  <a:pt x="0" y="200457"/>
                </a:moveTo>
                <a:cubicBezTo>
                  <a:pt x="36670" y="169899"/>
                  <a:pt x="47919" y="153635"/>
                  <a:pt x="88777" y="138313"/>
                </a:cubicBezTo>
                <a:cubicBezTo>
                  <a:pt x="100201" y="134029"/>
                  <a:pt x="112451" y="132395"/>
                  <a:pt x="124288" y="129436"/>
                </a:cubicBezTo>
                <a:cubicBezTo>
                  <a:pt x="165635" y="88086"/>
                  <a:pt x="112108" y="135526"/>
                  <a:pt x="177554" y="102803"/>
                </a:cubicBezTo>
                <a:cubicBezTo>
                  <a:pt x="185040" y="99060"/>
                  <a:pt x="188132" y="89353"/>
                  <a:pt x="195309" y="85047"/>
                </a:cubicBezTo>
                <a:cubicBezTo>
                  <a:pt x="203333" y="80232"/>
                  <a:pt x="213064" y="79129"/>
                  <a:pt x="221942" y="76170"/>
                </a:cubicBezTo>
                <a:cubicBezTo>
                  <a:pt x="230820" y="70251"/>
                  <a:pt x="238825" y="62747"/>
                  <a:pt x="248575" y="58414"/>
                </a:cubicBezTo>
                <a:cubicBezTo>
                  <a:pt x="265678" y="50813"/>
                  <a:pt x="286268" y="51040"/>
                  <a:pt x="301841" y="40659"/>
                </a:cubicBezTo>
                <a:cubicBezTo>
                  <a:pt x="310719" y="34741"/>
                  <a:pt x="318254" y="25970"/>
                  <a:pt x="328474" y="22904"/>
                </a:cubicBezTo>
                <a:cubicBezTo>
                  <a:pt x="348517" y="16891"/>
                  <a:pt x="369903" y="16985"/>
                  <a:pt x="390618" y="14026"/>
                </a:cubicBezTo>
                <a:cubicBezTo>
                  <a:pt x="459672" y="-8993"/>
                  <a:pt x="421012" y="197"/>
                  <a:pt x="559294" y="14026"/>
                </a:cubicBezTo>
                <a:cubicBezTo>
                  <a:pt x="571434" y="15240"/>
                  <a:pt x="582769" y="20898"/>
                  <a:pt x="594804" y="22904"/>
                </a:cubicBezTo>
                <a:cubicBezTo>
                  <a:pt x="618338" y="26826"/>
                  <a:pt x="642152" y="28822"/>
                  <a:pt x="665826" y="31781"/>
                </a:cubicBezTo>
                <a:cubicBezTo>
                  <a:pt x="718927" y="45057"/>
                  <a:pt x="716643" y="48735"/>
                  <a:pt x="790113" y="31781"/>
                </a:cubicBezTo>
                <a:cubicBezTo>
                  <a:pt x="800509" y="29382"/>
                  <a:pt x="807597" y="19515"/>
                  <a:pt x="816746" y="14026"/>
                </a:cubicBezTo>
                <a:cubicBezTo>
                  <a:pt x="822420" y="10622"/>
                  <a:pt x="828583" y="8107"/>
                  <a:pt x="834501" y="51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C3E5C92B-3FCE-45CE-9615-630020968F38}"/>
              </a:ext>
            </a:extLst>
          </p:cNvPr>
          <p:cNvSpPr txBox="1"/>
          <p:nvPr/>
        </p:nvSpPr>
        <p:spPr>
          <a:xfrm>
            <a:off x="4364494" y="1233661"/>
            <a:ext cx="2074013" cy="2031325"/>
          </a:xfrm>
          <a:prstGeom prst="rect">
            <a:avLst/>
          </a:prstGeom>
          <a:noFill/>
        </p:spPr>
        <p:txBody>
          <a:bodyPr wrap="square" rtlCol="0">
            <a:spAutoFit/>
          </a:bodyPr>
          <a:lstStyle/>
          <a:p>
            <a:r>
              <a:rPr lang="en-US" sz="1400"/>
              <a:t>If had written ‘return’, instead of ‘yield’, then it would stop at the first j, namely j = 0, and you’d only ever get x**2 + 0.  </a:t>
            </a:r>
            <a:r>
              <a:rPr lang="en-US" sz="1400">
                <a:solidFill>
                  <a:srgbClr val="FF0000"/>
                </a:solidFill>
              </a:rPr>
              <a:t>Seems that the for/while loop is a common feature of generators defined via functions.</a:t>
            </a:r>
          </a:p>
        </p:txBody>
      </p:sp>
      <p:pic>
        <p:nvPicPr>
          <p:cNvPr id="14" name="Picture 13">
            <a:extLst>
              <a:ext uri="{FF2B5EF4-FFF2-40B4-BE49-F238E27FC236}">
                <a16:creationId xmlns:a16="http://schemas.microsoft.com/office/drawing/2014/main" id="{F4B70F66-EF2A-4986-93EC-7698D196B528}"/>
              </a:ext>
            </a:extLst>
          </p:cNvPr>
          <p:cNvPicPr>
            <a:picLocks noChangeAspect="1"/>
          </p:cNvPicPr>
          <p:nvPr/>
        </p:nvPicPr>
        <p:blipFill>
          <a:blip r:embed="rId6"/>
          <a:stretch>
            <a:fillRect/>
          </a:stretch>
        </p:blipFill>
        <p:spPr>
          <a:xfrm>
            <a:off x="410078" y="4799989"/>
            <a:ext cx="2209800" cy="1228725"/>
          </a:xfrm>
          <a:prstGeom prst="rect">
            <a:avLst/>
          </a:prstGeom>
        </p:spPr>
      </p:pic>
      <p:sp>
        <p:nvSpPr>
          <p:cNvPr id="16" name="TextBox 15">
            <a:extLst>
              <a:ext uri="{FF2B5EF4-FFF2-40B4-BE49-F238E27FC236}">
                <a16:creationId xmlns:a16="http://schemas.microsoft.com/office/drawing/2014/main" id="{1166D2EF-6C18-487F-9C80-A1F6AF4DEF7C}"/>
              </a:ext>
            </a:extLst>
          </p:cNvPr>
          <p:cNvSpPr txBox="1"/>
          <p:nvPr/>
        </p:nvSpPr>
        <p:spPr>
          <a:xfrm>
            <a:off x="3355353" y="4824613"/>
            <a:ext cx="3734516" cy="1600438"/>
          </a:xfrm>
          <a:prstGeom prst="rect">
            <a:avLst/>
          </a:prstGeom>
          <a:noFill/>
        </p:spPr>
        <p:txBody>
          <a:bodyPr wrap="square" rtlCol="0">
            <a:spAutoFit/>
          </a:bodyPr>
          <a:lstStyle/>
          <a:p>
            <a:r>
              <a:rPr lang="en-US" sz="1400"/>
              <a:t>Here’s a reminder that a generator will pick up where it left off, after the yield statement.  So after next(Sequential()) is executed, the next call will increment j by 1, go back up to the top, and then yield the incremented j.  On the right, note that every time you call next(split(data,n)) it will increment the k in the for loop.</a:t>
            </a:r>
          </a:p>
        </p:txBody>
      </p:sp>
      <p:sp>
        <p:nvSpPr>
          <p:cNvPr id="2" name="TextBox 1">
            <a:extLst>
              <a:ext uri="{FF2B5EF4-FFF2-40B4-BE49-F238E27FC236}">
                <a16:creationId xmlns:a16="http://schemas.microsoft.com/office/drawing/2014/main" id="{95C14473-B058-523A-A341-56D064B9FA12}"/>
              </a:ext>
            </a:extLst>
          </p:cNvPr>
          <p:cNvSpPr txBox="1"/>
          <p:nvPr/>
        </p:nvSpPr>
        <p:spPr>
          <a:xfrm>
            <a:off x="4841082" y="85705"/>
            <a:ext cx="1458028" cy="523220"/>
          </a:xfrm>
          <a:prstGeom prst="rect">
            <a:avLst/>
          </a:prstGeom>
          <a:noFill/>
        </p:spPr>
        <p:txBody>
          <a:bodyPr wrap="none" rtlCol="0">
            <a:spAutoFit/>
          </a:bodyPr>
          <a:lstStyle/>
          <a:p>
            <a:r>
              <a:rPr lang="en-US" sz="2800" b="1" u="sng">
                <a:solidFill>
                  <a:srgbClr val="FF0000"/>
                </a:solidFill>
              </a:rPr>
              <a:t>Iterators</a:t>
            </a:r>
            <a:endParaRPr lang="en-US" b="1" u="sng">
              <a:solidFill>
                <a:srgbClr val="FF0000"/>
              </a:solidFill>
            </a:endParaRPr>
          </a:p>
        </p:txBody>
      </p:sp>
      <p:pic>
        <p:nvPicPr>
          <p:cNvPr id="3" name="Picture 2">
            <a:extLst>
              <a:ext uri="{FF2B5EF4-FFF2-40B4-BE49-F238E27FC236}">
                <a16:creationId xmlns:a16="http://schemas.microsoft.com/office/drawing/2014/main" id="{97BE7EC4-9205-7C8C-963D-4A87D562A802}"/>
              </a:ext>
            </a:extLst>
          </p:cNvPr>
          <p:cNvPicPr>
            <a:picLocks noChangeAspect="1"/>
          </p:cNvPicPr>
          <p:nvPr/>
        </p:nvPicPr>
        <p:blipFill>
          <a:blip r:embed="rId7"/>
          <a:stretch>
            <a:fillRect/>
          </a:stretch>
        </p:blipFill>
        <p:spPr>
          <a:xfrm>
            <a:off x="7873390" y="4726855"/>
            <a:ext cx="3315163" cy="1219370"/>
          </a:xfrm>
          <a:prstGeom prst="rect">
            <a:avLst/>
          </a:prstGeom>
        </p:spPr>
      </p:pic>
    </p:spTree>
    <p:extLst>
      <p:ext uri="{BB962C8B-B14F-4D97-AF65-F5344CB8AC3E}">
        <p14:creationId xmlns:p14="http://schemas.microsoft.com/office/powerpoint/2010/main" val="10683177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a:extLst>
              <a:ext uri="{FF2B5EF4-FFF2-40B4-BE49-F238E27FC236}">
                <a16:creationId xmlns:a16="http://schemas.microsoft.com/office/drawing/2014/main" id="{6A4AA887-38C8-44AD-A1B5-7C1992A363A4}"/>
              </a:ext>
            </a:extLst>
          </p:cNvPr>
          <p:cNvSpPr txBox="1"/>
          <p:nvPr/>
        </p:nvSpPr>
        <p:spPr>
          <a:xfrm>
            <a:off x="333979" y="1360225"/>
            <a:ext cx="4261551" cy="307777"/>
          </a:xfrm>
          <a:prstGeom prst="rect">
            <a:avLst/>
          </a:prstGeom>
          <a:noFill/>
        </p:spPr>
        <p:txBody>
          <a:bodyPr wrap="none" rtlCol="0">
            <a:spAutoFit/>
          </a:bodyPr>
          <a:lstStyle/>
          <a:p>
            <a:r>
              <a:rPr lang="en-US" sz="1400"/>
              <a:t>An example of a file search, using a generator would be:</a:t>
            </a:r>
            <a:endParaRPr lang="en-US" sz="1600"/>
          </a:p>
        </p:txBody>
      </p:sp>
      <p:sp>
        <p:nvSpPr>
          <p:cNvPr id="29" name="TextBox 28">
            <a:extLst>
              <a:ext uri="{FF2B5EF4-FFF2-40B4-BE49-F238E27FC236}">
                <a16:creationId xmlns:a16="http://schemas.microsoft.com/office/drawing/2014/main" id="{2744DD1D-829F-419B-8693-BA8C2B8DCAF4}"/>
              </a:ext>
            </a:extLst>
          </p:cNvPr>
          <p:cNvSpPr txBox="1"/>
          <p:nvPr/>
        </p:nvSpPr>
        <p:spPr>
          <a:xfrm>
            <a:off x="333979" y="1795038"/>
            <a:ext cx="3140027" cy="1600438"/>
          </a:xfrm>
          <a:prstGeom prst="rect">
            <a:avLst/>
          </a:prstGeom>
          <a:noFill/>
        </p:spPr>
        <p:txBody>
          <a:bodyPr wrap="none" rtlCol="0">
            <a:spAutoFit/>
          </a:bodyPr>
          <a:lstStyle/>
          <a:p>
            <a:r>
              <a:rPr lang="en-US" sz="1600"/>
              <a:t>def search(‘filename’, ‘keyword’):</a:t>
            </a:r>
          </a:p>
          <a:p>
            <a:r>
              <a:rPr lang="en-US" sz="1600"/>
              <a:t>    </a:t>
            </a:r>
            <a:r>
              <a:rPr lang="en-US" sz="1600" err="1"/>
              <a:t>namehandle</a:t>
            </a:r>
            <a:r>
              <a:rPr lang="en-US" sz="1600"/>
              <a:t> = open(‘filename’, r)</a:t>
            </a:r>
          </a:p>
          <a:p>
            <a:r>
              <a:rPr lang="en-US" sz="1600"/>
              <a:t>    for </a:t>
            </a:r>
            <a:r>
              <a:rPr lang="en-US" sz="1600" i="1"/>
              <a:t>line</a:t>
            </a:r>
            <a:r>
              <a:rPr lang="en-US" sz="1600"/>
              <a:t> in </a:t>
            </a:r>
            <a:r>
              <a:rPr lang="en-US" sz="1600" i="1" err="1"/>
              <a:t>namehandle</a:t>
            </a:r>
            <a:r>
              <a:rPr lang="en-US" sz="1600"/>
              <a:t>:</a:t>
            </a:r>
          </a:p>
          <a:p>
            <a:r>
              <a:rPr lang="en-US" sz="1600"/>
              <a:t>        if </a:t>
            </a:r>
            <a:r>
              <a:rPr lang="en-US" sz="1600" i="1"/>
              <a:t>keyword</a:t>
            </a:r>
            <a:r>
              <a:rPr lang="en-US" sz="1600"/>
              <a:t> in </a:t>
            </a:r>
            <a:r>
              <a:rPr lang="en-US" sz="1600" i="1"/>
              <a:t>line</a:t>
            </a:r>
            <a:r>
              <a:rPr lang="en-US" sz="1600"/>
              <a:t>:</a:t>
            </a:r>
          </a:p>
          <a:p>
            <a:r>
              <a:rPr lang="en-US" sz="1600"/>
              <a:t>            yield line</a:t>
            </a:r>
          </a:p>
          <a:p>
            <a:r>
              <a:rPr lang="en-US" sz="1600"/>
              <a:t>    </a:t>
            </a:r>
            <a:r>
              <a:rPr lang="en-US" sz="1600" err="1"/>
              <a:t>namehandle.close</a:t>
            </a:r>
            <a:r>
              <a:rPr lang="en-US" sz="1600"/>
              <a:t>()</a:t>
            </a:r>
          </a:p>
        </p:txBody>
      </p:sp>
      <p:sp>
        <p:nvSpPr>
          <p:cNvPr id="30" name="TextBox 29">
            <a:extLst>
              <a:ext uri="{FF2B5EF4-FFF2-40B4-BE49-F238E27FC236}">
                <a16:creationId xmlns:a16="http://schemas.microsoft.com/office/drawing/2014/main" id="{58F9BAAD-C0A7-4BEA-8326-35290A529264}"/>
              </a:ext>
            </a:extLst>
          </p:cNvPr>
          <p:cNvSpPr txBox="1"/>
          <p:nvPr/>
        </p:nvSpPr>
        <p:spPr>
          <a:xfrm>
            <a:off x="436124" y="4014699"/>
            <a:ext cx="4135876" cy="338554"/>
          </a:xfrm>
          <a:prstGeom prst="rect">
            <a:avLst/>
          </a:prstGeom>
          <a:noFill/>
        </p:spPr>
        <p:txBody>
          <a:bodyPr wrap="none" rtlCol="0">
            <a:spAutoFit/>
          </a:bodyPr>
          <a:lstStyle/>
          <a:p>
            <a:r>
              <a:rPr lang="en-US" sz="1600"/>
              <a:t>print(next(search(‘</a:t>
            </a:r>
            <a:r>
              <a:rPr lang="en-US" sz="1600" err="1"/>
              <a:t>myfavoritesingers</a:t>
            </a:r>
            <a:r>
              <a:rPr lang="en-US" sz="1600"/>
              <a:t>’, ‘Taylor‘)))</a:t>
            </a:r>
          </a:p>
        </p:txBody>
      </p:sp>
      <p:sp>
        <p:nvSpPr>
          <p:cNvPr id="31" name="TextBox 30">
            <a:extLst>
              <a:ext uri="{FF2B5EF4-FFF2-40B4-BE49-F238E27FC236}">
                <a16:creationId xmlns:a16="http://schemas.microsoft.com/office/drawing/2014/main" id="{AD7CB605-F9CD-4102-A11D-ACB0361F5DDD}"/>
              </a:ext>
            </a:extLst>
          </p:cNvPr>
          <p:cNvSpPr txBox="1"/>
          <p:nvPr/>
        </p:nvSpPr>
        <p:spPr>
          <a:xfrm>
            <a:off x="436124" y="3588593"/>
            <a:ext cx="885179" cy="307777"/>
          </a:xfrm>
          <a:prstGeom prst="rect">
            <a:avLst/>
          </a:prstGeom>
          <a:noFill/>
        </p:spPr>
        <p:txBody>
          <a:bodyPr wrap="none" rtlCol="0">
            <a:spAutoFit/>
          </a:bodyPr>
          <a:lstStyle/>
          <a:p>
            <a:r>
              <a:rPr lang="en-US" sz="1400"/>
              <a:t>and then,</a:t>
            </a:r>
            <a:endParaRPr lang="en-US" sz="1600"/>
          </a:p>
        </p:txBody>
      </p:sp>
      <p:sp>
        <p:nvSpPr>
          <p:cNvPr id="32" name="TextBox 31">
            <a:extLst>
              <a:ext uri="{FF2B5EF4-FFF2-40B4-BE49-F238E27FC236}">
                <a16:creationId xmlns:a16="http://schemas.microsoft.com/office/drawing/2014/main" id="{658CDE06-E239-4623-96BE-761AC43387CB}"/>
              </a:ext>
            </a:extLst>
          </p:cNvPr>
          <p:cNvSpPr txBox="1"/>
          <p:nvPr/>
        </p:nvSpPr>
        <p:spPr>
          <a:xfrm>
            <a:off x="436124" y="4556500"/>
            <a:ext cx="8141331" cy="523220"/>
          </a:xfrm>
          <a:prstGeom prst="rect">
            <a:avLst/>
          </a:prstGeom>
          <a:noFill/>
        </p:spPr>
        <p:txBody>
          <a:bodyPr wrap="none" rtlCol="0">
            <a:spAutoFit/>
          </a:bodyPr>
          <a:lstStyle/>
          <a:p>
            <a:r>
              <a:rPr lang="en-US" sz="1400"/>
              <a:t>and each time you call the function, it will go through the file until it finds the first line with ‘Taylor’ in there.  </a:t>
            </a:r>
          </a:p>
          <a:p>
            <a:r>
              <a:rPr lang="en-US" sz="1400"/>
              <a:t>Next time you call it, it will pick up from the first instance, and look for the second instance.</a:t>
            </a:r>
          </a:p>
        </p:txBody>
      </p:sp>
      <p:sp>
        <p:nvSpPr>
          <p:cNvPr id="3" name="TextBox 2">
            <a:extLst>
              <a:ext uri="{FF2B5EF4-FFF2-40B4-BE49-F238E27FC236}">
                <a16:creationId xmlns:a16="http://schemas.microsoft.com/office/drawing/2014/main" id="{CD7D773B-3BA9-0FE8-7382-2FB50BF1D6B2}"/>
              </a:ext>
            </a:extLst>
          </p:cNvPr>
          <p:cNvSpPr txBox="1"/>
          <p:nvPr/>
        </p:nvSpPr>
        <p:spPr>
          <a:xfrm>
            <a:off x="4841082" y="85705"/>
            <a:ext cx="1458028" cy="523220"/>
          </a:xfrm>
          <a:prstGeom prst="rect">
            <a:avLst/>
          </a:prstGeom>
          <a:noFill/>
        </p:spPr>
        <p:txBody>
          <a:bodyPr wrap="none" rtlCol="0">
            <a:spAutoFit/>
          </a:bodyPr>
          <a:lstStyle/>
          <a:p>
            <a:r>
              <a:rPr lang="en-US" sz="2800" b="1" u="sng">
                <a:solidFill>
                  <a:srgbClr val="FF0000"/>
                </a:solidFill>
              </a:rPr>
              <a:t>Iterators</a:t>
            </a:r>
            <a:endParaRPr lang="en-US" b="1" u="sng">
              <a:solidFill>
                <a:srgbClr val="FF0000"/>
              </a:solidFill>
            </a:endParaRPr>
          </a:p>
        </p:txBody>
      </p:sp>
    </p:spTree>
    <p:extLst>
      <p:ext uri="{BB962C8B-B14F-4D97-AF65-F5344CB8AC3E}">
        <p14:creationId xmlns:p14="http://schemas.microsoft.com/office/powerpoint/2010/main" val="7933217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9E0F0A-D340-4E34-9129-6AB08014F2F9}"/>
              </a:ext>
            </a:extLst>
          </p:cNvPr>
          <p:cNvSpPr txBox="1"/>
          <p:nvPr/>
        </p:nvSpPr>
        <p:spPr>
          <a:xfrm>
            <a:off x="452520" y="1835025"/>
            <a:ext cx="2566023" cy="338554"/>
          </a:xfrm>
          <a:prstGeom prst="rect">
            <a:avLst/>
          </a:prstGeom>
          <a:noFill/>
        </p:spPr>
        <p:txBody>
          <a:bodyPr wrap="none" rtlCol="0">
            <a:spAutoFit/>
          </a:bodyPr>
          <a:lstStyle/>
          <a:p>
            <a:r>
              <a:rPr lang="en-US" sz="1600" i="1" err="1"/>
              <a:t>maggie</a:t>
            </a:r>
            <a:r>
              <a:rPr lang="en-US" sz="1600" i="1"/>
              <a:t> = map(function, List)</a:t>
            </a:r>
          </a:p>
        </p:txBody>
      </p:sp>
      <mc:AlternateContent xmlns:mc="http://schemas.openxmlformats.org/markup-compatibility/2006" xmlns:p14="http://schemas.microsoft.com/office/powerpoint/2010/main">
        <mc:Choice Requires="p14">
          <p:contentPart p14:bwMode="auto" r:id="rId2">
            <p14:nvContentPartPr>
              <p14:cNvPr id="15" name="Ink 14">
                <a:extLst>
                  <a:ext uri="{FF2B5EF4-FFF2-40B4-BE49-F238E27FC236}">
                    <a16:creationId xmlns:a16="http://schemas.microsoft.com/office/drawing/2014/main" id="{54D17688-DE64-4D21-929B-0126A51B830E}"/>
                  </a:ext>
                </a:extLst>
              </p14:cNvPr>
              <p14:cNvContentPartPr/>
              <p14:nvPr/>
            </p14:nvContentPartPr>
            <p14:xfrm>
              <a:off x="3144885" y="2008921"/>
              <a:ext cx="681480" cy="111600"/>
            </p14:xfrm>
          </p:contentPart>
        </mc:Choice>
        <mc:Fallback xmlns="">
          <p:pic>
            <p:nvPicPr>
              <p:cNvPr id="15" name="Ink 14">
                <a:extLst>
                  <a:ext uri="{FF2B5EF4-FFF2-40B4-BE49-F238E27FC236}">
                    <a16:creationId xmlns:a16="http://schemas.microsoft.com/office/drawing/2014/main" id="{54D17688-DE64-4D21-929B-0126A51B830E}"/>
                  </a:ext>
                </a:extLst>
              </p:cNvPr>
              <p:cNvPicPr/>
              <p:nvPr/>
            </p:nvPicPr>
            <p:blipFill>
              <a:blip r:embed="rId3"/>
              <a:stretch>
                <a:fillRect/>
              </a:stretch>
            </p:blipFill>
            <p:spPr>
              <a:xfrm>
                <a:off x="3135885" y="1999921"/>
                <a:ext cx="699120" cy="129240"/>
              </a:xfrm>
              <a:prstGeom prst="rect">
                <a:avLst/>
              </a:prstGeom>
            </p:spPr>
          </p:pic>
        </mc:Fallback>
      </mc:AlternateContent>
      <p:sp>
        <p:nvSpPr>
          <p:cNvPr id="16" name="TextBox 15">
            <a:extLst>
              <a:ext uri="{FF2B5EF4-FFF2-40B4-BE49-F238E27FC236}">
                <a16:creationId xmlns:a16="http://schemas.microsoft.com/office/drawing/2014/main" id="{78DAC998-1C72-4689-9210-770F0E9591D0}"/>
              </a:ext>
            </a:extLst>
          </p:cNvPr>
          <p:cNvSpPr txBox="1"/>
          <p:nvPr/>
        </p:nvSpPr>
        <p:spPr>
          <a:xfrm>
            <a:off x="3960633" y="1863166"/>
            <a:ext cx="2376228" cy="307777"/>
          </a:xfrm>
          <a:prstGeom prst="rect">
            <a:avLst/>
          </a:prstGeom>
          <a:noFill/>
        </p:spPr>
        <p:txBody>
          <a:bodyPr wrap="none" rtlCol="0">
            <a:spAutoFit/>
          </a:bodyPr>
          <a:lstStyle/>
          <a:p>
            <a:r>
              <a:rPr lang="en-US" sz="1400"/>
              <a:t>remember, no f(x), just f here!</a:t>
            </a:r>
            <a:endParaRPr lang="en-US"/>
          </a:p>
        </p:txBody>
      </p:sp>
      <p:sp>
        <p:nvSpPr>
          <p:cNvPr id="26" name="TextBox 25">
            <a:extLst>
              <a:ext uri="{FF2B5EF4-FFF2-40B4-BE49-F238E27FC236}">
                <a16:creationId xmlns:a16="http://schemas.microsoft.com/office/drawing/2014/main" id="{CF580D4D-452F-4F73-BC1C-D7ED59C521D1}"/>
              </a:ext>
            </a:extLst>
          </p:cNvPr>
          <p:cNvSpPr txBox="1"/>
          <p:nvPr/>
        </p:nvSpPr>
        <p:spPr>
          <a:xfrm>
            <a:off x="452519" y="2456129"/>
            <a:ext cx="8582991" cy="338554"/>
          </a:xfrm>
          <a:prstGeom prst="rect">
            <a:avLst/>
          </a:prstGeom>
          <a:noFill/>
        </p:spPr>
        <p:txBody>
          <a:bodyPr wrap="none" rtlCol="0">
            <a:spAutoFit/>
          </a:bodyPr>
          <a:lstStyle/>
          <a:p>
            <a:r>
              <a:rPr lang="en-US" sz="1600"/>
              <a:t>To get the values out of a map, you can do the </a:t>
            </a:r>
            <a:r>
              <a:rPr lang="en-US" sz="1600" i="1"/>
              <a:t>next</a:t>
            </a:r>
            <a:r>
              <a:rPr lang="en-US" sz="1600"/>
              <a:t> thing again.  Once it gets to the end, it will say so.</a:t>
            </a:r>
            <a:endParaRPr lang="en-US"/>
          </a:p>
        </p:txBody>
      </p:sp>
      <p:sp>
        <p:nvSpPr>
          <p:cNvPr id="4" name="TextBox 3">
            <a:extLst>
              <a:ext uri="{FF2B5EF4-FFF2-40B4-BE49-F238E27FC236}">
                <a16:creationId xmlns:a16="http://schemas.microsoft.com/office/drawing/2014/main" id="{6232B614-96A6-4289-9A8B-083E84DBB0C0}"/>
              </a:ext>
            </a:extLst>
          </p:cNvPr>
          <p:cNvSpPr txBox="1"/>
          <p:nvPr/>
        </p:nvSpPr>
        <p:spPr>
          <a:xfrm>
            <a:off x="452520" y="935827"/>
            <a:ext cx="714106" cy="369332"/>
          </a:xfrm>
          <a:prstGeom prst="rect">
            <a:avLst/>
          </a:prstGeom>
          <a:noFill/>
        </p:spPr>
        <p:txBody>
          <a:bodyPr wrap="none" rtlCol="0">
            <a:spAutoFit/>
          </a:bodyPr>
          <a:lstStyle/>
          <a:p>
            <a:r>
              <a:rPr lang="en-US" b="1"/>
              <a:t>Maps</a:t>
            </a:r>
          </a:p>
        </p:txBody>
      </p:sp>
      <p:sp>
        <p:nvSpPr>
          <p:cNvPr id="7" name="TextBox 6">
            <a:extLst>
              <a:ext uri="{FF2B5EF4-FFF2-40B4-BE49-F238E27FC236}">
                <a16:creationId xmlns:a16="http://schemas.microsoft.com/office/drawing/2014/main" id="{6A38B78E-955F-41E1-A366-6107EE364175}"/>
              </a:ext>
            </a:extLst>
          </p:cNvPr>
          <p:cNvSpPr txBox="1"/>
          <p:nvPr/>
        </p:nvSpPr>
        <p:spPr>
          <a:xfrm>
            <a:off x="452519" y="1253788"/>
            <a:ext cx="3864957" cy="338554"/>
          </a:xfrm>
          <a:prstGeom prst="rect">
            <a:avLst/>
          </a:prstGeom>
          <a:noFill/>
        </p:spPr>
        <p:txBody>
          <a:bodyPr wrap="square" rtlCol="0">
            <a:spAutoFit/>
          </a:bodyPr>
          <a:lstStyle/>
          <a:p>
            <a:r>
              <a:rPr lang="en-US" sz="1600"/>
              <a:t>Another kind of iterator is a map.</a:t>
            </a:r>
          </a:p>
        </p:txBody>
      </p:sp>
      <p:sp>
        <p:nvSpPr>
          <p:cNvPr id="14" name="TextBox 13">
            <a:extLst>
              <a:ext uri="{FF2B5EF4-FFF2-40B4-BE49-F238E27FC236}">
                <a16:creationId xmlns:a16="http://schemas.microsoft.com/office/drawing/2014/main" id="{9D5D892F-A37B-4E4A-B3CE-5761FBD1DBE5}"/>
              </a:ext>
            </a:extLst>
          </p:cNvPr>
          <p:cNvSpPr txBox="1"/>
          <p:nvPr/>
        </p:nvSpPr>
        <p:spPr>
          <a:xfrm>
            <a:off x="452519" y="3555887"/>
            <a:ext cx="3570145" cy="338554"/>
          </a:xfrm>
          <a:prstGeom prst="rect">
            <a:avLst/>
          </a:prstGeom>
          <a:noFill/>
        </p:spPr>
        <p:txBody>
          <a:bodyPr wrap="none" rtlCol="0">
            <a:spAutoFit/>
          </a:bodyPr>
          <a:lstStyle/>
          <a:p>
            <a:r>
              <a:rPr lang="en-US" sz="1600"/>
              <a:t>Looks like you can convert map to a list.  </a:t>
            </a:r>
            <a:endParaRPr lang="en-US"/>
          </a:p>
        </p:txBody>
      </p:sp>
      <p:sp>
        <p:nvSpPr>
          <p:cNvPr id="17" name="TextBox 16">
            <a:extLst>
              <a:ext uri="{FF2B5EF4-FFF2-40B4-BE49-F238E27FC236}">
                <a16:creationId xmlns:a16="http://schemas.microsoft.com/office/drawing/2014/main" id="{617F2F7E-6B51-4F3E-970C-DEEF8A999CB4}"/>
              </a:ext>
            </a:extLst>
          </p:cNvPr>
          <p:cNvSpPr txBox="1"/>
          <p:nvPr/>
        </p:nvSpPr>
        <p:spPr>
          <a:xfrm>
            <a:off x="470776" y="4034593"/>
            <a:ext cx="1608325" cy="338554"/>
          </a:xfrm>
          <a:prstGeom prst="rect">
            <a:avLst/>
          </a:prstGeom>
          <a:noFill/>
        </p:spPr>
        <p:txBody>
          <a:bodyPr wrap="none" rtlCol="0">
            <a:spAutoFit/>
          </a:bodyPr>
          <a:lstStyle/>
          <a:p>
            <a:r>
              <a:rPr lang="en-US" sz="1600" i="1"/>
              <a:t>list = list(maggie)</a:t>
            </a:r>
          </a:p>
        </p:txBody>
      </p:sp>
      <p:sp>
        <p:nvSpPr>
          <p:cNvPr id="11" name="TextBox 10">
            <a:extLst>
              <a:ext uri="{FF2B5EF4-FFF2-40B4-BE49-F238E27FC236}">
                <a16:creationId xmlns:a16="http://schemas.microsoft.com/office/drawing/2014/main" id="{008F4510-B2A6-4E8C-015D-007C8C90C941}"/>
              </a:ext>
            </a:extLst>
          </p:cNvPr>
          <p:cNvSpPr txBox="1"/>
          <p:nvPr/>
        </p:nvSpPr>
        <p:spPr>
          <a:xfrm>
            <a:off x="470776" y="2932202"/>
            <a:ext cx="1417018" cy="338554"/>
          </a:xfrm>
          <a:prstGeom prst="rect">
            <a:avLst/>
          </a:prstGeom>
          <a:noFill/>
        </p:spPr>
        <p:txBody>
          <a:bodyPr wrap="square">
            <a:spAutoFit/>
          </a:bodyPr>
          <a:lstStyle/>
          <a:p>
            <a:r>
              <a:rPr lang="en-US" sz="1600" i="1"/>
              <a:t>next(maggie)</a:t>
            </a:r>
            <a:endParaRPr lang="en-US" sz="1600"/>
          </a:p>
        </p:txBody>
      </p:sp>
      <p:sp>
        <p:nvSpPr>
          <p:cNvPr id="2" name="TextBox 1">
            <a:extLst>
              <a:ext uri="{FF2B5EF4-FFF2-40B4-BE49-F238E27FC236}">
                <a16:creationId xmlns:a16="http://schemas.microsoft.com/office/drawing/2014/main" id="{A8C12A5D-3563-AF3A-0FC1-73EE85598EBC}"/>
              </a:ext>
            </a:extLst>
          </p:cNvPr>
          <p:cNvSpPr txBox="1"/>
          <p:nvPr/>
        </p:nvSpPr>
        <p:spPr>
          <a:xfrm>
            <a:off x="4841082" y="85705"/>
            <a:ext cx="1458028" cy="523220"/>
          </a:xfrm>
          <a:prstGeom prst="rect">
            <a:avLst/>
          </a:prstGeom>
          <a:noFill/>
        </p:spPr>
        <p:txBody>
          <a:bodyPr wrap="none" rtlCol="0">
            <a:spAutoFit/>
          </a:bodyPr>
          <a:lstStyle/>
          <a:p>
            <a:r>
              <a:rPr lang="en-US" sz="2800" b="1" u="sng">
                <a:solidFill>
                  <a:srgbClr val="FF0000"/>
                </a:solidFill>
              </a:rPr>
              <a:t>Iterators</a:t>
            </a:r>
            <a:endParaRPr lang="en-US" b="1" u="sng">
              <a:solidFill>
                <a:srgbClr val="FF0000"/>
              </a:solidFill>
            </a:endParaRPr>
          </a:p>
        </p:txBody>
      </p:sp>
    </p:spTree>
    <p:extLst>
      <p:ext uri="{BB962C8B-B14F-4D97-AF65-F5344CB8AC3E}">
        <p14:creationId xmlns:p14="http://schemas.microsoft.com/office/powerpoint/2010/main" val="7291422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124C685-CB16-4A4C-8938-F164A31C416C}"/>
              </a:ext>
            </a:extLst>
          </p:cNvPr>
          <p:cNvPicPr>
            <a:picLocks noChangeAspect="1"/>
          </p:cNvPicPr>
          <p:nvPr/>
        </p:nvPicPr>
        <p:blipFill>
          <a:blip r:embed="rId2"/>
          <a:stretch>
            <a:fillRect/>
          </a:stretch>
        </p:blipFill>
        <p:spPr>
          <a:xfrm>
            <a:off x="563930" y="1823519"/>
            <a:ext cx="1914525" cy="800100"/>
          </a:xfrm>
          <a:prstGeom prst="rect">
            <a:avLst/>
          </a:prstGeom>
        </p:spPr>
      </p:pic>
      <p:cxnSp>
        <p:nvCxnSpPr>
          <p:cNvPr id="5" name="Straight Arrow Connector 4">
            <a:extLst>
              <a:ext uri="{FF2B5EF4-FFF2-40B4-BE49-F238E27FC236}">
                <a16:creationId xmlns:a16="http://schemas.microsoft.com/office/drawing/2014/main" id="{C3353D3E-3A42-FC87-C804-86B6E67F24A8}"/>
              </a:ext>
            </a:extLst>
          </p:cNvPr>
          <p:cNvCxnSpPr/>
          <p:nvPr/>
        </p:nvCxnSpPr>
        <p:spPr>
          <a:xfrm>
            <a:off x="3049004" y="2225048"/>
            <a:ext cx="554614"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pic>
        <p:nvPicPr>
          <p:cNvPr id="8" name="Picture 7">
            <a:extLst>
              <a:ext uri="{FF2B5EF4-FFF2-40B4-BE49-F238E27FC236}">
                <a16:creationId xmlns:a16="http://schemas.microsoft.com/office/drawing/2014/main" id="{41500DBE-C18F-D9E3-A5FB-14B1C615FD18}"/>
              </a:ext>
            </a:extLst>
          </p:cNvPr>
          <p:cNvPicPr>
            <a:picLocks noChangeAspect="1"/>
          </p:cNvPicPr>
          <p:nvPr/>
        </p:nvPicPr>
        <p:blipFill>
          <a:blip r:embed="rId3"/>
          <a:stretch>
            <a:fillRect/>
          </a:stretch>
        </p:blipFill>
        <p:spPr>
          <a:xfrm>
            <a:off x="4308119" y="1934202"/>
            <a:ext cx="4845713" cy="2751886"/>
          </a:xfrm>
          <a:prstGeom prst="rect">
            <a:avLst/>
          </a:prstGeom>
        </p:spPr>
      </p:pic>
      <p:sp>
        <p:nvSpPr>
          <p:cNvPr id="9" name="TextBox 8">
            <a:extLst>
              <a:ext uri="{FF2B5EF4-FFF2-40B4-BE49-F238E27FC236}">
                <a16:creationId xmlns:a16="http://schemas.microsoft.com/office/drawing/2014/main" id="{C806AD1C-91F5-53FB-F49D-702257A58C29}"/>
              </a:ext>
            </a:extLst>
          </p:cNvPr>
          <p:cNvSpPr txBox="1"/>
          <p:nvPr/>
        </p:nvSpPr>
        <p:spPr>
          <a:xfrm>
            <a:off x="462352" y="1294400"/>
            <a:ext cx="3253165" cy="338554"/>
          </a:xfrm>
          <a:prstGeom prst="rect">
            <a:avLst/>
          </a:prstGeom>
          <a:noFill/>
        </p:spPr>
        <p:txBody>
          <a:bodyPr wrap="square">
            <a:spAutoFit/>
          </a:bodyPr>
          <a:lstStyle/>
          <a:p>
            <a:r>
              <a:rPr lang="en-US" sz="1600"/>
              <a:t>One example with a map is this:</a:t>
            </a:r>
          </a:p>
        </p:txBody>
      </p:sp>
      <p:sp>
        <p:nvSpPr>
          <p:cNvPr id="3" name="TextBox 2">
            <a:extLst>
              <a:ext uri="{FF2B5EF4-FFF2-40B4-BE49-F238E27FC236}">
                <a16:creationId xmlns:a16="http://schemas.microsoft.com/office/drawing/2014/main" id="{0120549D-9CDA-2FCA-F150-F62BA421161C}"/>
              </a:ext>
            </a:extLst>
          </p:cNvPr>
          <p:cNvSpPr txBox="1"/>
          <p:nvPr/>
        </p:nvSpPr>
        <p:spPr>
          <a:xfrm>
            <a:off x="4841082" y="85705"/>
            <a:ext cx="1458028" cy="523220"/>
          </a:xfrm>
          <a:prstGeom prst="rect">
            <a:avLst/>
          </a:prstGeom>
          <a:noFill/>
        </p:spPr>
        <p:txBody>
          <a:bodyPr wrap="none" rtlCol="0">
            <a:spAutoFit/>
          </a:bodyPr>
          <a:lstStyle/>
          <a:p>
            <a:r>
              <a:rPr lang="en-US" sz="2800" b="1" u="sng">
                <a:solidFill>
                  <a:srgbClr val="FF0000"/>
                </a:solidFill>
              </a:rPr>
              <a:t>Iterators</a:t>
            </a:r>
            <a:endParaRPr lang="en-US" b="1" u="sng">
              <a:solidFill>
                <a:srgbClr val="FF0000"/>
              </a:solidFill>
            </a:endParaRPr>
          </a:p>
        </p:txBody>
      </p:sp>
    </p:spTree>
    <p:extLst>
      <p:ext uri="{BB962C8B-B14F-4D97-AF65-F5344CB8AC3E}">
        <p14:creationId xmlns:p14="http://schemas.microsoft.com/office/powerpoint/2010/main" val="20992204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9E0F0A-D340-4E34-9129-6AB08014F2F9}"/>
              </a:ext>
            </a:extLst>
          </p:cNvPr>
          <p:cNvSpPr txBox="1"/>
          <p:nvPr/>
        </p:nvSpPr>
        <p:spPr>
          <a:xfrm>
            <a:off x="364028" y="2070997"/>
            <a:ext cx="2546210" cy="338554"/>
          </a:xfrm>
          <a:prstGeom prst="rect">
            <a:avLst/>
          </a:prstGeom>
          <a:noFill/>
        </p:spPr>
        <p:txBody>
          <a:bodyPr wrap="none" rtlCol="0">
            <a:spAutoFit/>
          </a:bodyPr>
          <a:lstStyle/>
          <a:p>
            <a:r>
              <a:rPr lang="en-US" sz="1600" i="1"/>
              <a:t>freddie = filter(function, List)</a:t>
            </a:r>
          </a:p>
        </p:txBody>
      </p:sp>
      <mc:AlternateContent xmlns:mc="http://schemas.openxmlformats.org/markup-compatibility/2006" xmlns:p14="http://schemas.microsoft.com/office/powerpoint/2010/main">
        <mc:Choice Requires="p14">
          <p:contentPart p14:bwMode="auto" r:id="rId3">
            <p14:nvContentPartPr>
              <p14:cNvPr id="15" name="Ink 14">
                <a:extLst>
                  <a:ext uri="{FF2B5EF4-FFF2-40B4-BE49-F238E27FC236}">
                    <a16:creationId xmlns:a16="http://schemas.microsoft.com/office/drawing/2014/main" id="{54D17688-DE64-4D21-929B-0126A51B830E}"/>
                  </a:ext>
                </a:extLst>
              </p14:cNvPr>
              <p14:cNvContentPartPr/>
              <p14:nvPr/>
            </p14:nvContentPartPr>
            <p14:xfrm>
              <a:off x="3056393" y="2244893"/>
              <a:ext cx="681480" cy="111600"/>
            </p14:xfrm>
          </p:contentPart>
        </mc:Choice>
        <mc:Fallback xmlns="">
          <p:pic>
            <p:nvPicPr>
              <p:cNvPr id="15" name="Ink 14">
                <a:extLst>
                  <a:ext uri="{FF2B5EF4-FFF2-40B4-BE49-F238E27FC236}">
                    <a16:creationId xmlns:a16="http://schemas.microsoft.com/office/drawing/2014/main" id="{54D17688-DE64-4D21-929B-0126A51B830E}"/>
                  </a:ext>
                </a:extLst>
              </p:cNvPr>
              <p:cNvPicPr/>
              <p:nvPr/>
            </p:nvPicPr>
            <p:blipFill>
              <a:blip r:embed="rId4"/>
              <a:stretch>
                <a:fillRect/>
              </a:stretch>
            </p:blipFill>
            <p:spPr>
              <a:xfrm>
                <a:off x="3047393" y="2235893"/>
                <a:ext cx="699120" cy="129240"/>
              </a:xfrm>
              <a:prstGeom prst="rect">
                <a:avLst/>
              </a:prstGeom>
            </p:spPr>
          </p:pic>
        </mc:Fallback>
      </mc:AlternateContent>
      <p:sp>
        <p:nvSpPr>
          <p:cNvPr id="16" name="TextBox 15">
            <a:extLst>
              <a:ext uri="{FF2B5EF4-FFF2-40B4-BE49-F238E27FC236}">
                <a16:creationId xmlns:a16="http://schemas.microsoft.com/office/drawing/2014/main" id="{78DAC998-1C72-4689-9210-770F0E9591D0}"/>
              </a:ext>
            </a:extLst>
          </p:cNvPr>
          <p:cNvSpPr txBox="1"/>
          <p:nvPr/>
        </p:nvSpPr>
        <p:spPr>
          <a:xfrm>
            <a:off x="3872141" y="2099138"/>
            <a:ext cx="2693686" cy="338554"/>
          </a:xfrm>
          <a:prstGeom prst="rect">
            <a:avLst/>
          </a:prstGeom>
          <a:noFill/>
        </p:spPr>
        <p:txBody>
          <a:bodyPr wrap="none" rtlCol="0">
            <a:spAutoFit/>
          </a:bodyPr>
          <a:lstStyle/>
          <a:p>
            <a:r>
              <a:rPr lang="en-US" sz="1600"/>
              <a:t>remember, no f(x), just f here!</a:t>
            </a:r>
            <a:endParaRPr lang="en-US" sz="2000"/>
          </a:p>
        </p:txBody>
      </p:sp>
      <p:sp>
        <p:nvSpPr>
          <p:cNvPr id="26" name="TextBox 25">
            <a:extLst>
              <a:ext uri="{FF2B5EF4-FFF2-40B4-BE49-F238E27FC236}">
                <a16:creationId xmlns:a16="http://schemas.microsoft.com/office/drawing/2014/main" id="{CF580D4D-452F-4F73-BC1C-D7ED59C521D1}"/>
              </a:ext>
            </a:extLst>
          </p:cNvPr>
          <p:cNvSpPr txBox="1"/>
          <p:nvPr/>
        </p:nvSpPr>
        <p:spPr>
          <a:xfrm>
            <a:off x="364027" y="2593778"/>
            <a:ext cx="8159798" cy="338554"/>
          </a:xfrm>
          <a:prstGeom prst="rect">
            <a:avLst/>
          </a:prstGeom>
          <a:noFill/>
        </p:spPr>
        <p:txBody>
          <a:bodyPr wrap="none" rtlCol="0">
            <a:spAutoFit/>
          </a:bodyPr>
          <a:lstStyle/>
          <a:p>
            <a:r>
              <a:rPr lang="en-US" sz="1600"/>
              <a:t>To get the values out of a filter, you can do the next thing:.  Once it gets to the end, it will say so.</a:t>
            </a:r>
            <a:endParaRPr lang="en-US"/>
          </a:p>
        </p:txBody>
      </p:sp>
      <p:sp>
        <p:nvSpPr>
          <p:cNvPr id="4" name="TextBox 3">
            <a:extLst>
              <a:ext uri="{FF2B5EF4-FFF2-40B4-BE49-F238E27FC236}">
                <a16:creationId xmlns:a16="http://schemas.microsoft.com/office/drawing/2014/main" id="{6232B614-96A6-4289-9A8B-083E84DBB0C0}"/>
              </a:ext>
            </a:extLst>
          </p:cNvPr>
          <p:cNvSpPr txBox="1"/>
          <p:nvPr/>
        </p:nvSpPr>
        <p:spPr>
          <a:xfrm>
            <a:off x="364028" y="1014486"/>
            <a:ext cx="765722" cy="369332"/>
          </a:xfrm>
          <a:prstGeom prst="rect">
            <a:avLst/>
          </a:prstGeom>
          <a:noFill/>
        </p:spPr>
        <p:txBody>
          <a:bodyPr wrap="none" rtlCol="0">
            <a:spAutoFit/>
          </a:bodyPr>
          <a:lstStyle/>
          <a:p>
            <a:r>
              <a:rPr lang="en-US" b="1"/>
              <a:t>Filters</a:t>
            </a:r>
          </a:p>
        </p:txBody>
      </p:sp>
      <p:sp>
        <p:nvSpPr>
          <p:cNvPr id="7" name="TextBox 6">
            <a:extLst>
              <a:ext uri="{FF2B5EF4-FFF2-40B4-BE49-F238E27FC236}">
                <a16:creationId xmlns:a16="http://schemas.microsoft.com/office/drawing/2014/main" id="{6A38B78E-955F-41E1-A366-6107EE364175}"/>
              </a:ext>
            </a:extLst>
          </p:cNvPr>
          <p:cNvSpPr txBox="1"/>
          <p:nvPr/>
        </p:nvSpPr>
        <p:spPr>
          <a:xfrm>
            <a:off x="364026" y="1332447"/>
            <a:ext cx="9832023" cy="584775"/>
          </a:xfrm>
          <a:prstGeom prst="rect">
            <a:avLst/>
          </a:prstGeom>
          <a:noFill/>
        </p:spPr>
        <p:txBody>
          <a:bodyPr wrap="square" rtlCol="0">
            <a:spAutoFit/>
          </a:bodyPr>
          <a:lstStyle/>
          <a:p>
            <a:r>
              <a:rPr lang="en-US" sz="1600"/>
              <a:t>Another kind of iterator is a filter.  It passes the values of the List if function returns True (or non-zero number), but not if returns False (or 0).</a:t>
            </a:r>
          </a:p>
        </p:txBody>
      </p:sp>
      <p:sp>
        <p:nvSpPr>
          <p:cNvPr id="14" name="TextBox 13">
            <a:extLst>
              <a:ext uri="{FF2B5EF4-FFF2-40B4-BE49-F238E27FC236}">
                <a16:creationId xmlns:a16="http://schemas.microsoft.com/office/drawing/2014/main" id="{9D5D892F-A37B-4E4A-B3CE-5761FBD1DBE5}"/>
              </a:ext>
            </a:extLst>
          </p:cNvPr>
          <p:cNvSpPr txBox="1"/>
          <p:nvPr/>
        </p:nvSpPr>
        <p:spPr>
          <a:xfrm>
            <a:off x="363917" y="3587115"/>
            <a:ext cx="3598421" cy="338554"/>
          </a:xfrm>
          <a:prstGeom prst="rect">
            <a:avLst/>
          </a:prstGeom>
          <a:noFill/>
        </p:spPr>
        <p:txBody>
          <a:bodyPr wrap="none" rtlCol="0">
            <a:spAutoFit/>
          </a:bodyPr>
          <a:lstStyle/>
          <a:p>
            <a:r>
              <a:rPr lang="en-US" sz="1600"/>
              <a:t>Looks like you can convert filter to a list.  </a:t>
            </a:r>
            <a:endParaRPr lang="en-US"/>
          </a:p>
        </p:txBody>
      </p:sp>
      <p:sp>
        <p:nvSpPr>
          <p:cNvPr id="17" name="TextBox 16">
            <a:extLst>
              <a:ext uri="{FF2B5EF4-FFF2-40B4-BE49-F238E27FC236}">
                <a16:creationId xmlns:a16="http://schemas.microsoft.com/office/drawing/2014/main" id="{617F2F7E-6B51-4F3E-970C-DEEF8A999CB4}"/>
              </a:ext>
            </a:extLst>
          </p:cNvPr>
          <p:cNvSpPr txBox="1"/>
          <p:nvPr/>
        </p:nvSpPr>
        <p:spPr>
          <a:xfrm>
            <a:off x="382174" y="3987164"/>
            <a:ext cx="1571456" cy="338554"/>
          </a:xfrm>
          <a:prstGeom prst="rect">
            <a:avLst/>
          </a:prstGeom>
          <a:noFill/>
        </p:spPr>
        <p:txBody>
          <a:bodyPr wrap="none" rtlCol="0">
            <a:spAutoFit/>
          </a:bodyPr>
          <a:lstStyle/>
          <a:p>
            <a:r>
              <a:rPr lang="en-US" sz="1600" i="1"/>
              <a:t>list = list(freddie)</a:t>
            </a:r>
          </a:p>
        </p:txBody>
      </p:sp>
      <p:sp>
        <p:nvSpPr>
          <p:cNvPr id="9" name="TextBox 8">
            <a:extLst>
              <a:ext uri="{FF2B5EF4-FFF2-40B4-BE49-F238E27FC236}">
                <a16:creationId xmlns:a16="http://schemas.microsoft.com/office/drawing/2014/main" id="{C21B3B2C-CD0C-B185-1B05-BCA71BD328D3}"/>
              </a:ext>
            </a:extLst>
          </p:cNvPr>
          <p:cNvSpPr txBox="1"/>
          <p:nvPr/>
        </p:nvSpPr>
        <p:spPr>
          <a:xfrm>
            <a:off x="382174" y="3016065"/>
            <a:ext cx="1859579" cy="338554"/>
          </a:xfrm>
          <a:prstGeom prst="rect">
            <a:avLst/>
          </a:prstGeom>
          <a:noFill/>
        </p:spPr>
        <p:txBody>
          <a:bodyPr wrap="square">
            <a:spAutoFit/>
          </a:bodyPr>
          <a:lstStyle/>
          <a:p>
            <a:r>
              <a:rPr lang="en-US" sz="1600" i="1"/>
              <a:t>next(freddie)</a:t>
            </a:r>
            <a:endParaRPr lang="en-US" sz="1600"/>
          </a:p>
        </p:txBody>
      </p:sp>
      <p:sp>
        <p:nvSpPr>
          <p:cNvPr id="2" name="TextBox 1">
            <a:extLst>
              <a:ext uri="{FF2B5EF4-FFF2-40B4-BE49-F238E27FC236}">
                <a16:creationId xmlns:a16="http://schemas.microsoft.com/office/drawing/2014/main" id="{9E030C23-8DAB-B4F2-6700-381B62CE650E}"/>
              </a:ext>
            </a:extLst>
          </p:cNvPr>
          <p:cNvSpPr txBox="1"/>
          <p:nvPr/>
        </p:nvSpPr>
        <p:spPr>
          <a:xfrm>
            <a:off x="4841082" y="85705"/>
            <a:ext cx="1458028" cy="523220"/>
          </a:xfrm>
          <a:prstGeom prst="rect">
            <a:avLst/>
          </a:prstGeom>
          <a:noFill/>
        </p:spPr>
        <p:txBody>
          <a:bodyPr wrap="none" rtlCol="0">
            <a:spAutoFit/>
          </a:bodyPr>
          <a:lstStyle/>
          <a:p>
            <a:r>
              <a:rPr lang="en-US" sz="2800" b="1" u="sng">
                <a:solidFill>
                  <a:srgbClr val="FF0000"/>
                </a:solidFill>
              </a:rPr>
              <a:t>Iterators</a:t>
            </a:r>
            <a:endParaRPr lang="en-US" b="1" u="sng">
              <a:solidFill>
                <a:srgbClr val="FF0000"/>
              </a:solidFill>
            </a:endParaRPr>
          </a:p>
        </p:txBody>
      </p:sp>
    </p:spTree>
    <p:extLst>
      <p:ext uri="{BB962C8B-B14F-4D97-AF65-F5344CB8AC3E}">
        <p14:creationId xmlns:p14="http://schemas.microsoft.com/office/powerpoint/2010/main" val="16586487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364BCF3-2548-25F4-D41F-9C2F99D971BE}"/>
              </a:ext>
            </a:extLst>
          </p:cNvPr>
          <p:cNvPicPr>
            <a:picLocks noChangeAspect="1"/>
          </p:cNvPicPr>
          <p:nvPr/>
        </p:nvPicPr>
        <p:blipFill>
          <a:blip r:embed="rId2"/>
          <a:stretch>
            <a:fillRect/>
          </a:stretch>
        </p:blipFill>
        <p:spPr>
          <a:xfrm>
            <a:off x="497234" y="4893922"/>
            <a:ext cx="4069095" cy="861795"/>
          </a:xfrm>
          <a:prstGeom prst="rect">
            <a:avLst/>
          </a:prstGeom>
        </p:spPr>
      </p:pic>
      <p:pic>
        <p:nvPicPr>
          <p:cNvPr id="5" name="Picture 4">
            <a:extLst>
              <a:ext uri="{FF2B5EF4-FFF2-40B4-BE49-F238E27FC236}">
                <a16:creationId xmlns:a16="http://schemas.microsoft.com/office/drawing/2014/main" id="{583C8878-E173-1252-38CE-D98D4848B7A7}"/>
              </a:ext>
            </a:extLst>
          </p:cNvPr>
          <p:cNvPicPr>
            <a:picLocks noChangeAspect="1"/>
          </p:cNvPicPr>
          <p:nvPr/>
        </p:nvPicPr>
        <p:blipFill>
          <a:blip r:embed="rId3"/>
          <a:stretch>
            <a:fillRect/>
          </a:stretch>
        </p:blipFill>
        <p:spPr>
          <a:xfrm>
            <a:off x="543451" y="1747721"/>
            <a:ext cx="3253165" cy="2353197"/>
          </a:xfrm>
          <a:prstGeom prst="rect">
            <a:avLst/>
          </a:prstGeom>
        </p:spPr>
      </p:pic>
      <p:sp>
        <p:nvSpPr>
          <p:cNvPr id="8" name="TextBox 7">
            <a:extLst>
              <a:ext uri="{FF2B5EF4-FFF2-40B4-BE49-F238E27FC236}">
                <a16:creationId xmlns:a16="http://schemas.microsoft.com/office/drawing/2014/main" id="{588A9F4C-5E97-19C2-53FC-C00CCC9B07A9}"/>
              </a:ext>
            </a:extLst>
          </p:cNvPr>
          <p:cNvSpPr txBox="1"/>
          <p:nvPr/>
        </p:nvSpPr>
        <p:spPr>
          <a:xfrm>
            <a:off x="448074" y="1178249"/>
            <a:ext cx="3253165" cy="338554"/>
          </a:xfrm>
          <a:prstGeom prst="rect">
            <a:avLst/>
          </a:prstGeom>
          <a:noFill/>
        </p:spPr>
        <p:txBody>
          <a:bodyPr wrap="square">
            <a:spAutoFit/>
          </a:bodyPr>
          <a:lstStyle/>
          <a:p>
            <a:r>
              <a:rPr lang="en-US" sz="1600"/>
              <a:t>One example with a filter is this:</a:t>
            </a:r>
          </a:p>
        </p:txBody>
      </p:sp>
      <p:sp>
        <p:nvSpPr>
          <p:cNvPr id="9" name="TextBox 8">
            <a:extLst>
              <a:ext uri="{FF2B5EF4-FFF2-40B4-BE49-F238E27FC236}">
                <a16:creationId xmlns:a16="http://schemas.microsoft.com/office/drawing/2014/main" id="{187986C9-ECEC-E2D5-20A8-BDCB6445DD4B}"/>
              </a:ext>
            </a:extLst>
          </p:cNvPr>
          <p:cNvSpPr txBox="1"/>
          <p:nvPr/>
        </p:nvSpPr>
        <p:spPr>
          <a:xfrm>
            <a:off x="448074" y="4486804"/>
            <a:ext cx="1252908" cy="338554"/>
          </a:xfrm>
          <a:prstGeom prst="rect">
            <a:avLst/>
          </a:prstGeom>
          <a:noFill/>
        </p:spPr>
        <p:txBody>
          <a:bodyPr wrap="square">
            <a:spAutoFit/>
          </a:bodyPr>
          <a:lstStyle/>
          <a:p>
            <a:r>
              <a:rPr lang="en-US" sz="1600"/>
              <a:t>and this:</a:t>
            </a:r>
          </a:p>
        </p:txBody>
      </p:sp>
      <p:sp>
        <p:nvSpPr>
          <p:cNvPr id="3" name="TextBox 2">
            <a:extLst>
              <a:ext uri="{FF2B5EF4-FFF2-40B4-BE49-F238E27FC236}">
                <a16:creationId xmlns:a16="http://schemas.microsoft.com/office/drawing/2014/main" id="{A398B7D4-ED22-1614-DAED-506E312E1D5F}"/>
              </a:ext>
            </a:extLst>
          </p:cNvPr>
          <p:cNvSpPr txBox="1"/>
          <p:nvPr/>
        </p:nvSpPr>
        <p:spPr>
          <a:xfrm>
            <a:off x="4841082" y="85705"/>
            <a:ext cx="1458028" cy="523220"/>
          </a:xfrm>
          <a:prstGeom prst="rect">
            <a:avLst/>
          </a:prstGeom>
          <a:noFill/>
        </p:spPr>
        <p:txBody>
          <a:bodyPr wrap="none" rtlCol="0">
            <a:spAutoFit/>
          </a:bodyPr>
          <a:lstStyle/>
          <a:p>
            <a:r>
              <a:rPr lang="en-US" sz="2800" b="1" u="sng">
                <a:solidFill>
                  <a:srgbClr val="FF0000"/>
                </a:solidFill>
              </a:rPr>
              <a:t>Iterators</a:t>
            </a:r>
            <a:endParaRPr lang="en-US" b="1" u="sng">
              <a:solidFill>
                <a:srgbClr val="FF0000"/>
              </a:solidFill>
            </a:endParaRPr>
          </a:p>
        </p:txBody>
      </p:sp>
    </p:spTree>
    <p:extLst>
      <p:ext uri="{BB962C8B-B14F-4D97-AF65-F5344CB8AC3E}">
        <p14:creationId xmlns:p14="http://schemas.microsoft.com/office/powerpoint/2010/main" val="11222195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A38B78E-955F-41E1-A366-6107EE364175}"/>
              </a:ext>
            </a:extLst>
          </p:cNvPr>
          <p:cNvSpPr txBox="1"/>
          <p:nvPr/>
        </p:nvSpPr>
        <p:spPr>
          <a:xfrm>
            <a:off x="452518" y="1214459"/>
            <a:ext cx="9664875" cy="307777"/>
          </a:xfrm>
          <a:prstGeom prst="rect">
            <a:avLst/>
          </a:prstGeom>
          <a:noFill/>
        </p:spPr>
        <p:txBody>
          <a:bodyPr wrap="square" rtlCol="0">
            <a:spAutoFit/>
          </a:bodyPr>
          <a:lstStyle/>
          <a:p>
            <a:r>
              <a:rPr lang="en-US" sz="1400"/>
              <a:t>You can convert strings, lists, dictionaries, file objects to iterators.  In that sense, they’re called </a:t>
            </a:r>
            <a:r>
              <a:rPr lang="en-US" sz="1400" i="1"/>
              <a:t>iterables</a:t>
            </a:r>
            <a:r>
              <a:rPr lang="en-US" sz="1400"/>
              <a:t>.  You’d do,</a:t>
            </a:r>
          </a:p>
        </p:txBody>
      </p:sp>
      <p:sp>
        <p:nvSpPr>
          <p:cNvPr id="5" name="TextBox 4">
            <a:extLst>
              <a:ext uri="{FF2B5EF4-FFF2-40B4-BE49-F238E27FC236}">
                <a16:creationId xmlns:a16="http://schemas.microsoft.com/office/drawing/2014/main" id="{2E86F755-81CD-7E47-AE38-CF62941935BC}"/>
              </a:ext>
            </a:extLst>
          </p:cNvPr>
          <p:cNvSpPr txBox="1"/>
          <p:nvPr/>
        </p:nvSpPr>
        <p:spPr>
          <a:xfrm>
            <a:off x="452518" y="904823"/>
            <a:ext cx="2005547" cy="369332"/>
          </a:xfrm>
          <a:prstGeom prst="rect">
            <a:avLst/>
          </a:prstGeom>
          <a:noFill/>
        </p:spPr>
        <p:txBody>
          <a:bodyPr wrap="square" rtlCol="0">
            <a:spAutoFit/>
          </a:bodyPr>
          <a:lstStyle/>
          <a:p>
            <a:r>
              <a:rPr lang="en-US" b="1"/>
              <a:t>iter function</a:t>
            </a:r>
          </a:p>
        </p:txBody>
      </p:sp>
      <p:sp>
        <p:nvSpPr>
          <p:cNvPr id="8" name="TextBox 7">
            <a:extLst>
              <a:ext uri="{FF2B5EF4-FFF2-40B4-BE49-F238E27FC236}">
                <a16:creationId xmlns:a16="http://schemas.microsoft.com/office/drawing/2014/main" id="{B2A2DDDC-64D8-D779-6FDA-0AAA502C610E}"/>
              </a:ext>
            </a:extLst>
          </p:cNvPr>
          <p:cNvSpPr txBox="1"/>
          <p:nvPr/>
        </p:nvSpPr>
        <p:spPr>
          <a:xfrm>
            <a:off x="452518" y="1694773"/>
            <a:ext cx="3008671" cy="338554"/>
          </a:xfrm>
          <a:prstGeom prst="rect">
            <a:avLst/>
          </a:prstGeom>
          <a:noFill/>
        </p:spPr>
        <p:txBody>
          <a:bodyPr wrap="square" rtlCol="0">
            <a:spAutoFit/>
          </a:bodyPr>
          <a:lstStyle/>
          <a:p>
            <a:r>
              <a:rPr lang="en-US" sz="1600"/>
              <a:t>iterator = iter(iterable)</a:t>
            </a:r>
          </a:p>
        </p:txBody>
      </p:sp>
      <p:sp>
        <p:nvSpPr>
          <p:cNvPr id="11" name="TextBox 10">
            <a:extLst>
              <a:ext uri="{FF2B5EF4-FFF2-40B4-BE49-F238E27FC236}">
                <a16:creationId xmlns:a16="http://schemas.microsoft.com/office/drawing/2014/main" id="{6207A9B0-0B7C-7B29-F1DE-9159F48AE067}"/>
              </a:ext>
            </a:extLst>
          </p:cNvPr>
          <p:cNvSpPr txBox="1"/>
          <p:nvPr/>
        </p:nvSpPr>
        <p:spPr>
          <a:xfrm>
            <a:off x="452518" y="2711467"/>
            <a:ext cx="3008671" cy="338554"/>
          </a:xfrm>
          <a:prstGeom prst="rect">
            <a:avLst/>
          </a:prstGeom>
          <a:noFill/>
        </p:spPr>
        <p:txBody>
          <a:bodyPr wrap="square" rtlCol="0">
            <a:spAutoFit/>
          </a:bodyPr>
          <a:lstStyle/>
          <a:p>
            <a:r>
              <a:rPr lang="en-US" sz="1600"/>
              <a:t>next_value = next(iterator)</a:t>
            </a:r>
          </a:p>
        </p:txBody>
      </p:sp>
      <p:sp>
        <p:nvSpPr>
          <p:cNvPr id="13" name="TextBox 12">
            <a:extLst>
              <a:ext uri="{FF2B5EF4-FFF2-40B4-BE49-F238E27FC236}">
                <a16:creationId xmlns:a16="http://schemas.microsoft.com/office/drawing/2014/main" id="{8586E4A7-EB55-0973-00CF-A45B9ACFE235}"/>
              </a:ext>
            </a:extLst>
          </p:cNvPr>
          <p:cNvSpPr txBox="1"/>
          <p:nvPr/>
        </p:nvSpPr>
        <p:spPr>
          <a:xfrm>
            <a:off x="452517" y="2252490"/>
            <a:ext cx="5643483" cy="307777"/>
          </a:xfrm>
          <a:prstGeom prst="rect">
            <a:avLst/>
          </a:prstGeom>
          <a:noFill/>
        </p:spPr>
        <p:txBody>
          <a:bodyPr wrap="square">
            <a:spAutoFit/>
          </a:bodyPr>
          <a:lstStyle/>
          <a:p>
            <a:r>
              <a:rPr lang="en-US" sz="1400"/>
              <a:t>And as usual, you’d generate successive elements of the iterator via:</a:t>
            </a:r>
          </a:p>
        </p:txBody>
      </p:sp>
      <p:sp>
        <p:nvSpPr>
          <p:cNvPr id="14" name="TextBox 13">
            <a:extLst>
              <a:ext uri="{FF2B5EF4-FFF2-40B4-BE49-F238E27FC236}">
                <a16:creationId xmlns:a16="http://schemas.microsoft.com/office/drawing/2014/main" id="{8BF604F2-FE50-6E98-33E0-DDB7A6DED9C9}"/>
              </a:ext>
            </a:extLst>
          </p:cNvPr>
          <p:cNvSpPr txBox="1"/>
          <p:nvPr/>
        </p:nvSpPr>
        <p:spPr>
          <a:xfrm>
            <a:off x="452518" y="3717507"/>
            <a:ext cx="3008671" cy="338554"/>
          </a:xfrm>
          <a:prstGeom prst="rect">
            <a:avLst/>
          </a:prstGeom>
          <a:noFill/>
        </p:spPr>
        <p:txBody>
          <a:bodyPr wrap="square" rtlCol="0">
            <a:spAutoFit/>
          </a:bodyPr>
          <a:lstStyle/>
          <a:p>
            <a:r>
              <a:rPr lang="en-US" sz="1600"/>
              <a:t>values = list(iterator)</a:t>
            </a:r>
          </a:p>
        </p:txBody>
      </p:sp>
      <p:sp>
        <p:nvSpPr>
          <p:cNvPr id="15" name="TextBox 14">
            <a:extLst>
              <a:ext uri="{FF2B5EF4-FFF2-40B4-BE49-F238E27FC236}">
                <a16:creationId xmlns:a16="http://schemas.microsoft.com/office/drawing/2014/main" id="{4F2F09A2-FE90-CD49-8771-E694F449B275}"/>
              </a:ext>
            </a:extLst>
          </p:cNvPr>
          <p:cNvSpPr txBox="1"/>
          <p:nvPr/>
        </p:nvSpPr>
        <p:spPr>
          <a:xfrm>
            <a:off x="452517" y="3230825"/>
            <a:ext cx="5309186" cy="307777"/>
          </a:xfrm>
          <a:prstGeom prst="rect">
            <a:avLst/>
          </a:prstGeom>
          <a:noFill/>
        </p:spPr>
        <p:txBody>
          <a:bodyPr wrap="square">
            <a:spAutoFit/>
          </a:bodyPr>
          <a:lstStyle/>
          <a:p>
            <a:r>
              <a:rPr lang="en-US" sz="1400"/>
              <a:t>And you could unpack all the values by converting to a list,</a:t>
            </a:r>
          </a:p>
        </p:txBody>
      </p:sp>
      <p:sp>
        <p:nvSpPr>
          <p:cNvPr id="16" name="TextBox 15">
            <a:extLst>
              <a:ext uri="{FF2B5EF4-FFF2-40B4-BE49-F238E27FC236}">
                <a16:creationId xmlns:a16="http://schemas.microsoft.com/office/drawing/2014/main" id="{70475168-9AEC-34A2-F7AF-60A221047ADA}"/>
              </a:ext>
            </a:extLst>
          </p:cNvPr>
          <p:cNvSpPr txBox="1"/>
          <p:nvPr/>
        </p:nvSpPr>
        <p:spPr>
          <a:xfrm>
            <a:off x="452517" y="4299969"/>
            <a:ext cx="5309186" cy="307777"/>
          </a:xfrm>
          <a:prstGeom prst="rect">
            <a:avLst/>
          </a:prstGeom>
          <a:noFill/>
        </p:spPr>
        <p:txBody>
          <a:bodyPr wrap="square">
            <a:spAutoFit/>
          </a:bodyPr>
          <a:lstStyle/>
          <a:p>
            <a:r>
              <a:rPr lang="en-US" sz="1400"/>
              <a:t>can also unpack all the values of an iterable, via statement below,</a:t>
            </a:r>
          </a:p>
        </p:txBody>
      </p:sp>
      <p:sp>
        <p:nvSpPr>
          <p:cNvPr id="17" name="TextBox 16">
            <a:extLst>
              <a:ext uri="{FF2B5EF4-FFF2-40B4-BE49-F238E27FC236}">
                <a16:creationId xmlns:a16="http://schemas.microsoft.com/office/drawing/2014/main" id="{1E1C75C6-14F5-1D28-B9F5-95A9245F1F05}"/>
              </a:ext>
            </a:extLst>
          </p:cNvPr>
          <p:cNvSpPr txBox="1"/>
          <p:nvPr/>
        </p:nvSpPr>
        <p:spPr>
          <a:xfrm>
            <a:off x="452518" y="4817428"/>
            <a:ext cx="3008671" cy="338554"/>
          </a:xfrm>
          <a:prstGeom prst="rect">
            <a:avLst/>
          </a:prstGeom>
          <a:noFill/>
        </p:spPr>
        <p:txBody>
          <a:bodyPr wrap="square" rtlCol="0">
            <a:spAutoFit/>
          </a:bodyPr>
          <a:lstStyle/>
          <a:p>
            <a:r>
              <a:rPr lang="en-US" sz="1600"/>
              <a:t>values = print(*iterator)</a:t>
            </a:r>
          </a:p>
        </p:txBody>
      </p:sp>
      <p:sp>
        <p:nvSpPr>
          <p:cNvPr id="2" name="TextBox 1">
            <a:extLst>
              <a:ext uri="{FF2B5EF4-FFF2-40B4-BE49-F238E27FC236}">
                <a16:creationId xmlns:a16="http://schemas.microsoft.com/office/drawing/2014/main" id="{90ADDB86-F5E3-3FC7-B6EA-F0357F7C1E40}"/>
              </a:ext>
            </a:extLst>
          </p:cNvPr>
          <p:cNvSpPr txBox="1"/>
          <p:nvPr/>
        </p:nvSpPr>
        <p:spPr>
          <a:xfrm>
            <a:off x="452517" y="5335764"/>
            <a:ext cx="3332902" cy="307777"/>
          </a:xfrm>
          <a:prstGeom prst="rect">
            <a:avLst/>
          </a:prstGeom>
          <a:noFill/>
        </p:spPr>
        <p:txBody>
          <a:bodyPr wrap="square">
            <a:spAutoFit/>
          </a:bodyPr>
          <a:lstStyle/>
          <a:p>
            <a:r>
              <a:rPr lang="en-US" sz="1400"/>
              <a:t>can sum all the values in an iterator, via:</a:t>
            </a:r>
          </a:p>
        </p:txBody>
      </p:sp>
      <p:sp>
        <p:nvSpPr>
          <p:cNvPr id="3" name="TextBox 2">
            <a:extLst>
              <a:ext uri="{FF2B5EF4-FFF2-40B4-BE49-F238E27FC236}">
                <a16:creationId xmlns:a16="http://schemas.microsoft.com/office/drawing/2014/main" id="{4318D8EB-A4A9-3FE2-E981-28A7277AE072}"/>
              </a:ext>
            </a:extLst>
          </p:cNvPr>
          <p:cNvSpPr txBox="1"/>
          <p:nvPr/>
        </p:nvSpPr>
        <p:spPr>
          <a:xfrm>
            <a:off x="452518" y="5853223"/>
            <a:ext cx="1563095" cy="338554"/>
          </a:xfrm>
          <a:prstGeom prst="rect">
            <a:avLst/>
          </a:prstGeom>
          <a:noFill/>
        </p:spPr>
        <p:txBody>
          <a:bodyPr wrap="square" rtlCol="0">
            <a:spAutoFit/>
          </a:bodyPr>
          <a:lstStyle/>
          <a:p>
            <a:r>
              <a:rPr lang="en-US" sz="1600"/>
              <a:t>sum(iterator)</a:t>
            </a:r>
          </a:p>
        </p:txBody>
      </p:sp>
      <p:sp>
        <p:nvSpPr>
          <p:cNvPr id="4" name="TextBox 3">
            <a:extLst>
              <a:ext uri="{FF2B5EF4-FFF2-40B4-BE49-F238E27FC236}">
                <a16:creationId xmlns:a16="http://schemas.microsoft.com/office/drawing/2014/main" id="{61D5B341-D32A-AD60-4617-627E345BCEB0}"/>
              </a:ext>
            </a:extLst>
          </p:cNvPr>
          <p:cNvSpPr txBox="1"/>
          <p:nvPr/>
        </p:nvSpPr>
        <p:spPr>
          <a:xfrm>
            <a:off x="4841082" y="85705"/>
            <a:ext cx="1458028" cy="523220"/>
          </a:xfrm>
          <a:prstGeom prst="rect">
            <a:avLst/>
          </a:prstGeom>
          <a:noFill/>
        </p:spPr>
        <p:txBody>
          <a:bodyPr wrap="none" rtlCol="0">
            <a:spAutoFit/>
          </a:bodyPr>
          <a:lstStyle/>
          <a:p>
            <a:r>
              <a:rPr lang="en-US" sz="2800" b="1" u="sng">
                <a:solidFill>
                  <a:srgbClr val="FF0000"/>
                </a:solidFill>
              </a:rPr>
              <a:t>Iterators</a:t>
            </a:r>
            <a:endParaRPr lang="en-US" b="1" u="sng">
              <a:solidFill>
                <a:srgbClr val="FF0000"/>
              </a:solidFill>
            </a:endParaRPr>
          </a:p>
        </p:txBody>
      </p:sp>
    </p:spTree>
    <p:extLst>
      <p:ext uri="{BB962C8B-B14F-4D97-AF65-F5344CB8AC3E}">
        <p14:creationId xmlns:p14="http://schemas.microsoft.com/office/powerpoint/2010/main" val="10987882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EF2354F-6E0D-4D20-B24D-29CFC6FECBFB}"/>
              </a:ext>
            </a:extLst>
          </p:cNvPr>
          <p:cNvSpPr txBox="1"/>
          <p:nvPr/>
        </p:nvSpPr>
        <p:spPr>
          <a:xfrm>
            <a:off x="196308" y="1183451"/>
            <a:ext cx="11379807" cy="3108543"/>
          </a:xfrm>
          <a:prstGeom prst="rect">
            <a:avLst/>
          </a:prstGeom>
          <a:noFill/>
        </p:spPr>
        <p:txBody>
          <a:bodyPr wrap="square" rtlCol="0">
            <a:spAutoFit/>
          </a:bodyPr>
          <a:lstStyle/>
          <a:p>
            <a:r>
              <a:rPr lang="en-US" sz="1400"/>
              <a:t># 		line/comment is ignored by computer</a:t>
            </a:r>
          </a:p>
          <a:p>
            <a:r>
              <a:rPr lang="en-US" sz="1400"/>
              <a:t>“”” ..… ”””		will ignore stuff in between the triple quote pair</a:t>
            </a:r>
          </a:p>
          <a:p>
            <a:r>
              <a:rPr lang="en-US" sz="1400"/>
              <a:t>‘’’ …. ‘’’		will also ignore stuff in between that triple quote pair.  And treats as distinct from  ‘””…. “””, so can use one on top of the other.</a:t>
            </a:r>
          </a:p>
          <a:p>
            <a:r>
              <a:rPr lang="en-US" sz="1400"/>
              <a:t>\ 		will move to next line (like you’re putting the margin there)</a:t>
            </a:r>
          </a:p>
          <a:p>
            <a:endParaRPr lang="en-US" sz="1400" i="1"/>
          </a:p>
          <a:p>
            <a:r>
              <a:rPr lang="en-US" sz="1400" i="1"/>
              <a:t>x</a:t>
            </a:r>
            <a:r>
              <a:rPr lang="en-US" sz="1400"/>
              <a:t> 		just typing a variable and hitting enter will return what its bound to.  if a string, then with ‘ ‘ surrounding it.</a:t>
            </a:r>
            <a:endParaRPr lang="en-US" sz="1400" i="1"/>
          </a:p>
          <a:p>
            <a:endParaRPr lang="en-US" sz="1400" i="1"/>
          </a:p>
          <a:p>
            <a:r>
              <a:rPr lang="en-US" sz="1400" i="1"/>
              <a:t>range(a)</a:t>
            </a:r>
            <a:r>
              <a:rPr lang="en-US" sz="1400"/>
              <a:t> 		can be thought of as a set of integers starting from 0 and going to a-1.  range is actually an </a:t>
            </a:r>
            <a:r>
              <a:rPr lang="en-US" sz="1400" i="1" err="1"/>
              <a:t>iterable</a:t>
            </a:r>
            <a:r>
              <a:rPr lang="en-US" sz="1400"/>
              <a:t>.</a:t>
            </a:r>
          </a:p>
          <a:p>
            <a:r>
              <a:rPr lang="en-US" sz="1400" i="1"/>
              <a:t>range(</a:t>
            </a:r>
            <a:r>
              <a:rPr lang="en-US" sz="1400" i="1" err="1"/>
              <a:t>a,b</a:t>
            </a:r>
            <a:r>
              <a:rPr lang="en-US" sz="1400" i="1"/>
              <a:t>)</a:t>
            </a:r>
            <a:r>
              <a:rPr lang="en-US" sz="1400"/>
              <a:t> 		can be thought of as a set of integers starting from a and going to b-1.</a:t>
            </a:r>
          </a:p>
          <a:p>
            <a:r>
              <a:rPr lang="en-US" sz="1400" i="1"/>
              <a:t>range(</a:t>
            </a:r>
            <a:r>
              <a:rPr lang="en-US" sz="1400" i="1" err="1"/>
              <a:t>a,b,c</a:t>
            </a:r>
            <a:r>
              <a:rPr lang="en-US" sz="1400" i="1"/>
              <a:t>)</a:t>
            </a:r>
            <a:r>
              <a:rPr lang="en-US" sz="1400"/>
              <a:t> 	can be thought of as a set of integers starting from a and going to b-1 in increments of c.  </a:t>
            </a:r>
            <a:r>
              <a:rPr lang="en-US" sz="1400" b="1"/>
              <a:t>So note range(1,5,1) = 1,2,3,4.  And</a:t>
            </a:r>
          </a:p>
          <a:p>
            <a:r>
              <a:rPr lang="en-US" sz="1400" b="1"/>
              <a:t>		range(5,1,-1) = 5,4,3,2.</a:t>
            </a:r>
            <a:endParaRPr lang="en-US" sz="1400" i="1"/>
          </a:p>
          <a:p>
            <a:r>
              <a:rPr lang="en-US" sz="1400" i="1"/>
              <a:t>a in b 		</a:t>
            </a:r>
            <a:r>
              <a:rPr lang="en-US" sz="1400"/>
              <a:t>returns true/false depending on whether a is an element of b.  if a and b are strings then the sequence of characters in a must</a:t>
            </a:r>
          </a:p>
          <a:p>
            <a:r>
              <a:rPr lang="en-US" sz="1400"/>
              <a:t>		be duplicated in b.  If b is a set of numbers, then a must be part of that set.  If b is a tuple, then a must be one of its elements.</a:t>
            </a:r>
          </a:p>
          <a:p>
            <a:r>
              <a:rPr lang="en-US" sz="1400" i="1"/>
              <a:t>a not in b</a:t>
            </a:r>
            <a:r>
              <a:rPr lang="en-US" sz="1400"/>
              <a:t>		does what you’d expect.</a:t>
            </a:r>
          </a:p>
        </p:txBody>
      </p:sp>
      <p:sp>
        <p:nvSpPr>
          <p:cNvPr id="4" name="Rectangle 3">
            <a:extLst>
              <a:ext uri="{FF2B5EF4-FFF2-40B4-BE49-F238E27FC236}">
                <a16:creationId xmlns:a16="http://schemas.microsoft.com/office/drawing/2014/main" id="{3301206D-9B98-4ED4-8E6B-54747C6201C1}"/>
              </a:ext>
            </a:extLst>
          </p:cNvPr>
          <p:cNvSpPr/>
          <p:nvPr/>
        </p:nvSpPr>
        <p:spPr>
          <a:xfrm>
            <a:off x="4313235" y="149734"/>
            <a:ext cx="3565528" cy="461665"/>
          </a:xfrm>
          <a:prstGeom prst="rect">
            <a:avLst/>
          </a:prstGeom>
        </p:spPr>
        <p:txBody>
          <a:bodyPr wrap="none">
            <a:spAutoFit/>
          </a:bodyPr>
          <a:lstStyle/>
          <a:p>
            <a:r>
              <a:rPr lang="en-US" sz="2400" b="1" u="sng"/>
              <a:t>Miscellaneous commands:</a:t>
            </a:r>
          </a:p>
        </p:txBody>
      </p:sp>
      <p:sp>
        <p:nvSpPr>
          <p:cNvPr id="3" name="TextBox 2">
            <a:extLst>
              <a:ext uri="{FF2B5EF4-FFF2-40B4-BE49-F238E27FC236}">
                <a16:creationId xmlns:a16="http://schemas.microsoft.com/office/drawing/2014/main" id="{791670BD-8D0C-462F-3D2E-5B77853B9B4A}"/>
              </a:ext>
            </a:extLst>
          </p:cNvPr>
          <p:cNvSpPr txBox="1"/>
          <p:nvPr/>
        </p:nvSpPr>
        <p:spPr>
          <a:xfrm>
            <a:off x="196308" y="5294933"/>
            <a:ext cx="9944100" cy="307777"/>
          </a:xfrm>
          <a:prstGeom prst="rect">
            <a:avLst/>
          </a:prstGeom>
          <a:noFill/>
        </p:spPr>
        <p:txBody>
          <a:bodyPr wrap="square" rtlCol="0">
            <a:spAutoFit/>
          </a:bodyPr>
          <a:lstStyle/>
          <a:p>
            <a:r>
              <a:rPr lang="en-US" sz="1400"/>
              <a:t>ls		will print out a list of files in the working directory, just like with regular windows command prompt.</a:t>
            </a:r>
          </a:p>
        </p:txBody>
      </p:sp>
    </p:spTree>
    <p:extLst>
      <p:ext uri="{BB962C8B-B14F-4D97-AF65-F5344CB8AC3E}">
        <p14:creationId xmlns:p14="http://schemas.microsoft.com/office/powerpoint/2010/main" val="5271244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232B614-96A6-4289-9A8B-083E84DBB0C0}"/>
              </a:ext>
            </a:extLst>
          </p:cNvPr>
          <p:cNvSpPr txBox="1"/>
          <p:nvPr/>
        </p:nvSpPr>
        <p:spPr>
          <a:xfrm>
            <a:off x="226377" y="1211130"/>
            <a:ext cx="1308371" cy="369332"/>
          </a:xfrm>
          <a:prstGeom prst="rect">
            <a:avLst/>
          </a:prstGeom>
          <a:noFill/>
        </p:spPr>
        <p:txBody>
          <a:bodyPr wrap="none" rtlCol="0">
            <a:spAutoFit/>
          </a:bodyPr>
          <a:lstStyle/>
          <a:p>
            <a:r>
              <a:rPr lang="en-US" b="1"/>
              <a:t>zip function</a:t>
            </a:r>
          </a:p>
        </p:txBody>
      </p:sp>
      <p:sp>
        <p:nvSpPr>
          <p:cNvPr id="7" name="TextBox 6">
            <a:extLst>
              <a:ext uri="{FF2B5EF4-FFF2-40B4-BE49-F238E27FC236}">
                <a16:creationId xmlns:a16="http://schemas.microsoft.com/office/drawing/2014/main" id="{6A38B78E-955F-41E1-A366-6107EE364175}"/>
              </a:ext>
            </a:extLst>
          </p:cNvPr>
          <p:cNvSpPr txBox="1"/>
          <p:nvPr/>
        </p:nvSpPr>
        <p:spPr>
          <a:xfrm>
            <a:off x="226375" y="1529091"/>
            <a:ext cx="11031560" cy="584775"/>
          </a:xfrm>
          <a:prstGeom prst="rect">
            <a:avLst/>
          </a:prstGeom>
          <a:noFill/>
        </p:spPr>
        <p:txBody>
          <a:bodyPr wrap="square" rtlCol="0">
            <a:spAutoFit/>
          </a:bodyPr>
          <a:lstStyle/>
          <a:p>
            <a:r>
              <a:rPr lang="en-US" sz="1600"/>
              <a:t>We can group two, three, or more same-sized iterables into a group, via zip.  This will output an iterator of tuples , whose j</a:t>
            </a:r>
            <a:r>
              <a:rPr lang="en-US" sz="1600" baseline="30000"/>
              <a:t>th</a:t>
            </a:r>
            <a:r>
              <a:rPr lang="en-US" sz="1600" baseline="-25000"/>
              <a:t> </a:t>
            </a:r>
            <a:r>
              <a:rPr lang="en-US" sz="1600"/>
              <a:t>element is the tuple of j</a:t>
            </a:r>
            <a:r>
              <a:rPr lang="en-US" sz="1600" baseline="30000"/>
              <a:t>th</a:t>
            </a:r>
            <a:r>
              <a:rPr lang="en-US" sz="1600"/>
              <a:t> elements of all the individual iterables.  Here’s an example with just two.</a:t>
            </a:r>
          </a:p>
        </p:txBody>
      </p:sp>
      <p:sp>
        <p:nvSpPr>
          <p:cNvPr id="2" name="TextBox 1">
            <a:extLst>
              <a:ext uri="{FF2B5EF4-FFF2-40B4-BE49-F238E27FC236}">
                <a16:creationId xmlns:a16="http://schemas.microsoft.com/office/drawing/2014/main" id="{3F183024-3EEF-BD49-A3FB-F2DCF20A5D4F}"/>
              </a:ext>
            </a:extLst>
          </p:cNvPr>
          <p:cNvSpPr txBox="1"/>
          <p:nvPr/>
        </p:nvSpPr>
        <p:spPr>
          <a:xfrm>
            <a:off x="304798" y="2319293"/>
            <a:ext cx="10461287" cy="1323439"/>
          </a:xfrm>
          <a:prstGeom prst="rect">
            <a:avLst/>
          </a:prstGeom>
          <a:noFill/>
        </p:spPr>
        <p:txBody>
          <a:bodyPr wrap="square" rtlCol="0">
            <a:spAutoFit/>
          </a:bodyPr>
          <a:lstStyle/>
          <a:p>
            <a:r>
              <a:rPr lang="en-US" sz="1600"/>
              <a:t>fruits = [‘cherries’, ‘mangos’, ‘kiwis’, ‘strawberries’, ‘blueberries’]</a:t>
            </a:r>
          </a:p>
          <a:p>
            <a:r>
              <a:rPr lang="en-US" sz="1600"/>
              <a:t>veggies = [‘cauliflowers’, ‘tomatos’, ‘brussels sprouts’, ‘broccoli’, ‘peppers’]</a:t>
            </a:r>
          </a:p>
          <a:p>
            <a:endParaRPr lang="en-US" sz="1600"/>
          </a:p>
          <a:p>
            <a:r>
              <a:rPr lang="en-US" sz="1600"/>
              <a:t>zip(fruit, veggies) ~ [(‘cherries’, ‘cauliflowers’), (‘mangos’, ‘tomatos’), (‘kiwis’, ‘brussels sprouts’), (‘strawberries’, ‘broccoli’),</a:t>
            </a:r>
          </a:p>
          <a:p>
            <a:r>
              <a:rPr lang="en-US" sz="1600"/>
              <a:t>	                 (‘blueberries’, ‘peppers’)]</a:t>
            </a:r>
          </a:p>
        </p:txBody>
      </p:sp>
      <p:sp>
        <p:nvSpPr>
          <p:cNvPr id="3" name="TextBox 2">
            <a:extLst>
              <a:ext uri="{FF2B5EF4-FFF2-40B4-BE49-F238E27FC236}">
                <a16:creationId xmlns:a16="http://schemas.microsoft.com/office/drawing/2014/main" id="{69BDE188-0834-F247-E545-63CD8B918846}"/>
              </a:ext>
            </a:extLst>
          </p:cNvPr>
          <p:cNvSpPr txBox="1"/>
          <p:nvPr/>
        </p:nvSpPr>
        <p:spPr>
          <a:xfrm>
            <a:off x="4841082" y="85705"/>
            <a:ext cx="1458028" cy="523220"/>
          </a:xfrm>
          <a:prstGeom prst="rect">
            <a:avLst/>
          </a:prstGeom>
          <a:noFill/>
        </p:spPr>
        <p:txBody>
          <a:bodyPr wrap="none" rtlCol="0">
            <a:spAutoFit/>
          </a:bodyPr>
          <a:lstStyle/>
          <a:p>
            <a:r>
              <a:rPr lang="en-US" sz="2800" b="1" u="sng">
                <a:solidFill>
                  <a:srgbClr val="FF0000"/>
                </a:solidFill>
              </a:rPr>
              <a:t>Iterators</a:t>
            </a:r>
            <a:endParaRPr lang="en-US" b="1" u="sng">
              <a:solidFill>
                <a:srgbClr val="FF0000"/>
              </a:solidFill>
            </a:endParaRPr>
          </a:p>
        </p:txBody>
      </p:sp>
      <p:sp>
        <p:nvSpPr>
          <p:cNvPr id="5" name="TextBox 4">
            <a:extLst>
              <a:ext uri="{FF2B5EF4-FFF2-40B4-BE49-F238E27FC236}">
                <a16:creationId xmlns:a16="http://schemas.microsoft.com/office/drawing/2014/main" id="{06AC5117-0531-7123-EF8A-AAE47A14AD82}"/>
              </a:ext>
            </a:extLst>
          </p:cNvPr>
          <p:cNvSpPr txBox="1"/>
          <p:nvPr/>
        </p:nvSpPr>
        <p:spPr>
          <a:xfrm>
            <a:off x="304798" y="3959305"/>
            <a:ext cx="3464562" cy="338554"/>
          </a:xfrm>
          <a:prstGeom prst="rect">
            <a:avLst/>
          </a:prstGeom>
          <a:noFill/>
        </p:spPr>
        <p:txBody>
          <a:bodyPr wrap="square" rtlCol="0">
            <a:spAutoFit/>
          </a:bodyPr>
          <a:lstStyle/>
          <a:p>
            <a:r>
              <a:rPr lang="en-US" sz="1600"/>
              <a:t>And note we can cast this into a list via:</a:t>
            </a:r>
          </a:p>
        </p:txBody>
      </p:sp>
      <p:sp>
        <p:nvSpPr>
          <p:cNvPr id="8" name="TextBox 7">
            <a:extLst>
              <a:ext uri="{FF2B5EF4-FFF2-40B4-BE49-F238E27FC236}">
                <a16:creationId xmlns:a16="http://schemas.microsoft.com/office/drawing/2014/main" id="{55276B3B-E5B7-9410-DA40-EC4048C1F5FC}"/>
              </a:ext>
            </a:extLst>
          </p:cNvPr>
          <p:cNvSpPr txBox="1"/>
          <p:nvPr/>
        </p:nvSpPr>
        <p:spPr>
          <a:xfrm>
            <a:off x="304798" y="5850990"/>
            <a:ext cx="3200400" cy="338554"/>
          </a:xfrm>
          <a:prstGeom prst="rect">
            <a:avLst/>
          </a:prstGeom>
          <a:noFill/>
        </p:spPr>
        <p:txBody>
          <a:bodyPr wrap="square">
            <a:spAutoFit/>
          </a:bodyPr>
          <a:lstStyle/>
          <a:p>
            <a:r>
              <a:rPr lang="en-US" sz="1600"/>
              <a:t>fruit, veggies = zip(*list_healthy)</a:t>
            </a:r>
          </a:p>
        </p:txBody>
      </p:sp>
      <p:sp>
        <p:nvSpPr>
          <p:cNvPr id="10" name="TextBox 9">
            <a:extLst>
              <a:ext uri="{FF2B5EF4-FFF2-40B4-BE49-F238E27FC236}">
                <a16:creationId xmlns:a16="http://schemas.microsoft.com/office/drawing/2014/main" id="{CBECDA41-6674-D6B2-5D90-98FCC4DE1441}"/>
              </a:ext>
            </a:extLst>
          </p:cNvPr>
          <p:cNvSpPr txBox="1"/>
          <p:nvPr/>
        </p:nvSpPr>
        <p:spPr>
          <a:xfrm>
            <a:off x="304798" y="4614432"/>
            <a:ext cx="3278825" cy="338554"/>
          </a:xfrm>
          <a:prstGeom prst="rect">
            <a:avLst/>
          </a:prstGeom>
          <a:noFill/>
        </p:spPr>
        <p:txBody>
          <a:bodyPr wrap="square">
            <a:spAutoFit/>
          </a:bodyPr>
          <a:lstStyle/>
          <a:p>
            <a:r>
              <a:rPr lang="en-US" sz="1600"/>
              <a:t>list_healthy = list(zip(fruit, veggies))</a:t>
            </a:r>
          </a:p>
        </p:txBody>
      </p:sp>
      <p:sp>
        <p:nvSpPr>
          <p:cNvPr id="12" name="TextBox 11">
            <a:extLst>
              <a:ext uri="{FF2B5EF4-FFF2-40B4-BE49-F238E27FC236}">
                <a16:creationId xmlns:a16="http://schemas.microsoft.com/office/drawing/2014/main" id="{7F436FA2-1336-AF17-67D6-3D9ADDB02BF7}"/>
              </a:ext>
            </a:extLst>
          </p:cNvPr>
          <p:cNvSpPr txBox="1"/>
          <p:nvPr/>
        </p:nvSpPr>
        <p:spPr>
          <a:xfrm>
            <a:off x="4358639" y="4614432"/>
            <a:ext cx="6899295" cy="830997"/>
          </a:xfrm>
          <a:prstGeom prst="rect">
            <a:avLst/>
          </a:prstGeom>
          <a:noFill/>
        </p:spPr>
        <p:txBody>
          <a:bodyPr wrap="square">
            <a:spAutoFit/>
          </a:bodyPr>
          <a:lstStyle/>
          <a:p>
            <a:r>
              <a:rPr lang="en-US" sz="1600"/>
              <a:t>creates a zipped list.  And of course we can do this with however many things in the tuple at once.  FWIW, this is a useful way to combine lists of data into a single list suitable for conversion to a dataframe using Pandas.  </a:t>
            </a:r>
          </a:p>
        </p:txBody>
      </p:sp>
      <mc:AlternateContent xmlns:mc="http://schemas.openxmlformats.org/markup-compatibility/2006" xmlns:p14="http://schemas.microsoft.com/office/powerpoint/2010/main">
        <mc:Choice Requires="p14">
          <p:contentPart p14:bwMode="auto" r:id="rId2">
            <p14:nvContentPartPr>
              <p14:cNvPr id="13" name="Ink 12">
                <a:extLst>
                  <a:ext uri="{FF2B5EF4-FFF2-40B4-BE49-F238E27FC236}">
                    <a16:creationId xmlns:a16="http://schemas.microsoft.com/office/drawing/2014/main" id="{1F2413CC-C3DC-F8C5-6BB6-25CE943B6742}"/>
                  </a:ext>
                </a:extLst>
              </p14:cNvPr>
              <p14:cNvContentPartPr/>
              <p14:nvPr/>
            </p14:nvContentPartPr>
            <p14:xfrm>
              <a:off x="3535520" y="4743280"/>
              <a:ext cx="592200" cy="135000"/>
            </p14:xfrm>
          </p:contentPart>
        </mc:Choice>
        <mc:Fallback xmlns="">
          <p:pic>
            <p:nvPicPr>
              <p:cNvPr id="13" name="Ink 12">
                <a:extLst>
                  <a:ext uri="{FF2B5EF4-FFF2-40B4-BE49-F238E27FC236}">
                    <a16:creationId xmlns:a16="http://schemas.microsoft.com/office/drawing/2014/main" id="{1F2413CC-C3DC-F8C5-6BB6-25CE943B6742}"/>
                  </a:ext>
                </a:extLst>
              </p:cNvPr>
              <p:cNvPicPr/>
              <p:nvPr/>
            </p:nvPicPr>
            <p:blipFill>
              <a:blip r:embed="rId3"/>
              <a:stretch>
                <a:fillRect/>
              </a:stretch>
            </p:blipFill>
            <p:spPr>
              <a:xfrm>
                <a:off x="3526880" y="4734280"/>
                <a:ext cx="609840" cy="152640"/>
              </a:xfrm>
              <a:prstGeom prst="rect">
                <a:avLst/>
              </a:prstGeom>
            </p:spPr>
          </p:pic>
        </mc:Fallback>
      </mc:AlternateContent>
      <p:sp>
        <p:nvSpPr>
          <p:cNvPr id="15" name="TextBox 14">
            <a:extLst>
              <a:ext uri="{FF2B5EF4-FFF2-40B4-BE49-F238E27FC236}">
                <a16:creationId xmlns:a16="http://schemas.microsoft.com/office/drawing/2014/main" id="{943F10E6-BA52-4F80-B1BA-A6C3CE21EC07}"/>
              </a:ext>
            </a:extLst>
          </p:cNvPr>
          <p:cNvSpPr txBox="1"/>
          <p:nvPr/>
        </p:nvSpPr>
        <p:spPr>
          <a:xfrm>
            <a:off x="4389120" y="5897082"/>
            <a:ext cx="1554480" cy="338554"/>
          </a:xfrm>
          <a:prstGeom prst="rect">
            <a:avLst/>
          </a:prstGeom>
          <a:noFill/>
        </p:spPr>
        <p:txBody>
          <a:bodyPr wrap="square">
            <a:spAutoFit/>
          </a:bodyPr>
          <a:lstStyle/>
          <a:p>
            <a:r>
              <a:rPr lang="en-US" sz="1600"/>
              <a:t>Can also unzip.</a:t>
            </a:r>
          </a:p>
        </p:txBody>
      </p:sp>
      <mc:AlternateContent xmlns:mc="http://schemas.openxmlformats.org/markup-compatibility/2006" xmlns:p14="http://schemas.microsoft.com/office/powerpoint/2010/main">
        <mc:Choice Requires="p14">
          <p:contentPart p14:bwMode="auto" r:id="rId4">
            <p14:nvContentPartPr>
              <p14:cNvPr id="16" name="Ink 15">
                <a:extLst>
                  <a:ext uri="{FF2B5EF4-FFF2-40B4-BE49-F238E27FC236}">
                    <a16:creationId xmlns:a16="http://schemas.microsoft.com/office/drawing/2014/main" id="{C53BEC1A-1BB0-7430-FF8A-DAB49879BDB8}"/>
                  </a:ext>
                </a:extLst>
              </p14:cNvPr>
              <p14:cNvContentPartPr/>
              <p14:nvPr/>
            </p14:nvContentPartPr>
            <p14:xfrm>
              <a:off x="3473260" y="5998859"/>
              <a:ext cx="592200" cy="135000"/>
            </p14:xfrm>
          </p:contentPart>
        </mc:Choice>
        <mc:Fallback xmlns="">
          <p:pic>
            <p:nvPicPr>
              <p:cNvPr id="16" name="Ink 15">
                <a:extLst>
                  <a:ext uri="{FF2B5EF4-FFF2-40B4-BE49-F238E27FC236}">
                    <a16:creationId xmlns:a16="http://schemas.microsoft.com/office/drawing/2014/main" id="{C53BEC1A-1BB0-7430-FF8A-DAB49879BDB8}"/>
                  </a:ext>
                </a:extLst>
              </p:cNvPr>
              <p:cNvPicPr/>
              <p:nvPr/>
            </p:nvPicPr>
            <p:blipFill>
              <a:blip r:embed="rId3"/>
              <a:stretch>
                <a:fillRect/>
              </a:stretch>
            </p:blipFill>
            <p:spPr>
              <a:xfrm>
                <a:off x="3464620" y="5989859"/>
                <a:ext cx="609840" cy="152640"/>
              </a:xfrm>
              <a:prstGeom prst="rect">
                <a:avLst/>
              </a:prstGeom>
            </p:spPr>
          </p:pic>
        </mc:Fallback>
      </mc:AlternateContent>
    </p:spTree>
    <p:extLst>
      <p:ext uri="{BB962C8B-B14F-4D97-AF65-F5344CB8AC3E}">
        <p14:creationId xmlns:p14="http://schemas.microsoft.com/office/powerpoint/2010/main" val="10718598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232B614-96A6-4289-9A8B-083E84DBB0C0}"/>
              </a:ext>
            </a:extLst>
          </p:cNvPr>
          <p:cNvSpPr txBox="1"/>
          <p:nvPr/>
        </p:nvSpPr>
        <p:spPr>
          <a:xfrm>
            <a:off x="452520" y="896498"/>
            <a:ext cx="2083840" cy="369332"/>
          </a:xfrm>
          <a:prstGeom prst="rect">
            <a:avLst/>
          </a:prstGeom>
          <a:noFill/>
        </p:spPr>
        <p:txBody>
          <a:bodyPr wrap="none" rtlCol="0">
            <a:spAutoFit/>
          </a:bodyPr>
          <a:lstStyle/>
          <a:p>
            <a:r>
              <a:rPr lang="en-US" b="1"/>
              <a:t>enumerate function</a:t>
            </a:r>
          </a:p>
        </p:txBody>
      </p:sp>
      <p:sp>
        <p:nvSpPr>
          <p:cNvPr id="7" name="TextBox 6">
            <a:extLst>
              <a:ext uri="{FF2B5EF4-FFF2-40B4-BE49-F238E27FC236}">
                <a16:creationId xmlns:a16="http://schemas.microsoft.com/office/drawing/2014/main" id="{6A38B78E-955F-41E1-A366-6107EE364175}"/>
              </a:ext>
            </a:extLst>
          </p:cNvPr>
          <p:cNvSpPr txBox="1"/>
          <p:nvPr/>
        </p:nvSpPr>
        <p:spPr>
          <a:xfrm>
            <a:off x="452518" y="1214459"/>
            <a:ext cx="10461287" cy="830997"/>
          </a:xfrm>
          <a:prstGeom prst="rect">
            <a:avLst/>
          </a:prstGeom>
          <a:noFill/>
        </p:spPr>
        <p:txBody>
          <a:bodyPr wrap="square" rtlCol="0">
            <a:spAutoFit/>
          </a:bodyPr>
          <a:lstStyle/>
          <a:p>
            <a:r>
              <a:rPr lang="en-US" sz="1600"/>
              <a:t>Can use enumerate function to convert any iterable, such as a list, to an enumerate object.  It converts a list to a range/list thing of tuples.  The tuple’s first element is the index of the list element, and the tuples second element is the list element itself.  So kind of like:</a:t>
            </a:r>
          </a:p>
        </p:txBody>
      </p:sp>
      <p:sp>
        <p:nvSpPr>
          <p:cNvPr id="2" name="TextBox 1">
            <a:extLst>
              <a:ext uri="{FF2B5EF4-FFF2-40B4-BE49-F238E27FC236}">
                <a16:creationId xmlns:a16="http://schemas.microsoft.com/office/drawing/2014/main" id="{3F183024-3EEF-BD49-A3FB-F2DCF20A5D4F}"/>
              </a:ext>
            </a:extLst>
          </p:cNvPr>
          <p:cNvSpPr txBox="1"/>
          <p:nvPr/>
        </p:nvSpPr>
        <p:spPr>
          <a:xfrm>
            <a:off x="452518" y="2285727"/>
            <a:ext cx="9271585" cy="830997"/>
          </a:xfrm>
          <a:prstGeom prst="rect">
            <a:avLst/>
          </a:prstGeom>
          <a:noFill/>
        </p:spPr>
        <p:txBody>
          <a:bodyPr wrap="square" rtlCol="0">
            <a:spAutoFit/>
          </a:bodyPr>
          <a:lstStyle/>
          <a:p>
            <a:r>
              <a:rPr lang="en-US" sz="1600"/>
              <a:t>fruit = [‘cherries’, ‘mangos’, ‘kiwis’, ‘strawberries’, ‘blueberries’]</a:t>
            </a:r>
          </a:p>
          <a:p>
            <a:endParaRPr lang="en-US" sz="1600"/>
          </a:p>
          <a:p>
            <a:r>
              <a:rPr lang="en-US" sz="1600"/>
              <a:t>enumerate(fruit) ~ [(0, ‘cherries’), (1, ‘mangos’), (2, ‘kiwis’), (3, ‘strawberries’), (4, ‘blueberries’)]</a:t>
            </a:r>
          </a:p>
        </p:txBody>
      </p:sp>
      <p:pic>
        <p:nvPicPr>
          <p:cNvPr id="9" name="Picture 8">
            <a:extLst>
              <a:ext uri="{FF2B5EF4-FFF2-40B4-BE49-F238E27FC236}">
                <a16:creationId xmlns:a16="http://schemas.microsoft.com/office/drawing/2014/main" id="{A87A321D-348A-F941-7CE6-1EAECBF13422}"/>
              </a:ext>
            </a:extLst>
          </p:cNvPr>
          <p:cNvPicPr>
            <a:picLocks noChangeAspect="1"/>
          </p:cNvPicPr>
          <p:nvPr/>
        </p:nvPicPr>
        <p:blipFill>
          <a:blip r:embed="rId2"/>
          <a:stretch>
            <a:fillRect/>
          </a:stretch>
        </p:blipFill>
        <p:spPr>
          <a:xfrm>
            <a:off x="8171725" y="3450929"/>
            <a:ext cx="3027216" cy="1339313"/>
          </a:xfrm>
          <a:prstGeom prst="rect">
            <a:avLst/>
          </a:prstGeom>
        </p:spPr>
      </p:pic>
      <p:pic>
        <p:nvPicPr>
          <p:cNvPr id="10" name="Picture 9">
            <a:extLst>
              <a:ext uri="{FF2B5EF4-FFF2-40B4-BE49-F238E27FC236}">
                <a16:creationId xmlns:a16="http://schemas.microsoft.com/office/drawing/2014/main" id="{CA74EF1A-F93B-9CC3-40AD-5E4CAA8C78BA}"/>
              </a:ext>
            </a:extLst>
          </p:cNvPr>
          <p:cNvPicPr>
            <a:picLocks noChangeAspect="1"/>
          </p:cNvPicPr>
          <p:nvPr/>
        </p:nvPicPr>
        <p:blipFill>
          <a:blip r:embed="rId3"/>
          <a:stretch>
            <a:fillRect/>
          </a:stretch>
        </p:blipFill>
        <p:spPr>
          <a:xfrm>
            <a:off x="530941" y="3595895"/>
            <a:ext cx="6291761" cy="886163"/>
          </a:xfrm>
          <a:prstGeom prst="rect">
            <a:avLst/>
          </a:prstGeom>
        </p:spPr>
      </p:pic>
      <mc:AlternateContent xmlns:mc="http://schemas.openxmlformats.org/markup-compatibility/2006" xmlns:p14="http://schemas.microsoft.com/office/powerpoint/2010/main">
        <mc:Choice Requires="p14">
          <p:contentPart p14:bwMode="auto" r:id="rId4">
            <p14:nvContentPartPr>
              <p14:cNvPr id="18" name="Ink 17">
                <a:extLst>
                  <a:ext uri="{FF2B5EF4-FFF2-40B4-BE49-F238E27FC236}">
                    <a16:creationId xmlns:a16="http://schemas.microsoft.com/office/drawing/2014/main" id="{EDE78219-D37F-1074-02CF-01513FD1829B}"/>
                  </a:ext>
                </a:extLst>
              </p14:cNvPr>
              <p14:cNvContentPartPr/>
              <p14:nvPr/>
            </p14:nvContentPartPr>
            <p14:xfrm rot="432426">
              <a:off x="7118627" y="3888588"/>
              <a:ext cx="729720" cy="359280"/>
            </p14:xfrm>
          </p:contentPart>
        </mc:Choice>
        <mc:Fallback xmlns="">
          <p:pic>
            <p:nvPicPr>
              <p:cNvPr id="18" name="Ink 17">
                <a:extLst>
                  <a:ext uri="{FF2B5EF4-FFF2-40B4-BE49-F238E27FC236}">
                    <a16:creationId xmlns:a16="http://schemas.microsoft.com/office/drawing/2014/main" id="{EDE78219-D37F-1074-02CF-01513FD1829B}"/>
                  </a:ext>
                </a:extLst>
              </p:cNvPr>
              <p:cNvPicPr/>
              <p:nvPr/>
            </p:nvPicPr>
            <p:blipFill>
              <a:blip r:embed="rId5"/>
              <a:stretch>
                <a:fillRect/>
              </a:stretch>
            </p:blipFill>
            <p:spPr>
              <a:xfrm rot="432426">
                <a:off x="7109627" y="3879588"/>
                <a:ext cx="747360" cy="376920"/>
              </a:xfrm>
              <a:prstGeom prst="rect">
                <a:avLst/>
              </a:prstGeom>
            </p:spPr>
          </p:pic>
        </mc:Fallback>
      </mc:AlternateContent>
      <p:sp>
        <p:nvSpPr>
          <p:cNvPr id="3" name="TextBox 2">
            <a:extLst>
              <a:ext uri="{FF2B5EF4-FFF2-40B4-BE49-F238E27FC236}">
                <a16:creationId xmlns:a16="http://schemas.microsoft.com/office/drawing/2014/main" id="{0D2D140A-C903-DEAE-C242-0E8C65D7642C}"/>
              </a:ext>
            </a:extLst>
          </p:cNvPr>
          <p:cNvSpPr txBox="1"/>
          <p:nvPr/>
        </p:nvSpPr>
        <p:spPr>
          <a:xfrm>
            <a:off x="530941" y="5376727"/>
            <a:ext cx="3726426" cy="584775"/>
          </a:xfrm>
          <a:prstGeom prst="rect">
            <a:avLst/>
          </a:prstGeom>
          <a:noFill/>
          <a:ln>
            <a:solidFill>
              <a:srgbClr val="FFC000"/>
            </a:solidFill>
          </a:ln>
        </p:spPr>
        <p:txBody>
          <a:bodyPr wrap="square" rtlCol="0">
            <a:spAutoFit/>
          </a:bodyPr>
          <a:lstStyle/>
          <a:p>
            <a:r>
              <a:rPr lang="en-US" sz="1600"/>
              <a:t>might compare what enumerate(list) does to what dictionary.items() does.  </a:t>
            </a:r>
          </a:p>
        </p:txBody>
      </p:sp>
      <p:sp>
        <p:nvSpPr>
          <p:cNvPr id="5" name="TextBox 4">
            <a:extLst>
              <a:ext uri="{FF2B5EF4-FFF2-40B4-BE49-F238E27FC236}">
                <a16:creationId xmlns:a16="http://schemas.microsoft.com/office/drawing/2014/main" id="{9FB44C29-FA80-FD50-C689-15790CA9A192}"/>
              </a:ext>
            </a:extLst>
          </p:cNvPr>
          <p:cNvSpPr txBox="1"/>
          <p:nvPr/>
        </p:nvSpPr>
        <p:spPr>
          <a:xfrm>
            <a:off x="4841082" y="85705"/>
            <a:ext cx="1458028" cy="523220"/>
          </a:xfrm>
          <a:prstGeom prst="rect">
            <a:avLst/>
          </a:prstGeom>
          <a:noFill/>
        </p:spPr>
        <p:txBody>
          <a:bodyPr wrap="none" rtlCol="0">
            <a:spAutoFit/>
          </a:bodyPr>
          <a:lstStyle/>
          <a:p>
            <a:r>
              <a:rPr lang="en-US" sz="2800" b="1" u="sng">
                <a:solidFill>
                  <a:srgbClr val="FF0000"/>
                </a:solidFill>
              </a:rPr>
              <a:t>Iterators</a:t>
            </a:r>
            <a:endParaRPr lang="en-US" b="1" u="sng">
              <a:solidFill>
                <a:srgbClr val="FF0000"/>
              </a:solidFill>
            </a:endParaRPr>
          </a:p>
        </p:txBody>
      </p:sp>
    </p:spTree>
    <p:extLst>
      <p:ext uri="{BB962C8B-B14F-4D97-AF65-F5344CB8AC3E}">
        <p14:creationId xmlns:p14="http://schemas.microsoft.com/office/powerpoint/2010/main" val="11409324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232B614-96A6-4289-9A8B-083E84DBB0C0}"/>
              </a:ext>
            </a:extLst>
          </p:cNvPr>
          <p:cNvSpPr txBox="1"/>
          <p:nvPr/>
        </p:nvSpPr>
        <p:spPr>
          <a:xfrm>
            <a:off x="452520" y="896498"/>
            <a:ext cx="1379545" cy="369332"/>
          </a:xfrm>
          <a:prstGeom prst="rect">
            <a:avLst/>
          </a:prstGeom>
          <a:noFill/>
        </p:spPr>
        <p:txBody>
          <a:bodyPr wrap="none" rtlCol="0">
            <a:spAutoFit/>
          </a:bodyPr>
          <a:lstStyle/>
          <a:p>
            <a:r>
              <a:rPr lang="en-US" b="1"/>
              <a:t>any function</a:t>
            </a:r>
          </a:p>
        </p:txBody>
      </p:sp>
      <p:sp>
        <p:nvSpPr>
          <p:cNvPr id="7" name="TextBox 6">
            <a:extLst>
              <a:ext uri="{FF2B5EF4-FFF2-40B4-BE49-F238E27FC236}">
                <a16:creationId xmlns:a16="http://schemas.microsoft.com/office/drawing/2014/main" id="{6A38B78E-955F-41E1-A366-6107EE364175}"/>
              </a:ext>
            </a:extLst>
          </p:cNvPr>
          <p:cNvSpPr txBox="1"/>
          <p:nvPr/>
        </p:nvSpPr>
        <p:spPr>
          <a:xfrm>
            <a:off x="452518" y="1214459"/>
            <a:ext cx="10461287" cy="584775"/>
          </a:xfrm>
          <a:prstGeom prst="rect">
            <a:avLst/>
          </a:prstGeom>
          <a:noFill/>
        </p:spPr>
        <p:txBody>
          <a:bodyPr wrap="square" rtlCol="0">
            <a:spAutoFit/>
          </a:bodyPr>
          <a:lstStyle/>
          <a:p>
            <a:r>
              <a:rPr lang="en-US" sz="1600"/>
              <a:t>any(iterable) returns True if any element in the iterable is True, and False otherwise.  Apparently the values of the iterable don’t have to be purely Boolean.  Consider:  </a:t>
            </a:r>
          </a:p>
        </p:txBody>
      </p:sp>
      <p:sp>
        <p:nvSpPr>
          <p:cNvPr id="5" name="TextBox 4">
            <a:extLst>
              <a:ext uri="{FF2B5EF4-FFF2-40B4-BE49-F238E27FC236}">
                <a16:creationId xmlns:a16="http://schemas.microsoft.com/office/drawing/2014/main" id="{9FB44C29-FA80-FD50-C689-15790CA9A192}"/>
              </a:ext>
            </a:extLst>
          </p:cNvPr>
          <p:cNvSpPr txBox="1"/>
          <p:nvPr/>
        </p:nvSpPr>
        <p:spPr>
          <a:xfrm>
            <a:off x="4841082" y="85705"/>
            <a:ext cx="1458028" cy="523220"/>
          </a:xfrm>
          <a:prstGeom prst="rect">
            <a:avLst/>
          </a:prstGeom>
          <a:noFill/>
        </p:spPr>
        <p:txBody>
          <a:bodyPr wrap="none" rtlCol="0">
            <a:spAutoFit/>
          </a:bodyPr>
          <a:lstStyle/>
          <a:p>
            <a:r>
              <a:rPr lang="en-US" sz="2800" b="1" u="sng">
                <a:solidFill>
                  <a:srgbClr val="FF0000"/>
                </a:solidFill>
              </a:rPr>
              <a:t>Iterators</a:t>
            </a:r>
            <a:endParaRPr lang="en-US" b="1" u="sng">
              <a:solidFill>
                <a:srgbClr val="FF0000"/>
              </a:solidFill>
            </a:endParaRPr>
          </a:p>
        </p:txBody>
      </p:sp>
      <p:pic>
        <p:nvPicPr>
          <p:cNvPr id="6" name="Picture 5">
            <a:extLst>
              <a:ext uri="{FF2B5EF4-FFF2-40B4-BE49-F238E27FC236}">
                <a16:creationId xmlns:a16="http://schemas.microsoft.com/office/drawing/2014/main" id="{45755A07-DFBD-2235-ECAB-BE7A54B0C9FA}"/>
              </a:ext>
            </a:extLst>
          </p:cNvPr>
          <p:cNvPicPr>
            <a:picLocks noChangeAspect="1"/>
          </p:cNvPicPr>
          <p:nvPr/>
        </p:nvPicPr>
        <p:blipFill>
          <a:blip r:embed="rId2"/>
          <a:stretch>
            <a:fillRect/>
          </a:stretch>
        </p:blipFill>
        <p:spPr>
          <a:xfrm>
            <a:off x="575682" y="2024199"/>
            <a:ext cx="3410125" cy="1085906"/>
          </a:xfrm>
          <a:prstGeom prst="rect">
            <a:avLst/>
          </a:prstGeom>
        </p:spPr>
      </p:pic>
      <p:sp>
        <p:nvSpPr>
          <p:cNvPr id="11" name="TextBox 10">
            <a:extLst>
              <a:ext uri="{FF2B5EF4-FFF2-40B4-BE49-F238E27FC236}">
                <a16:creationId xmlns:a16="http://schemas.microsoft.com/office/drawing/2014/main" id="{FA48329A-CADD-F571-0197-B538669C87DC}"/>
              </a:ext>
            </a:extLst>
          </p:cNvPr>
          <p:cNvSpPr txBox="1"/>
          <p:nvPr/>
        </p:nvSpPr>
        <p:spPr>
          <a:xfrm>
            <a:off x="458267" y="3335070"/>
            <a:ext cx="10455537" cy="830997"/>
          </a:xfrm>
          <a:prstGeom prst="rect">
            <a:avLst/>
          </a:prstGeom>
          <a:noFill/>
        </p:spPr>
        <p:txBody>
          <a:bodyPr wrap="square">
            <a:spAutoFit/>
          </a:bodyPr>
          <a:lstStyle/>
          <a:p>
            <a:r>
              <a:rPr lang="en-US" sz="1600"/>
              <a:t>Iterables of Booleans are pretty common in constructs in pandas dataframe stuff, so this function finds some use there, at the least.  Here’s an example taken from pandas stuff.  I have a correlation matrix from pandas, and I’m filtering out columns which are greater than 0.66 correlated with any other column.</a:t>
            </a:r>
          </a:p>
        </p:txBody>
      </p:sp>
      <p:pic>
        <p:nvPicPr>
          <p:cNvPr id="2" name="Picture 1">
            <a:extLst>
              <a:ext uri="{FF2B5EF4-FFF2-40B4-BE49-F238E27FC236}">
                <a16:creationId xmlns:a16="http://schemas.microsoft.com/office/drawing/2014/main" id="{0553736D-71D8-B5A7-2AD3-F62CEF6DFD18}"/>
              </a:ext>
            </a:extLst>
          </p:cNvPr>
          <p:cNvPicPr>
            <a:picLocks noChangeAspect="1"/>
          </p:cNvPicPr>
          <p:nvPr/>
        </p:nvPicPr>
        <p:blipFill>
          <a:blip r:embed="rId3"/>
          <a:stretch>
            <a:fillRect/>
          </a:stretch>
        </p:blipFill>
        <p:spPr>
          <a:xfrm>
            <a:off x="575682" y="4317546"/>
            <a:ext cx="4016088" cy="1325995"/>
          </a:xfrm>
          <a:prstGeom prst="rect">
            <a:avLst/>
          </a:prstGeom>
        </p:spPr>
      </p:pic>
      <p:pic>
        <p:nvPicPr>
          <p:cNvPr id="3" name="Picture 2">
            <a:extLst>
              <a:ext uri="{FF2B5EF4-FFF2-40B4-BE49-F238E27FC236}">
                <a16:creationId xmlns:a16="http://schemas.microsoft.com/office/drawing/2014/main" id="{9120392F-8215-507B-3889-4BCAC0FCE71B}"/>
              </a:ext>
            </a:extLst>
          </p:cNvPr>
          <p:cNvPicPr>
            <a:picLocks noChangeAspect="1"/>
          </p:cNvPicPr>
          <p:nvPr/>
        </p:nvPicPr>
        <p:blipFill>
          <a:blip r:embed="rId4"/>
          <a:stretch>
            <a:fillRect/>
          </a:stretch>
        </p:blipFill>
        <p:spPr>
          <a:xfrm>
            <a:off x="5337559" y="4317546"/>
            <a:ext cx="5784081" cy="777307"/>
          </a:xfrm>
          <a:prstGeom prst="rect">
            <a:avLst/>
          </a:prstGeom>
        </p:spPr>
      </p:pic>
    </p:spTree>
    <p:extLst>
      <p:ext uri="{BB962C8B-B14F-4D97-AF65-F5344CB8AC3E}">
        <p14:creationId xmlns:p14="http://schemas.microsoft.com/office/powerpoint/2010/main" val="25078851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7209C47-29E5-31A5-A3AC-381C529BD868}"/>
              </a:ext>
            </a:extLst>
          </p:cNvPr>
          <p:cNvPicPr>
            <a:picLocks noChangeAspect="1"/>
          </p:cNvPicPr>
          <p:nvPr/>
        </p:nvPicPr>
        <p:blipFill>
          <a:blip r:embed="rId2"/>
          <a:stretch>
            <a:fillRect/>
          </a:stretch>
        </p:blipFill>
        <p:spPr>
          <a:xfrm>
            <a:off x="482015" y="1587787"/>
            <a:ext cx="4021160" cy="1528765"/>
          </a:xfrm>
          <a:prstGeom prst="rect">
            <a:avLst/>
          </a:prstGeom>
        </p:spPr>
      </p:pic>
      <p:pic>
        <p:nvPicPr>
          <p:cNvPr id="8" name="Picture 7">
            <a:extLst>
              <a:ext uri="{FF2B5EF4-FFF2-40B4-BE49-F238E27FC236}">
                <a16:creationId xmlns:a16="http://schemas.microsoft.com/office/drawing/2014/main" id="{BA9FA04A-1937-C7BC-9209-7B9DEA4DBF29}"/>
              </a:ext>
            </a:extLst>
          </p:cNvPr>
          <p:cNvPicPr>
            <a:picLocks noChangeAspect="1"/>
          </p:cNvPicPr>
          <p:nvPr/>
        </p:nvPicPr>
        <p:blipFill>
          <a:blip r:embed="rId3"/>
          <a:stretch>
            <a:fillRect/>
          </a:stretch>
        </p:blipFill>
        <p:spPr>
          <a:xfrm>
            <a:off x="486123" y="3741449"/>
            <a:ext cx="4333551" cy="1015393"/>
          </a:xfrm>
          <a:prstGeom prst="rect">
            <a:avLst/>
          </a:prstGeom>
        </p:spPr>
      </p:pic>
      <p:pic>
        <p:nvPicPr>
          <p:cNvPr id="11" name="Picture 10">
            <a:extLst>
              <a:ext uri="{FF2B5EF4-FFF2-40B4-BE49-F238E27FC236}">
                <a16:creationId xmlns:a16="http://schemas.microsoft.com/office/drawing/2014/main" id="{C4698525-4CA4-30AB-D411-BAEE85DD2A0B}"/>
              </a:ext>
            </a:extLst>
          </p:cNvPr>
          <p:cNvPicPr>
            <a:picLocks noChangeAspect="1"/>
          </p:cNvPicPr>
          <p:nvPr/>
        </p:nvPicPr>
        <p:blipFill>
          <a:blip r:embed="rId4"/>
          <a:stretch>
            <a:fillRect/>
          </a:stretch>
        </p:blipFill>
        <p:spPr>
          <a:xfrm>
            <a:off x="486123" y="4931954"/>
            <a:ext cx="3163513" cy="1304629"/>
          </a:xfrm>
          <a:prstGeom prst="rect">
            <a:avLst/>
          </a:prstGeom>
        </p:spPr>
      </p:pic>
      <p:sp>
        <p:nvSpPr>
          <p:cNvPr id="3" name="TextBox 2">
            <a:extLst>
              <a:ext uri="{FF2B5EF4-FFF2-40B4-BE49-F238E27FC236}">
                <a16:creationId xmlns:a16="http://schemas.microsoft.com/office/drawing/2014/main" id="{C9C75863-2082-111F-3CE9-2819679CB410}"/>
              </a:ext>
            </a:extLst>
          </p:cNvPr>
          <p:cNvSpPr txBox="1"/>
          <p:nvPr/>
        </p:nvSpPr>
        <p:spPr>
          <a:xfrm>
            <a:off x="393524" y="1052051"/>
            <a:ext cx="2202426" cy="338554"/>
          </a:xfrm>
          <a:prstGeom prst="rect">
            <a:avLst/>
          </a:prstGeom>
          <a:noFill/>
        </p:spPr>
        <p:txBody>
          <a:bodyPr wrap="square" rtlCol="0">
            <a:spAutoFit/>
          </a:bodyPr>
          <a:lstStyle/>
          <a:p>
            <a:r>
              <a:rPr lang="en-US" sz="1600"/>
              <a:t>Here’s some examples,</a:t>
            </a:r>
          </a:p>
        </p:txBody>
      </p:sp>
      <p:pic>
        <p:nvPicPr>
          <p:cNvPr id="9" name="Picture 8">
            <a:extLst>
              <a:ext uri="{FF2B5EF4-FFF2-40B4-BE49-F238E27FC236}">
                <a16:creationId xmlns:a16="http://schemas.microsoft.com/office/drawing/2014/main" id="{73F73A55-B345-DC4B-3DEA-3FA6B102C284}"/>
              </a:ext>
            </a:extLst>
          </p:cNvPr>
          <p:cNvPicPr>
            <a:picLocks noChangeAspect="1"/>
          </p:cNvPicPr>
          <p:nvPr/>
        </p:nvPicPr>
        <p:blipFill>
          <a:blip r:embed="rId5"/>
          <a:stretch>
            <a:fillRect/>
          </a:stretch>
        </p:blipFill>
        <p:spPr>
          <a:xfrm>
            <a:off x="7103394" y="1498116"/>
            <a:ext cx="3825572" cy="868755"/>
          </a:xfrm>
          <a:prstGeom prst="rect">
            <a:avLst/>
          </a:prstGeom>
        </p:spPr>
      </p:pic>
      <p:pic>
        <p:nvPicPr>
          <p:cNvPr id="10" name="Picture 9">
            <a:extLst>
              <a:ext uri="{FF2B5EF4-FFF2-40B4-BE49-F238E27FC236}">
                <a16:creationId xmlns:a16="http://schemas.microsoft.com/office/drawing/2014/main" id="{BA71290B-F0C8-5BB8-1105-CBF733ACEE65}"/>
              </a:ext>
            </a:extLst>
          </p:cNvPr>
          <p:cNvPicPr>
            <a:picLocks noChangeAspect="1"/>
          </p:cNvPicPr>
          <p:nvPr/>
        </p:nvPicPr>
        <p:blipFill>
          <a:blip r:embed="rId6"/>
          <a:stretch>
            <a:fillRect/>
          </a:stretch>
        </p:blipFill>
        <p:spPr>
          <a:xfrm>
            <a:off x="7103394" y="2453555"/>
            <a:ext cx="2331922" cy="975445"/>
          </a:xfrm>
          <a:prstGeom prst="rect">
            <a:avLst/>
          </a:prstGeom>
        </p:spPr>
      </p:pic>
      <p:sp>
        <p:nvSpPr>
          <p:cNvPr id="2" name="TextBox 1">
            <a:extLst>
              <a:ext uri="{FF2B5EF4-FFF2-40B4-BE49-F238E27FC236}">
                <a16:creationId xmlns:a16="http://schemas.microsoft.com/office/drawing/2014/main" id="{3349AA37-5C11-7C9D-FE26-0C12914D551C}"/>
              </a:ext>
            </a:extLst>
          </p:cNvPr>
          <p:cNvSpPr txBox="1"/>
          <p:nvPr/>
        </p:nvSpPr>
        <p:spPr>
          <a:xfrm>
            <a:off x="4841082" y="85705"/>
            <a:ext cx="1458028" cy="523220"/>
          </a:xfrm>
          <a:prstGeom prst="rect">
            <a:avLst/>
          </a:prstGeom>
          <a:noFill/>
        </p:spPr>
        <p:txBody>
          <a:bodyPr wrap="none" rtlCol="0">
            <a:spAutoFit/>
          </a:bodyPr>
          <a:lstStyle/>
          <a:p>
            <a:r>
              <a:rPr lang="en-US" sz="2800" b="1" u="sng">
                <a:solidFill>
                  <a:srgbClr val="FF0000"/>
                </a:solidFill>
              </a:rPr>
              <a:t>Iterators</a:t>
            </a:r>
            <a:endParaRPr lang="en-US" b="1" u="sng">
              <a:solidFill>
                <a:srgbClr val="FF0000"/>
              </a:solidFill>
            </a:endParaRPr>
          </a:p>
        </p:txBody>
      </p:sp>
    </p:spTree>
    <p:extLst>
      <p:ext uri="{BB962C8B-B14F-4D97-AF65-F5344CB8AC3E}">
        <p14:creationId xmlns:p14="http://schemas.microsoft.com/office/powerpoint/2010/main" val="29309902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4070AC3-1193-459C-B176-256C3AC08C68}"/>
              </a:ext>
            </a:extLst>
          </p:cNvPr>
          <p:cNvSpPr txBox="1"/>
          <p:nvPr/>
        </p:nvSpPr>
        <p:spPr>
          <a:xfrm>
            <a:off x="861204" y="1193155"/>
            <a:ext cx="713657" cy="2308324"/>
          </a:xfrm>
          <a:prstGeom prst="rect">
            <a:avLst/>
          </a:prstGeom>
          <a:noFill/>
        </p:spPr>
        <p:txBody>
          <a:bodyPr wrap="none" rtlCol="0">
            <a:spAutoFit/>
          </a:bodyPr>
          <a:lstStyle/>
          <a:p>
            <a:r>
              <a:rPr lang="en-US" sz="1600" i="1"/>
              <a:t>if x:</a:t>
            </a:r>
          </a:p>
          <a:p>
            <a:r>
              <a:rPr lang="en-US" sz="1600" i="1"/>
              <a:t>   stuff</a:t>
            </a:r>
          </a:p>
          <a:p>
            <a:r>
              <a:rPr lang="en-US" sz="1600" i="1" err="1"/>
              <a:t>elif</a:t>
            </a:r>
            <a:r>
              <a:rPr lang="en-US" sz="1600" i="1"/>
              <a:t> y:</a:t>
            </a:r>
          </a:p>
          <a:p>
            <a:r>
              <a:rPr lang="en-US" sz="1600" i="1"/>
              <a:t>   stuff</a:t>
            </a:r>
          </a:p>
          <a:p>
            <a:r>
              <a:rPr lang="en-US" sz="1600" i="1" err="1"/>
              <a:t>elif</a:t>
            </a:r>
            <a:r>
              <a:rPr lang="en-US" sz="1600" i="1"/>
              <a:t> z:</a:t>
            </a:r>
          </a:p>
          <a:p>
            <a:r>
              <a:rPr lang="en-US" sz="1600" i="1"/>
              <a:t>   stuff</a:t>
            </a:r>
          </a:p>
          <a:p>
            <a:r>
              <a:rPr lang="en-US" sz="1600" i="1"/>
              <a:t>….</a:t>
            </a:r>
          </a:p>
          <a:p>
            <a:r>
              <a:rPr lang="en-US" sz="1600" i="1"/>
              <a:t>else:</a:t>
            </a:r>
          </a:p>
          <a:p>
            <a:r>
              <a:rPr lang="en-US" sz="1600" i="1"/>
              <a:t>   stuff</a:t>
            </a:r>
          </a:p>
        </p:txBody>
      </p:sp>
      <p:sp>
        <p:nvSpPr>
          <p:cNvPr id="2" name="Rectangle 1">
            <a:extLst>
              <a:ext uri="{FF2B5EF4-FFF2-40B4-BE49-F238E27FC236}">
                <a16:creationId xmlns:a16="http://schemas.microsoft.com/office/drawing/2014/main" id="{43534406-5395-4E4F-9940-6ED977F001E8}"/>
              </a:ext>
            </a:extLst>
          </p:cNvPr>
          <p:cNvSpPr/>
          <p:nvPr/>
        </p:nvSpPr>
        <p:spPr>
          <a:xfrm>
            <a:off x="4090223" y="136529"/>
            <a:ext cx="2654894" cy="461665"/>
          </a:xfrm>
          <a:prstGeom prst="rect">
            <a:avLst/>
          </a:prstGeom>
        </p:spPr>
        <p:txBody>
          <a:bodyPr wrap="none">
            <a:spAutoFit/>
          </a:bodyPr>
          <a:lstStyle/>
          <a:p>
            <a:r>
              <a:rPr lang="en-US" sz="2400" b="1" u="sng">
                <a:solidFill>
                  <a:srgbClr val="0000FF"/>
                </a:solidFill>
              </a:rPr>
              <a:t>Control Statements</a:t>
            </a:r>
          </a:p>
        </p:txBody>
      </p:sp>
      <mc:AlternateContent xmlns:mc="http://schemas.openxmlformats.org/markup-compatibility/2006" xmlns:p14="http://schemas.microsoft.com/office/powerpoint/2010/main">
        <mc:Choice Requires="p14">
          <p:contentPart p14:bwMode="auto" r:id="rId2">
            <p14:nvContentPartPr>
              <p14:cNvPr id="14" name="Ink 13">
                <a:extLst>
                  <a:ext uri="{FF2B5EF4-FFF2-40B4-BE49-F238E27FC236}">
                    <a16:creationId xmlns:a16="http://schemas.microsoft.com/office/drawing/2014/main" id="{E50B9CB2-381B-4B7F-9CFF-B1DEA0AB3D43}"/>
                  </a:ext>
                </a:extLst>
              </p14:cNvPr>
              <p14:cNvContentPartPr/>
              <p14:nvPr/>
            </p14:nvContentPartPr>
            <p14:xfrm>
              <a:off x="1305047" y="3658807"/>
              <a:ext cx="188921" cy="495823"/>
            </p14:xfrm>
          </p:contentPart>
        </mc:Choice>
        <mc:Fallback xmlns="">
          <p:pic>
            <p:nvPicPr>
              <p:cNvPr id="14" name="Ink 13">
                <a:extLst>
                  <a:ext uri="{FF2B5EF4-FFF2-40B4-BE49-F238E27FC236}">
                    <a16:creationId xmlns:a16="http://schemas.microsoft.com/office/drawing/2014/main" id="{E50B9CB2-381B-4B7F-9CFF-B1DEA0AB3D43}"/>
                  </a:ext>
                </a:extLst>
              </p:cNvPr>
              <p:cNvPicPr/>
              <p:nvPr/>
            </p:nvPicPr>
            <p:blipFill>
              <a:blip r:embed="rId3"/>
              <a:stretch>
                <a:fillRect/>
              </a:stretch>
            </p:blipFill>
            <p:spPr>
              <a:xfrm>
                <a:off x="1296051" y="3649812"/>
                <a:ext cx="206554" cy="513454"/>
              </a:xfrm>
              <a:prstGeom prst="rect">
                <a:avLst/>
              </a:prstGeom>
            </p:spPr>
          </p:pic>
        </mc:Fallback>
      </mc:AlternateContent>
      <p:sp>
        <p:nvSpPr>
          <p:cNvPr id="15" name="TextBox 14">
            <a:extLst>
              <a:ext uri="{FF2B5EF4-FFF2-40B4-BE49-F238E27FC236}">
                <a16:creationId xmlns:a16="http://schemas.microsoft.com/office/drawing/2014/main" id="{0D1B23B3-C27C-49CC-8A98-6A5C8AF3136D}"/>
              </a:ext>
            </a:extLst>
          </p:cNvPr>
          <p:cNvSpPr txBox="1"/>
          <p:nvPr/>
        </p:nvSpPr>
        <p:spPr>
          <a:xfrm>
            <a:off x="840469" y="4313175"/>
            <a:ext cx="4134654" cy="830997"/>
          </a:xfrm>
          <a:prstGeom prst="rect">
            <a:avLst/>
          </a:prstGeom>
          <a:noFill/>
        </p:spPr>
        <p:txBody>
          <a:bodyPr wrap="square" rtlCol="0">
            <a:spAutoFit/>
          </a:bodyPr>
          <a:lstStyle/>
          <a:p>
            <a:r>
              <a:rPr lang="en-US" sz="1600"/>
              <a:t>upon hitting first true condition, all the rest of the commands will be skipped, regardless of whether they’re true too.</a:t>
            </a:r>
          </a:p>
        </p:txBody>
      </p:sp>
      <p:sp>
        <p:nvSpPr>
          <p:cNvPr id="13" name="TextBox 12">
            <a:extLst>
              <a:ext uri="{FF2B5EF4-FFF2-40B4-BE49-F238E27FC236}">
                <a16:creationId xmlns:a16="http://schemas.microsoft.com/office/drawing/2014/main" id="{B362C521-A506-4172-A8AF-D86E31C68061}"/>
              </a:ext>
            </a:extLst>
          </p:cNvPr>
          <p:cNvSpPr txBox="1"/>
          <p:nvPr/>
        </p:nvSpPr>
        <p:spPr>
          <a:xfrm>
            <a:off x="973399" y="5288705"/>
            <a:ext cx="4237699" cy="830997"/>
          </a:xfrm>
          <a:prstGeom prst="rect">
            <a:avLst/>
          </a:prstGeom>
          <a:noFill/>
          <a:ln>
            <a:solidFill>
              <a:srgbClr val="FF0000"/>
            </a:solidFill>
          </a:ln>
        </p:spPr>
        <p:txBody>
          <a:bodyPr wrap="square" rtlCol="0">
            <a:spAutoFit/>
          </a:bodyPr>
          <a:lstStyle/>
          <a:p>
            <a:r>
              <a:rPr lang="en-US" sz="1600"/>
              <a:t>can write certain constructs on single line, like:</a:t>
            </a:r>
          </a:p>
          <a:p>
            <a:endParaRPr lang="en-US" sz="1600"/>
          </a:p>
          <a:p>
            <a:r>
              <a:rPr lang="en-US" sz="1600"/>
              <a:t> </a:t>
            </a:r>
            <a:r>
              <a:rPr lang="en-US" sz="1600" i="1"/>
              <a:t>x = something if condition else another thing</a:t>
            </a:r>
          </a:p>
        </p:txBody>
      </p:sp>
      <p:sp>
        <p:nvSpPr>
          <p:cNvPr id="23" name="TextBox 22">
            <a:extLst>
              <a:ext uri="{FF2B5EF4-FFF2-40B4-BE49-F238E27FC236}">
                <a16:creationId xmlns:a16="http://schemas.microsoft.com/office/drawing/2014/main" id="{5B43627C-8502-510B-5DA1-3A8B17BE8B95}"/>
              </a:ext>
            </a:extLst>
          </p:cNvPr>
          <p:cNvSpPr txBox="1"/>
          <p:nvPr/>
        </p:nvSpPr>
        <p:spPr>
          <a:xfrm>
            <a:off x="5211098" y="1193155"/>
            <a:ext cx="817853" cy="584775"/>
          </a:xfrm>
          <a:prstGeom prst="rect">
            <a:avLst/>
          </a:prstGeom>
          <a:noFill/>
        </p:spPr>
        <p:txBody>
          <a:bodyPr wrap="none" rtlCol="0">
            <a:spAutoFit/>
          </a:bodyPr>
          <a:lstStyle/>
          <a:p>
            <a:r>
              <a:rPr lang="en-US" sz="1600" i="1"/>
              <a:t>while x:</a:t>
            </a:r>
          </a:p>
          <a:p>
            <a:r>
              <a:rPr lang="en-US" sz="1600" i="1"/>
              <a:t>   stuff</a:t>
            </a:r>
            <a:endParaRPr lang="en-US" i="1"/>
          </a:p>
        </p:txBody>
      </p:sp>
      <mc:AlternateContent xmlns:mc="http://schemas.openxmlformats.org/markup-compatibility/2006" xmlns:p14="http://schemas.microsoft.com/office/powerpoint/2010/main">
        <mc:Choice Requires="p14">
          <p:contentPart p14:bwMode="auto" r:id="rId4">
            <p14:nvContentPartPr>
              <p14:cNvPr id="24" name="Ink 23">
                <a:extLst>
                  <a:ext uri="{FF2B5EF4-FFF2-40B4-BE49-F238E27FC236}">
                    <a16:creationId xmlns:a16="http://schemas.microsoft.com/office/drawing/2014/main" id="{66084679-F24C-6B77-6AF5-BA82DB567965}"/>
                  </a:ext>
                </a:extLst>
              </p14:cNvPr>
              <p14:cNvContentPartPr/>
              <p14:nvPr/>
            </p14:nvContentPartPr>
            <p14:xfrm rot="15194953">
              <a:off x="6420020" y="1327958"/>
              <a:ext cx="309600" cy="630720"/>
            </p14:xfrm>
          </p:contentPart>
        </mc:Choice>
        <mc:Fallback xmlns="">
          <p:pic>
            <p:nvPicPr>
              <p:cNvPr id="24" name="Ink 23">
                <a:extLst>
                  <a:ext uri="{FF2B5EF4-FFF2-40B4-BE49-F238E27FC236}">
                    <a16:creationId xmlns:a16="http://schemas.microsoft.com/office/drawing/2014/main" id="{66084679-F24C-6B77-6AF5-BA82DB567965}"/>
                  </a:ext>
                </a:extLst>
              </p:cNvPr>
              <p:cNvPicPr/>
              <p:nvPr/>
            </p:nvPicPr>
            <p:blipFill>
              <a:blip r:embed="rId5"/>
              <a:stretch>
                <a:fillRect/>
              </a:stretch>
            </p:blipFill>
            <p:spPr>
              <a:xfrm rot="15194953">
                <a:off x="6402041" y="1309948"/>
                <a:ext cx="345199" cy="666380"/>
              </a:xfrm>
              <a:prstGeom prst="rect">
                <a:avLst/>
              </a:prstGeom>
            </p:spPr>
          </p:pic>
        </mc:Fallback>
      </mc:AlternateContent>
      <p:sp>
        <p:nvSpPr>
          <p:cNvPr id="25" name="TextBox 24">
            <a:extLst>
              <a:ext uri="{FF2B5EF4-FFF2-40B4-BE49-F238E27FC236}">
                <a16:creationId xmlns:a16="http://schemas.microsoft.com/office/drawing/2014/main" id="{60C55914-CCA8-3719-5B8A-E93D0E96C2E1}"/>
              </a:ext>
            </a:extLst>
          </p:cNvPr>
          <p:cNvSpPr txBox="1"/>
          <p:nvPr/>
        </p:nvSpPr>
        <p:spPr>
          <a:xfrm>
            <a:off x="7120689" y="1485542"/>
            <a:ext cx="4647671" cy="830997"/>
          </a:xfrm>
          <a:prstGeom prst="rect">
            <a:avLst/>
          </a:prstGeom>
          <a:noFill/>
        </p:spPr>
        <p:txBody>
          <a:bodyPr wrap="square" rtlCol="0">
            <a:spAutoFit/>
          </a:bodyPr>
          <a:lstStyle/>
          <a:p>
            <a:r>
              <a:rPr lang="en-US" sz="1600"/>
              <a:t>checks that x is true first then executes stuff</a:t>
            </a:r>
          </a:p>
          <a:p>
            <a:r>
              <a:rPr lang="en-US" sz="1600"/>
              <a:t>then returns to condition x; then executes stuff, etc.</a:t>
            </a:r>
          </a:p>
          <a:p>
            <a:endParaRPr lang="en-US" sz="1600"/>
          </a:p>
        </p:txBody>
      </p:sp>
      <p:sp>
        <p:nvSpPr>
          <p:cNvPr id="26" name="TextBox 25">
            <a:extLst>
              <a:ext uri="{FF2B5EF4-FFF2-40B4-BE49-F238E27FC236}">
                <a16:creationId xmlns:a16="http://schemas.microsoft.com/office/drawing/2014/main" id="{DF793E61-2D45-CDDE-8DCB-311311723E20}"/>
              </a:ext>
            </a:extLst>
          </p:cNvPr>
          <p:cNvSpPr txBox="1"/>
          <p:nvPr/>
        </p:nvSpPr>
        <p:spPr>
          <a:xfrm>
            <a:off x="7228078" y="2255087"/>
            <a:ext cx="3959413" cy="584775"/>
          </a:xfrm>
          <a:prstGeom prst="rect">
            <a:avLst/>
          </a:prstGeom>
          <a:noFill/>
          <a:ln>
            <a:solidFill>
              <a:srgbClr val="FF0000"/>
            </a:solidFill>
          </a:ln>
        </p:spPr>
        <p:txBody>
          <a:bodyPr wrap="square" rtlCol="0">
            <a:spAutoFit/>
          </a:bodyPr>
          <a:lstStyle/>
          <a:p>
            <a:r>
              <a:rPr lang="en-US" sz="1600"/>
              <a:t>be careful to declare variable outside loop</a:t>
            </a:r>
          </a:p>
          <a:p>
            <a:r>
              <a:rPr lang="en-US" sz="1600"/>
              <a:t>and increment variable inside loop.</a:t>
            </a:r>
          </a:p>
        </p:txBody>
      </p:sp>
      <p:pic>
        <p:nvPicPr>
          <p:cNvPr id="3" name="Picture 2">
            <a:extLst>
              <a:ext uri="{FF2B5EF4-FFF2-40B4-BE49-F238E27FC236}">
                <a16:creationId xmlns:a16="http://schemas.microsoft.com/office/drawing/2014/main" id="{0AC728C8-B77D-A7FA-8B72-CFE66E70D825}"/>
              </a:ext>
            </a:extLst>
          </p:cNvPr>
          <p:cNvPicPr>
            <a:picLocks noChangeAspect="1"/>
          </p:cNvPicPr>
          <p:nvPr/>
        </p:nvPicPr>
        <p:blipFill>
          <a:blip r:embed="rId6"/>
          <a:stretch>
            <a:fillRect/>
          </a:stretch>
        </p:blipFill>
        <p:spPr>
          <a:xfrm>
            <a:off x="872813" y="6368745"/>
            <a:ext cx="9296225" cy="204206"/>
          </a:xfrm>
          <a:prstGeom prst="rect">
            <a:avLst/>
          </a:prstGeom>
        </p:spPr>
      </p:pic>
    </p:spTree>
    <p:extLst>
      <p:ext uri="{BB962C8B-B14F-4D97-AF65-F5344CB8AC3E}">
        <p14:creationId xmlns:p14="http://schemas.microsoft.com/office/powerpoint/2010/main" val="10877473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3534406-5395-4E4F-9940-6ED977F001E8}"/>
              </a:ext>
            </a:extLst>
          </p:cNvPr>
          <p:cNvSpPr/>
          <p:nvPr/>
        </p:nvSpPr>
        <p:spPr>
          <a:xfrm>
            <a:off x="4090223" y="136529"/>
            <a:ext cx="2654894" cy="461665"/>
          </a:xfrm>
          <a:prstGeom prst="rect">
            <a:avLst/>
          </a:prstGeom>
        </p:spPr>
        <p:txBody>
          <a:bodyPr wrap="none">
            <a:spAutoFit/>
          </a:bodyPr>
          <a:lstStyle/>
          <a:p>
            <a:r>
              <a:rPr lang="en-US" sz="2400" b="1" u="sng">
                <a:solidFill>
                  <a:srgbClr val="0000FF"/>
                </a:solidFill>
              </a:rPr>
              <a:t>Control Statements</a:t>
            </a:r>
          </a:p>
        </p:txBody>
      </p:sp>
      <p:sp>
        <p:nvSpPr>
          <p:cNvPr id="9" name="TextBox 8">
            <a:extLst>
              <a:ext uri="{FF2B5EF4-FFF2-40B4-BE49-F238E27FC236}">
                <a16:creationId xmlns:a16="http://schemas.microsoft.com/office/drawing/2014/main" id="{C69E276C-9829-4419-921C-A1CE35D5AF2F}"/>
              </a:ext>
            </a:extLst>
          </p:cNvPr>
          <p:cNvSpPr txBox="1"/>
          <p:nvPr/>
        </p:nvSpPr>
        <p:spPr>
          <a:xfrm>
            <a:off x="482235" y="2436968"/>
            <a:ext cx="5196807" cy="3293209"/>
          </a:xfrm>
          <a:prstGeom prst="rect">
            <a:avLst/>
          </a:prstGeom>
          <a:noFill/>
        </p:spPr>
        <p:txBody>
          <a:bodyPr wrap="none" rtlCol="0">
            <a:spAutoFit/>
          </a:bodyPr>
          <a:lstStyle/>
          <a:p>
            <a:r>
              <a:rPr lang="en-US" sz="1600"/>
              <a:t>if iterable is range(a,b,c), then</a:t>
            </a:r>
          </a:p>
          <a:p>
            <a:endParaRPr lang="en-US" sz="1600"/>
          </a:p>
          <a:p>
            <a:r>
              <a:rPr lang="en-US" sz="1600"/>
              <a:t>sets n equal to </a:t>
            </a:r>
            <a:r>
              <a:rPr lang="en-US" sz="1600" i="1"/>
              <a:t>a</a:t>
            </a:r>
          </a:p>
          <a:p>
            <a:r>
              <a:rPr lang="en-US" sz="1600"/>
              <a:t>executes stuff</a:t>
            </a:r>
          </a:p>
          <a:p>
            <a:r>
              <a:rPr lang="en-US" sz="1600"/>
              <a:t>then sets n to </a:t>
            </a:r>
            <a:r>
              <a:rPr lang="en-US" sz="1600" err="1"/>
              <a:t>a+c</a:t>
            </a:r>
            <a:endParaRPr lang="en-US" sz="1600"/>
          </a:p>
          <a:p>
            <a:r>
              <a:rPr lang="en-US" sz="1600"/>
              <a:t>executes stuff</a:t>
            </a:r>
          </a:p>
          <a:p>
            <a:r>
              <a:rPr lang="en-US" sz="1600"/>
              <a:t>then sets n to a + 2c</a:t>
            </a:r>
          </a:p>
          <a:p>
            <a:r>
              <a:rPr lang="en-US" sz="1600"/>
              <a:t>executes stuff</a:t>
            </a:r>
          </a:p>
          <a:p>
            <a:r>
              <a:rPr lang="en-US" sz="1600"/>
              <a:t>…</a:t>
            </a:r>
          </a:p>
          <a:p>
            <a:r>
              <a:rPr lang="en-US" sz="1600"/>
              <a:t>until n no longer within range (range is like [</a:t>
            </a:r>
            <a:r>
              <a:rPr lang="en-US" sz="1600" err="1"/>
              <a:t>a,b</a:t>
            </a:r>
            <a:r>
              <a:rPr lang="en-US" sz="1600"/>
              <a:t>), technically)</a:t>
            </a:r>
          </a:p>
          <a:p>
            <a:r>
              <a:rPr lang="en-US" sz="1600"/>
              <a:t>note that a can be larger than b, and c can be negative.</a:t>
            </a:r>
          </a:p>
          <a:p>
            <a:r>
              <a:rPr lang="en-US" sz="1600"/>
              <a:t>if just write range(</a:t>
            </a:r>
            <a:r>
              <a:rPr lang="en-US" sz="1600" err="1"/>
              <a:t>a,b</a:t>
            </a:r>
            <a:r>
              <a:rPr lang="en-US" sz="1600"/>
              <a:t>), then c is assumed to be 1.</a:t>
            </a:r>
          </a:p>
          <a:p>
            <a:r>
              <a:rPr lang="en-US" sz="1600"/>
              <a:t>if just write range(b), then a is assumed to be 0.</a:t>
            </a:r>
            <a:endParaRPr lang="en-US"/>
          </a:p>
        </p:txBody>
      </p:sp>
      <p:sp>
        <p:nvSpPr>
          <p:cNvPr id="10" name="TextBox 9">
            <a:extLst>
              <a:ext uri="{FF2B5EF4-FFF2-40B4-BE49-F238E27FC236}">
                <a16:creationId xmlns:a16="http://schemas.microsoft.com/office/drawing/2014/main" id="{17AC6E66-E70B-4796-8B24-A0924CE85D3A}"/>
              </a:ext>
            </a:extLst>
          </p:cNvPr>
          <p:cNvSpPr txBox="1"/>
          <p:nvPr/>
        </p:nvSpPr>
        <p:spPr>
          <a:xfrm>
            <a:off x="482235" y="1277536"/>
            <a:ext cx="1510478" cy="584775"/>
          </a:xfrm>
          <a:prstGeom prst="rect">
            <a:avLst/>
          </a:prstGeom>
          <a:noFill/>
        </p:spPr>
        <p:txBody>
          <a:bodyPr wrap="none" rtlCol="0">
            <a:spAutoFit/>
          </a:bodyPr>
          <a:lstStyle/>
          <a:p>
            <a:r>
              <a:rPr lang="en-US" sz="1600" i="1"/>
              <a:t>for n in iterable:</a:t>
            </a:r>
          </a:p>
          <a:p>
            <a:r>
              <a:rPr lang="en-US" sz="1600" i="1"/>
              <a:t>   stuff</a:t>
            </a:r>
          </a:p>
        </p:txBody>
      </p:sp>
      <mc:AlternateContent xmlns:mc="http://schemas.openxmlformats.org/markup-compatibility/2006" xmlns:p14="http://schemas.microsoft.com/office/powerpoint/2010/main">
        <mc:Choice Requires="p14">
          <p:contentPart p14:bwMode="auto" r:id="rId2">
            <p14:nvContentPartPr>
              <p14:cNvPr id="11" name="Ink 10">
                <a:extLst>
                  <a:ext uri="{FF2B5EF4-FFF2-40B4-BE49-F238E27FC236}">
                    <a16:creationId xmlns:a16="http://schemas.microsoft.com/office/drawing/2014/main" id="{D8C7379F-E7BF-43FF-AC2B-69F42F9DDCF0}"/>
                  </a:ext>
                </a:extLst>
              </p14:cNvPr>
              <p14:cNvContentPartPr/>
              <p14:nvPr/>
            </p14:nvContentPartPr>
            <p14:xfrm>
              <a:off x="1249785" y="1748927"/>
              <a:ext cx="309600" cy="630720"/>
            </p14:xfrm>
          </p:contentPart>
        </mc:Choice>
        <mc:Fallback xmlns="">
          <p:pic>
            <p:nvPicPr>
              <p:cNvPr id="11" name="Ink 10">
                <a:extLst>
                  <a:ext uri="{FF2B5EF4-FFF2-40B4-BE49-F238E27FC236}">
                    <a16:creationId xmlns:a16="http://schemas.microsoft.com/office/drawing/2014/main" id="{D8C7379F-E7BF-43FF-AC2B-69F42F9DDCF0}"/>
                  </a:ext>
                </a:extLst>
              </p:cNvPr>
              <p:cNvPicPr/>
              <p:nvPr/>
            </p:nvPicPr>
            <p:blipFill>
              <a:blip r:embed="rId3"/>
              <a:stretch>
                <a:fillRect/>
              </a:stretch>
            </p:blipFill>
            <p:spPr>
              <a:xfrm>
                <a:off x="1231806" y="1730917"/>
                <a:ext cx="345199" cy="666380"/>
              </a:xfrm>
              <a:prstGeom prst="rect">
                <a:avLst/>
              </a:prstGeom>
            </p:spPr>
          </p:pic>
        </mc:Fallback>
      </mc:AlternateContent>
      <p:sp>
        <p:nvSpPr>
          <p:cNvPr id="4" name="TextBox 3">
            <a:extLst>
              <a:ext uri="{FF2B5EF4-FFF2-40B4-BE49-F238E27FC236}">
                <a16:creationId xmlns:a16="http://schemas.microsoft.com/office/drawing/2014/main" id="{C232C540-4BCD-4528-98AB-8AEA68958DB0}"/>
              </a:ext>
            </a:extLst>
          </p:cNvPr>
          <p:cNvSpPr txBox="1"/>
          <p:nvPr/>
        </p:nvSpPr>
        <p:spPr>
          <a:xfrm>
            <a:off x="3351475" y="906560"/>
            <a:ext cx="8501739" cy="954107"/>
          </a:xfrm>
          <a:prstGeom prst="rect">
            <a:avLst/>
          </a:prstGeom>
          <a:noFill/>
        </p:spPr>
        <p:txBody>
          <a:bodyPr wrap="square" rtlCol="0">
            <a:spAutoFit/>
          </a:bodyPr>
          <a:lstStyle/>
          <a:p>
            <a:r>
              <a:rPr lang="en-US" sz="1400"/>
              <a:t>Note that if ‘n’ was previously defined to  be something, it will be overwritten, not just inside the for loop (or while loop either I presume), but globally.  </a:t>
            </a:r>
          </a:p>
          <a:p>
            <a:r>
              <a:rPr lang="en-US" sz="1400"/>
              <a:t>Another interesting fact, you can use the underscore character, _, in place of n, if you wouldn’t be doing anything with the ‘n’ inside the for loop.  This saves memory as Python will not bother to assign anything to _.</a:t>
            </a:r>
          </a:p>
        </p:txBody>
      </p:sp>
      <p:sp>
        <p:nvSpPr>
          <p:cNvPr id="17" name="TextBox 16">
            <a:extLst>
              <a:ext uri="{FF2B5EF4-FFF2-40B4-BE49-F238E27FC236}">
                <a16:creationId xmlns:a16="http://schemas.microsoft.com/office/drawing/2014/main" id="{38CD1C58-EE6F-44C0-8204-04FB316683CB}"/>
              </a:ext>
            </a:extLst>
          </p:cNvPr>
          <p:cNvSpPr txBox="1"/>
          <p:nvPr/>
        </p:nvSpPr>
        <p:spPr>
          <a:xfrm>
            <a:off x="4317474" y="2197177"/>
            <a:ext cx="7568610" cy="1323439"/>
          </a:xfrm>
          <a:prstGeom prst="rect">
            <a:avLst/>
          </a:prstGeom>
          <a:noFill/>
        </p:spPr>
        <p:txBody>
          <a:bodyPr wrap="none" rtlCol="0">
            <a:spAutoFit/>
          </a:bodyPr>
          <a:lstStyle/>
          <a:p>
            <a:r>
              <a:rPr lang="en-US" sz="1600" err="1"/>
              <a:t>iterable</a:t>
            </a:r>
            <a:r>
              <a:rPr lang="en-US" sz="1600"/>
              <a:t> could be range(</a:t>
            </a:r>
            <a:r>
              <a:rPr lang="en-US" sz="1600" err="1"/>
              <a:t>a,b,c</a:t>
            </a:r>
            <a:r>
              <a:rPr lang="en-US" sz="1600"/>
              <a:t>): if range is 0, then this won’t execute.</a:t>
            </a:r>
          </a:p>
          <a:p>
            <a:r>
              <a:rPr lang="en-US" sz="1600"/>
              <a:t>can also do things like… </a:t>
            </a:r>
            <a:r>
              <a:rPr lang="en-US" sz="1600" i="1"/>
              <a:t>for n in ‘hello’: </a:t>
            </a:r>
            <a:r>
              <a:rPr lang="en-US" sz="1600"/>
              <a:t>and n will iterate through each letter in the string.</a:t>
            </a:r>
          </a:p>
          <a:p>
            <a:r>
              <a:rPr lang="en-US" sz="1600" err="1"/>
              <a:t>iterable</a:t>
            </a:r>
            <a:r>
              <a:rPr lang="en-US" sz="1600"/>
              <a:t> could also be a list (iterates over values),  </a:t>
            </a:r>
          </a:p>
          <a:p>
            <a:r>
              <a:rPr lang="en-US" sz="1600"/>
              <a:t>iterable could be a dictionary (iterates over keys),</a:t>
            </a:r>
          </a:p>
          <a:p>
            <a:r>
              <a:rPr lang="en-US" sz="1600"/>
              <a:t>iterable could be map, or generator:</a:t>
            </a:r>
          </a:p>
        </p:txBody>
      </p:sp>
      <p:pic>
        <p:nvPicPr>
          <p:cNvPr id="20" name="Picture 19">
            <a:extLst>
              <a:ext uri="{FF2B5EF4-FFF2-40B4-BE49-F238E27FC236}">
                <a16:creationId xmlns:a16="http://schemas.microsoft.com/office/drawing/2014/main" id="{A04A4F4F-8400-414A-9C24-B923FE5CFCC7}"/>
              </a:ext>
            </a:extLst>
          </p:cNvPr>
          <p:cNvPicPr>
            <a:picLocks noChangeAspect="1"/>
          </p:cNvPicPr>
          <p:nvPr/>
        </p:nvPicPr>
        <p:blipFill>
          <a:blip r:embed="rId4"/>
          <a:stretch>
            <a:fillRect/>
          </a:stretch>
        </p:blipFill>
        <p:spPr>
          <a:xfrm>
            <a:off x="8214664" y="5455502"/>
            <a:ext cx="3638550" cy="981075"/>
          </a:xfrm>
          <a:prstGeom prst="rect">
            <a:avLst/>
          </a:prstGeom>
        </p:spPr>
      </p:pic>
      <p:pic>
        <p:nvPicPr>
          <p:cNvPr id="21" name="Picture 20">
            <a:extLst>
              <a:ext uri="{FF2B5EF4-FFF2-40B4-BE49-F238E27FC236}">
                <a16:creationId xmlns:a16="http://schemas.microsoft.com/office/drawing/2014/main" id="{64C264CA-82A1-4D8E-91AC-0EC8CFDEB987}"/>
              </a:ext>
            </a:extLst>
          </p:cNvPr>
          <p:cNvPicPr>
            <a:picLocks noChangeAspect="1"/>
          </p:cNvPicPr>
          <p:nvPr/>
        </p:nvPicPr>
        <p:blipFill>
          <a:blip r:embed="rId5"/>
          <a:stretch>
            <a:fillRect/>
          </a:stretch>
        </p:blipFill>
        <p:spPr>
          <a:xfrm>
            <a:off x="8214664" y="6436577"/>
            <a:ext cx="971550" cy="238125"/>
          </a:xfrm>
          <a:prstGeom prst="rect">
            <a:avLst/>
          </a:prstGeom>
        </p:spPr>
      </p:pic>
      <p:sp>
        <p:nvSpPr>
          <p:cNvPr id="22" name="TextBox 21">
            <a:extLst>
              <a:ext uri="{FF2B5EF4-FFF2-40B4-BE49-F238E27FC236}">
                <a16:creationId xmlns:a16="http://schemas.microsoft.com/office/drawing/2014/main" id="{EE52C19B-E521-438D-9F1C-2E3942B71FDA}"/>
              </a:ext>
            </a:extLst>
          </p:cNvPr>
          <p:cNvSpPr txBox="1"/>
          <p:nvPr/>
        </p:nvSpPr>
        <p:spPr>
          <a:xfrm>
            <a:off x="5753059" y="5455502"/>
            <a:ext cx="2348720" cy="954107"/>
          </a:xfrm>
          <a:prstGeom prst="rect">
            <a:avLst/>
          </a:prstGeom>
          <a:noFill/>
        </p:spPr>
        <p:txBody>
          <a:bodyPr wrap="none" rtlCol="0">
            <a:spAutoFit/>
          </a:bodyPr>
          <a:lstStyle/>
          <a:p>
            <a:r>
              <a:rPr lang="en-US" sz="1400"/>
              <a:t>Whatever the length of P</a:t>
            </a:r>
          </a:p>
          <a:p>
            <a:r>
              <a:rPr lang="en-US" sz="1400"/>
              <a:t>is initially, is what fixes </a:t>
            </a:r>
            <a:r>
              <a:rPr lang="en-US" sz="1400" err="1"/>
              <a:t>len</a:t>
            </a:r>
            <a:r>
              <a:rPr lang="en-US" sz="1400"/>
              <a:t>(P),</a:t>
            </a:r>
          </a:p>
          <a:p>
            <a:r>
              <a:rPr lang="en-US" sz="1400"/>
              <a:t>It doesn’t get updated as </a:t>
            </a:r>
          </a:p>
          <a:p>
            <a:r>
              <a:rPr lang="en-US" sz="1400"/>
              <a:t>you add to the list.</a:t>
            </a:r>
          </a:p>
        </p:txBody>
      </p:sp>
      <mc:AlternateContent xmlns:mc="http://schemas.openxmlformats.org/markup-compatibility/2006" xmlns:p14="http://schemas.microsoft.com/office/powerpoint/2010/main">
        <mc:Choice Requires="p14">
          <p:contentPart p14:bwMode="auto" r:id="rId6">
            <p14:nvContentPartPr>
              <p14:cNvPr id="23" name="Ink 22">
                <a:extLst>
                  <a:ext uri="{FF2B5EF4-FFF2-40B4-BE49-F238E27FC236}">
                    <a16:creationId xmlns:a16="http://schemas.microsoft.com/office/drawing/2014/main" id="{2F033013-7E9D-5BCE-3846-C919F08B6A98}"/>
                  </a:ext>
                </a:extLst>
              </p14:cNvPr>
              <p14:cNvContentPartPr/>
              <p14:nvPr/>
            </p14:nvContentPartPr>
            <p14:xfrm>
              <a:off x="2125106" y="1308890"/>
              <a:ext cx="992880" cy="164520"/>
            </p14:xfrm>
          </p:contentPart>
        </mc:Choice>
        <mc:Fallback xmlns="">
          <p:pic>
            <p:nvPicPr>
              <p:cNvPr id="23" name="Ink 22">
                <a:extLst>
                  <a:ext uri="{FF2B5EF4-FFF2-40B4-BE49-F238E27FC236}">
                    <a16:creationId xmlns:a16="http://schemas.microsoft.com/office/drawing/2014/main" id="{2F033013-7E9D-5BCE-3846-C919F08B6A98}"/>
                  </a:ext>
                </a:extLst>
              </p:cNvPr>
              <p:cNvPicPr/>
              <p:nvPr/>
            </p:nvPicPr>
            <p:blipFill>
              <a:blip r:embed="rId7"/>
              <a:stretch>
                <a:fillRect/>
              </a:stretch>
            </p:blipFill>
            <p:spPr>
              <a:xfrm>
                <a:off x="2116106" y="1299890"/>
                <a:ext cx="101052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 name="Ink 4">
                <a:extLst>
                  <a:ext uri="{FF2B5EF4-FFF2-40B4-BE49-F238E27FC236}">
                    <a16:creationId xmlns:a16="http://schemas.microsoft.com/office/drawing/2014/main" id="{6280584D-AE63-6C30-5105-1A5B03058F06}"/>
                  </a:ext>
                </a:extLst>
              </p14:cNvPr>
              <p14:cNvContentPartPr/>
              <p14:nvPr/>
            </p14:nvContentPartPr>
            <p14:xfrm>
              <a:off x="1937055" y="1651548"/>
              <a:ext cx="2223000" cy="942480"/>
            </p14:xfrm>
          </p:contentPart>
        </mc:Choice>
        <mc:Fallback xmlns="">
          <p:pic>
            <p:nvPicPr>
              <p:cNvPr id="5" name="Ink 4">
                <a:extLst>
                  <a:ext uri="{FF2B5EF4-FFF2-40B4-BE49-F238E27FC236}">
                    <a16:creationId xmlns:a16="http://schemas.microsoft.com/office/drawing/2014/main" id="{6280584D-AE63-6C30-5105-1A5B03058F06}"/>
                  </a:ext>
                </a:extLst>
              </p:cNvPr>
              <p:cNvPicPr/>
              <p:nvPr/>
            </p:nvPicPr>
            <p:blipFill>
              <a:blip r:embed="rId9"/>
              <a:stretch>
                <a:fillRect/>
              </a:stretch>
            </p:blipFill>
            <p:spPr>
              <a:xfrm>
                <a:off x="1930935" y="1645428"/>
                <a:ext cx="2235240" cy="954720"/>
              </a:xfrm>
              <a:prstGeom prst="rect">
                <a:avLst/>
              </a:prstGeom>
            </p:spPr>
          </p:pic>
        </mc:Fallback>
      </mc:AlternateContent>
    </p:spTree>
    <p:extLst>
      <p:ext uri="{BB962C8B-B14F-4D97-AF65-F5344CB8AC3E}">
        <p14:creationId xmlns:p14="http://schemas.microsoft.com/office/powerpoint/2010/main" val="27083266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3534406-5395-4E4F-9940-6ED977F001E8}"/>
              </a:ext>
            </a:extLst>
          </p:cNvPr>
          <p:cNvSpPr/>
          <p:nvPr/>
        </p:nvSpPr>
        <p:spPr>
          <a:xfrm>
            <a:off x="4090223" y="136529"/>
            <a:ext cx="2654894" cy="461665"/>
          </a:xfrm>
          <a:prstGeom prst="rect">
            <a:avLst/>
          </a:prstGeom>
        </p:spPr>
        <p:txBody>
          <a:bodyPr wrap="none">
            <a:spAutoFit/>
          </a:bodyPr>
          <a:lstStyle/>
          <a:p>
            <a:r>
              <a:rPr lang="en-US" sz="2400" b="1" u="sng">
                <a:solidFill>
                  <a:srgbClr val="0000FF"/>
                </a:solidFill>
              </a:rPr>
              <a:t>Control Statements</a:t>
            </a:r>
          </a:p>
        </p:txBody>
      </p:sp>
      <p:sp>
        <p:nvSpPr>
          <p:cNvPr id="10" name="TextBox 9">
            <a:extLst>
              <a:ext uri="{FF2B5EF4-FFF2-40B4-BE49-F238E27FC236}">
                <a16:creationId xmlns:a16="http://schemas.microsoft.com/office/drawing/2014/main" id="{17AC6E66-E70B-4796-8B24-A0924CE85D3A}"/>
              </a:ext>
            </a:extLst>
          </p:cNvPr>
          <p:cNvSpPr txBox="1"/>
          <p:nvPr/>
        </p:nvSpPr>
        <p:spPr>
          <a:xfrm>
            <a:off x="870053" y="1453548"/>
            <a:ext cx="3026341" cy="584775"/>
          </a:xfrm>
          <a:prstGeom prst="rect">
            <a:avLst/>
          </a:prstGeom>
          <a:noFill/>
        </p:spPr>
        <p:txBody>
          <a:bodyPr wrap="none" rtlCol="0">
            <a:spAutoFit/>
          </a:bodyPr>
          <a:lstStyle/>
          <a:p>
            <a:r>
              <a:rPr lang="en-US" sz="1600" i="1"/>
              <a:t>for m,n in zip(iterable1, iterable2):</a:t>
            </a:r>
          </a:p>
          <a:p>
            <a:r>
              <a:rPr lang="en-US" sz="1600" i="1"/>
              <a:t>   stuff</a:t>
            </a:r>
          </a:p>
        </p:txBody>
      </p:sp>
      <p:sp>
        <p:nvSpPr>
          <p:cNvPr id="4" name="TextBox 3">
            <a:extLst>
              <a:ext uri="{FF2B5EF4-FFF2-40B4-BE49-F238E27FC236}">
                <a16:creationId xmlns:a16="http://schemas.microsoft.com/office/drawing/2014/main" id="{C232C540-4BCD-4528-98AB-8AEA68958DB0}"/>
              </a:ext>
            </a:extLst>
          </p:cNvPr>
          <p:cNvSpPr txBox="1"/>
          <p:nvPr/>
        </p:nvSpPr>
        <p:spPr>
          <a:xfrm>
            <a:off x="287183" y="959920"/>
            <a:ext cx="7637617" cy="338554"/>
          </a:xfrm>
          <a:prstGeom prst="rect">
            <a:avLst/>
          </a:prstGeom>
          <a:noFill/>
        </p:spPr>
        <p:txBody>
          <a:bodyPr wrap="square" rtlCol="0">
            <a:spAutoFit/>
          </a:bodyPr>
          <a:lstStyle/>
          <a:p>
            <a:r>
              <a:rPr lang="en-US" sz="1600"/>
              <a:t>you can iterate through two iterables at the same time using zip function.  For instance,</a:t>
            </a:r>
          </a:p>
        </p:txBody>
      </p:sp>
      <p:pic>
        <p:nvPicPr>
          <p:cNvPr id="3" name="Picture 2">
            <a:extLst>
              <a:ext uri="{FF2B5EF4-FFF2-40B4-BE49-F238E27FC236}">
                <a16:creationId xmlns:a16="http://schemas.microsoft.com/office/drawing/2014/main" id="{018F9959-158E-15DE-16BB-AEDD26F12FB5}"/>
              </a:ext>
            </a:extLst>
          </p:cNvPr>
          <p:cNvPicPr>
            <a:picLocks noChangeAspect="1"/>
          </p:cNvPicPr>
          <p:nvPr/>
        </p:nvPicPr>
        <p:blipFill>
          <a:blip r:embed="rId2"/>
          <a:stretch>
            <a:fillRect/>
          </a:stretch>
        </p:blipFill>
        <p:spPr>
          <a:xfrm>
            <a:off x="4431646" y="1469780"/>
            <a:ext cx="1972047" cy="1122549"/>
          </a:xfrm>
          <a:prstGeom prst="rect">
            <a:avLst/>
          </a:prstGeom>
        </p:spPr>
      </p:pic>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AB739309-4E34-D98C-E2A7-2E983BAD97B9}"/>
                  </a:ext>
                </a:extLst>
              </p14:cNvPr>
              <p14:cNvContentPartPr/>
              <p14:nvPr/>
            </p14:nvContentPartPr>
            <p14:xfrm>
              <a:off x="6680796" y="1944658"/>
              <a:ext cx="569880" cy="93960"/>
            </p14:xfrm>
          </p:contentPart>
        </mc:Choice>
        <mc:Fallback xmlns="">
          <p:pic>
            <p:nvPicPr>
              <p:cNvPr id="5" name="Ink 4">
                <a:extLst>
                  <a:ext uri="{FF2B5EF4-FFF2-40B4-BE49-F238E27FC236}">
                    <a16:creationId xmlns:a16="http://schemas.microsoft.com/office/drawing/2014/main" id="{AB739309-4E34-D98C-E2A7-2E983BAD97B9}"/>
                  </a:ext>
                </a:extLst>
              </p:cNvPr>
              <p:cNvPicPr/>
              <p:nvPr/>
            </p:nvPicPr>
            <p:blipFill>
              <a:blip r:embed="rId4"/>
              <a:stretch>
                <a:fillRect/>
              </a:stretch>
            </p:blipFill>
            <p:spPr>
              <a:xfrm>
                <a:off x="6671796" y="1935658"/>
                <a:ext cx="587520" cy="111600"/>
              </a:xfrm>
              <a:prstGeom prst="rect">
                <a:avLst/>
              </a:prstGeom>
            </p:spPr>
          </p:pic>
        </mc:Fallback>
      </mc:AlternateContent>
      <p:pic>
        <p:nvPicPr>
          <p:cNvPr id="6" name="Picture 5">
            <a:extLst>
              <a:ext uri="{FF2B5EF4-FFF2-40B4-BE49-F238E27FC236}">
                <a16:creationId xmlns:a16="http://schemas.microsoft.com/office/drawing/2014/main" id="{84047E68-1F4E-04B5-99C4-B32959B84185}"/>
              </a:ext>
            </a:extLst>
          </p:cNvPr>
          <p:cNvPicPr>
            <a:picLocks noChangeAspect="1"/>
          </p:cNvPicPr>
          <p:nvPr/>
        </p:nvPicPr>
        <p:blipFill>
          <a:blip r:embed="rId5"/>
          <a:stretch>
            <a:fillRect/>
          </a:stretch>
        </p:blipFill>
        <p:spPr>
          <a:xfrm>
            <a:off x="7705793" y="1427709"/>
            <a:ext cx="1874682" cy="1127858"/>
          </a:xfrm>
          <a:prstGeom prst="rect">
            <a:avLst/>
          </a:prstGeom>
        </p:spPr>
      </p:pic>
      <p:sp>
        <p:nvSpPr>
          <p:cNvPr id="8" name="TextBox 7">
            <a:extLst>
              <a:ext uri="{FF2B5EF4-FFF2-40B4-BE49-F238E27FC236}">
                <a16:creationId xmlns:a16="http://schemas.microsoft.com/office/drawing/2014/main" id="{45CFDB38-EC07-9D8F-962C-F391807F5D67}"/>
              </a:ext>
            </a:extLst>
          </p:cNvPr>
          <p:cNvSpPr txBox="1"/>
          <p:nvPr/>
        </p:nvSpPr>
        <p:spPr>
          <a:xfrm>
            <a:off x="865355" y="3343867"/>
            <a:ext cx="8198056" cy="584775"/>
          </a:xfrm>
          <a:prstGeom prst="rect">
            <a:avLst/>
          </a:prstGeom>
          <a:noFill/>
        </p:spPr>
        <p:txBody>
          <a:bodyPr wrap="square" rtlCol="0">
            <a:spAutoFit/>
          </a:bodyPr>
          <a:lstStyle/>
          <a:p>
            <a:r>
              <a:rPr lang="en-US" sz="1600"/>
              <a:t>fruit = [‘cherries’, ‘mangos’, ‘kiwis’, ‘strawberries’, ‘blueberries’]</a:t>
            </a:r>
          </a:p>
          <a:p>
            <a:r>
              <a:rPr lang="en-US" sz="1600"/>
              <a:t>enumerate(fruit) = [(0, ‘cherries’), (1, ‘mangos’), (2, ‘kiwis’), (3, ‘strawberries’), (4, ‘blueberries’)]</a:t>
            </a:r>
          </a:p>
        </p:txBody>
      </p:sp>
      <p:sp>
        <p:nvSpPr>
          <p:cNvPr id="9" name="TextBox 8">
            <a:extLst>
              <a:ext uri="{FF2B5EF4-FFF2-40B4-BE49-F238E27FC236}">
                <a16:creationId xmlns:a16="http://schemas.microsoft.com/office/drawing/2014/main" id="{F229BBE5-24D6-0689-9770-DB081FE6CDB1}"/>
              </a:ext>
            </a:extLst>
          </p:cNvPr>
          <p:cNvSpPr txBox="1"/>
          <p:nvPr/>
        </p:nvSpPr>
        <p:spPr>
          <a:xfrm>
            <a:off x="305144" y="2867079"/>
            <a:ext cx="7637617" cy="338554"/>
          </a:xfrm>
          <a:prstGeom prst="rect">
            <a:avLst/>
          </a:prstGeom>
          <a:noFill/>
        </p:spPr>
        <p:txBody>
          <a:bodyPr wrap="square" rtlCol="0">
            <a:spAutoFit/>
          </a:bodyPr>
          <a:lstStyle/>
          <a:p>
            <a:r>
              <a:rPr lang="en-US" sz="1600"/>
              <a:t>And recall how you can iterate over enumerated lists (see enumerators),</a:t>
            </a:r>
          </a:p>
        </p:txBody>
      </p:sp>
      <p:sp>
        <p:nvSpPr>
          <p:cNvPr id="11" name="TextBox 10">
            <a:extLst>
              <a:ext uri="{FF2B5EF4-FFF2-40B4-BE49-F238E27FC236}">
                <a16:creationId xmlns:a16="http://schemas.microsoft.com/office/drawing/2014/main" id="{2877F168-E3A3-4C30-E7CF-671EAD8B3B10}"/>
              </a:ext>
            </a:extLst>
          </p:cNvPr>
          <p:cNvSpPr txBox="1"/>
          <p:nvPr/>
        </p:nvSpPr>
        <p:spPr>
          <a:xfrm>
            <a:off x="865354" y="4075296"/>
            <a:ext cx="3141407" cy="584775"/>
          </a:xfrm>
          <a:prstGeom prst="rect">
            <a:avLst/>
          </a:prstGeom>
          <a:noFill/>
        </p:spPr>
        <p:txBody>
          <a:bodyPr wrap="square" rtlCol="0">
            <a:spAutoFit/>
          </a:bodyPr>
          <a:lstStyle/>
          <a:p>
            <a:r>
              <a:rPr lang="en-US" sz="1600" i="1"/>
              <a:t>for index, value in enumerate(fruit):</a:t>
            </a:r>
          </a:p>
          <a:p>
            <a:r>
              <a:rPr lang="en-US" sz="1600" i="1"/>
              <a:t>     do stuff with index, value.</a:t>
            </a:r>
          </a:p>
        </p:txBody>
      </p:sp>
      <p:sp>
        <p:nvSpPr>
          <p:cNvPr id="13" name="TextBox 12">
            <a:extLst>
              <a:ext uri="{FF2B5EF4-FFF2-40B4-BE49-F238E27FC236}">
                <a16:creationId xmlns:a16="http://schemas.microsoft.com/office/drawing/2014/main" id="{C3AB30FB-48C3-970E-2CCF-CB5230A2500A}"/>
              </a:ext>
            </a:extLst>
          </p:cNvPr>
          <p:cNvSpPr txBox="1"/>
          <p:nvPr/>
        </p:nvSpPr>
        <p:spPr>
          <a:xfrm>
            <a:off x="281359" y="4932306"/>
            <a:ext cx="4683024" cy="338554"/>
          </a:xfrm>
          <a:prstGeom prst="rect">
            <a:avLst/>
          </a:prstGeom>
          <a:noFill/>
        </p:spPr>
        <p:txBody>
          <a:bodyPr wrap="square" rtlCol="0">
            <a:spAutoFit/>
          </a:bodyPr>
          <a:lstStyle/>
          <a:p>
            <a:r>
              <a:rPr lang="en-US" sz="1600"/>
              <a:t>And recall/foretell how you can iterate dictionaries,</a:t>
            </a:r>
          </a:p>
        </p:txBody>
      </p:sp>
      <p:sp>
        <p:nvSpPr>
          <p:cNvPr id="14" name="TextBox 13">
            <a:extLst>
              <a:ext uri="{FF2B5EF4-FFF2-40B4-BE49-F238E27FC236}">
                <a16:creationId xmlns:a16="http://schemas.microsoft.com/office/drawing/2014/main" id="{B383A381-5311-8ACD-4C08-46650082E37A}"/>
              </a:ext>
            </a:extLst>
          </p:cNvPr>
          <p:cNvSpPr txBox="1"/>
          <p:nvPr/>
        </p:nvSpPr>
        <p:spPr>
          <a:xfrm>
            <a:off x="745321" y="6009721"/>
            <a:ext cx="3567063" cy="584775"/>
          </a:xfrm>
          <a:prstGeom prst="rect">
            <a:avLst/>
          </a:prstGeom>
          <a:noFill/>
        </p:spPr>
        <p:txBody>
          <a:bodyPr wrap="square" rtlCol="0">
            <a:spAutoFit/>
          </a:bodyPr>
          <a:lstStyle/>
          <a:p>
            <a:r>
              <a:rPr lang="en-US" sz="1600" i="1"/>
              <a:t>for key, value in dictionary.items():</a:t>
            </a:r>
          </a:p>
          <a:p>
            <a:r>
              <a:rPr lang="en-US" sz="1600" i="1"/>
              <a:t>     do stuff with key, value.</a:t>
            </a:r>
          </a:p>
        </p:txBody>
      </p:sp>
      <p:sp>
        <p:nvSpPr>
          <p:cNvPr id="15" name="TextBox 14">
            <a:extLst>
              <a:ext uri="{FF2B5EF4-FFF2-40B4-BE49-F238E27FC236}">
                <a16:creationId xmlns:a16="http://schemas.microsoft.com/office/drawing/2014/main" id="{B4E36123-159A-8C2E-DAC6-C62235F1B2A1}"/>
              </a:ext>
            </a:extLst>
          </p:cNvPr>
          <p:cNvSpPr txBox="1"/>
          <p:nvPr/>
        </p:nvSpPr>
        <p:spPr>
          <a:xfrm>
            <a:off x="745321" y="5325837"/>
            <a:ext cx="8318090" cy="584775"/>
          </a:xfrm>
          <a:prstGeom prst="rect">
            <a:avLst/>
          </a:prstGeom>
          <a:noFill/>
        </p:spPr>
        <p:txBody>
          <a:bodyPr wrap="square" rtlCol="0">
            <a:spAutoFit/>
          </a:bodyPr>
          <a:lstStyle/>
          <a:p>
            <a:r>
              <a:rPr lang="en-US" sz="1600"/>
              <a:t>dictionary = [“Andrew”: “C”, “Celeste”: “A”, “Brian”: “B”, “Robbie”: “B+”]</a:t>
            </a:r>
          </a:p>
          <a:p>
            <a:r>
              <a:rPr lang="en-US" sz="1600"/>
              <a:t>dictionary.items() = [(“Andrew, “C”), (“Celeste”, “A”), (“Brian”, “B”), (“Robbie”, “B+”)]</a:t>
            </a:r>
          </a:p>
        </p:txBody>
      </p:sp>
    </p:spTree>
    <p:extLst>
      <p:ext uri="{BB962C8B-B14F-4D97-AF65-F5344CB8AC3E}">
        <p14:creationId xmlns:p14="http://schemas.microsoft.com/office/powerpoint/2010/main" val="29624584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1AA9AE6-45A3-4B31-B6C7-416ABDB0C862}"/>
              </a:ext>
            </a:extLst>
          </p:cNvPr>
          <p:cNvSpPr txBox="1"/>
          <p:nvPr/>
        </p:nvSpPr>
        <p:spPr>
          <a:xfrm>
            <a:off x="4030726" y="204822"/>
            <a:ext cx="2654894" cy="461665"/>
          </a:xfrm>
          <a:prstGeom prst="rect">
            <a:avLst/>
          </a:prstGeom>
          <a:noFill/>
        </p:spPr>
        <p:txBody>
          <a:bodyPr wrap="none" rtlCol="0">
            <a:spAutoFit/>
          </a:bodyPr>
          <a:lstStyle/>
          <a:p>
            <a:r>
              <a:rPr lang="en-US" sz="2400" b="1" u="sng">
                <a:solidFill>
                  <a:srgbClr val="0000FF"/>
                </a:solidFill>
              </a:rPr>
              <a:t>Control Statements</a:t>
            </a:r>
            <a:endParaRPr lang="en-US" sz="2000" b="1" u="sng">
              <a:solidFill>
                <a:srgbClr val="0000FF"/>
              </a:solidFill>
            </a:endParaRPr>
          </a:p>
        </p:txBody>
      </p:sp>
      <p:sp>
        <p:nvSpPr>
          <p:cNvPr id="3" name="TextBox 2">
            <a:extLst>
              <a:ext uri="{FF2B5EF4-FFF2-40B4-BE49-F238E27FC236}">
                <a16:creationId xmlns:a16="http://schemas.microsoft.com/office/drawing/2014/main" id="{46EB6FD9-1A9C-4B1C-A933-D32F04CFBE1D}"/>
              </a:ext>
            </a:extLst>
          </p:cNvPr>
          <p:cNvSpPr txBox="1"/>
          <p:nvPr/>
        </p:nvSpPr>
        <p:spPr>
          <a:xfrm>
            <a:off x="204715" y="3751278"/>
            <a:ext cx="9739205" cy="830997"/>
          </a:xfrm>
          <a:prstGeom prst="rect">
            <a:avLst/>
          </a:prstGeom>
          <a:noFill/>
        </p:spPr>
        <p:txBody>
          <a:bodyPr wrap="none" rtlCol="0">
            <a:spAutoFit/>
          </a:bodyPr>
          <a:lstStyle/>
          <a:p>
            <a:r>
              <a:rPr lang="en-US" sz="1600"/>
              <a:t>Be careful when iterating over lists to account for the fact that if you use </a:t>
            </a:r>
            <a:r>
              <a:rPr lang="en-US" sz="1600" err="1"/>
              <a:t>List.remove</a:t>
            </a:r>
            <a:r>
              <a:rPr lang="en-US" sz="1600"/>
              <a:t>(a), and other similar methods</a:t>
            </a:r>
          </a:p>
          <a:p>
            <a:r>
              <a:rPr lang="en-US" sz="1600"/>
              <a:t>you will be changing the size of the list, and therefore screwing up the indexing.  To surmount that issue, you could </a:t>
            </a:r>
          </a:p>
          <a:p>
            <a:r>
              <a:rPr lang="en-US" sz="1600"/>
              <a:t>create a duplicate list, and iterate over that one, while making changes to the other one.</a:t>
            </a:r>
          </a:p>
        </p:txBody>
      </p:sp>
      <p:sp>
        <p:nvSpPr>
          <p:cNvPr id="5" name="TextBox 4">
            <a:extLst>
              <a:ext uri="{FF2B5EF4-FFF2-40B4-BE49-F238E27FC236}">
                <a16:creationId xmlns:a16="http://schemas.microsoft.com/office/drawing/2014/main" id="{DD2DFCE3-07B7-4483-839B-1AA2EC0D385F}"/>
              </a:ext>
            </a:extLst>
          </p:cNvPr>
          <p:cNvSpPr txBox="1"/>
          <p:nvPr/>
        </p:nvSpPr>
        <p:spPr>
          <a:xfrm>
            <a:off x="204715" y="1005508"/>
            <a:ext cx="11654007" cy="584775"/>
          </a:xfrm>
          <a:prstGeom prst="rect">
            <a:avLst/>
          </a:prstGeom>
          <a:noFill/>
        </p:spPr>
        <p:txBody>
          <a:bodyPr wrap="square" rtlCol="0">
            <a:spAutoFit/>
          </a:bodyPr>
          <a:lstStyle/>
          <a:p>
            <a:r>
              <a:rPr lang="en-US" sz="1600" b="1" i="1"/>
              <a:t>break</a:t>
            </a:r>
            <a:r>
              <a:rPr lang="en-US" sz="1600"/>
              <a:t> will break out of the closest nested </a:t>
            </a:r>
            <a:r>
              <a:rPr lang="en-US" sz="1600" i="1"/>
              <a:t>while/for</a:t>
            </a:r>
            <a:r>
              <a:rPr lang="en-US" sz="1600"/>
              <a:t> loop (even if </a:t>
            </a:r>
            <a:r>
              <a:rPr lang="en-US" sz="1600" i="1"/>
              <a:t>break</a:t>
            </a:r>
            <a:r>
              <a:rPr lang="en-US" sz="1600"/>
              <a:t> is inside a bunch of </a:t>
            </a:r>
            <a:r>
              <a:rPr lang="en-US" sz="1600" i="1"/>
              <a:t>if/else</a:t>
            </a:r>
            <a:r>
              <a:rPr lang="en-US" sz="1600"/>
              <a:t>, etc., within that closest nested </a:t>
            </a:r>
            <a:r>
              <a:rPr lang="en-US" sz="1600" i="1"/>
              <a:t>while</a:t>
            </a:r>
            <a:r>
              <a:rPr lang="en-US" sz="1600"/>
              <a:t>/</a:t>
            </a:r>
            <a:r>
              <a:rPr lang="en-US" sz="1600" i="1"/>
              <a:t>for</a:t>
            </a:r>
            <a:r>
              <a:rPr lang="en-US" sz="1600"/>
              <a:t>)</a:t>
            </a:r>
          </a:p>
          <a:p>
            <a:r>
              <a:rPr lang="en-US" sz="1600"/>
              <a:t>and continue going down the code in logical order.  </a:t>
            </a:r>
            <a:r>
              <a:rPr lang="en-US" sz="1600" i="1"/>
              <a:t>if</a:t>
            </a:r>
            <a:r>
              <a:rPr lang="en-US" sz="1600"/>
              <a:t> and </a:t>
            </a:r>
            <a:r>
              <a:rPr lang="en-US" sz="1600" i="1"/>
              <a:t>break</a:t>
            </a:r>
            <a:r>
              <a:rPr lang="en-US" sz="1600"/>
              <a:t> are useful for formulating a condition to terminate a </a:t>
            </a:r>
            <a:r>
              <a:rPr lang="en-US" sz="1600" i="1"/>
              <a:t>for</a:t>
            </a:r>
            <a:r>
              <a:rPr lang="en-US" sz="1600"/>
              <a:t> loop early.  </a:t>
            </a:r>
          </a:p>
        </p:txBody>
      </p:sp>
      <p:sp>
        <p:nvSpPr>
          <p:cNvPr id="6" name="TextBox 5">
            <a:extLst>
              <a:ext uri="{FF2B5EF4-FFF2-40B4-BE49-F238E27FC236}">
                <a16:creationId xmlns:a16="http://schemas.microsoft.com/office/drawing/2014/main" id="{8FB2D5C7-C2DA-45C9-9689-4A2408A8E0C1}"/>
              </a:ext>
            </a:extLst>
          </p:cNvPr>
          <p:cNvSpPr txBox="1"/>
          <p:nvPr/>
        </p:nvSpPr>
        <p:spPr>
          <a:xfrm>
            <a:off x="204713" y="5800035"/>
            <a:ext cx="11654007" cy="584775"/>
          </a:xfrm>
          <a:prstGeom prst="rect">
            <a:avLst/>
          </a:prstGeom>
          <a:noFill/>
        </p:spPr>
        <p:txBody>
          <a:bodyPr wrap="square" rtlCol="0">
            <a:spAutoFit/>
          </a:bodyPr>
          <a:lstStyle/>
          <a:p>
            <a:r>
              <a:rPr lang="en-US" sz="1600" b="1" i="1"/>
              <a:t>pass </a:t>
            </a:r>
            <a:r>
              <a:rPr lang="en-US" sz="1600"/>
              <a:t>is command that does nothing.  useful for when you don’t want anything to happen, but must have some written command anyway, for the syntax to work.</a:t>
            </a:r>
          </a:p>
        </p:txBody>
      </p:sp>
      <p:pic>
        <p:nvPicPr>
          <p:cNvPr id="7" name="Picture 6">
            <a:extLst>
              <a:ext uri="{FF2B5EF4-FFF2-40B4-BE49-F238E27FC236}">
                <a16:creationId xmlns:a16="http://schemas.microsoft.com/office/drawing/2014/main" id="{30C175EE-3204-4712-A0CF-4CE45061A677}"/>
              </a:ext>
            </a:extLst>
          </p:cNvPr>
          <p:cNvPicPr>
            <a:picLocks noChangeAspect="1"/>
          </p:cNvPicPr>
          <p:nvPr/>
        </p:nvPicPr>
        <p:blipFill>
          <a:blip r:embed="rId2"/>
          <a:stretch>
            <a:fillRect/>
          </a:stretch>
        </p:blipFill>
        <p:spPr>
          <a:xfrm>
            <a:off x="333278" y="1795019"/>
            <a:ext cx="1933575" cy="1409700"/>
          </a:xfrm>
          <a:prstGeom prst="rect">
            <a:avLst/>
          </a:prstGeom>
        </p:spPr>
      </p:pic>
      <p:cxnSp>
        <p:nvCxnSpPr>
          <p:cNvPr id="9" name="Straight Arrow Connector 8">
            <a:extLst>
              <a:ext uri="{FF2B5EF4-FFF2-40B4-BE49-F238E27FC236}">
                <a16:creationId xmlns:a16="http://schemas.microsoft.com/office/drawing/2014/main" id="{FC0ABFE5-26A2-4DA1-A4EF-D9D833026039}"/>
              </a:ext>
            </a:extLst>
          </p:cNvPr>
          <p:cNvCxnSpPr/>
          <p:nvPr/>
        </p:nvCxnSpPr>
        <p:spPr>
          <a:xfrm>
            <a:off x="2715208" y="2578525"/>
            <a:ext cx="951723"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pic>
        <p:nvPicPr>
          <p:cNvPr id="10" name="Picture 9">
            <a:extLst>
              <a:ext uri="{FF2B5EF4-FFF2-40B4-BE49-F238E27FC236}">
                <a16:creationId xmlns:a16="http://schemas.microsoft.com/office/drawing/2014/main" id="{574CD0D6-B719-4928-97C6-4C218F10C1BD}"/>
              </a:ext>
            </a:extLst>
          </p:cNvPr>
          <p:cNvPicPr>
            <a:picLocks noChangeAspect="1"/>
          </p:cNvPicPr>
          <p:nvPr/>
        </p:nvPicPr>
        <p:blipFill>
          <a:blip r:embed="rId3"/>
          <a:stretch>
            <a:fillRect/>
          </a:stretch>
        </p:blipFill>
        <p:spPr>
          <a:xfrm>
            <a:off x="4030726" y="1805649"/>
            <a:ext cx="771525" cy="1552575"/>
          </a:xfrm>
          <a:prstGeom prst="rect">
            <a:avLst/>
          </a:prstGeom>
        </p:spPr>
      </p:pic>
      <p:sp>
        <p:nvSpPr>
          <p:cNvPr id="11" name="TextBox 10">
            <a:extLst>
              <a:ext uri="{FF2B5EF4-FFF2-40B4-BE49-F238E27FC236}">
                <a16:creationId xmlns:a16="http://schemas.microsoft.com/office/drawing/2014/main" id="{C087E1A3-F742-AF7F-967F-88446AFBF9F9}"/>
              </a:ext>
            </a:extLst>
          </p:cNvPr>
          <p:cNvSpPr txBox="1"/>
          <p:nvPr/>
        </p:nvSpPr>
        <p:spPr>
          <a:xfrm>
            <a:off x="204713" y="4876239"/>
            <a:ext cx="11654007" cy="584775"/>
          </a:xfrm>
          <a:prstGeom prst="rect">
            <a:avLst/>
          </a:prstGeom>
          <a:noFill/>
        </p:spPr>
        <p:txBody>
          <a:bodyPr wrap="square" rtlCol="0">
            <a:spAutoFit/>
          </a:bodyPr>
          <a:lstStyle/>
          <a:p>
            <a:r>
              <a:rPr lang="en-US" sz="1600" b="1" i="1"/>
              <a:t>continue </a:t>
            </a:r>
            <a:r>
              <a:rPr lang="en-US" sz="1600"/>
              <a:t>is command that, that, if placed somewhere within a for or while loop, will tell computer to skip the rest of the code below it, and jump to the top of the for loop and start with the next iteraction.  </a:t>
            </a:r>
          </a:p>
        </p:txBody>
      </p:sp>
    </p:spTree>
    <p:extLst>
      <p:ext uri="{BB962C8B-B14F-4D97-AF65-F5344CB8AC3E}">
        <p14:creationId xmlns:p14="http://schemas.microsoft.com/office/powerpoint/2010/main" val="37035524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3534406-5395-4E4F-9940-6ED977F001E8}"/>
              </a:ext>
            </a:extLst>
          </p:cNvPr>
          <p:cNvSpPr/>
          <p:nvPr/>
        </p:nvSpPr>
        <p:spPr>
          <a:xfrm>
            <a:off x="4090223" y="136529"/>
            <a:ext cx="2654894" cy="461665"/>
          </a:xfrm>
          <a:prstGeom prst="rect">
            <a:avLst/>
          </a:prstGeom>
        </p:spPr>
        <p:txBody>
          <a:bodyPr wrap="none">
            <a:spAutoFit/>
          </a:bodyPr>
          <a:lstStyle/>
          <a:p>
            <a:r>
              <a:rPr lang="en-US" sz="2400" b="1" u="sng">
                <a:solidFill>
                  <a:srgbClr val="0000FF"/>
                </a:solidFill>
              </a:rPr>
              <a:t>Control Statements</a:t>
            </a:r>
          </a:p>
        </p:txBody>
      </p:sp>
      <p:sp>
        <p:nvSpPr>
          <p:cNvPr id="5" name="TextBox 4">
            <a:extLst>
              <a:ext uri="{FF2B5EF4-FFF2-40B4-BE49-F238E27FC236}">
                <a16:creationId xmlns:a16="http://schemas.microsoft.com/office/drawing/2014/main" id="{1791E5D2-5230-46AA-9692-7C0A3C858151}"/>
              </a:ext>
            </a:extLst>
          </p:cNvPr>
          <p:cNvSpPr txBox="1"/>
          <p:nvPr/>
        </p:nvSpPr>
        <p:spPr>
          <a:xfrm>
            <a:off x="438539" y="951722"/>
            <a:ext cx="8799460" cy="307777"/>
          </a:xfrm>
          <a:prstGeom prst="rect">
            <a:avLst/>
          </a:prstGeom>
          <a:noFill/>
        </p:spPr>
        <p:txBody>
          <a:bodyPr wrap="none" rtlCol="0">
            <a:spAutoFit/>
          </a:bodyPr>
          <a:lstStyle/>
          <a:p>
            <a:r>
              <a:rPr lang="en-US" sz="1400"/>
              <a:t>Say you want to keep executing a bunch of commands until some condition fails…then you can do following structure: </a:t>
            </a:r>
          </a:p>
        </p:txBody>
      </p:sp>
      <p:sp>
        <p:nvSpPr>
          <p:cNvPr id="13" name="TextBox 12">
            <a:extLst>
              <a:ext uri="{FF2B5EF4-FFF2-40B4-BE49-F238E27FC236}">
                <a16:creationId xmlns:a16="http://schemas.microsoft.com/office/drawing/2014/main" id="{F959FAF5-99B2-4AA6-AD65-DF5F92B8D89B}"/>
              </a:ext>
            </a:extLst>
          </p:cNvPr>
          <p:cNvSpPr txBox="1"/>
          <p:nvPr/>
        </p:nvSpPr>
        <p:spPr>
          <a:xfrm>
            <a:off x="438539" y="1530221"/>
            <a:ext cx="2559547" cy="1323439"/>
          </a:xfrm>
          <a:prstGeom prst="rect">
            <a:avLst/>
          </a:prstGeom>
          <a:noFill/>
        </p:spPr>
        <p:txBody>
          <a:bodyPr wrap="none" rtlCol="0">
            <a:spAutoFit/>
          </a:bodyPr>
          <a:lstStyle/>
          <a:p>
            <a:r>
              <a:rPr lang="en-US" sz="1600"/>
              <a:t>George = True</a:t>
            </a:r>
          </a:p>
          <a:p>
            <a:r>
              <a:rPr lang="en-US" sz="1600"/>
              <a:t>while George = True:</a:t>
            </a:r>
          </a:p>
          <a:p>
            <a:r>
              <a:rPr lang="en-US" sz="1600"/>
              <a:t>    execute commands</a:t>
            </a:r>
          </a:p>
          <a:p>
            <a:r>
              <a:rPr lang="en-US" sz="1600"/>
              <a:t>    if (condition not satisfied):</a:t>
            </a:r>
          </a:p>
          <a:p>
            <a:r>
              <a:rPr lang="en-US" sz="1600"/>
              <a:t>        George  = False</a:t>
            </a:r>
          </a:p>
        </p:txBody>
      </p:sp>
      <p:sp>
        <p:nvSpPr>
          <p:cNvPr id="6" name="TextBox 5">
            <a:extLst>
              <a:ext uri="{FF2B5EF4-FFF2-40B4-BE49-F238E27FC236}">
                <a16:creationId xmlns:a16="http://schemas.microsoft.com/office/drawing/2014/main" id="{2EBE320D-0FC9-4D3F-901E-AB823C1B03F9}"/>
              </a:ext>
            </a:extLst>
          </p:cNvPr>
          <p:cNvSpPr txBox="1"/>
          <p:nvPr/>
        </p:nvSpPr>
        <p:spPr>
          <a:xfrm>
            <a:off x="438539" y="3121223"/>
            <a:ext cx="10944150" cy="523220"/>
          </a:xfrm>
          <a:prstGeom prst="rect">
            <a:avLst/>
          </a:prstGeom>
          <a:noFill/>
        </p:spPr>
        <p:txBody>
          <a:bodyPr wrap="none" rtlCol="0">
            <a:spAutoFit/>
          </a:bodyPr>
          <a:lstStyle/>
          <a:p>
            <a:r>
              <a:rPr lang="en-US" sz="1400"/>
              <a:t>Say you were going through a list and you wanted to do something1 to the elements until condition is no longer satisfied, at which point you want </a:t>
            </a:r>
          </a:p>
          <a:p>
            <a:r>
              <a:rPr lang="en-US" sz="1400"/>
              <a:t>to do something 2 to the rest:</a:t>
            </a:r>
          </a:p>
        </p:txBody>
      </p:sp>
      <p:sp>
        <p:nvSpPr>
          <p:cNvPr id="7" name="TextBox 6">
            <a:extLst>
              <a:ext uri="{FF2B5EF4-FFF2-40B4-BE49-F238E27FC236}">
                <a16:creationId xmlns:a16="http://schemas.microsoft.com/office/drawing/2014/main" id="{D184D49F-644E-49DB-9725-954315CF60B4}"/>
              </a:ext>
            </a:extLst>
          </p:cNvPr>
          <p:cNvSpPr txBox="1"/>
          <p:nvPr/>
        </p:nvSpPr>
        <p:spPr>
          <a:xfrm>
            <a:off x="525624" y="3881228"/>
            <a:ext cx="2117887" cy="2308324"/>
          </a:xfrm>
          <a:prstGeom prst="rect">
            <a:avLst/>
          </a:prstGeom>
          <a:noFill/>
        </p:spPr>
        <p:txBody>
          <a:bodyPr wrap="none" rtlCol="0">
            <a:spAutoFit/>
          </a:bodyPr>
          <a:lstStyle/>
          <a:p>
            <a:r>
              <a:rPr lang="en-US" sz="1600"/>
              <a:t>George = True</a:t>
            </a:r>
          </a:p>
          <a:p>
            <a:r>
              <a:rPr lang="en-US" sz="1600"/>
              <a:t>for j in range(</a:t>
            </a:r>
            <a:r>
              <a:rPr lang="en-US" sz="1600" err="1"/>
              <a:t>len</a:t>
            </a:r>
            <a:r>
              <a:rPr lang="en-US" sz="1600"/>
              <a:t>(list)):</a:t>
            </a:r>
          </a:p>
          <a:p>
            <a:r>
              <a:rPr lang="en-US" sz="1600"/>
              <a:t>    if George = True</a:t>
            </a:r>
          </a:p>
          <a:p>
            <a:r>
              <a:rPr lang="en-US" sz="1600"/>
              <a:t>        if condition = True:</a:t>
            </a:r>
          </a:p>
          <a:p>
            <a:r>
              <a:rPr lang="en-US" sz="1600"/>
              <a:t>            do something1</a:t>
            </a:r>
          </a:p>
          <a:p>
            <a:r>
              <a:rPr lang="en-US" sz="1600"/>
              <a:t>        else:</a:t>
            </a:r>
          </a:p>
          <a:p>
            <a:r>
              <a:rPr lang="en-US" sz="1600"/>
              <a:t>            George = False</a:t>
            </a:r>
          </a:p>
          <a:p>
            <a:r>
              <a:rPr lang="en-US" sz="1600"/>
              <a:t>    else:</a:t>
            </a:r>
          </a:p>
          <a:p>
            <a:r>
              <a:rPr lang="en-US" sz="1600"/>
              <a:t>        do something 2</a:t>
            </a:r>
          </a:p>
        </p:txBody>
      </p:sp>
      <p:sp>
        <p:nvSpPr>
          <p:cNvPr id="3" name="TextBox 2">
            <a:extLst>
              <a:ext uri="{FF2B5EF4-FFF2-40B4-BE49-F238E27FC236}">
                <a16:creationId xmlns:a16="http://schemas.microsoft.com/office/drawing/2014/main" id="{63344BD0-F5BA-4FE6-A42C-A56A9E4C0424}"/>
              </a:ext>
            </a:extLst>
          </p:cNvPr>
          <p:cNvSpPr txBox="1"/>
          <p:nvPr/>
        </p:nvSpPr>
        <p:spPr>
          <a:xfrm>
            <a:off x="4453128" y="4242816"/>
            <a:ext cx="5265544" cy="738664"/>
          </a:xfrm>
          <a:prstGeom prst="rect">
            <a:avLst/>
          </a:prstGeom>
          <a:noFill/>
        </p:spPr>
        <p:txBody>
          <a:bodyPr wrap="none" rtlCol="0">
            <a:spAutoFit/>
          </a:bodyPr>
          <a:lstStyle/>
          <a:p>
            <a:r>
              <a:rPr lang="en-US" sz="1400"/>
              <a:t>Well, I think you could literally stack two of the above logic structures</a:t>
            </a:r>
          </a:p>
          <a:p>
            <a:r>
              <a:rPr lang="en-US" sz="1400"/>
              <a:t>on top of each other to accomplish the same thing, because the value</a:t>
            </a:r>
          </a:p>
          <a:p>
            <a:r>
              <a:rPr lang="en-US" sz="1400"/>
              <a:t>of j will stay with j when you exit the first for loop. </a:t>
            </a:r>
          </a:p>
        </p:txBody>
      </p:sp>
    </p:spTree>
    <p:extLst>
      <p:ext uri="{BB962C8B-B14F-4D97-AF65-F5344CB8AC3E}">
        <p14:creationId xmlns:p14="http://schemas.microsoft.com/office/powerpoint/2010/main" val="315414737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1AA9AE6-45A3-4B31-B6C7-416ABDB0C862}"/>
              </a:ext>
            </a:extLst>
          </p:cNvPr>
          <p:cNvSpPr txBox="1"/>
          <p:nvPr/>
        </p:nvSpPr>
        <p:spPr>
          <a:xfrm>
            <a:off x="4313172" y="215282"/>
            <a:ext cx="2654894" cy="461665"/>
          </a:xfrm>
          <a:prstGeom prst="rect">
            <a:avLst/>
          </a:prstGeom>
          <a:noFill/>
        </p:spPr>
        <p:txBody>
          <a:bodyPr wrap="none" rtlCol="0">
            <a:spAutoFit/>
          </a:bodyPr>
          <a:lstStyle/>
          <a:p>
            <a:r>
              <a:rPr lang="en-US" sz="2400" b="1" u="sng">
                <a:solidFill>
                  <a:srgbClr val="0000FF"/>
                </a:solidFill>
              </a:rPr>
              <a:t>Control Statements</a:t>
            </a:r>
            <a:endParaRPr lang="en-US" sz="2000" b="1" u="sng">
              <a:solidFill>
                <a:srgbClr val="0000FF"/>
              </a:solidFill>
            </a:endParaRPr>
          </a:p>
        </p:txBody>
      </p:sp>
      <p:sp>
        <p:nvSpPr>
          <p:cNvPr id="8" name="TextBox 7">
            <a:extLst>
              <a:ext uri="{FF2B5EF4-FFF2-40B4-BE49-F238E27FC236}">
                <a16:creationId xmlns:a16="http://schemas.microsoft.com/office/drawing/2014/main" id="{5860A264-2E5A-445A-8FA0-ADD47E920F23}"/>
              </a:ext>
            </a:extLst>
          </p:cNvPr>
          <p:cNvSpPr txBox="1"/>
          <p:nvPr/>
        </p:nvSpPr>
        <p:spPr>
          <a:xfrm>
            <a:off x="345848" y="1012054"/>
            <a:ext cx="9755940" cy="338554"/>
          </a:xfrm>
          <a:prstGeom prst="rect">
            <a:avLst/>
          </a:prstGeom>
          <a:noFill/>
        </p:spPr>
        <p:txBody>
          <a:bodyPr wrap="none" rtlCol="0">
            <a:spAutoFit/>
          </a:bodyPr>
          <a:lstStyle/>
          <a:p>
            <a:r>
              <a:rPr lang="en-US" sz="1600"/>
              <a:t>Note that the indexes you use in while loops and for loops keep their values when you exit the loops.  For instance,  </a:t>
            </a:r>
          </a:p>
        </p:txBody>
      </p:sp>
      <p:pic>
        <p:nvPicPr>
          <p:cNvPr id="11" name="Picture 10">
            <a:extLst>
              <a:ext uri="{FF2B5EF4-FFF2-40B4-BE49-F238E27FC236}">
                <a16:creationId xmlns:a16="http://schemas.microsoft.com/office/drawing/2014/main" id="{C598C0E2-4D56-460B-9D30-E70B1270E5BE}"/>
              </a:ext>
            </a:extLst>
          </p:cNvPr>
          <p:cNvPicPr>
            <a:picLocks noChangeAspect="1"/>
          </p:cNvPicPr>
          <p:nvPr/>
        </p:nvPicPr>
        <p:blipFill>
          <a:blip r:embed="rId2"/>
          <a:stretch>
            <a:fillRect/>
          </a:stretch>
        </p:blipFill>
        <p:spPr>
          <a:xfrm>
            <a:off x="345848" y="1685715"/>
            <a:ext cx="2114550" cy="1533525"/>
          </a:xfrm>
          <a:prstGeom prst="rect">
            <a:avLst/>
          </a:prstGeom>
        </p:spPr>
      </p:pic>
      <p:cxnSp>
        <p:nvCxnSpPr>
          <p:cNvPr id="13" name="Straight Arrow Connector 12">
            <a:extLst>
              <a:ext uri="{FF2B5EF4-FFF2-40B4-BE49-F238E27FC236}">
                <a16:creationId xmlns:a16="http://schemas.microsoft.com/office/drawing/2014/main" id="{FF7FE22A-CF6C-403A-AD6A-F885C6CAC0C1}"/>
              </a:ext>
            </a:extLst>
          </p:cNvPr>
          <p:cNvCxnSpPr/>
          <p:nvPr/>
        </p:nvCxnSpPr>
        <p:spPr>
          <a:xfrm>
            <a:off x="3000375" y="2452477"/>
            <a:ext cx="1171575"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pic>
        <p:nvPicPr>
          <p:cNvPr id="14" name="Picture 13">
            <a:extLst>
              <a:ext uri="{FF2B5EF4-FFF2-40B4-BE49-F238E27FC236}">
                <a16:creationId xmlns:a16="http://schemas.microsoft.com/office/drawing/2014/main" id="{85547990-444A-4094-A828-4D39B4D2712B}"/>
              </a:ext>
            </a:extLst>
          </p:cNvPr>
          <p:cNvPicPr>
            <a:picLocks noChangeAspect="1"/>
          </p:cNvPicPr>
          <p:nvPr/>
        </p:nvPicPr>
        <p:blipFill>
          <a:blip r:embed="rId3"/>
          <a:stretch>
            <a:fillRect/>
          </a:stretch>
        </p:blipFill>
        <p:spPr>
          <a:xfrm>
            <a:off x="5964453" y="1792272"/>
            <a:ext cx="866775" cy="1924050"/>
          </a:xfrm>
          <a:prstGeom prst="rect">
            <a:avLst/>
          </a:prstGeom>
        </p:spPr>
      </p:pic>
      <p:sp>
        <p:nvSpPr>
          <p:cNvPr id="15" name="TextBox 14">
            <a:extLst>
              <a:ext uri="{FF2B5EF4-FFF2-40B4-BE49-F238E27FC236}">
                <a16:creationId xmlns:a16="http://schemas.microsoft.com/office/drawing/2014/main" id="{C582A4F0-099B-4C5A-BF05-0A8AD48DA5C3}"/>
              </a:ext>
            </a:extLst>
          </p:cNvPr>
          <p:cNvSpPr txBox="1"/>
          <p:nvPr/>
        </p:nvSpPr>
        <p:spPr>
          <a:xfrm>
            <a:off x="7679184" y="1792272"/>
            <a:ext cx="3090013" cy="584775"/>
          </a:xfrm>
          <a:prstGeom prst="rect">
            <a:avLst/>
          </a:prstGeom>
          <a:noFill/>
        </p:spPr>
        <p:txBody>
          <a:bodyPr wrap="none" rtlCol="0">
            <a:spAutoFit/>
          </a:bodyPr>
          <a:lstStyle/>
          <a:p>
            <a:r>
              <a:rPr lang="en-US" sz="1600"/>
              <a:t>So when </a:t>
            </a:r>
            <a:r>
              <a:rPr lang="en-US" sz="1600" err="1"/>
              <a:t>i</a:t>
            </a:r>
            <a:r>
              <a:rPr lang="en-US" sz="1600"/>
              <a:t> exits the first while loop,</a:t>
            </a:r>
          </a:p>
          <a:p>
            <a:r>
              <a:rPr lang="en-US" sz="1600"/>
              <a:t>it exits with the value of 5.</a:t>
            </a:r>
          </a:p>
        </p:txBody>
      </p:sp>
    </p:spTree>
    <p:extLst>
      <p:ext uri="{BB962C8B-B14F-4D97-AF65-F5344CB8AC3E}">
        <p14:creationId xmlns:p14="http://schemas.microsoft.com/office/powerpoint/2010/main" val="22832044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EF2354F-6E0D-4D20-B24D-29CFC6FECBFB}"/>
              </a:ext>
            </a:extLst>
          </p:cNvPr>
          <p:cNvSpPr txBox="1"/>
          <p:nvPr/>
        </p:nvSpPr>
        <p:spPr>
          <a:xfrm>
            <a:off x="196308" y="1174022"/>
            <a:ext cx="11799383" cy="2677656"/>
          </a:xfrm>
          <a:prstGeom prst="rect">
            <a:avLst/>
          </a:prstGeom>
          <a:noFill/>
        </p:spPr>
        <p:txBody>
          <a:bodyPr wrap="square" rtlCol="0">
            <a:spAutoFit/>
          </a:bodyPr>
          <a:lstStyle/>
          <a:p>
            <a:r>
              <a:rPr lang="en-US" sz="1400" i="1"/>
              <a:t>print(x, y, z, end = ‘ $‘) 	</a:t>
            </a:r>
            <a:r>
              <a:rPr lang="en-US" sz="1400"/>
              <a:t>prints what is bound to x.  Can place string directly in command with print(‘’blah blah’’).  print(x, y, z) will print what’s bound to x, y, z,</a:t>
            </a:r>
          </a:p>
          <a:p>
            <a:r>
              <a:rPr lang="en-US" sz="1400"/>
              <a:t>  		including the spaces in between.  each separate print statement will be placed on its own line.  If do print(a + b), then a and b must be</a:t>
            </a:r>
          </a:p>
          <a:p>
            <a:r>
              <a:rPr lang="en-US" sz="1400"/>
              <a:t>		of the same type.  when print(x) is inside a function and x is not defined inside said function, it will look outside the function for a value</a:t>
            </a:r>
          </a:p>
          <a:p>
            <a:r>
              <a:rPr lang="en-US" sz="1400"/>
              <a:t>		of x to print.  when printing a tuple, the ( ) will be output as well.  print() will output a blank line.  You can print things on same line with</a:t>
            </a:r>
          </a:p>
          <a:p>
            <a:r>
              <a:rPr lang="en-US" sz="1400"/>
              <a:t>                    		print(‘stuff’, end = “ “), print(‘more stuff’, end = “ “), etc.  I guess with no explicit end = ‘something’ statement, there is a \n by</a:t>
            </a:r>
          </a:p>
          <a:p>
            <a:r>
              <a:rPr lang="en-US" sz="1400"/>
              <a:t>		default, and so it automatically creates a new line after each print statement, instead of an empty space.  print() just prints ‘\n’, I guess</a:t>
            </a:r>
          </a:p>
          <a:p>
            <a:r>
              <a:rPr lang="en-US" sz="1400"/>
              <a:t>		because it prints nothing and then end = ‘\n’ implicitly.  Note $ can be anything, like a certain number of spaces, a letter, etc.</a:t>
            </a:r>
          </a:p>
          <a:p>
            <a:endParaRPr lang="en-US" sz="1400" i="1"/>
          </a:p>
          <a:p>
            <a:endParaRPr lang="en-US" sz="1400" i="1"/>
          </a:p>
          <a:p>
            <a:r>
              <a:rPr lang="en-US" sz="1400" i="1"/>
              <a:t>input(x) 		</a:t>
            </a:r>
            <a:r>
              <a:rPr lang="en-US" sz="1400"/>
              <a:t>prompts input with output question given by whatever is bound to x, but does nothing with input unless you explicitly make an</a:t>
            </a:r>
          </a:p>
          <a:p>
            <a:r>
              <a:rPr lang="en-US" sz="1400"/>
              <a:t>		assignment, like y = input(x).  Looks like input(x) assumes type to be string, and you’ll have to cast as </a:t>
            </a:r>
            <a:r>
              <a:rPr lang="en-US" sz="1400" i="1"/>
              <a:t>int</a:t>
            </a:r>
            <a:r>
              <a:rPr lang="en-US" sz="1400"/>
              <a:t> or </a:t>
            </a:r>
            <a:r>
              <a:rPr lang="en-US" sz="1400" i="1"/>
              <a:t>float</a:t>
            </a:r>
            <a:r>
              <a:rPr lang="en-US" sz="1400"/>
              <a:t> if want it to be a 		number.</a:t>
            </a:r>
          </a:p>
        </p:txBody>
      </p:sp>
      <p:sp>
        <p:nvSpPr>
          <p:cNvPr id="4" name="Rectangle 3">
            <a:extLst>
              <a:ext uri="{FF2B5EF4-FFF2-40B4-BE49-F238E27FC236}">
                <a16:creationId xmlns:a16="http://schemas.microsoft.com/office/drawing/2014/main" id="{3301206D-9B98-4ED4-8E6B-54747C6201C1}"/>
              </a:ext>
            </a:extLst>
          </p:cNvPr>
          <p:cNvSpPr/>
          <p:nvPr/>
        </p:nvSpPr>
        <p:spPr>
          <a:xfrm>
            <a:off x="4044537" y="180970"/>
            <a:ext cx="2492990" cy="461665"/>
          </a:xfrm>
          <a:prstGeom prst="rect">
            <a:avLst/>
          </a:prstGeom>
        </p:spPr>
        <p:txBody>
          <a:bodyPr wrap="none">
            <a:spAutoFit/>
          </a:bodyPr>
          <a:lstStyle/>
          <a:p>
            <a:r>
              <a:rPr lang="en-US" sz="2400" b="1" u="sng"/>
              <a:t>Input and Output</a:t>
            </a:r>
          </a:p>
        </p:txBody>
      </p:sp>
    </p:spTree>
    <p:extLst>
      <p:ext uri="{BB962C8B-B14F-4D97-AF65-F5344CB8AC3E}">
        <p14:creationId xmlns:p14="http://schemas.microsoft.com/office/powerpoint/2010/main" val="361633194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399FAF-AA0E-48C0-A869-89B522E7B63B}"/>
              </a:ext>
            </a:extLst>
          </p:cNvPr>
          <p:cNvSpPr txBox="1"/>
          <p:nvPr/>
        </p:nvSpPr>
        <p:spPr>
          <a:xfrm>
            <a:off x="4731372" y="232007"/>
            <a:ext cx="1625766" cy="523220"/>
          </a:xfrm>
          <a:prstGeom prst="rect">
            <a:avLst/>
          </a:prstGeom>
          <a:noFill/>
        </p:spPr>
        <p:txBody>
          <a:bodyPr wrap="none" rtlCol="0">
            <a:spAutoFit/>
          </a:bodyPr>
          <a:lstStyle/>
          <a:p>
            <a:r>
              <a:rPr lang="en-US" sz="2800" b="1" u="sng"/>
              <a:t>Functions</a:t>
            </a:r>
          </a:p>
        </p:txBody>
      </p:sp>
      <p:sp>
        <p:nvSpPr>
          <p:cNvPr id="3" name="TextBox 2">
            <a:extLst>
              <a:ext uri="{FF2B5EF4-FFF2-40B4-BE49-F238E27FC236}">
                <a16:creationId xmlns:a16="http://schemas.microsoft.com/office/drawing/2014/main" id="{63369ED4-5109-4ACB-90AE-3752B8144D5F}"/>
              </a:ext>
            </a:extLst>
          </p:cNvPr>
          <p:cNvSpPr txBox="1"/>
          <p:nvPr/>
        </p:nvSpPr>
        <p:spPr>
          <a:xfrm>
            <a:off x="249985" y="1375436"/>
            <a:ext cx="4543680" cy="830997"/>
          </a:xfrm>
          <a:prstGeom prst="rect">
            <a:avLst/>
          </a:prstGeom>
          <a:noFill/>
        </p:spPr>
        <p:txBody>
          <a:bodyPr wrap="none" rtlCol="0">
            <a:spAutoFit/>
          </a:bodyPr>
          <a:lstStyle/>
          <a:p>
            <a:r>
              <a:rPr lang="en-US" sz="1600"/>
              <a:t>def </a:t>
            </a:r>
            <a:r>
              <a:rPr lang="en-US" sz="1600" err="1"/>
              <a:t>NameofFunction</a:t>
            </a:r>
            <a:r>
              <a:rPr lang="en-US" sz="1600"/>
              <a:t>(parameter1, parameter2, etc.)</a:t>
            </a:r>
            <a:r>
              <a:rPr lang="en-US" sz="1600" b="1"/>
              <a:t>:</a:t>
            </a:r>
          </a:p>
          <a:p>
            <a:r>
              <a:rPr lang="en-US" sz="1600"/>
              <a:t>   commands</a:t>
            </a:r>
          </a:p>
          <a:p>
            <a:r>
              <a:rPr lang="en-US" sz="1600"/>
              <a:t>   return (output)</a:t>
            </a:r>
            <a:endParaRPr lang="en-US"/>
          </a:p>
        </p:txBody>
      </p:sp>
      <mc:AlternateContent xmlns:mc="http://schemas.openxmlformats.org/markup-compatibility/2006" xmlns:p14="http://schemas.microsoft.com/office/powerpoint/2010/main">
        <mc:Choice Requires="p14">
          <p:contentPart p14:bwMode="auto" r:id="rId2">
            <p14:nvContentPartPr>
              <p14:cNvPr id="6" name="Ink 5">
                <a:extLst>
                  <a:ext uri="{FF2B5EF4-FFF2-40B4-BE49-F238E27FC236}">
                    <a16:creationId xmlns:a16="http://schemas.microsoft.com/office/drawing/2014/main" id="{0C81D44E-1FB4-4B3C-A6E5-01E5913C8F84}"/>
                  </a:ext>
                </a:extLst>
              </p14:cNvPr>
              <p14:cNvContentPartPr/>
              <p14:nvPr/>
            </p14:nvContentPartPr>
            <p14:xfrm flipV="1">
              <a:off x="2027565" y="1932435"/>
              <a:ext cx="1268267" cy="830997"/>
            </p14:xfrm>
          </p:contentPart>
        </mc:Choice>
        <mc:Fallback xmlns="">
          <p:pic>
            <p:nvPicPr>
              <p:cNvPr id="6" name="Ink 5">
                <a:extLst>
                  <a:ext uri="{FF2B5EF4-FFF2-40B4-BE49-F238E27FC236}">
                    <a16:creationId xmlns:a16="http://schemas.microsoft.com/office/drawing/2014/main" id="{0C81D44E-1FB4-4B3C-A6E5-01E5913C8F84}"/>
                  </a:ext>
                </a:extLst>
              </p:cNvPr>
              <p:cNvPicPr/>
              <p:nvPr/>
            </p:nvPicPr>
            <p:blipFill>
              <a:blip r:embed="rId3"/>
              <a:stretch>
                <a:fillRect/>
              </a:stretch>
            </p:blipFill>
            <p:spPr>
              <a:xfrm flipV="1">
                <a:off x="2018563" y="1923430"/>
                <a:ext cx="1285912" cy="848647"/>
              </a:xfrm>
              <a:prstGeom prst="rect">
                <a:avLst/>
              </a:prstGeom>
            </p:spPr>
          </p:pic>
        </mc:Fallback>
      </mc:AlternateContent>
      <p:sp>
        <p:nvSpPr>
          <p:cNvPr id="7" name="TextBox 6">
            <a:extLst>
              <a:ext uri="{FF2B5EF4-FFF2-40B4-BE49-F238E27FC236}">
                <a16:creationId xmlns:a16="http://schemas.microsoft.com/office/drawing/2014/main" id="{D5577B67-AC5C-45DA-80B5-24E2C462DAC5}"/>
              </a:ext>
            </a:extLst>
          </p:cNvPr>
          <p:cNvSpPr txBox="1"/>
          <p:nvPr/>
        </p:nvSpPr>
        <p:spPr>
          <a:xfrm>
            <a:off x="2549000" y="2801097"/>
            <a:ext cx="1656159" cy="307777"/>
          </a:xfrm>
          <a:prstGeom prst="rect">
            <a:avLst/>
          </a:prstGeom>
          <a:noFill/>
        </p:spPr>
        <p:txBody>
          <a:bodyPr wrap="none" rtlCol="0">
            <a:spAutoFit/>
          </a:bodyPr>
          <a:lstStyle/>
          <a:p>
            <a:r>
              <a:rPr lang="en-US" sz="1400"/>
              <a:t>observe indentation</a:t>
            </a:r>
            <a:endParaRPr lang="en-US" sz="1600"/>
          </a:p>
        </p:txBody>
      </p:sp>
      <mc:AlternateContent xmlns:mc="http://schemas.openxmlformats.org/markup-compatibility/2006" xmlns:p14="http://schemas.microsoft.com/office/powerpoint/2010/main">
        <mc:Choice Requires="p14">
          <p:contentPart p14:bwMode="auto" r:id="rId4">
            <p14:nvContentPartPr>
              <p14:cNvPr id="8" name="Ink 7">
                <a:extLst>
                  <a:ext uri="{FF2B5EF4-FFF2-40B4-BE49-F238E27FC236}">
                    <a16:creationId xmlns:a16="http://schemas.microsoft.com/office/drawing/2014/main" id="{093075F2-B5AB-4BCC-A434-51B164DF899D}"/>
                  </a:ext>
                </a:extLst>
              </p14:cNvPr>
              <p14:cNvContentPartPr/>
              <p14:nvPr/>
            </p14:nvContentPartPr>
            <p14:xfrm>
              <a:off x="1093406" y="2320638"/>
              <a:ext cx="660744" cy="2457839"/>
            </p14:xfrm>
          </p:contentPart>
        </mc:Choice>
        <mc:Fallback xmlns="">
          <p:pic>
            <p:nvPicPr>
              <p:cNvPr id="8" name="Ink 7">
                <a:extLst>
                  <a:ext uri="{FF2B5EF4-FFF2-40B4-BE49-F238E27FC236}">
                    <a16:creationId xmlns:a16="http://schemas.microsoft.com/office/drawing/2014/main" id="{093075F2-B5AB-4BCC-A434-51B164DF899D}"/>
                  </a:ext>
                </a:extLst>
              </p:cNvPr>
              <p:cNvPicPr/>
              <p:nvPr/>
            </p:nvPicPr>
            <p:blipFill>
              <a:blip r:embed="rId5"/>
              <a:stretch>
                <a:fillRect/>
              </a:stretch>
            </p:blipFill>
            <p:spPr>
              <a:xfrm>
                <a:off x="1084409" y="2311628"/>
                <a:ext cx="678378" cy="2475498"/>
              </a:xfrm>
              <a:prstGeom prst="rect">
                <a:avLst/>
              </a:prstGeom>
            </p:spPr>
          </p:pic>
        </mc:Fallback>
      </mc:AlternateContent>
      <p:sp>
        <p:nvSpPr>
          <p:cNvPr id="9" name="TextBox 8">
            <a:extLst>
              <a:ext uri="{FF2B5EF4-FFF2-40B4-BE49-F238E27FC236}">
                <a16:creationId xmlns:a16="http://schemas.microsoft.com/office/drawing/2014/main" id="{1E542D50-9A18-4619-B2DD-00C96894A30E}"/>
              </a:ext>
            </a:extLst>
          </p:cNvPr>
          <p:cNvSpPr txBox="1"/>
          <p:nvPr/>
        </p:nvSpPr>
        <p:spPr>
          <a:xfrm>
            <a:off x="828534" y="4869871"/>
            <a:ext cx="10372436" cy="1815882"/>
          </a:xfrm>
          <a:prstGeom prst="rect">
            <a:avLst/>
          </a:prstGeom>
          <a:noFill/>
        </p:spPr>
        <p:txBody>
          <a:bodyPr wrap="square" rtlCol="0">
            <a:spAutoFit/>
          </a:bodyPr>
          <a:lstStyle/>
          <a:p>
            <a:r>
              <a:rPr lang="en-US" sz="1400"/>
              <a:t>return is what is </a:t>
            </a:r>
            <a:r>
              <a:rPr lang="en-US" sz="1400" i="1"/>
              <a:t>associated</a:t>
            </a:r>
            <a:r>
              <a:rPr lang="en-US" sz="1400"/>
              <a:t> with the function, but it’s not necessarily the only thing that is output (like if you have print statements in the commands).  You will call the function via: </a:t>
            </a:r>
            <a:r>
              <a:rPr lang="en-US" sz="1400" err="1"/>
              <a:t>NameofFunction</a:t>
            </a:r>
            <a:r>
              <a:rPr lang="en-US" sz="1400"/>
              <a:t>(x, y, etc.), or if there are no arguments, then just </a:t>
            </a:r>
            <a:r>
              <a:rPr lang="en-US" sz="1400" err="1"/>
              <a:t>NameofFunction</a:t>
            </a:r>
            <a:r>
              <a:rPr lang="en-US" sz="1400"/>
              <a:t>().  </a:t>
            </a:r>
          </a:p>
          <a:p>
            <a:endParaRPr lang="en-US" sz="1400"/>
          </a:p>
          <a:p>
            <a:r>
              <a:rPr lang="en-US" sz="1400"/>
              <a:t>You can define the output recursively too, as in ‘some operation on </a:t>
            </a:r>
            <a:r>
              <a:rPr lang="en-US" sz="1400" err="1"/>
              <a:t>NameofFunction</a:t>
            </a:r>
            <a:r>
              <a:rPr lang="en-US" sz="1400"/>
              <a:t>(parameter1’, parameter2’, etc.)’ as long as it will eventually be able to output something once parameter1’ gets decremented (or whatever) enough.  If you do a recursive call, then you need to make sure the base case is handled in the body of the function.</a:t>
            </a:r>
          </a:p>
          <a:p>
            <a:endParaRPr lang="en-US" sz="1400"/>
          </a:p>
          <a:p>
            <a:r>
              <a:rPr lang="en-US" sz="1400"/>
              <a:t>If you don’t make a specific return statement, then the function will by default return </a:t>
            </a:r>
            <a:r>
              <a:rPr lang="en-US" sz="1400" i="1"/>
              <a:t>none</a:t>
            </a:r>
            <a:r>
              <a:rPr lang="en-US" sz="1400"/>
              <a:t>.</a:t>
            </a:r>
          </a:p>
        </p:txBody>
      </p:sp>
      <mc:AlternateContent xmlns:mc="http://schemas.openxmlformats.org/markup-compatibility/2006" xmlns:p14="http://schemas.microsoft.com/office/powerpoint/2010/main">
        <mc:Choice Requires="p14">
          <p:contentPart p14:bwMode="auto" r:id="rId6">
            <p14:nvContentPartPr>
              <p14:cNvPr id="10" name="Ink 9">
                <a:extLst>
                  <a:ext uri="{FF2B5EF4-FFF2-40B4-BE49-F238E27FC236}">
                    <a16:creationId xmlns:a16="http://schemas.microsoft.com/office/drawing/2014/main" id="{B22B69D2-72E1-4A12-B4FC-4A42D7F85B28}"/>
                  </a:ext>
                </a:extLst>
              </p14:cNvPr>
              <p14:cNvContentPartPr/>
              <p14:nvPr/>
            </p14:nvContentPartPr>
            <p14:xfrm>
              <a:off x="4799596" y="1097491"/>
              <a:ext cx="850680" cy="426240"/>
            </p14:xfrm>
          </p:contentPart>
        </mc:Choice>
        <mc:Fallback xmlns="">
          <p:pic>
            <p:nvPicPr>
              <p:cNvPr id="10" name="Ink 9">
                <a:extLst>
                  <a:ext uri="{FF2B5EF4-FFF2-40B4-BE49-F238E27FC236}">
                    <a16:creationId xmlns:a16="http://schemas.microsoft.com/office/drawing/2014/main" id="{B22B69D2-72E1-4A12-B4FC-4A42D7F85B28}"/>
                  </a:ext>
                </a:extLst>
              </p:cNvPr>
              <p:cNvPicPr/>
              <p:nvPr/>
            </p:nvPicPr>
            <p:blipFill>
              <a:blip r:embed="rId7"/>
              <a:stretch>
                <a:fillRect/>
              </a:stretch>
            </p:blipFill>
            <p:spPr>
              <a:xfrm>
                <a:off x="4790592" y="1088491"/>
                <a:ext cx="868327" cy="443880"/>
              </a:xfrm>
              <a:prstGeom prst="rect">
                <a:avLst/>
              </a:prstGeom>
            </p:spPr>
          </p:pic>
        </mc:Fallback>
      </mc:AlternateContent>
      <p:sp>
        <p:nvSpPr>
          <p:cNvPr id="11" name="TextBox 10">
            <a:extLst>
              <a:ext uri="{FF2B5EF4-FFF2-40B4-BE49-F238E27FC236}">
                <a16:creationId xmlns:a16="http://schemas.microsoft.com/office/drawing/2014/main" id="{6BD2D63E-B647-468E-87FC-B9BE038D287F}"/>
              </a:ext>
            </a:extLst>
          </p:cNvPr>
          <p:cNvSpPr txBox="1"/>
          <p:nvPr/>
        </p:nvSpPr>
        <p:spPr>
          <a:xfrm>
            <a:off x="5675730" y="899219"/>
            <a:ext cx="1206549" cy="307777"/>
          </a:xfrm>
          <a:prstGeom prst="rect">
            <a:avLst/>
          </a:prstGeom>
          <a:noFill/>
        </p:spPr>
        <p:txBody>
          <a:bodyPr wrap="none" rtlCol="0">
            <a:spAutoFit/>
          </a:bodyPr>
          <a:lstStyle/>
          <a:p>
            <a:r>
              <a:rPr lang="en-US" sz="1400"/>
              <a:t>observe colon</a:t>
            </a:r>
            <a:endParaRPr lang="en-US" sz="1600"/>
          </a:p>
        </p:txBody>
      </p:sp>
      <p:sp>
        <p:nvSpPr>
          <p:cNvPr id="13" name="TextBox 12">
            <a:extLst>
              <a:ext uri="{FF2B5EF4-FFF2-40B4-BE49-F238E27FC236}">
                <a16:creationId xmlns:a16="http://schemas.microsoft.com/office/drawing/2014/main" id="{A1A27050-CFCB-4E4F-B8F0-EFFB278D0CDF}"/>
              </a:ext>
            </a:extLst>
          </p:cNvPr>
          <p:cNvSpPr txBox="1"/>
          <p:nvPr/>
        </p:nvSpPr>
        <p:spPr>
          <a:xfrm>
            <a:off x="3392636" y="3586650"/>
            <a:ext cx="8057838" cy="1169551"/>
          </a:xfrm>
          <a:prstGeom prst="rect">
            <a:avLst/>
          </a:prstGeom>
          <a:noFill/>
        </p:spPr>
        <p:txBody>
          <a:bodyPr wrap="square" rtlCol="0">
            <a:spAutoFit/>
          </a:bodyPr>
          <a:lstStyle/>
          <a:p>
            <a:pPr marL="285750" indent="-285750">
              <a:buFont typeface="Arial" panose="020B0604020202020204" pitchFamily="34" charset="0"/>
              <a:buChar char="•"/>
            </a:pPr>
            <a:r>
              <a:rPr lang="en-US" sz="1400"/>
              <a:t>The value associated with the function is whatever </a:t>
            </a:r>
            <a:r>
              <a:rPr lang="en-US" sz="1400" i="1"/>
              <a:t>output</a:t>
            </a:r>
            <a:r>
              <a:rPr lang="en-US" sz="1400"/>
              <a:t> is.</a:t>
            </a:r>
          </a:p>
          <a:p>
            <a:pPr marL="285750" indent="-285750">
              <a:buFont typeface="Arial" panose="020B0604020202020204" pitchFamily="34" charset="0"/>
              <a:buChar char="•"/>
            </a:pPr>
            <a:r>
              <a:rPr lang="en-US" sz="1400" i="1">
                <a:solidFill>
                  <a:srgbClr val="FF0000"/>
                </a:solidFill>
              </a:rPr>
              <a:t>Variables defined outside the function can be accessed by the function, and modified by it too – see recursive Fib functions.</a:t>
            </a:r>
          </a:p>
          <a:p>
            <a:pPr marL="285750" indent="-285750">
              <a:buFont typeface="Arial" panose="020B0604020202020204" pitchFamily="34" charset="0"/>
              <a:buChar char="•"/>
            </a:pPr>
            <a:r>
              <a:rPr lang="en-US" sz="1400"/>
              <a:t>Variables defined inside a function cannot be passed outside the function, unless they are</a:t>
            </a:r>
          </a:p>
          <a:p>
            <a:r>
              <a:rPr lang="en-US" sz="1400"/>
              <a:t>       explicitly returned, or prefaced with the keyword </a:t>
            </a:r>
            <a:r>
              <a:rPr lang="en-US" sz="1400" i="1">
                <a:solidFill>
                  <a:srgbClr val="7030A0"/>
                </a:solidFill>
              </a:rPr>
              <a:t>global</a:t>
            </a:r>
            <a:endParaRPr lang="en-US" sz="1400"/>
          </a:p>
        </p:txBody>
      </p:sp>
      <mc:AlternateContent xmlns:mc="http://schemas.openxmlformats.org/markup-compatibility/2006" xmlns:p14="http://schemas.microsoft.com/office/powerpoint/2010/main">
        <mc:Choice Requires="p14">
          <p:contentPart p14:bwMode="auto" r:id="rId8">
            <p14:nvContentPartPr>
              <p14:cNvPr id="4" name="Ink 3">
                <a:extLst>
                  <a:ext uri="{FF2B5EF4-FFF2-40B4-BE49-F238E27FC236}">
                    <a16:creationId xmlns:a16="http://schemas.microsoft.com/office/drawing/2014/main" id="{324E4371-5E8C-44C5-B999-DB0DF35920A1}"/>
                  </a:ext>
                </a:extLst>
              </p14:cNvPr>
              <p14:cNvContentPartPr/>
              <p14:nvPr/>
            </p14:nvContentPartPr>
            <p14:xfrm>
              <a:off x="3728392" y="1684772"/>
              <a:ext cx="2043143" cy="184202"/>
            </p14:xfrm>
          </p:contentPart>
        </mc:Choice>
        <mc:Fallback xmlns="">
          <p:pic>
            <p:nvPicPr>
              <p:cNvPr id="4" name="Ink 3">
                <a:extLst>
                  <a:ext uri="{FF2B5EF4-FFF2-40B4-BE49-F238E27FC236}">
                    <a16:creationId xmlns:a16="http://schemas.microsoft.com/office/drawing/2014/main" id="{324E4371-5E8C-44C5-B999-DB0DF35920A1}"/>
                  </a:ext>
                </a:extLst>
              </p:cNvPr>
              <p:cNvPicPr/>
              <p:nvPr/>
            </p:nvPicPr>
            <p:blipFill>
              <a:blip r:embed="rId9"/>
              <a:stretch>
                <a:fillRect/>
              </a:stretch>
            </p:blipFill>
            <p:spPr>
              <a:xfrm>
                <a:off x="3710391" y="1666748"/>
                <a:ext cx="2078785" cy="219889"/>
              </a:xfrm>
              <a:prstGeom prst="rect">
                <a:avLst/>
              </a:prstGeom>
            </p:spPr>
          </p:pic>
        </mc:Fallback>
      </mc:AlternateContent>
      <p:sp>
        <p:nvSpPr>
          <p:cNvPr id="5" name="TextBox 4">
            <a:extLst>
              <a:ext uri="{FF2B5EF4-FFF2-40B4-BE49-F238E27FC236}">
                <a16:creationId xmlns:a16="http://schemas.microsoft.com/office/drawing/2014/main" id="{8106A494-8EC5-4832-B134-DFFCAA508DE6}"/>
              </a:ext>
            </a:extLst>
          </p:cNvPr>
          <p:cNvSpPr txBox="1"/>
          <p:nvPr/>
        </p:nvSpPr>
        <p:spPr>
          <a:xfrm>
            <a:off x="5947955" y="1463827"/>
            <a:ext cx="5860588" cy="1815882"/>
          </a:xfrm>
          <a:prstGeom prst="rect">
            <a:avLst/>
          </a:prstGeom>
          <a:noFill/>
        </p:spPr>
        <p:txBody>
          <a:bodyPr wrap="square" rtlCol="0">
            <a:spAutoFit/>
          </a:bodyPr>
          <a:lstStyle/>
          <a:p>
            <a:r>
              <a:rPr lang="en-US" sz="1400"/>
              <a:t>you can explicitly fill the value of a parameter into the definition, if you expect it not to change much, like, NameofFunction(parameter1, parameter2 = p2, etc.).  </a:t>
            </a:r>
            <a:r>
              <a:rPr lang="en-US" sz="1400" b="1"/>
              <a:t>Might think of this as like initialization as in classes.</a:t>
            </a:r>
            <a:r>
              <a:rPr lang="en-US" sz="1400"/>
              <a:t>  Argument list can be empty also.  And can write NameofFunction(*parameters), where parameters (or whatever you call it) will be a tuple storing user-supplied input parameters of indeterminant number.  </a:t>
            </a:r>
            <a:r>
              <a:rPr lang="en-US" sz="1400">
                <a:solidFill>
                  <a:srgbClr val="0000FF"/>
                </a:solidFill>
              </a:rPr>
              <a:t>Can also write NameofFunction(**parameters) for keyword=value pairs of indeterminant number – see example in next slide. </a:t>
            </a:r>
          </a:p>
        </p:txBody>
      </p:sp>
      <mc:AlternateContent xmlns:mc="http://schemas.openxmlformats.org/markup-compatibility/2006" xmlns:p14="http://schemas.microsoft.com/office/powerpoint/2010/main">
        <mc:Choice Requires="p14">
          <p:contentPart p14:bwMode="auto" r:id="rId10">
            <p14:nvContentPartPr>
              <p14:cNvPr id="14" name="Ink 13">
                <a:extLst>
                  <a:ext uri="{FF2B5EF4-FFF2-40B4-BE49-F238E27FC236}">
                    <a16:creationId xmlns:a16="http://schemas.microsoft.com/office/drawing/2014/main" id="{4ED55602-E797-4FD3-B79D-B89AE475C3AC}"/>
                  </a:ext>
                </a:extLst>
              </p14:cNvPr>
              <p14:cNvContentPartPr/>
              <p14:nvPr/>
            </p14:nvContentPartPr>
            <p14:xfrm>
              <a:off x="1415192" y="2280418"/>
              <a:ext cx="1880640" cy="1815882"/>
            </p14:xfrm>
          </p:contentPart>
        </mc:Choice>
        <mc:Fallback xmlns="">
          <p:pic>
            <p:nvPicPr>
              <p:cNvPr id="14" name="Ink 13">
                <a:extLst>
                  <a:ext uri="{FF2B5EF4-FFF2-40B4-BE49-F238E27FC236}">
                    <a16:creationId xmlns:a16="http://schemas.microsoft.com/office/drawing/2014/main" id="{4ED55602-E797-4FD3-B79D-B89AE475C3AC}"/>
                  </a:ext>
                </a:extLst>
              </p:cNvPr>
              <p:cNvPicPr/>
              <p:nvPr/>
            </p:nvPicPr>
            <p:blipFill>
              <a:blip r:embed="rId11"/>
              <a:stretch>
                <a:fillRect/>
              </a:stretch>
            </p:blipFill>
            <p:spPr>
              <a:xfrm>
                <a:off x="1406190" y="2271412"/>
                <a:ext cx="1898283" cy="1833533"/>
              </a:xfrm>
              <a:prstGeom prst="rect">
                <a:avLst/>
              </a:prstGeom>
            </p:spPr>
          </p:pic>
        </mc:Fallback>
      </mc:AlternateContent>
    </p:spTree>
    <p:extLst>
      <p:ext uri="{BB962C8B-B14F-4D97-AF65-F5344CB8AC3E}">
        <p14:creationId xmlns:p14="http://schemas.microsoft.com/office/powerpoint/2010/main" val="1580355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399FAF-AA0E-48C0-A869-89B522E7B63B}"/>
              </a:ext>
            </a:extLst>
          </p:cNvPr>
          <p:cNvSpPr txBox="1"/>
          <p:nvPr/>
        </p:nvSpPr>
        <p:spPr>
          <a:xfrm>
            <a:off x="4721164" y="217135"/>
            <a:ext cx="1625766" cy="523220"/>
          </a:xfrm>
          <a:prstGeom prst="rect">
            <a:avLst/>
          </a:prstGeom>
          <a:noFill/>
        </p:spPr>
        <p:txBody>
          <a:bodyPr wrap="none" rtlCol="0">
            <a:spAutoFit/>
          </a:bodyPr>
          <a:lstStyle/>
          <a:p>
            <a:r>
              <a:rPr lang="en-US" sz="2800" b="1" u="sng"/>
              <a:t>Functions</a:t>
            </a:r>
          </a:p>
        </p:txBody>
      </p:sp>
      <p:sp>
        <p:nvSpPr>
          <p:cNvPr id="21" name="TextBox 20">
            <a:extLst>
              <a:ext uri="{FF2B5EF4-FFF2-40B4-BE49-F238E27FC236}">
                <a16:creationId xmlns:a16="http://schemas.microsoft.com/office/drawing/2014/main" id="{0ED8F71C-0C67-419E-B561-4E2C7E4B3E96}"/>
              </a:ext>
            </a:extLst>
          </p:cNvPr>
          <p:cNvSpPr txBox="1"/>
          <p:nvPr/>
        </p:nvSpPr>
        <p:spPr>
          <a:xfrm>
            <a:off x="348750" y="1077922"/>
            <a:ext cx="6403997" cy="338554"/>
          </a:xfrm>
          <a:prstGeom prst="rect">
            <a:avLst/>
          </a:prstGeom>
          <a:noFill/>
        </p:spPr>
        <p:txBody>
          <a:bodyPr wrap="none" rtlCol="0">
            <a:spAutoFit/>
          </a:bodyPr>
          <a:lstStyle/>
          <a:p>
            <a:r>
              <a:rPr lang="en-US" sz="1600"/>
              <a:t>Here’s an example of the function(*params), and function(**params guys),</a:t>
            </a:r>
          </a:p>
        </p:txBody>
      </p:sp>
      <p:sp>
        <p:nvSpPr>
          <p:cNvPr id="7" name="TextBox 6">
            <a:extLst>
              <a:ext uri="{FF2B5EF4-FFF2-40B4-BE49-F238E27FC236}">
                <a16:creationId xmlns:a16="http://schemas.microsoft.com/office/drawing/2014/main" id="{48E4CBC9-E5E8-881E-ED96-254678E29A35}"/>
              </a:ext>
            </a:extLst>
          </p:cNvPr>
          <p:cNvSpPr txBox="1"/>
          <p:nvPr/>
        </p:nvSpPr>
        <p:spPr>
          <a:xfrm>
            <a:off x="388078" y="1754043"/>
            <a:ext cx="3544824" cy="738664"/>
          </a:xfrm>
          <a:prstGeom prst="rect">
            <a:avLst/>
          </a:prstGeom>
          <a:noFill/>
        </p:spPr>
        <p:txBody>
          <a:bodyPr wrap="square" rtlCol="0">
            <a:spAutoFit/>
          </a:bodyPr>
          <a:lstStyle/>
          <a:p>
            <a:r>
              <a:rPr lang="en-US" sz="1400"/>
              <a:t>this one takes in an arbitrary number of numbers and sums them.  So </a:t>
            </a:r>
            <a:r>
              <a:rPr lang="en-US" sz="1400" i="1"/>
              <a:t>numbers</a:t>
            </a:r>
            <a:r>
              <a:rPr lang="en-US" sz="1400"/>
              <a:t> is kind of treated as a list.</a:t>
            </a:r>
          </a:p>
        </p:txBody>
      </p:sp>
      <p:pic>
        <p:nvPicPr>
          <p:cNvPr id="8" name="Picture 7">
            <a:extLst>
              <a:ext uri="{FF2B5EF4-FFF2-40B4-BE49-F238E27FC236}">
                <a16:creationId xmlns:a16="http://schemas.microsoft.com/office/drawing/2014/main" id="{7F9C4143-13FD-A366-743C-A274F6745B8D}"/>
              </a:ext>
            </a:extLst>
          </p:cNvPr>
          <p:cNvPicPr>
            <a:picLocks noChangeAspect="1"/>
          </p:cNvPicPr>
          <p:nvPr/>
        </p:nvPicPr>
        <p:blipFill>
          <a:blip r:embed="rId2"/>
          <a:stretch>
            <a:fillRect/>
          </a:stretch>
        </p:blipFill>
        <p:spPr>
          <a:xfrm>
            <a:off x="482312" y="2751824"/>
            <a:ext cx="2251054" cy="992300"/>
          </a:xfrm>
          <a:prstGeom prst="rect">
            <a:avLst/>
          </a:prstGeom>
        </p:spPr>
      </p:pic>
      <p:pic>
        <p:nvPicPr>
          <p:cNvPr id="9" name="Picture 8">
            <a:extLst>
              <a:ext uri="{FF2B5EF4-FFF2-40B4-BE49-F238E27FC236}">
                <a16:creationId xmlns:a16="http://schemas.microsoft.com/office/drawing/2014/main" id="{C1CE5722-2762-FBCC-6E45-B889E04A4B5D}"/>
              </a:ext>
            </a:extLst>
          </p:cNvPr>
          <p:cNvPicPr>
            <a:picLocks noChangeAspect="1"/>
          </p:cNvPicPr>
          <p:nvPr/>
        </p:nvPicPr>
        <p:blipFill>
          <a:blip r:embed="rId3"/>
          <a:stretch>
            <a:fillRect/>
          </a:stretch>
        </p:blipFill>
        <p:spPr>
          <a:xfrm>
            <a:off x="482312" y="4365294"/>
            <a:ext cx="1873313" cy="992300"/>
          </a:xfrm>
          <a:prstGeom prst="rect">
            <a:avLst/>
          </a:prstGeom>
        </p:spPr>
      </p:pic>
      <mc:AlternateContent xmlns:mc="http://schemas.openxmlformats.org/markup-compatibility/2006" xmlns:p14="http://schemas.microsoft.com/office/powerpoint/2010/main">
        <mc:Choice Requires="p14">
          <p:contentPart p14:bwMode="auto" r:id="rId4">
            <p14:nvContentPartPr>
              <p14:cNvPr id="10" name="Ink 9">
                <a:extLst>
                  <a:ext uri="{FF2B5EF4-FFF2-40B4-BE49-F238E27FC236}">
                    <a16:creationId xmlns:a16="http://schemas.microsoft.com/office/drawing/2014/main" id="{738E9440-E61A-FE90-24F6-DD3444E60FBA}"/>
                  </a:ext>
                </a:extLst>
              </p14:cNvPr>
              <p14:cNvContentPartPr/>
              <p14:nvPr/>
            </p14:nvContentPartPr>
            <p14:xfrm>
              <a:off x="1125591" y="3820529"/>
              <a:ext cx="174960" cy="468360"/>
            </p14:xfrm>
          </p:contentPart>
        </mc:Choice>
        <mc:Fallback xmlns="">
          <p:pic>
            <p:nvPicPr>
              <p:cNvPr id="10" name="Ink 9">
                <a:extLst>
                  <a:ext uri="{FF2B5EF4-FFF2-40B4-BE49-F238E27FC236}">
                    <a16:creationId xmlns:a16="http://schemas.microsoft.com/office/drawing/2014/main" id="{738E9440-E61A-FE90-24F6-DD3444E60FBA}"/>
                  </a:ext>
                </a:extLst>
              </p:cNvPr>
              <p:cNvPicPr/>
              <p:nvPr/>
            </p:nvPicPr>
            <p:blipFill>
              <a:blip r:embed="rId5"/>
              <a:stretch>
                <a:fillRect/>
              </a:stretch>
            </p:blipFill>
            <p:spPr>
              <a:xfrm>
                <a:off x="1119471" y="3814409"/>
                <a:ext cx="187200" cy="480600"/>
              </a:xfrm>
              <a:prstGeom prst="rect">
                <a:avLst/>
              </a:prstGeom>
            </p:spPr>
          </p:pic>
        </mc:Fallback>
      </mc:AlternateContent>
      <p:pic>
        <p:nvPicPr>
          <p:cNvPr id="3" name="Picture 2">
            <a:extLst>
              <a:ext uri="{FF2B5EF4-FFF2-40B4-BE49-F238E27FC236}">
                <a16:creationId xmlns:a16="http://schemas.microsoft.com/office/drawing/2014/main" id="{5F47957C-D72B-7CC6-719F-BC44B9604459}"/>
              </a:ext>
            </a:extLst>
          </p:cNvPr>
          <p:cNvPicPr>
            <a:picLocks noChangeAspect="1"/>
          </p:cNvPicPr>
          <p:nvPr/>
        </p:nvPicPr>
        <p:blipFill>
          <a:blip r:embed="rId6"/>
          <a:stretch>
            <a:fillRect/>
          </a:stretch>
        </p:blipFill>
        <p:spPr>
          <a:xfrm>
            <a:off x="6680562" y="2831427"/>
            <a:ext cx="2114845" cy="1009791"/>
          </a:xfrm>
          <a:prstGeom prst="rect">
            <a:avLst/>
          </a:prstGeom>
        </p:spPr>
      </p:pic>
      <p:pic>
        <p:nvPicPr>
          <p:cNvPr id="4" name="Picture 3">
            <a:extLst>
              <a:ext uri="{FF2B5EF4-FFF2-40B4-BE49-F238E27FC236}">
                <a16:creationId xmlns:a16="http://schemas.microsoft.com/office/drawing/2014/main" id="{D48E35A1-2EC1-5F5F-980D-506FBE05959D}"/>
              </a:ext>
            </a:extLst>
          </p:cNvPr>
          <p:cNvPicPr>
            <a:picLocks noChangeAspect="1"/>
          </p:cNvPicPr>
          <p:nvPr/>
        </p:nvPicPr>
        <p:blipFill>
          <a:blip r:embed="rId7"/>
          <a:stretch>
            <a:fillRect/>
          </a:stretch>
        </p:blipFill>
        <p:spPr>
          <a:xfrm>
            <a:off x="6680562" y="4599470"/>
            <a:ext cx="2962688" cy="523948"/>
          </a:xfrm>
          <a:prstGeom prst="rect">
            <a:avLst/>
          </a:prstGeom>
        </p:spPr>
      </p:pic>
      <mc:AlternateContent xmlns:mc="http://schemas.openxmlformats.org/markup-compatibility/2006" xmlns:p14="http://schemas.microsoft.com/office/powerpoint/2010/main">
        <mc:Choice Requires="p14">
          <p:contentPart p14:bwMode="auto" r:id="rId8">
            <p14:nvContentPartPr>
              <p14:cNvPr id="5" name="Ink 4">
                <a:extLst>
                  <a:ext uri="{FF2B5EF4-FFF2-40B4-BE49-F238E27FC236}">
                    <a16:creationId xmlns:a16="http://schemas.microsoft.com/office/drawing/2014/main" id="{BF9BC8D7-28D6-EF64-E0C9-EB491D5C54AF}"/>
                  </a:ext>
                </a:extLst>
              </p14:cNvPr>
              <p14:cNvContentPartPr/>
              <p14:nvPr/>
            </p14:nvContentPartPr>
            <p14:xfrm>
              <a:off x="7059031" y="3896934"/>
              <a:ext cx="174960" cy="468360"/>
            </p14:xfrm>
          </p:contentPart>
        </mc:Choice>
        <mc:Fallback xmlns="">
          <p:pic>
            <p:nvPicPr>
              <p:cNvPr id="5" name="Ink 4">
                <a:extLst>
                  <a:ext uri="{FF2B5EF4-FFF2-40B4-BE49-F238E27FC236}">
                    <a16:creationId xmlns:a16="http://schemas.microsoft.com/office/drawing/2014/main" id="{BF9BC8D7-28D6-EF64-E0C9-EB491D5C54AF}"/>
                  </a:ext>
                </a:extLst>
              </p:cNvPr>
              <p:cNvPicPr/>
              <p:nvPr/>
            </p:nvPicPr>
            <p:blipFill>
              <a:blip r:embed="rId9"/>
              <a:stretch>
                <a:fillRect/>
              </a:stretch>
            </p:blipFill>
            <p:spPr>
              <a:xfrm>
                <a:off x="7052911" y="3890814"/>
                <a:ext cx="187200" cy="480600"/>
              </a:xfrm>
              <a:prstGeom prst="rect">
                <a:avLst/>
              </a:prstGeom>
            </p:spPr>
          </p:pic>
        </mc:Fallback>
      </mc:AlternateContent>
      <p:sp>
        <p:nvSpPr>
          <p:cNvPr id="6" name="TextBox 5">
            <a:extLst>
              <a:ext uri="{FF2B5EF4-FFF2-40B4-BE49-F238E27FC236}">
                <a16:creationId xmlns:a16="http://schemas.microsoft.com/office/drawing/2014/main" id="{3CED1A3B-6C3C-DCC3-7FBA-F6407EB8E1A2}"/>
              </a:ext>
            </a:extLst>
          </p:cNvPr>
          <p:cNvSpPr txBox="1"/>
          <p:nvPr/>
        </p:nvSpPr>
        <p:spPr>
          <a:xfrm>
            <a:off x="6498674" y="2104743"/>
            <a:ext cx="4593466" cy="307777"/>
          </a:xfrm>
          <a:prstGeom prst="rect">
            <a:avLst/>
          </a:prstGeom>
          <a:noFill/>
        </p:spPr>
        <p:txBody>
          <a:bodyPr wrap="square" rtlCol="0">
            <a:spAutoFit/>
          </a:bodyPr>
          <a:lstStyle/>
          <a:p>
            <a:r>
              <a:rPr lang="en-US" sz="1400"/>
              <a:t>This takes an arbitrary number of lists and zips them up.</a:t>
            </a:r>
          </a:p>
        </p:txBody>
      </p:sp>
    </p:spTree>
    <p:extLst>
      <p:ext uri="{BB962C8B-B14F-4D97-AF65-F5344CB8AC3E}">
        <p14:creationId xmlns:p14="http://schemas.microsoft.com/office/powerpoint/2010/main" val="9729662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399FAF-AA0E-48C0-A869-89B522E7B63B}"/>
              </a:ext>
            </a:extLst>
          </p:cNvPr>
          <p:cNvSpPr txBox="1"/>
          <p:nvPr/>
        </p:nvSpPr>
        <p:spPr>
          <a:xfrm>
            <a:off x="4721164" y="217135"/>
            <a:ext cx="1625766" cy="523220"/>
          </a:xfrm>
          <a:prstGeom prst="rect">
            <a:avLst/>
          </a:prstGeom>
          <a:noFill/>
        </p:spPr>
        <p:txBody>
          <a:bodyPr wrap="none" rtlCol="0">
            <a:spAutoFit/>
          </a:bodyPr>
          <a:lstStyle/>
          <a:p>
            <a:r>
              <a:rPr lang="en-US" sz="2800" b="1" u="sng"/>
              <a:t>Functions</a:t>
            </a:r>
          </a:p>
        </p:txBody>
      </p:sp>
      <p:sp>
        <p:nvSpPr>
          <p:cNvPr id="21" name="TextBox 20">
            <a:extLst>
              <a:ext uri="{FF2B5EF4-FFF2-40B4-BE49-F238E27FC236}">
                <a16:creationId xmlns:a16="http://schemas.microsoft.com/office/drawing/2014/main" id="{0ED8F71C-0C67-419E-B561-4E2C7E4B3E96}"/>
              </a:ext>
            </a:extLst>
          </p:cNvPr>
          <p:cNvSpPr txBox="1"/>
          <p:nvPr/>
        </p:nvSpPr>
        <p:spPr>
          <a:xfrm>
            <a:off x="6997170" y="1490008"/>
            <a:ext cx="4262077" cy="1569660"/>
          </a:xfrm>
          <a:prstGeom prst="rect">
            <a:avLst/>
          </a:prstGeom>
          <a:noFill/>
        </p:spPr>
        <p:txBody>
          <a:bodyPr wrap="square" rtlCol="0">
            <a:spAutoFit/>
          </a:bodyPr>
          <a:lstStyle/>
          <a:p>
            <a:r>
              <a:rPr lang="en-US" sz="1600"/>
              <a:t>Here’s another example of function(**params).  You can store all (or some) of the arguments of a function in a dictionary and then pass it to the function using the **params thing.  It will automatically match up the key in the dictionary to the argument in the function:</a:t>
            </a:r>
          </a:p>
        </p:txBody>
      </p:sp>
      <p:pic>
        <p:nvPicPr>
          <p:cNvPr id="3" name="Picture 2">
            <a:extLst>
              <a:ext uri="{FF2B5EF4-FFF2-40B4-BE49-F238E27FC236}">
                <a16:creationId xmlns:a16="http://schemas.microsoft.com/office/drawing/2014/main" id="{CE2CA2A3-68F9-AA4D-3998-15B53EBB56A8}"/>
              </a:ext>
            </a:extLst>
          </p:cNvPr>
          <p:cNvPicPr>
            <a:picLocks noChangeAspect="1"/>
          </p:cNvPicPr>
          <p:nvPr/>
        </p:nvPicPr>
        <p:blipFill>
          <a:blip r:embed="rId2"/>
          <a:stretch>
            <a:fillRect/>
          </a:stretch>
        </p:blipFill>
        <p:spPr>
          <a:xfrm>
            <a:off x="7128622" y="3346051"/>
            <a:ext cx="2095792" cy="781159"/>
          </a:xfrm>
          <a:prstGeom prst="rect">
            <a:avLst/>
          </a:prstGeom>
        </p:spPr>
      </p:pic>
      <p:pic>
        <p:nvPicPr>
          <p:cNvPr id="4" name="Picture 3">
            <a:extLst>
              <a:ext uri="{FF2B5EF4-FFF2-40B4-BE49-F238E27FC236}">
                <a16:creationId xmlns:a16="http://schemas.microsoft.com/office/drawing/2014/main" id="{5BC5F476-4824-42B3-D82C-86091C71C646}"/>
              </a:ext>
            </a:extLst>
          </p:cNvPr>
          <p:cNvPicPr>
            <a:picLocks noChangeAspect="1"/>
          </p:cNvPicPr>
          <p:nvPr/>
        </p:nvPicPr>
        <p:blipFill>
          <a:blip r:embed="rId3"/>
          <a:stretch>
            <a:fillRect/>
          </a:stretch>
        </p:blipFill>
        <p:spPr>
          <a:xfrm>
            <a:off x="7128622" y="4127210"/>
            <a:ext cx="2429214" cy="447737"/>
          </a:xfrm>
          <a:prstGeom prst="rect">
            <a:avLst/>
          </a:prstGeom>
        </p:spPr>
      </p:pic>
      <p:sp>
        <p:nvSpPr>
          <p:cNvPr id="11" name="TextBox 10">
            <a:extLst>
              <a:ext uri="{FF2B5EF4-FFF2-40B4-BE49-F238E27FC236}">
                <a16:creationId xmlns:a16="http://schemas.microsoft.com/office/drawing/2014/main" id="{7D305FEF-932A-B186-1A8B-93FE3F8EACD6}"/>
              </a:ext>
            </a:extLst>
          </p:cNvPr>
          <p:cNvSpPr txBox="1"/>
          <p:nvPr/>
        </p:nvSpPr>
        <p:spPr>
          <a:xfrm>
            <a:off x="325849" y="1490008"/>
            <a:ext cx="4395315" cy="738664"/>
          </a:xfrm>
          <a:prstGeom prst="rect">
            <a:avLst/>
          </a:prstGeom>
          <a:noFill/>
        </p:spPr>
        <p:txBody>
          <a:bodyPr wrap="square" rtlCol="0">
            <a:spAutoFit/>
          </a:bodyPr>
          <a:lstStyle/>
          <a:p>
            <a:r>
              <a:rPr lang="en-US" sz="1400"/>
              <a:t>this one takes in an arbitrary number of name:traits pairs, and stores them in the dictionary above it.  So </a:t>
            </a:r>
            <a:r>
              <a:rPr lang="en-US" sz="1400" i="1"/>
              <a:t>friends</a:t>
            </a:r>
            <a:r>
              <a:rPr lang="en-US" sz="1400"/>
              <a:t> is kind of treated as a dictionary.</a:t>
            </a:r>
          </a:p>
        </p:txBody>
      </p:sp>
      <p:pic>
        <p:nvPicPr>
          <p:cNvPr id="12" name="Picture 11">
            <a:extLst>
              <a:ext uri="{FF2B5EF4-FFF2-40B4-BE49-F238E27FC236}">
                <a16:creationId xmlns:a16="http://schemas.microsoft.com/office/drawing/2014/main" id="{7024CE38-932E-3A1C-6661-CD1F2A005016}"/>
              </a:ext>
            </a:extLst>
          </p:cNvPr>
          <p:cNvPicPr>
            <a:picLocks noChangeAspect="1"/>
          </p:cNvPicPr>
          <p:nvPr/>
        </p:nvPicPr>
        <p:blipFill>
          <a:blip r:embed="rId4"/>
          <a:stretch>
            <a:fillRect/>
          </a:stretch>
        </p:blipFill>
        <p:spPr>
          <a:xfrm>
            <a:off x="425826" y="2325379"/>
            <a:ext cx="3220556" cy="932493"/>
          </a:xfrm>
          <a:prstGeom prst="rect">
            <a:avLst/>
          </a:prstGeom>
        </p:spPr>
      </p:pic>
      <mc:AlternateContent xmlns:mc="http://schemas.openxmlformats.org/markup-compatibility/2006" xmlns:p14="http://schemas.microsoft.com/office/powerpoint/2010/main">
        <mc:Choice Requires="p14">
          <p:contentPart p14:bwMode="auto" r:id="rId5">
            <p14:nvContentPartPr>
              <p14:cNvPr id="13" name="Ink 12">
                <a:extLst>
                  <a:ext uri="{FF2B5EF4-FFF2-40B4-BE49-F238E27FC236}">
                    <a16:creationId xmlns:a16="http://schemas.microsoft.com/office/drawing/2014/main" id="{0ABBC19A-39B7-B027-1FD1-6BA784B976A8}"/>
                  </a:ext>
                </a:extLst>
              </p14:cNvPr>
              <p14:cNvContentPartPr/>
              <p14:nvPr/>
            </p14:nvContentPartPr>
            <p14:xfrm>
              <a:off x="1643313" y="3357549"/>
              <a:ext cx="174960" cy="468360"/>
            </p14:xfrm>
          </p:contentPart>
        </mc:Choice>
        <mc:Fallback xmlns="">
          <p:pic>
            <p:nvPicPr>
              <p:cNvPr id="13" name="Ink 12">
                <a:extLst>
                  <a:ext uri="{FF2B5EF4-FFF2-40B4-BE49-F238E27FC236}">
                    <a16:creationId xmlns:a16="http://schemas.microsoft.com/office/drawing/2014/main" id="{0ABBC19A-39B7-B027-1FD1-6BA784B976A8}"/>
                  </a:ext>
                </a:extLst>
              </p:cNvPr>
              <p:cNvPicPr/>
              <p:nvPr/>
            </p:nvPicPr>
            <p:blipFill>
              <a:blip r:embed="rId6"/>
              <a:stretch>
                <a:fillRect/>
              </a:stretch>
            </p:blipFill>
            <p:spPr>
              <a:xfrm>
                <a:off x="1637193" y="3351429"/>
                <a:ext cx="187200" cy="480600"/>
              </a:xfrm>
              <a:prstGeom prst="rect">
                <a:avLst/>
              </a:prstGeom>
            </p:spPr>
          </p:pic>
        </mc:Fallback>
      </mc:AlternateContent>
      <p:pic>
        <p:nvPicPr>
          <p:cNvPr id="14" name="Picture 13">
            <a:extLst>
              <a:ext uri="{FF2B5EF4-FFF2-40B4-BE49-F238E27FC236}">
                <a16:creationId xmlns:a16="http://schemas.microsoft.com/office/drawing/2014/main" id="{00B9E0A5-053A-F6CC-BB3F-A26F22340E60}"/>
              </a:ext>
            </a:extLst>
          </p:cNvPr>
          <p:cNvPicPr>
            <a:picLocks noChangeAspect="1"/>
          </p:cNvPicPr>
          <p:nvPr/>
        </p:nvPicPr>
        <p:blipFill>
          <a:blip r:embed="rId7"/>
          <a:stretch>
            <a:fillRect/>
          </a:stretch>
        </p:blipFill>
        <p:spPr>
          <a:xfrm>
            <a:off x="425826" y="3925586"/>
            <a:ext cx="4840640" cy="2580703"/>
          </a:xfrm>
          <a:prstGeom prst="rect">
            <a:avLst/>
          </a:prstGeom>
        </p:spPr>
      </p:pic>
      <p:pic>
        <p:nvPicPr>
          <p:cNvPr id="5" name="Picture 4">
            <a:extLst>
              <a:ext uri="{FF2B5EF4-FFF2-40B4-BE49-F238E27FC236}">
                <a16:creationId xmlns:a16="http://schemas.microsoft.com/office/drawing/2014/main" id="{3DCA9067-23B4-55D4-D182-FF9A2CF45FC5}"/>
              </a:ext>
            </a:extLst>
          </p:cNvPr>
          <p:cNvPicPr>
            <a:picLocks noChangeAspect="1"/>
          </p:cNvPicPr>
          <p:nvPr/>
        </p:nvPicPr>
        <p:blipFill>
          <a:blip r:embed="rId8"/>
          <a:stretch>
            <a:fillRect/>
          </a:stretch>
        </p:blipFill>
        <p:spPr>
          <a:xfrm>
            <a:off x="7128622" y="5071503"/>
            <a:ext cx="1476581" cy="638264"/>
          </a:xfrm>
          <a:prstGeom prst="rect">
            <a:avLst/>
          </a:prstGeom>
        </p:spPr>
      </p:pic>
      <p:pic>
        <p:nvPicPr>
          <p:cNvPr id="6" name="Picture 5">
            <a:extLst>
              <a:ext uri="{FF2B5EF4-FFF2-40B4-BE49-F238E27FC236}">
                <a16:creationId xmlns:a16="http://schemas.microsoft.com/office/drawing/2014/main" id="{46A7678F-C182-2FCD-F2AC-ED752F744780}"/>
              </a:ext>
            </a:extLst>
          </p:cNvPr>
          <p:cNvPicPr>
            <a:picLocks noChangeAspect="1"/>
          </p:cNvPicPr>
          <p:nvPr/>
        </p:nvPicPr>
        <p:blipFill>
          <a:blip r:embed="rId9"/>
          <a:stretch>
            <a:fillRect/>
          </a:stretch>
        </p:blipFill>
        <p:spPr>
          <a:xfrm>
            <a:off x="7128622" y="5838372"/>
            <a:ext cx="2200582" cy="466790"/>
          </a:xfrm>
          <a:prstGeom prst="rect">
            <a:avLst/>
          </a:prstGeom>
        </p:spPr>
      </p:pic>
    </p:spTree>
    <p:extLst>
      <p:ext uri="{BB962C8B-B14F-4D97-AF65-F5344CB8AC3E}">
        <p14:creationId xmlns:p14="http://schemas.microsoft.com/office/powerpoint/2010/main" val="66615403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399FAF-AA0E-48C0-A869-89B522E7B63B}"/>
              </a:ext>
            </a:extLst>
          </p:cNvPr>
          <p:cNvSpPr txBox="1"/>
          <p:nvPr/>
        </p:nvSpPr>
        <p:spPr>
          <a:xfrm>
            <a:off x="4731372" y="232007"/>
            <a:ext cx="1625766" cy="523220"/>
          </a:xfrm>
          <a:prstGeom prst="rect">
            <a:avLst/>
          </a:prstGeom>
          <a:noFill/>
        </p:spPr>
        <p:txBody>
          <a:bodyPr wrap="none" rtlCol="0">
            <a:spAutoFit/>
          </a:bodyPr>
          <a:lstStyle/>
          <a:p>
            <a:r>
              <a:rPr lang="en-US" sz="2800" b="1" u="sng"/>
              <a:t>Functions</a:t>
            </a:r>
          </a:p>
        </p:txBody>
      </p:sp>
      <p:sp>
        <p:nvSpPr>
          <p:cNvPr id="12" name="TextBox 11">
            <a:extLst>
              <a:ext uri="{FF2B5EF4-FFF2-40B4-BE49-F238E27FC236}">
                <a16:creationId xmlns:a16="http://schemas.microsoft.com/office/drawing/2014/main" id="{678A9268-5FD9-607B-A386-739C2001E7CE}"/>
              </a:ext>
            </a:extLst>
          </p:cNvPr>
          <p:cNvSpPr txBox="1"/>
          <p:nvPr/>
        </p:nvSpPr>
        <p:spPr>
          <a:xfrm>
            <a:off x="542985" y="1141632"/>
            <a:ext cx="4425776" cy="338554"/>
          </a:xfrm>
          <a:prstGeom prst="rect">
            <a:avLst/>
          </a:prstGeom>
          <a:solidFill>
            <a:schemeClr val="accent2">
              <a:lumMod val="60000"/>
              <a:lumOff val="40000"/>
            </a:schemeClr>
          </a:solidFill>
        </p:spPr>
        <p:txBody>
          <a:bodyPr wrap="square" rtlCol="0">
            <a:spAutoFit/>
          </a:bodyPr>
          <a:lstStyle/>
          <a:p>
            <a:r>
              <a:rPr lang="en-US" sz="1600"/>
              <a:t>can get help on a function by typing help(function)</a:t>
            </a:r>
          </a:p>
        </p:txBody>
      </p:sp>
      <p:pic>
        <p:nvPicPr>
          <p:cNvPr id="15" name="Picture 14">
            <a:extLst>
              <a:ext uri="{FF2B5EF4-FFF2-40B4-BE49-F238E27FC236}">
                <a16:creationId xmlns:a16="http://schemas.microsoft.com/office/drawing/2014/main" id="{8DD49A79-4864-97AC-DD84-F8EA1E3B614A}"/>
              </a:ext>
            </a:extLst>
          </p:cNvPr>
          <p:cNvPicPr>
            <a:picLocks noChangeAspect="1"/>
          </p:cNvPicPr>
          <p:nvPr/>
        </p:nvPicPr>
        <p:blipFill>
          <a:blip r:embed="rId2"/>
          <a:stretch>
            <a:fillRect/>
          </a:stretch>
        </p:blipFill>
        <p:spPr>
          <a:xfrm>
            <a:off x="542985" y="1844157"/>
            <a:ext cx="4717189" cy="1775614"/>
          </a:xfrm>
          <a:prstGeom prst="rect">
            <a:avLst/>
          </a:prstGeom>
        </p:spPr>
      </p:pic>
      <p:pic>
        <p:nvPicPr>
          <p:cNvPr id="3" name="Picture 2">
            <a:extLst>
              <a:ext uri="{FF2B5EF4-FFF2-40B4-BE49-F238E27FC236}">
                <a16:creationId xmlns:a16="http://schemas.microsoft.com/office/drawing/2014/main" id="{D39D30D1-81F1-8E27-C92F-6A5C6B9682B3}"/>
              </a:ext>
            </a:extLst>
          </p:cNvPr>
          <p:cNvPicPr>
            <a:picLocks noChangeAspect="1"/>
          </p:cNvPicPr>
          <p:nvPr/>
        </p:nvPicPr>
        <p:blipFill>
          <a:blip r:embed="rId3"/>
          <a:stretch>
            <a:fillRect/>
          </a:stretch>
        </p:blipFill>
        <p:spPr>
          <a:xfrm>
            <a:off x="542985" y="4708701"/>
            <a:ext cx="1806926" cy="1115131"/>
          </a:xfrm>
          <a:prstGeom prst="rect">
            <a:avLst/>
          </a:prstGeom>
        </p:spPr>
      </p:pic>
      <p:sp>
        <p:nvSpPr>
          <p:cNvPr id="4" name="TextBox 3">
            <a:extLst>
              <a:ext uri="{FF2B5EF4-FFF2-40B4-BE49-F238E27FC236}">
                <a16:creationId xmlns:a16="http://schemas.microsoft.com/office/drawing/2014/main" id="{F2ABDF13-09C5-A497-0636-678AE7676068}"/>
              </a:ext>
            </a:extLst>
          </p:cNvPr>
          <p:cNvSpPr txBox="1"/>
          <p:nvPr/>
        </p:nvSpPr>
        <p:spPr>
          <a:xfrm>
            <a:off x="542984" y="4056897"/>
            <a:ext cx="6703389" cy="338554"/>
          </a:xfrm>
          <a:prstGeom prst="rect">
            <a:avLst/>
          </a:prstGeom>
          <a:solidFill>
            <a:schemeClr val="accent2">
              <a:lumMod val="60000"/>
              <a:lumOff val="40000"/>
            </a:schemeClr>
          </a:solidFill>
        </p:spPr>
        <p:txBody>
          <a:bodyPr wrap="square" rtlCol="0">
            <a:spAutoFit/>
          </a:bodyPr>
          <a:lstStyle/>
          <a:p>
            <a:r>
              <a:rPr lang="en-US" sz="1600"/>
              <a:t>can return the doc string of a function via: print(name_of_function.__doc__):</a:t>
            </a:r>
          </a:p>
        </p:txBody>
      </p:sp>
      <p:pic>
        <p:nvPicPr>
          <p:cNvPr id="5" name="Picture 4">
            <a:extLst>
              <a:ext uri="{FF2B5EF4-FFF2-40B4-BE49-F238E27FC236}">
                <a16:creationId xmlns:a16="http://schemas.microsoft.com/office/drawing/2014/main" id="{9AE6DE0C-25FE-34DD-FA08-3F6A5943888E}"/>
              </a:ext>
            </a:extLst>
          </p:cNvPr>
          <p:cNvPicPr>
            <a:picLocks noChangeAspect="1"/>
          </p:cNvPicPr>
          <p:nvPr/>
        </p:nvPicPr>
        <p:blipFill>
          <a:blip r:embed="rId4"/>
          <a:stretch>
            <a:fillRect/>
          </a:stretch>
        </p:blipFill>
        <p:spPr>
          <a:xfrm>
            <a:off x="542984" y="6078536"/>
            <a:ext cx="2996629" cy="492866"/>
          </a:xfrm>
          <a:prstGeom prst="rect">
            <a:avLst/>
          </a:prstGeom>
        </p:spPr>
      </p:pic>
    </p:spTree>
    <p:extLst>
      <p:ext uri="{BB962C8B-B14F-4D97-AF65-F5344CB8AC3E}">
        <p14:creationId xmlns:p14="http://schemas.microsoft.com/office/powerpoint/2010/main" val="402621309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399FAF-AA0E-48C0-A869-89B522E7B63B}"/>
              </a:ext>
            </a:extLst>
          </p:cNvPr>
          <p:cNvSpPr txBox="1"/>
          <p:nvPr/>
        </p:nvSpPr>
        <p:spPr>
          <a:xfrm>
            <a:off x="4721164" y="217135"/>
            <a:ext cx="1625766" cy="523220"/>
          </a:xfrm>
          <a:prstGeom prst="rect">
            <a:avLst/>
          </a:prstGeom>
          <a:noFill/>
        </p:spPr>
        <p:txBody>
          <a:bodyPr wrap="none" rtlCol="0">
            <a:spAutoFit/>
          </a:bodyPr>
          <a:lstStyle/>
          <a:p>
            <a:r>
              <a:rPr lang="en-US" sz="2800" b="1" u="sng"/>
              <a:t>Functions</a:t>
            </a:r>
          </a:p>
        </p:txBody>
      </p:sp>
      <p:sp>
        <p:nvSpPr>
          <p:cNvPr id="21" name="TextBox 20">
            <a:extLst>
              <a:ext uri="{FF2B5EF4-FFF2-40B4-BE49-F238E27FC236}">
                <a16:creationId xmlns:a16="http://schemas.microsoft.com/office/drawing/2014/main" id="{0ED8F71C-0C67-419E-B561-4E2C7E4B3E96}"/>
              </a:ext>
            </a:extLst>
          </p:cNvPr>
          <p:cNvSpPr txBox="1"/>
          <p:nvPr/>
        </p:nvSpPr>
        <p:spPr>
          <a:xfrm>
            <a:off x="348750" y="881277"/>
            <a:ext cx="5998180" cy="338554"/>
          </a:xfrm>
          <a:prstGeom prst="rect">
            <a:avLst/>
          </a:prstGeom>
          <a:noFill/>
        </p:spPr>
        <p:txBody>
          <a:bodyPr wrap="none" rtlCol="0">
            <a:spAutoFit/>
          </a:bodyPr>
          <a:lstStyle/>
          <a:p>
            <a:r>
              <a:rPr lang="en-US" sz="1600"/>
              <a:t>There is a shorthand for making simple functions, which goes like this:</a:t>
            </a:r>
          </a:p>
        </p:txBody>
      </p:sp>
      <p:sp>
        <p:nvSpPr>
          <p:cNvPr id="22" name="TextBox 21">
            <a:extLst>
              <a:ext uri="{FF2B5EF4-FFF2-40B4-BE49-F238E27FC236}">
                <a16:creationId xmlns:a16="http://schemas.microsoft.com/office/drawing/2014/main" id="{29FDB93C-9418-4109-A49A-ADF46E8B0812}"/>
              </a:ext>
            </a:extLst>
          </p:cNvPr>
          <p:cNvSpPr txBox="1"/>
          <p:nvPr/>
        </p:nvSpPr>
        <p:spPr>
          <a:xfrm>
            <a:off x="348750" y="1565429"/>
            <a:ext cx="2614755" cy="369332"/>
          </a:xfrm>
          <a:prstGeom prst="rect">
            <a:avLst/>
          </a:prstGeom>
          <a:noFill/>
        </p:spPr>
        <p:txBody>
          <a:bodyPr wrap="none" rtlCol="0">
            <a:spAutoFit/>
          </a:bodyPr>
          <a:lstStyle/>
          <a:p>
            <a:r>
              <a:rPr lang="en-US"/>
              <a:t>f = lambda </a:t>
            </a:r>
            <a:r>
              <a:rPr lang="en-US" err="1"/>
              <a:t>x,y..,z</a:t>
            </a:r>
            <a:r>
              <a:rPr lang="en-US"/>
              <a:t>: F(</a:t>
            </a:r>
            <a:r>
              <a:rPr lang="en-US" err="1"/>
              <a:t>x,y,..z</a:t>
            </a:r>
            <a:r>
              <a:rPr lang="en-US"/>
              <a:t>)</a:t>
            </a:r>
          </a:p>
        </p:txBody>
      </p:sp>
      <p:sp>
        <p:nvSpPr>
          <p:cNvPr id="24" name="TextBox 23">
            <a:extLst>
              <a:ext uri="{FF2B5EF4-FFF2-40B4-BE49-F238E27FC236}">
                <a16:creationId xmlns:a16="http://schemas.microsoft.com/office/drawing/2014/main" id="{6D17F8A7-C3E9-48E4-AE31-B61BA3BE9A13}"/>
              </a:ext>
            </a:extLst>
          </p:cNvPr>
          <p:cNvSpPr txBox="1"/>
          <p:nvPr/>
        </p:nvSpPr>
        <p:spPr>
          <a:xfrm>
            <a:off x="6096000" y="2559874"/>
            <a:ext cx="2650826" cy="523220"/>
          </a:xfrm>
          <a:prstGeom prst="rect">
            <a:avLst/>
          </a:prstGeom>
          <a:noFill/>
        </p:spPr>
        <p:txBody>
          <a:bodyPr wrap="square" rtlCol="0">
            <a:spAutoFit/>
          </a:bodyPr>
          <a:lstStyle/>
          <a:p>
            <a:r>
              <a:rPr lang="en-US" sz="1400"/>
              <a:t>Can also include simple logical structures in this shorthand. </a:t>
            </a:r>
            <a:endParaRPr lang="en-US" sz="1600"/>
          </a:p>
        </p:txBody>
      </p:sp>
      <p:pic>
        <p:nvPicPr>
          <p:cNvPr id="25" name="Picture 24">
            <a:extLst>
              <a:ext uri="{FF2B5EF4-FFF2-40B4-BE49-F238E27FC236}">
                <a16:creationId xmlns:a16="http://schemas.microsoft.com/office/drawing/2014/main" id="{0B8307D3-BA14-4E2E-8E18-6BD02EA7FD80}"/>
              </a:ext>
            </a:extLst>
          </p:cNvPr>
          <p:cNvPicPr>
            <a:picLocks noChangeAspect="1"/>
          </p:cNvPicPr>
          <p:nvPr/>
        </p:nvPicPr>
        <p:blipFill>
          <a:blip r:embed="rId2"/>
          <a:stretch>
            <a:fillRect/>
          </a:stretch>
        </p:blipFill>
        <p:spPr>
          <a:xfrm>
            <a:off x="515325" y="3741298"/>
            <a:ext cx="5299119" cy="2649560"/>
          </a:xfrm>
          <a:prstGeom prst="rect">
            <a:avLst/>
          </a:prstGeom>
        </p:spPr>
      </p:pic>
      <p:sp>
        <p:nvSpPr>
          <p:cNvPr id="20" name="TextBox 19">
            <a:extLst>
              <a:ext uri="{FF2B5EF4-FFF2-40B4-BE49-F238E27FC236}">
                <a16:creationId xmlns:a16="http://schemas.microsoft.com/office/drawing/2014/main" id="{C1EA24C9-BE88-470F-8AE8-41E7D6C4EA02}"/>
              </a:ext>
            </a:extLst>
          </p:cNvPr>
          <p:cNvSpPr txBox="1"/>
          <p:nvPr/>
        </p:nvSpPr>
        <p:spPr>
          <a:xfrm>
            <a:off x="348750" y="2566902"/>
            <a:ext cx="5001818" cy="369332"/>
          </a:xfrm>
          <a:prstGeom prst="rect">
            <a:avLst/>
          </a:prstGeom>
          <a:noFill/>
        </p:spPr>
        <p:txBody>
          <a:bodyPr wrap="none" rtlCol="0">
            <a:spAutoFit/>
          </a:bodyPr>
          <a:lstStyle/>
          <a:p>
            <a:r>
              <a:rPr lang="en-US"/>
              <a:t>f = lambda </a:t>
            </a:r>
            <a:r>
              <a:rPr lang="en-US" err="1"/>
              <a:t>x,y..,z</a:t>
            </a:r>
            <a:r>
              <a:rPr lang="en-US"/>
              <a:t>: value1 if (condition1) else value 2</a:t>
            </a:r>
          </a:p>
        </p:txBody>
      </p:sp>
      <p:sp>
        <p:nvSpPr>
          <p:cNvPr id="26" name="TextBox 25">
            <a:extLst>
              <a:ext uri="{FF2B5EF4-FFF2-40B4-BE49-F238E27FC236}">
                <a16:creationId xmlns:a16="http://schemas.microsoft.com/office/drawing/2014/main" id="{663AD0ED-60CB-45BB-9B1E-EBC741171F84}"/>
              </a:ext>
            </a:extLst>
          </p:cNvPr>
          <p:cNvSpPr txBox="1"/>
          <p:nvPr/>
        </p:nvSpPr>
        <p:spPr>
          <a:xfrm>
            <a:off x="348750" y="3262516"/>
            <a:ext cx="2552307" cy="307777"/>
          </a:xfrm>
          <a:prstGeom prst="rect">
            <a:avLst/>
          </a:prstGeom>
          <a:noFill/>
        </p:spPr>
        <p:txBody>
          <a:bodyPr wrap="square">
            <a:spAutoFit/>
          </a:bodyPr>
          <a:lstStyle/>
          <a:p>
            <a:r>
              <a:rPr lang="en-US" sz="1400"/>
              <a:t>Some examples to the below:</a:t>
            </a:r>
          </a:p>
        </p:txBody>
      </p:sp>
      <p:pic>
        <p:nvPicPr>
          <p:cNvPr id="3" name="Picture 2">
            <a:extLst>
              <a:ext uri="{FF2B5EF4-FFF2-40B4-BE49-F238E27FC236}">
                <a16:creationId xmlns:a16="http://schemas.microsoft.com/office/drawing/2014/main" id="{1D3A8A33-E8FD-2B3C-A1AA-0E4DF6CE834A}"/>
              </a:ext>
            </a:extLst>
          </p:cNvPr>
          <p:cNvPicPr>
            <a:picLocks noChangeAspect="1"/>
          </p:cNvPicPr>
          <p:nvPr/>
        </p:nvPicPr>
        <p:blipFill>
          <a:blip r:embed="rId3"/>
          <a:stretch>
            <a:fillRect/>
          </a:stretch>
        </p:blipFill>
        <p:spPr>
          <a:xfrm>
            <a:off x="7139857" y="3702659"/>
            <a:ext cx="2082801" cy="1009843"/>
          </a:xfrm>
          <a:prstGeom prst="rect">
            <a:avLst/>
          </a:prstGeom>
        </p:spPr>
      </p:pic>
      <p:sp>
        <p:nvSpPr>
          <p:cNvPr id="4" name="TextBox 3">
            <a:extLst>
              <a:ext uri="{FF2B5EF4-FFF2-40B4-BE49-F238E27FC236}">
                <a16:creationId xmlns:a16="http://schemas.microsoft.com/office/drawing/2014/main" id="{E6CACF87-4A2A-B1CC-9203-78085C87911E}"/>
              </a:ext>
            </a:extLst>
          </p:cNvPr>
          <p:cNvSpPr txBox="1"/>
          <p:nvPr/>
        </p:nvSpPr>
        <p:spPr>
          <a:xfrm>
            <a:off x="6941279" y="3394883"/>
            <a:ext cx="4611624" cy="307777"/>
          </a:xfrm>
          <a:prstGeom prst="rect">
            <a:avLst/>
          </a:prstGeom>
          <a:noFill/>
        </p:spPr>
        <p:txBody>
          <a:bodyPr wrap="square">
            <a:spAutoFit/>
          </a:bodyPr>
          <a:lstStyle/>
          <a:p>
            <a:r>
              <a:rPr lang="en-US" sz="1400"/>
              <a:t>Here’s an example of that *parameters argument thing,</a:t>
            </a:r>
          </a:p>
        </p:txBody>
      </p:sp>
      <p:pic>
        <p:nvPicPr>
          <p:cNvPr id="5" name="Picture 4">
            <a:extLst>
              <a:ext uri="{FF2B5EF4-FFF2-40B4-BE49-F238E27FC236}">
                <a16:creationId xmlns:a16="http://schemas.microsoft.com/office/drawing/2014/main" id="{F76CAEAA-F352-BBB0-C6D7-A81A2A89FC4F}"/>
              </a:ext>
            </a:extLst>
          </p:cNvPr>
          <p:cNvPicPr>
            <a:picLocks noChangeAspect="1"/>
          </p:cNvPicPr>
          <p:nvPr/>
        </p:nvPicPr>
        <p:blipFill>
          <a:blip r:embed="rId4"/>
          <a:stretch>
            <a:fillRect/>
          </a:stretch>
        </p:blipFill>
        <p:spPr>
          <a:xfrm>
            <a:off x="7174477" y="5024291"/>
            <a:ext cx="1713884" cy="369144"/>
          </a:xfrm>
          <a:prstGeom prst="rect">
            <a:avLst/>
          </a:prstGeom>
        </p:spPr>
      </p:pic>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55601E27-B82C-5F9C-78C5-096F26B0D314}"/>
                  </a:ext>
                </a:extLst>
              </p14:cNvPr>
              <p14:cNvContentPartPr/>
              <p14:nvPr/>
            </p14:nvContentPartPr>
            <p14:xfrm>
              <a:off x="5368215" y="2702028"/>
              <a:ext cx="604440" cy="71280"/>
            </p14:xfrm>
          </p:contentPart>
        </mc:Choice>
        <mc:Fallback xmlns="">
          <p:pic>
            <p:nvPicPr>
              <p:cNvPr id="6" name="Ink 5">
                <a:extLst>
                  <a:ext uri="{FF2B5EF4-FFF2-40B4-BE49-F238E27FC236}">
                    <a16:creationId xmlns:a16="http://schemas.microsoft.com/office/drawing/2014/main" id="{55601E27-B82C-5F9C-78C5-096F26B0D314}"/>
                  </a:ext>
                </a:extLst>
              </p:cNvPr>
              <p:cNvPicPr/>
              <p:nvPr/>
            </p:nvPicPr>
            <p:blipFill>
              <a:blip r:embed="rId6"/>
              <a:stretch>
                <a:fillRect/>
              </a:stretch>
            </p:blipFill>
            <p:spPr>
              <a:xfrm>
                <a:off x="5362095" y="2695908"/>
                <a:ext cx="616680" cy="83520"/>
              </a:xfrm>
              <a:prstGeom prst="rect">
                <a:avLst/>
              </a:prstGeom>
            </p:spPr>
          </p:pic>
        </mc:Fallback>
      </mc:AlternateContent>
    </p:spTree>
    <p:extLst>
      <p:ext uri="{BB962C8B-B14F-4D97-AF65-F5344CB8AC3E}">
        <p14:creationId xmlns:p14="http://schemas.microsoft.com/office/powerpoint/2010/main" val="215995425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FCF9194-EF5E-47F5-8BB7-BE6B9AEB2EC2}"/>
              </a:ext>
            </a:extLst>
          </p:cNvPr>
          <p:cNvSpPr txBox="1"/>
          <p:nvPr/>
        </p:nvSpPr>
        <p:spPr>
          <a:xfrm>
            <a:off x="4788117" y="142667"/>
            <a:ext cx="1625766" cy="523220"/>
          </a:xfrm>
          <a:prstGeom prst="rect">
            <a:avLst/>
          </a:prstGeom>
          <a:noFill/>
        </p:spPr>
        <p:txBody>
          <a:bodyPr wrap="none" rtlCol="0">
            <a:spAutoFit/>
          </a:bodyPr>
          <a:lstStyle/>
          <a:p>
            <a:r>
              <a:rPr lang="en-US" sz="2800" b="1" u="sng"/>
              <a:t>Functions</a:t>
            </a:r>
            <a:endParaRPr lang="en-US" sz="2400" b="1" u="sng"/>
          </a:p>
        </p:txBody>
      </p:sp>
      <p:sp>
        <p:nvSpPr>
          <p:cNvPr id="7" name="TextBox 6">
            <a:extLst>
              <a:ext uri="{FF2B5EF4-FFF2-40B4-BE49-F238E27FC236}">
                <a16:creationId xmlns:a16="http://schemas.microsoft.com/office/drawing/2014/main" id="{D0503005-9859-423E-9CA5-F0E6DB156A94}"/>
              </a:ext>
            </a:extLst>
          </p:cNvPr>
          <p:cNvSpPr txBox="1"/>
          <p:nvPr/>
        </p:nvSpPr>
        <p:spPr>
          <a:xfrm>
            <a:off x="419965" y="2670749"/>
            <a:ext cx="1935530" cy="830997"/>
          </a:xfrm>
          <a:prstGeom prst="rect">
            <a:avLst/>
          </a:prstGeom>
          <a:noFill/>
        </p:spPr>
        <p:txBody>
          <a:bodyPr wrap="none" rtlCol="0">
            <a:spAutoFit/>
          </a:bodyPr>
          <a:lstStyle/>
          <a:p>
            <a:r>
              <a:rPr lang="en-US" sz="1600">
                <a:solidFill>
                  <a:schemeClr val="accent1"/>
                </a:solidFill>
              </a:rPr>
              <a:t>We can even make a </a:t>
            </a:r>
          </a:p>
          <a:p>
            <a:r>
              <a:rPr lang="en-US" sz="1600">
                <a:solidFill>
                  <a:schemeClr val="accent1"/>
                </a:solidFill>
              </a:rPr>
              <a:t>list of functions an</a:t>
            </a:r>
          </a:p>
          <a:p>
            <a:r>
              <a:rPr lang="en-US" sz="1600">
                <a:solidFill>
                  <a:schemeClr val="accent1"/>
                </a:solidFill>
              </a:rPr>
              <a:t>argument…</a:t>
            </a:r>
          </a:p>
        </p:txBody>
      </p:sp>
      <p:sp>
        <p:nvSpPr>
          <p:cNvPr id="8" name="Rectangle 7">
            <a:extLst>
              <a:ext uri="{FF2B5EF4-FFF2-40B4-BE49-F238E27FC236}">
                <a16:creationId xmlns:a16="http://schemas.microsoft.com/office/drawing/2014/main" id="{E3032683-83E0-43E3-A9EA-152ACE77F7AE}"/>
              </a:ext>
            </a:extLst>
          </p:cNvPr>
          <p:cNvSpPr/>
          <p:nvPr/>
        </p:nvSpPr>
        <p:spPr>
          <a:xfrm>
            <a:off x="3458613" y="2769615"/>
            <a:ext cx="3372679" cy="830997"/>
          </a:xfrm>
          <a:prstGeom prst="rect">
            <a:avLst/>
          </a:prstGeom>
        </p:spPr>
        <p:txBody>
          <a:bodyPr wrap="square">
            <a:spAutoFit/>
          </a:bodyPr>
          <a:lstStyle/>
          <a:p>
            <a:r>
              <a:rPr lang="en-US" sz="1600"/>
              <a:t>def function1(</a:t>
            </a:r>
            <a:r>
              <a:rPr lang="en-US" sz="1600" err="1"/>
              <a:t>ListofFunctions</a:t>
            </a:r>
            <a:r>
              <a:rPr lang="en-US" sz="1600"/>
              <a:t>, a): </a:t>
            </a:r>
          </a:p>
          <a:p>
            <a:r>
              <a:rPr lang="en-US" sz="1600"/>
              <a:t>      for function2 in </a:t>
            </a:r>
            <a:r>
              <a:rPr lang="en-US" sz="1600" err="1"/>
              <a:t>ListofFunctions</a:t>
            </a:r>
            <a:r>
              <a:rPr lang="en-US" sz="1600"/>
              <a:t>  </a:t>
            </a:r>
          </a:p>
          <a:p>
            <a:r>
              <a:rPr lang="en-US" sz="1600"/>
              <a:t>      return function2(a)</a:t>
            </a:r>
          </a:p>
        </p:txBody>
      </p:sp>
      <p:sp>
        <p:nvSpPr>
          <p:cNvPr id="9" name="Rectangle 8">
            <a:extLst>
              <a:ext uri="{FF2B5EF4-FFF2-40B4-BE49-F238E27FC236}">
                <a16:creationId xmlns:a16="http://schemas.microsoft.com/office/drawing/2014/main" id="{3234F1E2-96E0-4AE8-B8B0-3DE3B8D6A3BE}"/>
              </a:ext>
            </a:extLst>
          </p:cNvPr>
          <p:cNvSpPr/>
          <p:nvPr/>
        </p:nvSpPr>
        <p:spPr>
          <a:xfrm>
            <a:off x="7859399" y="2731878"/>
            <a:ext cx="4217758" cy="830997"/>
          </a:xfrm>
          <a:prstGeom prst="rect">
            <a:avLst/>
          </a:prstGeom>
        </p:spPr>
        <p:txBody>
          <a:bodyPr wrap="none">
            <a:spAutoFit/>
          </a:bodyPr>
          <a:lstStyle/>
          <a:p>
            <a:r>
              <a:rPr lang="en-US" sz="1600"/>
              <a:t>And then call function1([</a:t>
            </a:r>
            <a:r>
              <a:rPr lang="en-US" sz="1600" err="1"/>
              <a:t>cos,sin</a:t>
            </a:r>
            <a:r>
              <a:rPr lang="en-US" sz="1600"/>
              <a:t>], 2) we will get:  </a:t>
            </a:r>
          </a:p>
          <a:p>
            <a:r>
              <a:rPr lang="en-US" sz="1600"/>
              <a:t>cos(2)</a:t>
            </a:r>
          </a:p>
          <a:p>
            <a:r>
              <a:rPr lang="en-US" sz="1600"/>
              <a:t>sin(2)</a:t>
            </a:r>
          </a:p>
        </p:txBody>
      </p:sp>
      <p:sp>
        <p:nvSpPr>
          <p:cNvPr id="10" name="TextBox 9">
            <a:extLst>
              <a:ext uri="{FF2B5EF4-FFF2-40B4-BE49-F238E27FC236}">
                <a16:creationId xmlns:a16="http://schemas.microsoft.com/office/drawing/2014/main" id="{C931004A-1A19-44D2-AE5B-C86716DA032F}"/>
              </a:ext>
            </a:extLst>
          </p:cNvPr>
          <p:cNvSpPr txBox="1"/>
          <p:nvPr/>
        </p:nvSpPr>
        <p:spPr>
          <a:xfrm>
            <a:off x="453143" y="3866690"/>
            <a:ext cx="365806" cy="338554"/>
          </a:xfrm>
          <a:prstGeom prst="rect">
            <a:avLst/>
          </a:prstGeom>
          <a:noFill/>
        </p:spPr>
        <p:txBody>
          <a:bodyPr wrap="none" rtlCol="0">
            <a:spAutoFit/>
          </a:bodyPr>
          <a:lstStyle/>
          <a:p>
            <a:r>
              <a:rPr lang="en-US" sz="1600"/>
              <a:t>or</a:t>
            </a:r>
            <a:endParaRPr lang="en-US"/>
          </a:p>
        </p:txBody>
      </p:sp>
      <p:sp>
        <p:nvSpPr>
          <p:cNvPr id="11" name="Rectangle 10">
            <a:extLst>
              <a:ext uri="{FF2B5EF4-FFF2-40B4-BE49-F238E27FC236}">
                <a16:creationId xmlns:a16="http://schemas.microsoft.com/office/drawing/2014/main" id="{BE6EF5BD-66B2-4641-B35B-5D66DC735DBA}"/>
              </a:ext>
            </a:extLst>
          </p:cNvPr>
          <p:cNvSpPr/>
          <p:nvPr/>
        </p:nvSpPr>
        <p:spPr>
          <a:xfrm>
            <a:off x="3458613" y="3912857"/>
            <a:ext cx="4129592" cy="1323439"/>
          </a:xfrm>
          <a:prstGeom prst="rect">
            <a:avLst/>
          </a:prstGeom>
        </p:spPr>
        <p:txBody>
          <a:bodyPr wrap="square">
            <a:spAutoFit/>
          </a:bodyPr>
          <a:lstStyle/>
          <a:p>
            <a:r>
              <a:rPr lang="en-US" sz="1600"/>
              <a:t>def function1(</a:t>
            </a:r>
            <a:r>
              <a:rPr lang="en-US" sz="1600" err="1"/>
              <a:t>ListofFunctions</a:t>
            </a:r>
            <a:r>
              <a:rPr lang="en-US" sz="1600"/>
              <a:t>, a): </a:t>
            </a:r>
          </a:p>
          <a:p>
            <a:r>
              <a:rPr lang="en-US" sz="1600"/>
              <a:t>      </a:t>
            </a:r>
            <a:r>
              <a:rPr lang="en-US" sz="1600" err="1"/>
              <a:t>outputlist</a:t>
            </a:r>
            <a:r>
              <a:rPr lang="en-US" sz="1600"/>
              <a:t> = []</a:t>
            </a:r>
          </a:p>
          <a:p>
            <a:r>
              <a:rPr lang="en-US" sz="1600"/>
              <a:t>      for </a:t>
            </a:r>
            <a:r>
              <a:rPr lang="en-US" sz="1600" err="1"/>
              <a:t>i</a:t>
            </a:r>
            <a:r>
              <a:rPr lang="en-US" sz="1600"/>
              <a:t> in range(</a:t>
            </a:r>
            <a:r>
              <a:rPr lang="en-US" sz="1600" err="1"/>
              <a:t>len</a:t>
            </a:r>
            <a:r>
              <a:rPr lang="en-US" sz="1600"/>
              <a:t>(</a:t>
            </a:r>
            <a:r>
              <a:rPr lang="en-US" sz="1600" err="1"/>
              <a:t>ListofFunctions</a:t>
            </a:r>
            <a:r>
              <a:rPr lang="en-US" sz="1600"/>
              <a:t>))     </a:t>
            </a:r>
          </a:p>
          <a:p>
            <a:r>
              <a:rPr lang="en-US" sz="1600"/>
              <a:t>           </a:t>
            </a:r>
            <a:r>
              <a:rPr lang="en-US" sz="1600" err="1"/>
              <a:t>outputlist.append</a:t>
            </a:r>
            <a:r>
              <a:rPr lang="en-US" sz="1600"/>
              <a:t>(</a:t>
            </a:r>
            <a:r>
              <a:rPr lang="en-US" sz="1600" err="1"/>
              <a:t>ListofFunctions</a:t>
            </a:r>
            <a:r>
              <a:rPr lang="en-US" sz="1600"/>
              <a:t>[</a:t>
            </a:r>
            <a:r>
              <a:rPr lang="en-US" sz="1600" err="1"/>
              <a:t>i</a:t>
            </a:r>
            <a:r>
              <a:rPr lang="en-US" sz="1600"/>
              <a:t>](a))  </a:t>
            </a:r>
          </a:p>
          <a:p>
            <a:r>
              <a:rPr lang="en-US" sz="1600"/>
              <a:t>      return </a:t>
            </a:r>
            <a:r>
              <a:rPr lang="en-US" sz="1600" err="1"/>
              <a:t>outputlist</a:t>
            </a:r>
            <a:endParaRPr lang="en-US" sz="1600"/>
          </a:p>
        </p:txBody>
      </p:sp>
      <p:sp>
        <p:nvSpPr>
          <p:cNvPr id="12" name="TextBox 11">
            <a:extLst>
              <a:ext uri="{FF2B5EF4-FFF2-40B4-BE49-F238E27FC236}">
                <a16:creationId xmlns:a16="http://schemas.microsoft.com/office/drawing/2014/main" id="{7346FFF8-F311-4374-A22F-AC000B58C901}"/>
              </a:ext>
            </a:extLst>
          </p:cNvPr>
          <p:cNvSpPr txBox="1"/>
          <p:nvPr/>
        </p:nvSpPr>
        <p:spPr>
          <a:xfrm>
            <a:off x="7859399" y="3912857"/>
            <a:ext cx="4129592" cy="584775"/>
          </a:xfrm>
          <a:prstGeom prst="rect">
            <a:avLst/>
          </a:prstGeom>
          <a:noFill/>
        </p:spPr>
        <p:txBody>
          <a:bodyPr wrap="none" rtlCol="0">
            <a:spAutoFit/>
          </a:bodyPr>
          <a:lstStyle/>
          <a:p>
            <a:r>
              <a:rPr lang="en-US" sz="1600"/>
              <a:t>And then call function1([</a:t>
            </a:r>
            <a:r>
              <a:rPr lang="en-US" sz="1600" err="1"/>
              <a:t>cos,sin</a:t>
            </a:r>
            <a:r>
              <a:rPr lang="en-US" sz="1600"/>
              <a:t>],2), we will get:</a:t>
            </a:r>
          </a:p>
          <a:p>
            <a:r>
              <a:rPr lang="en-US" sz="1600"/>
              <a:t>[cos(2),sin(2)]</a:t>
            </a:r>
          </a:p>
        </p:txBody>
      </p:sp>
      <p:sp>
        <p:nvSpPr>
          <p:cNvPr id="13" name="TextBox 12">
            <a:extLst>
              <a:ext uri="{FF2B5EF4-FFF2-40B4-BE49-F238E27FC236}">
                <a16:creationId xmlns:a16="http://schemas.microsoft.com/office/drawing/2014/main" id="{E3F1C0F2-E323-47A1-B2D3-DE47A94A9B8B}"/>
              </a:ext>
            </a:extLst>
          </p:cNvPr>
          <p:cNvSpPr txBox="1"/>
          <p:nvPr/>
        </p:nvSpPr>
        <p:spPr>
          <a:xfrm>
            <a:off x="419965" y="1117430"/>
            <a:ext cx="2851136" cy="1077218"/>
          </a:xfrm>
          <a:prstGeom prst="rect">
            <a:avLst/>
          </a:prstGeom>
          <a:noFill/>
        </p:spPr>
        <p:txBody>
          <a:bodyPr wrap="square" rtlCol="0">
            <a:spAutoFit/>
          </a:bodyPr>
          <a:lstStyle/>
          <a:p>
            <a:r>
              <a:rPr lang="en-US" sz="1600">
                <a:solidFill>
                  <a:schemeClr val="accent1"/>
                </a:solidFill>
              </a:rPr>
              <a:t>The function parameters can include other functions.  For instance if we define the following function,</a:t>
            </a:r>
          </a:p>
        </p:txBody>
      </p:sp>
      <p:sp>
        <p:nvSpPr>
          <p:cNvPr id="14" name="Rectangle 13">
            <a:extLst>
              <a:ext uri="{FF2B5EF4-FFF2-40B4-BE49-F238E27FC236}">
                <a16:creationId xmlns:a16="http://schemas.microsoft.com/office/drawing/2014/main" id="{F1B47517-618E-4722-908C-EB212839842B}"/>
              </a:ext>
            </a:extLst>
          </p:cNvPr>
          <p:cNvSpPr/>
          <p:nvPr/>
        </p:nvSpPr>
        <p:spPr>
          <a:xfrm>
            <a:off x="3458613" y="1159941"/>
            <a:ext cx="2617305" cy="584775"/>
          </a:xfrm>
          <a:prstGeom prst="rect">
            <a:avLst/>
          </a:prstGeom>
        </p:spPr>
        <p:txBody>
          <a:bodyPr wrap="square">
            <a:spAutoFit/>
          </a:bodyPr>
          <a:lstStyle/>
          <a:p>
            <a:r>
              <a:rPr lang="en-US" sz="1600"/>
              <a:t>def function1(function2, a): </a:t>
            </a:r>
          </a:p>
          <a:p>
            <a:r>
              <a:rPr lang="en-US" sz="1600"/>
              <a:t>      return function2(a)</a:t>
            </a:r>
          </a:p>
        </p:txBody>
      </p:sp>
      <p:sp>
        <p:nvSpPr>
          <p:cNvPr id="15" name="Rectangle 14">
            <a:extLst>
              <a:ext uri="{FF2B5EF4-FFF2-40B4-BE49-F238E27FC236}">
                <a16:creationId xmlns:a16="http://schemas.microsoft.com/office/drawing/2014/main" id="{144D8D1F-00B0-4DCC-9D9F-CCE15969742C}"/>
              </a:ext>
            </a:extLst>
          </p:cNvPr>
          <p:cNvSpPr/>
          <p:nvPr/>
        </p:nvSpPr>
        <p:spPr>
          <a:xfrm>
            <a:off x="7714344" y="1113774"/>
            <a:ext cx="2930482" cy="338554"/>
          </a:xfrm>
          <a:prstGeom prst="rect">
            <a:avLst/>
          </a:prstGeom>
        </p:spPr>
        <p:txBody>
          <a:bodyPr wrap="none">
            <a:spAutoFit/>
          </a:bodyPr>
          <a:lstStyle/>
          <a:p>
            <a:r>
              <a:rPr lang="en-US" sz="1600"/>
              <a:t>And then calling function1(sin, 2)</a:t>
            </a:r>
          </a:p>
        </p:txBody>
      </p:sp>
      <p:sp>
        <p:nvSpPr>
          <p:cNvPr id="16" name="TextBox 15">
            <a:extLst>
              <a:ext uri="{FF2B5EF4-FFF2-40B4-BE49-F238E27FC236}">
                <a16:creationId xmlns:a16="http://schemas.microsoft.com/office/drawing/2014/main" id="{6C132A6C-7CAC-44AD-A098-643B053F6355}"/>
              </a:ext>
            </a:extLst>
          </p:cNvPr>
          <p:cNvSpPr txBox="1"/>
          <p:nvPr/>
        </p:nvSpPr>
        <p:spPr>
          <a:xfrm>
            <a:off x="7714344" y="1479903"/>
            <a:ext cx="1254061" cy="338554"/>
          </a:xfrm>
          <a:prstGeom prst="rect">
            <a:avLst/>
          </a:prstGeom>
          <a:noFill/>
        </p:spPr>
        <p:txBody>
          <a:bodyPr wrap="none" rtlCol="0">
            <a:spAutoFit/>
          </a:bodyPr>
          <a:lstStyle/>
          <a:p>
            <a:r>
              <a:rPr lang="en-US" sz="1600"/>
              <a:t>we get sin(2)</a:t>
            </a:r>
          </a:p>
        </p:txBody>
      </p:sp>
      <p:sp>
        <p:nvSpPr>
          <p:cNvPr id="17" name="TextBox 16">
            <a:extLst>
              <a:ext uri="{FF2B5EF4-FFF2-40B4-BE49-F238E27FC236}">
                <a16:creationId xmlns:a16="http://schemas.microsoft.com/office/drawing/2014/main" id="{F41E8075-7FF8-4DD1-BDDD-132D58FA18DD}"/>
              </a:ext>
            </a:extLst>
          </p:cNvPr>
          <p:cNvSpPr txBox="1"/>
          <p:nvPr/>
        </p:nvSpPr>
        <p:spPr>
          <a:xfrm>
            <a:off x="419965" y="5468036"/>
            <a:ext cx="2144331" cy="830997"/>
          </a:xfrm>
          <a:prstGeom prst="rect">
            <a:avLst/>
          </a:prstGeom>
          <a:noFill/>
        </p:spPr>
        <p:txBody>
          <a:bodyPr wrap="square" rtlCol="0">
            <a:spAutoFit/>
          </a:bodyPr>
          <a:lstStyle/>
          <a:p>
            <a:r>
              <a:rPr lang="en-US" sz="1600">
                <a:solidFill>
                  <a:schemeClr val="accent1"/>
                </a:solidFill>
              </a:rPr>
              <a:t>And of course we can make a function and a list be arguments.</a:t>
            </a:r>
            <a:endParaRPr lang="en-US">
              <a:solidFill>
                <a:schemeClr val="accent1"/>
              </a:solidFill>
            </a:endParaRPr>
          </a:p>
        </p:txBody>
      </p:sp>
      <p:sp>
        <p:nvSpPr>
          <p:cNvPr id="18" name="TextBox 17">
            <a:extLst>
              <a:ext uri="{FF2B5EF4-FFF2-40B4-BE49-F238E27FC236}">
                <a16:creationId xmlns:a16="http://schemas.microsoft.com/office/drawing/2014/main" id="{07A6003A-C70F-4336-ADD2-650D520BC006}"/>
              </a:ext>
            </a:extLst>
          </p:cNvPr>
          <p:cNvSpPr txBox="1"/>
          <p:nvPr/>
        </p:nvSpPr>
        <p:spPr>
          <a:xfrm>
            <a:off x="3458613" y="5468036"/>
            <a:ext cx="3280963" cy="1323439"/>
          </a:xfrm>
          <a:prstGeom prst="rect">
            <a:avLst/>
          </a:prstGeom>
          <a:noFill/>
        </p:spPr>
        <p:txBody>
          <a:bodyPr wrap="none" rtlCol="0">
            <a:spAutoFit/>
          </a:bodyPr>
          <a:lstStyle/>
          <a:p>
            <a:r>
              <a:rPr lang="en-US" sz="1600"/>
              <a:t>def function1(function, List):</a:t>
            </a:r>
          </a:p>
          <a:p>
            <a:r>
              <a:rPr lang="en-US" sz="1600"/>
              <a:t>     </a:t>
            </a:r>
            <a:r>
              <a:rPr lang="en-US" sz="1600" err="1"/>
              <a:t>outputlist</a:t>
            </a:r>
            <a:r>
              <a:rPr lang="en-US" sz="1600"/>
              <a:t> = []</a:t>
            </a:r>
          </a:p>
          <a:p>
            <a:r>
              <a:rPr lang="en-US" sz="1600"/>
              <a:t>     for j in range(</a:t>
            </a:r>
            <a:r>
              <a:rPr lang="en-US" sz="1600" err="1"/>
              <a:t>len</a:t>
            </a:r>
            <a:r>
              <a:rPr lang="en-US" sz="1600"/>
              <a:t>(List))</a:t>
            </a:r>
          </a:p>
          <a:p>
            <a:r>
              <a:rPr lang="en-US" sz="1600"/>
              <a:t>          </a:t>
            </a:r>
            <a:r>
              <a:rPr lang="en-US" sz="1600" err="1"/>
              <a:t>outputlist.append</a:t>
            </a:r>
            <a:r>
              <a:rPr lang="en-US" sz="1600"/>
              <a:t>(function(L[</a:t>
            </a:r>
            <a:r>
              <a:rPr lang="en-US" sz="1600" err="1"/>
              <a:t>i</a:t>
            </a:r>
            <a:r>
              <a:rPr lang="en-US" sz="1600"/>
              <a:t>])</a:t>
            </a:r>
          </a:p>
          <a:p>
            <a:r>
              <a:rPr lang="en-US" sz="1600"/>
              <a:t>     return </a:t>
            </a:r>
            <a:r>
              <a:rPr lang="en-US" sz="1600" err="1"/>
              <a:t>outputlist</a:t>
            </a:r>
            <a:endParaRPr lang="en-US" sz="1600"/>
          </a:p>
        </p:txBody>
      </p:sp>
      <p:sp>
        <p:nvSpPr>
          <p:cNvPr id="19" name="TextBox 18">
            <a:extLst>
              <a:ext uri="{FF2B5EF4-FFF2-40B4-BE49-F238E27FC236}">
                <a16:creationId xmlns:a16="http://schemas.microsoft.com/office/drawing/2014/main" id="{E7B212E7-FBE0-4CCF-ACBF-806AB3E85B31}"/>
              </a:ext>
            </a:extLst>
          </p:cNvPr>
          <p:cNvSpPr txBox="1"/>
          <p:nvPr/>
        </p:nvSpPr>
        <p:spPr>
          <a:xfrm>
            <a:off x="7859399" y="5442259"/>
            <a:ext cx="4046236" cy="584775"/>
          </a:xfrm>
          <a:prstGeom prst="rect">
            <a:avLst/>
          </a:prstGeom>
          <a:noFill/>
        </p:spPr>
        <p:txBody>
          <a:bodyPr wrap="none" rtlCol="0">
            <a:spAutoFit/>
          </a:bodyPr>
          <a:lstStyle/>
          <a:p>
            <a:r>
              <a:rPr lang="en-US" sz="1600"/>
              <a:t>And then call function1(cos, [1,2]), we will get:</a:t>
            </a:r>
          </a:p>
          <a:p>
            <a:r>
              <a:rPr lang="en-US" sz="1600"/>
              <a:t>[cos(1), cos(2)]</a:t>
            </a:r>
          </a:p>
        </p:txBody>
      </p:sp>
    </p:spTree>
    <p:extLst>
      <p:ext uri="{BB962C8B-B14F-4D97-AF65-F5344CB8AC3E}">
        <p14:creationId xmlns:p14="http://schemas.microsoft.com/office/powerpoint/2010/main" val="29021065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120C4E4-D72C-4693-AC76-9EA30C41E184}"/>
              </a:ext>
            </a:extLst>
          </p:cNvPr>
          <p:cNvSpPr txBox="1"/>
          <p:nvPr/>
        </p:nvSpPr>
        <p:spPr>
          <a:xfrm>
            <a:off x="4718664" y="41423"/>
            <a:ext cx="1625766" cy="523220"/>
          </a:xfrm>
          <a:prstGeom prst="rect">
            <a:avLst/>
          </a:prstGeom>
          <a:noFill/>
        </p:spPr>
        <p:txBody>
          <a:bodyPr wrap="none" rtlCol="0">
            <a:spAutoFit/>
          </a:bodyPr>
          <a:lstStyle/>
          <a:p>
            <a:r>
              <a:rPr lang="en-US" sz="2800" b="1" u="sng"/>
              <a:t>Functions</a:t>
            </a:r>
            <a:endParaRPr lang="en-US" sz="2000" b="1" u="sng"/>
          </a:p>
        </p:txBody>
      </p:sp>
      <p:pic>
        <p:nvPicPr>
          <p:cNvPr id="3" name="Picture 2">
            <a:extLst>
              <a:ext uri="{FF2B5EF4-FFF2-40B4-BE49-F238E27FC236}">
                <a16:creationId xmlns:a16="http://schemas.microsoft.com/office/drawing/2014/main" id="{D52A997C-017C-41E7-A45F-7BACECE6946C}"/>
              </a:ext>
            </a:extLst>
          </p:cNvPr>
          <p:cNvPicPr>
            <a:picLocks noChangeAspect="1"/>
          </p:cNvPicPr>
          <p:nvPr/>
        </p:nvPicPr>
        <p:blipFill>
          <a:blip r:embed="rId2"/>
          <a:stretch>
            <a:fillRect/>
          </a:stretch>
        </p:blipFill>
        <p:spPr>
          <a:xfrm>
            <a:off x="564212" y="4292857"/>
            <a:ext cx="3852454" cy="2465112"/>
          </a:xfrm>
          <a:prstGeom prst="rect">
            <a:avLst/>
          </a:prstGeom>
        </p:spPr>
      </p:pic>
      <p:sp>
        <p:nvSpPr>
          <p:cNvPr id="4" name="TextBox 3">
            <a:extLst>
              <a:ext uri="{FF2B5EF4-FFF2-40B4-BE49-F238E27FC236}">
                <a16:creationId xmlns:a16="http://schemas.microsoft.com/office/drawing/2014/main" id="{9B723F7E-96D4-4486-82F4-B4EF76F11675}"/>
              </a:ext>
            </a:extLst>
          </p:cNvPr>
          <p:cNvSpPr txBox="1"/>
          <p:nvPr/>
        </p:nvSpPr>
        <p:spPr>
          <a:xfrm>
            <a:off x="482496" y="750068"/>
            <a:ext cx="11227008" cy="584775"/>
          </a:xfrm>
          <a:prstGeom prst="rect">
            <a:avLst/>
          </a:prstGeom>
          <a:noFill/>
        </p:spPr>
        <p:txBody>
          <a:bodyPr wrap="square" rtlCol="0">
            <a:spAutoFit/>
          </a:bodyPr>
          <a:lstStyle/>
          <a:p>
            <a:r>
              <a:rPr lang="en-US" sz="1600"/>
              <a:t>We can also return functions and make composite functions.  The general form is that function 1 returns function 2, which is defined within function 1:</a:t>
            </a:r>
          </a:p>
        </p:txBody>
      </p:sp>
      <p:pic>
        <p:nvPicPr>
          <p:cNvPr id="5" name="Picture 4">
            <a:extLst>
              <a:ext uri="{FF2B5EF4-FFF2-40B4-BE49-F238E27FC236}">
                <a16:creationId xmlns:a16="http://schemas.microsoft.com/office/drawing/2014/main" id="{E7D7ABBB-1D76-4ACC-8C8E-B90D6E7E2917}"/>
              </a:ext>
            </a:extLst>
          </p:cNvPr>
          <p:cNvPicPr>
            <a:picLocks noChangeAspect="1"/>
          </p:cNvPicPr>
          <p:nvPr/>
        </p:nvPicPr>
        <p:blipFill>
          <a:blip r:embed="rId3"/>
          <a:stretch>
            <a:fillRect/>
          </a:stretch>
        </p:blipFill>
        <p:spPr>
          <a:xfrm>
            <a:off x="5429641" y="4490629"/>
            <a:ext cx="2874784" cy="1595749"/>
          </a:xfrm>
          <a:prstGeom prst="rect">
            <a:avLst/>
          </a:prstGeom>
        </p:spPr>
      </p:pic>
      <mc:AlternateContent xmlns:mc="http://schemas.openxmlformats.org/markup-compatibility/2006" xmlns:p14="http://schemas.microsoft.com/office/powerpoint/2010/main" xmlns:aink="http://schemas.microsoft.com/office/drawing/2016/ink">
        <mc:Choice Requires="p14 aink">
          <p:contentPart p14:bwMode="auto" r:id="rId4">
            <p14:nvContentPartPr>
              <p14:cNvPr id="11" name="Ink 10">
                <a:extLst>
                  <a:ext uri="{FF2B5EF4-FFF2-40B4-BE49-F238E27FC236}">
                    <a16:creationId xmlns:a16="http://schemas.microsoft.com/office/drawing/2014/main" id="{B0C94BB8-8A1F-4883-A426-4FE55B34A097}"/>
                  </a:ext>
                </a:extLst>
              </p14:cNvPr>
              <p14:cNvContentPartPr/>
              <p14:nvPr/>
            </p14:nvContentPartPr>
            <p14:xfrm flipV="1">
              <a:off x="7775335" y="4654676"/>
              <a:ext cx="1297643" cy="810987"/>
            </p14:xfrm>
          </p:contentPart>
        </mc:Choice>
        <mc:Fallback xmlns="">
          <p:pic>
            <p:nvPicPr>
              <p:cNvPr id="11" name="Ink 10">
                <a:extLst>
                  <a:ext uri="{FF2B5EF4-FFF2-40B4-BE49-F238E27FC236}">
                    <a16:creationId xmlns:a16="http://schemas.microsoft.com/office/drawing/2014/main" id="{B0C94BB8-8A1F-4883-A426-4FE55B34A097}"/>
                  </a:ext>
                </a:extLst>
              </p:cNvPr>
              <p:cNvPicPr/>
              <p:nvPr/>
            </p:nvPicPr>
            <p:blipFill>
              <a:blip r:embed="rId5"/>
              <a:stretch>
                <a:fillRect/>
              </a:stretch>
            </p:blipFill>
            <p:spPr>
              <a:xfrm>
                <a:off x="7757327" y="4546688"/>
                <a:ext cx="1333298" cy="1026602"/>
              </a:xfrm>
              <a:prstGeom prst="rect">
                <a:avLst/>
              </a:prstGeom>
            </p:spPr>
          </p:pic>
        </mc:Fallback>
      </mc:AlternateContent>
      <p:sp>
        <p:nvSpPr>
          <p:cNvPr id="12" name="TextBox 11">
            <a:extLst>
              <a:ext uri="{FF2B5EF4-FFF2-40B4-BE49-F238E27FC236}">
                <a16:creationId xmlns:a16="http://schemas.microsoft.com/office/drawing/2014/main" id="{56A39235-19E5-4E85-935A-D11FDFF67C1F}"/>
              </a:ext>
            </a:extLst>
          </p:cNvPr>
          <p:cNvSpPr txBox="1"/>
          <p:nvPr/>
        </p:nvSpPr>
        <p:spPr>
          <a:xfrm>
            <a:off x="9252077" y="4490629"/>
            <a:ext cx="2796084" cy="2031325"/>
          </a:xfrm>
          <a:prstGeom prst="rect">
            <a:avLst/>
          </a:prstGeom>
          <a:noFill/>
        </p:spPr>
        <p:txBody>
          <a:bodyPr wrap="square" rtlCol="0">
            <a:spAutoFit/>
          </a:bodyPr>
          <a:lstStyle/>
          <a:p>
            <a:r>
              <a:rPr lang="en-US" sz="1400"/>
              <a:t>Computer goes to function1, sticks 10 in it.  This returns function2, and then it sticks 2 in </a:t>
            </a:r>
            <a:r>
              <a:rPr lang="en-US" sz="1400" i="1"/>
              <a:t>it</a:t>
            </a:r>
            <a:r>
              <a:rPr lang="en-US" sz="1400"/>
              <a:t>.</a:t>
            </a:r>
          </a:p>
          <a:p>
            <a:endParaRPr lang="en-US" sz="1400"/>
          </a:p>
          <a:p>
            <a:r>
              <a:rPr lang="en-US" sz="1400"/>
              <a:t>So note the first function has to take some parameters and  </a:t>
            </a:r>
          </a:p>
          <a:p>
            <a:r>
              <a:rPr lang="en-US" sz="1400"/>
              <a:t>return a </a:t>
            </a:r>
            <a:r>
              <a:rPr lang="en-US" sz="1400" i="1"/>
              <a:t>function</a:t>
            </a:r>
            <a:r>
              <a:rPr lang="en-US" sz="1400"/>
              <a:t>.  And that second function must take some parameters and return a </a:t>
            </a:r>
            <a:r>
              <a:rPr lang="en-US" sz="1400" i="1"/>
              <a:t>value</a:t>
            </a:r>
            <a:r>
              <a:rPr lang="en-US" sz="1400"/>
              <a:t>.</a:t>
            </a:r>
          </a:p>
        </p:txBody>
      </p:sp>
      <p:sp>
        <p:nvSpPr>
          <p:cNvPr id="14" name="TextBox 13">
            <a:extLst>
              <a:ext uri="{FF2B5EF4-FFF2-40B4-BE49-F238E27FC236}">
                <a16:creationId xmlns:a16="http://schemas.microsoft.com/office/drawing/2014/main" id="{0677E6E5-D78F-4CBF-A9FB-3CA577EE536D}"/>
              </a:ext>
            </a:extLst>
          </p:cNvPr>
          <p:cNvSpPr txBox="1"/>
          <p:nvPr/>
        </p:nvSpPr>
        <p:spPr>
          <a:xfrm>
            <a:off x="482496" y="3353924"/>
            <a:ext cx="3374642" cy="738664"/>
          </a:xfrm>
          <a:prstGeom prst="rect">
            <a:avLst/>
          </a:prstGeom>
          <a:noFill/>
        </p:spPr>
        <p:txBody>
          <a:bodyPr wrap="none" rtlCol="0">
            <a:spAutoFit/>
          </a:bodyPr>
          <a:lstStyle/>
          <a:p>
            <a:r>
              <a:rPr lang="en-US" sz="1400"/>
              <a:t>Here we’re defining a polynomial function:</a:t>
            </a:r>
          </a:p>
          <a:p>
            <a:r>
              <a:rPr lang="en-US" sz="1400"/>
              <a:t>f(x) = L[0] + L[1]*x + L[2]*x</a:t>
            </a:r>
            <a:r>
              <a:rPr lang="en-US" sz="1400" baseline="30000"/>
              <a:t>2</a:t>
            </a:r>
            <a:r>
              <a:rPr lang="en-US" sz="1400"/>
              <a:t> + … + L[n]*</a:t>
            </a:r>
            <a:r>
              <a:rPr lang="en-US" sz="1400" err="1"/>
              <a:t>x</a:t>
            </a:r>
            <a:r>
              <a:rPr lang="en-US" sz="1400" baseline="30000" err="1"/>
              <a:t>n</a:t>
            </a:r>
            <a:r>
              <a:rPr lang="en-US" sz="1400"/>
              <a:t>.  L </a:t>
            </a:r>
          </a:p>
          <a:p>
            <a:r>
              <a:rPr lang="en-US" sz="1400"/>
              <a:t>Is the parameter, and x the input.</a:t>
            </a:r>
            <a:endParaRPr lang="en-US" sz="1600"/>
          </a:p>
        </p:txBody>
      </p:sp>
      <p:sp>
        <p:nvSpPr>
          <p:cNvPr id="15" name="TextBox 14">
            <a:extLst>
              <a:ext uri="{FF2B5EF4-FFF2-40B4-BE49-F238E27FC236}">
                <a16:creationId xmlns:a16="http://schemas.microsoft.com/office/drawing/2014/main" id="{22838B12-0DBE-427D-B9D3-B2BCFE8EA1E3}"/>
              </a:ext>
            </a:extLst>
          </p:cNvPr>
          <p:cNvSpPr txBox="1"/>
          <p:nvPr/>
        </p:nvSpPr>
        <p:spPr>
          <a:xfrm flipH="1">
            <a:off x="482496" y="1413499"/>
            <a:ext cx="4355604" cy="1754326"/>
          </a:xfrm>
          <a:prstGeom prst="rect">
            <a:avLst/>
          </a:prstGeom>
          <a:noFill/>
        </p:spPr>
        <p:txBody>
          <a:bodyPr wrap="square" rtlCol="0">
            <a:spAutoFit/>
          </a:bodyPr>
          <a:lstStyle/>
          <a:p>
            <a:r>
              <a:rPr lang="en-US"/>
              <a:t>def function1(parameters)</a:t>
            </a:r>
          </a:p>
          <a:p>
            <a:r>
              <a:rPr lang="en-US"/>
              <a:t>    stuff</a:t>
            </a:r>
          </a:p>
          <a:p>
            <a:r>
              <a:rPr lang="en-US"/>
              <a:t>    def function2(input)</a:t>
            </a:r>
          </a:p>
          <a:p>
            <a:r>
              <a:rPr lang="en-US"/>
              <a:t>        stuff involving the parameters and input</a:t>
            </a:r>
          </a:p>
          <a:p>
            <a:r>
              <a:rPr lang="en-US"/>
              <a:t>        return value</a:t>
            </a:r>
          </a:p>
          <a:p>
            <a:r>
              <a:rPr lang="en-US"/>
              <a:t>    return function2</a:t>
            </a:r>
          </a:p>
        </p:txBody>
      </p:sp>
      <p:sp>
        <p:nvSpPr>
          <p:cNvPr id="16" name="TextBox 15">
            <a:extLst>
              <a:ext uri="{FF2B5EF4-FFF2-40B4-BE49-F238E27FC236}">
                <a16:creationId xmlns:a16="http://schemas.microsoft.com/office/drawing/2014/main" id="{5F936F7E-7726-43C0-A1EB-80C71FD91F54}"/>
              </a:ext>
            </a:extLst>
          </p:cNvPr>
          <p:cNvSpPr txBox="1"/>
          <p:nvPr/>
        </p:nvSpPr>
        <p:spPr>
          <a:xfrm>
            <a:off x="5188227" y="2259082"/>
            <a:ext cx="3359466" cy="738664"/>
          </a:xfrm>
          <a:prstGeom prst="rect">
            <a:avLst/>
          </a:prstGeom>
          <a:noFill/>
        </p:spPr>
        <p:txBody>
          <a:bodyPr wrap="square" rtlCol="0">
            <a:spAutoFit/>
          </a:bodyPr>
          <a:lstStyle/>
          <a:p>
            <a:r>
              <a:rPr lang="en-US" sz="1400"/>
              <a:t>And you’d call it via the thing on the right.  Note function1(parameters) is a function itself, i.e., function2. </a:t>
            </a:r>
            <a:endParaRPr lang="en-US" sz="1600"/>
          </a:p>
        </p:txBody>
      </p:sp>
      <p:sp>
        <p:nvSpPr>
          <p:cNvPr id="17" name="TextBox 16">
            <a:extLst>
              <a:ext uri="{FF2B5EF4-FFF2-40B4-BE49-F238E27FC236}">
                <a16:creationId xmlns:a16="http://schemas.microsoft.com/office/drawing/2014/main" id="{EDE06C9D-888B-4FC8-940B-C7E21A73A0A2}"/>
              </a:ext>
            </a:extLst>
          </p:cNvPr>
          <p:cNvSpPr txBox="1"/>
          <p:nvPr/>
        </p:nvSpPr>
        <p:spPr>
          <a:xfrm>
            <a:off x="8547693" y="2236404"/>
            <a:ext cx="3435658" cy="369332"/>
          </a:xfrm>
          <a:prstGeom prst="rect">
            <a:avLst/>
          </a:prstGeom>
          <a:noFill/>
        </p:spPr>
        <p:txBody>
          <a:bodyPr wrap="square" rtlCol="0">
            <a:spAutoFit/>
          </a:bodyPr>
          <a:lstStyle/>
          <a:p>
            <a:r>
              <a:rPr lang="en-US"/>
              <a:t>function1(parameters)(input)</a:t>
            </a:r>
          </a:p>
        </p:txBody>
      </p:sp>
      <p:sp>
        <p:nvSpPr>
          <p:cNvPr id="18" name="TextBox 17">
            <a:extLst>
              <a:ext uri="{FF2B5EF4-FFF2-40B4-BE49-F238E27FC236}">
                <a16:creationId xmlns:a16="http://schemas.microsoft.com/office/drawing/2014/main" id="{F31AADC1-9E0F-403A-9D97-5FECE19CD309}"/>
              </a:ext>
            </a:extLst>
          </p:cNvPr>
          <p:cNvSpPr txBox="1"/>
          <p:nvPr/>
        </p:nvSpPr>
        <p:spPr>
          <a:xfrm>
            <a:off x="5295673" y="3368596"/>
            <a:ext cx="3631507" cy="523220"/>
          </a:xfrm>
          <a:prstGeom prst="rect">
            <a:avLst/>
          </a:prstGeom>
          <a:noFill/>
        </p:spPr>
        <p:txBody>
          <a:bodyPr wrap="none" rtlCol="0">
            <a:spAutoFit/>
          </a:bodyPr>
          <a:lstStyle/>
          <a:p>
            <a:r>
              <a:rPr lang="en-US" sz="1400"/>
              <a:t>Here we’re defining a general power function:</a:t>
            </a:r>
          </a:p>
          <a:p>
            <a:r>
              <a:rPr lang="en-US" sz="1400"/>
              <a:t>f(x) = </a:t>
            </a:r>
            <a:r>
              <a:rPr lang="en-US" sz="1400" err="1"/>
              <a:t>x</a:t>
            </a:r>
            <a:r>
              <a:rPr lang="en-US" sz="1400" baseline="30000" err="1"/>
              <a:t>a</a:t>
            </a:r>
            <a:r>
              <a:rPr lang="en-US" sz="1400" baseline="30000"/>
              <a:t>.</a:t>
            </a:r>
            <a:r>
              <a:rPr lang="en-US" sz="1400"/>
              <a:t>.  a is the parameter, and x is the input. </a:t>
            </a:r>
            <a:endParaRPr lang="en-US" sz="1600"/>
          </a:p>
        </p:txBody>
      </p:sp>
      <p:sp>
        <p:nvSpPr>
          <p:cNvPr id="6" name="Freeform: Shape 5">
            <a:extLst>
              <a:ext uri="{FF2B5EF4-FFF2-40B4-BE49-F238E27FC236}">
                <a16:creationId xmlns:a16="http://schemas.microsoft.com/office/drawing/2014/main" id="{E707B742-7F19-4AF5-AB58-EE84157AB8AA}"/>
              </a:ext>
            </a:extLst>
          </p:cNvPr>
          <p:cNvSpPr/>
          <p:nvPr/>
        </p:nvSpPr>
        <p:spPr>
          <a:xfrm>
            <a:off x="8708994" y="2598177"/>
            <a:ext cx="2050742" cy="164158"/>
          </a:xfrm>
          <a:custGeom>
            <a:avLst/>
            <a:gdLst>
              <a:gd name="connsiteX0" fmla="*/ 0 w 2050742"/>
              <a:gd name="connsiteY0" fmla="*/ 0 h 164158"/>
              <a:gd name="connsiteX1" fmla="*/ 53266 w 2050742"/>
              <a:gd name="connsiteY1" fmla="*/ 8878 h 164158"/>
              <a:gd name="connsiteX2" fmla="*/ 106532 w 2050742"/>
              <a:gd name="connsiteY2" fmla="*/ 26633 h 164158"/>
              <a:gd name="connsiteX3" fmla="*/ 133165 w 2050742"/>
              <a:gd name="connsiteY3" fmla="*/ 35511 h 164158"/>
              <a:gd name="connsiteX4" fmla="*/ 230820 w 2050742"/>
              <a:gd name="connsiteY4" fmla="*/ 53266 h 164158"/>
              <a:gd name="connsiteX5" fmla="*/ 435006 w 2050742"/>
              <a:gd name="connsiteY5" fmla="*/ 71021 h 164158"/>
              <a:gd name="connsiteX6" fmla="*/ 932156 w 2050742"/>
              <a:gd name="connsiteY6" fmla="*/ 79899 h 164158"/>
              <a:gd name="connsiteX7" fmla="*/ 958789 w 2050742"/>
              <a:gd name="connsiteY7" fmla="*/ 88777 h 164158"/>
              <a:gd name="connsiteX8" fmla="*/ 985422 w 2050742"/>
              <a:gd name="connsiteY8" fmla="*/ 106532 h 164158"/>
              <a:gd name="connsiteX9" fmla="*/ 1038688 w 2050742"/>
              <a:gd name="connsiteY9" fmla="*/ 124287 h 164158"/>
              <a:gd name="connsiteX10" fmla="*/ 1091954 w 2050742"/>
              <a:gd name="connsiteY10" fmla="*/ 159798 h 164158"/>
              <a:gd name="connsiteX11" fmla="*/ 1136342 w 2050742"/>
              <a:gd name="connsiteY11" fmla="*/ 115410 h 164158"/>
              <a:gd name="connsiteX12" fmla="*/ 1154097 w 2050742"/>
              <a:gd name="connsiteY12" fmla="*/ 97654 h 164158"/>
              <a:gd name="connsiteX13" fmla="*/ 1216241 w 2050742"/>
              <a:gd name="connsiteY13" fmla="*/ 62144 h 164158"/>
              <a:gd name="connsiteX14" fmla="*/ 1296140 w 2050742"/>
              <a:gd name="connsiteY14" fmla="*/ 35511 h 164158"/>
              <a:gd name="connsiteX15" fmla="*/ 1322773 w 2050742"/>
              <a:gd name="connsiteY15" fmla="*/ 26633 h 164158"/>
              <a:gd name="connsiteX16" fmla="*/ 1349406 w 2050742"/>
              <a:gd name="connsiteY16" fmla="*/ 17755 h 164158"/>
              <a:gd name="connsiteX17" fmla="*/ 1713390 w 2050742"/>
              <a:gd name="connsiteY17" fmla="*/ 26633 h 164158"/>
              <a:gd name="connsiteX18" fmla="*/ 1757779 w 2050742"/>
              <a:gd name="connsiteY18" fmla="*/ 35511 h 164158"/>
              <a:gd name="connsiteX19" fmla="*/ 1961965 w 2050742"/>
              <a:gd name="connsiteY19" fmla="*/ 26633 h 164158"/>
              <a:gd name="connsiteX20" fmla="*/ 1988598 w 2050742"/>
              <a:gd name="connsiteY20" fmla="*/ 17755 h 164158"/>
              <a:gd name="connsiteX21" fmla="*/ 2050742 w 2050742"/>
              <a:gd name="connsiteY21" fmla="*/ 0 h 16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50742" h="164158">
                <a:moveTo>
                  <a:pt x="0" y="0"/>
                </a:moveTo>
                <a:cubicBezTo>
                  <a:pt x="17755" y="2959"/>
                  <a:pt x="35803" y="4512"/>
                  <a:pt x="53266" y="8878"/>
                </a:cubicBezTo>
                <a:cubicBezTo>
                  <a:pt x="71423" y="13417"/>
                  <a:pt x="88777" y="20715"/>
                  <a:pt x="106532" y="26633"/>
                </a:cubicBezTo>
                <a:cubicBezTo>
                  <a:pt x="115410" y="29592"/>
                  <a:pt x="123989" y="33676"/>
                  <a:pt x="133165" y="35511"/>
                </a:cubicBezTo>
                <a:cubicBezTo>
                  <a:pt x="166629" y="42203"/>
                  <a:pt x="196758" y="48724"/>
                  <a:pt x="230820" y="53266"/>
                </a:cubicBezTo>
                <a:cubicBezTo>
                  <a:pt x="286443" y="60683"/>
                  <a:pt x="385601" y="69609"/>
                  <a:pt x="435006" y="71021"/>
                </a:cubicBezTo>
                <a:cubicBezTo>
                  <a:pt x="600681" y="75754"/>
                  <a:pt x="766439" y="76940"/>
                  <a:pt x="932156" y="79899"/>
                </a:cubicBezTo>
                <a:cubicBezTo>
                  <a:pt x="941034" y="82858"/>
                  <a:pt x="950419" y="84592"/>
                  <a:pt x="958789" y="88777"/>
                </a:cubicBezTo>
                <a:cubicBezTo>
                  <a:pt x="968332" y="93549"/>
                  <a:pt x="975672" y="102199"/>
                  <a:pt x="985422" y="106532"/>
                </a:cubicBezTo>
                <a:cubicBezTo>
                  <a:pt x="1002525" y="114133"/>
                  <a:pt x="1038688" y="124287"/>
                  <a:pt x="1038688" y="124287"/>
                </a:cubicBezTo>
                <a:cubicBezTo>
                  <a:pt x="1056443" y="136124"/>
                  <a:pt x="1080117" y="177553"/>
                  <a:pt x="1091954" y="159798"/>
                </a:cubicBezTo>
                <a:cubicBezTo>
                  <a:pt x="1122392" y="114139"/>
                  <a:pt x="1094066" y="149231"/>
                  <a:pt x="1136342" y="115410"/>
                </a:cubicBezTo>
                <a:cubicBezTo>
                  <a:pt x="1142878" y="110181"/>
                  <a:pt x="1147561" y="102883"/>
                  <a:pt x="1154097" y="97654"/>
                </a:cubicBezTo>
                <a:cubicBezTo>
                  <a:pt x="1170112" y="84842"/>
                  <a:pt x="1198015" y="69434"/>
                  <a:pt x="1216241" y="62144"/>
                </a:cubicBezTo>
                <a:cubicBezTo>
                  <a:pt x="1216283" y="62127"/>
                  <a:pt x="1282802" y="39957"/>
                  <a:pt x="1296140" y="35511"/>
                </a:cubicBezTo>
                <a:lnTo>
                  <a:pt x="1322773" y="26633"/>
                </a:lnTo>
                <a:lnTo>
                  <a:pt x="1349406" y="17755"/>
                </a:lnTo>
                <a:lnTo>
                  <a:pt x="1713390" y="26633"/>
                </a:lnTo>
                <a:cubicBezTo>
                  <a:pt x="1728465" y="27288"/>
                  <a:pt x="1742690" y="35511"/>
                  <a:pt x="1757779" y="35511"/>
                </a:cubicBezTo>
                <a:cubicBezTo>
                  <a:pt x="1825905" y="35511"/>
                  <a:pt x="1893903" y="29592"/>
                  <a:pt x="1961965" y="26633"/>
                </a:cubicBezTo>
                <a:cubicBezTo>
                  <a:pt x="1970843" y="23674"/>
                  <a:pt x="1979463" y="19785"/>
                  <a:pt x="1988598" y="17755"/>
                </a:cubicBezTo>
                <a:cubicBezTo>
                  <a:pt x="2050092" y="4090"/>
                  <a:pt x="2028183" y="22559"/>
                  <a:pt x="2050742"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C1818FAC-2C79-42E7-B72B-A869ECB9E799}"/>
              </a:ext>
            </a:extLst>
          </p:cNvPr>
          <p:cNvSpPr txBox="1"/>
          <p:nvPr/>
        </p:nvSpPr>
        <p:spPr>
          <a:xfrm>
            <a:off x="9305343" y="2760979"/>
            <a:ext cx="2327281" cy="369332"/>
          </a:xfrm>
          <a:prstGeom prst="rect">
            <a:avLst/>
          </a:prstGeom>
          <a:noFill/>
        </p:spPr>
        <p:txBody>
          <a:bodyPr wrap="square" rtlCol="0">
            <a:spAutoFit/>
          </a:bodyPr>
          <a:lstStyle/>
          <a:p>
            <a:r>
              <a:rPr lang="en-US"/>
              <a:t>function 2</a:t>
            </a:r>
          </a:p>
        </p:txBody>
      </p:sp>
    </p:spTree>
    <p:extLst>
      <p:ext uri="{BB962C8B-B14F-4D97-AF65-F5344CB8AC3E}">
        <p14:creationId xmlns:p14="http://schemas.microsoft.com/office/powerpoint/2010/main" val="39635323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38755FC-D2FF-4AA4-8735-A716EF16C12A}"/>
              </a:ext>
            </a:extLst>
          </p:cNvPr>
          <p:cNvSpPr txBox="1"/>
          <p:nvPr/>
        </p:nvSpPr>
        <p:spPr>
          <a:xfrm>
            <a:off x="4920310" y="115127"/>
            <a:ext cx="1625766" cy="523220"/>
          </a:xfrm>
          <a:prstGeom prst="rect">
            <a:avLst/>
          </a:prstGeom>
          <a:noFill/>
        </p:spPr>
        <p:txBody>
          <a:bodyPr wrap="none" rtlCol="0">
            <a:spAutoFit/>
          </a:bodyPr>
          <a:lstStyle/>
          <a:p>
            <a:r>
              <a:rPr lang="en-US" sz="2800" b="1" u="sng"/>
              <a:t>Functions</a:t>
            </a:r>
            <a:endParaRPr lang="en-US" sz="2400" b="1" u="sng"/>
          </a:p>
        </p:txBody>
      </p:sp>
      <p:sp>
        <p:nvSpPr>
          <p:cNvPr id="4" name="Rectangle 3">
            <a:extLst>
              <a:ext uri="{FF2B5EF4-FFF2-40B4-BE49-F238E27FC236}">
                <a16:creationId xmlns:a16="http://schemas.microsoft.com/office/drawing/2014/main" id="{951C45EB-D498-431B-8A64-0F9A3A9DE729}"/>
              </a:ext>
            </a:extLst>
          </p:cNvPr>
          <p:cNvSpPr/>
          <p:nvPr/>
        </p:nvSpPr>
        <p:spPr>
          <a:xfrm>
            <a:off x="594031" y="2493592"/>
            <a:ext cx="10963231" cy="2277547"/>
          </a:xfrm>
          <a:prstGeom prst="rect">
            <a:avLst/>
          </a:prstGeom>
        </p:spPr>
        <p:txBody>
          <a:bodyPr wrap="square">
            <a:spAutoFit/>
          </a:bodyPr>
          <a:lstStyle/>
          <a:p>
            <a:r>
              <a:rPr lang="en-US" sz="1600"/>
              <a:t>Say you have a function f(</a:t>
            </a:r>
            <a:r>
              <a:rPr lang="en-US" sz="1600" err="1"/>
              <a:t>x,y</a:t>
            </a:r>
            <a:r>
              <a:rPr lang="en-US" sz="1600"/>
              <a:t>) = x**2 + 3*y.  Calling the function is simple f(1, 2).  But there are variations </a:t>
            </a:r>
          </a:p>
          <a:p>
            <a:pPr marL="285750" indent="-285750">
              <a:buFont typeface="Arial" panose="020B0604020202020204" pitchFamily="34" charset="0"/>
              <a:buChar char="•"/>
            </a:pPr>
            <a:r>
              <a:rPr lang="en-US" sz="1400"/>
              <a:t>You can switch the order of the parameters, and call as f(y = 2, x = 1) and get the same thing, as long as you’re explicit about the variable names.</a:t>
            </a:r>
          </a:p>
          <a:p>
            <a:pPr marL="285750" indent="-285750">
              <a:buFont typeface="Arial" panose="020B0604020202020204" pitchFamily="34" charset="0"/>
              <a:buChar char="•"/>
            </a:pPr>
            <a:r>
              <a:rPr lang="en-US" sz="1400"/>
              <a:t>If you establish y as 2 in the function definition, i.e., as f(</a:t>
            </a:r>
            <a:r>
              <a:rPr lang="en-US" sz="1400" err="1"/>
              <a:t>x,y</a:t>
            </a:r>
            <a:r>
              <a:rPr lang="en-US" sz="1400"/>
              <a:t>=2) = x**2 + 3*y, and call f(1), or f(1, ) it will put 1 into x and assume y is 2.  </a:t>
            </a:r>
          </a:p>
          <a:p>
            <a:pPr marL="285750" indent="-285750">
              <a:buFont typeface="Arial" panose="020B0604020202020204" pitchFamily="34" charset="0"/>
              <a:buChar char="•"/>
            </a:pPr>
            <a:r>
              <a:rPr lang="en-US" sz="1400"/>
              <a:t>If you establish y as 2 in the function definition, i.e., as f(</a:t>
            </a:r>
            <a:r>
              <a:rPr lang="en-US" sz="1400" err="1"/>
              <a:t>x,y</a:t>
            </a:r>
            <a:r>
              <a:rPr lang="en-US" sz="1400"/>
              <a:t>=2) = x**2 + 3*y, but you call the function as f(1,3), the y=2 statement will be overridden, and y will be set to 3.  This is of use in recursive programs.  In this context, y = 2 is usually the initial value of the parameter y that the function should start with, and then the body of the code within the function will then come up with new parameter values x*, y*, which it will then feed into itself via f(x*,y*).  So here y* will override the initial y = 2.  </a:t>
            </a:r>
          </a:p>
          <a:p>
            <a:pPr marL="285750" indent="-285750">
              <a:buFont typeface="Arial" panose="020B0604020202020204" pitchFamily="34" charset="0"/>
              <a:buChar char="•"/>
            </a:pPr>
            <a:r>
              <a:rPr lang="en-US" sz="1400"/>
              <a:t>If you previously define y as 5, and then define a function f(</a:t>
            </a:r>
            <a:r>
              <a:rPr lang="en-US" sz="1400" err="1"/>
              <a:t>x,y</a:t>
            </a:r>
            <a:r>
              <a:rPr lang="en-US" sz="1400"/>
              <a:t>=2) = x**2 + 3*y, and call f(1), the previous definition of y = 5 will be disregarded and y = 2 will be used to evaluate the function.</a:t>
            </a:r>
          </a:p>
          <a:p>
            <a:pPr marL="285750" indent="-285750">
              <a:buFont typeface="Arial" panose="020B0604020202020204" pitchFamily="34" charset="0"/>
              <a:buChar char="•"/>
            </a:pPr>
            <a:r>
              <a:rPr lang="en-US" sz="1400"/>
              <a:t>If you previously define y as 5, and then define a function f(</a:t>
            </a:r>
            <a:r>
              <a:rPr lang="en-US" sz="1400" err="1"/>
              <a:t>x,y</a:t>
            </a:r>
            <a:r>
              <a:rPr lang="en-US" sz="1400"/>
              <a:t>) = x**2 + y**2, and call f(2), it will </a:t>
            </a:r>
            <a:r>
              <a:rPr lang="en-US" sz="1400" i="1"/>
              <a:t>not</a:t>
            </a:r>
            <a:r>
              <a:rPr lang="en-US" sz="1400"/>
              <a:t> assume you mean f(2,5).</a:t>
            </a:r>
          </a:p>
        </p:txBody>
      </p:sp>
      <p:pic>
        <p:nvPicPr>
          <p:cNvPr id="3" name="Picture 2">
            <a:extLst>
              <a:ext uri="{FF2B5EF4-FFF2-40B4-BE49-F238E27FC236}">
                <a16:creationId xmlns:a16="http://schemas.microsoft.com/office/drawing/2014/main" id="{DB4D0038-0DE9-4192-961F-ECBC0DF0AFD9}"/>
              </a:ext>
            </a:extLst>
          </p:cNvPr>
          <p:cNvPicPr>
            <a:picLocks noChangeAspect="1"/>
          </p:cNvPicPr>
          <p:nvPr/>
        </p:nvPicPr>
        <p:blipFill>
          <a:blip r:embed="rId2"/>
          <a:stretch>
            <a:fillRect/>
          </a:stretch>
        </p:blipFill>
        <p:spPr>
          <a:xfrm>
            <a:off x="788832" y="5205840"/>
            <a:ext cx="1514475" cy="800100"/>
          </a:xfrm>
          <a:prstGeom prst="rect">
            <a:avLst/>
          </a:prstGeom>
        </p:spPr>
      </p:pic>
      <p:sp>
        <p:nvSpPr>
          <p:cNvPr id="6" name="TextBox 5">
            <a:extLst>
              <a:ext uri="{FF2B5EF4-FFF2-40B4-BE49-F238E27FC236}">
                <a16:creationId xmlns:a16="http://schemas.microsoft.com/office/drawing/2014/main" id="{BBAF4533-4263-4D66-ABCF-F66AC7C921DC}"/>
              </a:ext>
            </a:extLst>
          </p:cNvPr>
          <p:cNvSpPr txBox="1"/>
          <p:nvPr/>
        </p:nvSpPr>
        <p:spPr>
          <a:xfrm>
            <a:off x="1914919" y="5110946"/>
            <a:ext cx="1864310" cy="307777"/>
          </a:xfrm>
          <a:prstGeom prst="rect">
            <a:avLst/>
          </a:prstGeom>
          <a:noFill/>
        </p:spPr>
        <p:txBody>
          <a:bodyPr wrap="square" rtlCol="0">
            <a:spAutoFit/>
          </a:bodyPr>
          <a:lstStyle/>
          <a:p>
            <a:r>
              <a:rPr lang="en-US" sz="1400"/>
              <a:t>h(5) will return 8 here.</a:t>
            </a:r>
            <a:endParaRPr lang="en-US"/>
          </a:p>
        </p:txBody>
      </p:sp>
      <p:pic>
        <p:nvPicPr>
          <p:cNvPr id="7" name="Picture 6">
            <a:extLst>
              <a:ext uri="{FF2B5EF4-FFF2-40B4-BE49-F238E27FC236}">
                <a16:creationId xmlns:a16="http://schemas.microsoft.com/office/drawing/2014/main" id="{6D5C88F2-6C8B-4F31-AC88-BC26B5D09CD4}"/>
              </a:ext>
            </a:extLst>
          </p:cNvPr>
          <p:cNvPicPr>
            <a:picLocks noChangeAspect="1"/>
          </p:cNvPicPr>
          <p:nvPr/>
        </p:nvPicPr>
        <p:blipFill>
          <a:blip r:embed="rId3"/>
          <a:stretch>
            <a:fillRect/>
          </a:stretch>
        </p:blipFill>
        <p:spPr>
          <a:xfrm>
            <a:off x="3930775" y="5166334"/>
            <a:ext cx="1552575" cy="1257300"/>
          </a:xfrm>
          <a:prstGeom prst="rect">
            <a:avLst/>
          </a:prstGeom>
        </p:spPr>
      </p:pic>
      <p:sp>
        <p:nvSpPr>
          <p:cNvPr id="8" name="TextBox 7">
            <a:extLst>
              <a:ext uri="{FF2B5EF4-FFF2-40B4-BE49-F238E27FC236}">
                <a16:creationId xmlns:a16="http://schemas.microsoft.com/office/drawing/2014/main" id="{41B754C1-98E0-40D0-98CC-DE37F619A5C8}"/>
              </a:ext>
            </a:extLst>
          </p:cNvPr>
          <p:cNvSpPr txBox="1"/>
          <p:nvPr/>
        </p:nvSpPr>
        <p:spPr>
          <a:xfrm>
            <a:off x="5563496" y="5110946"/>
            <a:ext cx="2612450" cy="1600438"/>
          </a:xfrm>
          <a:prstGeom prst="rect">
            <a:avLst/>
          </a:prstGeom>
          <a:noFill/>
        </p:spPr>
        <p:txBody>
          <a:bodyPr wrap="square" rtlCol="0">
            <a:spAutoFit/>
          </a:bodyPr>
          <a:lstStyle/>
          <a:p>
            <a:r>
              <a:rPr lang="en-US" sz="1400"/>
              <a:t>But f(5) will complain that k is undefined, even though the code will compile.  Not sure why.  My guess is that g looks for the value of k in some sort of global frame, whereas the definition k = 3 is defined locally to f?</a:t>
            </a:r>
            <a:endParaRPr lang="en-US"/>
          </a:p>
        </p:txBody>
      </p:sp>
      <p:pic>
        <p:nvPicPr>
          <p:cNvPr id="9" name="Picture 8">
            <a:extLst>
              <a:ext uri="{FF2B5EF4-FFF2-40B4-BE49-F238E27FC236}">
                <a16:creationId xmlns:a16="http://schemas.microsoft.com/office/drawing/2014/main" id="{8AABF4FB-4214-4F87-AF4E-8E85634EDF7C}"/>
              </a:ext>
            </a:extLst>
          </p:cNvPr>
          <p:cNvPicPr>
            <a:picLocks noChangeAspect="1"/>
          </p:cNvPicPr>
          <p:nvPr/>
        </p:nvPicPr>
        <p:blipFill>
          <a:blip r:embed="rId4"/>
          <a:stretch>
            <a:fillRect/>
          </a:stretch>
        </p:blipFill>
        <p:spPr>
          <a:xfrm>
            <a:off x="8345643" y="5151220"/>
            <a:ext cx="1543050" cy="1590675"/>
          </a:xfrm>
          <a:prstGeom prst="rect">
            <a:avLst/>
          </a:prstGeom>
        </p:spPr>
      </p:pic>
      <p:sp>
        <p:nvSpPr>
          <p:cNvPr id="10" name="TextBox 9">
            <a:extLst>
              <a:ext uri="{FF2B5EF4-FFF2-40B4-BE49-F238E27FC236}">
                <a16:creationId xmlns:a16="http://schemas.microsoft.com/office/drawing/2014/main" id="{1E0F6454-D900-4FDF-9F19-02440E726E50}"/>
              </a:ext>
            </a:extLst>
          </p:cNvPr>
          <p:cNvSpPr txBox="1"/>
          <p:nvPr/>
        </p:nvSpPr>
        <p:spPr>
          <a:xfrm>
            <a:off x="10013615" y="5110946"/>
            <a:ext cx="1846952" cy="1600438"/>
          </a:xfrm>
          <a:prstGeom prst="rect">
            <a:avLst/>
          </a:prstGeom>
          <a:noFill/>
        </p:spPr>
        <p:txBody>
          <a:bodyPr wrap="square" rtlCol="0">
            <a:spAutoFit/>
          </a:bodyPr>
          <a:lstStyle/>
          <a:p>
            <a:r>
              <a:rPr lang="en-US" sz="1400"/>
              <a:t>Yeah, this works.  </a:t>
            </a:r>
          </a:p>
          <a:p>
            <a:r>
              <a:rPr lang="en-US" sz="1400"/>
              <a:t>Nevermind, ‘hi’.  Note but we apparently cannot have a function argument also serve as a global parmeter in the same function.</a:t>
            </a:r>
            <a:endParaRPr lang="en-US"/>
          </a:p>
        </p:txBody>
      </p:sp>
      <p:sp>
        <p:nvSpPr>
          <p:cNvPr id="11" name="TextBox 10">
            <a:extLst>
              <a:ext uri="{FF2B5EF4-FFF2-40B4-BE49-F238E27FC236}">
                <a16:creationId xmlns:a16="http://schemas.microsoft.com/office/drawing/2014/main" id="{422BF34A-9ECD-4D86-9529-FCA996BE3A3F}"/>
              </a:ext>
            </a:extLst>
          </p:cNvPr>
          <p:cNvSpPr txBox="1"/>
          <p:nvPr/>
        </p:nvSpPr>
        <p:spPr>
          <a:xfrm>
            <a:off x="518765" y="1359154"/>
            <a:ext cx="10614291" cy="954107"/>
          </a:xfrm>
          <a:prstGeom prst="rect">
            <a:avLst/>
          </a:prstGeom>
          <a:noFill/>
        </p:spPr>
        <p:txBody>
          <a:bodyPr wrap="square" rtlCol="0">
            <a:spAutoFit/>
          </a:bodyPr>
          <a:lstStyle/>
          <a:p>
            <a:r>
              <a:rPr lang="en-US" sz="1400" err="1"/>
              <a:t>funa</a:t>
            </a:r>
            <a:r>
              <a:rPr lang="en-US" sz="1400"/>
              <a:t>(</a:t>
            </a:r>
            <a:r>
              <a:rPr lang="en-US" sz="1400" err="1"/>
              <a:t>funb</a:t>
            </a:r>
            <a:r>
              <a:rPr lang="en-US" sz="1400"/>
              <a:t>(</a:t>
            </a:r>
            <a:r>
              <a:rPr lang="en-US" sz="1400" err="1"/>
              <a:t>func</a:t>
            </a:r>
            <a:r>
              <a:rPr lang="en-US" sz="1400"/>
              <a:t>))) will go into </a:t>
            </a:r>
            <a:r>
              <a:rPr lang="en-US" sz="1400" err="1"/>
              <a:t>funa</a:t>
            </a:r>
            <a:r>
              <a:rPr lang="en-US" sz="1400"/>
              <a:t> first, execute any print statements it finds (and print will look locally, then globally for referents  </a:t>
            </a:r>
          </a:p>
          <a:p>
            <a:r>
              <a:rPr lang="en-US" sz="1400"/>
              <a:t>                                to what it’s supposed to be printing), then attempt to return a value, which will necessitate going into </a:t>
            </a:r>
            <a:r>
              <a:rPr lang="en-US" sz="1400" err="1"/>
              <a:t>funb</a:t>
            </a:r>
            <a:r>
              <a:rPr lang="en-US" sz="1400"/>
              <a:t>.  It</a:t>
            </a:r>
          </a:p>
          <a:p>
            <a:r>
              <a:rPr lang="en-US" sz="1400"/>
              <a:t>                                will execute any print statements it finds, and then go into </a:t>
            </a:r>
            <a:r>
              <a:rPr lang="en-US" sz="1400" err="1"/>
              <a:t>func</a:t>
            </a:r>
            <a:r>
              <a:rPr lang="en-US" sz="1400"/>
              <a:t>, execute print statements it finds, and then</a:t>
            </a:r>
          </a:p>
          <a:p>
            <a:r>
              <a:rPr lang="en-US" sz="1400"/>
              <a:t>                                finally print the value associated with </a:t>
            </a:r>
            <a:r>
              <a:rPr lang="en-US" sz="1400" err="1"/>
              <a:t>funa</a:t>
            </a:r>
            <a:r>
              <a:rPr lang="en-US" sz="1400"/>
              <a:t>(</a:t>
            </a:r>
            <a:r>
              <a:rPr lang="en-US" sz="1400" err="1"/>
              <a:t>funb</a:t>
            </a:r>
            <a:r>
              <a:rPr lang="en-US" sz="1400"/>
              <a:t>(</a:t>
            </a:r>
            <a:r>
              <a:rPr lang="en-US" sz="1400" err="1"/>
              <a:t>func</a:t>
            </a:r>
            <a:r>
              <a:rPr lang="en-US" sz="1400"/>
              <a:t>))).  So this is kind opposite the way we think of it in math.</a:t>
            </a:r>
          </a:p>
        </p:txBody>
      </p:sp>
      <p:sp>
        <p:nvSpPr>
          <p:cNvPr id="12" name="TextBox 11">
            <a:extLst>
              <a:ext uri="{FF2B5EF4-FFF2-40B4-BE49-F238E27FC236}">
                <a16:creationId xmlns:a16="http://schemas.microsoft.com/office/drawing/2014/main" id="{019B859D-B551-4883-A522-7611F394440B}"/>
              </a:ext>
            </a:extLst>
          </p:cNvPr>
          <p:cNvSpPr txBox="1"/>
          <p:nvPr/>
        </p:nvSpPr>
        <p:spPr>
          <a:xfrm>
            <a:off x="518765" y="949434"/>
            <a:ext cx="9193406" cy="338554"/>
          </a:xfrm>
          <a:prstGeom prst="rect">
            <a:avLst/>
          </a:prstGeom>
          <a:noFill/>
        </p:spPr>
        <p:txBody>
          <a:bodyPr wrap="square" rtlCol="0">
            <a:spAutoFit/>
          </a:bodyPr>
          <a:lstStyle/>
          <a:p>
            <a:r>
              <a:rPr lang="en-US" sz="1600"/>
              <a:t>Little more on composite functions.  The order of evaluation is a little different than you’d expect.</a:t>
            </a:r>
          </a:p>
        </p:txBody>
      </p:sp>
    </p:spTree>
    <p:extLst>
      <p:ext uri="{BB962C8B-B14F-4D97-AF65-F5344CB8AC3E}">
        <p14:creationId xmlns:p14="http://schemas.microsoft.com/office/powerpoint/2010/main" val="370898259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120C4E4-D72C-4693-AC76-9EA30C41E184}"/>
              </a:ext>
            </a:extLst>
          </p:cNvPr>
          <p:cNvSpPr txBox="1"/>
          <p:nvPr/>
        </p:nvSpPr>
        <p:spPr>
          <a:xfrm>
            <a:off x="4708832" y="175580"/>
            <a:ext cx="1625766" cy="523220"/>
          </a:xfrm>
          <a:prstGeom prst="rect">
            <a:avLst/>
          </a:prstGeom>
          <a:noFill/>
        </p:spPr>
        <p:txBody>
          <a:bodyPr wrap="none" rtlCol="0">
            <a:spAutoFit/>
          </a:bodyPr>
          <a:lstStyle/>
          <a:p>
            <a:r>
              <a:rPr lang="en-US" sz="2800" b="1" u="sng"/>
              <a:t>Functions</a:t>
            </a:r>
            <a:endParaRPr lang="en-US" sz="2000" b="1" u="sng"/>
          </a:p>
        </p:txBody>
      </p:sp>
      <p:sp>
        <p:nvSpPr>
          <p:cNvPr id="4" name="TextBox 3">
            <a:extLst>
              <a:ext uri="{FF2B5EF4-FFF2-40B4-BE49-F238E27FC236}">
                <a16:creationId xmlns:a16="http://schemas.microsoft.com/office/drawing/2014/main" id="{9B723F7E-96D4-4486-82F4-B4EF76F11675}"/>
              </a:ext>
            </a:extLst>
          </p:cNvPr>
          <p:cNvSpPr txBox="1"/>
          <p:nvPr/>
        </p:nvSpPr>
        <p:spPr>
          <a:xfrm>
            <a:off x="403412" y="1198823"/>
            <a:ext cx="4153509" cy="307777"/>
          </a:xfrm>
          <a:prstGeom prst="rect">
            <a:avLst/>
          </a:prstGeom>
          <a:noFill/>
        </p:spPr>
        <p:txBody>
          <a:bodyPr wrap="none" rtlCol="0">
            <a:spAutoFit/>
          </a:bodyPr>
          <a:lstStyle/>
          <a:p>
            <a:r>
              <a:rPr lang="en-US" sz="1400"/>
              <a:t>Here’s a double composite function had to make once.</a:t>
            </a:r>
          </a:p>
        </p:txBody>
      </p:sp>
      <p:pic>
        <p:nvPicPr>
          <p:cNvPr id="8" name="Picture 7">
            <a:extLst>
              <a:ext uri="{FF2B5EF4-FFF2-40B4-BE49-F238E27FC236}">
                <a16:creationId xmlns:a16="http://schemas.microsoft.com/office/drawing/2014/main" id="{149B1C75-9E3D-49CF-9EB7-F2467B247AC7}"/>
              </a:ext>
            </a:extLst>
          </p:cNvPr>
          <p:cNvPicPr>
            <a:picLocks noChangeAspect="1"/>
          </p:cNvPicPr>
          <p:nvPr/>
        </p:nvPicPr>
        <p:blipFill>
          <a:blip r:embed="rId2"/>
          <a:stretch>
            <a:fillRect/>
          </a:stretch>
        </p:blipFill>
        <p:spPr>
          <a:xfrm>
            <a:off x="617929" y="1714391"/>
            <a:ext cx="6267450" cy="1171575"/>
          </a:xfrm>
          <a:prstGeom prst="rect">
            <a:avLst/>
          </a:prstGeom>
        </p:spPr>
      </p:pic>
      <p:sp>
        <p:nvSpPr>
          <p:cNvPr id="19" name="TextBox 18">
            <a:extLst>
              <a:ext uri="{FF2B5EF4-FFF2-40B4-BE49-F238E27FC236}">
                <a16:creationId xmlns:a16="http://schemas.microsoft.com/office/drawing/2014/main" id="{2165DE80-9B10-4AF4-AE4E-E60F808309F4}"/>
              </a:ext>
            </a:extLst>
          </p:cNvPr>
          <p:cNvSpPr txBox="1"/>
          <p:nvPr/>
        </p:nvSpPr>
        <p:spPr>
          <a:xfrm>
            <a:off x="403412" y="3275111"/>
            <a:ext cx="3275577" cy="307777"/>
          </a:xfrm>
          <a:prstGeom prst="rect">
            <a:avLst/>
          </a:prstGeom>
          <a:noFill/>
        </p:spPr>
        <p:txBody>
          <a:bodyPr wrap="none" rtlCol="0">
            <a:spAutoFit/>
          </a:bodyPr>
          <a:lstStyle/>
          <a:p>
            <a:r>
              <a:rPr lang="en-US" sz="1400"/>
              <a:t>You’d call it like RHS(temperature)(field)(x)</a:t>
            </a:r>
          </a:p>
        </p:txBody>
      </p:sp>
      <p:sp>
        <p:nvSpPr>
          <p:cNvPr id="6" name="TextBox 5">
            <a:extLst>
              <a:ext uri="{FF2B5EF4-FFF2-40B4-BE49-F238E27FC236}">
                <a16:creationId xmlns:a16="http://schemas.microsoft.com/office/drawing/2014/main" id="{1EAFC9A4-45E7-4390-A4A1-D9F94D2D59C6}"/>
              </a:ext>
            </a:extLst>
          </p:cNvPr>
          <p:cNvSpPr txBox="1"/>
          <p:nvPr/>
        </p:nvSpPr>
        <p:spPr>
          <a:xfrm>
            <a:off x="403410" y="4191082"/>
            <a:ext cx="10541110" cy="1169551"/>
          </a:xfrm>
          <a:prstGeom prst="rect">
            <a:avLst/>
          </a:prstGeom>
          <a:noFill/>
        </p:spPr>
        <p:txBody>
          <a:bodyPr wrap="square" rtlCol="0">
            <a:spAutoFit/>
          </a:bodyPr>
          <a:lstStyle/>
          <a:p>
            <a:r>
              <a:rPr lang="en-US" sz="1400"/>
              <a:t>Random fact.  Say you have a function, </a:t>
            </a:r>
            <a:r>
              <a:rPr lang="en-US" sz="1400" err="1"/>
              <a:t>Func</a:t>
            </a:r>
            <a:r>
              <a:rPr lang="en-US" sz="1400"/>
              <a:t>(</a:t>
            </a:r>
            <a:r>
              <a:rPr lang="en-US" sz="1400" err="1"/>
              <a:t>a,b</a:t>
            </a:r>
            <a:r>
              <a:rPr lang="en-US" sz="1400"/>
              <a:t>), which takes two values, executes some code </a:t>
            </a:r>
            <a:r>
              <a:rPr lang="en-US" sz="1400" i="1"/>
              <a:t>and</a:t>
            </a:r>
            <a:r>
              <a:rPr lang="en-US" sz="1400"/>
              <a:t> returns a value besides.  If you say, e.g.,</a:t>
            </a:r>
          </a:p>
          <a:p>
            <a:r>
              <a:rPr lang="en-US" sz="1400"/>
              <a:t> </a:t>
            </a:r>
          </a:p>
          <a:p>
            <a:r>
              <a:rPr lang="en-US" sz="1400"/>
              <a:t>x = </a:t>
            </a:r>
            <a:r>
              <a:rPr lang="en-US" sz="1400" err="1"/>
              <a:t>Func</a:t>
            </a:r>
            <a:r>
              <a:rPr lang="en-US" sz="1400"/>
              <a:t>(2,3)</a:t>
            </a:r>
          </a:p>
          <a:p>
            <a:endParaRPr lang="en-US" sz="1400"/>
          </a:p>
          <a:p>
            <a:r>
              <a:rPr lang="en-US" sz="1400"/>
              <a:t>Then </a:t>
            </a:r>
            <a:r>
              <a:rPr lang="en-US" sz="1400" err="1"/>
              <a:t>Func</a:t>
            </a:r>
            <a:r>
              <a:rPr lang="en-US" sz="1400"/>
              <a:t>(2,3) will be executed (so the code it executes </a:t>
            </a:r>
            <a:r>
              <a:rPr lang="en-US" sz="1400" i="1"/>
              <a:t>will be run</a:t>
            </a:r>
            <a:r>
              <a:rPr lang="en-US" sz="1400"/>
              <a:t>) </a:t>
            </a:r>
            <a:r>
              <a:rPr lang="en-US" sz="1400" i="1"/>
              <a:t>and</a:t>
            </a:r>
            <a:r>
              <a:rPr lang="en-US" sz="1400"/>
              <a:t> the value it returns will be stored in x.  </a:t>
            </a:r>
          </a:p>
        </p:txBody>
      </p:sp>
    </p:spTree>
    <p:extLst>
      <p:ext uri="{BB962C8B-B14F-4D97-AF65-F5344CB8AC3E}">
        <p14:creationId xmlns:p14="http://schemas.microsoft.com/office/powerpoint/2010/main" val="7274769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A7872AE-E358-41AF-A9F7-AD48D44DF9AA}"/>
              </a:ext>
            </a:extLst>
          </p:cNvPr>
          <p:cNvPicPr>
            <a:picLocks noChangeAspect="1"/>
          </p:cNvPicPr>
          <p:nvPr/>
        </p:nvPicPr>
        <p:blipFill>
          <a:blip r:embed="rId2"/>
          <a:stretch>
            <a:fillRect/>
          </a:stretch>
        </p:blipFill>
        <p:spPr>
          <a:xfrm>
            <a:off x="599261" y="1279279"/>
            <a:ext cx="5876925" cy="1647825"/>
          </a:xfrm>
          <a:prstGeom prst="rect">
            <a:avLst/>
          </a:prstGeom>
        </p:spPr>
      </p:pic>
      <p:pic>
        <p:nvPicPr>
          <p:cNvPr id="3" name="Picture 2">
            <a:extLst>
              <a:ext uri="{FF2B5EF4-FFF2-40B4-BE49-F238E27FC236}">
                <a16:creationId xmlns:a16="http://schemas.microsoft.com/office/drawing/2014/main" id="{EA69CA62-D28C-4B35-961B-9FDD166128CA}"/>
              </a:ext>
            </a:extLst>
          </p:cNvPr>
          <p:cNvPicPr>
            <a:picLocks noChangeAspect="1"/>
          </p:cNvPicPr>
          <p:nvPr/>
        </p:nvPicPr>
        <p:blipFill>
          <a:blip r:embed="rId3"/>
          <a:stretch>
            <a:fillRect/>
          </a:stretch>
        </p:blipFill>
        <p:spPr>
          <a:xfrm>
            <a:off x="8205809" y="1695418"/>
            <a:ext cx="2181225" cy="219075"/>
          </a:xfrm>
          <a:prstGeom prst="rect">
            <a:avLst/>
          </a:prstGeom>
        </p:spPr>
      </p:pic>
      <p:sp>
        <p:nvSpPr>
          <p:cNvPr id="4" name="TextBox 3">
            <a:extLst>
              <a:ext uri="{FF2B5EF4-FFF2-40B4-BE49-F238E27FC236}">
                <a16:creationId xmlns:a16="http://schemas.microsoft.com/office/drawing/2014/main" id="{72014D1A-B94F-4A38-994B-C8100874F305}"/>
              </a:ext>
            </a:extLst>
          </p:cNvPr>
          <p:cNvSpPr txBox="1"/>
          <p:nvPr/>
        </p:nvSpPr>
        <p:spPr>
          <a:xfrm>
            <a:off x="4809842" y="208883"/>
            <a:ext cx="1625766" cy="523220"/>
          </a:xfrm>
          <a:prstGeom prst="rect">
            <a:avLst/>
          </a:prstGeom>
          <a:noFill/>
        </p:spPr>
        <p:txBody>
          <a:bodyPr wrap="none" rtlCol="0">
            <a:spAutoFit/>
          </a:bodyPr>
          <a:lstStyle/>
          <a:p>
            <a:r>
              <a:rPr lang="en-US" sz="2800" b="1" u="sng"/>
              <a:t>Functions</a:t>
            </a:r>
            <a:endParaRPr lang="en-US" sz="2400" b="1" u="sng"/>
          </a:p>
        </p:txBody>
      </p:sp>
      <p:sp>
        <p:nvSpPr>
          <p:cNvPr id="6" name="TextBox 5">
            <a:extLst>
              <a:ext uri="{FF2B5EF4-FFF2-40B4-BE49-F238E27FC236}">
                <a16:creationId xmlns:a16="http://schemas.microsoft.com/office/drawing/2014/main" id="{8F421754-B971-405E-86A0-7F9204A1301D}"/>
              </a:ext>
            </a:extLst>
          </p:cNvPr>
          <p:cNvSpPr txBox="1"/>
          <p:nvPr/>
        </p:nvSpPr>
        <p:spPr>
          <a:xfrm>
            <a:off x="8130006" y="1233639"/>
            <a:ext cx="791627" cy="338554"/>
          </a:xfrm>
          <a:prstGeom prst="rect">
            <a:avLst/>
          </a:prstGeom>
          <a:noFill/>
        </p:spPr>
        <p:txBody>
          <a:bodyPr wrap="none" rtlCol="0">
            <a:spAutoFit/>
          </a:bodyPr>
          <a:lstStyle/>
          <a:p>
            <a:r>
              <a:rPr lang="en-US" sz="1600"/>
              <a:t>returns</a:t>
            </a:r>
          </a:p>
        </p:txBody>
      </p:sp>
      <p:pic>
        <p:nvPicPr>
          <p:cNvPr id="8" name="Picture 7">
            <a:extLst>
              <a:ext uri="{FF2B5EF4-FFF2-40B4-BE49-F238E27FC236}">
                <a16:creationId xmlns:a16="http://schemas.microsoft.com/office/drawing/2014/main" id="{DB5E0684-5CE3-4BF3-8CB6-8CCB43CDEAD2}"/>
              </a:ext>
            </a:extLst>
          </p:cNvPr>
          <p:cNvPicPr>
            <a:picLocks noChangeAspect="1"/>
          </p:cNvPicPr>
          <p:nvPr/>
        </p:nvPicPr>
        <p:blipFill>
          <a:blip r:embed="rId4"/>
          <a:stretch>
            <a:fillRect/>
          </a:stretch>
        </p:blipFill>
        <p:spPr>
          <a:xfrm>
            <a:off x="599261" y="5387024"/>
            <a:ext cx="1905177" cy="957794"/>
          </a:xfrm>
          <a:prstGeom prst="rect">
            <a:avLst/>
          </a:prstGeom>
        </p:spPr>
      </p:pic>
      <p:sp>
        <p:nvSpPr>
          <p:cNvPr id="9" name="TextBox 8">
            <a:extLst>
              <a:ext uri="{FF2B5EF4-FFF2-40B4-BE49-F238E27FC236}">
                <a16:creationId xmlns:a16="http://schemas.microsoft.com/office/drawing/2014/main" id="{FE63EDC2-0BBF-4B15-92FE-80BE664E270A}"/>
              </a:ext>
            </a:extLst>
          </p:cNvPr>
          <p:cNvSpPr txBox="1"/>
          <p:nvPr/>
        </p:nvSpPr>
        <p:spPr>
          <a:xfrm>
            <a:off x="3326424" y="5387740"/>
            <a:ext cx="5808000" cy="830997"/>
          </a:xfrm>
          <a:prstGeom prst="rect">
            <a:avLst/>
          </a:prstGeom>
          <a:noFill/>
        </p:spPr>
        <p:txBody>
          <a:bodyPr wrap="none" rtlCol="0">
            <a:spAutoFit/>
          </a:bodyPr>
          <a:lstStyle/>
          <a:p>
            <a:r>
              <a:rPr lang="en-US" sz="1600"/>
              <a:t>And consider this:</a:t>
            </a:r>
          </a:p>
          <a:p>
            <a:r>
              <a:rPr lang="en-US" sz="1600"/>
              <a:t>If execute f(2), it will return 4.  And if execute f(-2), it will return -8.  </a:t>
            </a:r>
          </a:p>
          <a:p>
            <a:r>
              <a:rPr lang="en-US" sz="1600"/>
              <a:t>As soon as it hits a return statement, it will exit the function.  </a:t>
            </a:r>
          </a:p>
        </p:txBody>
      </p:sp>
      <p:pic>
        <p:nvPicPr>
          <p:cNvPr id="10" name="Picture 9">
            <a:extLst>
              <a:ext uri="{FF2B5EF4-FFF2-40B4-BE49-F238E27FC236}">
                <a16:creationId xmlns:a16="http://schemas.microsoft.com/office/drawing/2014/main" id="{6966208B-692D-41E5-9D58-C3B4BE3812FB}"/>
              </a:ext>
            </a:extLst>
          </p:cNvPr>
          <p:cNvPicPr>
            <a:picLocks noChangeAspect="1"/>
          </p:cNvPicPr>
          <p:nvPr/>
        </p:nvPicPr>
        <p:blipFill>
          <a:blip r:embed="rId5"/>
          <a:stretch>
            <a:fillRect/>
          </a:stretch>
        </p:blipFill>
        <p:spPr>
          <a:xfrm>
            <a:off x="527880" y="3183500"/>
            <a:ext cx="5702544" cy="1831793"/>
          </a:xfrm>
          <a:prstGeom prst="rect">
            <a:avLst/>
          </a:prstGeom>
        </p:spPr>
      </p:pic>
      <mc:AlternateContent xmlns:mc="http://schemas.openxmlformats.org/markup-compatibility/2006" xmlns:p14="http://schemas.microsoft.com/office/powerpoint/2010/main">
        <mc:Choice Requires="p14">
          <p:contentPart p14:bwMode="auto" r:id="rId6">
            <p14:nvContentPartPr>
              <p14:cNvPr id="11" name="Ink 10">
                <a:extLst>
                  <a:ext uri="{FF2B5EF4-FFF2-40B4-BE49-F238E27FC236}">
                    <a16:creationId xmlns:a16="http://schemas.microsoft.com/office/drawing/2014/main" id="{64A7CB68-82A2-46B7-9005-5CA86DA904D5}"/>
                  </a:ext>
                </a:extLst>
              </p14:cNvPr>
              <p14:cNvContentPartPr/>
              <p14:nvPr/>
            </p14:nvContentPartPr>
            <p14:xfrm>
              <a:off x="6699027" y="2259942"/>
              <a:ext cx="1406520" cy="436320"/>
            </p14:xfrm>
          </p:contentPart>
        </mc:Choice>
        <mc:Fallback xmlns="">
          <p:pic>
            <p:nvPicPr>
              <p:cNvPr id="11" name="Ink 10">
                <a:extLst>
                  <a:ext uri="{FF2B5EF4-FFF2-40B4-BE49-F238E27FC236}">
                    <a16:creationId xmlns:a16="http://schemas.microsoft.com/office/drawing/2014/main" id="{64A7CB68-82A2-46B7-9005-5CA86DA904D5}"/>
                  </a:ext>
                </a:extLst>
              </p:cNvPr>
              <p:cNvPicPr/>
              <p:nvPr/>
            </p:nvPicPr>
            <p:blipFill>
              <a:blip r:embed="rId7"/>
              <a:stretch>
                <a:fillRect/>
              </a:stretch>
            </p:blipFill>
            <p:spPr>
              <a:xfrm>
                <a:off x="6690387" y="2251302"/>
                <a:ext cx="1424160" cy="453960"/>
              </a:xfrm>
              <a:prstGeom prst="rect">
                <a:avLst/>
              </a:prstGeom>
            </p:spPr>
          </p:pic>
        </mc:Fallback>
      </mc:AlternateContent>
      <p:sp>
        <p:nvSpPr>
          <p:cNvPr id="12" name="TextBox 11">
            <a:extLst>
              <a:ext uri="{FF2B5EF4-FFF2-40B4-BE49-F238E27FC236}">
                <a16:creationId xmlns:a16="http://schemas.microsoft.com/office/drawing/2014/main" id="{060B4DED-6407-4485-BDE1-476C21DA6D0C}"/>
              </a:ext>
            </a:extLst>
          </p:cNvPr>
          <p:cNvSpPr txBox="1"/>
          <p:nvPr/>
        </p:nvSpPr>
        <p:spPr>
          <a:xfrm>
            <a:off x="8186165" y="2076973"/>
            <a:ext cx="3406574" cy="338554"/>
          </a:xfrm>
          <a:prstGeom prst="rect">
            <a:avLst/>
          </a:prstGeom>
          <a:noFill/>
        </p:spPr>
        <p:txBody>
          <a:bodyPr wrap="none" rtlCol="0">
            <a:spAutoFit/>
          </a:bodyPr>
          <a:lstStyle/>
          <a:p>
            <a:r>
              <a:rPr lang="en-US" sz="1600"/>
              <a:t>can return a list, using list compression</a:t>
            </a:r>
          </a:p>
        </p:txBody>
      </p:sp>
      <mc:AlternateContent xmlns:mc="http://schemas.openxmlformats.org/markup-compatibility/2006" xmlns:p14="http://schemas.microsoft.com/office/powerpoint/2010/main">
        <mc:Choice Requires="p14">
          <p:contentPart p14:bwMode="auto" r:id="rId8">
            <p14:nvContentPartPr>
              <p14:cNvPr id="13" name="Ink 12">
                <a:extLst>
                  <a:ext uri="{FF2B5EF4-FFF2-40B4-BE49-F238E27FC236}">
                    <a16:creationId xmlns:a16="http://schemas.microsoft.com/office/drawing/2014/main" id="{FDE58581-4555-4614-9ADB-F381C0984056}"/>
                  </a:ext>
                </a:extLst>
              </p14:cNvPr>
              <p14:cNvContentPartPr/>
              <p14:nvPr/>
            </p14:nvContentPartPr>
            <p14:xfrm>
              <a:off x="3244504" y="3930897"/>
              <a:ext cx="3790440" cy="972720"/>
            </p14:xfrm>
          </p:contentPart>
        </mc:Choice>
        <mc:Fallback xmlns="">
          <p:pic>
            <p:nvPicPr>
              <p:cNvPr id="13" name="Ink 12">
                <a:extLst>
                  <a:ext uri="{FF2B5EF4-FFF2-40B4-BE49-F238E27FC236}">
                    <a16:creationId xmlns:a16="http://schemas.microsoft.com/office/drawing/2014/main" id="{FDE58581-4555-4614-9ADB-F381C0984056}"/>
                  </a:ext>
                </a:extLst>
              </p:cNvPr>
              <p:cNvPicPr/>
              <p:nvPr/>
            </p:nvPicPr>
            <p:blipFill>
              <a:blip r:embed="rId9"/>
              <a:stretch>
                <a:fillRect/>
              </a:stretch>
            </p:blipFill>
            <p:spPr>
              <a:xfrm>
                <a:off x="3226504" y="3912897"/>
                <a:ext cx="3826080" cy="1008360"/>
              </a:xfrm>
              <a:prstGeom prst="rect">
                <a:avLst/>
              </a:prstGeom>
            </p:spPr>
          </p:pic>
        </mc:Fallback>
      </mc:AlternateContent>
      <p:sp>
        <p:nvSpPr>
          <p:cNvPr id="14" name="TextBox 13">
            <a:extLst>
              <a:ext uri="{FF2B5EF4-FFF2-40B4-BE49-F238E27FC236}">
                <a16:creationId xmlns:a16="http://schemas.microsoft.com/office/drawing/2014/main" id="{7AA50EE7-7F8C-47B5-B0CC-D41BBBA4BDFD}"/>
              </a:ext>
            </a:extLst>
          </p:cNvPr>
          <p:cNvSpPr txBox="1"/>
          <p:nvPr/>
        </p:nvSpPr>
        <p:spPr>
          <a:xfrm>
            <a:off x="7343192" y="3464578"/>
            <a:ext cx="3826432" cy="861774"/>
          </a:xfrm>
          <a:prstGeom prst="rect">
            <a:avLst/>
          </a:prstGeom>
          <a:noFill/>
        </p:spPr>
        <p:txBody>
          <a:bodyPr wrap="none" rtlCol="0">
            <a:spAutoFit/>
          </a:bodyPr>
          <a:lstStyle/>
          <a:p>
            <a:r>
              <a:rPr lang="en-US" sz="1600"/>
              <a:t>can return a tuple (of lists).  and here we’re </a:t>
            </a:r>
          </a:p>
          <a:p>
            <a:r>
              <a:rPr lang="en-US" sz="1600"/>
              <a:t>using the abbreviated notation for a two </a:t>
            </a:r>
          </a:p>
          <a:p>
            <a:r>
              <a:rPr lang="en-US" sz="1600"/>
              <a:t>element tuple.</a:t>
            </a:r>
          </a:p>
        </p:txBody>
      </p:sp>
    </p:spTree>
    <p:extLst>
      <p:ext uri="{BB962C8B-B14F-4D97-AF65-F5344CB8AC3E}">
        <p14:creationId xmlns:p14="http://schemas.microsoft.com/office/powerpoint/2010/main" val="31228450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8488A26-8FFE-495C-8142-12B7BE007F54}"/>
              </a:ext>
            </a:extLst>
          </p:cNvPr>
          <p:cNvSpPr/>
          <p:nvPr/>
        </p:nvSpPr>
        <p:spPr>
          <a:xfrm>
            <a:off x="463639" y="850283"/>
            <a:ext cx="11224320" cy="1077218"/>
          </a:xfrm>
          <a:prstGeom prst="rect">
            <a:avLst/>
          </a:prstGeom>
        </p:spPr>
        <p:txBody>
          <a:bodyPr wrap="square">
            <a:spAutoFit/>
          </a:bodyPr>
          <a:lstStyle/>
          <a:p>
            <a:r>
              <a:rPr lang="en-US" sz="1600"/>
              <a:t>So there are the following types of variables: </a:t>
            </a:r>
          </a:p>
          <a:p>
            <a:r>
              <a:rPr lang="en-US" sz="1600" i="1"/>
              <a:t>bool,</a:t>
            </a:r>
            <a:r>
              <a:rPr lang="en-US" sz="1600"/>
              <a:t> </a:t>
            </a:r>
            <a:r>
              <a:rPr lang="en-US" sz="1600" i="1"/>
              <a:t>int</a:t>
            </a:r>
            <a:r>
              <a:rPr lang="en-US" sz="1600"/>
              <a:t>, </a:t>
            </a:r>
            <a:r>
              <a:rPr lang="en-US" sz="1600" i="1"/>
              <a:t>float</a:t>
            </a:r>
            <a:r>
              <a:rPr lang="en-US" sz="1600"/>
              <a:t>, </a:t>
            </a:r>
            <a:r>
              <a:rPr lang="en-US" sz="1600" i="1"/>
              <a:t>string</a:t>
            </a:r>
            <a:r>
              <a:rPr lang="en-US" sz="1600"/>
              <a:t>, </a:t>
            </a:r>
            <a:r>
              <a:rPr lang="en-US" sz="1600" i="1"/>
              <a:t>tuple</a:t>
            </a:r>
            <a:r>
              <a:rPr lang="en-US" sz="1600"/>
              <a:t>, </a:t>
            </a:r>
            <a:r>
              <a:rPr lang="en-US" sz="1600" i="1"/>
              <a:t>list</a:t>
            </a:r>
            <a:r>
              <a:rPr lang="en-US" sz="1600"/>
              <a:t>, </a:t>
            </a:r>
            <a:r>
              <a:rPr lang="en-US" sz="1600" i="1"/>
              <a:t>set</a:t>
            </a:r>
            <a:r>
              <a:rPr lang="en-US" sz="1600"/>
              <a:t>, </a:t>
            </a:r>
            <a:r>
              <a:rPr lang="en-US" sz="1600" i="1"/>
              <a:t>dictionary</a:t>
            </a:r>
            <a:r>
              <a:rPr lang="en-US" sz="1600"/>
              <a:t>, </a:t>
            </a:r>
            <a:r>
              <a:rPr lang="en-US" sz="1600" i="1"/>
              <a:t>map</a:t>
            </a:r>
            <a:r>
              <a:rPr lang="en-US" sz="1600"/>
              <a:t>, </a:t>
            </a:r>
            <a:r>
              <a:rPr lang="en-US" sz="1600" i="1"/>
              <a:t>generator</a:t>
            </a:r>
            <a:r>
              <a:rPr lang="en-US" sz="1600"/>
              <a:t>, </a:t>
            </a:r>
            <a:r>
              <a:rPr lang="en-US" sz="1600" i="1"/>
              <a:t>function,</a:t>
            </a:r>
            <a:r>
              <a:rPr lang="en-US" sz="1600"/>
              <a:t> </a:t>
            </a:r>
            <a:r>
              <a:rPr lang="en-US" sz="1600" i="1"/>
              <a:t>file</a:t>
            </a:r>
            <a:r>
              <a:rPr lang="en-US" sz="1600"/>
              <a:t>, </a:t>
            </a:r>
            <a:r>
              <a:rPr lang="en-US" sz="1600" i="1" err="1"/>
              <a:t>nonetype</a:t>
            </a:r>
            <a:r>
              <a:rPr lang="en-US" sz="1600"/>
              <a:t> (a returned </a:t>
            </a:r>
            <a:r>
              <a:rPr lang="en-US" sz="1600" i="1"/>
              <a:t>error</a:t>
            </a:r>
            <a:r>
              <a:rPr lang="en-US" sz="1600"/>
              <a:t> is one example) </a:t>
            </a:r>
          </a:p>
          <a:p>
            <a:endParaRPr lang="en-US" sz="1600"/>
          </a:p>
          <a:p>
            <a:r>
              <a:rPr lang="en-US" sz="1600"/>
              <a:t>Can further classify them as: scalar (non-subdivisible, like 3), or non-scalar (subdivisible, like ‘</a:t>
            </a:r>
            <a:r>
              <a:rPr lang="en-US" sz="1600" err="1"/>
              <a:t>abd</a:t>
            </a:r>
            <a:r>
              <a:rPr lang="en-US" sz="1600"/>
              <a:t>’).  </a:t>
            </a:r>
          </a:p>
        </p:txBody>
      </p:sp>
      <p:sp>
        <p:nvSpPr>
          <p:cNvPr id="9" name="TextBox 8">
            <a:extLst>
              <a:ext uri="{FF2B5EF4-FFF2-40B4-BE49-F238E27FC236}">
                <a16:creationId xmlns:a16="http://schemas.microsoft.com/office/drawing/2014/main" id="{95AECB2E-1B6D-4A31-8C25-FFD354F580C3}"/>
              </a:ext>
            </a:extLst>
          </p:cNvPr>
          <p:cNvSpPr txBox="1"/>
          <p:nvPr/>
        </p:nvSpPr>
        <p:spPr>
          <a:xfrm>
            <a:off x="463639" y="3487992"/>
            <a:ext cx="11066558" cy="1169551"/>
          </a:xfrm>
          <a:prstGeom prst="rect">
            <a:avLst/>
          </a:prstGeom>
          <a:noFill/>
        </p:spPr>
        <p:txBody>
          <a:bodyPr wrap="square" rtlCol="0">
            <a:spAutoFit/>
          </a:bodyPr>
          <a:lstStyle/>
          <a:p>
            <a:r>
              <a:rPr lang="en-US" sz="1400" i="1"/>
              <a:t>type(x)</a:t>
            </a:r>
            <a:r>
              <a:rPr lang="en-US" sz="1400"/>
              <a:t> 		returns type of x</a:t>
            </a:r>
          </a:p>
          <a:p>
            <a:r>
              <a:rPr lang="en-US" sz="1400" err="1"/>
              <a:t>isinstance</a:t>
            </a:r>
            <a:r>
              <a:rPr lang="en-US" sz="1400"/>
              <a:t>(x, type)	returns True or False depending on whether x is of that class.  Class can be one that you created too, not just the ones</a:t>
            </a:r>
          </a:p>
          <a:p>
            <a:r>
              <a:rPr lang="en-US" sz="1400"/>
              <a:t>		enumerated above.</a:t>
            </a:r>
          </a:p>
          <a:p>
            <a:r>
              <a:rPr lang="en-US" sz="1400" i="1"/>
              <a:t>id(x)		</a:t>
            </a:r>
            <a:r>
              <a:rPr lang="en-US" sz="1400"/>
              <a:t>returns the address of the information stored in the variable x.  Two variables with same data point to same address.  </a:t>
            </a:r>
          </a:p>
          <a:p>
            <a:r>
              <a:rPr lang="en-US" sz="1400"/>
              <a:t>int(x), float(x), str(x)	casts x as an int, float, or string, etc. </a:t>
            </a:r>
          </a:p>
        </p:txBody>
      </p:sp>
      <p:sp>
        <p:nvSpPr>
          <p:cNvPr id="10" name="Rectangle 9">
            <a:extLst>
              <a:ext uri="{FF2B5EF4-FFF2-40B4-BE49-F238E27FC236}">
                <a16:creationId xmlns:a16="http://schemas.microsoft.com/office/drawing/2014/main" id="{79E0987D-8261-4B76-B65C-1C0559417E6C}"/>
              </a:ext>
            </a:extLst>
          </p:cNvPr>
          <p:cNvSpPr/>
          <p:nvPr/>
        </p:nvSpPr>
        <p:spPr>
          <a:xfrm>
            <a:off x="4039858" y="160349"/>
            <a:ext cx="2628284" cy="461665"/>
          </a:xfrm>
          <a:prstGeom prst="rect">
            <a:avLst/>
          </a:prstGeom>
        </p:spPr>
        <p:txBody>
          <a:bodyPr wrap="none">
            <a:spAutoFit/>
          </a:bodyPr>
          <a:lstStyle/>
          <a:p>
            <a:r>
              <a:rPr lang="en-US" sz="2400" b="1" u="sng"/>
              <a:t>Declaring Variables</a:t>
            </a:r>
          </a:p>
        </p:txBody>
      </p:sp>
      <p:sp>
        <p:nvSpPr>
          <p:cNvPr id="13" name="TextBox 12">
            <a:extLst>
              <a:ext uri="{FF2B5EF4-FFF2-40B4-BE49-F238E27FC236}">
                <a16:creationId xmlns:a16="http://schemas.microsoft.com/office/drawing/2014/main" id="{8CC548FF-268B-4F5F-B1D8-E695837F21FD}"/>
              </a:ext>
            </a:extLst>
          </p:cNvPr>
          <p:cNvSpPr txBox="1"/>
          <p:nvPr/>
        </p:nvSpPr>
        <p:spPr>
          <a:xfrm>
            <a:off x="463639" y="1965763"/>
            <a:ext cx="8218244" cy="1446550"/>
          </a:xfrm>
          <a:prstGeom prst="rect">
            <a:avLst/>
          </a:prstGeom>
          <a:noFill/>
        </p:spPr>
        <p:txBody>
          <a:bodyPr wrap="square" rtlCol="0">
            <a:spAutoFit/>
          </a:bodyPr>
          <a:lstStyle/>
          <a:p>
            <a:r>
              <a:rPr lang="en-US" sz="1600"/>
              <a:t>Unlike in other languages, seems we don’t declare the variable type when we define it.  </a:t>
            </a:r>
          </a:p>
          <a:p>
            <a:endParaRPr lang="en-US" sz="1600"/>
          </a:p>
          <a:p>
            <a:r>
              <a:rPr lang="en-US" sz="1400"/>
              <a:t>x = 9.3</a:t>
            </a:r>
          </a:p>
          <a:p>
            <a:r>
              <a:rPr lang="en-US" sz="1400"/>
              <a:t>x = [4,5]</a:t>
            </a:r>
          </a:p>
          <a:p>
            <a:r>
              <a:rPr lang="en-US" sz="1400"/>
              <a:t>x = (4,3)</a:t>
            </a:r>
          </a:p>
          <a:p>
            <a:r>
              <a:rPr lang="en-US" sz="1400"/>
              <a:t>x = ‘hello’, for instance, and Python figures out how to ‘type’ it.   </a:t>
            </a:r>
          </a:p>
        </p:txBody>
      </p:sp>
      <p:sp>
        <p:nvSpPr>
          <p:cNvPr id="14" name="TextBox 13">
            <a:extLst>
              <a:ext uri="{FF2B5EF4-FFF2-40B4-BE49-F238E27FC236}">
                <a16:creationId xmlns:a16="http://schemas.microsoft.com/office/drawing/2014/main" id="{3F5A8935-3E0E-4F10-AF61-C026403422D3}"/>
              </a:ext>
            </a:extLst>
          </p:cNvPr>
          <p:cNvSpPr txBox="1"/>
          <p:nvPr/>
        </p:nvSpPr>
        <p:spPr>
          <a:xfrm>
            <a:off x="6278252" y="4847966"/>
            <a:ext cx="5594891" cy="1815882"/>
          </a:xfrm>
          <a:prstGeom prst="rect">
            <a:avLst/>
          </a:prstGeom>
          <a:noFill/>
          <a:ln>
            <a:solidFill>
              <a:schemeClr val="accent1"/>
            </a:solidFill>
          </a:ln>
        </p:spPr>
        <p:txBody>
          <a:bodyPr wrap="square" rtlCol="0">
            <a:spAutoFit/>
          </a:bodyPr>
          <a:lstStyle/>
          <a:p>
            <a:r>
              <a:rPr lang="en-US" sz="1400"/>
              <a:t>Unlike JavaScript and other languages, we don’t end statements with ;</a:t>
            </a:r>
          </a:p>
          <a:p>
            <a:endParaRPr lang="en-US" sz="1400"/>
          </a:p>
          <a:p>
            <a:r>
              <a:rPr lang="en-US" sz="1400"/>
              <a:t>And we don’t do stuff like:</a:t>
            </a:r>
          </a:p>
          <a:p>
            <a:r>
              <a:rPr lang="en-US" sz="1400"/>
              <a:t>	if (condition) {</a:t>
            </a:r>
          </a:p>
          <a:p>
            <a:r>
              <a:rPr lang="en-US" sz="1400"/>
              <a:t>	commands;}</a:t>
            </a:r>
          </a:p>
          <a:p>
            <a:r>
              <a:rPr lang="en-US" sz="1400"/>
              <a:t>It’s just </a:t>
            </a:r>
          </a:p>
          <a:p>
            <a:r>
              <a:rPr lang="en-US" sz="1400"/>
              <a:t>	if condition:</a:t>
            </a:r>
          </a:p>
          <a:p>
            <a:r>
              <a:rPr lang="en-US" sz="1400"/>
              <a:t>	   commands</a:t>
            </a:r>
          </a:p>
        </p:txBody>
      </p:sp>
      <p:sp>
        <p:nvSpPr>
          <p:cNvPr id="15" name="TextBox 14">
            <a:extLst>
              <a:ext uri="{FF2B5EF4-FFF2-40B4-BE49-F238E27FC236}">
                <a16:creationId xmlns:a16="http://schemas.microsoft.com/office/drawing/2014/main" id="{7931FF2D-626B-4438-9302-91D5161712C4}"/>
              </a:ext>
            </a:extLst>
          </p:cNvPr>
          <p:cNvSpPr txBox="1"/>
          <p:nvPr/>
        </p:nvSpPr>
        <p:spPr>
          <a:xfrm>
            <a:off x="9146357" y="5614844"/>
            <a:ext cx="2354344" cy="738664"/>
          </a:xfrm>
          <a:prstGeom prst="rect">
            <a:avLst/>
          </a:prstGeom>
          <a:noFill/>
        </p:spPr>
        <p:txBody>
          <a:bodyPr wrap="square">
            <a:spAutoFit/>
          </a:bodyPr>
          <a:lstStyle/>
          <a:p>
            <a:r>
              <a:rPr lang="en-US" sz="1400" b="1"/>
              <a:t>Python uses indentation mainly instead of brackets and stuff</a:t>
            </a:r>
          </a:p>
        </p:txBody>
      </p:sp>
      <p:sp>
        <p:nvSpPr>
          <p:cNvPr id="2" name="TextBox 1">
            <a:extLst>
              <a:ext uri="{FF2B5EF4-FFF2-40B4-BE49-F238E27FC236}">
                <a16:creationId xmlns:a16="http://schemas.microsoft.com/office/drawing/2014/main" id="{B803C855-BC20-0C80-2B1D-5E4D8E55C693}"/>
              </a:ext>
            </a:extLst>
          </p:cNvPr>
          <p:cNvSpPr txBox="1"/>
          <p:nvPr/>
        </p:nvSpPr>
        <p:spPr>
          <a:xfrm>
            <a:off x="580103" y="5181599"/>
            <a:ext cx="2467897" cy="584775"/>
          </a:xfrm>
          <a:prstGeom prst="rect">
            <a:avLst/>
          </a:prstGeom>
          <a:noFill/>
          <a:ln>
            <a:solidFill>
              <a:srgbClr val="7030A0"/>
            </a:solidFill>
          </a:ln>
        </p:spPr>
        <p:txBody>
          <a:bodyPr wrap="square" rtlCol="0">
            <a:spAutoFit/>
          </a:bodyPr>
          <a:lstStyle/>
          <a:p>
            <a:r>
              <a:rPr lang="en-US" sz="1600"/>
              <a:t>just found out you can say: x = y = 3.</a:t>
            </a:r>
          </a:p>
        </p:txBody>
      </p:sp>
    </p:spTree>
    <p:extLst>
      <p:ext uri="{BB962C8B-B14F-4D97-AF65-F5344CB8AC3E}">
        <p14:creationId xmlns:p14="http://schemas.microsoft.com/office/powerpoint/2010/main" val="5209997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2014D1A-B94F-4A38-994B-C8100874F305}"/>
              </a:ext>
            </a:extLst>
          </p:cNvPr>
          <p:cNvSpPr txBox="1"/>
          <p:nvPr/>
        </p:nvSpPr>
        <p:spPr>
          <a:xfrm>
            <a:off x="4809842" y="208883"/>
            <a:ext cx="1625766" cy="523220"/>
          </a:xfrm>
          <a:prstGeom prst="rect">
            <a:avLst/>
          </a:prstGeom>
          <a:noFill/>
        </p:spPr>
        <p:txBody>
          <a:bodyPr wrap="none" rtlCol="0">
            <a:spAutoFit/>
          </a:bodyPr>
          <a:lstStyle/>
          <a:p>
            <a:r>
              <a:rPr lang="en-US" sz="2800" b="1" u="sng"/>
              <a:t>Functions</a:t>
            </a:r>
            <a:endParaRPr lang="en-US" sz="2400" b="1" u="sng"/>
          </a:p>
        </p:txBody>
      </p:sp>
      <p:sp>
        <p:nvSpPr>
          <p:cNvPr id="5" name="TextBox 4">
            <a:extLst>
              <a:ext uri="{FF2B5EF4-FFF2-40B4-BE49-F238E27FC236}">
                <a16:creationId xmlns:a16="http://schemas.microsoft.com/office/drawing/2014/main" id="{DBD42B80-75A6-3386-20D3-541CCB65CEAE}"/>
              </a:ext>
            </a:extLst>
          </p:cNvPr>
          <p:cNvSpPr txBox="1"/>
          <p:nvPr/>
        </p:nvSpPr>
        <p:spPr>
          <a:xfrm>
            <a:off x="614516" y="1001295"/>
            <a:ext cx="10731910" cy="1569660"/>
          </a:xfrm>
          <a:prstGeom prst="rect">
            <a:avLst/>
          </a:prstGeom>
          <a:noFill/>
        </p:spPr>
        <p:txBody>
          <a:bodyPr wrap="square" rtlCol="0">
            <a:spAutoFit/>
          </a:bodyPr>
          <a:lstStyle/>
          <a:p>
            <a:r>
              <a:rPr lang="en-US" sz="1600"/>
              <a:t>Saw this recently.  So normally a computer will execute the code in a program in sequence.  But sometimes/often times, specific commands in the code might take a long time (file uploads or whatever), and so return a promise, to be fulfilled when the task is complete.  And so the computer can be doing other things, i.e., go on to other lines of code, while that aforementioned line is executing.  But sometimes, you might need that long-ish line’s promise fulfilled before going on to the next line, as maybe the next line depends on the result of the promise.  So when defining a function, you can let the computer know that it has to wait for the promise to be fulfilled by putting an await keyword next to it.  </a:t>
            </a:r>
          </a:p>
        </p:txBody>
      </p:sp>
      <p:sp>
        <p:nvSpPr>
          <p:cNvPr id="7" name="TextBox 6">
            <a:extLst>
              <a:ext uri="{FF2B5EF4-FFF2-40B4-BE49-F238E27FC236}">
                <a16:creationId xmlns:a16="http://schemas.microsoft.com/office/drawing/2014/main" id="{33DB5689-3AFD-0552-1C2C-BEA1C9A72970}"/>
              </a:ext>
            </a:extLst>
          </p:cNvPr>
          <p:cNvSpPr txBox="1"/>
          <p:nvPr/>
        </p:nvSpPr>
        <p:spPr>
          <a:xfrm>
            <a:off x="1071716" y="2945127"/>
            <a:ext cx="4404851" cy="1754326"/>
          </a:xfrm>
          <a:prstGeom prst="rect">
            <a:avLst/>
          </a:prstGeom>
          <a:noFill/>
        </p:spPr>
        <p:txBody>
          <a:bodyPr wrap="square" rtlCol="0">
            <a:spAutoFit/>
          </a:bodyPr>
          <a:lstStyle/>
          <a:p>
            <a:r>
              <a:rPr lang="en-US"/>
              <a:t>async def f(x):</a:t>
            </a:r>
          </a:p>
          <a:p>
            <a:r>
              <a:rPr lang="en-US"/>
              <a:t>     short command</a:t>
            </a:r>
          </a:p>
          <a:p>
            <a:r>
              <a:rPr lang="en-US"/>
              <a:t>     short command</a:t>
            </a:r>
          </a:p>
          <a:p>
            <a:r>
              <a:rPr lang="en-US"/>
              <a:t>     await long command</a:t>
            </a:r>
          </a:p>
          <a:p>
            <a:r>
              <a:rPr lang="en-US"/>
              <a:t>     short command</a:t>
            </a:r>
          </a:p>
          <a:p>
            <a:r>
              <a:rPr lang="en-US"/>
              <a:t>     return something</a:t>
            </a:r>
          </a:p>
        </p:txBody>
      </p:sp>
      <p:sp>
        <p:nvSpPr>
          <p:cNvPr id="21" name="TextBox 20">
            <a:extLst>
              <a:ext uri="{FF2B5EF4-FFF2-40B4-BE49-F238E27FC236}">
                <a16:creationId xmlns:a16="http://schemas.microsoft.com/office/drawing/2014/main" id="{E4E9BFD1-FE2B-8533-5FC9-A75EE8ABDEBD}"/>
              </a:ext>
            </a:extLst>
          </p:cNvPr>
          <p:cNvSpPr txBox="1"/>
          <p:nvPr/>
        </p:nvSpPr>
        <p:spPr>
          <a:xfrm>
            <a:off x="5496270" y="2914408"/>
            <a:ext cx="5673178" cy="954107"/>
          </a:xfrm>
          <a:prstGeom prst="rect">
            <a:avLst/>
          </a:prstGeom>
          <a:noFill/>
        </p:spPr>
        <p:txBody>
          <a:bodyPr wrap="square" rtlCol="0">
            <a:spAutoFit/>
          </a:bodyPr>
          <a:lstStyle/>
          <a:p>
            <a:r>
              <a:rPr lang="en-US" sz="1400" i="1"/>
              <a:t>async</a:t>
            </a:r>
            <a:r>
              <a:rPr lang="en-US" sz="1400"/>
              <a:t> alerts the computer that this function can be performed asynchronously, i.e., the computer can work on other things while it is being executed?  Or maybe it’s just an alert that there will be an await keyword in there?</a:t>
            </a:r>
          </a:p>
        </p:txBody>
      </p:sp>
      <mc:AlternateContent xmlns:mc="http://schemas.openxmlformats.org/markup-compatibility/2006" xmlns:p14="http://schemas.microsoft.com/office/powerpoint/2010/main">
        <mc:Choice Requires="p14">
          <p:contentPart p14:bwMode="auto" r:id="rId2">
            <p14:nvContentPartPr>
              <p14:cNvPr id="22" name="Ink 21">
                <a:extLst>
                  <a:ext uri="{FF2B5EF4-FFF2-40B4-BE49-F238E27FC236}">
                    <a16:creationId xmlns:a16="http://schemas.microsoft.com/office/drawing/2014/main" id="{283F0EA8-0131-056D-87AC-93E4666B141D}"/>
                  </a:ext>
                </a:extLst>
              </p14:cNvPr>
              <p14:cNvContentPartPr/>
              <p14:nvPr/>
            </p14:nvContentPartPr>
            <p14:xfrm rot="663115">
              <a:off x="2610361" y="3187091"/>
              <a:ext cx="2711160" cy="188280"/>
            </p14:xfrm>
          </p:contentPart>
        </mc:Choice>
        <mc:Fallback xmlns="">
          <p:pic>
            <p:nvPicPr>
              <p:cNvPr id="22" name="Ink 21">
                <a:extLst>
                  <a:ext uri="{FF2B5EF4-FFF2-40B4-BE49-F238E27FC236}">
                    <a16:creationId xmlns:a16="http://schemas.microsoft.com/office/drawing/2014/main" id="{283F0EA8-0131-056D-87AC-93E4666B141D}"/>
                  </a:ext>
                </a:extLst>
              </p:cNvPr>
              <p:cNvPicPr/>
              <p:nvPr/>
            </p:nvPicPr>
            <p:blipFill>
              <a:blip r:embed="rId3"/>
              <a:stretch>
                <a:fillRect/>
              </a:stretch>
            </p:blipFill>
            <p:spPr>
              <a:xfrm rot="663115">
                <a:off x="2604241" y="3180971"/>
                <a:ext cx="272340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23" name="Ink 22">
                <a:extLst>
                  <a:ext uri="{FF2B5EF4-FFF2-40B4-BE49-F238E27FC236}">
                    <a16:creationId xmlns:a16="http://schemas.microsoft.com/office/drawing/2014/main" id="{12EF35B7-EC7F-3D37-7A42-9D338F4678A4}"/>
                  </a:ext>
                </a:extLst>
              </p14:cNvPr>
              <p14:cNvContentPartPr/>
              <p14:nvPr/>
            </p14:nvContentPartPr>
            <p14:xfrm rot="1031009">
              <a:off x="3487446" y="4146693"/>
              <a:ext cx="1435680" cy="109800"/>
            </p14:xfrm>
          </p:contentPart>
        </mc:Choice>
        <mc:Fallback xmlns="">
          <p:pic>
            <p:nvPicPr>
              <p:cNvPr id="23" name="Ink 22">
                <a:extLst>
                  <a:ext uri="{FF2B5EF4-FFF2-40B4-BE49-F238E27FC236}">
                    <a16:creationId xmlns:a16="http://schemas.microsoft.com/office/drawing/2014/main" id="{12EF35B7-EC7F-3D37-7A42-9D338F4678A4}"/>
                  </a:ext>
                </a:extLst>
              </p:cNvPr>
              <p:cNvPicPr/>
              <p:nvPr/>
            </p:nvPicPr>
            <p:blipFill>
              <a:blip r:embed="rId5"/>
              <a:stretch>
                <a:fillRect/>
              </a:stretch>
            </p:blipFill>
            <p:spPr>
              <a:xfrm rot="1031009">
                <a:off x="3481328" y="4140573"/>
                <a:ext cx="1447917" cy="122040"/>
              </a:xfrm>
              <a:prstGeom prst="rect">
                <a:avLst/>
              </a:prstGeom>
            </p:spPr>
          </p:pic>
        </mc:Fallback>
      </mc:AlternateContent>
      <p:sp>
        <p:nvSpPr>
          <p:cNvPr id="24" name="TextBox 23">
            <a:extLst>
              <a:ext uri="{FF2B5EF4-FFF2-40B4-BE49-F238E27FC236}">
                <a16:creationId xmlns:a16="http://schemas.microsoft.com/office/drawing/2014/main" id="{5A75A0DF-1828-7274-1E42-F506593DA97E}"/>
              </a:ext>
            </a:extLst>
          </p:cNvPr>
          <p:cNvSpPr txBox="1"/>
          <p:nvPr/>
        </p:nvSpPr>
        <p:spPr>
          <a:xfrm>
            <a:off x="4910711" y="3976941"/>
            <a:ext cx="4208171" cy="738664"/>
          </a:xfrm>
          <a:prstGeom prst="rect">
            <a:avLst/>
          </a:prstGeom>
          <a:noFill/>
        </p:spPr>
        <p:txBody>
          <a:bodyPr wrap="square" rtlCol="0">
            <a:spAutoFit/>
          </a:bodyPr>
          <a:lstStyle/>
          <a:p>
            <a:r>
              <a:rPr lang="en-US" sz="1400" i="1"/>
              <a:t>await </a:t>
            </a:r>
            <a:r>
              <a:rPr lang="en-US" sz="1400"/>
              <a:t>identifies the specific process in the function that outputs a promise, and so I guess tells the computer to wait for its executation before moving on.  </a:t>
            </a:r>
          </a:p>
        </p:txBody>
      </p:sp>
      <p:pic>
        <p:nvPicPr>
          <p:cNvPr id="25" name="Picture 24">
            <a:extLst>
              <a:ext uri="{FF2B5EF4-FFF2-40B4-BE49-F238E27FC236}">
                <a16:creationId xmlns:a16="http://schemas.microsoft.com/office/drawing/2014/main" id="{478E48C1-B132-F9BA-A4D6-BF4AC20F04CF}"/>
              </a:ext>
            </a:extLst>
          </p:cNvPr>
          <p:cNvPicPr>
            <a:picLocks noChangeAspect="1"/>
          </p:cNvPicPr>
          <p:nvPr/>
        </p:nvPicPr>
        <p:blipFill>
          <a:blip r:embed="rId6"/>
          <a:stretch>
            <a:fillRect/>
          </a:stretch>
        </p:blipFill>
        <p:spPr>
          <a:xfrm>
            <a:off x="1071716" y="5071640"/>
            <a:ext cx="5273497" cy="1577477"/>
          </a:xfrm>
          <a:prstGeom prst="rect">
            <a:avLst/>
          </a:prstGeom>
        </p:spPr>
      </p:pic>
      <mc:AlternateContent xmlns:mc="http://schemas.openxmlformats.org/markup-compatibility/2006" xmlns:p14="http://schemas.microsoft.com/office/powerpoint/2010/main">
        <mc:Choice Requires="p14">
          <p:contentPart p14:bwMode="auto" r:id="rId7">
            <p14:nvContentPartPr>
              <p14:cNvPr id="26" name="Ink 25">
                <a:extLst>
                  <a:ext uri="{FF2B5EF4-FFF2-40B4-BE49-F238E27FC236}">
                    <a16:creationId xmlns:a16="http://schemas.microsoft.com/office/drawing/2014/main" id="{72846384-F86C-B292-7647-E54D49830621}"/>
                  </a:ext>
                </a:extLst>
              </p14:cNvPr>
              <p14:cNvContentPartPr/>
              <p14:nvPr/>
            </p14:nvContentPartPr>
            <p14:xfrm>
              <a:off x="932295" y="4964988"/>
              <a:ext cx="515160" cy="402480"/>
            </p14:xfrm>
          </p:contentPart>
        </mc:Choice>
        <mc:Fallback xmlns="">
          <p:pic>
            <p:nvPicPr>
              <p:cNvPr id="26" name="Ink 25">
                <a:extLst>
                  <a:ext uri="{FF2B5EF4-FFF2-40B4-BE49-F238E27FC236}">
                    <a16:creationId xmlns:a16="http://schemas.microsoft.com/office/drawing/2014/main" id="{72846384-F86C-B292-7647-E54D49830621}"/>
                  </a:ext>
                </a:extLst>
              </p:cNvPr>
              <p:cNvPicPr/>
              <p:nvPr/>
            </p:nvPicPr>
            <p:blipFill>
              <a:blip r:embed="rId8"/>
              <a:stretch>
                <a:fillRect/>
              </a:stretch>
            </p:blipFill>
            <p:spPr>
              <a:xfrm>
                <a:off x="926175" y="4958868"/>
                <a:ext cx="527400" cy="4147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7" name="Ink 26">
                <a:extLst>
                  <a:ext uri="{FF2B5EF4-FFF2-40B4-BE49-F238E27FC236}">
                    <a16:creationId xmlns:a16="http://schemas.microsoft.com/office/drawing/2014/main" id="{98B13611-57DF-1CCF-CB62-3ADA5230DA97}"/>
                  </a:ext>
                </a:extLst>
              </p14:cNvPr>
              <p14:cNvContentPartPr/>
              <p14:nvPr/>
            </p14:nvContentPartPr>
            <p14:xfrm>
              <a:off x="2211375" y="5357748"/>
              <a:ext cx="406080" cy="237960"/>
            </p14:xfrm>
          </p:contentPart>
        </mc:Choice>
        <mc:Fallback xmlns="">
          <p:pic>
            <p:nvPicPr>
              <p:cNvPr id="27" name="Ink 26">
                <a:extLst>
                  <a:ext uri="{FF2B5EF4-FFF2-40B4-BE49-F238E27FC236}">
                    <a16:creationId xmlns:a16="http://schemas.microsoft.com/office/drawing/2014/main" id="{98B13611-57DF-1CCF-CB62-3ADA5230DA97}"/>
                  </a:ext>
                </a:extLst>
              </p:cNvPr>
              <p:cNvPicPr/>
              <p:nvPr/>
            </p:nvPicPr>
            <p:blipFill>
              <a:blip r:embed="rId10"/>
              <a:stretch>
                <a:fillRect/>
              </a:stretch>
            </p:blipFill>
            <p:spPr>
              <a:xfrm>
                <a:off x="2205255" y="5351628"/>
                <a:ext cx="418320" cy="250200"/>
              </a:xfrm>
              <a:prstGeom prst="rect">
                <a:avLst/>
              </a:prstGeom>
            </p:spPr>
          </p:pic>
        </mc:Fallback>
      </mc:AlternateContent>
    </p:spTree>
    <p:extLst>
      <p:ext uri="{BB962C8B-B14F-4D97-AF65-F5344CB8AC3E}">
        <p14:creationId xmlns:p14="http://schemas.microsoft.com/office/powerpoint/2010/main" val="223600786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5BDE47-0BA5-9192-B8CC-345A0C793D17}"/>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66C144AF-6C14-9EF0-01FB-E55D499C0016}"/>
              </a:ext>
            </a:extLst>
          </p:cNvPr>
          <p:cNvSpPr txBox="1"/>
          <p:nvPr/>
        </p:nvSpPr>
        <p:spPr>
          <a:xfrm>
            <a:off x="4809842" y="208883"/>
            <a:ext cx="1625766" cy="523220"/>
          </a:xfrm>
          <a:prstGeom prst="rect">
            <a:avLst/>
          </a:prstGeom>
          <a:noFill/>
        </p:spPr>
        <p:txBody>
          <a:bodyPr wrap="none" rtlCol="0">
            <a:spAutoFit/>
          </a:bodyPr>
          <a:lstStyle/>
          <a:p>
            <a:r>
              <a:rPr lang="en-US" sz="2800" b="1" u="sng"/>
              <a:t>Functions</a:t>
            </a:r>
            <a:endParaRPr lang="en-US" sz="2400" b="1" u="sng"/>
          </a:p>
        </p:txBody>
      </p:sp>
      <p:sp>
        <p:nvSpPr>
          <p:cNvPr id="15" name="TextBox 14">
            <a:extLst>
              <a:ext uri="{FF2B5EF4-FFF2-40B4-BE49-F238E27FC236}">
                <a16:creationId xmlns:a16="http://schemas.microsoft.com/office/drawing/2014/main" id="{A5488EDF-2EBD-E0A0-24BA-60F353C19705}"/>
              </a:ext>
            </a:extLst>
          </p:cNvPr>
          <p:cNvSpPr txBox="1"/>
          <p:nvPr/>
        </p:nvSpPr>
        <p:spPr>
          <a:xfrm>
            <a:off x="593532" y="1324531"/>
            <a:ext cx="10851216" cy="830997"/>
          </a:xfrm>
          <a:prstGeom prst="rect">
            <a:avLst/>
          </a:prstGeom>
          <a:noFill/>
        </p:spPr>
        <p:txBody>
          <a:bodyPr wrap="square" rtlCol="0">
            <a:spAutoFit/>
          </a:bodyPr>
          <a:lstStyle/>
          <a:p>
            <a:r>
              <a:rPr lang="en-US" sz="1600"/>
              <a:t>Here’s a thing about functions and mutable variables.  So on the left, x is defined as a list, a mutable variable, and repeated function calls result in updates to x.  It’s like the function has some memory of x each time it’s called.  But not so for the function on the right, where x is defined as an int, an immutable variable.</a:t>
            </a:r>
          </a:p>
        </p:txBody>
      </p:sp>
      <p:pic>
        <p:nvPicPr>
          <p:cNvPr id="16" name="Picture 15">
            <a:extLst>
              <a:ext uri="{FF2B5EF4-FFF2-40B4-BE49-F238E27FC236}">
                <a16:creationId xmlns:a16="http://schemas.microsoft.com/office/drawing/2014/main" id="{74A325C7-4E3A-DFE3-7AF4-B02DA09367A0}"/>
              </a:ext>
            </a:extLst>
          </p:cNvPr>
          <p:cNvPicPr>
            <a:picLocks noChangeAspect="1"/>
          </p:cNvPicPr>
          <p:nvPr/>
        </p:nvPicPr>
        <p:blipFill>
          <a:blip r:embed="rId2"/>
          <a:stretch>
            <a:fillRect/>
          </a:stretch>
        </p:blipFill>
        <p:spPr>
          <a:xfrm>
            <a:off x="5306781" y="2596847"/>
            <a:ext cx="1964665" cy="827228"/>
          </a:xfrm>
          <a:prstGeom prst="rect">
            <a:avLst/>
          </a:prstGeom>
        </p:spPr>
      </p:pic>
      <p:pic>
        <p:nvPicPr>
          <p:cNvPr id="17" name="Picture 16">
            <a:extLst>
              <a:ext uri="{FF2B5EF4-FFF2-40B4-BE49-F238E27FC236}">
                <a16:creationId xmlns:a16="http://schemas.microsoft.com/office/drawing/2014/main" id="{1530B8DF-4047-FB02-8AD1-D5885A6E2D42}"/>
              </a:ext>
            </a:extLst>
          </p:cNvPr>
          <p:cNvPicPr>
            <a:picLocks noChangeAspect="1"/>
          </p:cNvPicPr>
          <p:nvPr/>
        </p:nvPicPr>
        <p:blipFill>
          <a:blip r:embed="rId3"/>
          <a:stretch>
            <a:fillRect/>
          </a:stretch>
        </p:blipFill>
        <p:spPr>
          <a:xfrm>
            <a:off x="5306781" y="3699218"/>
            <a:ext cx="1772444" cy="1105287"/>
          </a:xfrm>
          <a:prstGeom prst="rect">
            <a:avLst/>
          </a:prstGeom>
        </p:spPr>
      </p:pic>
      <p:pic>
        <p:nvPicPr>
          <p:cNvPr id="18" name="Picture 17">
            <a:extLst>
              <a:ext uri="{FF2B5EF4-FFF2-40B4-BE49-F238E27FC236}">
                <a16:creationId xmlns:a16="http://schemas.microsoft.com/office/drawing/2014/main" id="{F685CF9F-D1B6-B54B-B655-023E466CF0D4}"/>
              </a:ext>
            </a:extLst>
          </p:cNvPr>
          <p:cNvPicPr>
            <a:picLocks noChangeAspect="1"/>
          </p:cNvPicPr>
          <p:nvPr/>
        </p:nvPicPr>
        <p:blipFill>
          <a:blip r:embed="rId4"/>
          <a:stretch>
            <a:fillRect/>
          </a:stretch>
        </p:blipFill>
        <p:spPr>
          <a:xfrm>
            <a:off x="906353" y="2676814"/>
            <a:ext cx="1964666" cy="752186"/>
          </a:xfrm>
          <a:prstGeom prst="rect">
            <a:avLst/>
          </a:prstGeom>
        </p:spPr>
      </p:pic>
      <p:pic>
        <p:nvPicPr>
          <p:cNvPr id="19" name="Picture 18">
            <a:extLst>
              <a:ext uri="{FF2B5EF4-FFF2-40B4-BE49-F238E27FC236}">
                <a16:creationId xmlns:a16="http://schemas.microsoft.com/office/drawing/2014/main" id="{D818470D-CCCE-6ABE-B861-6A3F82E6D83F}"/>
              </a:ext>
            </a:extLst>
          </p:cNvPr>
          <p:cNvPicPr>
            <a:picLocks noChangeAspect="1"/>
          </p:cNvPicPr>
          <p:nvPr/>
        </p:nvPicPr>
        <p:blipFill>
          <a:blip r:embed="rId5"/>
          <a:stretch>
            <a:fillRect/>
          </a:stretch>
        </p:blipFill>
        <p:spPr>
          <a:xfrm>
            <a:off x="906353" y="3640575"/>
            <a:ext cx="1772443" cy="1168855"/>
          </a:xfrm>
          <a:prstGeom prst="rect">
            <a:avLst/>
          </a:prstGeom>
        </p:spPr>
      </p:pic>
    </p:spTree>
    <p:extLst>
      <p:ext uri="{BB962C8B-B14F-4D97-AF65-F5344CB8AC3E}">
        <p14:creationId xmlns:p14="http://schemas.microsoft.com/office/powerpoint/2010/main" val="330655879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AADDEE2-17C6-FC34-E131-CD75F4CCECF4}"/>
              </a:ext>
            </a:extLst>
          </p:cNvPr>
          <p:cNvSpPr txBox="1"/>
          <p:nvPr/>
        </p:nvSpPr>
        <p:spPr>
          <a:xfrm>
            <a:off x="4416552" y="212677"/>
            <a:ext cx="2901051" cy="523220"/>
          </a:xfrm>
          <a:prstGeom prst="rect">
            <a:avLst/>
          </a:prstGeom>
          <a:noFill/>
        </p:spPr>
        <p:txBody>
          <a:bodyPr wrap="none" rtlCol="0">
            <a:spAutoFit/>
          </a:bodyPr>
          <a:lstStyle/>
          <a:p>
            <a:r>
              <a:rPr lang="en-US" sz="2800" b="1" u="sng">
                <a:solidFill>
                  <a:srgbClr val="0000FF"/>
                </a:solidFill>
              </a:rPr>
              <a:t>Context Managers</a:t>
            </a:r>
            <a:endParaRPr lang="en-US" sz="2400" b="1" u="sng">
              <a:solidFill>
                <a:srgbClr val="0000FF"/>
              </a:solidFill>
            </a:endParaRPr>
          </a:p>
        </p:txBody>
      </p:sp>
      <p:sp>
        <p:nvSpPr>
          <p:cNvPr id="6" name="TextBox 5">
            <a:extLst>
              <a:ext uri="{FF2B5EF4-FFF2-40B4-BE49-F238E27FC236}">
                <a16:creationId xmlns:a16="http://schemas.microsoft.com/office/drawing/2014/main" id="{939A7D71-5C45-56EF-F4B1-3FA9E8C79E29}"/>
              </a:ext>
            </a:extLst>
          </p:cNvPr>
          <p:cNvSpPr txBox="1"/>
          <p:nvPr/>
        </p:nvSpPr>
        <p:spPr>
          <a:xfrm>
            <a:off x="412954" y="917344"/>
            <a:ext cx="10628671" cy="1077218"/>
          </a:xfrm>
          <a:prstGeom prst="rect">
            <a:avLst/>
          </a:prstGeom>
          <a:noFill/>
        </p:spPr>
        <p:txBody>
          <a:bodyPr wrap="square" rtlCol="0">
            <a:spAutoFit/>
          </a:bodyPr>
          <a:lstStyle/>
          <a:p>
            <a:r>
              <a:rPr lang="en-US" sz="1600"/>
              <a:t>These are very similar to functions and generators.  They’re a little different though.  Functions stop execution after the return statement, and never go back into the function.  Generators stop execution after the yield statement, and then resume execution after the yield statement when they’re called again via next(jenny).  Context managers don’t stop execution after the yield statement.  They receive control again, and continue executing the remaining code.  They’re set up like this:</a:t>
            </a:r>
          </a:p>
        </p:txBody>
      </p:sp>
      <p:sp>
        <p:nvSpPr>
          <p:cNvPr id="7" name="TextBox 6">
            <a:extLst>
              <a:ext uri="{FF2B5EF4-FFF2-40B4-BE49-F238E27FC236}">
                <a16:creationId xmlns:a16="http://schemas.microsoft.com/office/drawing/2014/main" id="{C228BC01-42EC-ABC6-3137-1D4C0CA2B00B}"/>
              </a:ext>
            </a:extLst>
          </p:cNvPr>
          <p:cNvSpPr txBox="1"/>
          <p:nvPr/>
        </p:nvSpPr>
        <p:spPr>
          <a:xfrm>
            <a:off x="491612" y="2154929"/>
            <a:ext cx="4080387" cy="1569660"/>
          </a:xfrm>
          <a:prstGeom prst="rect">
            <a:avLst/>
          </a:prstGeom>
          <a:noFill/>
          <a:ln>
            <a:solidFill>
              <a:schemeClr val="accent1"/>
            </a:solidFill>
          </a:ln>
        </p:spPr>
        <p:txBody>
          <a:bodyPr wrap="square" rtlCol="0">
            <a:spAutoFit/>
          </a:bodyPr>
          <a:lstStyle/>
          <a:p>
            <a:r>
              <a:rPr lang="en-US" sz="1600" b="1"/>
              <a:t>import contextlib</a:t>
            </a:r>
          </a:p>
          <a:p>
            <a:r>
              <a:rPr lang="en-US" sz="1600" b="1"/>
              <a:t>@contextlib.contextmanager</a:t>
            </a:r>
          </a:p>
          <a:p>
            <a:r>
              <a:rPr lang="en-US" sz="1600"/>
              <a:t>def my_context(parameters):</a:t>
            </a:r>
          </a:p>
          <a:p>
            <a:r>
              <a:rPr lang="en-US" sz="1600"/>
              <a:t>     setup code</a:t>
            </a:r>
          </a:p>
          <a:p>
            <a:r>
              <a:rPr lang="en-US" sz="1600"/>
              <a:t>     yield value</a:t>
            </a:r>
          </a:p>
          <a:p>
            <a:r>
              <a:rPr lang="en-US" sz="1600"/>
              <a:t>     teardown code</a:t>
            </a:r>
          </a:p>
        </p:txBody>
      </p:sp>
      <p:sp>
        <p:nvSpPr>
          <p:cNvPr id="9" name="TextBox 8">
            <a:extLst>
              <a:ext uri="{FF2B5EF4-FFF2-40B4-BE49-F238E27FC236}">
                <a16:creationId xmlns:a16="http://schemas.microsoft.com/office/drawing/2014/main" id="{5A7E3CD4-A314-2EF2-1C3D-95AD29E0EBDA}"/>
              </a:ext>
            </a:extLst>
          </p:cNvPr>
          <p:cNvSpPr txBox="1"/>
          <p:nvPr/>
        </p:nvSpPr>
        <p:spPr>
          <a:xfrm>
            <a:off x="491612" y="3824298"/>
            <a:ext cx="9271819" cy="338554"/>
          </a:xfrm>
          <a:prstGeom prst="rect">
            <a:avLst/>
          </a:prstGeom>
          <a:noFill/>
        </p:spPr>
        <p:txBody>
          <a:bodyPr wrap="square">
            <a:spAutoFit/>
          </a:bodyPr>
          <a:lstStyle/>
          <a:p>
            <a:r>
              <a:rPr lang="en-US" sz="1600"/>
              <a:t>And it’d be invoked like this (and note that whatever my_context(parameters) yields will be stored in mine):</a:t>
            </a:r>
          </a:p>
        </p:txBody>
      </p:sp>
      <p:sp>
        <p:nvSpPr>
          <p:cNvPr id="10" name="TextBox 9">
            <a:extLst>
              <a:ext uri="{FF2B5EF4-FFF2-40B4-BE49-F238E27FC236}">
                <a16:creationId xmlns:a16="http://schemas.microsoft.com/office/drawing/2014/main" id="{A9A0809F-5C49-1B84-A5C6-BF3604D999FF}"/>
              </a:ext>
            </a:extLst>
          </p:cNvPr>
          <p:cNvSpPr txBox="1"/>
          <p:nvPr/>
        </p:nvSpPr>
        <p:spPr>
          <a:xfrm>
            <a:off x="491612" y="4373796"/>
            <a:ext cx="3991898" cy="584775"/>
          </a:xfrm>
          <a:prstGeom prst="rect">
            <a:avLst/>
          </a:prstGeom>
          <a:noFill/>
          <a:ln>
            <a:solidFill>
              <a:schemeClr val="accent1"/>
            </a:solidFill>
          </a:ln>
        </p:spPr>
        <p:txBody>
          <a:bodyPr wrap="square" rtlCol="0">
            <a:spAutoFit/>
          </a:bodyPr>
          <a:lstStyle/>
          <a:p>
            <a:r>
              <a:rPr lang="en-US" sz="1600"/>
              <a:t>with my_context(parameter values) as mine:</a:t>
            </a:r>
          </a:p>
          <a:p>
            <a:r>
              <a:rPr lang="en-US" sz="1600"/>
              <a:t>     do-stuff-with-mine.</a:t>
            </a:r>
          </a:p>
        </p:txBody>
      </p:sp>
      <p:sp>
        <p:nvSpPr>
          <p:cNvPr id="11" name="TextBox 10">
            <a:extLst>
              <a:ext uri="{FF2B5EF4-FFF2-40B4-BE49-F238E27FC236}">
                <a16:creationId xmlns:a16="http://schemas.microsoft.com/office/drawing/2014/main" id="{4FC0FFC9-E231-B70E-15E6-0FD44BB0F4CF}"/>
              </a:ext>
            </a:extLst>
          </p:cNvPr>
          <p:cNvSpPr txBox="1"/>
          <p:nvPr/>
        </p:nvSpPr>
        <p:spPr>
          <a:xfrm>
            <a:off x="373920" y="5335364"/>
            <a:ext cx="5860027" cy="1077218"/>
          </a:xfrm>
          <a:prstGeom prst="rect">
            <a:avLst/>
          </a:prstGeom>
          <a:noFill/>
        </p:spPr>
        <p:txBody>
          <a:bodyPr wrap="square" rtlCol="0">
            <a:spAutoFit/>
          </a:bodyPr>
          <a:lstStyle/>
          <a:p>
            <a:r>
              <a:rPr lang="en-US" sz="1600"/>
              <a:t>when the </a:t>
            </a:r>
            <a:r>
              <a:rPr lang="en-US" sz="1600" i="1"/>
              <a:t>with</a:t>
            </a:r>
            <a:r>
              <a:rPr lang="en-US" sz="1600"/>
              <a:t> statement is read,  </a:t>
            </a:r>
          </a:p>
          <a:p>
            <a:r>
              <a:rPr lang="en-US" sz="1600"/>
              <a:t>first the setup code will be run, to prepare the context, </a:t>
            </a:r>
          </a:p>
          <a:p>
            <a:r>
              <a:rPr lang="en-US" sz="1600"/>
              <a:t>then do-stuff-with-mine will be performed, </a:t>
            </a:r>
          </a:p>
          <a:p>
            <a:r>
              <a:rPr lang="en-US" sz="1600"/>
              <a:t>and then the teardown code will be run, to tear down the context.</a:t>
            </a:r>
          </a:p>
        </p:txBody>
      </p:sp>
      <mc:AlternateContent xmlns:mc="http://schemas.openxmlformats.org/markup-compatibility/2006" xmlns:p14="http://schemas.microsoft.com/office/powerpoint/2010/main">
        <mc:Choice Requires="p14">
          <p:contentPart p14:bwMode="auto" r:id="rId2">
            <p14:nvContentPartPr>
              <p14:cNvPr id="12" name="Ink 11">
                <a:extLst>
                  <a:ext uri="{FF2B5EF4-FFF2-40B4-BE49-F238E27FC236}">
                    <a16:creationId xmlns:a16="http://schemas.microsoft.com/office/drawing/2014/main" id="{2D133BE9-9D76-5BB5-B940-138936F8E098}"/>
                  </a:ext>
                </a:extLst>
              </p14:cNvPr>
              <p14:cNvContentPartPr/>
              <p14:nvPr/>
            </p14:nvContentPartPr>
            <p14:xfrm>
              <a:off x="1759974" y="3333135"/>
              <a:ext cx="4368882" cy="1439996"/>
            </p14:xfrm>
          </p:contentPart>
        </mc:Choice>
        <mc:Fallback xmlns="">
          <p:pic>
            <p:nvPicPr>
              <p:cNvPr id="12" name="Ink 11">
                <a:extLst>
                  <a:ext uri="{FF2B5EF4-FFF2-40B4-BE49-F238E27FC236}">
                    <a16:creationId xmlns:a16="http://schemas.microsoft.com/office/drawing/2014/main" id="{2D133BE9-9D76-5BB5-B940-138936F8E098}"/>
                  </a:ext>
                </a:extLst>
              </p:cNvPr>
              <p:cNvPicPr/>
              <p:nvPr/>
            </p:nvPicPr>
            <p:blipFill>
              <a:blip r:embed="rId3"/>
              <a:stretch>
                <a:fillRect/>
              </a:stretch>
            </p:blipFill>
            <p:spPr>
              <a:xfrm>
                <a:off x="1750974" y="3324135"/>
                <a:ext cx="4386522" cy="1457636"/>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3" name="Ink 12">
                <a:extLst>
                  <a:ext uri="{FF2B5EF4-FFF2-40B4-BE49-F238E27FC236}">
                    <a16:creationId xmlns:a16="http://schemas.microsoft.com/office/drawing/2014/main" id="{5089B6A7-57C2-6C48-92F2-3025C3442270}"/>
                  </a:ext>
                </a:extLst>
              </p14:cNvPr>
              <p14:cNvContentPartPr/>
              <p14:nvPr/>
            </p14:nvContentPartPr>
            <p14:xfrm>
              <a:off x="4080096" y="4729211"/>
              <a:ext cx="2036160" cy="207360"/>
            </p14:xfrm>
          </p:contentPart>
        </mc:Choice>
        <mc:Fallback xmlns="">
          <p:pic>
            <p:nvPicPr>
              <p:cNvPr id="13" name="Ink 12">
                <a:extLst>
                  <a:ext uri="{FF2B5EF4-FFF2-40B4-BE49-F238E27FC236}">
                    <a16:creationId xmlns:a16="http://schemas.microsoft.com/office/drawing/2014/main" id="{5089B6A7-57C2-6C48-92F2-3025C3442270}"/>
                  </a:ext>
                </a:extLst>
              </p:cNvPr>
              <p:cNvPicPr/>
              <p:nvPr/>
            </p:nvPicPr>
            <p:blipFill>
              <a:blip r:embed="rId5"/>
              <a:stretch>
                <a:fillRect/>
              </a:stretch>
            </p:blipFill>
            <p:spPr>
              <a:xfrm>
                <a:off x="4071096" y="4720571"/>
                <a:ext cx="2053800" cy="225000"/>
              </a:xfrm>
              <a:prstGeom prst="rect">
                <a:avLst/>
              </a:prstGeom>
            </p:spPr>
          </p:pic>
        </mc:Fallback>
      </mc:AlternateContent>
      <p:sp>
        <p:nvSpPr>
          <p:cNvPr id="14" name="TextBox 13">
            <a:extLst>
              <a:ext uri="{FF2B5EF4-FFF2-40B4-BE49-F238E27FC236}">
                <a16:creationId xmlns:a16="http://schemas.microsoft.com/office/drawing/2014/main" id="{913CCD47-3938-7B0A-23DE-3F27F053F365}"/>
              </a:ext>
            </a:extLst>
          </p:cNvPr>
          <p:cNvSpPr txBox="1"/>
          <p:nvPr/>
        </p:nvSpPr>
        <p:spPr>
          <a:xfrm>
            <a:off x="6351639" y="4341841"/>
            <a:ext cx="4689986" cy="1169551"/>
          </a:xfrm>
          <a:prstGeom prst="rect">
            <a:avLst/>
          </a:prstGeom>
          <a:noFill/>
        </p:spPr>
        <p:txBody>
          <a:bodyPr wrap="square" rtlCol="0">
            <a:spAutoFit/>
          </a:bodyPr>
          <a:lstStyle/>
          <a:p>
            <a:r>
              <a:rPr lang="en-US" sz="1400"/>
              <a:t>The </a:t>
            </a:r>
            <a:r>
              <a:rPr lang="en-US" sz="1400" i="1"/>
              <a:t>yield</a:t>
            </a:r>
            <a:r>
              <a:rPr lang="en-US" sz="1400"/>
              <a:t> statement is mainly there to yield control to the </a:t>
            </a:r>
            <a:r>
              <a:rPr lang="en-US" sz="1400" i="1"/>
              <a:t>do- stuff line(s)</a:t>
            </a:r>
            <a:r>
              <a:rPr lang="en-US" sz="1400"/>
              <a:t>.   We don’t </a:t>
            </a:r>
            <a:r>
              <a:rPr lang="en-US" sz="1400" i="1"/>
              <a:t>have</a:t>
            </a:r>
            <a:r>
              <a:rPr lang="en-US" sz="1400"/>
              <a:t> to yield a value to those lines (though do need to write yield at least, to separate setup and teardown code).  And if don’t yield a value, then don’t need to add the </a:t>
            </a:r>
            <a:r>
              <a:rPr lang="en-US" sz="1400" i="1"/>
              <a:t>as mine </a:t>
            </a:r>
            <a:r>
              <a:rPr lang="en-US" sz="1400"/>
              <a:t>statement.  </a:t>
            </a:r>
          </a:p>
        </p:txBody>
      </p:sp>
      <p:sp>
        <p:nvSpPr>
          <p:cNvPr id="15" name="TextBox 14">
            <a:extLst>
              <a:ext uri="{FF2B5EF4-FFF2-40B4-BE49-F238E27FC236}">
                <a16:creationId xmlns:a16="http://schemas.microsoft.com/office/drawing/2014/main" id="{F82EC421-EA56-6DB3-8E95-CBDE44EB165C}"/>
              </a:ext>
            </a:extLst>
          </p:cNvPr>
          <p:cNvSpPr txBox="1"/>
          <p:nvPr/>
        </p:nvSpPr>
        <p:spPr>
          <a:xfrm>
            <a:off x="6351639" y="5690381"/>
            <a:ext cx="4689986" cy="738664"/>
          </a:xfrm>
          <a:prstGeom prst="rect">
            <a:avLst/>
          </a:prstGeom>
          <a:noFill/>
        </p:spPr>
        <p:txBody>
          <a:bodyPr wrap="square" rtlCol="0">
            <a:spAutoFit/>
          </a:bodyPr>
          <a:lstStyle/>
          <a:p>
            <a:r>
              <a:rPr lang="en-US" sz="1400"/>
              <a:t>The context provided by the </a:t>
            </a:r>
            <a:r>
              <a:rPr lang="en-US" sz="1400" i="1"/>
              <a:t>with </a:t>
            </a:r>
            <a:r>
              <a:rPr lang="en-US" sz="1400"/>
              <a:t>statement</a:t>
            </a:r>
            <a:r>
              <a:rPr lang="en-US" sz="1400" i="1"/>
              <a:t> </a:t>
            </a:r>
            <a:r>
              <a:rPr lang="en-US" sz="1400"/>
              <a:t>can be reinvoked again and again.  Only code under that </a:t>
            </a:r>
            <a:r>
              <a:rPr lang="en-US" sz="1400" i="1"/>
              <a:t>with</a:t>
            </a:r>
            <a:r>
              <a:rPr lang="en-US" sz="1400"/>
              <a:t> statement umbrella will invoke that context.</a:t>
            </a:r>
          </a:p>
        </p:txBody>
      </p:sp>
    </p:spTree>
    <p:extLst>
      <p:ext uri="{BB962C8B-B14F-4D97-AF65-F5344CB8AC3E}">
        <p14:creationId xmlns:p14="http://schemas.microsoft.com/office/powerpoint/2010/main" val="312776079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88D1C7-2DBE-6577-16FC-62671884BEEF}"/>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22DCA048-84EE-64E4-2325-F3979D8D9853}"/>
              </a:ext>
            </a:extLst>
          </p:cNvPr>
          <p:cNvPicPr>
            <a:picLocks noChangeAspect="1"/>
          </p:cNvPicPr>
          <p:nvPr/>
        </p:nvPicPr>
        <p:blipFill>
          <a:blip r:embed="rId2"/>
          <a:stretch>
            <a:fillRect/>
          </a:stretch>
        </p:blipFill>
        <p:spPr>
          <a:xfrm>
            <a:off x="558174" y="2093682"/>
            <a:ext cx="4819653" cy="4672023"/>
          </a:xfrm>
          <a:prstGeom prst="rect">
            <a:avLst/>
          </a:prstGeom>
        </p:spPr>
      </p:pic>
      <p:sp>
        <p:nvSpPr>
          <p:cNvPr id="3" name="TextBox 2">
            <a:extLst>
              <a:ext uri="{FF2B5EF4-FFF2-40B4-BE49-F238E27FC236}">
                <a16:creationId xmlns:a16="http://schemas.microsoft.com/office/drawing/2014/main" id="{E76FC54B-4466-79C9-E137-6E1D99DCD9B6}"/>
              </a:ext>
            </a:extLst>
          </p:cNvPr>
          <p:cNvSpPr txBox="1"/>
          <p:nvPr/>
        </p:nvSpPr>
        <p:spPr>
          <a:xfrm>
            <a:off x="4416552" y="212677"/>
            <a:ext cx="2901051" cy="523220"/>
          </a:xfrm>
          <a:prstGeom prst="rect">
            <a:avLst/>
          </a:prstGeom>
          <a:noFill/>
        </p:spPr>
        <p:txBody>
          <a:bodyPr wrap="none" rtlCol="0">
            <a:spAutoFit/>
          </a:bodyPr>
          <a:lstStyle/>
          <a:p>
            <a:r>
              <a:rPr lang="en-US" sz="2800" b="1" u="sng">
                <a:solidFill>
                  <a:srgbClr val="0000FF"/>
                </a:solidFill>
              </a:rPr>
              <a:t>Context Managers</a:t>
            </a:r>
            <a:endParaRPr lang="en-US" sz="2400" b="1" u="sng">
              <a:solidFill>
                <a:srgbClr val="0000FF"/>
              </a:solidFill>
            </a:endParaRPr>
          </a:p>
        </p:txBody>
      </p:sp>
      <p:sp>
        <p:nvSpPr>
          <p:cNvPr id="6" name="TextBox 5">
            <a:extLst>
              <a:ext uri="{FF2B5EF4-FFF2-40B4-BE49-F238E27FC236}">
                <a16:creationId xmlns:a16="http://schemas.microsoft.com/office/drawing/2014/main" id="{AEEC32C0-3EF4-D842-190F-7DC98A30594F}"/>
              </a:ext>
            </a:extLst>
          </p:cNvPr>
          <p:cNvSpPr txBox="1"/>
          <p:nvPr/>
        </p:nvSpPr>
        <p:spPr>
          <a:xfrm>
            <a:off x="412954" y="1133654"/>
            <a:ext cx="10717162" cy="584775"/>
          </a:xfrm>
          <a:prstGeom prst="rect">
            <a:avLst/>
          </a:prstGeom>
          <a:noFill/>
        </p:spPr>
        <p:txBody>
          <a:bodyPr wrap="square" rtlCol="0">
            <a:spAutoFit/>
          </a:bodyPr>
          <a:lstStyle/>
          <a:p>
            <a:r>
              <a:rPr lang="en-US" sz="1600"/>
              <a:t>for example, a context to time the execution of some commands, and a context to open, write to, and close a file.  Note that we need the @contextlib.contextmanager above each function/contextmanager.</a:t>
            </a:r>
          </a:p>
        </p:txBody>
      </p:sp>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D1ACB0D6-EF70-B9EA-5F5A-4B9276D275E7}"/>
                  </a:ext>
                </a:extLst>
              </p14:cNvPr>
              <p14:cNvContentPartPr/>
              <p14:nvPr/>
            </p14:nvContentPartPr>
            <p14:xfrm>
              <a:off x="5623177" y="3480483"/>
              <a:ext cx="487800" cy="155520"/>
            </p14:xfrm>
          </p:contentPart>
        </mc:Choice>
        <mc:Fallback xmlns="">
          <p:pic>
            <p:nvPicPr>
              <p:cNvPr id="4" name="Ink 3">
                <a:extLst>
                  <a:ext uri="{FF2B5EF4-FFF2-40B4-BE49-F238E27FC236}">
                    <a16:creationId xmlns:a16="http://schemas.microsoft.com/office/drawing/2014/main" id="{D1ACB0D6-EF70-B9EA-5F5A-4B9276D275E7}"/>
                  </a:ext>
                </a:extLst>
              </p:cNvPr>
              <p:cNvPicPr/>
              <p:nvPr/>
            </p:nvPicPr>
            <p:blipFill>
              <a:blip r:embed="rId4"/>
              <a:stretch>
                <a:fillRect/>
              </a:stretch>
            </p:blipFill>
            <p:spPr>
              <a:xfrm>
                <a:off x="5614537" y="3471483"/>
                <a:ext cx="505440" cy="173160"/>
              </a:xfrm>
              <a:prstGeom prst="rect">
                <a:avLst/>
              </a:prstGeom>
            </p:spPr>
          </p:pic>
        </mc:Fallback>
      </mc:AlternateContent>
      <p:pic>
        <p:nvPicPr>
          <p:cNvPr id="5" name="Picture 4">
            <a:extLst>
              <a:ext uri="{FF2B5EF4-FFF2-40B4-BE49-F238E27FC236}">
                <a16:creationId xmlns:a16="http://schemas.microsoft.com/office/drawing/2014/main" id="{232BF344-1D2C-7C7D-73D7-FBA73BC6AF73}"/>
              </a:ext>
            </a:extLst>
          </p:cNvPr>
          <p:cNvPicPr>
            <a:picLocks noChangeAspect="1"/>
          </p:cNvPicPr>
          <p:nvPr/>
        </p:nvPicPr>
        <p:blipFill>
          <a:blip r:embed="rId5"/>
          <a:stretch>
            <a:fillRect/>
          </a:stretch>
        </p:blipFill>
        <p:spPr>
          <a:xfrm>
            <a:off x="6504975" y="3196853"/>
            <a:ext cx="2901051" cy="878299"/>
          </a:xfrm>
          <a:prstGeom prst="rect">
            <a:avLst/>
          </a:prstGeom>
        </p:spPr>
      </p:pic>
      <mc:AlternateContent xmlns:mc="http://schemas.openxmlformats.org/markup-compatibility/2006" xmlns:p14="http://schemas.microsoft.com/office/powerpoint/2010/main">
        <mc:Choice Requires="p14">
          <p:contentPart p14:bwMode="auto" r:id="rId6">
            <p14:nvContentPartPr>
              <p14:cNvPr id="19" name="Ink 18">
                <a:extLst>
                  <a:ext uri="{FF2B5EF4-FFF2-40B4-BE49-F238E27FC236}">
                    <a16:creationId xmlns:a16="http://schemas.microsoft.com/office/drawing/2014/main" id="{D92A9ED2-F8B5-9C6C-D486-F75BF913C387}"/>
                  </a:ext>
                </a:extLst>
              </p14:cNvPr>
              <p14:cNvContentPartPr/>
              <p14:nvPr/>
            </p14:nvContentPartPr>
            <p14:xfrm>
              <a:off x="4797975" y="2507268"/>
              <a:ext cx="482040" cy="2115000"/>
            </p14:xfrm>
          </p:contentPart>
        </mc:Choice>
        <mc:Fallback xmlns="">
          <p:pic>
            <p:nvPicPr>
              <p:cNvPr id="19" name="Ink 18">
                <a:extLst>
                  <a:ext uri="{FF2B5EF4-FFF2-40B4-BE49-F238E27FC236}">
                    <a16:creationId xmlns:a16="http://schemas.microsoft.com/office/drawing/2014/main" id="{D92A9ED2-F8B5-9C6C-D486-F75BF913C387}"/>
                  </a:ext>
                </a:extLst>
              </p:cNvPr>
              <p:cNvPicPr/>
              <p:nvPr/>
            </p:nvPicPr>
            <p:blipFill>
              <a:blip r:embed="rId7"/>
              <a:stretch>
                <a:fillRect/>
              </a:stretch>
            </p:blipFill>
            <p:spPr>
              <a:xfrm>
                <a:off x="4788975" y="2498268"/>
                <a:ext cx="499680" cy="21326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0" name="Ink 19">
                <a:extLst>
                  <a:ext uri="{FF2B5EF4-FFF2-40B4-BE49-F238E27FC236}">
                    <a16:creationId xmlns:a16="http://schemas.microsoft.com/office/drawing/2014/main" id="{4D3E0BE3-6DF6-ACA6-DD87-AC8FFF66A63B}"/>
                  </a:ext>
                </a:extLst>
              </p14:cNvPr>
              <p14:cNvContentPartPr/>
              <p14:nvPr/>
            </p14:nvContentPartPr>
            <p14:xfrm>
              <a:off x="5269935" y="4916028"/>
              <a:ext cx="370800" cy="1668600"/>
            </p14:xfrm>
          </p:contentPart>
        </mc:Choice>
        <mc:Fallback xmlns="">
          <p:pic>
            <p:nvPicPr>
              <p:cNvPr id="20" name="Ink 19">
                <a:extLst>
                  <a:ext uri="{FF2B5EF4-FFF2-40B4-BE49-F238E27FC236}">
                    <a16:creationId xmlns:a16="http://schemas.microsoft.com/office/drawing/2014/main" id="{4D3E0BE3-6DF6-ACA6-DD87-AC8FFF66A63B}"/>
                  </a:ext>
                </a:extLst>
              </p:cNvPr>
              <p:cNvPicPr/>
              <p:nvPr/>
            </p:nvPicPr>
            <p:blipFill>
              <a:blip r:embed="rId9"/>
              <a:stretch>
                <a:fillRect/>
              </a:stretch>
            </p:blipFill>
            <p:spPr>
              <a:xfrm>
                <a:off x="5260935" y="4907388"/>
                <a:ext cx="388440" cy="16862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1" name="Ink 20">
                <a:extLst>
                  <a:ext uri="{FF2B5EF4-FFF2-40B4-BE49-F238E27FC236}">
                    <a16:creationId xmlns:a16="http://schemas.microsoft.com/office/drawing/2014/main" id="{C1D1A833-40B7-BBA7-F32A-F7C02C71474E}"/>
                  </a:ext>
                </a:extLst>
              </p14:cNvPr>
              <p14:cNvContentPartPr/>
              <p14:nvPr/>
            </p14:nvContentPartPr>
            <p14:xfrm>
              <a:off x="5928375" y="5486628"/>
              <a:ext cx="465120" cy="123840"/>
            </p14:xfrm>
          </p:contentPart>
        </mc:Choice>
        <mc:Fallback xmlns="">
          <p:pic>
            <p:nvPicPr>
              <p:cNvPr id="21" name="Ink 20">
                <a:extLst>
                  <a:ext uri="{FF2B5EF4-FFF2-40B4-BE49-F238E27FC236}">
                    <a16:creationId xmlns:a16="http://schemas.microsoft.com/office/drawing/2014/main" id="{C1D1A833-40B7-BBA7-F32A-F7C02C71474E}"/>
                  </a:ext>
                </a:extLst>
              </p:cNvPr>
              <p:cNvPicPr/>
              <p:nvPr/>
            </p:nvPicPr>
            <p:blipFill>
              <a:blip r:embed="rId11"/>
              <a:stretch>
                <a:fillRect/>
              </a:stretch>
            </p:blipFill>
            <p:spPr>
              <a:xfrm>
                <a:off x="5919735" y="5477988"/>
                <a:ext cx="482760" cy="141480"/>
              </a:xfrm>
              <a:prstGeom prst="rect">
                <a:avLst/>
              </a:prstGeom>
            </p:spPr>
          </p:pic>
        </mc:Fallback>
      </mc:AlternateContent>
      <p:pic>
        <p:nvPicPr>
          <p:cNvPr id="22" name="Picture 21">
            <a:extLst>
              <a:ext uri="{FF2B5EF4-FFF2-40B4-BE49-F238E27FC236}">
                <a16:creationId xmlns:a16="http://schemas.microsoft.com/office/drawing/2014/main" id="{4F04E3E4-2D3D-9165-0A20-406EEFD9A1EF}"/>
              </a:ext>
            </a:extLst>
          </p:cNvPr>
          <p:cNvPicPr>
            <a:picLocks noChangeAspect="1"/>
          </p:cNvPicPr>
          <p:nvPr/>
        </p:nvPicPr>
        <p:blipFill>
          <a:blip r:embed="rId12"/>
          <a:stretch>
            <a:fillRect/>
          </a:stretch>
        </p:blipFill>
        <p:spPr>
          <a:xfrm>
            <a:off x="6950320" y="4894126"/>
            <a:ext cx="3154953" cy="1432684"/>
          </a:xfrm>
          <a:prstGeom prst="rect">
            <a:avLst/>
          </a:prstGeom>
        </p:spPr>
      </p:pic>
    </p:spTree>
    <p:extLst>
      <p:ext uri="{BB962C8B-B14F-4D97-AF65-F5344CB8AC3E}">
        <p14:creationId xmlns:p14="http://schemas.microsoft.com/office/powerpoint/2010/main" val="169023860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A6BC27-3468-46A1-9E7A-3AA34A5D5164}"/>
              </a:ext>
            </a:extLst>
          </p:cNvPr>
          <p:cNvSpPr txBox="1"/>
          <p:nvPr/>
        </p:nvSpPr>
        <p:spPr>
          <a:xfrm>
            <a:off x="343501" y="1033315"/>
            <a:ext cx="10953191" cy="738664"/>
          </a:xfrm>
          <a:prstGeom prst="rect">
            <a:avLst/>
          </a:prstGeom>
          <a:noFill/>
        </p:spPr>
        <p:txBody>
          <a:bodyPr wrap="none" rtlCol="0">
            <a:spAutoFit/>
          </a:bodyPr>
          <a:lstStyle/>
          <a:p>
            <a:r>
              <a:rPr lang="en-US" sz="1400"/>
              <a:t>Every object (</a:t>
            </a:r>
            <a:r>
              <a:rPr lang="en-US" sz="1400" err="1"/>
              <a:t>ints</a:t>
            </a:r>
            <a:r>
              <a:rPr lang="en-US" sz="1400"/>
              <a:t>, floats, strings, tuples, lists, dictionaries, functions, maps, generators) in Python can be associated with a function via a dot, e.g.,</a:t>
            </a:r>
          </a:p>
          <a:p>
            <a:pPr marL="285750" indent="-285750">
              <a:buFont typeface="Arial" panose="020B0604020202020204" pitchFamily="34" charset="0"/>
              <a:buChar char="•"/>
            </a:pPr>
            <a:r>
              <a:rPr lang="en-US" sz="1400"/>
              <a:t>Object: </a:t>
            </a:r>
            <a:r>
              <a:rPr lang="en-US" sz="1400" err="1"/>
              <a:t>mystring</a:t>
            </a:r>
            <a:r>
              <a:rPr lang="en-US" sz="1400"/>
              <a:t> = ‘</a:t>
            </a:r>
            <a:r>
              <a:rPr lang="en-US" sz="1400" err="1"/>
              <a:t>abc</a:t>
            </a:r>
            <a:r>
              <a:rPr lang="en-US" sz="1400"/>
              <a:t>’</a:t>
            </a:r>
          </a:p>
          <a:p>
            <a:pPr marL="285750" indent="-285750">
              <a:buFont typeface="Arial" panose="020B0604020202020204" pitchFamily="34" charset="0"/>
              <a:buChar char="•"/>
            </a:pPr>
            <a:r>
              <a:rPr lang="en-US" sz="1400"/>
              <a:t>Function/Object Method: .capitalize</a:t>
            </a: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E07425B3-E52F-4E76-8276-811C9540A1E1}"/>
                  </a:ext>
                </a:extLst>
              </p14:cNvPr>
              <p14:cNvContentPartPr/>
              <p14:nvPr/>
            </p14:nvContentPartPr>
            <p14:xfrm>
              <a:off x="3825306" y="1584749"/>
              <a:ext cx="1214078" cy="45719"/>
            </p14:xfrm>
          </p:contentPart>
        </mc:Choice>
        <mc:Fallback xmlns="">
          <p:pic>
            <p:nvPicPr>
              <p:cNvPr id="3" name="Ink 2">
                <a:extLst>
                  <a:ext uri="{FF2B5EF4-FFF2-40B4-BE49-F238E27FC236}">
                    <a16:creationId xmlns:a16="http://schemas.microsoft.com/office/drawing/2014/main" id="{E07425B3-E52F-4E76-8276-811C9540A1E1}"/>
                  </a:ext>
                </a:extLst>
              </p:cNvPr>
              <p:cNvPicPr/>
              <p:nvPr/>
            </p:nvPicPr>
            <p:blipFill>
              <a:blip r:embed="rId3"/>
              <a:stretch>
                <a:fillRect/>
              </a:stretch>
            </p:blipFill>
            <p:spPr>
              <a:xfrm>
                <a:off x="3816305" y="1575820"/>
                <a:ext cx="1231720" cy="63221"/>
              </a:xfrm>
              <a:prstGeom prst="rect">
                <a:avLst/>
              </a:prstGeom>
            </p:spPr>
          </p:pic>
        </mc:Fallback>
      </mc:AlternateContent>
      <p:sp>
        <p:nvSpPr>
          <p:cNvPr id="4" name="TextBox 3">
            <a:extLst>
              <a:ext uri="{FF2B5EF4-FFF2-40B4-BE49-F238E27FC236}">
                <a16:creationId xmlns:a16="http://schemas.microsoft.com/office/drawing/2014/main" id="{417CCA97-79B0-438C-AB0B-B18CC05C33AB}"/>
              </a:ext>
            </a:extLst>
          </p:cNvPr>
          <p:cNvSpPr txBox="1"/>
          <p:nvPr/>
        </p:nvSpPr>
        <p:spPr>
          <a:xfrm>
            <a:off x="5617712" y="1458154"/>
            <a:ext cx="4550220" cy="307777"/>
          </a:xfrm>
          <a:prstGeom prst="rect">
            <a:avLst/>
          </a:prstGeom>
          <a:noFill/>
        </p:spPr>
        <p:txBody>
          <a:bodyPr wrap="none" rtlCol="0">
            <a:spAutoFit/>
          </a:bodyPr>
          <a:lstStyle/>
          <a:p>
            <a:r>
              <a:rPr lang="en-US" sz="1400"/>
              <a:t>and </a:t>
            </a:r>
            <a:r>
              <a:rPr lang="en-US" sz="1400" err="1"/>
              <a:t>mystring.capitalize</a:t>
            </a:r>
            <a:r>
              <a:rPr lang="en-US" sz="1400"/>
              <a:t>() will capitalize all letters in </a:t>
            </a:r>
            <a:r>
              <a:rPr lang="en-US" sz="1400" err="1"/>
              <a:t>mystring</a:t>
            </a:r>
            <a:endParaRPr lang="en-US" sz="1400"/>
          </a:p>
        </p:txBody>
      </p:sp>
      <p:sp>
        <p:nvSpPr>
          <p:cNvPr id="8" name="TextBox 7">
            <a:extLst>
              <a:ext uri="{FF2B5EF4-FFF2-40B4-BE49-F238E27FC236}">
                <a16:creationId xmlns:a16="http://schemas.microsoft.com/office/drawing/2014/main" id="{1AA15731-99F1-4C42-B513-3280FE4224DF}"/>
              </a:ext>
            </a:extLst>
          </p:cNvPr>
          <p:cNvSpPr txBox="1"/>
          <p:nvPr/>
        </p:nvSpPr>
        <p:spPr>
          <a:xfrm>
            <a:off x="4432345" y="128398"/>
            <a:ext cx="2381870" cy="461665"/>
          </a:xfrm>
          <a:prstGeom prst="rect">
            <a:avLst/>
          </a:prstGeom>
          <a:noFill/>
        </p:spPr>
        <p:txBody>
          <a:bodyPr wrap="none" rtlCol="0">
            <a:spAutoFit/>
          </a:bodyPr>
          <a:lstStyle/>
          <a:p>
            <a:r>
              <a:rPr lang="en-US" sz="2400" b="1" u="sng" err="1">
                <a:solidFill>
                  <a:srgbClr val="7030A0"/>
                </a:solidFill>
              </a:rPr>
              <a:t>Objects.Methods</a:t>
            </a:r>
            <a:endParaRPr lang="en-US" sz="2400" b="1" u="sng">
              <a:solidFill>
                <a:srgbClr val="7030A0"/>
              </a:solidFill>
            </a:endParaRPr>
          </a:p>
        </p:txBody>
      </p:sp>
      <p:sp>
        <p:nvSpPr>
          <p:cNvPr id="6" name="TextBox 5">
            <a:extLst>
              <a:ext uri="{FF2B5EF4-FFF2-40B4-BE49-F238E27FC236}">
                <a16:creationId xmlns:a16="http://schemas.microsoft.com/office/drawing/2014/main" id="{0C16E4C8-0797-A518-1BF4-448F76F23DE6}"/>
              </a:ext>
            </a:extLst>
          </p:cNvPr>
          <p:cNvSpPr txBox="1"/>
          <p:nvPr/>
        </p:nvSpPr>
        <p:spPr>
          <a:xfrm>
            <a:off x="452284" y="2268584"/>
            <a:ext cx="2890684" cy="523220"/>
          </a:xfrm>
          <a:prstGeom prst="rect">
            <a:avLst/>
          </a:prstGeom>
          <a:noFill/>
        </p:spPr>
        <p:txBody>
          <a:bodyPr wrap="square" rtlCol="0">
            <a:spAutoFit/>
          </a:bodyPr>
          <a:lstStyle/>
          <a:p>
            <a:r>
              <a:rPr lang="en-US" sz="1400"/>
              <a:t>you can see the methods associated with an object by typing </a:t>
            </a:r>
            <a:r>
              <a:rPr lang="en-US" sz="1400" b="1"/>
              <a:t>dir(object)</a:t>
            </a:r>
          </a:p>
        </p:txBody>
      </p:sp>
      <p:pic>
        <p:nvPicPr>
          <p:cNvPr id="7" name="Picture 6">
            <a:extLst>
              <a:ext uri="{FF2B5EF4-FFF2-40B4-BE49-F238E27FC236}">
                <a16:creationId xmlns:a16="http://schemas.microsoft.com/office/drawing/2014/main" id="{3115CCB4-725F-1ACC-919F-47C194A564C7}"/>
              </a:ext>
            </a:extLst>
          </p:cNvPr>
          <p:cNvPicPr>
            <a:picLocks noChangeAspect="1"/>
          </p:cNvPicPr>
          <p:nvPr/>
        </p:nvPicPr>
        <p:blipFill>
          <a:blip r:embed="rId4"/>
          <a:stretch>
            <a:fillRect/>
          </a:stretch>
        </p:blipFill>
        <p:spPr>
          <a:xfrm>
            <a:off x="3536679" y="2292894"/>
            <a:ext cx="3696020" cy="487722"/>
          </a:xfrm>
          <a:prstGeom prst="rect">
            <a:avLst/>
          </a:prstGeom>
        </p:spPr>
      </p:pic>
      <p:pic>
        <p:nvPicPr>
          <p:cNvPr id="12" name="Picture 11">
            <a:extLst>
              <a:ext uri="{FF2B5EF4-FFF2-40B4-BE49-F238E27FC236}">
                <a16:creationId xmlns:a16="http://schemas.microsoft.com/office/drawing/2014/main" id="{F2142EBA-C425-03F3-BE94-9AF2DDA55B0C}"/>
              </a:ext>
            </a:extLst>
          </p:cNvPr>
          <p:cNvPicPr>
            <a:picLocks noChangeAspect="1"/>
          </p:cNvPicPr>
          <p:nvPr/>
        </p:nvPicPr>
        <p:blipFill>
          <a:blip r:embed="rId5"/>
          <a:stretch>
            <a:fillRect/>
          </a:stretch>
        </p:blipFill>
        <p:spPr>
          <a:xfrm>
            <a:off x="8557316" y="3846391"/>
            <a:ext cx="1409822" cy="2827265"/>
          </a:xfrm>
          <a:prstGeom prst="rect">
            <a:avLst/>
          </a:prstGeom>
        </p:spPr>
      </p:pic>
      <p:pic>
        <p:nvPicPr>
          <p:cNvPr id="13" name="Picture 12">
            <a:extLst>
              <a:ext uri="{FF2B5EF4-FFF2-40B4-BE49-F238E27FC236}">
                <a16:creationId xmlns:a16="http://schemas.microsoft.com/office/drawing/2014/main" id="{CCF55EB4-BE9F-31A8-279D-A57D37016B8B}"/>
              </a:ext>
            </a:extLst>
          </p:cNvPr>
          <p:cNvPicPr>
            <a:picLocks noChangeAspect="1"/>
          </p:cNvPicPr>
          <p:nvPr/>
        </p:nvPicPr>
        <p:blipFill>
          <a:blip r:embed="rId6"/>
          <a:stretch>
            <a:fillRect/>
          </a:stretch>
        </p:blipFill>
        <p:spPr>
          <a:xfrm>
            <a:off x="8546971" y="1965661"/>
            <a:ext cx="1546994" cy="1874682"/>
          </a:xfrm>
          <a:prstGeom prst="rect">
            <a:avLst/>
          </a:prstGeom>
        </p:spPr>
      </p:pic>
      <mc:AlternateContent xmlns:mc="http://schemas.openxmlformats.org/markup-compatibility/2006" xmlns:p14="http://schemas.microsoft.com/office/powerpoint/2010/main">
        <mc:Choice Requires="p14">
          <p:contentPart p14:bwMode="auto" r:id="rId7">
            <p14:nvContentPartPr>
              <p14:cNvPr id="14" name="Ink 13">
                <a:extLst>
                  <a:ext uri="{FF2B5EF4-FFF2-40B4-BE49-F238E27FC236}">
                    <a16:creationId xmlns:a16="http://schemas.microsoft.com/office/drawing/2014/main" id="{C6F8CC03-8045-C888-5FAE-638BD656E2B3}"/>
                  </a:ext>
                </a:extLst>
              </p14:cNvPr>
              <p14:cNvContentPartPr/>
              <p14:nvPr/>
            </p14:nvContentPartPr>
            <p14:xfrm>
              <a:off x="7580415" y="2458668"/>
              <a:ext cx="618840" cy="230040"/>
            </p14:xfrm>
          </p:contentPart>
        </mc:Choice>
        <mc:Fallback xmlns="">
          <p:pic>
            <p:nvPicPr>
              <p:cNvPr id="14" name="Ink 13">
                <a:extLst>
                  <a:ext uri="{FF2B5EF4-FFF2-40B4-BE49-F238E27FC236}">
                    <a16:creationId xmlns:a16="http://schemas.microsoft.com/office/drawing/2014/main" id="{C6F8CC03-8045-C888-5FAE-638BD656E2B3}"/>
                  </a:ext>
                </a:extLst>
              </p:cNvPr>
              <p:cNvPicPr/>
              <p:nvPr/>
            </p:nvPicPr>
            <p:blipFill>
              <a:blip r:embed="rId8"/>
              <a:stretch>
                <a:fillRect/>
              </a:stretch>
            </p:blipFill>
            <p:spPr>
              <a:xfrm>
                <a:off x="7571415" y="2450028"/>
                <a:ext cx="636480" cy="247680"/>
              </a:xfrm>
              <a:prstGeom prst="rect">
                <a:avLst/>
              </a:prstGeom>
            </p:spPr>
          </p:pic>
        </mc:Fallback>
      </mc:AlternateContent>
    </p:spTree>
    <p:extLst>
      <p:ext uri="{BB962C8B-B14F-4D97-AF65-F5344CB8AC3E}">
        <p14:creationId xmlns:p14="http://schemas.microsoft.com/office/powerpoint/2010/main" val="299986679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AA15731-99F1-4C42-B513-3280FE4224DF}"/>
              </a:ext>
            </a:extLst>
          </p:cNvPr>
          <p:cNvSpPr txBox="1"/>
          <p:nvPr/>
        </p:nvSpPr>
        <p:spPr>
          <a:xfrm>
            <a:off x="4412197" y="209042"/>
            <a:ext cx="2381870" cy="461665"/>
          </a:xfrm>
          <a:prstGeom prst="rect">
            <a:avLst/>
          </a:prstGeom>
          <a:noFill/>
        </p:spPr>
        <p:txBody>
          <a:bodyPr wrap="none" rtlCol="0">
            <a:spAutoFit/>
          </a:bodyPr>
          <a:lstStyle/>
          <a:p>
            <a:r>
              <a:rPr lang="en-US" sz="2400" b="1" u="sng" err="1">
                <a:solidFill>
                  <a:srgbClr val="7030A0"/>
                </a:solidFill>
              </a:rPr>
              <a:t>Objects.Methods</a:t>
            </a:r>
            <a:endParaRPr lang="en-US" sz="2400" b="1" u="sng">
              <a:solidFill>
                <a:srgbClr val="7030A0"/>
              </a:solidFill>
            </a:endParaRPr>
          </a:p>
        </p:txBody>
      </p:sp>
      <p:sp>
        <p:nvSpPr>
          <p:cNvPr id="9" name="TextBox 8">
            <a:extLst>
              <a:ext uri="{FF2B5EF4-FFF2-40B4-BE49-F238E27FC236}">
                <a16:creationId xmlns:a16="http://schemas.microsoft.com/office/drawing/2014/main" id="{84ACE840-8F6F-4FA2-A298-6A5322142471}"/>
              </a:ext>
            </a:extLst>
          </p:cNvPr>
          <p:cNvSpPr txBox="1"/>
          <p:nvPr/>
        </p:nvSpPr>
        <p:spPr>
          <a:xfrm>
            <a:off x="304172" y="3459518"/>
            <a:ext cx="2031325" cy="338554"/>
          </a:xfrm>
          <a:prstGeom prst="rect">
            <a:avLst/>
          </a:prstGeom>
          <a:noFill/>
        </p:spPr>
        <p:txBody>
          <a:bodyPr wrap="none" rtlCol="0">
            <a:spAutoFit/>
          </a:bodyPr>
          <a:lstStyle/>
          <a:p>
            <a:r>
              <a:rPr lang="en-US" sz="1600" err="1"/>
              <a:t>object.method</a:t>
            </a:r>
            <a:r>
              <a:rPr lang="en-US" sz="1600"/>
              <a:t>()	</a:t>
            </a:r>
          </a:p>
        </p:txBody>
      </p:sp>
      <p:sp>
        <p:nvSpPr>
          <p:cNvPr id="10" name="TextBox 9">
            <a:extLst>
              <a:ext uri="{FF2B5EF4-FFF2-40B4-BE49-F238E27FC236}">
                <a16:creationId xmlns:a16="http://schemas.microsoft.com/office/drawing/2014/main" id="{EC44EE6B-5D39-475C-BCBB-C58C97BA681C}"/>
              </a:ext>
            </a:extLst>
          </p:cNvPr>
          <p:cNvSpPr txBox="1"/>
          <p:nvPr/>
        </p:nvSpPr>
        <p:spPr>
          <a:xfrm>
            <a:off x="304172" y="2683736"/>
            <a:ext cx="5041188" cy="338554"/>
          </a:xfrm>
          <a:prstGeom prst="rect">
            <a:avLst/>
          </a:prstGeom>
          <a:noFill/>
        </p:spPr>
        <p:txBody>
          <a:bodyPr wrap="none" rtlCol="0">
            <a:spAutoFit/>
          </a:bodyPr>
          <a:lstStyle/>
          <a:p>
            <a:r>
              <a:rPr lang="en-US" sz="1600" err="1"/>
              <a:t>object.method</a:t>
            </a:r>
            <a:r>
              <a:rPr lang="en-US" sz="1600"/>
              <a:t>		returns function it seems</a:t>
            </a:r>
          </a:p>
        </p:txBody>
      </p:sp>
      <p:sp>
        <p:nvSpPr>
          <p:cNvPr id="11" name="TextBox 10">
            <a:extLst>
              <a:ext uri="{FF2B5EF4-FFF2-40B4-BE49-F238E27FC236}">
                <a16:creationId xmlns:a16="http://schemas.microsoft.com/office/drawing/2014/main" id="{21F11BB9-CD37-4D2E-9838-0AAA99CF7919}"/>
              </a:ext>
            </a:extLst>
          </p:cNvPr>
          <p:cNvSpPr txBox="1"/>
          <p:nvPr/>
        </p:nvSpPr>
        <p:spPr>
          <a:xfrm>
            <a:off x="2807547" y="3459518"/>
            <a:ext cx="8936602" cy="1815882"/>
          </a:xfrm>
          <a:prstGeom prst="rect">
            <a:avLst/>
          </a:prstGeom>
          <a:noFill/>
        </p:spPr>
        <p:txBody>
          <a:bodyPr wrap="square" rtlCol="0">
            <a:spAutoFit/>
          </a:bodyPr>
          <a:lstStyle/>
          <a:p>
            <a:pPr marL="285750" indent="-285750">
              <a:buFont typeface="Arial" panose="020B0604020202020204" pitchFamily="34" charset="0"/>
              <a:buChar char="•"/>
            </a:pPr>
            <a:r>
              <a:rPr lang="en-US" sz="1600"/>
              <a:t>returns various things, despite the modifications it makes to the object.  one possibility is None, </a:t>
            </a:r>
          </a:p>
          <a:p>
            <a:r>
              <a:rPr lang="en-US" sz="1600"/>
              <a:t>      as with </a:t>
            </a:r>
            <a:r>
              <a:rPr lang="en-US" sz="1600" err="1"/>
              <a:t>list.sort</a:t>
            </a:r>
            <a:r>
              <a:rPr lang="en-US" sz="1600"/>
              <a:t>(), </a:t>
            </a:r>
            <a:r>
              <a:rPr lang="en-US" sz="1600" err="1"/>
              <a:t>list.remove</a:t>
            </a:r>
            <a:r>
              <a:rPr lang="en-US" sz="1600"/>
              <a:t>(a), </a:t>
            </a:r>
            <a:r>
              <a:rPr lang="en-US" sz="1600" err="1"/>
              <a:t>list.append</a:t>
            </a:r>
            <a:r>
              <a:rPr lang="en-US" sz="1600"/>
              <a:t>(a), </a:t>
            </a:r>
            <a:r>
              <a:rPr lang="en-US" sz="1600" err="1"/>
              <a:t>list.extend</a:t>
            </a:r>
            <a:r>
              <a:rPr lang="en-US" sz="1600"/>
              <a:t>(a).  And so when you print these things,</a:t>
            </a:r>
          </a:p>
          <a:p>
            <a:r>
              <a:rPr lang="en-US" sz="1600"/>
              <a:t>      you just get None returned</a:t>
            </a:r>
          </a:p>
          <a:p>
            <a:pPr marL="285750" indent="-285750">
              <a:buFont typeface="Arial" panose="020B0604020202020204" pitchFamily="34" charset="0"/>
              <a:buChar char="•"/>
            </a:pPr>
            <a:r>
              <a:rPr lang="en-US" sz="1600"/>
              <a:t>others make the aforementioned modification, but return something else.  For instance,</a:t>
            </a:r>
          </a:p>
          <a:p>
            <a:r>
              <a:rPr lang="en-US" sz="1600"/>
              <a:t>      </a:t>
            </a:r>
            <a:r>
              <a:rPr lang="en-US" sz="1600" err="1"/>
              <a:t>list.pop</a:t>
            </a:r>
            <a:r>
              <a:rPr lang="en-US" sz="1600"/>
              <a:t>(a) returns the element indexed at a, but also implicitly removes that element from the list.</a:t>
            </a:r>
          </a:p>
          <a:p>
            <a:pPr marL="285750" indent="-285750">
              <a:buFont typeface="Arial" panose="020B0604020202020204" pitchFamily="34" charset="0"/>
              <a:buChar char="•"/>
            </a:pPr>
            <a:r>
              <a:rPr lang="en-US" sz="1600"/>
              <a:t>and then others return the modified object itself.</a:t>
            </a:r>
          </a:p>
          <a:p>
            <a:pPr marL="285750" indent="-285750">
              <a:buFont typeface="Arial" panose="020B0604020202020204" pitchFamily="34" charset="0"/>
              <a:buChar char="•"/>
            </a:pPr>
            <a:r>
              <a:rPr lang="en-US" sz="1600"/>
              <a:t>if the modification cannot be made, then Error is returned.  </a:t>
            </a:r>
          </a:p>
        </p:txBody>
      </p:sp>
      <p:sp>
        <p:nvSpPr>
          <p:cNvPr id="5" name="TextBox 4">
            <a:extLst>
              <a:ext uri="{FF2B5EF4-FFF2-40B4-BE49-F238E27FC236}">
                <a16:creationId xmlns:a16="http://schemas.microsoft.com/office/drawing/2014/main" id="{66E76D8B-F8D4-4807-A1C4-C1DA9C9616FA}"/>
              </a:ext>
            </a:extLst>
          </p:cNvPr>
          <p:cNvSpPr txBox="1"/>
          <p:nvPr/>
        </p:nvSpPr>
        <p:spPr>
          <a:xfrm>
            <a:off x="304172" y="1581439"/>
            <a:ext cx="10953191" cy="523220"/>
          </a:xfrm>
          <a:prstGeom prst="rect">
            <a:avLst/>
          </a:prstGeom>
          <a:noFill/>
        </p:spPr>
        <p:txBody>
          <a:bodyPr wrap="square" rtlCol="0">
            <a:spAutoFit/>
          </a:bodyPr>
          <a:lstStyle/>
          <a:p>
            <a:r>
              <a:rPr lang="en-US" sz="1400"/>
              <a:t>Like with a  function, a method can </a:t>
            </a:r>
            <a:r>
              <a:rPr lang="en-US" sz="1400" i="1"/>
              <a:t>return</a:t>
            </a:r>
            <a:r>
              <a:rPr lang="en-US" sz="1400"/>
              <a:t> different things, independently of what it might </a:t>
            </a:r>
            <a:r>
              <a:rPr lang="en-US" sz="1400" i="1"/>
              <a:t>do</a:t>
            </a:r>
            <a:r>
              <a:rPr lang="en-US" sz="1400"/>
              <a:t>.  Some methods return a copy of the object, but modified according to the method, and some methods return some random thing, but in the course of their execution, do modify the actual object.</a:t>
            </a:r>
          </a:p>
        </p:txBody>
      </p:sp>
      <p:sp>
        <p:nvSpPr>
          <p:cNvPr id="2" name="TextBox 1">
            <a:extLst>
              <a:ext uri="{FF2B5EF4-FFF2-40B4-BE49-F238E27FC236}">
                <a16:creationId xmlns:a16="http://schemas.microsoft.com/office/drawing/2014/main" id="{745515A6-D813-290A-2D11-971A46335FE7}"/>
              </a:ext>
            </a:extLst>
          </p:cNvPr>
          <p:cNvSpPr txBox="1"/>
          <p:nvPr/>
        </p:nvSpPr>
        <p:spPr>
          <a:xfrm>
            <a:off x="393291" y="5791200"/>
            <a:ext cx="7384025" cy="338554"/>
          </a:xfrm>
          <a:prstGeom prst="rect">
            <a:avLst/>
          </a:prstGeom>
          <a:noFill/>
          <a:ln>
            <a:solidFill>
              <a:srgbClr val="FF0000"/>
            </a:solidFill>
          </a:ln>
        </p:spPr>
        <p:txBody>
          <a:bodyPr wrap="square" rtlCol="0">
            <a:spAutoFit/>
          </a:bodyPr>
          <a:lstStyle/>
          <a:p>
            <a:r>
              <a:rPr lang="en-US" sz="1600"/>
              <a:t>dir(type) will return a list of methods associated with that type, such as int, str, list, etc. </a:t>
            </a:r>
          </a:p>
        </p:txBody>
      </p:sp>
    </p:spTree>
    <p:extLst>
      <p:ext uri="{BB962C8B-B14F-4D97-AF65-F5344CB8AC3E}">
        <p14:creationId xmlns:p14="http://schemas.microsoft.com/office/powerpoint/2010/main" val="137034205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86CBA2A-2471-4BC4-A921-85D8C6AF40BE}"/>
              </a:ext>
            </a:extLst>
          </p:cNvPr>
          <p:cNvSpPr txBox="1"/>
          <p:nvPr/>
        </p:nvSpPr>
        <p:spPr>
          <a:xfrm>
            <a:off x="4554582" y="137829"/>
            <a:ext cx="2381870" cy="461665"/>
          </a:xfrm>
          <a:prstGeom prst="rect">
            <a:avLst/>
          </a:prstGeom>
          <a:noFill/>
        </p:spPr>
        <p:txBody>
          <a:bodyPr wrap="none" rtlCol="0">
            <a:spAutoFit/>
          </a:bodyPr>
          <a:lstStyle/>
          <a:p>
            <a:r>
              <a:rPr lang="en-US" sz="2400" b="1" u="sng" err="1">
                <a:solidFill>
                  <a:srgbClr val="7030A0"/>
                </a:solidFill>
              </a:rPr>
              <a:t>Objects.Methods</a:t>
            </a:r>
            <a:endParaRPr lang="en-US" sz="2000" b="1" u="sng">
              <a:solidFill>
                <a:srgbClr val="7030A0"/>
              </a:solidFill>
            </a:endParaRPr>
          </a:p>
        </p:txBody>
      </p:sp>
      <p:sp>
        <p:nvSpPr>
          <p:cNvPr id="7" name="TextBox 6">
            <a:extLst>
              <a:ext uri="{FF2B5EF4-FFF2-40B4-BE49-F238E27FC236}">
                <a16:creationId xmlns:a16="http://schemas.microsoft.com/office/drawing/2014/main" id="{844300DC-539A-4CC0-A379-D301D3689D37}"/>
              </a:ext>
            </a:extLst>
          </p:cNvPr>
          <p:cNvSpPr txBox="1"/>
          <p:nvPr/>
        </p:nvSpPr>
        <p:spPr>
          <a:xfrm>
            <a:off x="392930" y="1798668"/>
            <a:ext cx="11017085" cy="1815882"/>
          </a:xfrm>
          <a:prstGeom prst="rect">
            <a:avLst/>
          </a:prstGeom>
          <a:noFill/>
        </p:spPr>
        <p:txBody>
          <a:bodyPr wrap="square" rtlCol="0">
            <a:spAutoFit/>
          </a:bodyPr>
          <a:lstStyle/>
          <a:p>
            <a:r>
              <a:rPr lang="en-US" sz="1400" err="1"/>
              <a:t>string.join</a:t>
            </a:r>
            <a:r>
              <a:rPr lang="en-US" sz="1400"/>
              <a:t>(List)		intersperses </a:t>
            </a:r>
            <a:r>
              <a:rPr lang="en-US" sz="1400" i="1"/>
              <a:t>string</a:t>
            </a:r>
            <a:r>
              <a:rPr lang="en-US" sz="1400"/>
              <a:t> in between every element of the list, and converts to a string.  If just ‘’, then converts</a:t>
            </a:r>
          </a:p>
          <a:p>
            <a:r>
              <a:rPr lang="en-US" sz="1400"/>
              <a:t>			List to string.  Well apparently it creates a new one, instead of modifying the original (well strings are</a:t>
            </a:r>
          </a:p>
          <a:p>
            <a:r>
              <a:rPr lang="en-US" sz="1400"/>
              <a:t>			immutable, so can’t modify the original).  Note it </a:t>
            </a:r>
            <a:r>
              <a:rPr lang="en-US" sz="1400" b="1"/>
              <a:t>returns</a:t>
            </a:r>
            <a:r>
              <a:rPr lang="en-US" sz="1400"/>
              <a:t> </a:t>
            </a:r>
            <a:r>
              <a:rPr lang="en-US" sz="1400" b="1" err="1"/>
              <a:t>Nonetype</a:t>
            </a:r>
            <a:r>
              <a:rPr lang="en-US" sz="1400"/>
              <a:t>.</a:t>
            </a:r>
          </a:p>
          <a:p>
            <a:r>
              <a:rPr lang="en-US" sz="1400" err="1"/>
              <a:t>string.split</a:t>
            </a:r>
            <a:r>
              <a:rPr lang="en-US" sz="1400"/>
              <a:t>(‘character’)		splits a string into list of separate strings all split around that character(s): s = ‘</a:t>
            </a:r>
            <a:r>
              <a:rPr lang="en-US" sz="1400" err="1"/>
              <a:t>abcd</a:t>
            </a:r>
            <a:r>
              <a:rPr lang="en-US" sz="1400"/>
              <a:t>’, List = </a:t>
            </a:r>
            <a:r>
              <a:rPr lang="en-US" sz="1400" err="1"/>
              <a:t>s.split</a:t>
            </a:r>
            <a:r>
              <a:rPr lang="en-US" sz="1400"/>
              <a:t>(‘c’) = [‘</a:t>
            </a:r>
            <a:r>
              <a:rPr lang="en-US" sz="1400" err="1"/>
              <a:t>ab’,’d</a:t>
            </a:r>
            <a:r>
              <a:rPr lang="en-US" sz="1400"/>
              <a:t>’]</a:t>
            </a:r>
          </a:p>
          <a:p>
            <a:r>
              <a:rPr lang="en-US" sz="1400"/>
              <a:t>			Character can be blank space too.  If have ‘</a:t>
            </a:r>
            <a:r>
              <a:rPr lang="en-US" sz="1400" err="1"/>
              <a:t>abccd</a:t>
            </a:r>
            <a:r>
              <a:rPr lang="en-US" sz="1400"/>
              <a:t>’, then </a:t>
            </a:r>
            <a:r>
              <a:rPr lang="en-US" sz="1400" err="1"/>
              <a:t>s.split</a:t>
            </a:r>
            <a:r>
              <a:rPr lang="en-US" sz="1400"/>
              <a:t>(‘c’) will give [‘ab’, ‘’, ‘d’].  So it seems that it just 			puts a null character in for every remaining c.  This is useful for reading in comma-delineated info from files. </a:t>
            </a:r>
          </a:p>
          <a:p>
            <a:r>
              <a:rPr lang="en-US" sz="1400"/>
              <a:t>			split method </a:t>
            </a:r>
            <a:r>
              <a:rPr lang="en-US" sz="1400" b="1"/>
              <a:t>returns</a:t>
            </a:r>
            <a:r>
              <a:rPr lang="en-US" sz="1400"/>
              <a:t> the </a:t>
            </a:r>
            <a:r>
              <a:rPr lang="en-US" sz="1400" b="1"/>
              <a:t>list</a:t>
            </a:r>
            <a:r>
              <a:rPr lang="en-US" sz="1400"/>
              <a:t>.   Note if “character” doesn’t show up in the string, then the entire string is</a:t>
            </a:r>
          </a:p>
          <a:p>
            <a:r>
              <a:rPr lang="en-US" sz="1400"/>
              <a:t>			returned.  One more thing, can split around a string, i.e., s.split(‘and’).  </a:t>
            </a:r>
          </a:p>
        </p:txBody>
      </p:sp>
      <p:sp>
        <p:nvSpPr>
          <p:cNvPr id="4" name="TextBox 3">
            <a:extLst>
              <a:ext uri="{FF2B5EF4-FFF2-40B4-BE49-F238E27FC236}">
                <a16:creationId xmlns:a16="http://schemas.microsoft.com/office/drawing/2014/main" id="{89295C15-CFF9-4428-A113-15DE9053C95C}"/>
              </a:ext>
            </a:extLst>
          </p:cNvPr>
          <p:cNvSpPr txBox="1"/>
          <p:nvPr/>
        </p:nvSpPr>
        <p:spPr>
          <a:xfrm>
            <a:off x="392930" y="1146088"/>
            <a:ext cx="7415556" cy="338554"/>
          </a:xfrm>
          <a:prstGeom prst="rect">
            <a:avLst/>
          </a:prstGeom>
          <a:noFill/>
        </p:spPr>
        <p:txBody>
          <a:bodyPr wrap="none" rtlCol="0">
            <a:spAutoFit/>
          </a:bodyPr>
          <a:lstStyle/>
          <a:p>
            <a:r>
              <a:rPr lang="en-US" sz="1600"/>
              <a:t>Here are some </a:t>
            </a:r>
            <a:r>
              <a:rPr lang="en-US" sz="1600" b="1"/>
              <a:t>string methods</a:t>
            </a:r>
            <a:r>
              <a:rPr lang="en-US" sz="1600"/>
              <a:t>.  Many of the string methods can be applied to lists too.</a:t>
            </a:r>
          </a:p>
        </p:txBody>
      </p:sp>
      <p:pic>
        <p:nvPicPr>
          <p:cNvPr id="5" name="Picture 4">
            <a:extLst>
              <a:ext uri="{FF2B5EF4-FFF2-40B4-BE49-F238E27FC236}">
                <a16:creationId xmlns:a16="http://schemas.microsoft.com/office/drawing/2014/main" id="{2921D74F-612C-434D-C76C-C16EB23D48D5}"/>
              </a:ext>
            </a:extLst>
          </p:cNvPr>
          <p:cNvPicPr>
            <a:picLocks noChangeAspect="1"/>
          </p:cNvPicPr>
          <p:nvPr/>
        </p:nvPicPr>
        <p:blipFill>
          <a:blip r:embed="rId2"/>
          <a:stretch>
            <a:fillRect/>
          </a:stretch>
        </p:blipFill>
        <p:spPr>
          <a:xfrm>
            <a:off x="3185706" y="4648901"/>
            <a:ext cx="5820587" cy="1819529"/>
          </a:xfrm>
          <a:prstGeom prst="rect">
            <a:avLst/>
          </a:prstGeom>
        </p:spPr>
      </p:pic>
      <p:sp>
        <p:nvSpPr>
          <p:cNvPr id="6" name="TextBox 5">
            <a:extLst>
              <a:ext uri="{FF2B5EF4-FFF2-40B4-BE49-F238E27FC236}">
                <a16:creationId xmlns:a16="http://schemas.microsoft.com/office/drawing/2014/main" id="{58AE3F61-72BA-D29A-27EF-5B71FEA62E45}"/>
              </a:ext>
            </a:extLst>
          </p:cNvPr>
          <p:cNvSpPr txBox="1"/>
          <p:nvPr/>
        </p:nvSpPr>
        <p:spPr>
          <a:xfrm>
            <a:off x="3185706" y="3761428"/>
            <a:ext cx="6234012" cy="738664"/>
          </a:xfrm>
          <a:prstGeom prst="rect">
            <a:avLst/>
          </a:prstGeom>
          <a:noFill/>
        </p:spPr>
        <p:txBody>
          <a:bodyPr wrap="square" rtlCol="0">
            <a:spAutoFit/>
          </a:bodyPr>
          <a:lstStyle/>
          <a:p>
            <a:r>
              <a:rPr lang="en-US" sz="1400"/>
              <a:t>An example of using the join and split methods to take all non numeric, decimal, or comma strings out of a number (like euro symbols, etc.).  And then took the commas out.</a:t>
            </a:r>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3CBC9518-1CB5-E368-E1B6-D9D5A2B936DF}"/>
                  </a:ext>
                </a:extLst>
              </p14:cNvPr>
              <p14:cNvContentPartPr/>
              <p14:nvPr/>
            </p14:nvContentPartPr>
            <p14:xfrm>
              <a:off x="7128817" y="5963919"/>
              <a:ext cx="738720" cy="187920"/>
            </p14:xfrm>
          </p:contentPart>
        </mc:Choice>
        <mc:Fallback xmlns="">
          <p:pic>
            <p:nvPicPr>
              <p:cNvPr id="8" name="Ink 7">
                <a:extLst>
                  <a:ext uri="{FF2B5EF4-FFF2-40B4-BE49-F238E27FC236}">
                    <a16:creationId xmlns:a16="http://schemas.microsoft.com/office/drawing/2014/main" id="{3CBC9518-1CB5-E368-E1B6-D9D5A2B936DF}"/>
                  </a:ext>
                </a:extLst>
              </p:cNvPr>
              <p:cNvPicPr/>
              <p:nvPr/>
            </p:nvPicPr>
            <p:blipFill>
              <a:blip r:embed="rId4"/>
              <a:stretch>
                <a:fillRect/>
              </a:stretch>
            </p:blipFill>
            <p:spPr>
              <a:xfrm>
                <a:off x="7119817" y="5954919"/>
                <a:ext cx="756360" cy="205560"/>
              </a:xfrm>
              <a:prstGeom prst="rect">
                <a:avLst/>
              </a:prstGeom>
            </p:spPr>
          </p:pic>
        </mc:Fallback>
      </mc:AlternateContent>
      <p:pic>
        <p:nvPicPr>
          <p:cNvPr id="9" name="Picture 8">
            <a:extLst>
              <a:ext uri="{FF2B5EF4-FFF2-40B4-BE49-F238E27FC236}">
                <a16:creationId xmlns:a16="http://schemas.microsoft.com/office/drawing/2014/main" id="{9AAB121A-22E2-CCB8-711A-0C0BAC4C6C5F}"/>
              </a:ext>
            </a:extLst>
          </p:cNvPr>
          <p:cNvPicPr>
            <a:picLocks noChangeAspect="1"/>
          </p:cNvPicPr>
          <p:nvPr/>
        </p:nvPicPr>
        <p:blipFill>
          <a:blip r:embed="rId5"/>
          <a:stretch>
            <a:fillRect/>
          </a:stretch>
        </p:blipFill>
        <p:spPr>
          <a:xfrm>
            <a:off x="8231688" y="5838773"/>
            <a:ext cx="3610479" cy="438211"/>
          </a:xfrm>
          <a:prstGeom prst="rect">
            <a:avLst/>
          </a:prstGeom>
        </p:spPr>
      </p:pic>
    </p:spTree>
    <p:extLst>
      <p:ext uri="{BB962C8B-B14F-4D97-AF65-F5344CB8AC3E}">
        <p14:creationId xmlns:p14="http://schemas.microsoft.com/office/powerpoint/2010/main" val="380054509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86CBA2A-2471-4BC4-A921-85D8C6AF40BE}"/>
              </a:ext>
            </a:extLst>
          </p:cNvPr>
          <p:cNvSpPr txBox="1"/>
          <p:nvPr/>
        </p:nvSpPr>
        <p:spPr>
          <a:xfrm>
            <a:off x="4554582" y="137829"/>
            <a:ext cx="2381870" cy="461665"/>
          </a:xfrm>
          <a:prstGeom prst="rect">
            <a:avLst/>
          </a:prstGeom>
          <a:noFill/>
        </p:spPr>
        <p:txBody>
          <a:bodyPr wrap="none" rtlCol="0">
            <a:spAutoFit/>
          </a:bodyPr>
          <a:lstStyle/>
          <a:p>
            <a:r>
              <a:rPr lang="en-US" sz="2400" b="1" u="sng" err="1">
                <a:solidFill>
                  <a:srgbClr val="7030A0"/>
                </a:solidFill>
              </a:rPr>
              <a:t>Objects.Methods</a:t>
            </a:r>
            <a:endParaRPr lang="en-US" sz="2000" b="1" u="sng">
              <a:solidFill>
                <a:srgbClr val="7030A0"/>
              </a:solidFill>
            </a:endParaRPr>
          </a:p>
        </p:txBody>
      </p:sp>
      <p:sp>
        <p:nvSpPr>
          <p:cNvPr id="7" name="TextBox 6">
            <a:extLst>
              <a:ext uri="{FF2B5EF4-FFF2-40B4-BE49-F238E27FC236}">
                <a16:creationId xmlns:a16="http://schemas.microsoft.com/office/drawing/2014/main" id="{844300DC-539A-4CC0-A379-D301D3689D37}"/>
              </a:ext>
            </a:extLst>
          </p:cNvPr>
          <p:cNvSpPr txBox="1"/>
          <p:nvPr/>
        </p:nvSpPr>
        <p:spPr>
          <a:xfrm>
            <a:off x="392930" y="1874728"/>
            <a:ext cx="11017085" cy="3108543"/>
          </a:xfrm>
          <a:prstGeom prst="rect">
            <a:avLst/>
          </a:prstGeom>
          <a:noFill/>
        </p:spPr>
        <p:txBody>
          <a:bodyPr wrap="square" rtlCol="0">
            <a:spAutoFit/>
          </a:bodyPr>
          <a:lstStyle/>
          <a:p>
            <a:r>
              <a:rPr lang="en-US" sz="1400"/>
              <a:t>string.isalpha()		will say whether string is purely alphabetical or not.</a:t>
            </a:r>
          </a:p>
          <a:p>
            <a:r>
              <a:rPr lang="en-US" sz="1400"/>
              <a:t>string.replace(“x”, “y”)		will replace “x’ with “y” </a:t>
            </a:r>
          </a:p>
          <a:p>
            <a:r>
              <a:rPr lang="en-US" sz="1400"/>
              <a:t>string.capitalize( )       		capitalizes first letter</a:t>
            </a:r>
          </a:p>
          <a:p>
            <a:r>
              <a:rPr lang="en-US" sz="1400"/>
              <a:t>string.upper()		upper cases all letters.</a:t>
            </a:r>
          </a:p>
          <a:p>
            <a:r>
              <a:rPr lang="en-US" sz="1400"/>
              <a:t>string.lower()		lower cases all letters</a:t>
            </a:r>
          </a:p>
          <a:p>
            <a:r>
              <a:rPr lang="en-US" sz="1400"/>
              <a:t>string.swapcase( )       		swaps the cases of all letters</a:t>
            </a:r>
          </a:p>
          <a:p>
            <a:r>
              <a:rPr lang="en-US" sz="1400"/>
              <a:t>string.find(‘c’, start)     		returns the index # where the character (or substring) first occurs, starting the search at index # start.  start</a:t>
            </a:r>
          </a:p>
          <a:p>
            <a:r>
              <a:rPr lang="en-US" sz="1400"/>
              <a:t>		   	is presumed to be zero, if the argument is left out of the function.  if argument not found, then it returns, -1</a:t>
            </a:r>
          </a:p>
          <a:p>
            <a:r>
              <a:rPr lang="en-US" sz="1400"/>
              <a:t>string.index(‘c’, start, end)  	seems to do the same thing as .find, but if argument isn’t found then it returns an error.</a:t>
            </a:r>
          </a:p>
          <a:p>
            <a:r>
              <a:rPr lang="en-US" sz="1400"/>
              <a:t>			if just have .index(‘c’), then start and end are presumed to be entire string I guess.</a:t>
            </a:r>
          </a:p>
          <a:p>
            <a:r>
              <a:rPr lang="en-US" sz="1400"/>
              <a:t>string.count(‘character’)		counts number of times a character appears in a string.</a:t>
            </a:r>
          </a:p>
          <a:p>
            <a:r>
              <a:rPr lang="en-US" sz="1400"/>
              <a:t>string.zfill(3)			maybe fill in zeros to the left up to 3 unit spaces?</a:t>
            </a:r>
          </a:p>
          <a:p>
            <a:r>
              <a:rPr lang="en-US" sz="1400"/>
              <a:t>string.strip(“stuff”)		will strip “stuff” from leading and ending edge of string, and return it.  </a:t>
            </a:r>
          </a:p>
          <a:p>
            <a:r>
              <a:rPr lang="en-US" sz="1400"/>
              <a:t>string.count(‘x’)		counts the number of times x appears within string.  Can be blank too. </a:t>
            </a:r>
          </a:p>
        </p:txBody>
      </p:sp>
      <p:sp>
        <p:nvSpPr>
          <p:cNvPr id="4" name="TextBox 3">
            <a:extLst>
              <a:ext uri="{FF2B5EF4-FFF2-40B4-BE49-F238E27FC236}">
                <a16:creationId xmlns:a16="http://schemas.microsoft.com/office/drawing/2014/main" id="{89295C15-CFF9-4428-A113-15DE9053C95C}"/>
              </a:ext>
            </a:extLst>
          </p:cNvPr>
          <p:cNvSpPr txBox="1"/>
          <p:nvPr/>
        </p:nvSpPr>
        <p:spPr>
          <a:xfrm>
            <a:off x="392930" y="1245528"/>
            <a:ext cx="7415556" cy="338554"/>
          </a:xfrm>
          <a:prstGeom prst="rect">
            <a:avLst/>
          </a:prstGeom>
          <a:noFill/>
        </p:spPr>
        <p:txBody>
          <a:bodyPr wrap="none" rtlCol="0">
            <a:spAutoFit/>
          </a:bodyPr>
          <a:lstStyle/>
          <a:p>
            <a:r>
              <a:rPr lang="en-US" sz="1600"/>
              <a:t>Here are some </a:t>
            </a:r>
            <a:r>
              <a:rPr lang="en-US" sz="1600" b="1"/>
              <a:t>string methods</a:t>
            </a:r>
            <a:r>
              <a:rPr lang="en-US" sz="1600"/>
              <a:t>.  Many of the string methods can be applied to lists too.</a:t>
            </a:r>
          </a:p>
        </p:txBody>
      </p:sp>
      <p:pic>
        <p:nvPicPr>
          <p:cNvPr id="3" name="Picture 2">
            <a:extLst>
              <a:ext uri="{FF2B5EF4-FFF2-40B4-BE49-F238E27FC236}">
                <a16:creationId xmlns:a16="http://schemas.microsoft.com/office/drawing/2014/main" id="{1AE031AC-47F9-D9FE-E70D-24A02FA38D1F}"/>
              </a:ext>
            </a:extLst>
          </p:cNvPr>
          <p:cNvPicPr>
            <a:picLocks noChangeAspect="1"/>
          </p:cNvPicPr>
          <p:nvPr/>
        </p:nvPicPr>
        <p:blipFill>
          <a:blip r:embed="rId2"/>
          <a:stretch>
            <a:fillRect/>
          </a:stretch>
        </p:blipFill>
        <p:spPr>
          <a:xfrm>
            <a:off x="501085" y="5226010"/>
            <a:ext cx="3012347" cy="808624"/>
          </a:xfrm>
          <a:prstGeom prst="rect">
            <a:avLst/>
          </a:prstGeom>
        </p:spPr>
      </p:pic>
    </p:spTree>
    <p:extLst>
      <p:ext uri="{BB962C8B-B14F-4D97-AF65-F5344CB8AC3E}">
        <p14:creationId xmlns:p14="http://schemas.microsoft.com/office/powerpoint/2010/main" val="18176025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86CBA2A-2471-4BC4-A921-85D8C6AF40BE}"/>
              </a:ext>
            </a:extLst>
          </p:cNvPr>
          <p:cNvSpPr txBox="1"/>
          <p:nvPr/>
        </p:nvSpPr>
        <p:spPr>
          <a:xfrm>
            <a:off x="4554582" y="137829"/>
            <a:ext cx="2381870" cy="461665"/>
          </a:xfrm>
          <a:prstGeom prst="rect">
            <a:avLst/>
          </a:prstGeom>
          <a:noFill/>
        </p:spPr>
        <p:txBody>
          <a:bodyPr wrap="none" rtlCol="0">
            <a:spAutoFit/>
          </a:bodyPr>
          <a:lstStyle/>
          <a:p>
            <a:r>
              <a:rPr lang="en-US" sz="2400" b="1" u="sng" err="1">
                <a:solidFill>
                  <a:srgbClr val="7030A0"/>
                </a:solidFill>
              </a:rPr>
              <a:t>Objects.Methods</a:t>
            </a:r>
            <a:endParaRPr lang="en-US" sz="2000" b="1" u="sng">
              <a:solidFill>
                <a:srgbClr val="7030A0"/>
              </a:solidFill>
            </a:endParaRPr>
          </a:p>
        </p:txBody>
      </p:sp>
      <p:sp>
        <p:nvSpPr>
          <p:cNvPr id="3" name="TextBox 2">
            <a:extLst>
              <a:ext uri="{FF2B5EF4-FFF2-40B4-BE49-F238E27FC236}">
                <a16:creationId xmlns:a16="http://schemas.microsoft.com/office/drawing/2014/main" id="{D2F7E6A6-01C2-44DA-90F6-3796AC4E7BCE}"/>
              </a:ext>
            </a:extLst>
          </p:cNvPr>
          <p:cNvSpPr txBox="1"/>
          <p:nvPr/>
        </p:nvSpPr>
        <p:spPr>
          <a:xfrm>
            <a:off x="324105" y="4588611"/>
            <a:ext cx="10331776" cy="830997"/>
          </a:xfrm>
          <a:prstGeom prst="rect">
            <a:avLst/>
          </a:prstGeom>
          <a:noFill/>
        </p:spPr>
        <p:txBody>
          <a:bodyPr wrap="square" rtlCol="0">
            <a:spAutoFit/>
          </a:bodyPr>
          <a:lstStyle/>
          <a:p>
            <a:r>
              <a:rPr lang="en-US" sz="1600">
                <a:solidFill>
                  <a:srgbClr val="7030A0"/>
                </a:solidFill>
              </a:rPr>
              <a:t>Again, a lot of these guys </a:t>
            </a:r>
            <a:r>
              <a:rPr lang="en-US" sz="1600" i="1">
                <a:solidFill>
                  <a:srgbClr val="7030A0"/>
                </a:solidFill>
              </a:rPr>
              <a:t>return</a:t>
            </a:r>
            <a:r>
              <a:rPr lang="en-US" sz="1600">
                <a:solidFill>
                  <a:srgbClr val="7030A0"/>
                </a:solidFill>
              </a:rPr>
              <a:t> something different than what they </a:t>
            </a:r>
            <a:r>
              <a:rPr lang="en-US" sz="1600" i="1">
                <a:solidFill>
                  <a:srgbClr val="7030A0"/>
                </a:solidFill>
              </a:rPr>
              <a:t>do</a:t>
            </a:r>
            <a:r>
              <a:rPr lang="en-US" sz="1600">
                <a:solidFill>
                  <a:srgbClr val="7030A0"/>
                </a:solidFill>
              </a:rPr>
              <a:t>.  So have to be careful how you use them!  Note strings are immutable, so any method applied to them will not change the original, but will rather return the modified string.  So if you want the modified string, you probably have to write y = string.method, and print(y) or something.</a:t>
            </a:r>
          </a:p>
        </p:txBody>
      </p:sp>
      <p:sp>
        <p:nvSpPr>
          <p:cNvPr id="6" name="TextBox 5">
            <a:extLst>
              <a:ext uri="{FF2B5EF4-FFF2-40B4-BE49-F238E27FC236}">
                <a16:creationId xmlns:a16="http://schemas.microsoft.com/office/drawing/2014/main" id="{52CB5790-6B90-42FF-90A3-83DEBF753DBF}"/>
              </a:ext>
            </a:extLst>
          </p:cNvPr>
          <p:cNvSpPr txBox="1"/>
          <p:nvPr/>
        </p:nvSpPr>
        <p:spPr>
          <a:xfrm>
            <a:off x="402763" y="1505898"/>
            <a:ext cx="2737173" cy="523220"/>
          </a:xfrm>
          <a:prstGeom prst="rect">
            <a:avLst/>
          </a:prstGeom>
          <a:noFill/>
        </p:spPr>
        <p:txBody>
          <a:bodyPr wrap="square" rtlCol="0">
            <a:spAutoFit/>
          </a:bodyPr>
          <a:lstStyle/>
          <a:p>
            <a:r>
              <a:rPr lang="en-US" sz="1400"/>
              <a:t>string1 = “I was born {month}”</a:t>
            </a:r>
          </a:p>
          <a:p>
            <a:r>
              <a:rPr lang="en-US" sz="1400"/>
              <a:t>string1.format(month = ‘January’)</a:t>
            </a:r>
          </a:p>
        </p:txBody>
      </p:sp>
      <p:sp>
        <p:nvSpPr>
          <p:cNvPr id="5" name="TextBox 4">
            <a:extLst>
              <a:ext uri="{FF2B5EF4-FFF2-40B4-BE49-F238E27FC236}">
                <a16:creationId xmlns:a16="http://schemas.microsoft.com/office/drawing/2014/main" id="{9BD5A789-75FF-4EED-BD73-EA1DD2527A11}"/>
              </a:ext>
            </a:extLst>
          </p:cNvPr>
          <p:cNvSpPr txBox="1"/>
          <p:nvPr/>
        </p:nvSpPr>
        <p:spPr>
          <a:xfrm>
            <a:off x="396524" y="1095887"/>
            <a:ext cx="5172127" cy="338554"/>
          </a:xfrm>
          <a:prstGeom prst="rect">
            <a:avLst/>
          </a:prstGeom>
          <a:noFill/>
        </p:spPr>
        <p:txBody>
          <a:bodyPr wrap="square" rtlCol="0">
            <a:spAutoFit/>
          </a:bodyPr>
          <a:lstStyle/>
          <a:p>
            <a:r>
              <a:rPr lang="en-US" sz="1600"/>
              <a:t>Here’s a format string method I’ve seen in Alexa stuff a lot.</a:t>
            </a:r>
          </a:p>
        </p:txBody>
      </p:sp>
      <p:pic>
        <p:nvPicPr>
          <p:cNvPr id="9" name="Picture 8">
            <a:extLst>
              <a:ext uri="{FF2B5EF4-FFF2-40B4-BE49-F238E27FC236}">
                <a16:creationId xmlns:a16="http://schemas.microsoft.com/office/drawing/2014/main" id="{249C07E2-2D4C-48BF-89A0-9CE5C6A546B1}"/>
              </a:ext>
            </a:extLst>
          </p:cNvPr>
          <p:cNvPicPr>
            <a:picLocks noChangeAspect="1"/>
          </p:cNvPicPr>
          <p:nvPr/>
        </p:nvPicPr>
        <p:blipFill>
          <a:blip r:embed="rId2"/>
          <a:stretch>
            <a:fillRect/>
          </a:stretch>
        </p:blipFill>
        <p:spPr>
          <a:xfrm>
            <a:off x="8199540" y="1734031"/>
            <a:ext cx="3629025" cy="476250"/>
          </a:xfrm>
          <a:prstGeom prst="rect">
            <a:avLst/>
          </a:prstGeom>
        </p:spPr>
      </p:pic>
      <p:pic>
        <p:nvPicPr>
          <p:cNvPr id="10" name="Picture 9">
            <a:extLst>
              <a:ext uri="{FF2B5EF4-FFF2-40B4-BE49-F238E27FC236}">
                <a16:creationId xmlns:a16="http://schemas.microsoft.com/office/drawing/2014/main" id="{AFF68640-E004-4021-856A-D8C35CEEF365}"/>
              </a:ext>
            </a:extLst>
          </p:cNvPr>
          <p:cNvPicPr>
            <a:picLocks noChangeAspect="1"/>
          </p:cNvPicPr>
          <p:nvPr/>
        </p:nvPicPr>
        <p:blipFill>
          <a:blip r:embed="rId3"/>
          <a:stretch>
            <a:fillRect/>
          </a:stretch>
        </p:blipFill>
        <p:spPr>
          <a:xfrm>
            <a:off x="8199540" y="1348472"/>
            <a:ext cx="3257550" cy="400050"/>
          </a:xfrm>
          <a:prstGeom prst="rect">
            <a:avLst/>
          </a:prstGeom>
        </p:spPr>
      </p:pic>
      <p:sp>
        <p:nvSpPr>
          <p:cNvPr id="11" name="TextBox 10">
            <a:extLst>
              <a:ext uri="{FF2B5EF4-FFF2-40B4-BE49-F238E27FC236}">
                <a16:creationId xmlns:a16="http://schemas.microsoft.com/office/drawing/2014/main" id="{E7E1FE38-3840-1EB7-DB71-A8FE08DDFC4A}"/>
              </a:ext>
            </a:extLst>
          </p:cNvPr>
          <p:cNvSpPr txBox="1"/>
          <p:nvPr/>
        </p:nvSpPr>
        <p:spPr>
          <a:xfrm>
            <a:off x="396524" y="2797646"/>
            <a:ext cx="3497230" cy="523220"/>
          </a:xfrm>
          <a:prstGeom prst="rect">
            <a:avLst/>
          </a:prstGeom>
          <a:noFill/>
        </p:spPr>
        <p:txBody>
          <a:bodyPr wrap="square" rtlCol="0">
            <a:spAutoFit/>
          </a:bodyPr>
          <a:lstStyle/>
          <a:p>
            <a:r>
              <a:rPr lang="en-US" sz="1400"/>
              <a:t>string1 = “I was born February 7, 1979”</a:t>
            </a:r>
          </a:p>
          <a:p>
            <a:r>
              <a:rPr lang="en-US" sz="1400"/>
              <a:t>string1.replace(‘February’, ‘January’)</a:t>
            </a:r>
          </a:p>
        </p:txBody>
      </p:sp>
      <mc:AlternateContent xmlns:mc="http://schemas.openxmlformats.org/markup-compatibility/2006" xmlns:p14="http://schemas.microsoft.com/office/powerpoint/2010/main">
        <mc:Choice Requires="p14">
          <p:contentPart p14:bwMode="auto" r:id="rId4">
            <p14:nvContentPartPr>
              <p14:cNvPr id="12" name="Ink 11">
                <a:extLst>
                  <a:ext uri="{FF2B5EF4-FFF2-40B4-BE49-F238E27FC236}">
                    <a16:creationId xmlns:a16="http://schemas.microsoft.com/office/drawing/2014/main" id="{0706C52D-3190-EE2B-C2C4-E649ECA1D7E2}"/>
                  </a:ext>
                </a:extLst>
              </p14:cNvPr>
              <p14:cNvContentPartPr/>
              <p14:nvPr/>
            </p14:nvContentPartPr>
            <p14:xfrm>
              <a:off x="2861243" y="3380617"/>
              <a:ext cx="333360" cy="99720"/>
            </p14:xfrm>
          </p:contentPart>
        </mc:Choice>
        <mc:Fallback xmlns="">
          <p:pic>
            <p:nvPicPr>
              <p:cNvPr id="12" name="Ink 11">
                <a:extLst>
                  <a:ext uri="{FF2B5EF4-FFF2-40B4-BE49-F238E27FC236}">
                    <a16:creationId xmlns:a16="http://schemas.microsoft.com/office/drawing/2014/main" id="{0706C52D-3190-EE2B-C2C4-E649ECA1D7E2}"/>
                  </a:ext>
                </a:extLst>
              </p:cNvPr>
              <p:cNvPicPr/>
              <p:nvPr/>
            </p:nvPicPr>
            <p:blipFill>
              <a:blip r:embed="rId5"/>
              <a:stretch>
                <a:fillRect/>
              </a:stretch>
            </p:blipFill>
            <p:spPr>
              <a:xfrm>
                <a:off x="2852603" y="3371977"/>
                <a:ext cx="351000" cy="117360"/>
              </a:xfrm>
              <a:prstGeom prst="rect">
                <a:avLst/>
              </a:prstGeom>
            </p:spPr>
          </p:pic>
        </mc:Fallback>
      </mc:AlternateContent>
      <p:sp>
        <p:nvSpPr>
          <p:cNvPr id="13" name="TextBox 12">
            <a:extLst>
              <a:ext uri="{FF2B5EF4-FFF2-40B4-BE49-F238E27FC236}">
                <a16:creationId xmlns:a16="http://schemas.microsoft.com/office/drawing/2014/main" id="{4C2A1E3D-C562-1D62-CD88-0C2F735ADD26}"/>
              </a:ext>
            </a:extLst>
          </p:cNvPr>
          <p:cNvSpPr txBox="1"/>
          <p:nvPr/>
        </p:nvSpPr>
        <p:spPr>
          <a:xfrm>
            <a:off x="2861243" y="3611095"/>
            <a:ext cx="3765755" cy="307777"/>
          </a:xfrm>
          <a:prstGeom prst="rect">
            <a:avLst/>
          </a:prstGeom>
          <a:noFill/>
        </p:spPr>
        <p:txBody>
          <a:bodyPr wrap="square" rtlCol="0">
            <a:spAutoFit/>
          </a:bodyPr>
          <a:lstStyle/>
          <a:p>
            <a:r>
              <a:rPr lang="en-US" sz="1400"/>
              <a:t>will </a:t>
            </a:r>
            <a:r>
              <a:rPr lang="en-US" sz="1400" i="1"/>
              <a:t>return</a:t>
            </a:r>
            <a:r>
              <a:rPr lang="en-US" sz="1400"/>
              <a:t> string with that replacement.</a:t>
            </a:r>
          </a:p>
        </p:txBody>
      </p:sp>
      <p:pic>
        <p:nvPicPr>
          <p:cNvPr id="14" name="Picture 13">
            <a:extLst>
              <a:ext uri="{FF2B5EF4-FFF2-40B4-BE49-F238E27FC236}">
                <a16:creationId xmlns:a16="http://schemas.microsoft.com/office/drawing/2014/main" id="{134FDD9A-87F6-C149-04E2-9BC32F35E63C}"/>
              </a:ext>
            </a:extLst>
          </p:cNvPr>
          <p:cNvPicPr>
            <a:picLocks noChangeAspect="1"/>
          </p:cNvPicPr>
          <p:nvPr/>
        </p:nvPicPr>
        <p:blipFill>
          <a:blip r:embed="rId6"/>
          <a:stretch>
            <a:fillRect/>
          </a:stretch>
        </p:blipFill>
        <p:spPr>
          <a:xfrm>
            <a:off x="6626998" y="2712658"/>
            <a:ext cx="4244708" cy="1432684"/>
          </a:xfrm>
          <a:prstGeom prst="rect">
            <a:avLst/>
          </a:prstGeom>
        </p:spPr>
      </p:pic>
    </p:spTree>
    <p:extLst>
      <p:ext uri="{BB962C8B-B14F-4D97-AF65-F5344CB8AC3E}">
        <p14:creationId xmlns:p14="http://schemas.microsoft.com/office/powerpoint/2010/main" val="310663876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2EC579A-B6FF-4C7E-87B5-AB1F663799F4}"/>
              </a:ext>
            </a:extLst>
          </p:cNvPr>
          <p:cNvSpPr txBox="1"/>
          <p:nvPr/>
        </p:nvSpPr>
        <p:spPr>
          <a:xfrm>
            <a:off x="4347907" y="204879"/>
            <a:ext cx="2601161" cy="523220"/>
          </a:xfrm>
          <a:prstGeom prst="rect">
            <a:avLst/>
          </a:prstGeom>
          <a:noFill/>
        </p:spPr>
        <p:txBody>
          <a:bodyPr wrap="none" rtlCol="0">
            <a:spAutoFit/>
          </a:bodyPr>
          <a:lstStyle/>
          <a:p>
            <a:r>
              <a:rPr lang="en-US" sz="2800" b="1" u="sng" err="1">
                <a:solidFill>
                  <a:srgbClr val="7030A0"/>
                </a:solidFill>
              </a:rPr>
              <a:t>Object.Methods</a:t>
            </a:r>
            <a:endParaRPr lang="en-US" b="1" u="sng">
              <a:solidFill>
                <a:srgbClr val="7030A0"/>
              </a:solidFill>
            </a:endParaRPr>
          </a:p>
        </p:txBody>
      </p:sp>
      <p:sp>
        <p:nvSpPr>
          <p:cNvPr id="5" name="TextBox 4">
            <a:extLst>
              <a:ext uri="{FF2B5EF4-FFF2-40B4-BE49-F238E27FC236}">
                <a16:creationId xmlns:a16="http://schemas.microsoft.com/office/drawing/2014/main" id="{214F3FF7-36E4-4BA3-8BED-338C4EAEDD38}"/>
              </a:ext>
            </a:extLst>
          </p:cNvPr>
          <p:cNvSpPr txBox="1"/>
          <p:nvPr/>
        </p:nvSpPr>
        <p:spPr>
          <a:xfrm>
            <a:off x="413083" y="1812318"/>
            <a:ext cx="11619590" cy="3323987"/>
          </a:xfrm>
          <a:prstGeom prst="rect">
            <a:avLst/>
          </a:prstGeom>
          <a:noFill/>
        </p:spPr>
        <p:txBody>
          <a:bodyPr wrap="square" rtlCol="0">
            <a:spAutoFit/>
          </a:bodyPr>
          <a:lstStyle/>
          <a:p>
            <a:r>
              <a:rPr lang="en-US" sz="1400" err="1"/>
              <a:t>List.insert</a:t>
            </a:r>
            <a:r>
              <a:rPr lang="en-US" sz="1400"/>
              <a:t>(index, something)	inserts something at the specified index.</a:t>
            </a:r>
          </a:p>
          <a:p>
            <a:r>
              <a:rPr lang="en-US" sz="1400" err="1"/>
              <a:t>List.append</a:t>
            </a:r>
            <a:r>
              <a:rPr lang="en-US" sz="1400"/>
              <a:t>(something)		appends a thing to a list, and only takes one argument:  L = [1,2,3], </a:t>
            </a:r>
            <a:r>
              <a:rPr lang="en-US" sz="1400" err="1"/>
              <a:t>L.append</a:t>
            </a:r>
            <a:r>
              <a:rPr lang="en-US" sz="1400"/>
              <a:t>([4,5]) = [1,2,3,[4,5]]</a:t>
            </a:r>
          </a:p>
          <a:p>
            <a:r>
              <a:rPr lang="en-US" sz="1400"/>
              <a:t>			</a:t>
            </a:r>
            <a:r>
              <a:rPr lang="en-US" sz="1400" b="1"/>
              <a:t>append does actually return a list … well when you print(</a:t>
            </a:r>
            <a:r>
              <a:rPr lang="en-US" sz="1400" b="1" err="1"/>
              <a:t>L.append</a:t>
            </a:r>
            <a:r>
              <a:rPr lang="en-US" sz="1400" b="1"/>
              <a:t>(x)) it returns None actually so….?).</a:t>
            </a:r>
          </a:p>
          <a:p>
            <a:r>
              <a:rPr lang="en-US" sz="1400" b="1"/>
              <a:t>			maybe append modifies the list, but </a:t>
            </a:r>
            <a:r>
              <a:rPr lang="en-US" sz="1400" b="1" i="1"/>
              <a:t>returns</a:t>
            </a:r>
            <a:r>
              <a:rPr lang="en-US" sz="1400" b="1"/>
              <a:t> NoneType.  And maybe other methods return the modified thing, rather.</a:t>
            </a:r>
          </a:p>
          <a:p>
            <a:r>
              <a:rPr lang="en-US" sz="1400" err="1"/>
              <a:t>List.extend</a:t>
            </a:r>
            <a:r>
              <a:rPr lang="en-US" sz="1400"/>
              <a:t>(some stuff)		appends a list to a list, a little differently: L = [1,2,3], </a:t>
            </a:r>
            <a:r>
              <a:rPr lang="en-US" sz="1400" err="1"/>
              <a:t>L.extend</a:t>
            </a:r>
            <a:r>
              <a:rPr lang="en-US" sz="1400"/>
              <a:t>([4,5]) = [1,2,3,4,5]</a:t>
            </a:r>
          </a:p>
          <a:p>
            <a:r>
              <a:rPr lang="en-US" sz="1400"/>
              <a:t>			</a:t>
            </a:r>
            <a:r>
              <a:rPr lang="en-US" sz="1400" b="1"/>
              <a:t>but it actually returns </a:t>
            </a:r>
            <a:r>
              <a:rPr lang="en-US" sz="1400" b="1" err="1"/>
              <a:t>nonetype</a:t>
            </a:r>
            <a:r>
              <a:rPr lang="en-US" sz="1400" b="1"/>
              <a:t>. so it just looks like a list, but isn’t actually?</a:t>
            </a:r>
          </a:p>
          <a:p>
            <a:r>
              <a:rPr lang="en-US" sz="1400" err="1"/>
              <a:t>List.remove</a:t>
            </a:r>
            <a:r>
              <a:rPr lang="en-US" sz="1400"/>
              <a:t>(something)		removes lowest indexed </a:t>
            </a:r>
            <a:r>
              <a:rPr lang="en-US" sz="1400" i="1"/>
              <a:t>something</a:t>
            </a:r>
            <a:r>
              <a:rPr lang="en-US" sz="1400"/>
              <a:t> from the list.  </a:t>
            </a:r>
          </a:p>
          <a:p>
            <a:r>
              <a:rPr lang="en-US" sz="1400" err="1"/>
              <a:t>List.pop</a:t>
            </a:r>
            <a:r>
              <a:rPr lang="en-US" sz="1400"/>
              <a:t>(index)		removes indexed element from list; if argument left empty, then removes last element</a:t>
            </a:r>
          </a:p>
          <a:p>
            <a:r>
              <a:rPr lang="en-US" sz="1400"/>
              <a:t>			but note that it </a:t>
            </a:r>
            <a:r>
              <a:rPr lang="en-US" sz="1400" b="1"/>
              <a:t>returns</a:t>
            </a:r>
            <a:r>
              <a:rPr lang="en-US" sz="1400"/>
              <a:t> the element that it removed.	</a:t>
            </a:r>
          </a:p>
          <a:p>
            <a:r>
              <a:rPr lang="en-US" sz="1400" err="1"/>
              <a:t>List.clear</a:t>
            </a:r>
            <a:r>
              <a:rPr lang="en-US" sz="1400"/>
              <a:t>()			clears a list, i.e., replaces all entries with an empty space?</a:t>
            </a:r>
          </a:p>
          <a:p>
            <a:r>
              <a:rPr lang="en-US" sz="1400" err="1"/>
              <a:t>List.sort</a:t>
            </a:r>
            <a:r>
              <a:rPr lang="en-US" sz="1400"/>
              <a:t>()			changes L to sorted(L) basically.  List.sort(reverse = True) will reverse alphabetically sort.  </a:t>
            </a:r>
          </a:p>
          <a:p>
            <a:r>
              <a:rPr lang="en-US" sz="1400" err="1"/>
              <a:t>List.reverse</a:t>
            </a:r>
            <a:r>
              <a:rPr lang="en-US" sz="1400"/>
              <a:t>()		changes L to sorted(L, reverse = 1).  Yeah, reverses the elements of a list.  </a:t>
            </a:r>
          </a:p>
          <a:p>
            <a:r>
              <a:rPr lang="en-US" sz="1400" err="1"/>
              <a:t>List.count</a:t>
            </a:r>
            <a:r>
              <a:rPr lang="en-US" sz="1400"/>
              <a:t>(‘character’)		counts number of times a character appears in the list</a:t>
            </a:r>
          </a:p>
          <a:p>
            <a:r>
              <a:rPr lang="en-US" sz="1400" err="1"/>
              <a:t>List.copy</a:t>
            </a:r>
            <a:r>
              <a:rPr lang="en-US" sz="1400"/>
              <a:t>()			copies list</a:t>
            </a:r>
          </a:p>
          <a:p>
            <a:r>
              <a:rPr lang="en-US" sz="1400" err="1"/>
              <a:t>List.index</a:t>
            </a:r>
            <a:r>
              <a:rPr lang="en-US" sz="1400"/>
              <a:t>(something)		finds index of first instance of something</a:t>
            </a:r>
          </a:p>
        </p:txBody>
      </p:sp>
      <p:sp>
        <p:nvSpPr>
          <p:cNvPr id="3" name="TextBox 2">
            <a:extLst>
              <a:ext uri="{FF2B5EF4-FFF2-40B4-BE49-F238E27FC236}">
                <a16:creationId xmlns:a16="http://schemas.microsoft.com/office/drawing/2014/main" id="{C16683DE-8BE7-4980-A4E1-211B93595B0C}"/>
              </a:ext>
            </a:extLst>
          </p:cNvPr>
          <p:cNvSpPr txBox="1"/>
          <p:nvPr/>
        </p:nvSpPr>
        <p:spPr>
          <a:xfrm>
            <a:off x="413083" y="1285917"/>
            <a:ext cx="9979720" cy="338554"/>
          </a:xfrm>
          <a:prstGeom prst="rect">
            <a:avLst/>
          </a:prstGeom>
          <a:noFill/>
        </p:spPr>
        <p:txBody>
          <a:bodyPr wrap="none" rtlCol="0">
            <a:spAutoFit/>
          </a:bodyPr>
          <a:lstStyle/>
          <a:p>
            <a:r>
              <a:rPr lang="en-US" sz="1600"/>
              <a:t>Here are some </a:t>
            </a:r>
            <a:r>
              <a:rPr lang="en-US" sz="1600" b="1"/>
              <a:t>list, and set methods</a:t>
            </a:r>
            <a:r>
              <a:rPr lang="en-US" sz="1600"/>
              <a:t>…note lists are mutable and so many of these methods do modify the original list. </a:t>
            </a:r>
          </a:p>
        </p:txBody>
      </p:sp>
      <p:sp>
        <p:nvSpPr>
          <p:cNvPr id="4" name="TextBox 3">
            <a:extLst>
              <a:ext uri="{FF2B5EF4-FFF2-40B4-BE49-F238E27FC236}">
                <a16:creationId xmlns:a16="http://schemas.microsoft.com/office/drawing/2014/main" id="{EFAE9929-D8EB-F842-9F16-445B027DC16E}"/>
              </a:ext>
            </a:extLst>
          </p:cNvPr>
          <p:cNvSpPr txBox="1"/>
          <p:nvPr/>
        </p:nvSpPr>
        <p:spPr>
          <a:xfrm>
            <a:off x="413083" y="5676751"/>
            <a:ext cx="6941214" cy="307777"/>
          </a:xfrm>
          <a:prstGeom prst="rect">
            <a:avLst/>
          </a:prstGeom>
          <a:noFill/>
        </p:spPr>
        <p:txBody>
          <a:bodyPr wrap="square" rtlCol="0">
            <a:spAutoFit/>
          </a:bodyPr>
          <a:lstStyle/>
          <a:p>
            <a:r>
              <a:rPr lang="en-US" sz="1400"/>
              <a:t>Set1.intersection(Set2)		returns intersection of two sets.</a:t>
            </a:r>
          </a:p>
        </p:txBody>
      </p:sp>
    </p:spTree>
    <p:extLst>
      <p:ext uri="{BB962C8B-B14F-4D97-AF65-F5344CB8AC3E}">
        <p14:creationId xmlns:p14="http://schemas.microsoft.com/office/powerpoint/2010/main" val="15661517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9E0987D-8261-4B76-B65C-1C0559417E6C}"/>
              </a:ext>
            </a:extLst>
          </p:cNvPr>
          <p:cNvSpPr/>
          <p:nvPr/>
        </p:nvSpPr>
        <p:spPr>
          <a:xfrm>
            <a:off x="4039858" y="160349"/>
            <a:ext cx="2628284" cy="461665"/>
          </a:xfrm>
          <a:prstGeom prst="rect">
            <a:avLst/>
          </a:prstGeom>
        </p:spPr>
        <p:txBody>
          <a:bodyPr wrap="none">
            <a:spAutoFit/>
          </a:bodyPr>
          <a:lstStyle/>
          <a:p>
            <a:r>
              <a:rPr lang="en-US" sz="2400" b="1" u="sng"/>
              <a:t>Declaring Variables</a:t>
            </a:r>
          </a:p>
        </p:txBody>
      </p:sp>
      <p:sp>
        <p:nvSpPr>
          <p:cNvPr id="13" name="TextBox 12">
            <a:extLst>
              <a:ext uri="{FF2B5EF4-FFF2-40B4-BE49-F238E27FC236}">
                <a16:creationId xmlns:a16="http://schemas.microsoft.com/office/drawing/2014/main" id="{8CC548FF-268B-4F5F-B1D8-E695837F21FD}"/>
              </a:ext>
            </a:extLst>
          </p:cNvPr>
          <p:cNvSpPr txBox="1"/>
          <p:nvPr/>
        </p:nvSpPr>
        <p:spPr>
          <a:xfrm>
            <a:off x="463638" y="1111289"/>
            <a:ext cx="9289961" cy="1446550"/>
          </a:xfrm>
          <a:prstGeom prst="rect">
            <a:avLst/>
          </a:prstGeom>
          <a:noFill/>
        </p:spPr>
        <p:txBody>
          <a:bodyPr wrap="square" rtlCol="0">
            <a:spAutoFit/>
          </a:bodyPr>
          <a:lstStyle/>
          <a:p>
            <a:r>
              <a:rPr lang="en-US" sz="1600"/>
              <a:t>Apparently there </a:t>
            </a:r>
            <a:r>
              <a:rPr lang="en-US" sz="1600" i="1"/>
              <a:t>is</a:t>
            </a:r>
            <a:r>
              <a:rPr lang="en-US" sz="1600"/>
              <a:t> this thing where you declare a variable’s type before initializing it.  For instance,</a:t>
            </a:r>
          </a:p>
          <a:p>
            <a:endParaRPr lang="en-US" sz="1600"/>
          </a:p>
          <a:p>
            <a:r>
              <a:rPr lang="en-US" sz="1400"/>
              <a:t>x: str</a:t>
            </a:r>
          </a:p>
          <a:p>
            <a:r>
              <a:rPr lang="en-US" sz="1400"/>
              <a:t>x: list</a:t>
            </a:r>
          </a:p>
          <a:p>
            <a:r>
              <a:rPr lang="en-US" sz="1400"/>
              <a:t>x: tuple</a:t>
            </a:r>
          </a:p>
          <a:p>
            <a:r>
              <a:rPr lang="en-US" sz="1400"/>
              <a:t>x: dict</a:t>
            </a:r>
          </a:p>
        </p:txBody>
      </p:sp>
      <p:sp>
        <p:nvSpPr>
          <p:cNvPr id="4" name="TextBox 3">
            <a:extLst>
              <a:ext uri="{FF2B5EF4-FFF2-40B4-BE49-F238E27FC236}">
                <a16:creationId xmlns:a16="http://schemas.microsoft.com/office/drawing/2014/main" id="{D5EAB293-B6CD-F445-6581-39BF49875195}"/>
              </a:ext>
            </a:extLst>
          </p:cNvPr>
          <p:cNvSpPr txBox="1"/>
          <p:nvPr/>
        </p:nvSpPr>
        <p:spPr>
          <a:xfrm>
            <a:off x="463637" y="2890391"/>
            <a:ext cx="9289961" cy="1077218"/>
          </a:xfrm>
          <a:prstGeom prst="rect">
            <a:avLst/>
          </a:prstGeom>
          <a:noFill/>
        </p:spPr>
        <p:txBody>
          <a:bodyPr wrap="square" rtlCol="0">
            <a:spAutoFit/>
          </a:bodyPr>
          <a:lstStyle/>
          <a:p>
            <a:r>
              <a:rPr lang="en-US" sz="1600"/>
              <a:t>This is useful, so far in my experience, primarily when defining functions.</a:t>
            </a:r>
          </a:p>
          <a:p>
            <a:endParaRPr lang="en-US" sz="1600"/>
          </a:p>
          <a:p>
            <a:r>
              <a:rPr lang="en-US" sz="1600"/>
              <a:t>def f(x: str):</a:t>
            </a:r>
          </a:p>
          <a:p>
            <a:r>
              <a:rPr lang="en-US" sz="1600"/>
              <a:t>   return x + ”!” </a:t>
            </a:r>
            <a:endParaRPr lang="en-US" sz="1400"/>
          </a:p>
        </p:txBody>
      </p:sp>
      <p:sp>
        <p:nvSpPr>
          <p:cNvPr id="6" name="TextBox 5">
            <a:extLst>
              <a:ext uri="{FF2B5EF4-FFF2-40B4-BE49-F238E27FC236}">
                <a16:creationId xmlns:a16="http://schemas.microsoft.com/office/drawing/2014/main" id="{EFCCC064-F28A-E684-3C28-69045C32DF66}"/>
              </a:ext>
            </a:extLst>
          </p:cNvPr>
          <p:cNvSpPr txBox="1"/>
          <p:nvPr/>
        </p:nvSpPr>
        <p:spPr>
          <a:xfrm>
            <a:off x="465508" y="4193166"/>
            <a:ext cx="9289961" cy="830997"/>
          </a:xfrm>
          <a:prstGeom prst="rect">
            <a:avLst/>
          </a:prstGeom>
          <a:noFill/>
        </p:spPr>
        <p:txBody>
          <a:bodyPr wrap="square" rtlCol="0">
            <a:spAutoFit/>
          </a:bodyPr>
          <a:lstStyle/>
          <a:p>
            <a:r>
              <a:rPr lang="en-US" sz="1600"/>
              <a:t>As it provides inbuilt validation, and also helps your code editor autopredict which methods you might want to use on the variable, since it knows now that it’s a string.  You can also declare variable type and initialize at the same time,</a:t>
            </a:r>
            <a:endParaRPr lang="en-US" sz="1400"/>
          </a:p>
        </p:txBody>
      </p:sp>
      <p:sp>
        <p:nvSpPr>
          <p:cNvPr id="8" name="TextBox 7">
            <a:extLst>
              <a:ext uri="{FF2B5EF4-FFF2-40B4-BE49-F238E27FC236}">
                <a16:creationId xmlns:a16="http://schemas.microsoft.com/office/drawing/2014/main" id="{8DDA4C09-7E2C-6EEA-9B6F-DAA8368ECDC1}"/>
              </a:ext>
            </a:extLst>
          </p:cNvPr>
          <p:cNvSpPr txBox="1"/>
          <p:nvPr/>
        </p:nvSpPr>
        <p:spPr>
          <a:xfrm>
            <a:off x="463637" y="5221090"/>
            <a:ext cx="6096000" cy="1077218"/>
          </a:xfrm>
          <a:prstGeom prst="rect">
            <a:avLst/>
          </a:prstGeom>
          <a:noFill/>
        </p:spPr>
        <p:txBody>
          <a:bodyPr wrap="square">
            <a:spAutoFit/>
          </a:bodyPr>
          <a:lstStyle/>
          <a:p>
            <a:r>
              <a:rPr lang="en-US" sz="1600"/>
              <a:t>x: str = 20</a:t>
            </a:r>
          </a:p>
          <a:p>
            <a:r>
              <a:rPr lang="en-US" sz="1600"/>
              <a:t>x: list = [“red”, “blue”]</a:t>
            </a:r>
          </a:p>
          <a:p>
            <a:r>
              <a:rPr lang="en-US" sz="1600"/>
              <a:t>x: tuple = (2,44)</a:t>
            </a:r>
          </a:p>
          <a:p>
            <a:r>
              <a:rPr lang="en-US" sz="1600"/>
              <a:t>x: dict = {“Andrew”: “awesome”, “Celeste”: “superawesome”}</a:t>
            </a:r>
          </a:p>
        </p:txBody>
      </p:sp>
    </p:spTree>
    <p:extLst>
      <p:ext uri="{BB962C8B-B14F-4D97-AF65-F5344CB8AC3E}">
        <p14:creationId xmlns:p14="http://schemas.microsoft.com/office/powerpoint/2010/main" val="311020219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2EC579A-B6FF-4C7E-87B5-AB1F663799F4}"/>
              </a:ext>
            </a:extLst>
          </p:cNvPr>
          <p:cNvSpPr txBox="1"/>
          <p:nvPr/>
        </p:nvSpPr>
        <p:spPr>
          <a:xfrm>
            <a:off x="4544553" y="36453"/>
            <a:ext cx="2601161" cy="523220"/>
          </a:xfrm>
          <a:prstGeom prst="rect">
            <a:avLst/>
          </a:prstGeom>
          <a:noFill/>
        </p:spPr>
        <p:txBody>
          <a:bodyPr wrap="none" rtlCol="0">
            <a:spAutoFit/>
          </a:bodyPr>
          <a:lstStyle/>
          <a:p>
            <a:r>
              <a:rPr lang="en-US" sz="2800" b="1" u="sng" err="1">
                <a:solidFill>
                  <a:srgbClr val="7030A0"/>
                </a:solidFill>
              </a:rPr>
              <a:t>Object.Methods</a:t>
            </a:r>
            <a:endParaRPr lang="en-US" b="1" u="sng">
              <a:solidFill>
                <a:srgbClr val="7030A0"/>
              </a:solidFill>
            </a:endParaRPr>
          </a:p>
        </p:txBody>
      </p:sp>
      <p:sp>
        <p:nvSpPr>
          <p:cNvPr id="4" name="Rectangle 3">
            <a:extLst>
              <a:ext uri="{FF2B5EF4-FFF2-40B4-BE49-F238E27FC236}">
                <a16:creationId xmlns:a16="http://schemas.microsoft.com/office/drawing/2014/main" id="{B94E302F-2EE6-4321-B400-49C161EF3F89}"/>
              </a:ext>
            </a:extLst>
          </p:cNvPr>
          <p:cNvSpPr/>
          <p:nvPr/>
        </p:nvSpPr>
        <p:spPr>
          <a:xfrm>
            <a:off x="413083" y="1550287"/>
            <a:ext cx="11529656" cy="1169551"/>
          </a:xfrm>
          <a:prstGeom prst="rect">
            <a:avLst/>
          </a:prstGeom>
        </p:spPr>
        <p:txBody>
          <a:bodyPr wrap="square">
            <a:spAutoFit/>
          </a:bodyPr>
          <a:lstStyle/>
          <a:p>
            <a:r>
              <a:rPr lang="en-US" sz="1400" err="1"/>
              <a:t>dictionary.get</a:t>
            </a:r>
            <a:r>
              <a:rPr lang="en-US" sz="1400"/>
              <a:t>(‘</a:t>
            </a:r>
            <a:r>
              <a:rPr lang="en-US" sz="1400" err="1"/>
              <a:t>key</a:t>
            </a:r>
            <a:r>
              <a:rPr lang="en-US" sz="1400"/>
              <a:t>’, default)	retrieves the value of a key in a dictionary, or returns specified default if ‘key’ isn’t present.  if default</a:t>
            </a:r>
          </a:p>
          <a:p>
            <a:r>
              <a:rPr lang="en-US" sz="1400"/>
              <a:t>			left blank it returns None.  This method is an example of a ‘getter’, which will be discussed when do classes.</a:t>
            </a:r>
          </a:p>
          <a:p>
            <a:r>
              <a:rPr lang="en-US" sz="1400"/>
              <a:t>			Using the .get method is preferable to just trying to execute dictionary[‘key’] b/c the former won’t crash your program </a:t>
            </a:r>
          </a:p>
          <a:p>
            <a:r>
              <a:rPr lang="en-US" sz="1400"/>
              <a:t>			if the key doesn’t exist.  </a:t>
            </a:r>
          </a:p>
          <a:p>
            <a:r>
              <a:rPr lang="en-US" sz="1400" err="1"/>
              <a:t>dictionary.copy</a:t>
            </a:r>
            <a:r>
              <a:rPr lang="en-US" sz="1400"/>
              <a:t>()		copies</a:t>
            </a:r>
          </a:p>
        </p:txBody>
      </p:sp>
      <p:sp>
        <p:nvSpPr>
          <p:cNvPr id="7" name="TextBox 6">
            <a:extLst>
              <a:ext uri="{FF2B5EF4-FFF2-40B4-BE49-F238E27FC236}">
                <a16:creationId xmlns:a16="http://schemas.microsoft.com/office/drawing/2014/main" id="{55A9BD82-1858-4C0A-A799-7E15B2D4565D}"/>
              </a:ext>
            </a:extLst>
          </p:cNvPr>
          <p:cNvSpPr txBox="1"/>
          <p:nvPr/>
        </p:nvSpPr>
        <p:spPr>
          <a:xfrm>
            <a:off x="413082" y="6196063"/>
            <a:ext cx="9805120" cy="523220"/>
          </a:xfrm>
          <a:prstGeom prst="rect">
            <a:avLst/>
          </a:prstGeom>
          <a:noFill/>
        </p:spPr>
        <p:txBody>
          <a:bodyPr wrap="none" rtlCol="0">
            <a:spAutoFit/>
          </a:bodyPr>
          <a:lstStyle/>
          <a:p>
            <a:r>
              <a:rPr lang="en-US" sz="1400" err="1"/>
              <a:t>generator.__next</a:t>
            </a:r>
            <a:r>
              <a:rPr lang="en-US" sz="1400"/>
              <a:t>__()		will execute the next iteration of the generator.  If generator function takes no arguments, you</a:t>
            </a:r>
          </a:p>
          <a:p>
            <a:r>
              <a:rPr lang="en-US" sz="1400"/>
              <a:t>			still need the open-closed parentheses.</a:t>
            </a:r>
            <a:endParaRPr lang="en-US" sz="1600"/>
          </a:p>
        </p:txBody>
      </p:sp>
      <p:sp>
        <p:nvSpPr>
          <p:cNvPr id="8" name="TextBox 7">
            <a:extLst>
              <a:ext uri="{FF2B5EF4-FFF2-40B4-BE49-F238E27FC236}">
                <a16:creationId xmlns:a16="http://schemas.microsoft.com/office/drawing/2014/main" id="{3BE226BB-1C63-4061-824B-F333D0292CFD}"/>
              </a:ext>
            </a:extLst>
          </p:cNvPr>
          <p:cNvSpPr txBox="1"/>
          <p:nvPr/>
        </p:nvSpPr>
        <p:spPr>
          <a:xfrm>
            <a:off x="413083" y="2876511"/>
            <a:ext cx="6448175" cy="523220"/>
          </a:xfrm>
          <a:prstGeom prst="rect">
            <a:avLst/>
          </a:prstGeom>
          <a:noFill/>
        </p:spPr>
        <p:txBody>
          <a:bodyPr wrap="none" rtlCol="0">
            <a:spAutoFit/>
          </a:bodyPr>
          <a:lstStyle/>
          <a:p>
            <a:r>
              <a:rPr lang="en-US" sz="1400" err="1"/>
              <a:t>dictionary.keys</a:t>
            </a:r>
            <a:r>
              <a:rPr lang="en-US" sz="1400"/>
              <a:t>()		returns an </a:t>
            </a:r>
            <a:r>
              <a:rPr lang="en-US" sz="1400" err="1"/>
              <a:t>iterable</a:t>
            </a:r>
            <a:r>
              <a:rPr lang="en-US" sz="1400"/>
              <a:t> of all the keys in dictionary</a:t>
            </a:r>
          </a:p>
          <a:p>
            <a:r>
              <a:rPr lang="en-US" sz="1400" err="1"/>
              <a:t>dictionary.values</a:t>
            </a:r>
            <a:r>
              <a:rPr lang="en-US" sz="1400"/>
              <a:t>()		returns an </a:t>
            </a:r>
            <a:r>
              <a:rPr lang="en-US" sz="1400" err="1"/>
              <a:t>iterable</a:t>
            </a:r>
            <a:r>
              <a:rPr lang="en-US" sz="1400"/>
              <a:t> of all the values in dictionary</a:t>
            </a:r>
            <a:endParaRPr lang="en-US"/>
          </a:p>
        </p:txBody>
      </p:sp>
      <p:sp>
        <p:nvSpPr>
          <p:cNvPr id="11" name="TextBox 10">
            <a:extLst>
              <a:ext uri="{FF2B5EF4-FFF2-40B4-BE49-F238E27FC236}">
                <a16:creationId xmlns:a16="http://schemas.microsoft.com/office/drawing/2014/main" id="{1EF16E0F-580E-418B-A06A-E427FE9A090F}"/>
              </a:ext>
            </a:extLst>
          </p:cNvPr>
          <p:cNvSpPr txBox="1"/>
          <p:nvPr/>
        </p:nvSpPr>
        <p:spPr>
          <a:xfrm>
            <a:off x="7145714" y="2876511"/>
            <a:ext cx="3864614" cy="461665"/>
          </a:xfrm>
          <a:prstGeom prst="rect">
            <a:avLst/>
          </a:prstGeom>
          <a:noFill/>
        </p:spPr>
        <p:txBody>
          <a:bodyPr wrap="square" rtlCol="0">
            <a:spAutoFit/>
          </a:bodyPr>
          <a:lstStyle/>
          <a:p>
            <a:r>
              <a:rPr lang="en-US" sz="1200">
                <a:solidFill>
                  <a:srgbClr val="7030A0"/>
                </a:solidFill>
              </a:rPr>
              <a:t>List?  No.  It’s an </a:t>
            </a:r>
            <a:r>
              <a:rPr lang="en-US" sz="1200" err="1">
                <a:solidFill>
                  <a:srgbClr val="7030A0"/>
                </a:solidFill>
              </a:rPr>
              <a:t>iterable</a:t>
            </a:r>
            <a:r>
              <a:rPr lang="en-US" sz="1200">
                <a:solidFill>
                  <a:srgbClr val="7030A0"/>
                </a:solidFill>
              </a:rPr>
              <a:t>, because you cannot refer to the individual elements by indexing.</a:t>
            </a:r>
          </a:p>
        </p:txBody>
      </p:sp>
      <p:sp>
        <p:nvSpPr>
          <p:cNvPr id="3" name="TextBox 2">
            <a:extLst>
              <a:ext uri="{FF2B5EF4-FFF2-40B4-BE49-F238E27FC236}">
                <a16:creationId xmlns:a16="http://schemas.microsoft.com/office/drawing/2014/main" id="{C16683DE-8BE7-4980-A4E1-211B93595B0C}"/>
              </a:ext>
            </a:extLst>
          </p:cNvPr>
          <p:cNvSpPr txBox="1"/>
          <p:nvPr/>
        </p:nvSpPr>
        <p:spPr>
          <a:xfrm>
            <a:off x="413083" y="912713"/>
            <a:ext cx="10659393" cy="338554"/>
          </a:xfrm>
          <a:prstGeom prst="rect">
            <a:avLst/>
          </a:prstGeom>
          <a:noFill/>
        </p:spPr>
        <p:txBody>
          <a:bodyPr wrap="none" rtlCol="0">
            <a:spAutoFit/>
          </a:bodyPr>
          <a:lstStyle/>
          <a:p>
            <a:r>
              <a:rPr lang="en-US" sz="1600"/>
              <a:t>Here are </a:t>
            </a:r>
            <a:r>
              <a:rPr lang="en-US" sz="1600" b="1"/>
              <a:t>dictionary, and generator methods</a:t>
            </a:r>
            <a:r>
              <a:rPr lang="en-US" sz="1600"/>
              <a:t>…note lists are mutable and so many of these methods do modify the original list. </a:t>
            </a:r>
          </a:p>
        </p:txBody>
      </p:sp>
      <p:sp>
        <p:nvSpPr>
          <p:cNvPr id="6" name="TextBox 5">
            <a:extLst>
              <a:ext uri="{FF2B5EF4-FFF2-40B4-BE49-F238E27FC236}">
                <a16:creationId xmlns:a16="http://schemas.microsoft.com/office/drawing/2014/main" id="{483997C5-2733-ACB5-BC84-88691DABF41A}"/>
              </a:ext>
            </a:extLst>
          </p:cNvPr>
          <p:cNvSpPr txBox="1"/>
          <p:nvPr/>
        </p:nvSpPr>
        <p:spPr>
          <a:xfrm>
            <a:off x="413082" y="3592860"/>
            <a:ext cx="11211402" cy="523220"/>
          </a:xfrm>
          <a:prstGeom prst="rect">
            <a:avLst/>
          </a:prstGeom>
          <a:noFill/>
        </p:spPr>
        <p:txBody>
          <a:bodyPr wrap="none" rtlCol="0">
            <a:spAutoFit/>
          </a:bodyPr>
          <a:lstStyle/>
          <a:p>
            <a:r>
              <a:rPr lang="en-US" sz="1400" err="1"/>
              <a:t>dictionary</a:t>
            </a:r>
            <a:r>
              <a:rPr lang="en-US" sz="1400"/>
              <a:t>.items()		returns kind of list of tuples, where each tuple is a (key, value) pair in the dictionary.  Can use to iterate through </a:t>
            </a:r>
          </a:p>
          <a:p>
            <a:r>
              <a:rPr lang="en-US" sz="1400"/>
              <a:t>			a dictionary, like below.  Might compare with </a:t>
            </a:r>
            <a:r>
              <a:rPr lang="en-US" sz="1400" b="1"/>
              <a:t>enumerate(list)</a:t>
            </a:r>
            <a:r>
              <a:rPr lang="en-US" sz="1400"/>
              <a:t>.  </a:t>
            </a:r>
            <a:endParaRPr lang="en-US"/>
          </a:p>
        </p:txBody>
      </p:sp>
      <p:pic>
        <p:nvPicPr>
          <p:cNvPr id="9" name="Picture 8">
            <a:extLst>
              <a:ext uri="{FF2B5EF4-FFF2-40B4-BE49-F238E27FC236}">
                <a16:creationId xmlns:a16="http://schemas.microsoft.com/office/drawing/2014/main" id="{8B7328C2-D995-746B-1379-134A95D2F1FE}"/>
              </a:ext>
            </a:extLst>
          </p:cNvPr>
          <p:cNvPicPr>
            <a:picLocks noChangeAspect="1"/>
          </p:cNvPicPr>
          <p:nvPr/>
        </p:nvPicPr>
        <p:blipFill>
          <a:blip r:embed="rId2"/>
          <a:stretch>
            <a:fillRect/>
          </a:stretch>
        </p:blipFill>
        <p:spPr>
          <a:xfrm>
            <a:off x="3299006" y="4985533"/>
            <a:ext cx="5097744" cy="553058"/>
          </a:xfrm>
          <a:prstGeom prst="rect">
            <a:avLst/>
          </a:prstGeom>
        </p:spPr>
      </p:pic>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254D254F-79EC-AD82-5DF6-874EE8BDAF28}"/>
                  </a:ext>
                </a:extLst>
              </p14:cNvPr>
              <p14:cNvContentPartPr/>
              <p14:nvPr/>
            </p14:nvContentPartPr>
            <p14:xfrm>
              <a:off x="8642322" y="5178550"/>
              <a:ext cx="476280" cy="173880"/>
            </p14:xfrm>
          </p:contentPart>
        </mc:Choice>
        <mc:Fallback xmlns="">
          <p:pic>
            <p:nvPicPr>
              <p:cNvPr id="10" name="Ink 9">
                <a:extLst>
                  <a:ext uri="{FF2B5EF4-FFF2-40B4-BE49-F238E27FC236}">
                    <a16:creationId xmlns:a16="http://schemas.microsoft.com/office/drawing/2014/main" id="{254D254F-79EC-AD82-5DF6-874EE8BDAF28}"/>
                  </a:ext>
                </a:extLst>
              </p:cNvPr>
              <p:cNvPicPr/>
              <p:nvPr/>
            </p:nvPicPr>
            <p:blipFill>
              <a:blip r:embed="rId4"/>
              <a:stretch>
                <a:fillRect/>
              </a:stretch>
            </p:blipFill>
            <p:spPr>
              <a:xfrm>
                <a:off x="8633322" y="5169550"/>
                <a:ext cx="493920" cy="191520"/>
              </a:xfrm>
              <a:prstGeom prst="rect">
                <a:avLst/>
              </a:prstGeom>
            </p:spPr>
          </p:pic>
        </mc:Fallback>
      </mc:AlternateContent>
      <p:pic>
        <p:nvPicPr>
          <p:cNvPr id="12" name="Picture 11">
            <a:extLst>
              <a:ext uri="{FF2B5EF4-FFF2-40B4-BE49-F238E27FC236}">
                <a16:creationId xmlns:a16="http://schemas.microsoft.com/office/drawing/2014/main" id="{CB95E095-4891-C433-62F6-64D3B1BDB21C}"/>
              </a:ext>
            </a:extLst>
          </p:cNvPr>
          <p:cNvPicPr>
            <a:picLocks noChangeAspect="1"/>
          </p:cNvPicPr>
          <p:nvPr/>
        </p:nvPicPr>
        <p:blipFill>
          <a:blip r:embed="rId5"/>
          <a:stretch>
            <a:fillRect/>
          </a:stretch>
        </p:blipFill>
        <p:spPr>
          <a:xfrm>
            <a:off x="9315014" y="4989102"/>
            <a:ext cx="1254663" cy="549489"/>
          </a:xfrm>
          <a:prstGeom prst="rect">
            <a:avLst/>
          </a:prstGeom>
        </p:spPr>
      </p:pic>
      <p:sp>
        <p:nvSpPr>
          <p:cNvPr id="5" name="TextBox 4">
            <a:extLst>
              <a:ext uri="{FF2B5EF4-FFF2-40B4-BE49-F238E27FC236}">
                <a16:creationId xmlns:a16="http://schemas.microsoft.com/office/drawing/2014/main" id="{3B94D52F-75CA-718B-E42B-9061CB6893A0}"/>
              </a:ext>
            </a:extLst>
          </p:cNvPr>
          <p:cNvSpPr txBox="1"/>
          <p:nvPr/>
        </p:nvSpPr>
        <p:spPr>
          <a:xfrm>
            <a:off x="3185653" y="4211198"/>
            <a:ext cx="8318090" cy="584775"/>
          </a:xfrm>
          <a:prstGeom prst="rect">
            <a:avLst/>
          </a:prstGeom>
          <a:noFill/>
        </p:spPr>
        <p:txBody>
          <a:bodyPr wrap="square" rtlCol="0">
            <a:spAutoFit/>
          </a:bodyPr>
          <a:lstStyle/>
          <a:p>
            <a:r>
              <a:rPr lang="en-US" sz="1600"/>
              <a:t>dictionary = {“Andrew”: “C”, “Celeste”: “A”, “Brian”: “B”, “Robbie”: “B+”}</a:t>
            </a:r>
          </a:p>
          <a:p>
            <a:r>
              <a:rPr lang="en-US" sz="1600"/>
              <a:t>dictionary.items() = [(“Andrew, “C”), (“Celeste”, “A”), (“Brian”, “B”), (“Robbie”, “B+”)]</a:t>
            </a:r>
          </a:p>
        </p:txBody>
      </p:sp>
    </p:spTree>
    <p:extLst>
      <p:ext uri="{BB962C8B-B14F-4D97-AF65-F5344CB8AC3E}">
        <p14:creationId xmlns:p14="http://schemas.microsoft.com/office/powerpoint/2010/main" val="8478756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EB05D13-4F09-4669-B25E-4FD97D678B64}"/>
              </a:ext>
            </a:extLst>
          </p:cNvPr>
          <p:cNvSpPr txBox="1"/>
          <p:nvPr/>
        </p:nvSpPr>
        <p:spPr>
          <a:xfrm>
            <a:off x="4548762" y="97461"/>
            <a:ext cx="2905154" cy="461665"/>
          </a:xfrm>
          <a:prstGeom prst="rect">
            <a:avLst/>
          </a:prstGeom>
          <a:noFill/>
        </p:spPr>
        <p:txBody>
          <a:bodyPr wrap="none" rtlCol="0">
            <a:spAutoFit/>
          </a:bodyPr>
          <a:lstStyle/>
          <a:p>
            <a:r>
              <a:rPr lang="en-US" sz="2400" b="1" u="sng"/>
              <a:t>Classes: creating new</a:t>
            </a:r>
            <a:endParaRPr lang="en-US" b="1" u="sng"/>
          </a:p>
        </p:txBody>
      </p:sp>
      <p:sp>
        <p:nvSpPr>
          <p:cNvPr id="3" name="TextBox 2">
            <a:extLst>
              <a:ext uri="{FF2B5EF4-FFF2-40B4-BE49-F238E27FC236}">
                <a16:creationId xmlns:a16="http://schemas.microsoft.com/office/drawing/2014/main" id="{03EF2A43-95BA-4E93-A4D6-8FF717298B79}"/>
              </a:ext>
            </a:extLst>
          </p:cNvPr>
          <p:cNvSpPr txBox="1"/>
          <p:nvPr/>
        </p:nvSpPr>
        <p:spPr>
          <a:xfrm>
            <a:off x="4201168" y="827016"/>
            <a:ext cx="7375108" cy="523220"/>
          </a:xfrm>
          <a:prstGeom prst="rect">
            <a:avLst/>
          </a:prstGeom>
          <a:noFill/>
        </p:spPr>
        <p:txBody>
          <a:bodyPr wrap="square" rtlCol="0">
            <a:spAutoFit/>
          </a:bodyPr>
          <a:lstStyle/>
          <a:p>
            <a:r>
              <a:rPr lang="en-US" sz="1400"/>
              <a:t>Bools, </a:t>
            </a:r>
            <a:r>
              <a:rPr lang="en-US" sz="1400" err="1"/>
              <a:t>ints</a:t>
            </a:r>
            <a:r>
              <a:rPr lang="en-US" sz="1400"/>
              <a:t>, floats, lists, dictionaries, maps etc., are all objects.  And as we saw they have methods associated with them.  This is how you can create a new class of objects….with its own methods…</a:t>
            </a:r>
          </a:p>
        </p:txBody>
      </p:sp>
      <p:sp>
        <p:nvSpPr>
          <p:cNvPr id="4" name="TextBox 3">
            <a:extLst>
              <a:ext uri="{FF2B5EF4-FFF2-40B4-BE49-F238E27FC236}">
                <a16:creationId xmlns:a16="http://schemas.microsoft.com/office/drawing/2014/main" id="{7B986D15-0ABD-4D91-A649-36673758D880}"/>
              </a:ext>
            </a:extLst>
          </p:cNvPr>
          <p:cNvSpPr txBox="1"/>
          <p:nvPr/>
        </p:nvSpPr>
        <p:spPr>
          <a:xfrm>
            <a:off x="914400" y="2087299"/>
            <a:ext cx="3800315" cy="1754326"/>
          </a:xfrm>
          <a:prstGeom prst="rect">
            <a:avLst/>
          </a:prstGeom>
          <a:noFill/>
        </p:spPr>
        <p:txBody>
          <a:bodyPr wrap="square" rtlCol="0">
            <a:spAutoFit/>
          </a:bodyPr>
          <a:lstStyle/>
          <a:p>
            <a:r>
              <a:rPr lang="en-US"/>
              <a:t>class </a:t>
            </a:r>
            <a:r>
              <a:rPr lang="en-US" err="1"/>
              <a:t>NameofClass</a:t>
            </a:r>
            <a:r>
              <a:rPr lang="en-US"/>
              <a:t>(object):</a:t>
            </a:r>
          </a:p>
          <a:p>
            <a:r>
              <a:rPr lang="en-US"/>
              <a:t>     def __</a:t>
            </a:r>
            <a:r>
              <a:rPr lang="en-US" err="1"/>
              <a:t>init</a:t>
            </a:r>
            <a:r>
              <a:rPr lang="en-US"/>
              <a:t>__(self, </a:t>
            </a:r>
            <a:r>
              <a:rPr lang="en-US" b="1"/>
              <a:t>data</a:t>
            </a:r>
            <a:r>
              <a:rPr lang="en-US"/>
              <a:t>):</a:t>
            </a:r>
          </a:p>
          <a:p>
            <a:r>
              <a:rPr lang="en-US"/>
              <a:t>          self.part1 = something1(</a:t>
            </a:r>
            <a:r>
              <a:rPr lang="en-US" b="1"/>
              <a:t>data</a:t>
            </a:r>
            <a:r>
              <a:rPr lang="en-US"/>
              <a:t>)</a:t>
            </a:r>
          </a:p>
          <a:p>
            <a:r>
              <a:rPr lang="en-US"/>
              <a:t>          self.part2 = something2(</a:t>
            </a:r>
            <a:r>
              <a:rPr lang="en-US" b="1"/>
              <a:t>data</a:t>
            </a:r>
            <a:r>
              <a:rPr lang="en-US"/>
              <a:t>)</a:t>
            </a:r>
          </a:p>
          <a:p>
            <a:r>
              <a:rPr lang="en-US"/>
              <a:t>          self.part3 = something3(</a:t>
            </a:r>
            <a:r>
              <a:rPr lang="en-US" b="1"/>
              <a:t>data</a:t>
            </a:r>
            <a:r>
              <a:rPr lang="en-US"/>
              <a:t>)</a:t>
            </a:r>
          </a:p>
          <a:p>
            <a:r>
              <a:rPr lang="en-US"/>
              <a:t>          etc.</a:t>
            </a:r>
          </a:p>
        </p:txBody>
      </p:sp>
      <mc:AlternateContent xmlns:mc="http://schemas.openxmlformats.org/markup-compatibility/2006" xmlns:p14="http://schemas.microsoft.com/office/powerpoint/2010/main">
        <mc:Choice Requires="p14">
          <p:contentPart p14:bwMode="auto" r:id="rId2">
            <p14:nvContentPartPr>
              <p14:cNvPr id="6" name="Ink 5">
                <a:extLst>
                  <a:ext uri="{FF2B5EF4-FFF2-40B4-BE49-F238E27FC236}">
                    <a16:creationId xmlns:a16="http://schemas.microsoft.com/office/drawing/2014/main" id="{0621DD1A-373B-4931-88AA-A7C84BEBDF61}"/>
                  </a:ext>
                </a:extLst>
              </p14:cNvPr>
              <p14:cNvContentPartPr/>
              <p14:nvPr/>
            </p14:nvContentPartPr>
            <p14:xfrm>
              <a:off x="1267569" y="1578462"/>
              <a:ext cx="100891" cy="482647"/>
            </p14:xfrm>
          </p:contentPart>
        </mc:Choice>
        <mc:Fallback xmlns="">
          <p:pic>
            <p:nvPicPr>
              <p:cNvPr id="6" name="Ink 5">
                <a:extLst>
                  <a:ext uri="{FF2B5EF4-FFF2-40B4-BE49-F238E27FC236}">
                    <a16:creationId xmlns:a16="http://schemas.microsoft.com/office/drawing/2014/main" id="{0621DD1A-373B-4931-88AA-A7C84BEBDF61}"/>
                  </a:ext>
                </a:extLst>
              </p:cNvPr>
              <p:cNvPicPr/>
              <p:nvPr/>
            </p:nvPicPr>
            <p:blipFill>
              <a:blip r:embed="rId3"/>
              <a:stretch>
                <a:fillRect/>
              </a:stretch>
            </p:blipFill>
            <p:spPr>
              <a:xfrm>
                <a:off x="1258593" y="1569471"/>
                <a:ext cx="118484" cy="50027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659AB36E-EF7E-4CDA-BB9A-08DC5A0B8C2F}"/>
                  </a:ext>
                </a:extLst>
              </p14:cNvPr>
              <p14:cNvContentPartPr/>
              <p14:nvPr/>
            </p14:nvContentPartPr>
            <p14:xfrm>
              <a:off x="2211283" y="1689574"/>
              <a:ext cx="161371" cy="360425"/>
            </p14:xfrm>
          </p:contentPart>
        </mc:Choice>
        <mc:Fallback xmlns="">
          <p:pic>
            <p:nvPicPr>
              <p:cNvPr id="7" name="Ink 6">
                <a:extLst>
                  <a:ext uri="{FF2B5EF4-FFF2-40B4-BE49-F238E27FC236}">
                    <a16:creationId xmlns:a16="http://schemas.microsoft.com/office/drawing/2014/main" id="{659AB36E-EF7E-4CDA-BB9A-08DC5A0B8C2F}"/>
                  </a:ext>
                </a:extLst>
              </p:cNvPr>
              <p:cNvPicPr/>
              <p:nvPr/>
            </p:nvPicPr>
            <p:blipFill>
              <a:blip r:embed="rId5"/>
              <a:stretch>
                <a:fillRect/>
              </a:stretch>
            </p:blipFill>
            <p:spPr>
              <a:xfrm>
                <a:off x="2193313" y="1671571"/>
                <a:ext cx="196952" cy="396071"/>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8" name="Ink 7">
                <a:extLst>
                  <a:ext uri="{FF2B5EF4-FFF2-40B4-BE49-F238E27FC236}">
                    <a16:creationId xmlns:a16="http://schemas.microsoft.com/office/drawing/2014/main" id="{79F3EFEE-FE9D-4866-AA9F-1F812BE9E326}"/>
                  </a:ext>
                </a:extLst>
              </p14:cNvPr>
              <p14:cNvContentPartPr/>
              <p14:nvPr/>
            </p14:nvContentPartPr>
            <p14:xfrm>
              <a:off x="3314084" y="1787534"/>
              <a:ext cx="656128" cy="327623"/>
            </p14:xfrm>
          </p:contentPart>
        </mc:Choice>
        <mc:Fallback xmlns="">
          <p:pic>
            <p:nvPicPr>
              <p:cNvPr id="8" name="Ink 7">
                <a:extLst>
                  <a:ext uri="{FF2B5EF4-FFF2-40B4-BE49-F238E27FC236}">
                    <a16:creationId xmlns:a16="http://schemas.microsoft.com/office/drawing/2014/main" id="{79F3EFEE-FE9D-4866-AA9F-1F812BE9E326}"/>
                  </a:ext>
                </a:extLst>
              </p:cNvPr>
              <p:cNvPicPr/>
              <p:nvPr/>
            </p:nvPicPr>
            <p:blipFill>
              <a:blip r:embed="rId7"/>
              <a:stretch>
                <a:fillRect/>
              </a:stretch>
            </p:blipFill>
            <p:spPr>
              <a:xfrm>
                <a:off x="3305086" y="1778523"/>
                <a:ext cx="673764" cy="345284"/>
              </a:xfrm>
              <a:prstGeom prst="rect">
                <a:avLst/>
              </a:prstGeom>
            </p:spPr>
          </p:pic>
        </mc:Fallback>
      </mc:AlternateContent>
      <p:sp>
        <p:nvSpPr>
          <p:cNvPr id="9" name="TextBox 8">
            <a:extLst>
              <a:ext uri="{FF2B5EF4-FFF2-40B4-BE49-F238E27FC236}">
                <a16:creationId xmlns:a16="http://schemas.microsoft.com/office/drawing/2014/main" id="{BAEBB4E2-920B-424D-8A41-CCF5CFD0AA58}"/>
              </a:ext>
            </a:extLst>
          </p:cNvPr>
          <p:cNvSpPr txBox="1"/>
          <p:nvPr/>
        </p:nvSpPr>
        <p:spPr>
          <a:xfrm>
            <a:off x="168852" y="1166355"/>
            <a:ext cx="1736194" cy="523220"/>
          </a:xfrm>
          <a:prstGeom prst="rect">
            <a:avLst/>
          </a:prstGeom>
          <a:noFill/>
        </p:spPr>
        <p:txBody>
          <a:bodyPr wrap="square" rtlCol="0">
            <a:spAutoFit/>
          </a:bodyPr>
          <a:lstStyle/>
          <a:p>
            <a:r>
              <a:rPr lang="en-US" sz="1400"/>
              <a:t>to declare creation of a new class</a:t>
            </a:r>
          </a:p>
        </p:txBody>
      </p:sp>
      <p:sp>
        <p:nvSpPr>
          <p:cNvPr id="10" name="TextBox 9">
            <a:extLst>
              <a:ext uri="{FF2B5EF4-FFF2-40B4-BE49-F238E27FC236}">
                <a16:creationId xmlns:a16="http://schemas.microsoft.com/office/drawing/2014/main" id="{9EAEFB09-2AF1-40FF-B5B0-E90C83FBF27F}"/>
              </a:ext>
            </a:extLst>
          </p:cNvPr>
          <p:cNvSpPr txBox="1"/>
          <p:nvPr/>
        </p:nvSpPr>
        <p:spPr>
          <a:xfrm>
            <a:off x="2019949" y="1296338"/>
            <a:ext cx="1523879" cy="307777"/>
          </a:xfrm>
          <a:prstGeom prst="rect">
            <a:avLst/>
          </a:prstGeom>
          <a:noFill/>
        </p:spPr>
        <p:txBody>
          <a:bodyPr wrap="none" rtlCol="0">
            <a:spAutoFit/>
          </a:bodyPr>
          <a:lstStyle/>
          <a:p>
            <a:r>
              <a:rPr lang="en-US" sz="1400"/>
              <a:t>name of new class</a:t>
            </a:r>
            <a:endParaRPr lang="en-US" sz="1600"/>
          </a:p>
        </p:txBody>
      </p:sp>
      <p:sp>
        <p:nvSpPr>
          <p:cNvPr id="11" name="TextBox 10">
            <a:extLst>
              <a:ext uri="{FF2B5EF4-FFF2-40B4-BE49-F238E27FC236}">
                <a16:creationId xmlns:a16="http://schemas.microsoft.com/office/drawing/2014/main" id="{7C0798C6-7D09-4DDF-86CB-1312DAE62BD0}"/>
              </a:ext>
            </a:extLst>
          </p:cNvPr>
          <p:cNvSpPr txBox="1"/>
          <p:nvPr/>
        </p:nvSpPr>
        <p:spPr>
          <a:xfrm>
            <a:off x="4191336" y="1336943"/>
            <a:ext cx="7375108" cy="738664"/>
          </a:xfrm>
          <a:prstGeom prst="rect">
            <a:avLst/>
          </a:prstGeom>
          <a:noFill/>
        </p:spPr>
        <p:txBody>
          <a:bodyPr wrap="square" rtlCol="0">
            <a:spAutoFit/>
          </a:bodyPr>
          <a:lstStyle/>
          <a:p>
            <a:r>
              <a:rPr lang="en-US" sz="1400"/>
              <a:t>We’re saying that all instances of this new class belong to the superclass: ‘object’, meaning that they can be anything….so far.  So this new class of objects will inherit all properties of the superclass: ‘object’</a:t>
            </a:r>
            <a:endParaRPr lang="en-US" sz="1600"/>
          </a:p>
        </p:txBody>
      </p:sp>
      <mc:AlternateContent xmlns:mc="http://schemas.openxmlformats.org/markup-compatibility/2006" xmlns:p14="http://schemas.microsoft.com/office/powerpoint/2010/main">
        <mc:Choice Requires="p14">
          <p:contentPart p14:bwMode="auto" r:id="rId8">
            <p14:nvContentPartPr>
              <p14:cNvPr id="14" name="Ink 13">
                <a:extLst>
                  <a:ext uri="{FF2B5EF4-FFF2-40B4-BE49-F238E27FC236}">
                    <a16:creationId xmlns:a16="http://schemas.microsoft.com/office/drawing/2014/main" id="{71D633C1-3E38-411A-BEAC-4C6A0AD9055E}"/>
                  </a:ext>
                </a:extLst>
              </p14:cNvPr>
              <p14:cNvContentPartPr/>
              <p14:nvPr/>
            </p14:nvContentPartPr>
            <p14:xfrm flipH="1">
              <a:off x="712112" y="3189380"/>
              <a:ext cx="649674" cy="839573"/>
            </p14:xfrm>
          </p:contentPart>
        </mc:Choice>
        <mc:Fallback xmlns="">
          <p:pic>
            <p:nvPicPr>
              <p:cNvPr id="14" name="Ink 13">
                <a:extLst>
                  <a:ext uri="{FF2B5EF4-FFF2-40B4-BE49-F238E27FC236}">
                    <a16:creationId xmlns:a16="http://schemas.microsoft.com/office/drawing/2014/main" id="{71D633C1-3E38-411A-BEAC-4C6A0AD9055E}"/>
                  </a:ext>
                </a:extLst>
              </p:cNvPr>
              <p:cNvPicPr/>
              <p:nvPr/>
            </p:nvPicPr>
            <p:blipFill>
              <a:blip r:embed="rId9"/>
              <a:stretch>
                <a:fillRect/>
              </a:stretch>
            </p:blipFill>
            <p:spPr>
              <a:xfrm flipH="1">
                <a:off x="694106" y="3171379"/>
                <a:ext cx="685327" cy="875215"/>
              </a:xfrm>
              <a:prstGeom prst="rect">
                <a:avLst/>
              </a:prstGeom>
            </p:spPr>
          </p:pic>
        </mc:Fallback>
      </mc:AlternateContent>
      <p:sp>
        <p:nvSpPr>
          <p:cNvPr id="15" name="TextBox 14">
            <a:extLst>
              <a:ext uri="{FF2B5EF4-FFF2-40B4-BE49-F238E27FC236}">
                <a16:creationId xmlns:a16="http://schemas.microsoft.com/office/drawing/2014/main" id="{96C19DE7-E19E-444F-80D8-E3178AE56966}"/>
              </a:ext>
            </a:extLst>
          </p:cNvPr>
          <p:cNvSpPr txBox="1"/>
          <p:nvPr/>
        </p:nvSpPr>
        <p:spPr>
          <a:xfrm>
            <a:off x="219721" y="4085238"/>
            <a:ext cx="10960469" cy="1600438"/>
          </a:xfrm>
          <a:prstGeom prst="rect">
            <a:avLst/>
          </a:prstGeom>
          <a:noFill/>
        </p:spPr>
        <p:txBody>
          <a:bodyPr wrap="square" rtlCol="0">
            <a:spAutoFit/>
          </a:bodyPr>
          <a:lstStyle/>
          <a:p>
            <a:r>
              <a:rPr lang="en-US" sz="1400"/>
              <a:t>next you have to define the function which relates how the new object (self) functionally relates to its arguments.  I suppose it is possible you don’t even need ‘self’ as an argument to __</a:t>
            </a:r>
            <a:r>
              <a:rPr lang="en-US" sz="1400" err="1"/>
              <a:t>init</a:t>
            </a:r>
            <a:r>
              <a:rPr lang="en-US" sz="1400"/>
              <a:t>__(), if for some reason you don’t want/need to define class attributes.  Note that there are two underscores on each side of </a:t>
            </a:r>
            <a:r>
              <a:rPr lang="en-US" sz="1400" err="1"/>
              <a:t>init</a:t>
            </a:r>
            <a:r>
              <a:rPr lang="en-US" sz="1400"/>
              <a:t>!  __</a:t>
            </a:r>
            <a:r>
              <a:rPr lang="en-US" sz="1400" err="1"/>
              <a:t>init</a:t>
            </a:r>
            <a:r>
              <a:rPr lang="en-US" sz="1400"/>
              <a:t>__ should perhaps be thought of as ‘initialization’, not ‘in it’, because you can have commands in the etc. part, which will execute when you create an instance of the class.  And you can perhaps initialize </a:t>
            </a:r>
            <a:r>
              <a:rPr lang="en-US" sz="1400" err="1"/>
              <a:t>self.partx</a:t>
            </a:r>
            <a:r>
              <a:rPr lang="en-US" sz="1400"/>
              <a:t> as being 0 or empty set.  And write a method (later) to change/add stuff to </a:t>
            </a:r>
            <a:r>
              <a:rPr lang="en-US" sz="1400" err="1"/>
              <a:t>self.partx</a:t>
            </a:r>
            <a:r>
              <a:rPr lang="en-US" sz="1400"/>
              <a:t>.  Also note that apparently you cannot define self.part3, say, in terms of </a:t>
            </a:r>
            <a:r>
              <a:rPr lang="en-US" sz="1400" err="1"/>
              <a:t>self.part</a:t>
            </a:r>
            <a:r>
              <a:rPr lang="en-US" sz="1400"/>
              <a:t> 1, or self.part7, or any other parts.  Also…self.part3, say, can be a function even – it doesn’t have to be a number, or string….also…you can write functions to modify </a:t>
            </a:r>
            <a:r>
              <a:rPr lang="en-US" sz="1400" err="1"/>
              <a:t>self.partx</a:t>
            </a:r>
            <a:r>
              <a:rPr lang="en-US" sz="1400"/>
              <a:t> as you go.  So think of these perhaps as more like initializations.</a:t>
            </a:r>
          </a:p>
        </p:txBody>
      </p:sp>
      <p:sp>
        <p:nvSpPr>
          <p:cNvPr id="5" name="TextBox 4">
            <a:extLst>
              <a:ext uri="{FF2B5EF4-FFF2-40B4-BE49-F238E27FC236}">
                <a16:creationId xmlns:a16="http://schemas.microsoft.com/office/drawing/2014/main" id="{3A50C784-B892-42BF-9584-998887BED0B0}"/>
              </a:ext>
            </a:extLst>
          </p:cNvPr>
          <p:cNvSpPr txBox="1"/>
          <p:nvPr/>
        </p:nvSpPr>
        <p:spPr>
          <a:xfrm>
            <a:off x="266858" y="6057397"/>
            <a:ext cx="4825245" cy="523220"/>
          </a:xfrm>
          <a:prstGeom prst="rect">
            <a:avLst/>
          </a:prstGeom>
          <a:noFill/>
        </p:spPr>
        <p:txBody>
          <a:bodyPr wrap="square" rtlCol="0">
            <a:spAutoFit/>
          </a:bodyPr>
          <a:lstStyle/>
          <a:p>
            <a:r>
              <a:rPr lang="en-US" sz="1400"/>
              <a:t>These objects are like lists.  If you set two equal to each other, then change one, you have changed the other.</a:t>
            </a:r>
          </a:p>
        </p:txBody>
      </p:sp>
      <mc:AlternateContent xmlns:mc="http://schemas.openxmlformats.org/markup-compatibility/2006" xmlns:p14="http://schemas.microsoft.com/office/powerpoint/2010/main">
        <mc:Choice Requires="p14">
          <p:contentPart p14:bwMode="auto" r:id="rId10">
            <p14:nvContentPartPr>
              <p14:cNvPr id="17" name="Ink 16">
                <a:extLst>
                  <a:ext uri="{FF2B5EF4-FFF2-40B4-BE49-F238E27FC236}">
                    <a16:creationId xmlns:a16="http://schemas.microsoft.com/office/drawing/2014/main" id="{3B13A989-070D-4AE5-9255-E10BF8838B83}"/>
                  </a:ext>
                </a:extLst>
              </p14:cNvPr>
              <p14:cNvContentPartPr/>
              <p14:nvPr/>
            </p14:nvContentPartPr>
            <p14:xfrm flipV="1">
              <a:off x="4470335" y="2925180"/>
              <a:ext cx="1036650" cy="113538"/>
            </p14:xfrm>
          </p:contentPart>
        </mc:Choice>
        <mc:Fallback xmlns="">
          <p:pic>
            <p:nvPicPr>
              <p:cNvPr id="17" name="Ink 16">
                <a:extLst>
                  <a:ext uri="{FF2B5EF4-FFF2-40B4-BE49-F238E27FC236}">
                    <a16:creationId xmlns:a16="http://schemas.microsoft.com/office/drawing/2014/main" id="{3B13A989-070D-4AE5-9255-E10BF8838B83}"/>
                  </a:ext>
                </a:extLst>
              </p:cNvPr>
              <p:cNvPicPr/>
              <p:nvPr/>
            </p:nvPicPr>
            <p:blipFill>
              <a:blip r:embed="rId11"/>
              <a:stretch>
                <a:fillRect/>
              </a:stretch>
            </p:blipFill>
            <p:spPr>
              <a:xfrm flipV="1">
                <a:off x="4452331" y="2907215"/>
                <a:ext cx="1072297" cy="149108"/>
              </a:xfrm>
              <a:prstGeom prst="rect">
                <a:avLst/>
              </a:prstGeom>
            </p:spPr>
          </p:pic>
        </mc:Fallback>
      </mc:AlternateContent>
      <p:sp>
        <p:nvSpPr>
          <p:cNvPr id="18" name="TextBox 17">
            <a:extLst>
              <a:ext uri="{FF2B5EF4-FFF2-40B4-BE49-F238E27FC236}">
                <a16:creationId xmlns:a16="http://schemas.microsoft.com/office/drawing/2014/main" id="{6BDC3595-A4D8-4096-A229-89A3631EDB37}"/>
              </a:ext>
            </a:extLst>
          </p:cNvPr>
          <p:cNvSpPr txBox="1"/>
          <p:nvPr/>
        </p:nvSpPr>
        <p:spPr>
          <a:xfrm>
            <a:off x="5557825" y="2147550"/>
            <a:ext cx="6323995" cy="1815882"/>
          </a:xfrm>
          <a:prstGeom prst="rect">
            <a:avLst/>
          </a:prstGeom>
          <a:noFill/>
        </p:spPr>
        <p:txBody>
          <a:bodyPr wrap="square" rtlCol="0">
            <a:spAutoFit/>
          </a:bodyPr>
          <a:lstStyle/>
          <a:p>
            <a:r>
              <a:rPr lang="en-US" sz="1400"/>
              <a:t>vector of data objects that go into forming the different parts of the object, though there could be just one part of course.  And there may even be no data I suppose (you don’t even </a:t>
            </a:r>
            <a:r>
              <a:rPr lang="en-US" sz="1400" i="1"/>
              <a:t>need</a:t>
            </a:r>
            <a:r>
              <a:rPr lang="en-US" sz="1400"/>
              <a:t> to have an __</a:t>
            </a:r>
            <a:r>
              <a:rPr lang="en-US" sz="1400" err="1"/>
              <a:t>init</a:t>
            </a:r>
            <a:r>
              <a:rPr lang="en-US" sz="1400"/>
              <a:t>__ function).  </a:t>
            </a:r>
            <a:r>
              <a:rPr lang="en-US" sz="1400" b="1"/>
              <a:t>Remember can also initialize the data to whatever values here</a:t>
            </a:r>
            <a:r>
              <a:rPr lang="en-US" sz="1400"/>
              <a:t>, which would only be overridden if you passed an explicit value.  Also, if something is an explicit string, you’ll need “ “ around it.  Otherwise it will be interpreted as some previously mentioned variable, perhaps an instance of the class you created.  Here’s something I discovered.  </a:t>
            </a:r>
            <a:r>
              <a:rPr lang="en-US" sz="1400" b="1"/>
              <a:t>part1,2,3, etc., cannot have the same name as </a:t>
            </a:r>
            <a:r>
              <a:rPr lang="en-US" sz="1400" b="1" err="1"/>
              <a:t>NameofClass</a:t>
            </a:r>
            <a:r>
              <a:rPr lang="en-US" sz="1400" b="1"/>
              <a:t>, or it gets confused.</a:t>
            </a:r>
          </a:p>
        </p:txBody>
      </p:sp>
      <p:sp>
        <p:nvSpPr>
          <p:cNvPr id="12" name="TextBox 11">
            <a:extLst>
              <a:ext uri="{FF2B5EF4-FFF2-40B4-BE49-F238E27FC236}">
                <a16:creationId xmlns:a16="http://schemas.microsoft.com/office/drawing/2014/main" id="{376A4E90-5EA4-4CFB-AEBE-B857E305E6DE}"/>
              </a:ext>
            </a:extLst>
          </p:cNvPr>
          <p:cNvSpPr txBox="1"/>
          <p:nvPr/>
        </p:nvSpPr>
        <p:spPr>
          <a:xfrm>
            <a:off x="5699954" y="5757546"/>
            <a:ext cx="5734760" cy="954107"/>
          </a:xfrm>
          <a:prstGeom prst="rect">
            <a:avLst/>
          </a:prstGeom>
          <a:noFill/>
        </p:spPr>
        <p:txBody>
          <a:bodyPr wrap="square" rtlCol="0">
            <a:spAutoFit/>
          </a:bodyPr>
          <a:lstStyle/>
          <a:p>
            <a:r>
              <a:rPr lang="en-US" sz="1400"/>
              <a:t>You’d invoke with: instance = </a:t>
            </a:r>
            <a:r>
              <a:rPr lang="en-US" sz="1400" err="1"/>
              <a:t>NameofClass</a:t>
            </a:r>
            <a:r>
              <a:rPr lang="en-US" sz="1400"/>
              <a:t>(</a:t>
            </a:r>
            <a:r>
              <a:rPr lang="en-US" sz="1400" b="1"/>
              <a:t>data</a:t>
            </a:r>
            <a:r>
              <a:rPr lang="en-US" sz="1400"/>
              <a:t>).</a:t>
            </a:r>
          </a:p>
          <a:p>
            <a:r>
              <a:rPr lang="en-US" sz="1400"/>
              <a:t>Of course you don’t have to give it a name: you could just invoke </a:t>
            </a:r>
            <a:r>
              <a:rPr lang="en-US" sz="1400" err="1"/>
              <a:t>NameofClass</a:t>
            </a:r>
            <a:r>
              <a:rPr lang="en-US" sz="1400"/>
              <a:t>(</a:t>
            </a:r>
            <a:r>
              <a:rPr lang="en-US" sz="1400" b="1"/>
              <a:t>data</a:t>
            </a:r>
            <a:r>
              <a:rPr lang="en-US" sz="1400"/>
              <a:t>) itself.  Or, if it takes no data, then to create an instance of the class, you’d just say instance = </a:t>
            </a:r>
            <a:r>
              <a:rPr lang="en-US" sz="1400" err="1"/>
              <a:t>NameofClass</a:t>
            </a:r>
            <a:r>
              <a:rPr lang="en-US" sz="1400"/>
              <a:t>().</a:t>
            </a:r>
          </a:p>
        </p:txBody>
      </p:sp>
    </p:spTree>
    <p:extLst>
      <p:ext uri="{BB962C8B-B14F-4D97-AF65-F5344CB8AC3E}">
        <p14:creationId xmlns:p14="http://schemas.microsoft.com/office/powerpoint/2010/main" val="265605356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EB05D13-4F09-4669-B25E-4FD97D678B64}"/>
              </a:ext>
            </a:extLst>
          </p:cNvPr>
          <p:cNvSpPr txBox="1"/>
          <p:nvPr/>
        </p:nvSpPr>
        <p:spPr>
          <a:xfrm>
            <a:off x="4320001" y="201809"/>
            <a:ext cx="2905154" cy="461665"/>
          </a:xfrm>
          <a:prstGeom prst="rect">
            <a:avLst/>
          </a:prstGeom>
          <a:noFill/>
        </p:spPr>
        <p:txBody>
          <a:bodyPr wrap="none" rtlCol="0">
            <a:spAutoFit/>
          </a:bodyPr>
          <a:lstStyle/>
          <a:p>
            <a:r>
              <a:rPr lang="en-US" sz="2400" b="1" u="sng"/>
              <a:t>Classes: creating new</a:t>
            </a:r>
            <a:endParaRPr lang="en-US" b="1" u="sng"/>
          </a:p>
        </p:txBody>
      </p:sp>
      <p:pic>
        <p:nvPicPr>
          <p:cNvPr id="12" name="Picture 11">
            <a:extLst>
              <a:ext uri="{FF2B5EF4-FFF2-40B4-BE49-F238E27FC236}">
                <a16:creationId xmlns:a16="http://schemas.microsoft.com/office/drawing/2014/main" id="{AC340E4D-3739-438A-9FD7-633AF406512D}"/>
              </a:ext>
            </a:extLst>
          </p:cNvPr>
          <p:cNvPicPr>
            <a:picLocks noChangeAspect="1"/>
          </p:cNvPicPr>
          <p:nvPr/>
        </p:nvPicPr>
        <p:blipFill>
          <a:blip r:embed="rId2"/>
          <a:stretch>
            <a:fillRect/>
          </a:stretch>
        </p:blipFill>
        <p:spPr>
          <a:xfrm>
            <a:off x="669656" y="1675647"/>
            <a:ext cx="4838700" cy="1476213"/>
          </a:xfrm>
          <a:prstGeom prst="rect">
            <a:avLst/>
          </a:prstGeom>
        </p:spPr>
      </p:pic>
      <p:pic>
        <p:nvPicPr>
          <p:cNvPr id="13" name="Picture 12">
            <a:extLst>
              <a:ext uri="{FF2B5EF4-FFF2-40B4-BE49-F238E27FC236}">
                <a16:creationId xmlns:a16="http://schemas.microsoft.com/office/drawing/2014/main" id="{FB80BF3A-67B0-4C1A-88EC-7B88644B2792}"/>
              </a:ext>
            </a:extLst>
          </p:cNvPr>
          <p:cNvPicPr>
            <a:picLocks noChangeAspect="1"/>
          </p:cNvPicPr>
          <p:nvPr/>
        </p:nvPicPr>
        <p:blipFill>
          <a:blip r:embed="rId3"/>
          <a:stretch>
            <a:fillRect/>
          </a:stretch>
        </p:blipFill>
        <p:spPr>
          <a:xfrm>
            <a:off x="669656" y="4040822"/>
            <a:ext cx="4152900" cy="304800"/>
          </a:xfrm>
          <a:prstGeom prst="rect">
            <a:avLst/>
          </a:prstGeom>
        </p:spPr>
      </p:pic>
      <p:pic>
        <p:nvPicPr>
          <p:cNvPr id="16" name="Picture 15">
            <a:extLst>
              <a:ext uri="{FF2B5EF4-FFF2-40B4-BE49-F238E27FC236}">
                <a16:creationId xmlns:a16="http://schemas.microsoft.com/office/drawing/2014/main" id="{EA2A89AB-10A2-4F2E-8BDE-E161ED68070C}"/>
              </a:ext>
            </a:extLst>
          </p:cNvPr>
          <p:cNvPicPr>
            <a:picLocks noChangeAspect="1"/>
          </p:cNvPicPr>
          <p:nvPr/>
        </p:nvPicPr>
        <p:blipFill>
          <a:blip r:embed="rId4"/>
          <a:stretch>
            <a:fillRect/>
          </a:stretch>
        </p:blipFill>
        <p:spPr>
          <a:xfrm>
            <a:off x="669656" y="4589714"/>
            <a:ext cx="2390775" cy="1038225"/>
          </a:xfrm>
          <a:prstGeom prst="rect">
            <a:avLst/>
          </a:prstGeom>
        </p:spPr>
      </p:pic>
      <p:sp>
        <p:nvSpPr>
          <p:cNvPr id="19" name="TextBox 18">
            <a:extLst>
              <a:ext uri="{FF2B5EF4-FFF2-40B4-BE49-F238E27FC236}">
                <a16:creationId xmlns:a16="http://schemas.microsoft.com/office/drawing/2014/main" id="{45D77A18-0690-4981-9D8D-F0D9AC874D88}"/>
              </a:ext>
            </a:extLst>
          </p:cNvPr>
          <p:cNvSpPr txBox="1"/>
          <p:nvPr/>
        </p:nvSpPr>
        <p:spPr>
          <a:xfrm>
            <a:off x="564205" y="894944"/>
            <a:ext cx="1820114" cy="369332"/>
          </a:xfrm>
          <a:prstGeom prst="rect">
            <a:avLst/>
          </a:prstGeom>
          <a:noFill/>
        </p:spPr>
        <p:txBody>
          <a:bodyPr wrap="none" rtlCol="0">
            <a:spAutoFit/>
          </a:bodyPr>
          <a:lstStyle/>
          <a:p>
            <a:r>
              <a:rPr lang="en-US"/>
              <a:t>Some examples…</a:t>
            </a:r>
          </a:p>
        </p:txBody>
      </p:sp>
      <p:pic>
        <p:nvPicPr>
          <p:cNvPr id="20" name="Picture 19">
            <a:extLst>
              <a:ext uri="{FF2B5EF4-FFF2-40B4-BE49-F238E27FC236}">
                <a16:creationId xmlns:a16="http://schemas.microsoft.com/office/drawing/2014/main" id="{FEF9E030-CC65-4BEE-8783-282CDC0D6A2A}"/>
              </a:ext>
            </a:extLst>
          </p:cNvPr>
          <p:cNvPicPr>
            <a:picLocks noChangeAspect="1"/>
          </p:cNvPicPr>
          <p:nvPr/>
        </p:nvPicPr>
        <p:blipFill>
          <a:blip r:embed="rId5"/>
          <a:stretch>
            <a:fillRect/>
          </a:stretch>
        </p:blipFill>
        <p:spPr>
          <a:xfrm>
            <a:off x="6883738" y="1743838"/>
            <a:ext cx="3195984" cy="1408021"/>
          </a:xfrm>
          <a:prstGeom prst="rect">
            <a:avLst/>
          </a:prstGeom>
        </p:spPr>
      </p:pic>
      <p:pic>
        <p:nvPicPr>
          <p:cNvPr id="21" name="Picture 20">
            <a:extLst>
              <a:ext uri="{FF2B5EF4-FFF2-40B4-BE49-F238E27FC236}">
                <a16:creationId xmlns:a16="http://schemas.microsoft.com/office/drawing/2014/main" id="{B92F1997-7646-4618-AF1C-D0C541C6BEFF}"/>
              </a:ext>
            </a:extLst>
          </p:cNvPr>
          <p:cNvPicPr>
            <a:picLocks noChangeAspect="1"/>
          </p:cNvPicPr>
          <p:nvPr/>
        </p:nvPicPr>
        <p:blipFill>
          <a:blip r:embed="rId6"/>
          <a:stretch>
            <a:fillRect/>
          </a:stretch>
        </p:blipFill>
        <p:spPr>
          <a:xfrm>
            <a:off x="6972228" y="4040822"/>
            <a:ext cx="2590800" cy="819150"/>
          </a:xfrm>
          <a:prstGeom prst="rect">
            <a:avLst/>
          </a:prstGeom>
        </p:spPr>
      </p:pic>
    </p:spTree>
    <p:extLst>
      <p:ext uri="{BB962C8B-B14F-4D97-AF65-F5344CB8AC3E}">
        <p14:creationId xmlns:p14="http://schemas.microsoft.com/office/powerpoint/2010/main" val="46745638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EB05D13-4F09-4669-B25E-4FD97D678B64}"/>
              </a:ext>
            </a:extLst>
          </p:cNvPr>
          <p:cNvSpPr txBox="1"/>
          <p:nvPr/>
        </p:nvSpPr>
        <p:spPr>
          <a:xfrm>
            <a:off x="4320001" y="201809"/>
            <a:ext cx="2905154" cy="461665"/>
          </a:xfrm>
          <a:prstGeom prst="rect">
            <a:avLst/>
          </a:prstGeom>
          <a:noFill/>
        </p:spPr>
        <p:txBody>
          <a:bodyPr wrap="none" rtlCol="0">
            <a:spAutoFit/>
          </a:bodyPr>
          <a:lstStyle/>
          <a:p>
            <a:r>
              <a:rPr lang="en-US" sz="2400" b="1" u="sng"/>
              <a:t>Classes: creating new</a:t>
            </a:r>
            <a:endParaRPr lang="en-US" b="1" u="sng"/>
          </a:p>
        </p:txBody>
      </p:sp>
      <p:sp>
        <p:nvSpPr>
          <p:cNvPr id="19" name="TextBox 18">
            <a:extLst>
              <a:ext uri="{FF2B5EF4-FFF2-40B4-BE49-F238E27FC236}">
                <a16:creationId xmlns:a16="http://schemas.microsoft.com/office/drawing/2014/main" id="{45D77A18-0690-4981-9D8D-F0D9AC874D88}"/>
              </a:ext>
            </a:extLst>
          </p:cNvPr>
          <p:cNvSpPr txBox="1"/>
          <p:nvPr/>
        </p:nvSpPr>
        <p:spPr>
          <a:xfrm>
            <a:off x="357727" y="987331"/>
            <a:ext cx="10742892" cy="646331"/>
          </a:xfrm>
          <a:prstGeom prst="rect">
            <a:avLst/>
          </a:prstGeom>
          <a:noFill/>
        </p:spPr>
        <p:txBody>
          <a:bodyPr wrap="square" rtlCol="0">
            <a:spAutoFit/>
          </a:bodyPr>
          <a:lstStyle/>
          <a:p>
            <a:r>
              <a:rPr lang="en-US"/>
              <a:t>Here’s another example.  Note the if…else control statement in the __init__ function.  This is just to illustrate the variety of commands you can put in there. </a:t>
            </a:r>
          </a:p>
        </p:txBody>
      </p:sp>
      <p:pic>
        <p:nvPicPr>
          <p:cNvPr id="3" name="Picture 2">
            <a:extLst>
              <a:ext uri="{FF2B5EF4-FFF2-40B4-BE49-F238E27FC236}">
                <a16:creationId xmlns:a16="http://schemas.microsoft.com/office/drawing/2014/main" id="{0AE92A3D-7939-532E-ECB2-7542B1C945B9}"/>
              </a:ext>
            </a:extLst>
          </p:cNvPr>
          <p:cNvPicPr>
            <a:picLocks noChangeAspect="1"/>
          </p:cNvPicPr>
          <p:nvPr/>
        </p:nvPicPr>
        <p:blipFill>
          <a:blip r:embed="rId2"/>
          <a:stretch>
            <a:fillRect/>
          </a:stretch>
        </p:blipFill>
        <p:spPr>
          <a:xfrm>
            <a:off x="438269" y="1957519"/>
            <a:ext cx="7063743" cy="3466119"/>
          </a:xfrm>
          <a:prstGeom prst="rect">
            <a:avLst/>
          </a:prstGeom>
        </p:spPr>
      </p:pic>
    </p:spTree>
    <p:extLst>
      <p:ext uri="{BB962C8B-B14F-4D97-AF65-F5344CB8AC3E}">
        <p14:creationId xmlns:p14="http://schemas.microsoft.com/office/powerpoint/2010/main" val="280717311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EB05D13-4F09-4669-B25E-4FD97D678B64}"/>
              </a:ext>
            </a:extLst>
          </p:cNvPr>
          <p:cNvSpPr txBox="1"/>
          <p:nvPr/>
        </p:nvSpPr>
        <p:spPr>
          <a:xfrm>
            <a:off x="4902416" y="159922"/>
            <a:ext cx="1781450" cy="461665"/>
          </a:xfrm>
          <a:prstGeom prst="rect">
            <a:avLst/>
          </a:prstGeom>
          <a:noFill/>
        </p:spPr>
        <p:txBody>
          <a:bodyPr wrap="none" rtlCol="0">
            <a:spAutoFit/>
          </a:bodyPr>
          <a:lstStyle/>
          <a:p>
            <a:r>
              <a:rPr lang="en-US" sz="2400" b="1" u="sng"/>
              <a:t>Classes: tags</a:t>
            </a:r>
            <a:endParaRPr lang="en-US" b="1" u="sng"/>
          </a:p>
        </p:txBody>
      </p:sp>
      <p:sp>
        <p:nvSpPr>
          <p:cNvPr id="4" name="TextBox 3">
            <a:extLst>
              <a:ext uri="{FF2B5EF4-FFF2-40B4-BE49-F238E27FC236}">
                <a16:creationId xmlns:a16="http://schemas.microsoft.com/office/drawing/2014/main" id="{7B986D15-0ABD-4D91-A649-36673758D880}"/>
              </a:ext>
            </a:extLst>
          </p:cNvPr>
          <p:cNvSpPr txBox="1"/>
          <p:nvPr/>
        </p:nvSpPr>
        <p:spPr>
          <a:xfrm>
            <a:off x="592602" y="1234796"/>
            <a:ext cx="3384196" cy="2308324"/>
          </a:xfrm>
          <a:prstGeom prst="rect">
            <a:avLst/>
          </a:prstGeom>
          <a:noFill/>
        </p:spPr>
        <p:txBody>
          <a:bodyPr wrap="none" rtlCol="0">
            <a:spAutoFit/>
          </a:bodyPr>
          <a:lstStyle/>
          <a:p>
            <a:r>
              <a:rPr lang="en-US"/>
              <a:t>class </a:t>
            </a:r>
            <a:r>
              <a:rPr lang="en-US" err="1"/>
              <a:t>NameofClass</a:t>
            </a:r>
            <a:r>
              <a:rPr lang="en-US"/>
              <a:t>(object):</a:t>
            </a:r>
          </a:p>
          <a:p>
            <a:r>
              <a:rPr lang="en-US"/>
              <a:t>    initialization stuff</a:t>
            </a:r>
          </a:p>
          <a:p>
            <a:r>
              <a:rPr lang="en-US"/>
              <a:t>    def __</a:t>
            </a:r>
            <a:r>
              <a:rPr lang="en-US" err="1"/>
              <a:t>init</a:t>
            </a:r>
            <a:r>
              <a:rPr lang="en-US"/>
              <a:t>__(self, </a:t>
            </a:r>
            <a:r>
              <a:rPr lang="en-US" b="1"/>
              <a:t>data</a:t>
            </a:r>
            <a:r>
              <a:rPr lang="en-US"/>
              <a:t>):</a:t>
            </a:r>
          </a:p>
          <a:p>
            <a:r>
              <a:rPr lang="en-US"/>
              <a:t>        self.part1 = something1(</a:t>
            </a:r>
            <a:r>
              <a:rPr lang="en-US" b="1"/>
              <a:t>data</a:t>
            </a:r>
            <a:r>
              <a:rPr lang="en-US"/>
              <a:t>)</a:t>
            </a:r>
          </a:p>
          <a:p>
            <a:r>
              <a:rPr lang="en-US"/>
              <a:t>        self.part2 = something2(</a:t>
            </a:r>
            <a:r>
              <a:rPr lang="en-US" b="1"/>
              <a:t>data</a:t>
            </a:r>
            <a:r>
              <a:rPr lang="en-US"/>
              <a:t>)</a:t>
            </a:r>
          </a:p>
          <a:p>
            <a:r>
              <a:rPr lang="en-US"/>
              <a:t>        self.part3 = something3(</a:t>
            </a:r>
            <a:r>
              <a:rPr lang="en-US" b="1"/>
              <a:t>data</a:t>
            </a:r>
            <a:r>
              <a:rPr lang="en-US"/>
              <a:t>)</a:t>
            </a:r>
          </a:p>
          <a:p>
            <a:r>
              <a:rPr lang="en-US"/>
              <a:t>        etc.</a:t>
            </a:r>
          </a:p>
          <a:p>
            <a:r>
              <a:rPr lang="en-US"/>
              <a:t>        </a:t>
            </a:r>
            <a:r>
              <a:rPr lang="en-US" err="1"/>
              <a:t>incrementalization</a:t>
            </a:r>
            <a:r>
              <a:rPr lang="en-US"/>
              <a:t> stuff</a:t>
            </a:r>
          </a:p>
        </p:txBody>
      </p:sp>
      <p:sp>
        <p:nvSpPr>
          <p:cNvPr id="21" name="TextBox 20">
            <a:extLst>
              <a:ext uri="{FF2B5EF4-FFF2-40B4-BE49-F238E27FC236}">
                <a16:creationId xmlns:a16="http://schemas.microsoft.com/office/drawing/2014/main" id="{C384AD47-3D50-46E7-A28C-D38250CB2ED9}"/>
              </a:ext>
            </a:extLst>
          </p:cNvPr>
          <p:cNvSpPr txBox="1"/>
          <p:nvPr/>
        </p:nvSpPr>
        <p:spPr>
          <a:xfrm>
            <a:off x="4705771" y="3525451"/>
            <a:ext cx="6446508" cy="954107"/>
          </a:xfrm>
          <a:prstGeom prst="rect">
            <a:avLst/>
          </a:prstGeom>
          <a:noFill/>
        </p:spPr>
        <p:txBody>
          <a:bodyPr wrap="none" rtlCol="0">
            <a:spAutoFit/>
          </a:bodyPr>
          <a:lstStyle/>
          <a:p>
            <a:r>
              <a:rPr lang="en-US" sz="1400"/>
              <a:t>We can keep track of the elements in the class (or do other things) as we create them.</a:t>
            </a:r>
          </a:p>
          <a:p>
            <a:r>
              <a:rPr lang="en-US" sz="1400"/>
              <a:t>initialization stuff involves some conjured parameters being set to something.  </a:t>
            </a:r>
          </a:p>
          <a:p>
            <a:r>
              <a:rPr lang="en-US" sz="1400"/>
              <a:t>It’s formally called a class attribute.  Then every time a new instance gets created,</a:t>
            </a:r>
          </a:p>
          <a:p>
            <a:r>
              <a:rPr lang="en-US" sz="1400"/>
              <a:t>the </a:t>
            </a:r>
            <a:r>
              <a:rPr lang="en-US" sz="1400" err="1"/>
              <a:t>incrementalization</a:t>
            </a:r>
            <a:r>
              <a:rPr lang="en-US" sz="1400"/>
              <a:t> stuff gets executed.  </a:t>
            </a:r>
          </a:p>
        </p:txBody>
      </p:sp>
      <mc:AlternateContent xmlns:mc="http://schemas.openxmlformats.org/markup-compatibility/2006" xmlns:p14="http://schemas.microsoft.com/office/powerpoint/2010/main">
        <mc:Choice Requires="p14">
          <p:contentPart p14:bwMode="auto" r:id="rId2">
            <p14:nvContentPartPr>
              <p14:cNvPr id="24" name="Ink 23">
                <a:extLst>
                  <a:ext uri="{FF2B5EF4-FFF2-40B4-BE49-F238E27FC236}">
                    <a16:creationId xmlns:a16="http://schemas.microsoft.com/office/drawing/2014/main" id="{23F547B8-0C01-400F-AEAE-3785BE5820A4}"/>
                  </a:ext>
                </a:extLst>
              </p14:cNvPr>
              <p14:cNvContentPartPr/>
              <p14:nvPr/>
            </p14:nvContentPartPr>
            <p14:xfrm>
              <a:off x="2695617" y="1685195"/>
              <a:ext cx="1892520" cy="2028600"/>
            </p14:xfrm>
          </p:contentPart>
        </mc:Choice>
        <mc:Fallback xmlns="">
          <p:pic>
            <p:nvPicPr>
              <p:cNvPr id="24" name="Ink 23">
                <a:extLst>
                  <a:ext uri="{FF2B5EF4-FFF2-40B4-BE49-F238E27FC236}">
                    <a16:creationId xmlns:a16="http://schemas.microsoft.com/office/drawing/2014/main" id="{23F547B8-0C01-400F-AEAE-3785BE5820A4}"/>
                  </a:ext>
                </a:extLst>
              </p:cNvPr>
              <p:cNvPicPr/>
              <p:nvPr/>
            </p:nvPicPr>
            <p:blipFill>
              <a:blip r:embed="rId3"/>
              <a:stretch>
                <a:fillRect/>
              </a:stretch>
            </p:blipFill>
            <p:spPr>
              <a:xfrm>
                <a:off x="2677617" y="1667198"/>
                <a:ext cx="1928160" cy="2064234"/>
              </a:xfrm>
              <a:prstGeom prst="rect">
                <a:avLst/>
              </a:prstGeom>
            </p:spPr>
          </p:pic>
        </mc:Fallback>
      </mc:AlternateContent>
      <p:sp>
        <p:nvSpPr>
          <p:cNvPr id="3" name="Freeform: Shape 2">
            <a:extLst>
              <a:ext uri="{FF2B5EF4-FFF2-40B4-BE49-F238E27FC236}">
                <a16:creationId xmlns:a16="http://schemas.microsoft.com/office/drawing/2014/main" id="{73F00220-F523-4DEB-8057-C93DA80EC07D}"/>
              </a:ext>
            </a:extLst>
          </p:cNvPr>
          <p:cNvSpPr/>
          <p:nvPr/>
        </p:nvSpPr>
        <p:spPr>
          <a:xfrm>
            <a:off x="2845135" y="1461303"/>
            <a:ext cx="2267338" cy="195942"/>
          </a:xfrm>
          <a:custGeom>
            <a:avLst/>
            <a:gdLst>
              <a:gd name="connsiteX0" fmla="*/ 0 w 2267338"/>
              <a:gd name="connsiteY0" fmla="*/ 195942 h 195942"/>
              <a:gd name="connsiteX1" fmla="*/ 541175 w 2267338"/>
              <a:gd name="connsiteY1" fmla="*/ 177281 h 195942"/>
              <a:gd name="connsiteX2" fmla="*/ 802432 w 2267338"/>
              <a:gd name="connsiteY2" fmla="*/ 149289 h 195942"/>
              <a:gd name="connsiteX3" fmla="*/ 849085 w 2267338"/>
              <a:gd name="connsiteY3" fmla="*/ 139959 h 195942"/>
              <a:gd name="connsiteX4" fmla="*/ 933061 w 2267338"/>
              <a:gd name="connsiteY4" fmla="*/ 130628 h 195942"/>
              <a:gd name="connsiteX5" fmla="*/ 1007706 w 2267338"/>
              <a:gd name="connsiteY5" fmla="*/ 121297 h 195942"/>
              <a:gd name="connsiteX6" fmla="*/ 1091681 w 2267338"/>
              <a:gd name="connsiteY6" fmla="*/ 102636 h 195942"/>
              <a:gd name="connsiteX7" fmla="*/ 1166326 w 2267338"/>
              <a:gd name="connsiteY7" fmla="*/ 83975 h 195942"/>
              <a:gd name="connsiteX8" fmla="*/ 1194318 w 2267338"/>
              <a:gd name="connsiteY8" fmla="*/ 74644 h 195942"/>
              <a:gd name="connsiteX9" fmla="*/ 1259632 w 2267338"/>
              <a:gd name="connsiteY9" fmla="*/ 65314 h 195942"/>
              <a:gd name="connsiteX10" fmla="*/ 1296955 w 2267338"/>
              <a:gd name="connsiteY10" fmla="*/ 55983 h 195942"/>
              <a:gd name="connsiteX11" fmla="*/ 1324947 w 2267338"/>
              <a:gd name="connsiteY11" fmla="*/ 46653 h 195942"/>
              <a:gd name="connsiteX12" fmla="*/ 1390261 w 2267338"/>
              <a:gd name="connsiteY12" fmla="*/ 37322 h 195942"/>
              <a:gd name="connsiteX13" fmla="*/ 2024742 w 2267338"/>
              <a:gd name="connsiteY13" fmla="*/ 27991 h 195942"/>
              <a:gd name="connsiteX14" fmla="*/ 2108718 w 2267338"/>
              <a:gd name="connsiteY14" fmla="*/ 18661 h 195942"/>
              <a:gd name="connsiteX15" fmla="*/ 2202024 w 2267338"/>
              <a:gd name="connsiteY15" fmla="*/ 0 h 195942"/>
              <a:gd name="connsiteX16" fmla="*/ 2267338 w 2267338"/>
              <a:gd name="connsiteY16" fmla="*/ 0 h 195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67338" h="195942">
                <a:moveTo>
                  <a:pt x="0" y="195942"/>
                </a:moveTo>
                <a:lnTo>
                  <a:pt x="541175" y="177281"/>
                </a:lnTo>
                <a:cubicBezTo>
                  <a:pt x="603375" y="173224"/>
                  <a:pt x="724337" y="162305"/>
                  <a:pt x="802432" y="149289"/>
                </a:cubicBezTo>
                <a:cubicBezTo>
                  <a:pt x="818075" y="146682"/>
                  <a:pt x="833385" y="142202"/>
                  <a:pt x="849085" y="139959"/>
                </a:cubicBezTo>
                <a:cubicBezTo>
                  <a:pt x="876966" y="135976"/>
                  <a:pt x="905090" y="133919"/>
                  <a:pt x="933061" y="130628"/>
                </a:cubicBezTo>
                <a:lnTo>
                  <a:pt x="1007706" y="121297"/>
                </a:lnTo>
                <a:cubicBezTo>
                  <a:pt x="1067306" y="101432"/>
                  <a:pt x="999721" y="122342"/>
                  <a:pt x="1091681" y="102636"/>
                </a:cubicBezTo>
                <a:cubicBezTo>
                  <a:pt x="1116759" y="97262"/>
                  <a:pt x="1141995" y="92086"/>
                  <a:pt x="1166326" y="83975"/>
                </a:cubicBezTo>
                <a:cubicBezTo>
                  <a:pt x="1175657" y="80865"/>
                  <a:pt x="1184674" y="76573"/>
                  <a:pt x="1194318" y="74644"/>
                </a:cubicBezTo>
                <a:cubicBezTo>
                  <a:pt x="1215883" y="70331"/>
                  <a:pt x="1237994" y="69248"/>
                  <a:pt x="1259632" y="65314"/>
                </a:cubicBezTo>
                <a:cubicBezTo>
                  <a:pt x="1272249" y="63020"/>
                  <a:pt x="1284624" y="59506"/>
                  <a:pt x="1296955" y="55983"/>
                </a:cubicBezTo>
                <a:cubicBezTo>
                  <a:pt x="1306412" y="53281"/>
                  <a:pt x="1315303" y="48582"/>
                  <a:pt x="1324947" y="46653"/>
                </a:cubicBezTo>
                <a:cubicBezTo>
                  <a:pt x="1346512" y="42340"/>
                  <a:pt x="1368276" y="37908"/>
                  <a:pt x="1390261" y="37322"/>
                </a:cubicBezTo>
                <a:cubicBezTo>
                  <a:pt x="1601702" y="31683"/>
                  <a:pt x="1813248" y="31101"/>
                  <a:pt x="2024742" y="27991"/>
                </a:cubicBezTo>
                <a:cubicBezTo>
                  <a:pt x="2052734" y="24881"/>
                  <a:pt x="2080898" y="23053"/>
                  <a:pt x="2108718" y="18661"/>
                </a:cubicBezTo>
                <a:cubicBezTo>
                  <a:pt x="2140048" y="13714"/>
                  <a:pt x="2170306" y="0"/>
                  <a:pt x="2202024" y="0"/>
                </a:cubicBezTo>
                <a:lnTo>
                  <a:pt x="2267338"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C796876A-DB75-4720-B5C2-FB49CC82C5FE}"/>
              </a:ext>
            </a:extLst>
          </p:cNvPr>
          <p:cNvSpPr txBox="1"/>
          <p:nvPr/>
        </p:nvSpPr>
        <p:spPr>
          <a:xfrm>
            <a:off x="5259889" y="1208796"/>
            <a:ext cx="4779147" cy="1600438"/>
          </a:xfrm>
          <a:prstGeom prst="rect">
            <a:avLst/>
          </a:prstGeom>
          <a:noFill/>
        </p:spPr>
        <p:txBody>
          <a:bodyPr wrap="square" rtlCol="0">
            <a:spAutoFit/>
          </a:bodyPr>
          <a:lstStyle/>
          <a:p>
            <a:r>
              <a:rPr lang="en-US" sz="1400"/>
              <a:t>I think that whatever you put here gets executed the first time (and only the first time) you create an instance of that class, and is sort of stored ‘somewhere’.  Can store variable definitions, or even functions, etc.  These wouldn’t be considered auxiliary things, functions that are necessary for calculation of self.properties or methods I guess, but wouldn’t be considered integral parts of the class itself.  </a:t>
            </a:r>
            <a:endParaRPr lang="en-US"/>
          </a:p>
        </p:txBody>
      </p:sp>
    </p:spTree>
    <p:extLst>
      <p:ext uri="{BB962C8B-B14F-4D97-AF65-F5344CB8AC3E}">
        <p14:creationId xmlns:p14="http://schemas.microsoft.com/office/powerpoint/2010/main" val="50701057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CA09E5F-3D98-4C29-AFE8-56A6E965D6A7}"/>
              </a:ext>
            </a:extLst>
          </p:cNvPr>
          <p:cNvPicPr>
            <a:picLocks noChangeAspect="1"/>
          </p:cNvPicPr>
          <p:nvPr/>
        </p:nvPicPr>
        <p:blipFill>
          <a:blip r:embed="rId2"/>
          <a:stretch>
            <a:fillRect/>
          </a:stretch>
        </p:blipFill>
        <p:spPr>
          <a:xfrm>
            <a:off x="328612" y="1765138"/>
            <a:ext cx="7773693" cy="3061899"/>
          </a:xfrm>
          <a:prstGeom prst="rect">
            <a:avLst/>
          </a:prstGeom>
        </p:spPr>
      </p:pic>
      <p:sp>
        <p:nvSpPr>
          <p:cNvPr id="3" name="TextBox 2">
            <a:extLst>
              <a:ext uri="{FF2B5EF4-FFF2-40B4-BE49-F238E27FC236}">
                <a16:creationId xmlns:a16="http://schemas.microsoft.com/office/drawing/2014/main" id="{ED692379-9166-4DE8-AD6B-2550B1A26A4B}"/>
              </a:ext>
            </a:extLst>
          </p:cNvPr>
          <p:cNvSpPr txBox="1"/>
          <p:nvPr/>
        </p:nvSpPr>
        <p:spPr>
          <a:xfrm>
            <a:off x="4588792" y="167864"/>
            <a:ext cx="1781450" cy="461665"/>
          </a:xfrm>
          <a:prstGeom prst="rect">
            <a:avLst/>
          </a:prstGeom>
          <a:noFill/>
        </p:spPr>
        <p:txBody>
          <a:bodyPr wrap="none" rtlCol="0">
            <a:spAutoFit/>
          </a:bodyPr>
          <a:lstStyle/>
          <a:p>
            <a:r>
              <a:rPr lang="en-US" sz="2400" b="1" u="sng"/>
              <a:t>Classes: tags</a:t>
            </a:r>
            <a:endParaRPr lang="en-US" b="1" u="sng"/>
          </a:p>
        </p:txBody>
      </p:sp>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1DC3FAC3-154D-4D04-9A97-FAD9FD36765A}"/>
                  </a:ext>
                </a:extLst>
              </p14:cNvPr>
              <p14:cNvContentPartPr/>
              <p14:nvPr/>
            </p14:nvContentPartPr>
            <p14:xfrm>
              <a:off x="2998650" y="4036356"/>
              <a:ext cx="1557360" cy="364320"/>
            </p14:xfrm>
          </p:contentPart>
        </mc:Choice>
        <mc:Fallback xmlns="">
          <p:pic>
            <p:nvPicPr>
              <p:cNvPr id="4" name="Ink 3">
                <a:extLst>
                  <a:ext uri="{FF2B5EF4-FFF2-40B4-BE49-F238E27FC236}">
                    <a16:creationId xmlns:a16="http://schemas.microsoft.com/office/drawing/2014/main" id="{1DC3FAC3-154D-4D04-9A97-FAD9FD36765A}"/>
                  </a:ext>
                </a:extLst>
              </p:cNvPr>
              <p:cNvPicPr/>
              <p:nvPr/>
            </p:nvPicPr>
            <p:blipFill>
              <a:blip r:embed="rId4"/>
              <a:stretch>
                <a:fillRect/>
              </a:stretch>
            </p:blipFill>
            <p:spPr>
              <a:xfrm>
                <a:off x="2980650" y="4018356"/>
                <a:ext cx="1593000" cy="399960"/>
              </a:xfrm>
              <a:prstGeom prst="rect">
                <a:avLst/>
              </a:prstGeom>
            </p:spPr>
          </p:pic>
        </mc:Fallback>
      </mc:AlternateContent>
      <p:sp>
        <p:nvSpPr>
          <p:cNvPr id="5" name="TextBox 4">
            <a:extLst>
              <a:ext uri="{FF2B5EF4-FFF2-40B4-BE49-F238E27FC236}">
                <a16:creationId xmlns:a16="http://schemas.microsoft.com/office/drawing/2014/main" id="{1A4718F2-83C0-44B0-BA1B-4DA2EA6B55DE}"/>
              </a:ext>
            </a:extLst>
          </p:cNvPr>
          <p:cNvSpPr txBox="1"/>
          <p:nvPr/>
        </p:nvSpPr>
        <p:spPr>
          <a:xfrm>
            <a:off x="4972028" y="4036356"/>
            <a:ext cx="6260553" cy="954107"/>
          </a:xfrm>
          <a:prstGeom prst="rect">
            <a:avLst/>
          </a:prstGeom>
          <a:noFill/>
        </p:spPr>
        <p:txBody>
          <a:bodyPr wrap="square" rtlCol="0">
            <a:spAutoFit/>
          </a:bodyPr>
          <a:lstStyle/>
          <a:p>
            <a:r>
              <a:rPr lang="en-US" sz="1400"/>
              <a:t>must refer to tag via </a:t>
            </a:r>
            <a:r>
              <a:rPr lang="en-US" sz="1400" err="1"/>
              <a:t>Rabbit.tag</a:t>
            </a:r>
            <a:r>
              <a:rPr lang="en-US" sz="1400"/>
              <a:t>, i.e., </a:t>
            </a:r>
            <a:r>
              <a:rPr lang="en-US" sz="1400" err="1"/>
              <a:t>Class.initializationvariable</a:t>
            </a:r>
            <a:r>
              <a:rPr lang="en-US" sz="1400"/>
              <a:t>.  Seems that whenever you need to refer to outside the immediate function, but in the same class, or even another, you need to specify ‘directions’.  </a:t>
            </a:r>
            <a:r>
              <a:rPr lang="en-US" sz="1400" err="1"/>
              <a:t>Rabbit.tag</a:t>
            </a:r>
            <a:r>
              <a:rPr lang="en-US" sz="1400"/>
              <a:t> tells it to start in class Rabbit and then go to the tag.</a:t>
            </a:r>
          </a:p>
        </p:txBody>
      </p:sp>
      <p:sp>
        <p:nvSpPr>
          <p:cNvPr id="6" name="TextBox 5">
            <a:extLst>
              <a:ext uri="{FF2B5EF4-FFF2-40B4-BE49-F238E27FC236}">
                <a16:creationId xmlns:a16="http://schemas.microsoft.com/office/drawing/2014/main" id="{4895B9E7-2962-4F48-BA0D-B41B6A4AA082}"/>
              </a:ext>
            </a:extLst>
          </p:cNvPr>
          <p:cNvSpPr txBox="1"/>
          <p:nvPr/>
        </p:nvSpPr>
        <p:spPr>
          <a:xfrm>
            <a:off x="503852" y="1124106"/>
            <a:ext cx="5475410" cy="369332"/>
          </a:xfrm>
          <a:prstGeom prst="rect">
            <a:avLst/>
          </a:prstGeom>
          <a:noFill/>
        </p:spPr>
        <p:txBody>
          <a:bodyPr wrap="none" rtlCol="0">
            <a:spAutoFit/>
          </a:bodyPr>
          <a:lstStyle/>
          <a:p>
            <a:r>
              <a:rPr lang="en-US"/>
              <a:t>An example of that initialization/</a:t>
            </a:r>
            <a:r>
              <a:rPr lang="en-US" err="1"/>
              <a:t>incrementalization</a:t>
            </a:r>
            <a:r>
              <a:rPr lang="en-US"/>
              <a:t> stuff</a:t>
            </a:r>
          </a:p>
        </p:txBody>
      </p:sp>
      <p:sp>
        <p:nvSpPr>
          <p:cNvPr id="7" name="TextBox 6">
            <a:extLst>
              <a:ext uri="{FF2B5EF4-FFF2-40B4-BE49-F238E27FC236}">
                <a16:creationId xmlns:a16="http://schemas.microsoft.com/office/drawing/2014/main" id="{305528C9-34CB-42A1-933B-FFEE6653C048}"/>
              </a:ext>
            </a:extLst>
          </p:cNvPr>
          <p:cNvSpPr txBox="1"/>
          <p:nvPr/>
        </p:nvSpPr>
        <p:spPr>
          <a:xfrm>
            <a:off x="852257" y="5268420"/>
            <a:ext cx="5517985" cy="369332"/>
          </a:xfrm>
          <a:prstGeom prst="rect">
            <a:avLst/>
          </a:prstGeom>
          <a:noFill/>
        </p:spPr>
        <p:txBody>
          <a:bodyPr wrap="none" rtlCol="0">
            <a:spAutoFit/>
          </a:bodyPr>
          <a:lstStyle/>
          <a:p>
            <a:r>
              <a:rPr lang="en-US"/>
              <a:t>This will tell you what number instance of this class it is.  </a:t>
            </a:r>
          </a:p>
        </p:txBody>
      </p:sp>
    </p:spTree>
    <p:extLst>
      <p:ext uri="{BB962C8B-B14F-4D97-AF65-F5344CB8AC3E}">
        <p14:creationId xmlns:p14="http://schemas.microsoft.com/office/powerpoint/2010/main" val="132447409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D692379-9166-4DE8-AD6B-2550B1A26A4B}"/>
              </a:ext>
            </a:extLst>
          </p:cNvPr>
          <p:cNvSpPr txBox="1"/>
          <p:nvPr/>
        </p:nvSpPr>
        <p:spPr>
          <a:xfrm>
            <a:off x="4588792" y="167864"/>
            <a:ext cx="1781450" cy="461665"/>
          </a:xfrm>
          <a:prstGeom prst="rect">
            <a:avLst/>
          </a:prstGeom>
          <a:noFill/>
        </p:spPr>
        <p:txBody>
          <a:bodyPr wrap="none" rtlCol="0">
            <a:spAutoFit/>
          </a:bodyPr>
          <a:lstStyle/>
          <a:p>
            <a:r>
              <a:rPr lang="en-US" sz="2400" b="1" u="sng"/>
              <a:t>Classes: tags</a:t>
            </a:r>
            <a:endParaRPr lang="en-US" b="1" u="sng"/>
          </a:p>
        </p:txBody>
      </p:sp>
      <p:sp>
        <p:nvSpPr>
          <p:cNvPr id="6" name="TextBox 5">
            <a:extLst>
              <a:ext uri="{FF2B5EF4-FFF2-40B4-BE49-F238E27FC236}">
                <a16:creationId xmlns:a16="http://schemas.microsoft.com/office/drawing/2014/main" id="{4895B9E7-2962-4F48-BA0D-B41B6A4AA082}"/>
              </a:ext>
            </a:extLst>
          </p:cNvPr>
          <p:cNvSpPr txBox="1"/>
          <p:nvPr/>
        </p:nvSpPr>
        <p:spPr>
          <a:xfrm>
            <a:off x="503852" y="1124106"/>
            <a:ext cx="5644879" cy="369332"/>
          </a:xfrm>
          <a:prstGeom prst="rect">
            <a:avLst/>
          </a:prstGeom>
          <a:noFill/>
        </p:spPr>
        <p:txBody>
          <a:bodyPr wrap="none" rtlCol="0">
            <a:spAutoFit/>
          </a:bodyPr>
          <a:lstStyle/>
          <a:p>
            <a:r>
              <a:rPr lang="en-US"/>
              <a:t>An example of defining a function in the initialization part:</a:t>
            </a:r>
          </a:p>
        </p:txBody>
      </p:sp>
      <p:pic>
        <p:nvPicPr>
          <p:cNvPr id="8" name="Picture 7">
            <a:extLst>
              <a:ext uri="{FF2B5EF4-FFF2-40B4-BE49-F238E27FC236}">
                <a16:creationId xmlns:a16="http://schemas.microsoft.com/office/drawing/2014/main" id="{032607FF-EAB6-36C1-D516-584EE2E107D3}"/>
              </a:ext>
            </a:extLst>
          </p:cNvPr>
          <p:cNvPicPr>
            <a:picLocks noChangeAspect="1"/>
          </p:cNvPicPr>
          <p:nvPr/>
        </p:nvPicPr>
        <p:blipFill>
          <a:blip r:embed="rId2"/>
          <a:stretch>
            <a:fillRect/>
          </a:stretch>
        </p:blipFill>
        <p:spPr>
          <a:xfrm>
            <a:off x="616457" y="1681315"/>
            <a:ext cx="5753785" cy="4620670"/>
          </a:xfrm>
          <a:prstGeom prst="rect">
            <a:avLst/>
          </a:prstGeom>
        </p:spPr>
      </p:pic>
    </p:spTree>
    <p:extLst>
      <p:ext uri="{BB962C8B-B14F-4D97-AF65-F5344CB8AC3E}">
        <p14:creationId xmlns:p14="http://schemas.microsoft.com/office/powerpoint/2010/main" val="401752298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EB05D13-4F09-4669-B25E-4FD97D678B64}"/>
              </a:ext>
            </a:extLst>
          </p:cNvPr>
          <p:cNvSpPr txBox="1"/>
          <p:nvPr/>
        </p:nvSpPr>
        <p:spPr>
          <a:xfrm>
            <a:off x="3749730" y="172620"/>
            <a:ext cx="3095399" cy="461665"/>
          </a:xfrm>
          <a:prstGeom prst="rect">
            <a:avLst/>
          </a:prstGeom>
          <a:noFill/>
        </p:spPr>
        <p:txBody>
          <a:bodyPr wrap="none" rtlCol="0">
            <a:spAutoFit/>
          </a:bodyPr>
          <a:lstStyle/>
          <a:p>
            <a:r>
              <a:rPr lang="en-US" sz="2400" b="1" u="sng"/>
              <a:t>Classes: display format</a:t>
            </a:r>
            <a:endParaRPr lang="en-US" b="1" u="sng"/>
          </a:p>
        </p:txBody>
      </p:sp>
      <p:sp>
        <p:nvSpPr>
          <p:cNvPr id="3" name="TextBox 2">
            <a:extLst>
              <a:ext uri="{FF2B5EF4-FFF2-40B4-BE49-F238E27FC236}">
                <a16:creationId xmlns:a16="http://schemas.microsoft.com/office/drawing/2014/main" id="{03EF2A43-95BA-4E93-A4D6-8FF717298B79}"/>
              </a:ext>
            </a:extLst>
          </p:cNvPr>
          <p:cNvSpPr txBox="1"/>
          <p:nvPr/>
        </p:nvSpPr>
        <p:spPr>
          <a:xfrm>
            <a:off x="333923" y="873798"/>
            <a:ext cx="6831614" cy="369332"/>
          </a:xfrm>
          <a:prstGeom prst="rect">
            <a:avLst/>
          </a:prstGeom>
          <a:noFill/>
        </p:spPr>
        <p:txBody>
          <a:bodyPr wrap="none" rtlCol="0">
            <a:spAutoFit/>
          </a:bodyPr>
          <a:lstStyle/>
          <a:p>
            <a:r>
              <a:rPr lang="en-US"/>
              <a:t>You can change how it is displayed if you wish, using a __str__ function,</a:t>
            </a:r>
          </a:p>
        </p:txBody>
      </p:sp>
      <p:sp>
        <p:nvSpPr>
          <p:cNvPr id="20" name="TextBox 19">
            <a:extLst>
              <a:ext uri="{FF2B5EF4-FFF2-40B4-BE49-F238E27FC236}">
                <a16:creationId xmlns:a16="http://schemas.microsoft.com/office/drawing/2014/main" id="{598C24DE-6931-4D2A-A844-6A295C31D248}"/>
              </a:ext>
            </a:extLst>
          </p:cNvPr>
          <p:cNvSpPr txBox="1"/>
          <p:nvPr/>
        </p:nvSpPr>
        <p:spPr>
          <a:xfrm>
            <a:off x="377332" y="1307022"/>
            <a:ext cx="3384196" cy="3139321"/>
          </a:xfrm>
          <a:prstGeom prst="rect">
            <a:avLst/>
          </a:prstGeom>
          <a:noFill/>
        </p:spPr>
        <p:txBody>
          <a:bodyPr wrap="none" rtlCol="0">
            <a:spAutoFit/>
          </a:bodyPr>
          <a:lstStyle/>
          <a:p>
            <a:r>
              <a:rPr lang="en-US"/>
              <a:t>class </a:t>
            </a:r>
            <a:r>
              <a:rPr lang="en-US" err="1"/>
              <a:t>NameofClass</a:t>
            </a:r>
            <a:r>
              <a:rPr lang="en-US"/>
              <a:t>(object):</a:t>
            </a:r>
          </a:p>
          <a:p>
            <a:r>
              <a:rPr lang="en-US"/>
              <a:t>    initialization stuff</a:t>
            </a:r>
          </a:p>
          <a:p>
            <a:r>
              <a:rPr lang="en-US"/>
              <a:t>    def __</a:t>
            </a:r>
            <a:r>
              <a:rPr lang="en-US" err="1"/>
              <a:t>init</a:t>
            </a:r>
            <a:r>
              <a:rPr lang="en-US"/>
              <a:t>__(self, </a:t>
            </a:r>
            <a:r>
              <a:rPr lang="en-US" b="1"/>
              <a:t>data</a:t>
            </a:r>
            <a:r>
              <a:rPr lang="en-US"/>
              <a:t>):</a:t>
            </a:r>
          </a:p>
          <a:p>
            <a:r>
              <a:rPr lang="en-US"/>
              <a:t>        self.part1 = something1(</a:t>
            </a:r>
            <a:r>
              <a:rPr lang="en-US" b="1"/>
              <a:t>data</a:t>
            </a:r>
            <a:r>
              <a:rPr lang="en-US"/>
              <a:t>)</a:t>
            </a:r>
          </a:p>
          <a:p>
            <a:r>
              <a:rPr lang="en-US"/>
              <a:t>        self.part2 = something2(</a:t>
            </a:r>
            <a:r>
              <a:rPr lang="en-US" b="1"/>
              <a:t>data</a:t>
            </a:r>
            <a:r>
              <a:rPr lang="en-US"/>
              <a:t>)</a:t>
            </a:r>
          </a:p>
          <a:p>
            <a:r>
              <a:rPr lang="en-US"/>
              <a:t>        self.part3 = something3(</a:t>
            </a:r>
            <a:r>
              <a:rPr lang="en-US" b="1"/>
              <a:t>data</a:t>
            </a:r>
            <a:r>
              <a:rPr lang="en-US"/>
              <a:t>)</a:t>
            </a:r>
          </a:p>
          <a:p>
            <a:r>
              <a:rPr lang="en-US"/>
              <a:t>        etc.</a:t>
            </a:r>
          </a:p>
          <a:p>
            <a:r>
              <a:rPr lang="en-US"/>
              <a:t>        </a:t>
            </a:r>
            <a:r>
              <a:rPr lang="en-US" err="1"/>
              <a:t>incrementalization</a:t>
            </a:r>
            <a:r>
              <a:rPr lang="en-US"/>
              <a:t> stuff</a:t>
            </a:r>
          </a:p>
          <a:p>
            <a:r>
              <a:rPr lang="en-US"/>
              <a:t>    def __str__(self):</a:t>
            </a:r>
          </a:p>
          <a:p>
            <a:r>
              <a:rPr lang="en-US"/>
              <a:t>        bunch of instructions…</a:t>
            </a:r>
          </a:p>
          <a:p>
            <a:r>
              <a:rPr lang="en-US"/>
              <a:t>        return (some string)</a:t>
            </a:r>
          </a:p>
        </p:txBody>
      </p:sp>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a16="http://schemas.microsoft.com/office/drawing/2014/main" id="{1B5109A5-A762-4CAC-B334-0229ACB42905}"/>
                  </a:ext>
                </a:extLst>
              </p14:cNvPr>
              <p14:cNvContentPartPr/>
              <p14:nvPr/>
            </p14:nvContentPartPr>
            <p14:xfrm>
              <a:off x="2985267" y="1788298"/>
              <a:ext cx="2625480" cy="1745640"/>
            </p14:xfrm>
          </p:contentPart>
        </mc:Choice>
        <mc:Fallback xmlns="">
          <p:pic>
            <p:nvPicPr>
              <p:cNvPr id="4" name="Ink 3">
                <a:extLst>
                  <a:ext uri="{FF2B5EF4-FFF2-40B4-BE49-F238E27FC236}">
                    <a16:creationId xmlns:a16="http://schemas.microsoft.com/office/drawing/2014/main" id="{1B5109A5-A762-4CAC-B334-0229ACB42905}"/>
                  </a:ext>
                </a:extLst>
              </p:cNvPr>
              <p:cNvPicPr/>
              <p:nvPr/>
            </p:nvPicPr>
            <p:blipFill>
              <a:blip r:embed="rId3"/>
              <a:stretch>
                <a:fillRect/>
              </a:stretch>
            </p:blipFill>
            <p:spPr>
              <a:xfrm>
                <a:off x="2967265" y="1770298"/>
                <a:ext cx="2661125" cy="1781280"/>
              </a:xfrm>
              <a:prstGeom prst="rect">
                <a:avLst/>
              </a:prstGeom>
            </p:spPr>
          </p:pic>
        </mc:Fallback>
      </mc:AlternateContent>
      <p:sp>
        <p:nvSpPr>
          <p:cNvPr id="5" name="TextBox 4">
            <a:extLst>
              <a:ext uri="{FF2B5EF4-FFF2-40B4-BE49-F238E27FC236}">
                <a16:creationId xmlns:a16="http://schemas.microsoft.com/office/drawing/2014/main" id="{C2E6A166-57F2-4DD8-8D0F-EF4E8D44DFB8}"/>
              </a:ext>
            </a:extLst>
          </p:cNvPr>
          <p:cNvSpPr txBox="1"/>
          <p:nvPr/>
        </p:nvSpPr>
        <p:spPr>
          <a:xfrm>
            <a:off x="5728996" y="3001571"/>
            <a:ext cx="5324150" cy="584775"/>
          </a:xfrm>
          <a:prstGeom prst="rect">
            <a:avLst/>
          </a:prstGeom>
          <a:noFill/>
        </p:spPr>
        <p:txBody>
          <a:bodyPr wrap="none" rtlCol="0">
            <a:spAutoFit/>
          </a:bodyPr>
          <a:lstStyle/>
          <a:p>
            <a:r>
              <a:rPr lang="en-US" sz="1600"/>
              <a:t>I’m leaving the </a:t>
            </a:r>
            <a:r>
              <a:rPr lang="en-US" sz="1600" err="1"/>
              <a:t>incrementalization</a:t>
            </a:r>
            <a:r>
              <a:rPr lang="en-US" sz="1600"/>
              <a:t> stuff inside the __</a:t>
            </a:r>
            <a:r>
              <a:rPr lang="en-US" sz="1600" err="1"/>
              <a:t>init</a:t>
            </a:r>
            <a:r>
              <a:rPr lang="en-US" sz="1600"/>
              <a:t>__</a:t>
            </a:r>
          </a:p>
          <a:p>
            <a:r>
              <a:rPr lang="en-US" sz="1600"/>
              <a:t>function, but I wonder if it could go inside the other methods.</a:t>
            </a:r>
          </a:p>
        </p:txBody>
      </p:sp>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B3140A30-4934-4F44-8F01-95A4D3C38EC2}"/>
                  </a:ext>
                </a:extLst>
              </p14:cNvPr>
              <p14:cNvContentPartPr/>
              <p14:nvPr/>
            </p14:nvContentPartPr>
            <p14:xfrm>
              <a:off x="2174673" y="4427279"/>
              <a:ext cx="550772" cy="771840"/>
            </p14:xfrm>
          </p:contentPart>
        </mc:Choice>
        <mc:Fallback xmlns="">
          <p:pic>
            <p:nvPicPr>
              <p:cNvPr id="6" name="Ink 5">
                <a:extLst>
                  <a:ext uri="{FF2B5EF4-FFF2-40B4-BE49-F238E27FC236}">
                    <a16:creationId xmlns:a16="http://schemas.microsoft.com/office/drawing/2014/main" id="{B3140A30-4934-4F44-8F01-95A4D3C38EC2}"/>
                  </a:ext>
                </a:extLst>
              </p:cNvPr>
              <p:cNvPicPr/>
              <p:nvPr/>
            </p:nvPicPr>
            <p:blipFill>
              <a:blip r:embed="rId5"/>
              <a:stretch>
                <a:fillRect/>
              </a:stretch>
            </p:blipFill>
            <p:spPr>
              <a:xfrm>
                <a:off x="2165668" y="4418279"/>
                <a:ext cx="568423" cy="789480"/>
              </a:xfrm>
              <a:prstGeom prst="rect">
                <a:avLst/>
              </a:prstGeom>
            </p:spPr>
          </p:pic>
        </mc:Fallback>
      </mc:AlternateContent>
      <p:sp>
        <p:nvSpPr>
          <p:cNvPr id="7" name="TextBox 6">
            <a:extLst>
              <a:ext uri="{FF2B5EF4-FFF2-40B4-BE49-F238E27FC236}">
                <a16:creationId xmlns:a16="http://schemas.microsoft.com/office/drawing/2014/main" id="{0EADFEA3-E59A-46D2-80BA-237D3C23F734}"/>
              </a:ext>
            </a:extLst>
          </p:cNvPr>
          <p:cNvSpPr txBox="1"/>
          <p:nvPr/>
        </p:nvSpPr>
        <p:spPr>
          <a:xfrm>
            <a:off x="3095156" y="4023963"/>
            <a:ext cx="9096844" cy="2677656"/>
          </a:xfrm>
          <a:prstGeom prst="rect">
            <a:avLst/>
          </a:prstGeom>
          <a:noFill/>
        </p:spPr>
        <p:txBody>
          <a:bodyPr wrap="square" rtlCol="0">
            <a:spAutoFit/>
          </a:bodyPr>
          <a:lstStyle/>
          <a:p>
            <a:r>
              <a:rPr lang="en-US" sz="1400"/>
              <a:t>Was considering it weird that we have a return statement, instead of a print statement.  But this is a function, so it should have a return statement, really.  And note that it is printing out a string, so everything here must be in string format.  And ‘some string’ doesn’t have to be the explicit string itself; it can be just a variable which is equal to the string.  Apparently, there can also only be one return statement.  If you need for loops, and things, to make the string, then you’ll have to create it in the bunch of instructions (including ‘\n’, ‘\s’, and whatever), and then print out the whole thing at once in return.  Another thing: if you want to include the output of some other object in the output here, then you’d reference it as str(object).  So observe that basically the __str__  function is telling Python how to convert the object to a string, just ike it already knows how to do with, say, numbers or whatever.  This is an example of ‘overwriting’, which we’ll get into later.   Also, you can invoke with classinstance.__str__(); this is the same as string(classinstance) I think.  So along those lines, i wonder what classinstance.__init__() will render.  Last, again I don’t think you necessarily need ‘self’ argument in method if for some reason the class attributes aren’t going to be invoked.  Along those lines, I suppose you could also add arguments to the __str__() function too, if desired.</a:t>
            </a:r>
          </a:p>
        </p:txBody>
      </p:sp>
    </p:spTree>
    <p:extLst>
      <p:ext uri="{BB962C8B-B14F-4D97-AF65-F5344CB8AC3E}">
        <p14:creationId xmlns:p14="http://schemas.microsoft.com/office/powerpoint/2010/main" val="386750909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EB05D13-4F09-4669-B25E-4FD97D678B64}"/>
              </a:ext>
            </a:extLst>
          </p:cNvPr>
          <p:cNvSpPr txBox="1"/>
          <p:nvPr/>
        </p:nvSpPr>
        <p:spPr>
          <a:xfrm>
            <a:off x="3749730" y="172620"/>
            <a:ext cx="3095399" cy="461665"/>
          </a:xfrm>
          <a:prstGeom prst="rect">
            <a:avLst/>
          </a:prstGeom>
          <a:noFill/>
        </p:spPr>
        <p:txBody>
          <a:bodyPr wrap="none" rtlCol="0">
            <a:spAutoFit/>
          </a:bodyPr>
          <a:lstStyle/>
          <a:p>
            <a:r>
              <a:rPr lang="en-US" sz="2400" b="1" u="sng"/>
              <a:t>Classes: display format</a:t>
            </a:r>
            <a:endParaRPr lang="en-US" b="1" u="sng"/>
          </a:p>
        </p:txBody>
      </p:sp>
      <p:sp>
        <p:nvSpPr>
          <p:cNvPr id="3" name="TextBox 2">
            <a:extLst>
              <a:ext uri="{FF2B5EF4-FFF2-40B4-BE49-F238E27FC236}">
                <a16:creationId xmlns:a16="http://schemas.microsoft.com/office/drawing/2014/main" id="{03EF2A43-95BA-4E93-A4D6-8FF717298B79}"/>
              </a:ext>
            </a:extLst>
          </p:cNvPr>
          <p:cNvSpPr txBox="1"/>
          <p:nvPr/>
        </p:nvSpPr>
        <p:spPr>
          <a:xfrm>
            <a:off x="333923" y="873798"/>
            <a:ext cx="1820114" cy="369332"/>
          </a:xfrm>
          <a:prstGeom prst="rect">
            <a:avLst/>
          </a:prstGeom>
          <a:noFill/>
        </p:spPr>
        <p:txBody>
          <a:bodyPr wrap="none" rtlCol="0">
            <a:spAutoFit/>
          </a:bodyPr>
          <a:lstStyle/>
          <a:p>
            <a:r>
              <a:rPr lang="en-US"/>
              <a:t>Some examples…</a:t>
            </a:r>
          </a:p>
        </p:txBody>
      </p:sp>
      <p:pic>
        <p:nvPicPr>
          <p:cNvPr id="21" name="Picture 20">
            <a:extLst>
              <a:ext uri="{FF2B5EF4-FFF2-40B4-BE49-F238E27FC236}">
                <a16:creationId xmlns:a16="http://schemas.microsoft.com/office/drawing/2014/main" id="{240D47E9-78D7-4027-9BDC-6292A4CAD695}"/>
              </a:ext>
            </a:extLst>
          </p:cNvPr>
          <p:cNvPicPr>
            <a:picLocks noChangeAspect="1"/>
          </p:cNvPicPr>
          <p:nvPr/>
        </p:nvPicPr>
        <p:blipFill>
          <a:blip r:embed="rId2"/>
          <a:stretch>
            <a:fillRect/>
          </a:stretch>
        </p:blipFill>
        <p:spPr>
          <a:xfrm>
            <a:off x="434277" y="1641499"/>
            <a:ext cx="4791075" cy="2533650"/>
          </a:xfrm>
          <a:prstGeom prst="rect">
            <a:avLst/>
          </a:prstGeom>
        </p:spPr>
      </p:pic>
      <p:pic>
        <p:nvPicPr>
          <p:cNvPr id="22" name="Picture 21">
            <a:extLst>
              <a:ext uri="{FF2B5EF4-FFF2-40B4-BE49-F238E27FC236}">
                <a16:creationId xmlns:a16="http://schemas.microsoft.com/office/drawing/2014/main" id="{77D2C94E-6788-49B7-896E-7C3C9CD3ED06}"/>
              </a:ext>
            </a:extLst>
          </p:cNvPr>
          <p:cNvPicPr>
            <a:picLocks noChangeAspect="1"/>
          </p:cNvPicPr>
          <p:nvPr/>
        </p:nvPicPr>
        <p:blipFill>
          <a:blip r:embed="rId3"/>
          <a:stretch>
            <a:fillRect/>
          </a:stretch>
        </p:blipFill>
        <p:spPr>
          <a:xfrm>
            <a:off x="434277" y="4812627"/>
            <a:ext cx="2171700" cy="1171575"/>
          </a:xfrm>
          <a:prstGeom prst="rect">
            <a:avLst/>
          </a:prstGeom>
        </p:spPr>
      </p:pic>
      <p:pic>
        <p:nvPicPr>
          <p:cNvPr id="5" name="Picture 4">
            <a:extLst>
              <a:ext uri="{FF2B5EF4-FFF2-40B4-BE49-F238E27FC236}">
                <a16:creationId xmlns:a16="http://schemas.microsoft.com/office/drawing/2014/main" id="{B4C694FA-10C1-46ED-B577-A52FD6B7F109}"/>
              </a:ext>
            </a:extLst>
          </p:cNvPr>
          <p:cNvPicPr>
            <a:picLocks noChangeAspect="1"/>
          </p:cNvPicPr>
          <p:nvPr/>
        </p:nvPicPr>
        <p:blipFill>
          <a:blip r:embed="rId4"/>
          <a:stretch>
            <a:fillRect/>
          </a:stretch>
        </p:blipFill>
        <p:spPr>
          <a:xfrm>
            <a:off x="6348514" y="1696014"/>
            <a:ext cx="4533900" cy="2171700"/>
          </a:xfrm>
          <a:prstGeom prst="rect">
            <a:avLst/>
          </a:prstGeom>
        </p:spPr>
      </p:pic>
      <p:pic>
        <p:nvPicPr>
          <p:cNvPr id="6" name="Picture 5">
            <a:extLst>
              <a:ext uri="{FF2B5EF4-FFF2-40B4-BE49-F238E27FC236}">
                <a16:creationId xmlns:a16="http://schemas.microsoft.com/office/drawing/2014/main" id="{FDB89166-5C56-450B-92BB-379F119A3172}"/>
              </a:ext>
            </a:extLst>
          </p:cNvPr>
          <p:cNvPicPr>
            <a:picLocks noChangeAspect="1"/>
          </p:cNvPicPr>
          <p:nvPr/>
        </p:nvPicPr>
        <p:blipFill>
          <a:blip r:embed="rId5"/>
          <a:stretch>
            <a:fillRect/>
          </a:stretch>
        </p:blipFill>
        <p:spPr>
          <a:xfrm>
            <a:off x="6619267" y="4700283"/>
            <a:ext cx="1638300" cy="628650"/>
          </a:xfrm>
          <a:prstGeom prst="rect">
            <a:avLst/>
          </a:prstGeom>
        </p:spPr>
      </p:pic>
    </p:spTree>
    <p:extLst>
      <p:ext uri="{BB962C8B-B14F-4D97-AF65-F5344CB8AC3E}">
        <p14:creationId xmlns:p14="http://schemas.microsoft.com/office/powerpoint/2010/main" val="74196044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A2960C9-0685-4258-AD5B-72C6CABC5959}"/>
              </a:ext>
            </a:extLst>
          </p:cNvPr>
          <p:cNvSpPr txBox="1"/>
          <p:nvPr/>
        </p:nvSpPr>
        <p:spPr>
          <a:xfrm>
            <a:off x="4108961" y="199287"/>
            <a:ext cx="2906052" cy="461665"/>
          </a:xfrm>
          <a:prstGeom prst="rect">
            <a:avLst/>
          </a:prstGeom>
          <a:noFill/>
        </p:spPr>
        <p:txBody>
          <a:bodyPr wrap="none" rtlCol="0">
            <a:spAutoFit/>
          </a:bodyPr>
          <a:lstStyle/>
          <a:p>
            <a:r>
              <a:rPr lang="en-US" sz="2400" b="1" u="sng"/>
              <a:t>Classes: self methods</a:t>
            </a:r>
            <a:endParaRPr lang="en-US" b="1" u="sng"/>
          </a:p>
        </p:txBody>
      </p:sp>
      <p:sp>
        <p:nvSpPr>
          <p:cNvPr id="5" name="Rectangle 4">
            <a:extLst>
              <a:ext uri="{FF2B5EF4-FFF2-40B4-BE49-F238E27FC236}">
                <a16:creationId xmlns:a16="http://schemas.microsoft.com/office/drawing/2014/main" id="{71ED36BA-33D2-46F7-9D2F-A3E4DABA2A87}"/>
              </a:ext>
            </a:extLst>
          </p:cNvPr>
          <p:cNvSpPr/>
          <p:nvPr/>
        </p:nvSpPr>
        <p:spPr>
          <a:xfrm>
            <a:off x="404494" y="1090972"/>
            <a:ext cx="10813403" cy="369332"/>
          </a:xfrm>
          <a:prstGeom prst="rect">
            <a:avLst/>
          </a:prstGeom>
        </p:spPr>
        <p:txBody>
          <a:bodyPr wrap="square">
            <a:spAutoFit/>
          </a:bodyPr>
          <a:lstStyle/>
          <a:p>
            <a:r>
              <a:rPr lang="en-US"/>
              <a:t>And then you can create associated methods pertaining to that object, by adding method definitions underneath.</a:t>
            </a:r>
          </a:p>
        </p:txBody>
      </p:sp>
      <p:sp>
        <p:nvSpPr>
          <p:cNvPr id="14" name="TextBox 13">
            <a:extLst>
              <a:ext uri="{FF2B5EF4-FFF2-40B4-BE49-F238E27FC236}">
                <a16:creationId xmlns:a16="http://schemas.microsoft.com/office/drawing/2014/main" id="{355B091A-A0ED-4734-8A59-8E5162CF71D5}"/>
              </a:ext>
            </a:extLst>
          </p:cNvPr>
          <p:cNvSpPr txBox="1"/>
          <p:nvPr/>
        </p:nvSpPr>
        <p:spPr>
          <a:xfrm>
            <a:off x="404494" y="1756921"/>
            <a:ext cx="3507820" cy="3970318"/>
          </a:xfrm>
          <a:prstGeom prst="rect">
            <a:avLst/>
          </a:prstGeom>
          <a:noFill/>
        </p:spPr>
        <p:txBody>
          <a:bodyPr wrap="none" rtlCol="0">
            <a:spAutoFit/>
          </a:bodyPr>
          <a:lstStyle/>
          <a:p>
            <a:r>
              <a:rPr lang="en-US"/>
              <a:t>class </a:t>
            </a:r>
            <a:r>
              <a:rPr lang="en-US" err="1"/>
              <a:t>NameofClass</a:t>
            </a:r>
            <a:r>
              <a:rPr lang="en-US"/>
              <a:t>(object):</a:t>
            </a:r>
          </a:p>
          <a:p>
            <a:r>
              <a:rPr lang="en-US"/>
              <a:t>    initialization stuff</a:t>
            </a:r>
          </a:p>
          <a:p>
            <a:r>
              <a:rPr lang="en-US"/>
              <a:t>    def __</a:t>
            </a:r>
            <a:r>
              <a:rPr lang="en-US" err="1"/>
              <a:t>init</a:t>
            </a:r>
            <a:r>
              <a:rPr lang="en-US"/>
              <a:t>__(self, </a:t>
            </a:r>
            <a:r>
              <a:rPr lang="en-US" b="1"/>
              <a:t>data</a:t>
            </a:r>
            <a:r>
              <a:rPr lang="en-US"/>
              <a:t>):</a:t>
            </a:r>
          </a:p>
          <a:p>
            <a:r>
              <a:rPr lang="en-US"/>
              <a:t>        self.part1 = something1(</a:t>
            </a:r>
            <a:r>
              <a:rPr lang="en-US" b="1"/>
              <a:t>data</a:t>
            </a:r>
            <a:r>
              <a:rPr lang="en-US"/>
              <a:t>)</a:t>
            </a:r>
          </a:p>
          <a:p>
            <a:r>
              <a:rPr lang="en-US"/>
              <a:t>        self.part2 = something2(</a:t>
            </a:r>
            <a:r>
              <a:rPr lang="en-US" b="1"/>
              <a:t>data</a:t>
            </a:r>
            <a:r>
              <a:rPr lang="en-US"/>
              <a:t>)</a:t>
            </a:r>
          </a:p>
          <a:p>
            <a:r>
              <a:rPr lang="en-US"/>
              <a:t>        self.part3 = something3(</a:t>
            </a:r>
            <a:r>
              <a:rPr lang="en-US" b="1"/>
              <a:t>data</a:t>
            </a:r>
            <a:r>
              <a:rPr lang="en-US"/>
              <a:t>)</a:t>
            </a:r>
          </a:p>
          <a:p>
            <a:r>
              <a:rPr lang="en-US"/>
              <a:t>        etc.</a:t>
            </a:r>
          </a:p>
          <a:p>
            <a:r>
              <a:rPr lang="en-US"/>
              <a:t>        </a:t>
            </a:r>
            <a:r>
              <a:rPr lang="en-US" err="1"/>
              <a:t>incrementalization</a:t>
            </a:r>
            <a:r>
              <a:rPr lang="en-US"/>
              <a:t> stuff</a:t>
            </a:r>
          </a:p>
          <a:p>
            <a:r>
              <a:rPr lang="en-US"/>
              <a:t>    def __str__(self):</a:t>
            </a:r>
          </a:p>
          <a:p>
            <a:r>
              <a:rPr lang="en-US"/>
              <a:t>        bunch of instructions…</a:t>
            </a:r>
          </a:p>
          <a:p>
            <a:r>
              <a:rPr lang="en-US"/>
              <a:t>        return (some string)    </a:t>
            </a:r>
          </a:p>
          <a:p>
            <a:r>
              <a:rPr lang="en-US"/>
              <a:t>     def </a:t>
            </a:r>
            <a:r>
              <a:rPr lang="en-US" err="1"/>
              <a:t>NameofMethod</a:t>
            </a:r>
            <a:r>
              <a:rPr lang="en-US"/>
              <a:t>(self):</a:t>
            </a:r>
          </a:p>
          <a:p>
            <a:r>
              <a:rPr lang="en-US"/>
              <a:t>        bunch of instructions</a:t>
            </a:r>
          </a:p>
          <a:p>
            <a:r>
              <a:rPr lang="en-US"/>
              <a:t>        return stuff</a:t>
            </a:r>
          </a:p>
        </p:txBody>
      </p:sp>
      <p:sp>
        <p:nvSpPr>
          <p:cNvPr id="17" name="TextBox 16">
            <a:extLst>
              <a:ext uri="{FF2B5EF4-FFF2-40B4-BE49-F238E27FC236}">
                <a16:creationId xmlns:a16="http://schemas.microsoft.com/office/drawing/2014/main" id="{BAB38F94-81C3-4CB6-87A8-0D87427030E3}"/>
              </a:ext>
            </a:extLst>
          </p:cNvPr>
          <p:cNvSpPr txBox="1"/>
          <p:nvPr/>
        </p:nvSpPr>
        <p:spPr>
          <a:xfrm>
            <a:off x="473655" y="5789939"/>
            <a:ext cx="8347863" cy="369332"/>
          </a:xfrm>
          <a:prstGeom prst="rect">
            <a:avLst/>
          </a:prstGeom>
          <a:noFill/>
        </p:spPr>
        <p:txBody>
          <a:bodyPr wrap="none" rtlCol="0">
            <a:spAutoFit/>
          </a:bodyPr>
          <a:lstStyle/>
          <a:p>
            <a:r>
              <a:rPr lang="en-US"/>
              <a:t>You’d invoke via: </a:t>
            </a:r>
            <a:r>
              <a:rPr lang="en-US" err="1"/>
              <a:t>Instance.NameofMethod</a:t>
            </a:r>
            <a:r>
              <a:rPr lang="en-US"/>
              <a:t>(), or </a:t>
            </a:r>
            <a:r>
              <a:rPr lang="en-US" err="1"/>
              <a:t>NameofClass.NameofMethod</a:t>
            </a:r>
            <a:r>
              <a:rPr lang="en-US"/>
              <a:t>(Instance)</a:t>
            </a:r>
          </a:p>
        </p:txBody>
      </p:sp>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CFB351DB-4265-4A01-8748-1AA2DA6FDDC7}"/>
                  </a:ext>
                </a:extLst>
              </p14:cNvPr>
              <p14:cNvContentPartPr/>
              <p14:nvPr/>
            </p14:nvContentPartPr>
            <p14:xfrm>
              <a:off x="2499596" y="6109044"/>
              <a:ext cx="319320" cy="472320"/>
            </p14:xfrm>
          </p:contentPart>
        </mc:Choice>
        <mc:Fallback xmlns="">
          <p:pic>
            <p:nvPicPr>
              <p:cNvPr id="2" name="Ink 1">
                <a:extLst>
                  <a:ext uri="{FF2B5EF4-FFF2-40B4-BE49-F238E27FC236}">
                    <a16:creationId xmlns:a16="http://schemas.microsoft.com/office/drawing/2014/main" id="{CFB351DB-4265-4A01-8748-1AA2DA6FDDC7}"/>
                  </a:ext>
                </a:extLst>
              </p:cNvPr>
              <p:cNvPicPr/>
              <p:nvPr/>
            </p:nvPicPr>
            <p:blipFill>
              <a:blip r:embed="rId3"/>
              <a:stretch>
                <a:fillRect/>
              </a:stretch>
            </p:blipFill>
            <p:spPr>
              <a:xfrm>
                <a:off x="2481616" y="6091044"/>
                <a:ext cx="354920" cy="507960"/>
              </a:xfrm>
              <a:prstGeom prst="rect">
                <a:avLst/>
              </a:prstGeom>
            </p:spPr>
          </p:pic>
        </mc:Fallback>
      </mc:AlternateContent>
      <p:sp>
        <p:nvSpPr>
          <p:cNvPr id="4" name="TextBox 3">
            <a:extLst>
              <a:ext uri="{FF2B5EF4-FFF2-40B4-BE49-F238E27FC236}">
                <a16:creationId xmlns:a16="http://schemas.microsoft.com/office/drawing/2014/main" id="{F5F530B9-C764-4078-A013-435953479F2B}"/>
              </a:ext>
            </a:extLst>
          </p:cNvPr>
          <p:cNvSpPr txBox="1"/>
          <p:nvPr/>
        </p:nvSpPr>
        <p:spPr>
          <a:xfrm>
            <a:off x="2898815" y="6356033"/>
            <a:ext cx="6554167" cy="338554"/>
          </a:xfrm>
          <a:prstGeom prst="rect">
            <a:avLst/>
          </a:prstGeom>
          <a:noFill/>
        </p:spPr>
        <p:txBody>
          <a:bodyPr wrap="none" rtlCol="0">
            <a:spAutoFit/>
          </a:bodyPr>
          <a:lstStyle/>
          <a:p>
            <a:r>
              <a:rPr lang="en-US" sz="1600"/>
              <a:t>Instance is just some particular element of </a:t>
            </a:r>
            <a:r>
              <a:rPr lang="en-US" sz="1600" err="1"/>
              <a:t>NameofClass</a:t>
            </a:r>
            <a:r>
              <a:rPr lang="en-US" sz="1600"/>
              <a:t>, that you’ve created.</a:t>
            </a:r>
          </a:p>
        </p:txBody>
      </p:sp>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6F99A6C3-665D-4F2C-8837-EFF5B90D7A1F}"/>
                  </a:ext>
                </a:extLst>
              </p14:cNvPr>
              <p14:cNvContentPartPr/>
              <p14:nvPr/>
            </p14:nvContentPartPr>
            <p14:xfrm>
              <a:off x="3291023" y="4301865"/>
              <a:ext cx="1356563" cy="785160"/>
            </p14:xfrm>
          </p:contentPart>
        </mc:Choice>
        <mc:Fallback xmlns="">
          <p:pic>
            <p:nvPicPr>
              <p:cNvPr id="6" name="Ink 5">
                <a:extLst>
                  <a:ext uri="{FF2B5EF4-FFF2-40B4-BE49-F238E27FC236}">
                    <a16:creationId xmlns:a16="http://schemas.microsoft.com/office/drawing/2014/main" id="{6F99A6C3-665D-4F2C-8837-EFF5B90D7A1F}"/>
                  </a:ext>
                </a:extLst>
              </p:cNvPr>
              <p:cNvPicPr/>
              <p:nvPr/>
            </p:nvPicPr>
            <p:blipFill>
              <a:blip r:embed="rId5"/>
              <a:stretch>
                <a:fillRect/>
              </a:stretch>
            </p:blipFill>
            <p:spPr>
              <a:xfrm>
                <a:off x="3282022" y="4292865"/>
                <a:ext cx="1374204" cy="802800"/>
              </a:xfrm>
              <a:prstGeom prst="rect">
                <a:avLst/>
              </a:prstGeom>
            </p:spPr>
          </p:pic>
        </mc:Fallback>
      </mc:AlternateContent>
      <p:sp>
        <p:nvSpPr>
          <p:cNvPr id="7" name="TextBox 6">
            <a:extLst>
              <a:ext uri="{FF2B5EF4-FFF2-40B4-BE49-F238E27FC236}">
                <a16:creationId xmlns:a16="http://schemas.microsoft.com/office/drawing/2014/main" id="{D0BC6C73-9404-4030-9AC3-D01FD5C5AFF5}"/>
              </a:ext>
            </a:extLst>
          </p:cNvPr>
          <p:cNvSpPr txBox="1"/>
          <p:nvPr/>
        </p:nvSpPr>
        <p:spPr>
          <a:xfrm>
            <a:off x="5002604" y="2287602"/>
            <a:ext cx="6554167" cy="3323987"/>
          </a:xfrm>
          <a:prstGeom prst="rect">
            <a:avLst/>
          </a:prstGeom>
          <a:noFill/>
        </p:spPr>
        <p:txBody>
          <a:bodyPr wrap="square" rtlCol="0">
            <a:spAutoFit/>
          </a:bodyPr>
          <a:lstStyle/>
          <a:p>
            <a:r>
              <a:rPr lang="en-US" sz="1400"/>
              <a:t>Don’t necessarily </a:t>
            </a:r>
            <a:r>
              <a:rPr lang="en-US" sz="1400" i="1"/>
              <a:t>need</a:t>
            </a:r>
            <a:r>
              <a:rPr lang="en-US" sz="1400"/>
              <a:t> a return statement.  And if there isn’t one, it will return None, though the instructions will be executed regardless, of course.  If do return something, it can be anything, including an instance of that very class.</a:t>
            </a:r>
          </a:p>
          <a:p>
            <a:endParaRPr lang="en-US" sz="1400"/>
          </a:p>
          <a:p>
            <a:r>
              <a:rPr lang="en-US" sz="1400">
                <a:solidFill>
                  <a:srgbClr val="0070C0"/>
                </a:solidFill>
              </a:rPr>
              <a:t>Also, the method doesn’t even have to actually employ the object (self).  </a:t>
            </a:r>
          </a:p>
          <a:p>
            <a:r>
              <a:rPr lang="en-US" sz="1400">
                <a:solidFill>
                  <a:srgbClr val="0070C0"/>
                </a:solidFill>
              </a:rPr>
              <a:t>The entire method could just say: return 42.  In that case, one needn’t write ‘self’ as an argument of the method when defining it.  But if you are referring to a self.part in the function, then you do need argument </a:t>
            </a:r>
            <a:r>
              <a:rPr lang="en-US" sz="1400" i="1">
                <a:solidFill>
                  <a:srgbClr val="0070C0"/>
                </a:solidFill>
              </a:rPr>
              <a:t>self</a:t>
            </a:r>
            <a:r>
              <a:rPr lang="en-US" sz="1400">
                <a:solidFill>
                  <a:srgbClr val="0070C0"/>
                </a:solidFill>
              </a:rPr>
              <a:t>.</a:t>
            </a:r>
          </a:p>
          <a:p>
            <a:endParaRPr lang="en-US" sz="1400"/>
          </a:p>
          <a:p>
            <a:r>
              <a:rPr lang="en-US" sz="1400"/>
              <a:t>Finally, methods have a function-like structure.  You can define a method, and then use it in a method below it.  So when reading someone else’s code, remember this implies that not </a:t>
            </a:r>
            <a:r>
              <a:rPr lang="en-US" sz="1400" i="1"/>
              <a:t>every</a:t>
            </a:r>
            <a:r>
              <a:rPr lang="en-US" sz="1400"/>
              <a:t> method is meaningfully associated with self </a:t>
            </a:r>
            <a:r>
              <a:rPr lang="en-US" sz="1400" i="1"/>
              <a:t>directly</a:t>
            </a:r>
            <a:r>
              <a:rPr lang="en-US" sz="1400"/>
              <a:t>.  Maybe the method’s only purpose was to help define </a:t>
            </a:r>
            <a:r>
              <a:rPr lang="en-US" sz="1400" i="1"/>
              <a:t>another</a:t>
            </a:r>
            <a:r>
              <a:rPr lang="en-US" sz="1400"/>
              <a:t> method, which </a:t>
            </a:r>
            <a:r>
              <a:rPr lang="en-US" sz="1400" i="1"/>
              <a:t>is</a:t>
            </a:r>
            <a:r>
              <a:rPr lang="en-US" sz="1400"/>
              <a:t> to be meaningfully associated directly with self.  </a:t>
            </a:r>
            <a:r>
              <a:rPr lang="en-US" sz="1400">
                <a:solidFill>
                  <a:srgbClr val="0000FF"/>
                </a:solidFill>
              </a:rPr>
              <a:t>Looks like you </a:t>
            </a:r>
            <a:r>
              <a:rPr lang="en-US" sz="1400" b="1"/>
              <a:t>need</a:t>
            </a:r>
            <a:r>
              <a:rPr lang="en-US" sz="1400">
                <a:solidFill>
                  <a:srgbClr val="0000FF"/>
                </a:solidFill>
              </a:rPr>
              <a:t> self to be a formal argument, even if you don’t actually use any self.parts within that method.</a:t>
            </a:r>
          </a:p>
        </p:txBody>
      </p:sp>
    </p:spTree>
    <p:extLst>
      <p:ext uri="{BB962C8B-B14F-4D97-AF65-F5344CB8AC3E}">
        <p14:creationId xmlns:p14="http://schemas.microsoft.com/office/powerpoint/2010/main" val="24129926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856664D-CBD0-400E-B51C-49BE2F5DE9A8}"/>
              </a:ext>
            </a:extLst>
          </p:cNvPr>
          <p:cNvSpPr txBox="1"/>
          <p:nvPr/>
        </p:nvSpPr>
        <p:spPr>
          <a:xfrm>
            <a:off x="637168" y="932807"/>
            <a:ext cx="5668796" cy="338554"/>
          </a:xfrm>
          <a:prstGeom prst="rect">
            <a:avLst/>
          </a:prstGeom>
          <a:noFill/>
        </p:spPr>
        <p:txBody>
          <a:bodyPr wrap="none" rtlCol="0">
            <a:spAutoFit/>
          </a:bodyPr>
          <a:lstStyle/>
          <a:p>
            <a:r>
              <a:rPr lang="en-US" sz="1600"/>
              <a:t>I guess we can perform multiple assignment using tuple notation:</a:t>
            </a:r>
          </a:p>
        </p:txBody>
      </p:sp>
      <p:sp>
        <p:nvSpPr>
          <p:cNvPr id="4" name="Rectangle 3">
            <a:extLst>
              <a:ext uri="{FF2B5EF4-FFF2-40B4-BE49-F238E27FC236}">
                <a16:creationId xmlns:a16="http://schemas.microsoft.com/office/drawing/2014/main" id="{7DE99143-1613-4095-BEB9-0ED1A4064CB2}"/>
              </a:ext>
            </a:extLst>
          </p:cNvPr>
          <p:cNvSpPr/>
          <p:nvPr/>
        </p:nvSpPr>
        <p:spPr>
          <a:xfrm>
            <a:off x="637168" y="1433402"/>
            <a:ext cx="1899431" cy="369332"/>
          </a:xfrm>
          <a:prstGeom prst="rect">
            <a:avLst/>
          </a:prstGeom>
        </p:spPr>
        <p:txBody>
          <a:bodyPr wrap="none">
            <a:spAutoFit/>
          </a:bodyPr>
          <a:lstStyle/>
          <a:p>
            <a:r>
              <a:rPr lang="en-US"/>
              <a:t>(</a:t>
            </a:r>
            <a:r>
              <a:rPr lang="en-US" err="1"/>
              <a:t>x,y,z</a:t>
            </a:r>
            <a:r>
              <a:rPr lang="en-US"/>
              <a:t>) = (10,15,20)</a:t>
            </a:r>
          </a:p>
        </p:txBody>
      </p:sp>
      <p:sp>
        <p:nvSpPr>
          <p:cNvPr id="5" name="Rectangle 4">
            <a:extLst>
              <a:ext uri="{FF2B5EF4-FFF2-40B4-BE49-F238E27FC236}">
                <a16:creationId xmlns:a16="http://schemas.microsoft.com/office/drawing/2014/main" id="{2DC86A14-83DD-4EF3-850C-E3D5EDC8F753}"/>
              </a:ext>
            </a:extLst>
          </p:cNvPr>
          <p:cNvSpPr/>
          <p:nvPr/>
        </p:nvSpPr>
        <p:spPr>
          <a:xfrm>
            <a:off x="637168" y="1976183"/>
            <a:ext cx="1492268" cy="369332"/>
          </a:xfrm>
          <a:prstGeom prst="rect">
            <a:avLst/>
          </a:prstGeom>
        </p:spPr>
        <p:txBody>
          <a:bodyPr wrap="none">
            <a:spAutoFit/>
          </a:bodyPr>
          <a:lstStyle/>
          <a:p>
            <a:r>
              <a:rPr lang="en-US"/>
              <a:t>(</a:t>
            </a:r>
            <a:r>
              <a:rPr lang="en-US" err="1"/>
              <a:t>x,y,z</a:t>
            </a:r>
            <a:r>
              <a:rPr lang="en-US"/>
              <a:t>) = (</a:t>
            </a:r>
            <a:r>
              <a:rPr lang="en-US" err="1"/>
              <a:t>z,x,y</a:t>
            </a:r>
            <a:r>
              <a:rPr lang="en-US"/>
              <a:t>)</a:t>
            </a:r>
          </a:p>
        </p:txBody>
      </p:sp>
      <mc:AlternateContent xmlns:mc="http://schemas.openxmlformats.org/markup-compatibility/2006" xmlns:p14="http://schemas.microsoft.com/office/powerpoint/2010/main">
        <mc:Choice Requires="p14">
          <p:contentPart p14:bwMode="auto" r:id="rId2">
            <p14:nvContentPartPr>
              <p14:cNvPr id="6" name="Ink 5">
                <a:extLst>
                  <a:ext uri="{FF2B5EF4-FFF2-40B4-BE49-F238E27FC236}">
                    <a16:creationId xmlns:a16="http://schemas.microsoft.com/office/drawing/2014/main" id="{A78F36D2-9076-40EE-B497-F026E41FC99D}"/>
                  </a:ext>
                </a:extLst>
              </p14:cNvPr>
              <p14:cNvContentPartPr/>
              <p14:nvPr/>
            </p14:nvContentPartPr>
            <p14:xfrm rot="21216380">
              <a:off x="2549491" y="1636540"/>
              <a:ext cx="875520" cy="137520"/>
            </p14:xfrm>
          </p:contentPart>
        </mc:Choice>
        <mc:Fallback xmlns="">
          <p:pic>
            <p:nvPicPr>
              <p:cNvPr id="6" name="Ink 5">
                <a:extLst>
                  <a:ext uri="{FF2B5EF4-FFF2-40B4-BE49-F238E27FC236}">
                    <a16:creationId xmlns:a16="http://schemas.microsoft.com/office/drawing/2014/main" id="{A78F36D2-9076-40EE-B497-F026E41FC99D}"/>
                  </a:ext>
                </a:extLst>
              </p:cNvPr>
              <p:cNvPicPr/>
              <p:nvPr/>
            </p:nvPicPr>
            <p:blipFill>
              <a:blip r:embed="rId3"/>
              <a:stretch>
                <a:fillRect/>
              </a:stretch>
            </p:blipFill>
            <p:spPr>
              <a:xfrm rot="21216380">
                <a:off x="2540491" y="1627563"/>
                <a:ext cx="893160" cy="155114"/>
              </a:xfrm>
              <a:prstGeom prst="rect">
                <a:avLst/>
              </a:prstGeom>
            </p:spPr>
          </p:pic>
        </mc:Fallback>
      </mc:AlternateContent>
      <p:sp>
        <p:nvSpPr>
          <p:cNvPr id="7" name="TextBox 6">
            <a:extLst>
              <a:ext uri="{FF2B5EF4-FFF2-40B4-BE49-F238E27FC236}">
                <a16:creationId xmlns:a16="http://schemas.microsoft.com/office/drawing/2014/main" id="{E724C9ED-B5E7-4CF1-9434-C2C8CC7F93C7}"/>
              </a:ext>
            </a:extLst>
          </p:cNvPr>
          <p:cNvSpPr txBox="1"/>
          <p:nvPr/>
        </p:nvSpPr>
        <p:spPr>
          <a:xfrm>
            <a:off x="3591127" y="1461380"/>
            <a:ext cx="2402324" cy="369332"/>
          </a:xfrm>
          <a:prstGeom prst="rect">
            <a:avLst/>
          </a:prstGeom>
          <a:noFill/>
        </p:spPr>
        <p:txBody>
          <a:bodyPr wrap="none" rtlCol="0">
            <a:spAutoFit/>
          </a:bodyPr>
          <a:lstStyle/>
          <a:p>
            <a:r>
              <a:rPr lang="en-US"/>
              <a:t>sets x to 10, and y to 15</a:t>
            </a:r>
          </a:p>
        </p:txBody>
      </p:sp>
      <mc:AlternateContent xmlns:mc="http://schemas.openxmlformats.org/markup-compatibility/2006" xmlns:p14="http://schemas.microsoft.com/office/powerpoint/2010/main">
        <mc:Choice Requires="p14">
          <p:contentPart p14:bwMode="auto" r:id="rId4">
            <p14:nvContentPartPr>
              <p14:cNvPr id="8" name="Ink 7">
                <a:extLst>
                  <a:ext uri="{FF2B5EF4-FFF2-40B4-BE49-F238E27FC236}">
                    <a16:creationId xmlns:a16="http://schemas.microsoft.com/office/drawing/2014/main" id="{CC612BBA-48F5-4641-B8E1-6B9D532E5B88}"/>
                  </a:ext>
                </a:extLst>
              </p14:cNvPr>
              <p14:cNvContentPartPr/>
              <p14:nvPr/>
            </p14:nvContentPartPr>
            <p14:xfrm rot="20602578">
              <a:off x="2339427" y="2097338"/>
              <a:ext cx="883440" cy="249480"/>
            </p14:xfrm>
          </p:contentPart>
        </mc:Choice>
        <mc:Fallback xmlns="">
          <p:pic>
            <p:nvPicPr>
              <p:cNvPr id="8" name="Ink 7">
                <a:extLst>
                  <a:ext uri="{FF2B5EF4-FFF2-40B4-BE49-F238E27FC236}">
                    <a16:creationId xmlns:a16="http://schemas.microsoft.com/office/drawing/2014/main" id="{CC612BBA-48F5-4641-B8E1-6B9D532E5B88}"/>
                  </a:ext>
                </a:extLst>
              </p:cNvPr>
              <p:cNvPicPr/>
              <p:nvPr/>
            </p:nvPicPr>
            <p:blipFill>
              <a:blip r:embed="rId5"/>
              <a:stretch>
                <a:fillRect/>
              </a:stretch>
            </p:blipFill>
            <p:spPr>
              <a:xfrm rot="20602578">
                <a:off x="2330427" y="2088338"/>
                <a:ext cx="901080" cy="267120"/>
              </a:xfrm>
              <a:prstGeom prst="rect">
                <a:avLst/>
              </a:prstGeom>
            </p:spPr>
          </p:pic>
        </mc:Fallback>
      </mc:AlternateContent>
      <p:sp>
        <p:nvSpPr>
          <p:cNvPr id="9" name="TextBox 8">
            <a:extLst>
              <a:ext uri="{FF2B5EF4-FFF2-40B4-BE49-F238E27FC236}">
                <a16:creationId xmlns:a16="http://schemas.microsoft.com/office/drawing/2014/main" id="{4B847113-A6E8-4BF1-A807-7790C8575D7E}"/>
              </a:ext>
            </a:extLst>
          </p:cNvPr>
          <p:cNvSpPr txBox="1"/>
          <p:nvPr/>
        </p:nvSpPr>
        <p:spPr>
          <a:xfrm>
            <a:off x="3591127" y="1987844"/>
            <a:ext cx="2733505" cy="369332"/>
          </a:xfrm>
          <a:prstGeom prst="rect">
            <a:avLst/>
          </a:prstGeom>
          <a:noFill/>
        </p:spPr>
        <p:txBody>
          <a:bodyPr wrap="none" rtlCol="0">
            <a:spAutoFit/>
          </a:bodyPr>
          <a:lstStyle/>
          <a:p>
            <a:r>
              <a:rPr lang="en-US"/>
              <a:t>sets x to z, y to x, and z to y</a:t>
            </a:r>
          </a:p>
        </p:txBody>
      </p:sp>
      <p:sp>
        <p:nvSpPr>
          <p:cNvPr id="10" name="TextBox 9">
            <a:extLst>
              <a:ext uri="{FF2B5EF4-FFF2-40B4-BE49-F238E27FC236}">
                <a16:creationId xmlns:a16="http://schemas.microsoft.com/office/drawing/2014/main" id="{DD11EB9D-FA57-4CB0-B65A-43F14AF612D6}"/>
              </a:ext>
            </a:extLst>
          </p:cNvPr>
          <p:cNvSpPr txBox="1"/>
          <p:nvPr/>
        </p:nvSpPr>
        <p:spPr>
          <a:xfrm>
            <a:off x="676882" y="4146356"/>
            <a:ext cx="6031716" cy="338554"/>
          </a:xfrm>
          <a:prstGeom prst="rect">
            <a:avLst/>
          </a:prstGeom>
          <a:noFill/>
        </p:spPr>
        <p:txBody>
          <a:bodyPr wrap="none" rtlCol="0">
            <a:spAutoFit/>
          </a:bodyPr>
          <a:lstStyle/>
          <a:p>
            <a:r>
              <a:rPr lang="en-US" sz="1600"/>
              <a:t>or no notation at all, but I think that this kind is interpreted as a tuple?</a:t>
            </a:r>
            <a:endParaRPr lang="en-US"/>
          </a:p>
        </p:txBody>
      </p:sp>
      <p:sp>
        <p:nvSpPr>
          <p:cNvPr id="11" name="Rectangle 10">
            <a:extLst>
              <a:ext uri="{FF2B5EF4-FFF2-40B4-BE49-F238E27FC236}">
                <a16:creationId xmlns:a16="http://schemas.microsoft.com/office/drawing/2014/main" id="{C5E4696F-AA04-4B64-8297-FCCF96AE0636}"/>
              </a:ext>
            </a:extLst>
          </p:cNvPr>
          <p:cNvSpPr/>
          <p:nvPr/>
        </p:nvSpPr>
        <p:spPr>
          <a:xfrm>
            <a:off x="744617" y="4571643"/>
            <a:ext cx="1617302" cy="369332"/>
          </a:xfrm>
          <a:prstGeom prst="rect">
            <a:avLst/>
          </a:prstGeom>
        </p:spPr>
        <p:txBody>
          <a:bodyPr wrap="none">
            <a:spAutoFit/>
          </a:bodyPr>
          <a:lstStyle/>
          <a:p>
            <a:r>
              <a:rPr lang="en-US" err="1"/>
              <a:t>x,y,z</a:t>
            </a:r>
            <a:r>
              <a:rPr lang="en-US"/>
              <a:t> = 10,15,20</a:t>
            </a:r>
          </a:p>
        </p:txBody>
      </p:sp>
      <p:sp>
        <p:nvSpPr>
          <p:cNvPr id="12" name="Rectangle 11">
            <a:extLst>
              <a:ext uri="{FF2B5EF4-FFF2-40B4-BE49-F238E27FC236}">
                <a16:creationId xmlns:a16="http://schemas.microsoft.com/office/drawing/2014/main" id="{C0754AE2-BDD5-416C-8267-EFD82CC9ED64}"/>
              </a:ext>
            </a:extLst>
          </p:cNvPr>
          <p:cNvSpPr/>
          <p:nvPr/>
        </p:nvSpPr>
        <p:spPr>
          <a:xfrm>
            <a:off x="743463" y="4945283"/>
            <a:ext cx="1210139" cy="369332"/>
          </a:xfrm>
          <a:prstGeom prst="rect">
            <a:avLst/>
          </a:prstGeom>
        </p:spPr>
        <p:txBody>
          <a:bodyPr wrap="none">
            <a:spAutoFit/>
          </a:bodyPr>
          <a:lstStyle/>
          <a:p>
            <a:r>
              <a:rPr lang="en-US" err="1"/>
              <a:t>x,y,z</a:t>
            </a:r>
            <a:r>
              <a:rPr lang="en-US"/>
              <a:t> = </a:t>
            </a:r>
            <a:r>
              <a:rPr lang="en-US" err="1"/>
              <a:t>z,x,y</a:t>
            </a:r>
            <a:endParaRPr lang="en-US"/>
          </a:p>
        </p:txBody>
      </p:sp>
      <p:sp>
        <p:nvSpPr>
          <p:cNvPr id="13" name="TextBox 12">
            <a:extLst>
              <a:ext uri="{FF2B5EF4-FFF2-40B4-BE49-F238E27FC236}">
                <a16:creationId xmlns:a16="http://schemas.microsoft.com/office/drawing/2014/main" id="{DFE0131B-5E43-49A5-813A-28F5D88B2ADF}"/>
              </a:ext>
            </a:extLst>
          </p:cNvPr>
          <p:cNvSpPr txBox="1"/>
          <p:nvPr/>
        </p:nvSpPr>
        <p:spPr>
          <a:xfrm>
            <a:off x="676882" y="2641422"/>
            <a:ext cx="1463542" cy="338554"/>
          </a:xfrm>
          <a:prstGeom prst="rect">
            <a:avLst/>
          </a:prstGeom>
          <a:noFill/>
        </p:spPr>
        <p:txBody>
          <a:bodyPr wrap="none" rtlCol="0">
            <a:spAutoFit/>
          </a:bodyPr>
          <a:lstStyle/>
          <a:p>
            <a:r>
              <a:rPr lang="en-US" sz="1600"/>
              <a:t>or list notation:</a:t>
            </a:r>
            <a:endParaRPr lang="en-US"/>
          </a:p>
        </p:txBody>
      </p:sp>
      <p:sp>
        <p:nvSpPr>
          <p:cNvPr id="14" name="Rectangle 13">
            <a:extLst>
              <a:ext uri="{FF2B5EF4-FFF2-40B4-BE49-F238E27FC236}">
                <a16:creationId xmlns:a16="http://schemas.microsoft.com/office/drawing/2014/main" id="{F6B25845-E6E5-4E5E-84C4-A1AD21379FF6}"/>
              </a:ext>
            </a:extLst>
          </p:cNvPr>
          <p:cNvSpPr/>
          <p:nvPr/>
        </p:nvSpPr>
        <p:spPr>
          <a:xfrm>
            <a:off x="676882" y="3067768"/>
            <a:ext cx="1899431" cy="369332"/>
          </a:xfrm>
          <a:prstGeom prst="rect">
            <a:avLst/>
          </a:prstGeom>
        </p:spPr>
        <p:txBody>
          <a:bodyPr wrap="none">
            <a:spAutoFit/>
          </a:bodyPr>
          <a:lstStyle/>
          <a:p>
            <a:r>
              <a:rPr lang="en-US"/>
              <a:t>[</a:t>
            </a:r>
            <a:r>
              <a:rPr lang="en-US" err="1"/>
              <a:t>x,y,z</a:t>
            </a:r>
            <a:r>
              <a:rPr lang="en-US"/>
              <a:t>] = [10,15,20]</a:t>
            </a:r>
          </a:p>
        </p:txBody>
      </p:sp>
      <p:sp>
        <p:nvSpPr>
          <p:cNvPr id="15" name="Rectangle 14">
            <a:extLst>
              <a:ext uri="{FF2B5EF4-FFF2-40B4-BE49-F238E27FC236}">
                <a16:creationId xmlns:a16="http://schemas.microsoft.com/office/drawing/2014/main" id="{90DEFDA2-87C3-43D1-A300-F95D96BB8B52}"/>
              </a:ext>
            </a:extLst>
          </p:cNvPr>
          <p:cNvSpPr/>
          <p:nvPr/>
        </p:nvSpPr>
        <p:spPr>
          <a:xfrm>
            <a:off x="676882" y="3633332"/>
            <a:ext cx="1492268" cy="369332"/>
          </a:xfrm>
          <a:prstGeom prst="rect">
            <a:avLst/>
          </a:prstGeom>
        </p:spPr>
        <p:txBody>
          <a:bodyPr wrap="none">
            <a:spAutoFit/>
          </a:bodyPr>
          <a:lstStyle/>
          <a:p>
            <a:r>
              <a:rPr lang="en-US"/>
              <a:t>[</a:t>
            </a:r>
            <a:r>
              <a:rPr lang="en-US" err="1"/>
              <a:t>x,y,z</a:t>
            </a:r>
            <a:r>
              <a:rPr lang="en-US"/>
              <a:t>] = [</a:t>
            </a:r>
            <a:r>
              <a:rPr lang="en-US" err="1"/>
              <a:t>z,x,y</a:t>
            </a:r>
            <a:r>
              <a:rPr lang="en-US"/>
              <a:t>]</a:t>
            </a:r>
          </a:p>
        </p:txBody>
      </p:sp>
      <p:sp>
        <p:nvSpPr>
          <p:cNvPr id="16" name="TextBox 15">
            <a:extLst>
              <a:ext uri="{FF2B5EF4-FFF2-40B4-BE49-F238E27FC236}">
                <a16:creationId xmlns:a16="http://schemas.microsoft.com/office/drawing/2014/main" id="{D487A45D-5C44-44FB-9B8D-9567DACA991E}"/>
              </a:ext>
            </a:extLst>
          </p:cNvPr>
          <p:cNvSpPr txBox="1"/>
          <p:nvPr/>
        </p:nvSpPr>
        <p:spPr>
          <a:xfrm>
            <a:off x="7923023" y="4150114"/>
            <a:ext cx="3254032" cy="338554"/>
          </a:xfrm>
          <a:prstGeom prst="rect">
            <a:avLst/>
          </a:prstGeom>
          <a:noFill/>
        </p:spPr>
        <p:txBody>
          <a:bodyPr wrap="none" rtlCol="0">
            <a:spAutoFit/>
          </a:bodyPr>
          <a:lstStyle/>
          <a:p>
            <a:r>
              <a:rPr lang="en-US" sz="1600"/>
              <a:t>Say L = [1,2,3], then can also just say:</a:t>
            </a:r>
          </a:p>
        </p:txBody>
      </p:sp>
      <p:sp>
        <p:nvSpPr>
          <p:cNvPr id="17" name="Rectangle 16">
            <a:extLst>
              <a:ext uri="{FF2B5EF4-FFF2-40B4-BE49-F238E27FC236}">
                <a16:creationId xmlns:a16="http://schemas.microsoft.com/office/drawing/2014/main" id="{2BF650E8-E3CF-4C0E-B06E-702C845008E4}"/>
              </a:ext>
            </a:extLst>
          </p:cNvPr>
          <p:cNvSpPr/>
          <p:nvPr/>
        </p:nvSpPr>
        <p:spPr>
          <a:xfrm>
            <a:off x="7923023" y="4590496"/>
            <a:ext cx="897553" cy="369332"/>
          </a:xfrm>
          <a:prstGeom prst="rect">
            <a:avLst/>
          </a:prstGeom>
        </p:spPr>
        <p:txBody>
          <a:bodyPr wrap="none">
            <a:spAutoFit/>
          </a:bodyPr>
          <a:lstStyle/>
          <a:p>
            <a:r>
              <a:rPr lang="en-US" err="1"/>
              <a:t>x,y,z</a:t>
            </a:r>
            <a:r>
              <a:rPr lang="en-US"/>
              <a:t> = L</a:t>
            </a:r>
          </a:p>
        </p:txBody>
      </p:sp>
      <p:sp>
        <p:nvSpPr>
          <p:cNvPr id="18" name="TextBox 17">
            <a:extLst>
              <a:ext uri="{FF2B5EF4-FFF2-40B4-BE49-F238E27FC236}">
                <a16:creationId xmlns:a16="http://schemas.microsoft.com/office/drawing/2014/main" id="{7A848B91-9A68-4DBC-90B7-C691D77BC46B}"/>
              </a:ext>
            </a:extLst>
          </p:cNvPr>
          <p:cNvSpPr txBox="1"/>
          <p:nvPr/>
        </p:nvSpPr>
        <p:spPr>
          <a:xfrm>
            <a:off x="637168" y="5470714"/>
            <a:ext cx="9642511" cy="338554"/>
          </a:xfrm>
          <a:prstGeom prst="rect">
            <a:avLst/>
          </a:prstGeom>
          <a:noFill/>
        </p:spPr>
        <p:txBody>
          <a:bodyPr wrap="none" rtlCol="0">
            <a:spAutoFit/>
          </a:bodyPr>
          <a:lstStyle/>
          <a:p>
            <a:r>
              <a:rPr lang="en-US" sz="1600"/>
              <a:t>If just want to make an assignment of one variable to a specific variable in a tuple, we can use underscores, e.g.,</a:t>
            </a:r>
            <a:endParaRPr lang="en-US"/>
          </a:p>
        </p:txBody>
      </p:sp>
      <p:pic>
        <p:nvPicPr>
          <p:cNvPr id="19" name="Picture 18">
            <a:extLst>
              <a:ext uri="{FF2B5EF4-FFF2-40B4-BE49-F238E27FC236}">
                <a16:creationId xmlns:a16="http://schemas.microsoft.com/office/drawing/2014/main" id="{CBFFFA25-2F0B-30A6-373F-39ED67D47B66}"/>
              </a:ext>
            </a:extLst>
          </p:cNvPr>
          <p:cNvPicPr>
            <a:picLocks noChangeAspect="1"/>
          </p:cNvPicPr>
          <p:nvPr/>
        </p:nvPicPr>
        <p:blipFill>
          <a:blip r:embed="rId6"/>
          <a:stretch>
            <a:fillRect/>
          </a:stretch>
        </p:blipFill>
        <p:spPr>
          <a:xfrm>
            <a:off x="4850038" y="6001147"/>
            <a:ext cx="1245962" cy="572742"/>
          </a:xfrm>
          <a:prstGeom prst="rect">
            <a:avLst/>
          </a:prstGeom>
        </p:spPr>
      </p:pic>
      <p:pic>
        <p:nvPicPr>
          <p:cNvPr id="21" name="Picture 20">
            <a:extLst>
              <a:ext uri="{FF2B5EF4-FFF2-40B4-BE49-F238E27FC236}">
                <a16:creationId xmlns:a16="http://schemas.microsoft.com/office/drawing/2014/main" id="{75452751-CF51-60C8-77DA-2E61D78F6AF4}"/>
              </a:ext>
            </a:extLst>
          </p:cNvPr>
          <p:cNvPicPr>
            <a:picLocks noChangeAspect="1"/>
          </p:cNvPicPr>
          <p:nvPr/>
        </p:nvPicPr>
        <p:blipFill>
          <a:blip r:embed="rId7"/>
          <a:stretch>
            <a:fillRect/>
          </a:stretch>
        </p:blipFill>
        <p:spPr>
          <a:xfrm>
            <a:off x="676881" y="6022310"/>
            <a:ext cx="2725539" cy="401772"/>
          </a:xfrm>
          <a:prstGeom prst="rect">
            <a:avLst/>
          </a:prstGeom>
        </p:spPr>
      </p:pic>
      <mc:AlternateContent xmlns:mc="http://schemas.openxmlformats.org/markup-compatibility/2006" xmlns:p14="http://schemas.microsoft.com/office/powerpoint/2010/main">
        <mc:Choice Requires="p14">
          <p:contentPart p14:bwMode="auto" r:id="rId8">
            <p14:nvContentPartPr>
              <p14:cNvPr id="22" name="Ink 21">
                <a:extLst>
                  <a:ext uri="{FF2B5EF4-FFF2-40B4-BE49-F238E27FC236}">
                    <a16:creationId xmlns:a16="http://schemas.microsoft.com/office/drawing/2014/main" id="{453FCA44-7881-50F9-E8D5-2D73F555B110}"/>
                  </a:ext>
                </a:extLst>
              </p14:cNvPr>
              <p14:cNvContentPartPr/>
              <p14:nvPr/>
            </p14:nvContentPartPr>
            <p14:xfrm>
              <a:off x="3765855" y="6192948"/>
              <a:ext cx="742320" cy="174600"/>
            </p14:xfrm>
          </p:contentPart>
        </mc:Choice>
        <mc:Fallback xmlns="">
          <p:pic>
            <p:nvPicPr>
              <p:cNvPr id="22" name="Ink 21">
                <a:extLst>
                  <a:ext uri="{FF2B5EF4-FFF2-40B4-BE49-F238E27FC236}">
                    <a16:creationId xmlns:a16="http://schemas.microsoft.com/office/drawing/2014/main" id="{453FCA44-7881-50F9-E8D5-2D73F555B110}"/>
                  </a:ext>
                </a:extLst>
              </p:cNvPr>
              <p:cNvPicPr/>
              <p:nvPr/>
            </p:nvPicPr>
            <p:blipFill>
              <a:blip r:embed="rId9"/>
              <a:stretch>
                <a:fillRect/>
              </a:stretch>
            </p:blipFill>
            <p:spPr>
              <a:xfrm>
                <a:off x="3756855" y="6183948"/>
                <a:ext cx="759960" cy="192240"/>
              </a:xfrm>
              <a:prstGeom prst="rect">
                <a:avLst/>
              </a:prstGeom>
            </p:spPr>
          </p:pic>
        </mc:Fallback>
      </mc:AlternateContent>
      <p:sp>
        <p:nvSpPr>
          <p:cNvPr id="20" name="Rectangle 19">
            <a:extLst>
              <a:ext uri="{FF2B5EF4-FFF2-40B4-BE49-F238E27FC236}">
                <a16:creationId xmlns:a16="http://schemas.microsoft.com/office/drawing/2014/main" id="{5970BA8E-DAE5-1251-511B-DC897EE91C8D}"/>
              </a:ext>
            </a:extLst>
          </p:cNvPr>
          <p:cNvSpPr/>
          <p:nvPr/>
        </p:nvSpPr>
        <p:spPr>
          <a:xfrm>
            <a:off x="4039858" y="160349"/>
            <a:ext cx="2628284" cy="461665"/>
          </a:xfrm>
          <a:prstGeom prst="rect">
            <a:avLst/>
          </a:prstGeom>
        </p:spPr>
        <p:txBody>
          <a:bodyPr wrap="none">
            <a:spAutoFit/>
          </a:bodyPr>
          <a:lstStyle/>
          <a:p>
            <a:r>
              <a:rPr lang="en-US" sz="2400" b="1" u="sng"/>
              <a:t>Declaring Variables</a:t>
            </a:r>
          </a:p>
        </p:txBody>
      </p:sp>
    </p:spTree>
    <p:extLst>
      <p:ext uri="{BB962C8B-B14F-4D97-AF65-F5344CB8AC3E}">
        <p14:creationId xmlns:p14="http://schemas.microsoft.com/office/powerpoint/2010/main" val="26089411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A2960C9-0685-4258-AD5B-72C6CABC5959}"/>
              </a:ext>
            </a:extLst>
          </p:cNvPr>
          <p:cNvSpPr txBox="1"/>
          <p:nvPr/>
        </p:nvSpPr>
        <p:spPr>
          <a:xfrm>
            <a:off x="4101677" y="107842"/>
            <a:ext cx="2906052" cy="461665"/>
          </a:xfrm>
          <a:prstGeom prst="rect">
            <a:avLst/>
          </a:prstGeom>
          <a:noFill/>
        </p:spPr>
        <p:txBody>
          <a:bodyPr wrap="none" rtlCol="0">
            <a:spAutoFit/>
          </a:bodyPr>
          <a:lstStyle/>
          <a:p>
            <a:r>
              <a:rPr lang="en-US" sz="2400" b="1" u="sng"/>
              <a:t>Classes: self methods</a:t>
            </a:r>
            <a:endParaRPr lang="en-US" b="1" u="sng"/>
          </a:p>
        </p:txBody>
      </p:sp>
      <p:sp>
        <p:nvSpPr>
          <p:cNvPr id="5" name="Rectangle 4">
            <a:extLst>
              <a:ext uri="{FF2B5EF4-FFF2-40B4-BE49-F238E27FC236}">
                <a16:creationId xmlns:a16="http://schemas.microsoft.com/office/drawing/2014/main" id="{71ED36BA-33D2-46F7-9D2F-A3E4DABA2A87}"/>
              </a:ext>
            </a:extLst>
          </p:cNvPr>
          <p:cNvSpPr/>
          <p:nvPr/>
        </p:nvSpPr>
        <p:spPr>
          <a:xfrm>
            <a:off x="404494" y="1006338"/>
            <a:ext cx="2367889" cy="369332"/>
          </a:xfrm>
          <a:prstGeom prst="rect">
            <a:avLst/>
          </a:prstGeom>
        </p:spPr>
        <p:txBody>
          <a:bodyPr wrap="square">
            <a:spAutoFit/>
          </a:bodyPr>
          <a:lstStyle/>
          <a:p>
            <a:r>
              <a:rPr lang="en-US"/>
              <a:t>Some examples…</a:t>
            </a:r>
          </a:p>
        </p:txBody>
      </p:sp>
      <p:pic>
        <p:nvPicPr>
          <p:cNvPr id="12" name="Picture 11">
            <a:extLst>
              <a:ext uri="{FF2B5EF4-FFF2-40B4-BE49-F238E27FC236}">
                <a16:creationId xmlns:a16="http://schemas.microsoft.com/office/drawing/2014/main" id="{045F27E6-0DD8-4386-A094-2FAF4C01D0AB}"/>
              </a:ext>
            </a:extLst>
          </p:cNvPr>
          <p:cNvPicPr>
            <a:picLocks noChangeAspect="1"/>
          </p:cNvPicPr>
          <p:nvPr/>
        </p:nvPicPr>
        <p:blipFill>
          <a:blip r:embed="rId2"/>
          <a:stretch>
            <a:fillRect/>
          </a:stretch>
        </p:blipFill>
        <p:spPr>
          <a:xfrm>
            <a:off x="404494" y="1594098"/>
            <a:ext cx="4829175" cy="3362325"/>
          </a:xfrm>
          <a:prstGeom prst="rect">
            <a:avLst/>
          </a:prstGeom>
        </p:spPr>
      </p:pic>
      <p:pic>
        <p:nvPicPr>
          <p:cNvPr id="13" name="Picture 12">
            <a:extLst>
              <a:ext uri="{FF2B5EF4-FFF2-40B4-BE49-F238E27FC236}">
                <a16:creationId xmlns:a16="http://schemas.microsoft.com/office/drawing/2014/main" id="{19215A52-88F1-41F1-8353-81E61249A64D}"/>
              </a:ext>
            </a:extLst>
          </p:cNvPr>
          <p:cNvPicPr>
            <a:picLocks noChangeAspect="1"/>
          </p:cNvPicPr>
          <p:nvPr/>
        </p:nvPicPr>
        <p:blipFill>
          <a:blip r:embed="rId3"/>
          <a:stretch>
            <a:fillRect/>
          </a:stretch>
        </p:blipFill>
        <p:spPr>
          <a:xfrm>
            <a:off x="404494" y="5363982"/>
            <a:ext cx="3105150" cy="457200"/>
          </a:xfrm>
          <a:prstGeom prst="rect">
            <a:avLst/>
          </a:prstGeom>
        </p:spPr>
      </p:pic>
      <p:pic>
        <p:nvPicPr>
          <p:cNvPr id="2" name="Picture 1">
            <a:extLst>
              <a:ext uri="{FF2B5EF4-FFF2-40B4-BE49-F238E27FC236}">
                <a16:creationId xmlns:a16="http://schemas.microsoft.com/office/drawing/2014/main" id="{54E94C05-4048-4A90-9A6D-C3B18BEA8E1B}"/>
              </a:ext>
            </a:extLst>
          </p:cNvPr>
          <p:cNvPicPr>
            <a:picLocks noChangeAspect="1"/>
          </p:cNvPicPr>
          <p:nvPr/>
        </p:nvPicPr>
        <p:blipFill>
          <a:blip r:embed="rId4"/>
          <a:stretch>
            <a:fillRect/>
          </a:stretch>
        </p:blipFill>
        <p:spPr>
          <a:xfrm>
            <a:off x="5909452" y="1652466"/>
            <a:ext cx="5781675" cy="3086100"/>
          </a:xfrm>
          <a:prstGeom prst="rect">
            <a:avLst/>
          </a:prstGeom>
        </p:spPr>
      </p:pic>
      <p:pic>
        <p:nvPicPr>
          <p:cNvPr id="4" name="Picture 3">
            <a:extLst>
              <a:ext uri="{FF2B5EF4-FFF2-40B4-BE49-F238E27FC236}">
                <a16:creationId xmlns:a16="http://schemas.microsoft.com/office/drawing/2014/main" id="{DBE5FA7A-E077-4895-A01A-C41EDBAA519A}"/>
              </a:ext>
            </a:extLst>
          </p:cNvPr>
          <p:cNvPicPr>
            <a:picLocks noChangeAspect="1"/>
          </p:cNvPicPr>
          <p:nvPr/>
        </p:nvPicPr>
        <p:blipFill>
          <a:blip r:embed="rId5"/>
          <a:stretch>
            <a:fillRect/>
          </a:stretch>
        </p:blipFill>
        <p:spPr>
          <a:xfrm>
            <a:off x="6177283" y="5216344"/>
            <a:ext cx="2505075" cy="1209675"/>
          </a:xfrm>
          <a:prstGeom prst="rect">
            <a:avLst/>
          </a:prstGeom>
        </p:spPr>
      </p:pic>
    </p:spTree>
    <p:extLst>
      <p:ext uri="{BB962C8B-B14F-4D97-AF65-F5344CB8AC3E}">
        <p14:creationId xmlns:p14="http://schemas.microsoft.com/office/powerpoint/2010/main" val="313617030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73F1DF5-93B7-4405-813D-1BDEE70BF47F}"/>
              </a:ext>
            </a:extLst>
          </p:cNvPr>
          <p:cNvSpPr txBox="1"/>
          <p:nvPr/>
        </p:nvSpPr>
        <p:spPr>
          <a:xfrm>
            <a:off x="3966040" y="182145"/>
            <a:ext cx="2906052" cy="461665"/>
          </a:xfrm>
          <a:prstGeom prst="rect">
            <a:avLst/>
          </a:prstGeom>
          <a:noFill/>
        </p:spPr>
        <p:txBody>
          <a:bodyPr wrap="none" rtlCol="0">
            <a:spAutoFit/>
          </a:bodyPr>
          <a:lstStyle/>
          <a:p>
            <a:r>
              <a:rPr lang="en-US" sz="2400" b="1" u="sng"/>
              <a:t>Classes: self methods</a:t>
            </a:r>
            <a:endParaRPr lang="en-US" b="1" u="sng"/>
          </a:p>
        </p:txBody>
      </p:sp>
      <p:sp>
        <p:nvSpPr>
          <p:cNvPr id="4" name="TextBox 3">
            <a:extLst>
              <a:ext uri="{FF2B5EF4-FFF2-40B4-BE49-F238E27FC236}">
                <a16:creationId xmlns:a16="http://schemas.microsoft.com/office/drawing/2014/main" id="{8ACFCDEA-35AB-4739-BA59-AA4DBD442725}"/>
              </a:ext>
            </a:extLst>
          </p:cNvPr>
          <p:cNvSpPr txBox="1"/>
          <p:nvPr/>
        </p:nvSpPr>
        <p:spPr>
          <a:xfrm>
            <a:off x="6654884" y="932907"/>
            <a:ext cx="5143826" cy="1569660"/>
          </a:xfrm>
          <a:prstGeom prst="rect">
            <a:avLst/>
          </a:prstGeom>
          <a:noFill/>
        </p:spPr>
        <p:txBody>
          <a:bodyPr wrap="square" rtlCol="0">
            <a:spAutoFit/>
          </a:bodyPr>
          <a:lstStyle/>
          <a:p>
            <a:r>
              <a:rPr lang="en-US" sz="1600"/>
              <a:t>Here’s an example where we don’t even have an init function.   And we have initialized a constant, and function too.   Note how we have to refer to the constant in the function, and how we have to refer to the function in the self-method ‘norm’.  We have to specify how to find them basically.  It’s like in classes, it doesn’t know where to look.  </a:t>
            </a:r>
          </a:p>
        </p:txBody>
      </p:sp>
      <p:pic>
        <p:nvPicPr>
          <p:cNvPr id="5" name="Picture 4">
            <a:extLst>
              <a:ext uri="{FF2B5EF4-FFF2-40B4-BE49-F238E27FC236}">
                <a16:creationId xmlns:a16="http://schemas.microsoft.com/office/drawing/2014/main" id="{FFE2AA0F-4D58-469B-BB5C-7F103179EC80}"/>
              </a:ext>
            </a:extLst>
          </p:cNvPr>
          <p:cNvPicPr>
            <a:picLocks noChangeAspect="1"/>
          </p:cNvPicPr>
          <p:nvPr/>
        </p:nvPicPr>
        <p:blipFill>
          <a:blip r:embed="rId2"/>
          <a:stretch>
            <a:fillRect/>
          </a:stretch>
        </p:blipFill>
        <p:spPr>
          <a:xfrm>
            <a:off x="306457" y="1179129"/>
            <a:ext cx="5668730" cy="1323439"/>
          </a:xfrm>
          <a:prstGeom prst="rect">
            <a:avLst/>
          </a:prstGeom>
        </p:spPr>
      </p:pic>
      <p:pic>
        <p:nvPicPr>
          <p:cNvPr id="6" name="Picture 5">
            <a:extLst>
              <a:ext uri="{FF2B5EF4-FFF2-40B4-BE49-F238E27FC236}">
                <a16:creationId xmlns:a16="http://schemas.microsoft.com/office/drawing/2014/main" id="{1E268361-0CCB-44A5-A075-FE758B7C6399}"/>
              </a:ext>
            </a:extLst>
          </p:cNvPr>
          <p:cNvPicPr>
            <a:picLocks noChangeAspect="1"/>
          </p:cNvPicPr>
          <p:nvPr/>
        </p:nvPicPr>
        <p:blipFill>
          <a:blip r:embed="rId3"/>
          <a:stretch>
            <a:fillRect/>
          </a:stretch>
        </p:blipFill>
        <p:spPr>
          <a:xfrm>
            <a:off x="420035" y="2987299"/>
            <a:ext cx="9262374" cy="3688556"/>
          </a:xfrm>
          <a:prstGeom prst="rect">
            <a:avLst/>
          </a:prstGeom>
        </p:spPr>
      </p:pic>
      <p:sp>
        <p:nvSpPr>
          <p:cNvPr id="7" name="TextBox 6">
            <a:extLst>
              <a:ext uri="{FF2B5EF4-FFF2-40B4-BE49-F238E27FC236}">
                <a16:creationId xmlns:a16="http://schemas.microsoft.com/office/drawing/2014/main" id="{A47A0B31-E700-46FC-80ED-0C36A3649951}"/>
              </a:ext>
            </a:extLst>
          </p:cNvPr>
          <p:cNvSpPr txBox="1"/>
          <p:nvPr/>
        </p:nvSpPr>
        <p:spPr>
          <a:xfrm>
            <a:off x="7039306" y="4729620"/>
            <a:ext cx="4077860" cy="584775"/>
          </a:xfrm>
          <a:prstGeom prst="rect">
            <a:avLst/>
          </a:prstGeom>
          <a:solidFill>
            <a:srgbClr val="FFCCCC"/>
          </a:solidFill>
          <a:ln>
            <a:solidFill>
              <a:srgbClr val="FF0000"/>
            </a:solidFill>
          </a:ln>
        </p:spPr>
        <p:txBody>
          <a:bodyPr wrap="square" rtlCol="0">
            <a:spAutoFit/>
          </a:bodyPr>
          <a:lstStyle/>
          <a:p>
            <a:r>
              <a:rPr lang="en-US" sz="1600"/>
              <a:t>here’s how one, within a method, refers to other methods in the class.</a:t>
            </a:r>
          </a:p>
        </p:txBody>
      </p:sp>
      <p:sp>
        <p:nvSpPr>
          <p:cNvPr id="2" name="Freeform: Shape 1">
            <a:extLst>
              <a:ext uri="{FF2B5EF4-FFF2-40B4-BE49-F238E27FC236}">
                <a16:creationId xmlns:a16="http://schemas.microsoft.com/office/drawing/2014/main" id="{6C77F0DB-6F16-43F6-B82A-402FEE2B0E82}"/>
              </a:ext>
            </a:extLst>
          </p:cNvPr>
          <p:cNvSpPr/>
          <p:nvPr/>
        </p:nvSpPr>
        <p:spPr>
          <a:xfrm>
            <a:off x="2055043" y="2055043"/>
            <a:ext cx="659877" cy="631596"/>
          </a:xfrm>
          <a:custGeom>
            <a:avLst/>
            <a:gdLst>
              <a:gd name="connsiteX0" fmla="*/ 0 w 659877"/>
              <a:gd name="connsiteY0" fmla="*/ 0 h 631596"/>
              <a:gd name="connsiteX1" fmla="*/ 56561 w 659877"/>
              <a:gd name="connsiteY1" fmla="*/ 37708 h 631596"/>
              <a:gd name="connsiteX2" fmla="*/ 94268 w 659877"/>
              <a:gd name="connsiteY2" fmla="*/ 65988 h 631596"/>
              <a:gd name="connsiteX3" fmla="*/ 169683 w 659877"/>
              <a:gd name="connsiteY3" fmla="*/ 122549 h 631596"/>
              <a:gd name="connsiteX4" fmla="*/ 226244 w 659877"/>
              <a:gd name="connsiteY4" fmla="*/ 197963 h 631596"/>
              <a:gd name="connsiteX5" fmla="*/ 273378 w 659877"/>
              <a:gd name="connsiteY5" fmla="*/ 263951 h 631596"/>
              <a:gd name="connsiteX6" fmla="*/ 292231 w 659877"/>
              <a:gd name="connsiteY6" fmla="*/ 301658 h 631596"/>
              <a:gd name="connsiteX7" fmla="*/ 311085 w 659877"/>
              <a:gd name="connsiteY7" fmla="*/ 329938 h 631596"/>
              <a:gd name="connsiteX8" fmla="*/ 320512 w 659877"/>
              <a:gd name="connsiteY8" fmla="*/ 358219 h 631596"/>
              <a:gd name="connsiteX9" fmla="*/ 348792 w 659877"/>
              <a:gd name="connsiteY9" fmla="*/ 395926 h 631596"/>
              <a:gd name="connsiteX10" fmla="*/ 395926 w 659877"/>
              <a:gd name="connsiteY10" fmla="*/ 452487 h 631596"/>
              <a:gd name="connsiteX11" fmla="*/ 405353 w 659877"/>
              <a:gd name="connsiteY11" fmla="*/ 480767 h 631596"/>
              <a:gd name="connsiteX12" fmla="*/ 490194 w 659877"/>
              <a:gd name="connsiteY12" fmla="*/ 556182 h 631596"/>
              <a:gd name="connsiteX13" fmla="*/ 509048 w 659877"/>
              <a:gd name="connsiteY13" fmla="*/ 584462 h 631596"/>
              <a:gd name="connsiteX14" fmla="*/ 584462 w 659877"/>
              <a:gd name="connsiteY14" fmla="*/ 612743 h 631596"/>
              <a:gd name="connsiteX15" fmla="*/ 631596 w 659877"/>
              <a:gd name="connsiteY15" fmla="*/ 622169 h 631596"/>
              <a:gd name="connsiteX16" fmla="*/ 659877 w 659877"/>
              <a:gd name="connsiteY16" fmla="*/ 631596 h 631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59877" h="631596">
                <a:moveTo>
                  <a:pt x="0" y="0"/>
                </a:moveTo>
                <a:cubicBezTo>
                  <a:pt x="18854" y="12569"/>
                  <a:pt x="37998" y="24714"/>
                  <a:pt x="56561" y="37708"/>
                </a:cubicBezTo>
                <a:cubicBezTo>
                  <a:pt x="69432" y="46718"/>
                  <a:pt x="81195" y="57273"/>
                  <a:pt x="94268" y="65988"/>
                </a:cubicBezTo>
                <a:cubicBezTo>
                  <a:pt x="137194" y="94605"/>
                  <a:pt x="139827" y="86058"/>
                  <a:pt x="169683" y="122549"/>
                </a:cubicBezTo>
                <a:cubicBezTo>
                  <a:pt x="189581" y="146869"/>
                  <a:pt x="212192" y="169858"/>
                  <a:pt x="226244" y="197963"/>
                </a:cubicBezTo>
                <a:cubicBezTo>
                  <a:pt x="251059" y="247594"/>
                  <a:pt x="235160" y="225733"/>
                  <a:pt x="273378" y="263951"/>
                </a:cubicBezTo>
                <a:cubicBezTo>
                  <a:pt x="279662" y="276520"/>
                  <a:pt x="285259" y="289457"/>
                  <a:pt x="292231" y="301658"/>
                </a:cubicBezTo>
                <a:cubicBezTo>
                  <a:pt x="297852" y="311495"/>
                  <a:pt x="306018" y="319805"/>
                  <a:pt x="311085" y="329938"/>
                </a:cubicBezTo>
                <a:cubicBezTo>
                  <a:pt x="315529" y="338826"/>
                  <a:pt x="315582" y="349591"/>
                  <a:pt x="320512" y="358219"/>
                </a:cubicBezTo>
                <a:cubicBezTo>
                  <a:pt x="328307" y="371860"/>
                  <a:pt x="340465" y="382603"/>
                  <a:pt x="348792" y="395926"/>
                </a:cubicBezTo>
                <a:cubicBezTo>
                  <a:pt x="382964" y="450601"/>
                  <a:pt x="347689" y="420328"/>
                  <a:pt x="395926" y="452487"/>
                </a:cubicBezTo>
                <a:cubicBezTo>
                  <a:pt x="399068" y="461914"/>
                  <a:pt x="399252" y="472924"/>
                  <a:pt x="405353" y="480767"/>
                </a:cubicBezTo>
                <a:cubicBezTo>
                  <a:pt x="440122" y="525470"/>
                  <a:pt x="452393" y="530980"/>
                  <a:pt x="490194" y="556182"/>
                </a:cubicBezTo>
                <a:cubicBezTo>
                  <a:pt x="496479" y="565609"/>
                  <a:pt x="500344" y="577209"/>
                  <a:pt x="509048" y="584462"/>
                </a:cubicBezTo>
                <a:cubicBezTo>
                  <a:pt x="528924" y="601025"/>
                  <a:pt x="560245" y="607362"/>
                  <a:pt x="584462" y="612743"/>
                </a:cubicBezTo>
                <a:cubicBezTo>
                  <a:pt x="600103" y="616219"/>
                  <a:pt x="616052" y="618283"/>
                  <a:pt x="631596" y="622169"/>
                </a:cubicBezTo>
                <a:cubicBezTo>
                  <a:pt x="641236" y="624579"/>
                  <a:pt x="659877" y="631596"/>
                  <a:pt x="659877" y="631596"/>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6E43783-4BE1-4F75-851F-4C07E5122327}"/>
              </a:ext>
            </a:extLst>
          </p:cNvPr>
          <p:cNvSpPr txBox="1"/>
          <p:nvPr/>
        </p:nvSpPr>
        <p:spPr>
          <a:xfrm flipH="1">
            <a:off x="2793766" y="2501973"/>
            <a:ext cx="3339480" cy="369332"/>
          </a:xfrm>
          <a:prstGeom prst="rect">
            <a:avLst/>
          </a:prstGeom>
          <a:noFill/>
        </p:spPr>
        <p:txBody>
          <a:bodyPr wrap="square" rtlCol="0">
            <a:spAutoFit/>
          </a:bodyPr>
          <a:lstStyle/>
          <a:p>
            <a:r>
              <a:rPr lang="en-US" sz="1600"/>
              <a:t>Is argument ‘self’ </a:t>
            </a:r>
            <a:r>
              <a:rPr lang="en-US" sz="1600" i="1"/>
              <a:t>necessary</a:t>
            </a:r>
            <a:r>
              <a:rPr lang="en-US" sz="1600"/>
              <a:t>?</a:t>
            </a:r>
            <a:r>
              <a:rPr lang="en-US"/>
              <a:t> </a:t>
            </a:r>
          </a:p>
        </p:txBody>
      </p:sp>
      <mc:AlternateContent xmlns:mc="http://schemas.openxmlformats.org/markup-compatibility/2006" xmlns:p14="http://schemas.microsoft.com/office/powerpoint/2010/main">
        <mc:Choice Requires="p14">
          <p:contentPart p14:bwMode="auto" r:id="rId4">
            <p14:nvContentPartPr>
              <p14:cNvPr id="10" name="Ink 9">
                <a:extLst>
                  <a:ext uri="{FF2B5EF4-FFF2-40B4-BE49-F238E27FC236}">
                    <a16:creationId xmlns:a16="http://schemas.microsoft.com/office/drawing/2014/main" id="{FCD4B649-9D84-D0C5-4D9C-2F2F3EC25B7C}"/>
                  </a:ext>
                </a:extLst>
              </p14:cNvPr>
              <p14:cNvContentPartPr/>
              <p14:nvPr/>
            </p14:nvContentPartPr>
            <p14:xfrm>
              <a:off x="6734775" y="6046788"/>
              <a:ext cx="360" cy="360"/>
            </p14:xfrm>
          </p:contentPart>
        </mc:Choice>
        <mc:Fallback xmlns="">
          <p:pic>
            <p:nvPicPr>
              <p:cNvPr id="10" name="Ink 9">
                <a:extLst>
                  <a:ext uri="{FF2B5EF4-FFF2-40B4-BE49-F238E27FC236}">
                    <a16:creationId xmlns:a16="http://schemas.microsoft.com/office/drawing/2014/main" id="{FCD4B649-9D84-D0C5-4D9C-2F2F3EC25B7C}"/>
                  </a:ext>
                </a:extLst>
              </p:cNvPr>
              <p:cNvPicPr/>
              <p:nvPr/>
            </p:nvPicPr>
            <p:blipFill>
              <a:blip r:embed="rId5"/>
              <a:stretch>
                <a:fillRect/>
              </a:stretch>
            </p:blipFill>
            <p:spPr>
              <a:xfrm>
                <a:off x="6726135" y="6038148"/>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1" name="Ink 10">
                <a:extLst>
                  <a:ext uri="{FF2B5EF4-FFF2-40B4-BE49-F238E27FC236}">
                    <a16:creationId xmlns:a16="http://schemas.microsoft.com/office/drawing/2014/main" id="{E775EACC-0290-CF35-4B5E-1FEFE540C5D0}"/>
                  </a:ext>
                </a:extLst>
              </p14:cNvPr>
              <p14:cNvContentPartPr/>
              <p14:nvPr/>
            </p14:nvContentPartPr>
            <p14:xfrm>
              <a:off x="5975188" y="6045348"/>
              <a:ext cx="1075668" cy="405720"/>
            </p14:xfrm>
          </p:contentPart>
        </mc:Choice>
        <mc:Fallback xmlns="">
          <p:pic>
            <p:nvPicPr>
              <p:cNvPr id="11" name="Ink 10">
                <a:extLst>
                  <a:ext uri="{FF2B5EF4-FFF2-40B4-BE49-F238E27FC236}">
                    <a16:creationId xmlns:a16="http://schemas.microsoft.com/office/drawing/2014/main" id="{E775EACC-0290-CF35-4B5E-1FEFE540C5D0}"/>
                  </a:ext>
                </a:extLst>
              </p:cNvPr>
              <p:cNvPicPr/>
              <p:nvPr/>
            </p:nvPicPr>
            <p:blipFill>
              <a:blip r:embed="rId7"/>
              <a:stretch>
                <a:fillRect/>
              </a:stretch>
            </p:blipFill>
            <p:spPr>
              <a:xfrm>
                <a:off x="5966188" y="6036348"/>
                <a:ext cx="1093308" cy="4233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2" name="Ink 11">
                <a:extLst>
                  <a:ext uri="{FF2B5EF4-FFF2-40B4-BE49-F238E27FC236}">
                    <a16:creationId xmlns:a16="http://schemas.microsoft.com/office/drawing/2014/main" id="{9C29D565-08CF-8D4D-B5DF-140E15988886}"/>
                  </a:ext>
                </a:extLst>
              </p14:cNvPr>
              <p14:cNvContentPartPr/>
              <p14:nvPr/>
            </p14:nvContentPartPr>
            <p14:xfrm>
              <a:off x="6596895" y="5504988"/>
              <a:ext cx="216000" cy="424080"/>
            </p14:xfrm>
          </p:contentPart>
        </mc:Choice>
        <mc:Fallback xmlns="">
          <p:pic>
            <p:nvPicPr>
              <p:cNvPr id="12" name="Ink 11">
                <a:extLst>
                  <a:ext uri="{FF2B5EF4-FFF2-40B4-BE49-F238E27FC236}">
                    <a16:creationId xmlns:a16="http://schemas.microsoft.com/office/drawing/2014/main" id="{9C29D565-08CF-8D4D-B5DF-140E15988886}"/>
                  </a:ext>
                </a:extLst>
              </p:cNvPr>
              <p:cNvPicPr/>
              <p:nvPr/>
            </p:nvPicPr>
            <p:blipFill>
              <a:blip r:embed="rId9"/>
              <a:stretch>
                <a:fillRect/>
              </a:stretch>
            </p:blipFill>
            <p:spPr>
              <a:xfrm>
                <a:off x="6588255" y="5496348"/>
                <a:ext cx="233640" cy="441720"/>
              </a:xfrm>
              <a:prstGeom prst="rect">
                <a:avLst/>
              </a:prstGeom>
            </p:spPr>
          </p:pic>
        </mc:Fallback>
      </mc:AlternateContent>
    </p:spTree>
    <p:extLst>
      <p:ext uri="{BB962C8B-B14F-4D97-AF65-F5344CB8AC3E}">
        <p14:creationId xmlns:p14="http://schemas.microsoft.com/office/powerpoint/2010/main" val="265735724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73F1DF5-93B7-4405-813D-1BDEE70BF47F}"/>
              </a:ext>
            </a:extLst>
          </p:cNvPr>
          <p:cNvSpPr txBox="1"/>
          <p:nvPr/>
        </p:nvSpPr>
        <p:spPr>
          <a:xfrm>
            <a:off x="3966040" y="182145"/>
            <a:ext cx="2906052" cy="461665"/>
          </a:xfrm>
          <a:prstGeom prst="rect">
            <a:avLst/>
          </a:prstGeom>
          <a:noFill/>
        </p:spPr>
        <p:txBody>
          <a:bodyPr wrap="none" rtlCol="0">
            <a:spAutoFit/>
          </a:bodyPr>
          <a:lstStyle/>
          <a:p>
            <a:r>
              <a:rPr lang="en-US" sz="2400" b="1" u="sng"/>
              <a:t>Classes: self methods</a:t>
            </a:r>
            <a:endParaRPr lang="en-US" b="1" u="sng"/>
          </a:p>
        </p:txBody>
      </p:sp>
      <p:sp>
        <p:nvSpPr>
          <p:cNvPr id="9" name="TextBox 8">
            <a:extLst>
              <a:ext uri="{FF2B5EF4-FFF2-40B4-BE49-F238E27FC236}">
                <a16:creationId xmlns:a16="http://schemas.microsoft.com/office/drawing/2014/main" id="{6C656DDB-D9E7-391C-8885-705AC46825B4}"/>
              </a:ext>
            </a:extLst>
          </p:cNvPr>
          <p:cNvSpPr txBox="1"/>
          <p:nvPr/>
        </p:nvSpPr>
        <p:spPr>
          <a:xfrm>
            <a:off x="530942" y="1012015"/>
            <a:ext cx="9547123" cy="338554"/>
          </a:xfrm>
          <a:prstGeom prst="rect">
            <a:avLst/>
          </a:prstGeom>
          <a:noFill/>
        </p:spPr>
        <p:txBody>
          <a:bodyPr wrap="square" rtlCol="0">
            <a:spAutoFit/>
          </a:bodyPr>
          <a:lstStyle/>
          <a:p>
            <a:r>
              <a:rPr lang="en-US" sz="1600"/>
              <a:t>should note that the __init__ function initializes variables, but doesn’t update them.  For instance, consider:</a:t>
            </a:r>
          </a:p>
        </p:txBody>
      </p:sp>
      <mc:AlternateContent xmlns:mc="http://schemas.openxmlformats.org/markup-compatibility/2006" xmlns:p14="http://schemas.microsoft.com/office/powerpoint/2010/main">
        <mc:Choice Requires="p14">
          <p:contentPart p14:bwMode="auto" r:id="rId2">
            <p14:nvContentPartPr>
              <p14:cNvPr id="14" name="Ink 13">
                <a:extLst>
                  <a:ext uri="{FF2B5EF4-FFF2-40B4-BE49-F238E27FC236}">
                    <a16:creationId xmlns:a16="http://schemas.microsoft.com/office/drawing/2014/main" id="{102ED8CB-69EA-BD5C-8D59-CE6DF208B260}"/>
                  </a:ext>
                </a:extLst>
              </p14:cNvPr>
              <p14:cNvContentPartPr/>
              <p14:nvPr/>
            </p14:nvContentPartPr>
            <p14:xfrm>
              <a:off x="3716535" y="2497548"/>
              <a:ext cx="751320" cy="200520"/>
            </p14:xfrm>
          </p:contentPart>
        </mc:Choice>
        <mc:Fallback xmlns="">
          <p:pic>
            <p:nvPicPr>
              <p:cNvPr id="14" name="Ink 13">
                <a:extLst>
                  <a:ext uri="{FF2B5EF4-FFF2-40B4-BE49-F238E27FC236}">
                    <a16:creationId xmlns:a16="http://schemas.microsoft.com/office/drawing/2014/main" id="{102ED8CB-69EA-BD5C-8D59-CE6DF208B260}"/>
                  </a:ext>
                </a:extLst>
              </p:cNvPr>
              <p:cNvPicPr/>
              <p:nvPr/>
            </p:nvPicPr>
            <p:blipFill>
              <a:blip r:embed="rId3"/>
              <a:stretch>
                <a:fillRect/>
              </a:stretch>
            </p:blipFill>
            <p:spPr>
              <a:xfrm>
                <a:off x="3707535" y="2488548"/>
                <a:ext cx="768960" cy="218160"/>
              </a:xfrm>
              <a:prstGeom prst="rect">
                <a:avLst/>
              </a:prstGeom>
            </p:spPr>
          </p:pic>
        </mc:Fallback>
      </mc:AlternateContent>
      <p:sp>
        <p:nvSpPr>
          <p:cNvPr id="16" name="TextBox 15">
            <a:extLst>
              <a:ext uri="{FF2B5EF4-FFF2-40B4-BE49-F238E27FC236}">
                <a16:creationId xmlns:a16="http://schemas.microsoft.com/office/drawing/2014/main" id="{73B8AB4D-3429-0969-FF0C-90942A0E4986}"/>
              </a:ext>
            </a:extLst>
          </p:cNvPr>
          <p:cNvSpPr txBox="1"/>
          <p:nvPr/>
        </p:nvSpPr>
        <p:spPr>
          <a:xfrm>
            <a:off x="8190271" y="1828800"/>
            <a:ext cx="2703871" cy="1077218"/>
          </a:xfrm>
          <a:prstGeom prst="rect">
            <a:avLst/>
          </a:prstGeom>
          <a:noFill/>
        </p:spPr>
        <p:txBody>
          <a:bodyPr wrap="square" rtlCol="0">
            <a:spAutoFit/>
          </a:bodyPr>
          <a:lstStyle/>
          <a:p>
            <a:r>
              <a:rPr lang="en-US" sz="1600"/>
              <a:t>so can see that though I updated </a:t>
            </a:r>
            <a:r>
              <a:rPr lang="en-US" sz="1600" i="1"/>
              <a:t>self.a</a:t>
            </a:r>
            <a:r>
              <a:rPr lang="en-US" sz="1600"/>
              <a:t>, this update wasn’t automatically implemented by </a:t>
            </a:r>
            <a:r>
              <a:rPr lang="en-US" sz="1600" i="1"/>
              <a:t>self.c.</a:t>
            </a:r>
            <a:r>
              <a:rPr lang="en-US" sz="1600"/>
              <a:t>  </a:t>
            </a:r>
          </a:p>
        </p:txBody>
      </p:sp>
      <p:sp>
        <p:nvSpPr>
          <p:cNvPr id="17" name="TextBox 16">
            <a:extLst>
              <a:ext uri="{FF2B5EF4-FFF2-40B4-BE49-F238E27FC236}">
                <a16:creationId xmlns:a16="http://schemas.microsoft.com/office/drawing/2014/main" id="{989ECB8B-37E5-3EED-7CDD-90F15D6BE112}"/>
              </a:ext>
            </a:extLst>
          </p:cNvPr>
          <p:cNvSpPr txBox="1"/>
          <p:nvPr/>
        </p:nvSpPr>
        <p:spPr>
          <a:xfrm>
            <a:off x="530941" y="4122479"/>
            <a:ext cx="9547123" cy="338554"/>
          </a:xfrm>
          <a:prstGeom prst="rect">
            <a:avLst/>
          </a:prstGeom>
          <a:noFill/>
        </p:spPr>
        <p:txBody>
          <a:bodyPr wrap="square" rtlCol="0">
            <a:spAutoFit/>
          </a:bodyPr>
          <a:lstStyle/>
          <a:p>
            <a:r>
              <a:rPr lang="en-US" sz="1600"/>
              <a:t>I think this is why it is recommend retrieving self.parts via ‘getters’.  For instance, consider.  </a:t>
            </a:r>
          </a:p>
        </p:txBody>
      </p:sp>
      <p:pic>
        <p:nvPicPr>
          <p:cNvPr id="18" name="Picture 17">
            <a:extLst>
              <a:ext uri="{FF2B5EF4-FFF2-40B4-BE49-F238E27FC236}">
                <a16:creationId xmlns:a16="http://schemas.microsoft.com/office/drawing/2014/main" id="{F76ACFDF-46AB-640D-2802-C1BBDF51E153}"/>
              </a:ext>
            </a:extLst>
          </p:cNvPr>
          <p:cNvPicPr>
            <a:picLocks noChangeAspect="1"/>
          </p:cNvPicPr>
          <p:nvPr/>
        </p:nvPicPr>
        <p:blipFill>
          <a:blip r:embed="rId4"/>
          <a:stretch>
            <a:fillRect/>
          </a:stretch>
        </p:blipFill>
        <p:spPr>
          <a:xfrm>
            <a:off x="5175499" y="1718774"/>
            <a:ext cx="2100372" cy="1810362"/>
          </a:xfrm>
          <a:prstGeom prst="rect">
            <a:avLst/>
          </a:prstGeom>
        </p:spPr>
      </p:pic>
      <p:pic>
        <p:nvPicPr>
          <p:cNvPr id="19" name="Picture 18">
            <a:extLst>
              <a:ext uri="{FF2B5EF4-FFF2-40B4-BE49-F238E27FC236}">
                <a16:creationId xmlns:a16="http://schemas.microsoft.com/office/drawing/2014/main" id="{776ABF0D-36AB-18F7-D5B0-E0298A3C6BB3}"/>
              </a:ext>
            </a:extLst>
          </p:cNvPr>
          <p:cNvPicPr>
            <a:picLocks noChangeAspect="1"/>
          </p:cNvPicPr>
          <p:nvPr/>
        </p:nvPicPr>
        <p:blipFill>
          <a:blip r:embed="rId5"/>
          <a:stretch>
            <a:fillRect/>
          </a:stretch>
        </p:blipFill>
        <p:spPr>
          <a:xfrm>
            <a:off x="573295" y="1748104"/>
            <a:ext cx="2740176" cy="1958523"/>
          </a:xfrm>
          <a:prstGeom prst="rect">
            <a:avLst/>
          </a:prstGeom>
        </p:spPr>
      </p:pic>
      <p:pic>
        <p:nvPicPr>
          <p:cNvPr id="20" name="Picture 19">
            <a:extLst>
              <a:ext uri="{FF2B5EF4-FFF2-40B4-BE49-F238E27FC236}">
                <a16:creationId xmlns:a16="http://schemas.microsoft.com/office/drawing/2014/main" id="{B8B6952B-A311-777E-3C42-7FFC881051E7}"/>
              </a:ext>
            </a:extLst>
          </p:cNvPr>
          <p:cNvPicPr>
            <a:picLocks noChangeAspect="1"/>
          </p:cNvPicPr>
          <p:nvPr/>
        </p:nvPicPr>
        <p:blipFill>
          <a:blip r:embed="rId6"/>
          <a:stretch>
            <a:fillRect/>
          </a:stretch>
        </p:blipFill>
        <p:spPr>
          <a:xfrm>
            <a:off x="5311206" y="4731190"/>
            <a:ext cx="2062988" cy="1770732"/>
          </a:xfrm>
          <a:prstGeom prst="rect">
            <a:avLst/>
          </a:prstGeom>
        </p:spPr>
      </p:pic>
      <mc:AlternateContent xmlns:mc="http://schemas.openxmlformats.org/markup-compatibility/2006" xmlns:p14="http://schemas.microsoft.com/office/powerpoint/2010/main">
        <mc:Choice Requires="p14">
          <p:contentPart p14:bwMode="auto" r:id="rId7">
            <p14:nvContentPartPr>
              <p14:cNvPr id="21" name="Ink 20">
                <a:extLst>
                  <a:ext uri="{FF2B5EF4-FFF2-40B4-BE49-F238E27FC236}">
                    <a16:creationId xmlns:a16="http://schemas.microsoft.com/office/drawing/2014/main" id="{73B3824F-BED5-6D25-597D-8FF68ED0B5BD}"/>
                  </a:ext>
                </a:extLst>
              </p14:cNvPr>
              <p14:cNvContentPartPr/>
              <p14:nvPr/>
            </p14:nvContentPartPr>
            <p14:xfrm>
              <a:off x="3868935" y="5475065"/>
              <a:ext cx="751320" cy="200520"/>
            </p14:xfrm>
          </p:contentPart>
        </mc:Choice>
        <mc:Fallback xmlns="">
          <p:pic>
            <p:nvPicPr>
              <p:cNvPr id="21" name="Ink 20">
                <a:extLst>
                  <a:ext uri="{FF2B5EF4-FFF2-40B4-BE49-F238E27FC236}">
                    <a16:creationId xmlns:a16="http://schemas.microsoft.com/office/drawing/2014/main" id="{73B3824F-BED5-6D25-597D-8FF68ED0B5BD}"/>
                  </a:ext>
                </a:extLst>
              </p:cNvPr>
              <p:cNvPicPr/>
              <p:nvPr/>
            </p:nvPicPr>
            <p:blipFill>
              <a:blip r:embed="rId3"/>
              <a:stretch>
                <a:fillRect/>
              </a:stretch>
            </p:blipFill>
            <p:spPr>
              <a:xfrm>
                <a:off x="3859935" y="5466065"/>
                <a:ext cx="768960" cy="218160"/>
              </a:xfrm>
              <a:prstGeom prst="rect">
                <a:avLst/>
              </a:prstGeom>
            </p:spPr>
          </p:pic>
        </mc:Fallback>
      </mc:AlternateContent>
      <p:sp>
        <p:nvSpPr>
          <p:cNvPr id="22" name="TextBox 21">
            <a:extLst>
              <a:ext uri="{FF2B5EF4-FFF2-40B4-BE49-F238E27FC236}">
                <a16:creationId xmlns:a16="http://schemas.microsoft.com/office/drawing/2014/main" id="{7A2A7310-241D-8209-203D-AEB8CE7130B6}"/>
              </a:ext>
            </a:extLst>
          </p:cNvPr>
          <p:cNvSpPr txBox="1"/>
          <p:nvPr/>
        </p:nvSpPr>
        <p:spPr>
          <a:xfrm>
            <a:off x="8190271" y="5014988"/>
            <a:ext cx="2703871" cy="1077218"/>
          </a:xfrm>
          <a:prstGeom prst="rect">
            <a:avLst/>
          </a:prstGeom>
          <a:noFill/>
        </p:spPr>
        <p:txBody>
          <a:bodyPr wrap="square" rtlCol="0">
            <a:spAutoFit/>
          </a:bodyPr>
          <a:lstStyle/>
          <a:p>
            <a:r>
              <a:rPr lang="en-US" sz="1600"/>
              <a:t>but if we use a ‘getter’ method, then the update is implemented.  So the __init__  only </a:t>
            </a:r>
            <a:r>
              <a:rPr lang="en-US" sz="1600" i="1"/>
              <a:t>initializes</a:t>
            </a:r>
            <a:r>
              <a:rPr lang="en-US" sz="1600"/>
              <a:t>.</a:t>
            </a:r>
          </a:p>
        </p:txBody>
      </p:sp>
      <p:pic>
        <p:nvPicPr>
          <p:cNvPr id="2" name="Picture 1">
            <a:extLst>
              <a:ext uri="{FF2B5EF4-FFF2-40B4-BE49-F238E27FC236}">
                <a16:creationId xmlns:a16="http://schemas.microsoft.com/office/drawing/2014/main" id="{49A482BB-71C3-43F6-CC3A-A3DE640052B7}"/>
              </a:ext>
            </a:extLst>
          </p:cNvPr>
          <p:cNvPicPr>
            <a:picLocks noChangeAspect="1"/>
          </p:cNvPicPr>
          <p:nvPr/>
        </p:nvPicPr>
        <p:blipFill>
          <a:blip r:embed="rId5"/>
          <a:stretch>
            <a:fillRect/>
          </a:stretch>
        </p:blipFill>
        <p:spPr>
          <a:xfrm>
            <a:off x="647037" y="4574335"/>
            <a:ext cx="2740176" cy="1958523"/>
          </a:xfrm>
          <a:prstGeom prst="rect">
            <a:avLst/>
          </a:prstGeom>
        </p:spPr>
      </p:pic>
    </p:spTree>
    <p:extLst>
      <p:ext uri="{BB962C8B-B14F-4D97-AF65-F5344CB8AC3E}">
        <p14:creationId xmlns:p14="http://schemas.microsoft.com/office/powerpoint/2010/main" val="266454059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73F1DF5-93B7-4405-813D-1BDEE70BF47F}"/>
              </a:ext>
            </a:extLst>
          </p:cNvPr>
          <p:cNvSpPr txBox="1"/>
          <p:nvPr/>
        </p:nvSpPr>
        <p:spPr>
          <a:xfrm>
            <a:off x="3966040" y="182145"/>
            <a:ext cx="2906052" cy="461665"/>
          </a:xfrm>
          <a:prstGeom prst="rect">
            <a:avLst/>
          </a:prstGeom>
          <a:noFill/>
        </p:spPr>
        <p:txBody>
          <a:bodyPr wrap="none" rtlCol="0">
            <a:spAutoFit/>
          </a:bodyPr>
          <a:lstStyle/>
          <a:p>
            <a:r>
              <a:rPr lang="en-US" sz="2400" b="1" u="sng"/>
              <a:t>Classes: self methods</a:t>
            </a:r>
            <a:endParaRPr lang="en-US" b="1" u="sng"/>
          </a:p>
        </p:txBody>
      </p:sp>
      <p:sp>
        <p:nvSpPr>
          <p:cNvPr id="9" name="TextBox 8">
            <a:extLst>
              <a:ext uri="{FF2B5EF4-FFF2-40B4-BE49-F238E27FC236}">
                <a16:creationId xmlns:a16="http://schemas.microsoft.com/office/drawing/2014/main" id="{6C656DDB-D9E7-391C-8885-705AC46825B4}"/>
              </a:ext>
            </a:extLst>
          </p:cNvPr>
          <p:cNvSpPr txBox="1"/>
          <p:nvPr/>
        </p:nvSpPr>
        <p:spPr>
          <a:xfrm>
            <a:off x="530942" y="1012015"/>
            <a:ext cx="11100619" cy="584775"/>
          </a:xfrm>
          <a:prstGeom prst="rect">
            <a:avLst/>
          </a:prstGeom>
          <a:noFill/>
        </p:spPr>
        <p:txBody>
          <a:bodyPr wrap="square" rtlCol="0">
            <a:spAutoFit/>
          </a:bodyPr>
          <a:lstStyle/>
          <a:p>
            <a:r>
              <a:rPr lang="en-US" sz="1600"/>
              <a:t>But then there’s this, where the self.thing </a:t>
            </a:r>
            <a:r>
              <a:rPr lang="en-US" sz="1600" i="1"/>
              <a:t>was </a:t>
            </a:r>
            <a:r>
              <a:rPr lang="en-US" sz="1600"/>
              <a:t>automatically changed, without having to instigate the change using a ‘getter’.  Of course it was a list, if that matters.</a:t>
            </a:r>
          </a:p>
        </p:txBody>
      </p:sp>
      <p:pic>
        <p:nvPicPr>
          <p:cNvPr id="2" name="Picture 1">
            <a:extLst>
              <a:ext uri="{FF2B5EF4-FFF2-40B4-BE49-F238E27FC236}">
                <a16:creationId xmlns:a16="http://schemas.microsoft.com/office/drawing/2014/main" id="{6C2E0E5B-4E8B-3B58-8BAF-64D51F457E01}"/>
              </a:ext>
            </a:extLst>
          </p:cNvPr>
          <p:cNvPicPr>
            <a:picLocks noChangeAspect="1"/>
          </p:cNvPicPr>
          <p:nvPr/>
        </p:nvPicPr>
        <p:blipFill>
          <a:blip r:embed="rId2"/>
          <a:stretch>
            <a:fillRect/>
          </a:stretch>
        </p:blipFill>
        <p:spPr>
          <a:xfrm>
            <a:off x="640289" y="2033822"/>
            <a:ext cx="4307567" cy="1997363"/>
          </a:xfrm>
          <a:prstGeom prst="rect">
            <a:avLst/>
          </a:prstGeom>
        </p:spPr>
      </p:pic>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E55B2E38-6570-C332-9BD3-CFF7E86A6469}"/>
                  </a:ext>
                </a:extLst>
              </p14:cNvPr>
              <p14:cNvContentPartPr/>
              <p14:nvPr/>
            </p14:nvContentPartPr>
            <p14:xfrm>
              <a:off x="5328975" y="2814708"/>
              <a:ext cx="672480" cy="348840"/>
            </p14:xfrm>
          </p:contentPart>
        </mc:Choice>
        <mc:Fallback xmlns="">
          <p:pic>
            <p:nvPicPr>
              <p:cNvPr id="4" name="Ink 3">
                <a:extLst>
                  <a:ext uri="{FF2B5EF4-FFF2-40B4-BE49-F238E27FC236}">
                    <a16:creationId xmlns:a16="http://schemas.microsoft.com/office/drawing/2014/main" id="{E55B2E38-6570-C332-9BD3-CFF7E86A6469}"/>
                  </a:ext>
                </a:extLst>
              </p:cNvPr>
              <p:cNvPicPr/>
              <p:nvPr/>
            </p:nvPicPr>
            <p:blipFill>
              <a:blip r:embed="rId4"/>
              <a:stretch>
                <a:fillRect/>
              </a:stretch>
            </p:blipFill>
            <p:spPr>
              <a:xfrm>
                <a:off x="5319975" y="2805708"/>
                <a:ext cx="690120" cy="366480"/>
              </a:xfrm>
              <a:prstGeom prst="rect">
                <a:avLst/>
              </a:prstGeom>
            </p:spPr>
          </p:pic>
        </mc:Fallback>
      </mc:AlternateContent>
      <p:pic>
        <p:nvPicPr>
          <p:cNvPr id="5" name="Picture 4">
            <a:extLst>
              <a:ext uri="{FF2B5EF4-FFF2-40B4-BE49-F238E27FC236}">
                <a16:creationId xmlns:a16="http://schemas.microsoft.com/office/drawing/2014/main" id="{2D962C7D-45EB-12A0-0E18-7FCE00362637}"/>
              </a:ext>
            </a:extLst>
          </p:cNvPr>
          <p:cNvPicPr>
            <a:picLocks noChangeAspect="1"/>
          </p:cNvPicPr>
          <p:nvPr/>
        </p:nvPicPr>
        <p:blipFill>
          <a:blip r:embed="rId5"/>
          <a:stretch>
            <a:fillRect/>
          </a:stretch>
        </p:blipFill>
        <p:spPr>
          <a:xfrm>
            <a:off x="6652175" y="2155439"/>
            <a:ext cx="2226353" cy="1875746"/>
          </a:xfrm>
          <a:prstGeom prst="rect">
            <a:avLst/>
          </a:prstGeom>
        </p:spPr>
      </p:pic>
      <mc:AlternateContent xmlns:mc="http://schemas.openxmlformats.org/markup-compatibility/2006" xmlns:p14="http://schemas.microsoft.com/office/powerpoint/2010/main">
        <mc:Choice Requires="p14">
          <p:contentPart p14:bwMode="auto" r:id="rId6">
            <p14:nvContentPartPr>
              <p14:cNvPr id="6" name="Ink 5">
                <a:extLst>
                  <a:ext uri="{FF2B5EF4-FFF2-40B4-BE49-F238E27FC236}">
                    <a16:creationId xmlns:a16="http://schemas.microsoft.com/office/drawing/2014/main" id="{69D02E3E-49DB-19A3-6DDA-A76C515E64B7}"/>
                  </a:ext>
                </a:extLst>
              </p14:cNvPr>
              <p14:cNvContentPartPr/>
              <p14:nvPr/>
            </p14:nvContentPartPr>
            <p14:xfrm>
              <a:off x="8907015" y="2782308"/>
              <a:ext cx="218880" cy="486360"/>
            </p14:xfrm>
          </p:contentPart>
        </mc:Choice>
        <mc:Fallback xmlns="">
          <p:pic>
            <p:nvPicPr>
              <p:cNvPr id="6" name="Ink 5">
                <a:extLst>
                  <a:ext uri="{FF2B5EF4-FFF2-40B4-BE49-F238E27FC236}">
                    <a16:creationId xmlns:a16="http://schemas.microsoft.com/office/drawing/2014/main" id="{69D02E3E-49DB-19A3-6DDA-A76C515E64B7}"/>
                  </a:ext>
                </a:extLst>
              </p:cNvPr>
              <p:cNvPicPr/>
              <p:nvPr/>
            </p:nvPicPr>
            <p:blipFill>
              <a:blip r:embed="rId7"/>
              <a:stretch>
                <a:fillRect/>
              </a:stretch>
            </p:blipFill>
            <p:spPr>
              <a:xfrm>
                <a:off x="8898375" y="2773308"/>
                <a:ext cx="236520" cy="504000"/>
              </a:xfrm>
              <a:prstGeom prst="rect">
                <a:avLst/>
              </a:prstGeom>
            </p:spPr>
          </p:pic>
        </mc:Fallback>
      </mc:AlternateContent>
      <p:sp>
        <p:nvSpPr>
          <p:cNvPr id="7" name="TextBox 6">
            <a:extLst>
              <a:ext uri="{FF2B5EF4-FFF2-40B4-BE49-F238E27FC236}">
                <a16:creationId xmlns:a16="http://schemas.microsoft.com/office/drawing/2014/main" id="{F7373C39-87FC-56B0-45A5-95CFF7FD4F97}"/>
              </a:ext>
            </a:extLst>
          </p:cNvPr>
          <p:cNvSpPr txBox="1"/>
          <p:nvPr/>
        </p:nvSpPr>
        <p:spPr>
          <a:xfrm>
            <a:off x="9507014" y="2573629"/>
            <a:ext cx="2035278" cy="830997"/>
          </a:xfrm>
          <a:prstGeom prst="rect">
            <a:avLst/>
          </a:prstGeom>
          <a:noFill/>
        </p:spPr>
        <p:txBody>
          <a:bodyPr wrap="square" rtlCol="0">
            <a:spAutoFit/>
          </a:bodyPr>
          <a:lstStyle/>
          <a:p>
            <a:r>
              <a:rPr lang="en-US" sz="1600"/>
              <a:t>can see update is immediately implemented.</a:t>
            </a:r>
          </a:p>
        </p:txBody>
      </p:sp>
    </p:spTree>
    <p:extLst>
      <p:ext uri="{BB962C8B-B14F-4D97-AF65-F5344CB8AC3E}">
        <p14:creationId xmlns:p14="http://schemas.microsoft.com/office/powerpoint/2010/main" val="274977525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1229282-E96A-49EC-B2C8-DA8AA7806928}"/>
              </a:ext>
            </a:extLst>
          </p:cNvPr>
          <p:cNvSpPr txBox="1"/>
          <p:nvPr/>
        </p:nvSpPr>
        <p:spPr>
          <a:xfrm>
            <a:off x="3447942" y="202218"/>
            <a:ext cx="3580660" cy="461665"/>
          </a:xfrm>
          <a:prstGeom prst="rect">
            <a:avLst/>
          </a:prstGeom>
          <a:noFill/>
        </p:spPr>
        <p:txBody>
          <a:bodyPr wrap="none" rtlCol="0">
            <a:spAutoFit/>
          </a:bodyPr>
          <a:lstStyle/>
          <a:p>
            <a:r>
              <a:rPr lang="en-US" sz="2400" b="1" u="sng"/>
              <a:t>Classes: Auxiliary methods</a:t>
            </a:r>
            <a:endParaRPr lang="en-US" b="1" u="sng"/>
          </a:p>
        </p:txBody>
      </p:sp>
      <p:sp>
        <p:nvSpPr>
          <p:cNvPr id="3" name="TextBox 2">
            <a:extLst>
              <a:ext uri="{FF2B5EF4-FFF2-40B4-BE49-F238E27FC236}">
                <a16:creationId xmlns:a16="http://schemas.microsoft.com/office/drawing/2014/main" id="{92C07B2C-3277-48D9-A7EA-88D4E2FF64EA}"/>
              </a:ext>
            </a:extLst>
          </p:cNvPr>
          <p:cNvSpPr txBox="1"/>
          <p:nvPr/>
        </p:nvSpPr>
        <p:spPr>
          <a:xfrm>
            <a:off x="445657" y="999127"/>
            <a:ext cx="8999530" cy="338554"/>
          </a:xfrm>
          <a:prstGeom prst="rect">
            <a:avLst/>
          </a:prstGeom>
          <a:noFill/>
        </p:spPr>
        <p:txBody>
          <a:bodyPr wrap="square" rtlCol="0">
            <a:spAutoFit/>
          </a:bodyPr>
          <a:lstStyle/>
          <a:p>
            <a:r>
              <a:rPr lang="en-US" sz="1600"/>
              <a:t>You can create more general methods for the object that relate it to some auxiliary object too.   Consider:</a:t>
            </a:r>
          </a:p>
        </p:txBody>
      </p:sp>
      <p:sp>
        <p:nvSpPr>
          <p:cNvPr id="8" name="TextBox 7">
            <a:extLst>
              <a:ext uri="{FF2B5EF4-FFF2-40B4-BE49-F238E27FC236}">
                <a16:creationId xmlns:a16="http://schemas.microsoft.com/office/drawing/2014/main" id="{0219078F-9060-45E6-854A-6BDA734610AA}"/>
              </a:ext>
            </a:extLst>
          </p:cNvPr>
          <p:cNvSpPr txBox="1"/>
          <p:nvPr/>
        </p:nvSpPr>
        <p:spPr>
          <a:xfrm>
            <a:off x="467140" y="1451160"/>
            <a:ext cx="3413307" cy="4801314"/>
          </a:xfrm>
          <a:prstGeom prst="rect">
            <a:avLst/>
          </a:prstGeom>
          <a:noFill/>
        </p:spPr>
        <p:txBody>
          <a:bodyPr wrap="none" rtlCol="0">
            <a:spAutoFit/>
          </a:bodyPr>
          <a:lstStyle/>
          <a:p>
            <a:r>
              <a:rPr lang="en-US"/>
              <a:t>class </a:t>
            </a:r>
            <a:r>
              <a:rPr lang="en-US" err="1"/>
              <a:t>NameofClass</a:t>
            </a:r>
            <a:r>
              <a:rPr lang="en-US"/>
              <a:t>(object):</a:t>
            </a:r>
          </a:p>
          <a:p>
            <a:r>
              <a:rPr lang="en-US"/>
              <a:t>    initialization stuff</a:t>
            </a:r>
          </a:p>
          <a:p>
            <a:r>
              <a:rPr lang="en-US"/>
              <a:t>    def __</a:t>
            </a:r>
            <a:r>
              <a:rPr lang="en-US" err="1"/>
              <a:t>init</a:t>
            </a:r>
            <a:r>
              <a:rPr lang="en-US"/>
              <a:t>__(self, </a:t>
            </a:r>
            <a:r>
              <a:rPr lang="en-US" b="1"/>
              <a:t>data</a:t>
            </a:r>
            <a:r>
              <a:rPr lang="en-US"/>
              <a:t>):</a:t>
            </a:r>
          </a:p>
          <a:p>
            <a:r>
              <a:rPr lang="en-US"/>
              <a:t>        self.part1 = something1(</a:t>
            </a:r>
            <a:r>
              <a:rPr lang="en-US" b="1"/>
              <a:t>data</a:t>
            </a:r>
            <a:r>
              <a:rPr lang="en-US"/>
              <a:t>)</a:t>
            </a:r>
          </a:p>
          <a:p>
            <a:r>
              <a:rPr lang="en-US"/>
              <a:t>        self.part2 = something2(</a:t>
            </a:r>
            <a:r>
              <a:rPr lang="en-US" b="1"/>
              <a:t>data</a:t>
            </a:r>
            <a:r>
              <a:rPr lang="en-US"/>
              <a:t>)</a:t>
            </a:r>
          </a:p>
          <a:p>
            <a:r>
              <a:rPr lang="en-US"/>
              <a:t>        self.part3 = something3(</a:t>
            </a:r>
            <a:r>
              <a:rPr lang="en-US" b="1"/>
              <a:t>data</a:t>
            </a:r>
            <a:r>
              <a:rPr lang="en-US"/>
              <a:t>)</a:t>
            </a:r>
          </a:p>
          <a:p>
            <a:r>
              <a:rPr lang="en-US"/>
              <a:t>        etc.</a:t>
            </a:r>
          </a:p>
          <a:p>
            <a:r>
              <a:rPr lang="en-US"/>
              <a:t>        </a:t>
            </a:r>
            <a:r>
              <a:rPr lang="en-US" err="1"/>
              <a:t>incrementalization</a:t>
            </a:r>
            <a:r>
              <a:rPr lang="en-US"/>
              <a:t> stuff</a:t>
            </a:r>
          </a:p>
          <a:p>
            <a:r>
              <a:rPr lang="en-US"/>
              <a:t>    def __str__(self):</a:t>
            </a:r>
          </a:p>
          <a:p>
            <a:r>
              <a:rPr lang="en-US"/>
              <a:t>        bunch of instructions</a:t>
            </a:r>
          </a:p>
          <a:p>
            <a:r>
              <a:rPr lang="en-US"/>
              <a:t>        return (string)</a:t>
            </a:r>
          </a:p>
          <a:p>
            <a:r>
              <a:rPr lang="en-US"/>
              <a:t>    def </a:t>
            </a:r>
            <a:r>
              <a:rPr lang="en-US" err="1"/>
              <a:t>NameofMethod</a:t>
            </a:r>
            <a:r>
              <a:rPr lang="en-US"/>
              <a:t>(self):</a:t>
            </a:r>
          </a:p>
          <a:p>
            <a:r>
              <a:rPr lang="en-US"/>
              <a:t>        bunch of instructions</a:t>
            </a:r>
          </a:p>
          <a:p>
            <a:r>
              <a:rPr lang="en-US"/>
              <a:t>        return stuff</a:t>
            </a:r>
          </a:p>
          <a:p>
            <a:r>
              <a:rPr lang="en-US"/>
              <a:t>    def </a:t>
            </a:r>
            <a:r>
              <a:rPr lang="en-US" err="1"/>
              <a:t>NameofMethod</a:t>
            </a:r>
            <a:r>
              <a:rPr lang="en-US"/>
              <a:t>(self, </a:t>
            </a:r>
            <a:r>
              <a:rPr lang="en-US" b="1"/>
              <a:t>other</a:t>
            </a:r>
            <a:r>
              <a:rPr lang="en-US"/>
              <a:t>):</a:t>
            </a:r>
          </a:p>
          <a:p>
            <a:r>
              <a:rPr lang="en-US"/>
              <a:t>        bunch of instructions</a:t>
            </a:r>
          </a:p>
          <a:p>
            <a:r>
              <a:rPr lang="en-US"/>
              <a:t>        return stuff</a:t>
            </a:r>
          </a:p>
        </p:txBody>
      </p:sp>
      <mc:AlternateContent xmlns:mc="http://schemas.openxmlformats.org/markup-compatibility/2006" xmlns:p14="http://schemas.microsoft.com/office/powerpoint/2010/main">
        <mc:Choice Requires="p14">
          <p:contentPart p14:bwMode="auto" r:id="rId2">
            <p14:nvContentPartPr>
              <p14:cNvPr id="9" name="Ink 8">
                <a:extLst>
                  <a:ext uri="{FF2B5EF4-FFF2-40B4-BE49-F238E27FC236}">
                    <a16:creationId xmlns:a16="http://schemas.microsoft.com/office/drawing/2014/main" id="{C826E713-CC6E-40D4-AD40-DB919DF217A5}"/>
                  </a:ext>
                </a:extLst>
              </p14:cNvPr>
              <p14:cNvContentPartPr/>
              <p14:nvPr/>
            </p14:nvContentPartPr>
            <p14:xfrm>
              <a:off x="3447942" y="4918738"/>
              <a:ext cx="1406160" cy="486000"/>
            </p14:xfrm>
          </p:contentPart>
        </mc:Choice>
        <mc:Fallback xmlns="">
          <p:pic>
            <p:nvPicPr>
              <p:cNvPr id="9" name="Ink 8">
                <a:extLst>
                  <a:ext uri="{FF2B5EF4-FFF2-40B4-BE49-F238E27FC236}">
                    <a16:creationId xmlns:a16="http://schemas.microsoft.com/office/drawing/2014/main" id="{C826E713-CC6E-40D4-AD40-DB919DF217A5}"/>
                  </a:ext>
                </a:extLst>
              </p:cNvPr>
              <p:cNvPicPr/>
              <p:nvPr/>
            </p:nvPicPr>
            <p:blipFill>
              <a:blip r:embed="rId3"/>
              <a:stretch>
                <a:fillRect/>
              </a:stretch>
            </p:blipFill>
            <p:spPr>
              <a:xfrm>
                <a:off x="3438944" y="4909745"/>
                <a:ext cx="1423795" cy="503627"/>
              </a:xfrm>
              <a:prstGeom prst="rect">
                <a:avLst/>
              </a:prstGeom>
            </p:spPr>
          </p:pic>
        </mc:Fallback>
      </mc:AlternateContent>
      <p:sp>
        <p:nvSpPr>
          <p:cNvPr id="10" name="TextBox 9">
            <a:extLst>
              <a:ext uri="{FF2B5EF4-FFF2-40B4-BE49-F238E27FC236}">
                <a16:creationId xmlns:a16="http://schemas.microsoft.com/office/drawing/2014/main" id="{E2208324-8128-4B82-A235-3AFAF939B363}"/>
              </a:ext>
            </a:extLst>
          </p:cNvPr>
          <p:cNvSpPr txBox="1"/>
          <p:nvPr/>
        </p:nvSpPr>
        <p:spPr>
          <a:xfrm>
            <a:off x="4854100" y="3632322"/>
            <a:ext cx="5151289" cy="1077218"/>
          </a:xfrm>
          <a:prstGeom prst="rect">
            <a:avLst/>
          </a:prstGeom>
          <a:noFill/>
        </p:spPr>
        <p:txBody>
          <a:bodyPr wrap="square" rtlCol="0">
            <a:spAutoFit/>
          </a:bodyPr>
          <a:lstStyle/>
          <a:p>
            <a:r>
              <a:rPr lang="en-US" sz="1600" b="1"/>
              <a:t>other</a:t>
            </a:r>
            <a:r>
              <a:rPr lang="en-US" sz="1600"/>
              <a:t> is a bunch of objects which can be of the same or different type.  These would go in the parentheses of the calling method.  </a:t>
            </a:r>
            <a:r>
              <a:rPr lang="en-US" sz="1600">
                <a:solidFill>
                  <a:srgbClr val="0070C0"/>
                </a:solidFill>
              </a:rPr>
              <a:t>Again, ‘self’ isn’t a </a:t>
            </a:r>
            <a:r>
              <a:rPr lang="en-US" sz="1600" i="1">
                <a:solidFill>
                  <a:srgbClr val="0070C0"/>
                </a:solidFill>
              </a:rPr>
              <a:t>necessary</a:t>
            </a:r>
            <a:r>
              <a:rPr lang="en-US" sz="1600">
                <a:solidFill>
                  <a:srgbClr val="0070C0"/>
                </a:solidFill>
              </a:rPr>
              <a:t> argument in the method, unless the self is actually being used</a:t>
            </a:r>
            <a:r>
              <a:rPr lang="en-US" sz="1600"/>
              <a:t>.</a:t>
            </a:r>
          </a:p>
        </p:txBody>
      </p:sp>
      <p:sp>
        <p:nvSpPr>
          <p:cNvPr id="11" name="TextBox 10">
            <a:extLst>
              <a:ext uri="{FF2B5EF4-FFF2-40B4-BE49-F238E27FC236}">
                <a16:creationId xmlns:a16="http://schemas.microsoft.com/office/drawing/2014/main" id="{2B3647F1-88B8-4E44-AE9B-148B4052C861}"/>
              </a:ext>
            </a:extLst>
          </p:cNvPr>
          <p:cNvSpPr txBox="1"/>
          <p:nvPr/>
        </p:nvSpPr>
        <p:spPr>
          <a:xfrm>
            <a:off x="445657" y="6215352"/>
            <a:ext cx="9559733" cy="369332"/>
          </a:xfrm>
          <a:prstGeom prst="rect">
            <a:avLst/>
          </a:prstGeom>
          <a:noFill/>
        </p:spPr>
        <p:txBody>
          <a:bodyPr wrap="none" rtlCol="0">
            <a:spAutoFit/>
          </a:bodyPr>
          <a:lstStyle/>
          <a:p>
            <a:r>
              <a:rPr lang="en-US"/>
              <a:t>You’d invoke via: </a:t>
            </a:r>
            <a:r>
              <a:rPr lang="en-US" err="1"/>
              <a:t>Instance.NameofMethod</a:t>
            </a:r>
            <a:r>
              <a:rPr lang="en-US"/>
              <a:t>(</a:t>
            </a:r>
            <a:r>
              <a:rPr lang="en-US" b="1"/>
              <a:t>other</a:t>
            </a:r>
            <a:r>
              <a:rPr lang="en-US"/>
              <a:t>), or </a:t>
            </a:r>
            <a:r>
              <a:rPr lang="en-US" err="1"/>
              <a:t>NameofClass.NameofMethod</a:t>
            </a:r>
            <a:r>
              <a:rPr lang="en-US"/>
              <a:t>(Instance, </a:t>
            </a:r>
            <a:r>
              <a:rPr lang="en-US" b="1"/>
              <a:t>other</a:t>
            </a:r>
            <a:r>
              <a:rPr lang="en-US"/>
              <a:t>) </a:t>
            </a:r>
          </a:p>
        </p:txBody>
      </p:sp>
    </p:spTree>
    <p:extLst>
      <p:ext uri="{BB962C8B-B14F-4D97-AF65-F5344CB8AC3E}">
        <p14:creationId xmlns:p14="http://schemas.microsoft.com/office/powerpoint/2010/main" val="37563187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1229282-E96A-49EC-B2C8-DA8AA7806928}"/>
              </a:ext>
            </a:extLst>
          </p:cNvPr>
          <p:cNvSpPr txBox="1"/>
          <p:nvPr/>
        </p:nvSpPr>
        <p:spPr>
          <a:xfrm>
            <a:off x="3779115" y="171103"/>
            <a:ext cx="3580660" cy="461665"/>
          </a:xfrm>
          <a:prstGeom prst="rect">
            <a:avLst/>
          </a:prstGeom>
          <a:noFill/>
        </p:spPr>
        <p:txBody>
          <a:bodyPr wrap="none" rtlCol="0">
            <a:spAutoFit/>
          </a:bodyPr>
          <a:lstStyle/>
          <a:p>
            <a:r>
              <a:rPr lang="en-US" sz="2400" b="1" u="sng"/>
              <a:t>Classes: Auxiliary methods</a:t>
            </a:r>
            <a:endParaRPr lang="en-US" b="1" u="sng"/>
          </a:p>
        </p:txBody>
      </p:sp>
      <p:sp>
        <p:nvSpPr>
          <p:cNvPr id="4" name="TextBox 3">
            <a:extLst>
              <a:ext uri="{FF2B5EF4-FFF2-40B4-BE49-F238E27FC236}">
                <a16:creationId xmlns:a16="http://schemas.microsoft.com/office/drawing/2014/main" id="{5986DF67-AB33-45B2-AD00-09A0B81E3151}"/>
              </a:ext>
            </a:extLst>
          </p:cNvPr>
          <p:cNvSpPr txBox="1"/>
          <p:nvPr/>
        </p:nvSpPr>
        <p:spPr>
          <a:xfrm>
            <a:off x="369652" y="1264997"/>
            <a:ext cx="1820114" cy="369332"/>
          </a:xfrm>
          <a:prstGeom prst="rect">
            <a:avLst/>
          </a:prstGeom>
          <a:noFill/>
        </p:spPr>
        <p:txBody>
          <a:bodyPr wrap="none" rtlCol="0">
            <a:spAutoFit/>
          </a:bodyPr>
          <a:lstStyle/>
          <a:p>
            <a:r>
              <a:rPr lang="en-US"/>
              <a:t>Some examples…</a:t>
            </a:r>
          </a:p>
        </p:txBody>
      </p:sp>
      <p:pic>
        <p:nvPicPr>
          <p:cNvPr id="5" name="Picture 4">
            <a:extLst>
              <a:ext uri="{FF2B5EF4-FFF2-40B4-BE49-F238E27FC236}">
                <a16:creationId xmlns:a16="http://schemas.microsoft.com/office/drawing/2014/main" id="{4526C554-028F-4A78-B8E6-3BE2B932D993}"/>
              </a:ext>
            </a:extLst>
          </p:cNvPr>
          <p:cNvPicPr>
            <a:picLocks noChangeAspect="1"/>
          </p:cNvPicPr>
          <p:nvPr/>
        </p:nvPicPr>
        <p:blipFill>
          <a:blip r:embed="rId2"/>
          <a:stretch>
            <a:fillRect/>
          </a:stretch>
        </p:blipFill>
        <p:spPr>
          <a:xfrm>
            <a:off x="440075" y="1769112"/>
            <a:ext cx="7381875" cy="3495675"/>
          </a:xfrm>
          <a:prstGeom prst="rect">
            <a:avLst/>
          </a:prstGeom>
        </p:spPr>
      </p:pic>
      <p:pic>
        <p:nvPicPr>
          <p:cNvPr id="6" name="Picture 5">
            <a:extLst>
              <a:ext uri="{FF2B5EF4-FFF2-40B4-BE49-F238E27FC236}">
                <a16:creationId xmlns:a16="http://schemas.microsoft.com/office/drawing/2014/main" id="{A3494487-C637-49CA-9F6B-C27C5F97DE09}"/>
              </a:ext>
            </a:extLst>
          </p:cNvPr>
          <p:cNvPicPr>
            <a:picLocks noChangeAspect="1"/>
          </p:cNvPicPr>
          <p:nvPr/>
        </p:nvPicPr>
        <p:blipFill>
          <a:blip r:embed="rId3"/>
          <a:stretch>
            <a:fillRect/>
          </a:stretch>
        </p:blipFill>
        <p:spPr>
          <a:xfrm>
            <a:off x="526205" y="5707396"/>
            <a:ext cx="2676525" cy="590550"/>
          </a:xfrm>
          <a:prstGeom prst="rect">
            <a:avLst/>
          </a:prstGeom>
        </p:spPr>
      </p:pic>
      <p:pic>
        <p:nvPicPr>
          <p:cNvPr id="3" name="Picture 2">
            <a:extLst>
              <a:ext uri="{FF2B5EF4-FFF2-40B4-BE49-F238E27FC236}">
                <a16:creationId xmlns:a16="http://schemas.microsoft.com/office/drawing/2014/main" id="{54B00149-55FB-4E13-9D20-C7810F7C31F8}"/>
              </a:ext>
            </a:extLst>
          </p:cNvPr>
          <p:cNvPicPr>
            <a:picLocks noChangeAspect="1"/>
          </p:cNvPicPr>
          <p:nvPr/>
        </p:nvPicPr>
        <p:blipFill>
          <a:blip r:embed="rId4"/>
          <a:stretch>
            <a:fillRect/>
          </a:stretch>
        </p:blipFill>
        <p:spPr>
          <a:xfrm>
            <a:off x="8543740" y="1449663"/>
            <a:ext cx="2686050" cy="1095375"/>
          </a:xfrm>
          <a:prstGeom prst="rect">
            <a:avLst/>
          </a:prstGeom>
        </p:spPr>
      </p:pic>
      <p:pic>
        <p:nvPicPr>
          <p:cNvPr id="7" name="Picture 6">
            <a:extLst>
              <a:ext uri="{FF2B5EF4-FFF2-40B4-BE49-F238E27FC236}">
                <a16:creationId xmlns:a16="http://schemas.microsoft.com/office/drawing/2014/main" id="{C5581078-F864-4E35-A6AB-C955D3825622}"/>
              </a:ext>
            </a:extLst>
          </p:cNvPr>
          <p:cNvPicPr>
            <a:picLocks noChangeAspect="1"/>
          </p:cNvPicPr>
          <p:nvPr/>
        </p:nvPicPr>
        <p:blipFill>
          <a:blip r:embed="rId5"/>
          <a:stretch>
            <a:fillRect/>
          </a:stretch>
        </p:blipFill>
        <p:spPr>
          <a:xfrm>
            <a:off x="8629465" y="2745010"/>
            <a:ext cx="2514600" cy="904875"/>
          </a:xfrm>
          <a:prstGeom prst="rect">
            <a:avLst/>
          </a:prstGeom>
        </p:spPr>
      </p:pic>
      <p:sp>
        <p:nvSpPr>
          <p:cNvPr id="8" name="TextBox 7">
            <a:extLst>
              <a:ext uri="{FF2B5EF4-FFF2-40B4-BE49-F238E27FC236}">
                <a16:creationId xmlns:a16="http://schemas.microsoft.com/office/drawing/2014/main" id="{F55B6135-E3D5-4DF2-94AB-2876B3897AFD}"/>
              </a:ext>
            </a:extLst>
          </p:cNvPr>
          <p:cNvSpPr txBox="1"/>
          <p:nvPr/>
        </p:nvSpPr>
        <p:spPr>
          <a:xfrm>
            <a:off x="8629466" y="3896565"/>
            <a:ext cx="3122460" cy="738664"/>
          </a:xfrm>
          <a:prstGeom prst="rect">
            <a:avLst/>
          </a:prstGeom>
          <a:noFill/>
        </p:spPr>
        <p:txBody>
          <a:bodyPr wrap="square" rtlCol="0">
            <a:spAutoFit/>
          </a:bodyPr>
          <a:lstStyle/>
          <a:p>
            <a:r>
              <a:rPr lang="en-US" sz="1400"/>
              <a:t>This is me showing that I don’t actually need to put ‘self’ into any arguments, if it’s not being used.</a:t>
            </a:r>
          </a:p>
        </p:txBody>
      </p:sp>
    </p:spTree>
    <p:extLst>
      <p:ext uri="{BB962C8B-B14F-4D97-AF65-F5344CB8AC3E}">
        <p14:creationId xmlns:p14="http://schemas.microsoft.com/office/powerpoint/2010/main" val="299919916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F43D42D-6A07-4C97-87B4-5D9C29CB9DB5}"/>
              </a:ext>
            </a:extLst>
          </p:cNvPr>
          <p:cNvPicPr>
            <a:picLocks noChangeAspect="1"/>
          </p:cNvPicPr>
          <p:nvPr/>
        </p:nvPicPr>
        <p:blipFill>
          <a:blip r:embed="rId2"/>
          <a:stretch>
            <a:fillRect/>
          </a:stretch>
        </p:blipFill>
        <p:spPr>
          <a:xfrm>
            <a:off x="1176337" y="1419225"/>
            <a:ext cx="4219575" cy="5029200"/>
          </a:xfrm>
          <a:prstGeom prst="rect">
            <a:avLst/>
          </a:prstGeom>
        </p:spPr>
      </p:pic>
      <p:sp>
        <p:nvSpPr>
          <p:cNvPr id="3" name="TextBox 2">
            <a:extLst>
              <a:ext uri="{FF2B5EF4-FFF2-40B4-BE49-F238E27FC236}">
                <a16:creationId xmlns:a16="http://schemas.microsoft.com/office/drawing/2014/main" id="{D67E0371-F04C-41E2-B00A-DEBCD44C7266}"/>
              </a:ext>
            </a:extLst>
          </p:cNvPr>
          <p:cNvSpPr txBox="1"/>
          <p:nvPr/>
        </p:nvSpPr>
        <p:spPr>
          <a:xfrm>
            <a:off x="3749730" y="172620"/>
            <a:ext cx="3580660" cy="461665"/>
          </a:xfrm>
          <a:prstGeom prst="rect">
            <a:avLst/>
          </a:prstGeom>
          <a:noFill/>
        </p:spPr>
        <p:txBody>
          <a:bodyPr wrap="none" rtlCol="0">
            <a:spAutoFit/>
          </a:bodyPr>
          <a:lstStyle/>
          <a:p>
            <a:r>
              <a:rPr lang="en-US" sz="2400" b="1" u="sng"/>
              <a:t>Classes: Auxiliary methods</a:t>
            </a:r>
            <a:endParaRPr lang="en-US" b="1" u="sng"/>
          </a:p>
        </p:txBody>
      </p:sp>
      <p:sp>
        <p:nvSpPr>
          <p:cNvPr id="4" name="TextBox 3">
            <a:extLst>
              <a:ext uri="{FF2B5EF4-FFF2-40B4-BE49-F238E27FC236}">
                <a16:creationId xmlns:a16="http://schemas.microsoft.com/office/drawing/2014/main" id="{B1678BA1-6658-4B99-9A66-654C41F8D13B}"/>
              </a:ext>
            </a:extLst>
          </p:cNvPr>
          <p:cNvSpPr txBox="1"/>
          <p:nvPr/>
        </p:nvSpPr>
        <p:spPr>
          <a:xfrm>
            <a:off x="6096000" y="1334277"/>
            <a:ext cx="4340612" cy="861774"/>
          </a:xfrm>
          <a:prstGeom prst="rect">
            <a:avLst/>
          </a:prstGeom>
          <a:noFill/>
        </p:spPr>
        <p:txBody>
          <a:bodyPr wrap="none" rtlCol="0">
            <a:spAutoFit/>
          </a:bodyPr>
          <a:lstStyle/>
          <a:p>
            <a:r>
              <a:rPr lang="en-US" sz="1600"/>
              <a:t>An example of creating a ‘dictionary’.  Note that</a:t>
            </a:r>
          </a:p>
          <a:p>
            <a:r>
              <a:rPr lang="en-US" sz="1600"/>
              <a:t>the initialization involves creating two lists, whose</a:t>
            </a:r>
          </a:p>
          <a:p>
            <a:r>
              <a:rPr lang="en-US" sz="1600"/>
              <a:t>contents can be filled in as we go.</a:t>
            </a:r>
          </a:p>
        </p:txBody>
      </p:sp>
      <p:grpSp>
        <p:nvGrpSpPr>
          <p:cNvPr id="8" name="Group 7">
            <a:extLst>
              <a:ext uri="{FF2B5EF4-FFF2-40B4-BE49-F238E27FC236}">
                <a16:creationId xmlns:a16="http://schemas.microsoft.com/office/drawing/2014/main" id="{63CB7A9E-1DC1-4075-A5E4-FEFF6FD62693}"/>
              </a:ext>
            </a:extLst>
          </p:cNvPr>
          <p:cNvGrpSpPr/>
          <p:nvPr/>
        </p:nvGrpSpPr>
        <p:grpSpPr>
          <a:xfrm>
            <a:off x="3099960" y="2800252"/>
            <a:ext cx="2496600" cy="491760"/>
            <a:chOff x="3099960" y="2800252"/>
            <a:chExt cx="2496600" cy="491760"/>
          </a:xfrm>
        </p:grpSpPr>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8FD7FFBA-BD06-4EB2-AEC8-DC9845F7258A}"/>
                    </a:ext>
                  </a:extLst>
                </p14:cNvPr>
                <p14:cNvContentPartPr/>
                <p14:nvPr/>
              </p14:nvContentPartPr>
              <p14:xfrm>
                <a:off x="3099960" y="2861092"/>
                <a:ext cx="1562760" cy="430920"/>
              </p14:xfrm>
            </p:contentPart>
          </mc:Choice>
          <mc:Fallback xmlns="">
            <p:pic>
              <p:nvPicPr>
                <p:cNvPr id="6" name="Ink 5">
                  <a:extLst>
                    <a:ext uri="{FF2B5EF4-FFF2-40B4-BE49-F238E27FC236}">
                      <a16:creationId xmlns:a16="http://schemas.microsoft.com/office/drawing/2014/main" id="{8FD7FFBA-BD06-4EB2-AEC8-DC9845F7258A}"/>
                    </a:ext>
                  </a:extLst>
                </p:cNvPr>
                <p:cNvPicPr/>
                <p:nvPr/>
              </p:nvPicPr>
              <p:blipFill>
                <a:blip r:embed="rId4"/>
                <a:stretch>
                  <a:fillRect/>
                </a:stretch>
              </p:blipFill>
              <p:spPr>
                <a:xfrm>
                  <a:off x="3091320" y="2852092"/>
                  <a:ext cx="1580400" cy="4485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7" name="Ink 6">
                  <a:extLst>
                    <a:ext uri="{FF2B5EF4-FFF2-40B4-BE49-F238E27FC236}">
                      <a16:creationId xmlns:a16="http://schemas.microsoft.com/office/drawing/2014/main" id="{3AD57BD4-DF03-43AD-BCB2-0EA3CBA1D378}"/>
                    </a:ext>
                  </a:extLst>
                </p14:cNvPr>
                <p14:cNvContentPartPr/>
                <p14:nvPr/>
              </p14:nvContentPartPr>
              <p14:xfrm>
                <a:off x="4273560" y="2800252"/>
                <a:ext cx="1323000" cy="141840"/>
              </p14:xfrm>
            </p:contentPart>
          </mc:Choice>
          <mc:Fallback xmlns="">
            <p:pic>
              <p:nvPicPr>
                <p:cNvPr id="7" name="Ink 6">
                  <a:extLst>
                    <a:ext uri="{FF2B5EF4-FFF2-40B4-BE49-F238E27FC236}">
                      <a16:creationId xmlns:a16="http://schemas.microsoft.com/office/drawing/2014/main" id="{3AD57BD4-DF03-43AD-BCB2-0EA3CBA1D378}"/>
                    </a:ext>
                  </a:extLst>
                </p:cNvPr>
                <p:cNvPicPr/>
                <p:nvPr/>
              </p:nvPicPr>
              <p:blipFill>
                <a:blip r:embed="rId6"/>
                <a:stretch>
                  <a:fillRect/>
                </a:stretch>
              </p:blipFill>
              <p:spPr>
                <a:xfrm>
                  <a:off x="4264920" y="2791252"/>
                  <a:ext cx="1340640" cy="159480"/>
                </a:xfrm>
                <a:prstGeom prst="rect">
                  <a:avLst/>
                </a:prstGeom>
              </p:spPr>
            </p:pic>
          </mc:Fallback>
        </mc:AlternateContent>
      </p:grpSp>
      <p:sp>
        <p:nvSpPr>
          <p:cNvPr id="9" name="TextBox 8">
            <a:extLst>
              <a:ext uri="{FF2B5EF4-FFF2-40B4-BE49-F238E27FC236}">
                <a16:creationId xmlns:a16="http://schemas.microsoft.com/office/drawing/2014/main" id="{121640CF-359A-43C4-8688-540690CBC314}"/>
              </a:ext>
            </a:extLst>
          </p:cNvPr>
          <p:cNvSpPr txBox="1"/>
          <p:nvPr/>
        </p:nvSpPr>
        <p:spPr>
          <a:xfrm flipH="1">
            <a:off x="5863087" y="2737998"/>
            <a:ext cx="3605918" cy="338554"/>
          </a:xfrm>
          <a:prstGeom prst="rect">
            <a:avLst/>
          </a:prstGeom>
          <a:noFill/>
        </p:spPr>
        <p:txBody>
          <a:bodyPr wrap="square" rtlCol="0">
            <a:spAutoFit/>
          </a:bodyPr>
          <a:lstStyle/>
          <a:p>
            <a:r>
              <a:rPr lang="en-US" sz="1600"/>
              <a:t>Note the list method here </a:t>
            </a:r>
          </a:p>
        </p:txBody>
      </p:sp>
    </p:spTree>
    <p:extLst>
      <p:ext uri="{BB962C8B-B14F-4D97-AF65-F5344CB8AC3E}">
        <p14:creationId xmlns:p14="http://schemas.microsoft.com/office/powerpoint/2010/main" val="234605495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FFBC8AF-4148-4A13-BD38-075C9FC4F47E}"/>
              </a:ext>
            </a:extLst>
          </p:cNvPr>
          <p:cNvSpPr txBox="1"/>
          <p:nvPr/>
        </p:nvSpPr>
        <p:spPr>
          <a:xfrm>
            <a:off x="3425622" y="213060"/>
            <a:ext cx="3580660" cy="461665"/>
          </a:xfrm>
          <a:prstGeom prst="rect">
            <a:avLst/>
          </a:prstGeom>
          <a:noFill/>
        </p:spPr>
        <p:txBody>
          <a:bodyPr wrap="none" rtlCol="0">
            <a:spAutoFit/>
          </a:bodyPr>
          <a:lstStyle/>
          <a:p>
            <a:r>
              <a:rPr lang="en-US" sz="2400" b="1" u="sng"/>
              <a:t>Classes: Auxiliary methods</a:t>
            </a:r>
            <a:endParaRPr lang="en-US" sz="1600" b="1" u="sng"/>
          </a:p>
        </p:txBody>
      </p:sp>
      <p:pic>
        <p:nvPicPr>
          <p:cNvPr id="3" name="Picture 2">
            <a:extLst>
              <a:ext uri="{FF2B5EF4-FFF2-40B4-BE49-F238E27FC236}">
                <a16:creationId xmlns:a16="http://schemas.microsoft.com/office/drawing/2014/main" id="{1DFD9F38-9651-4DBD-97D2-8752DE03160B}"/>
              </a:ext>
            </a:extLst>
          </p:cNvPr>
          <p:cNvPicPr>
            <a:picLocks noChangeAspect="1"/>
          </p:cNvPicPr>
          <p:nvPr/>
        </p:nvPicPr>
        <p:blipFill>
          <a:blip r:embed="rId2"/>
          <a:stretch>
            <a:fillRect/>
          </a:stretch>
        </p:blipFill>
        <p:spPr>
          <a:xfrm>
            <a:off x="295090" y="1396959"/>
            <a:ext cx="7279356" cy="3525492"/>
          </a:xfrm>
          <a:prstGeom prst="rect">
            <a:avLst/>
          </a:prstGeom>
        </p:spPr>
      </p:pic>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3DC1E16B-FB27-408A-82B7-77F97CC54A66}"/>
                  </a:ext>
                </a:extLst>
              </p14:cNvPr>
              <p14:cNvContentPartPr/>
              <p14:nvPr/>
            </p14:nvContentPartPr>
            <p14:xfrm>
              <a:off x="4482407" y="2450741"/>
              <a:ext cx="944640" cy="1301760"/>
            </p14:xfrm>
          </p:contentPart>
        </mc:Choice>
        <mc:Fallback xmlns="">
          <p:pic>
            <p:nvPicPr>
              <p:cNvPr id="6" name="Ink 5">
                <a:extLst>
                  <a:ext uri="{FF2B5EF4-FFF2-40B4-BE49-F238E27FC236}">
                    <a16:creationId xmlns:a16="http://schemas.microsoft.com/office/drawing/2014/main" id="{3DC1E16B-FB27-408A-82B7-77F97CC54A66}"/>
                  </a:ext>
                </a:extLst>
              </p:cNvPr>
              <p:cNvPicPr/>
              <p:nvPr/>
            </p:nvPicPr>
            <p:blipFill>
              <a:blip r:embed="rId4"/>
              <a:stretch>
                <a:fillRect/>
              </a:stretch>
            </p:blipFill>
            <p:spPr>
              <a:xfrm>
                <a:off x="4473407" y="2441741"/>
                <a:ext cx="962280" cy="1319400"/>
              </a:xfrm>
              <a:prstGeom prst="rect">
                <a:avLst/>
              </a:prstGeom>
            </p:spPr>
          </p:pic>
        </mc:Fallback>
      </mc:AlternateContent>
      <p:sp>
        <p:nvSpPr>
          <p:cNvPr id="7" name="TextBox 6">
            <a:extLst>
              <a:ext uri="{FF2B5EF4-FFF2-40B4-BE49-F238E27FC236}">
                <a16:creationId xmlns:a16="http://schemas.microsoft.com/office/drawing/2014/main" id="{4E0BB943-313C-4909-8281-84260F812B3B}"/>
              </a:ext>
            </a:extLst>
          </p:cNvPr>
          <p:cNvSpPr txBox="1"/>
          <p:nvPr/>
        </p:nvSpPr>
        <p:spPr>
          <a:xfrm>
            <a:off x="5715666" y="1645671"/>
            <a:ext cx="6258701" cy="1815882"/>
          </a:xfrm>
          <a:prstGeom prst="rect">
            <a:avLst/>
          </a:prstGeom>
          <a:noFill/>
        </p:spPr>
        <p:txBody>
          <a:bodyPr wrap="none" rtlCol="0">
            <a:spAutoFit/>
          </a:bodyPr>
          <a:lstStyle/>
          <a:p>
            <a:r>
              <a:rPr lang="en-US" sz="1600"/>
              <a:t>notice how, just like with function, we can feed the presumptive value of </a:t>
            </a:r>
          </a:p>
          <a:p>
            <a:r>
              <a:rPr lang="en-US" sz="1600"/>
              <a:t>an argument directly in.  So if you call: </a:t>
            </a:r>
            <a:r>
              <a:rPr lang="en-US" sz="1600" err="1"/>
              <a:t>Animal.set_name</a:t>
            </a:r>
            <a:r>
              <a:rPr lang="en-US" sz="1600"/>
              <a:t>() </a:t>
            </a:r>
          </a:p>
          <a:p>
            <a:r>
              <a:rPr lang="en-US" sz="1600"/>
              <a:t>-- it will set the Animal’s name to, well empty space.  So this is how</a:t>
            </a:r>
          </a:p>
          <a:p>
            <a:r>
              <a:rPr lang="en-US" sz="1600"/>
              <a:t>many of  those methods that don’t have any arguments work – they are </a:t>
            </a:r>
          </a:p>
          <a:p>
            <a:r>
              <a:rPr lang="en-US" sz="1600"/>
              <a:t>feeding in a presumptive value.</a:t>
            </a:r>
          </a:p>
          <a:p>
            <a:endParaRPr lang="en-US" sz="1600"/>
          </a:p>
          <a:p>
            <a:r>
              <a:rPr lang="en-US" sz="1600"/>
              <a:t>but if you call: </a:t>
            </a:r>
            <a:r>
              <a:rPr lang="en-US" sz="1600" err="1"/>
              <a:t>Animal.set_name</a:t>
            </a:r>
            <a:r>
              <a:rPr lang="en-US" sz="1600"/>
              <a:t>(‘kangaroo’) -- it will set it to kangaroo.</a:t>
            </a:r>
          </a:p>
        </p:txBody>
      </p:sp>
    </p:spTree>
    <p:extLst>
      <p:ext uri="{BB962C8B-B14F-4D97-AF65-F5344CB8AC3E}">
        <p14:creationId xmlns:p14="http://schemas.microsoft.com/office/powerpoint/2010/main" val="272191450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FFBC8AF-4148-4A13-BD38-075C9FC4F47E}"/>
              </a:ext>
            </a:extLst>
          </p:cNvPr>
          <p:cNvSpPr txBox="1"/>
          <p:nvPr/>
        </p:nvSpPr>
        <p:spPr>
          <a:xfrm>
            <a:off x="3425622" y="213060"/>
            <a:ext cx="3580660" cy="461665"/>
          </a:xfrm>
          <a:prstGeom prst="rect">
            <a:avLst/>
          </a:prstGeom>
          <a:noFill/>
        </p:spPr>
        <p:txBody>
          <a:bodyPr wrap="none" rtlCol="0">
            <a:spAutoFit/>
          </a:bodyPr>
          <a:lstStyle/>
          <a:p>
            <a:r>
              <a:rPr lang="en-US" sz="2400" b="1" u="sng"/>
              <a:t>Classes: Auxiliary methods</a:t>
            </a:r>
            <a:endParaRPr lang="en-US" sz="1600" b="1" u="sng"/>
          </a:p>
        </p:txBody>
      </p:sp>
      <p:sp>
        <p:nvSpPr>
          <p:cNvPr id="7" name="TextBox 6">
            <a:extLst>
              <a:ext uri="{FF2B5EF4-FFF2-40B4-BE49-F238E27FC236}">
                <a16:creationId xmlns:a16="http://schemas.microsoft.com/office/drawing/2014/main" id="{4E0BB943-313C-4909-8281-84260F812B3B}"/>
              </a:ext>
            </a:extLst>
          </p:cNvPr>
          <p:cNvSpPr txBox="1"/>
          <p:nvPr/>
        </p:nvSpPr>
        <p:spPr>
          <a:xfrm>
            <a:off x="8196250" y="3417570"/>
            <a:ext cx="3599784" cy="1323439"/>
          </a:xfrm>
          <a:prstGeom prst="rect">
            <a:avLst/>
          </a:prstGeom>
          <a:noFill/>
        </p:spPr>
        <p:txBody>
          <a:bodyPr wrap="square" rtlCol="0">
            <a:spAutoFit/>
          </a:bodyPr>
          <a:lstStyle/>
          <a:p>
            <a:r>
              <a:rPr lang="en-US" sz="1600"/>
              <a:t>just wanted to point out that if you’re defining a function within a method, the function doesn’t need to take </a:t>
            </a:r>
            <a:r>
              <a:rPr lang="en-US" sz="1600" i="1"/>
              <a:t>self</a:t>
            </a:r>
            <a:r>
              <a:rPr lang="en-US" sz="1600"/>
              <a:t> as an argument.  These would be external constants, as far as it’s concerned.</a:t>
            </a:r>
          </a:p>
        </p:txBody>
      </p:sp>
      <p:pic>
        <p:nvPicPr>
          <p:cNvPr id="4" name="Picture 3">
            <a:extLst>
              <a:ext uri="{FF2B5EF4-FFF2-40B4-BE49-F238E27FC236}">
                <a16:creationId xmlns:a16="http://schemas.microsoft.com/office/drawing/2014/main" id="{396EFC74-9191-3247-A957-841313329D3C}"/>
              </a:ext>
            </a:extLst>
          </p:cNvPr>
          <p:cNvPicPr>
            <a:picLocks noChangeAspect="1"/>
          </p:cNvPicPr>
          <p:nvPr/>
        </p:nvPicPr>
        <p:blipFill>
          <a:blip r:embed="rId2"/>
          <a:stretch>
            <a:fillRect/>
          </a:stretch>
        </p:blipFill>
        <p:spPr>
          <a:xfrm>
            <a:off x="377793" y="1295479"/>
            <a:ext cx="7124974" cy="3708420"/>
          </a:xfrm>
          <a:prstGeom prst="rect">
            <a:avLst/>
          </a:prstGeom>
        </p:spPr>
      </p:pic>
      <p:grpSp>
        <p:nvGrpSpPr>
          <p:cNvPr id="9" name="Group 8">
            <a:extLst>
              <a:ext uri="{FF2B5EF4-FFF2-40B4-BE49-F238E27FC236}">
                <a16:creationId xmlns:a16="http://schemas.microsoft.com/office/drawing/2014/main" id="{B74E4081-A9F8-7ABA-9C2D-2A1F1344FB01}"/>
              </a:ext>
            </a:extLst>
          </p:cNvPr>
          <p:cNvGrpSpPr/>
          <p:nvPr/>
        </p:nvGrpSpPr>
        <p:grpSpPr>
          <a:xfrm>
            <a:off x="617760" y="3696300"/>
            <a:ext cx="7418520" cy="557280"/>
            <a:chOff x="617760" y="3696300"/>
            <a:chExt cx="7418520" cy="557280"/>
          </a:xfrm>
        </p:grpSpPr>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21C635B4-C52E-ADCD-92F4-161210195414}"/>
                    </a:ext>
                  </a:extLst>
                </p14:cNvPr>
                <p14:cNvContentPartPr/>
                <p14:nvPr/>
              </p14:nvContentPartPr>
              <p14:xfrm>
                <a:off x="617760" y="3696300"/>
                <a:ext cx="1577880" cy="557280"/>
              </p14:xfrm>
            </p:contentPart>
          </mc:Choice>
          <mc:Fallback xmlns="">
            <p:pic>
              <p:nvPicPr>
                <p:cNvPr id="5" name="Ink 4">
                  <a:extLst>
                    <a:ext uri="{FF2B5EF4-FFF2-40B4-BE49-F238E27FC236}">
                      <a16:creationId xmlns:a16="http://schemas.microsoft.com/office/drawing/2014/main" id="{21C635B4-C52E-ADCD-92F4-161210195414}"/>
                    </a:ext>
                  </a:extLst>
                </p:cNvPr>
                <p:cNvPicPr/>
                <p:nvPr/>
              </p:nvPicPr>
              <p:blipFill>
                <a:blip r:embed="rId4"/>
                <a:stretch>
                  <a:fillRect/>
                </a:stretch>
              </p:blipFill>
              <p:spPr>
                <a:xfrm>
                  <a:off x="609120" y="3687660"/>
                  <a:ext cx="1595520" cy="5749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9601AFD3-5B6D-463C-7FC7-4C2EFB0C0546}"/>
                    </a:ext>
                  </a:extLst>
                </p14:cNvPr>
                <p14:cNvContentPartPr/>
                <p14:nvPr/>
              </p14:nvContentPartPr>
              <p14:xfrm>
                <a:off x="2102760" y="3713580"/>
                <a:ext cx="5933520" cy="525600"/>
              </p14:xfrm>
            </p:contentPart>
          </mc:Choice>
          <mc:Fallback xmlns="">
            <p:pic>
              <p:nvPicPr>
                <p:cNvPr id="8" name="Ink 7">
                  <a:extLst>
                    <a:ext uri="{FF2B5EF4-FFF2-40B4-BE49-F238E27FC236}">
                      <a16:creationId xmlns:a16="http://schemas.microsoft.com/office/drawing/2014/main" id="{9601AFD3-5B6D-463C-7FC7-4C2EFB0C0546}"/>
                    </a:ext>
                  </a:extLst>
                </p:cNvPr>
                <p:cNvPicPr/>
                <p:nvPr/>
              </p:nvPicPr>
              <p:blipFill>
                <a:blip r:embed="rId6"/>
                <a:stretch>
                  <a:fillRect/>
                </a:stretch>
              </p:blipFill>
              <p:spPr>
                <a:xfrm>
                  <a:off x="2094120" y="3704940"/>
                  <a:ext cx="5951160" cy="543240"/>
                </a:xfrm>
                <a:prstGeom prst="rect">
                  <a:avLst/>
                </a:prstGeom>
              </p:spPr>
            </p:pic>
          </mc:Fallback>
        </mc:AlternateContent>
      </p:grpSp>
    </p:spTree>
    <p:extLst>
      <p:ext uri="{BB962C8B-B14F-4D97-AF65-F5344CB8AC3E}">
        <p14:creationId xmlns:p14="http://schemas.microsoft.com/office/powerpoint/2010/main" val="421149827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94F5AB6-7805-4982-AFBC-97971EDEB692}"/>
              </a:ext>
            </a:extLst>
          </p:cNvPr>
          <p:cNvSpPr txBox="1"/>
          <p:nvPr/>
        </p:nvSpPr>
        <p:spPr>
          <a:xfrm>
            <a:off x="3754254" y="62973"/>
            <a:ext cx="3806683" cy="461665"/>
          </a:xfrm>
          <a:prstGeom prst="rect">
            <a:avLst/>
          </a:prstGeom>
          <a:noFill/>
        </p:spPr>
        <p:txBody>
          <a:bodyPr wrap="none" rtlCol="0">
            <a:spAutoFit/>
          </a:bodyPr>
          <a:lstStyle/>
          <a:p>
            <a:r>
              <a:rPr lang="en-US" sz="2400" b="1" u="sng"/>
              <a:t>Classes: Egalitarian methods</a:t>
            </a:r>
            <a:endParaRPr lang="en-US" b="1" u="sng"/>
          </a:p>
        </p:txBody>
      </p:sp>
      <p:sp>
        <p:nvSpPr>
          <p:cNvPr id="3" name="TextBox 2">
            <a:extLst>
              <a:ext uri="{FF2B5EF4-FFF2-40B4-BE49-F238E27FC236}">
                <a16:creationId xmlns:a16="http://schemas.microsoft.com/office/drawing/2014/main" id="{09F851DD-F1F9-4983-B812-B65102762ADA}"/>
              </a:ext>
            </a:extLst>
          </p:cNvPr>
          <p:cNvSpPr txBox="1"/>
          <p:nvPr/>
        </p:nvSpPr>
        <p:spPr>
          <a:xfrm>
            <a:off x="397989" y="766962"/>
            <a:ext cx="11281822" cy="738664"/>
          </a:xfrm>
          <a:prstGeom prst="rect">
            <a:avLst/>
          </a:prstGeom>
          <a:noFill/>
        </p:spPr>
        <p:txBody>
          <a:bodyPr wrap="square" rtlCol="0">
            <a:spAutoFit/>
          </a:bodyPr>
          <a:lstStyle/>
          <a:p>
            <a:r>
              <a:rPr lang="en-US" sz="1400"/>
              <a:t>And you can create methods that don’t necessarily relate a main object to a subsidiary one, but rather treat both (or more) on an equal footing.  Basically, the functions that go into the class declaration pertain defining elements, defining functions that operator one given elements, and defining more generally functions that operate between elements. </a:t>
            </a:r>
          </a:p>
        </p:txBody>
      </p:sp>
      <p:sp>
        <p:nvSpPr>
          <p:cNvPr id="9" name="TextBox 8">
            <a:extLst>
              <a:ext uri="{FF2B5EF4-FFF2-40B4-BE49-F238E27FC236}">
                <a16:creationId xmlns:a16="http://schemas.microsoft.com/office/drawing/2014/main" id="{D200558A-3190-4747-8340-E1D5F64CBEF6}"/>
              </a:ext>
            </a:extLst>
          </p:cNvPr>
          <p:cNvSpPr txBox="1"/>
          <p:nvPr/>
        </p:nvSpPr>
        <p:spPr>
          <a:xfrm>
            <a:off x="397989" y="1631286"/>
            <a:ext cx="3557384" cy="5078313"/>
          </a:xfrm>
          <a:prstGeom prst="rect">
            <a:avLst/>
          </a:prstGeom>
          <a:noFill/>
        </p:spPr>
        <p:txBody>
          <a:bodyPr wrap="none" rtlCol="0">
            <a:spAutoFit/>
          </a:bodyPr>
          <a:lstStyle/>
          <a:p>
            <a:r>
              <a:rPr lang="en-US" sz="1600"/>
              <a:t>class </a:t>
            </a:r>
            <a:r>
              <a:rPr lang="en-US" sz="1600" err="1"/>
              <a:t>NameofClass</a:t>
            </a:r>
            <a:r>
              <a:rPr lang="en-US" sz="1600"/>
              <a:t>(object):</a:t>
            </a:r>
          </a:p>
          <a:p>
            <a:r>
              <a:rPr lang="en-US" sz="1600"/>
              <a:t>    initialization stuff</a:t>
            </a:r>
          </a:p>
          <a:p>
            <a:r>
              <a:rPr lang="en-US" sz="1600"/>
              <a:t>    def __</a:t>
            </a:r>
            <a:r>
              <a:rPr lang="en-US" sz="1600" err="1"/>
              <a:t>init</a:t>
            </a:r>
            <a:r>
              <a:rPr lang="en-US" sz="1600"/>
              <a:t>__(self, </a:t>
            </a:r>
            <a:r>
              <a:rPr lang="en-US" sz="1600" b="1"/>
              <a:t>data</a:t>
            </a:r>
            <a:r>
              <a:rPr lang="en-US" sz="1600"/>
              <a:t>):</a:t>
            </a:r>
          </a:p>
          <a:p>
            <a:r>
              <a:rPr lang="en-US" sz="1600"/>
              <a:t>        self.part1 = something1(</a:t>
            </a:r>
            <a:r>
              <a:rPr lang="en-US" sz="1600" b="1"/>
              <a:t>data</a:t>
            </a:r>
            <a:r>
              <a:rPr lang="en-US" sz="1600"/>
              <a:t>)</a:t>
            </a:r>
          </a:p>
          <a:p>
            <a:r>
              <a:rPr lang="en-US" sz="1600"/>
              <a:t>        self.part2 = something2(</a:t>
            </a:r>
            <a:r>
              <a:rPr lang="en-US" sz="1600" b="1"/>
              <a:t>data</a:t>
            </a:r>
            <a:r>
              <a:rPr lang="en-US" sz="1600"/>
              <a:t>)</a:t>
            </a:r>
          </a:p>
          <a:p>
            <a:r>
              <a:rPr lang="en-US" sz="1600"/>
              <a:t>        self.part3 = something3(</a:t>
            </a:r>
            <a:r>
              <a:rPr lang="en-US" sz="1600" b="1"/>
              <a:t>data</a:t>
            </a:r>
            <a:r>
              <a:rPr lang="en-US" sz="1600"/>
              <a:t>)</a:t>
            </a:r>
          </a:p>
          <a:p>
            <a:r>
              <a:rPr lang="en-US" sz="1600"/>
              <a:t>        etc.</a:t>
            </a:r>
          </a:p>
          <a:p>
            <a:r>
              <a:rPr lang="en-US" sz="1600"/>
              <a:t>        </a:t>
            </a:r>
            <a:r>
              <a:rPr lang="en-US" sz="1600" err="1"/>
              <a:t>incrementalization</a:t>
            </a:r>
            <a:r>
              <a:rPr lang="en-US" sz="1600"/>
              <a:t> stuff</a:t>
            </a:r>
          </a:p>
          <a:p>
            <a:r>
              <a:rPr lang="en-US" sz="1600"/>
              <a:t>    def __str__(self):</a:t>
            </a:r>
          </a:p>
          <a:p>
            <a:r>
              <a:rPr lang="en-US" sz="1600"/>
              <a:t>        bunch of instructions</a:t>
            </a:r>
          </a:p>
          <a:p>
            <a:r>
              <a:rPr lang="en-US" sz="1600"/>
              <a:t>        return (string)</a:t>
            </a:r>
          </a:p>
          <a:p>
            <a:r>
              <a:rPr lang="en-US" sz="1600"/>
              <a:t>    def </a:t>
            </a:r>
            <a:r>
              <a:rPr lang="en-US" sz="1600" err="1"/>
              <a:t>NameofMethod</a:t>
            </a:r>
            <a:r>
              <a:rPr lang="en-US" sz="1600"/>
              <a:t>(self):</a:t>
            </a:r>
          </a:p>
          <a:p>
            <a:r>
              <a:rPr lang="en-US" sz="1600"/>
              <a:t>        bunch of instructions</a:t>
            </a:r>
          </a:p>
          <a:p>
            <a:r>
              <a:rPr lang="en-US" sz="1600"/>
              <a:t>        return stuff</a:t>
            </a:r>
          </a:p>
          <a:p>
            <a:r>
              <a:rPr lang="en-US" sz="1600"/>
              <a:t>    def </a:t>
            </a:r>
            <a:r>
              <a:rPr lang="en-US" sz="1600" err="1"/>
              <a:t>NameofMethod</a:t>
            </a:r>
            <a:r>
              <a:rPr lang="en-US" sz="1600"/>
              <a:t>(self, </a:t>
            </a:r>
            <a:r>
              <a:rPr lang="en-US" sz="1600" b="1"/>
              <a:t>other</a:t>
            </a:r>
            <a:r>
              <a:rPr lang="en-US" sz="1600"/>
              <a:t>):</a:t>
            </a:r>
          </a:p>
          <a:p>
            <a:r>
              <a:rPr lang="en-US" sz="1600"/>
              <a:t>        bunch of instructions</a:t>
            </a:r>
          </a:p>
          <a:p>
            <a:r>
              <a:rPr lang="en-US" sz="1600"/>
              <a:t>        return stuff</a:t>
            </a:r>
          </a:p>
          <a:p>
            <a:r>
              <a:rPr lang="en-US" sz="1600"/>
              <a:t>    def </a:t>
            </a:r>
            <a:r>
              <a:rPr lang="en-US" sz="1600" err="1"/>
              <a:t>NameofMethod</a:t>
            </a:r>
            <a:r>
              <a:rPr lang="en-US" sz="1600"/>
              <a:t>(</a:t>
            </a:r>
            <a:r>
              <a:rPr lang="en-US" sz="1600" b="1"/>
              <a:t>elements, other</a:t>
            </a:r>
            <a:r>
              <a:rPr lang="en-US" sz="1600"/>
              <a:t>):</a:t>
            </a:r>
          </a:p>
          <a:p>
            <a:r>
              <a:rPr lang="en-US" sz="1600"/>
              <a:t>        bunch of instructions</a:t>
            </a:r>
          </a:p>
          <a:p>
            <a:r>
              <a:rPr lang="en-US" sz="1600"/>
              <a:t>        return stuff</a:t>
            </a:r>
            <a:endParaRPr lang="en-US"/>
          </a:p>
        </p:txBody>
      </p:sp>
      <p:sp>
        <p:nvSpPr>
          <p:cNvPr id="12" name="TextBox 11">
            <a:extLst>
              <a:ext uri="{FF2B5EF4-FFF2-40B4-BE49-F238E27FC236}">
                <a16:creationId xmlns:a16="http://schemas.microsoft.com/office/drawing/2014/main" id="{1A3D6270-EA85-4C34-8837-2BD81301102C}"/>
              </a:ext>
            </a:extLst>
          </p:cNvPr>
          <p:cNvSpPr txBox="1"/>
          <p:nvPr/>
        </p:nvSpPr>
        <p:spPr>
          <a:xfrm>
            <a:off x="4991261" y="1784173"/>
            <a:ext cx="5584927" cy="1107996"/>
          </a:xfrm>
          <a:prstGeom prst="rect">
            <a:avLst/>
          </a:prstGeom>
          <a:noFill/>
        </p:spPr>
        <p:txBody>
          <a:bodyPr wrap="none" rtlCol="0">
            <a:spAutoFit/>
          </a:bodyPr>
          <a:lstStyle/>
          <a:p>
            <a:r>
              <a:rPr lang="en-US" sz="1600"/>
              <a:t>You’d invoke via: </a:t>
            </a:r>
            <a:r>
              <a:rPr lang="en-US" sz="1600" err="1"/>
              <a:t>NameofClass.NameofMethod</a:t>
            </a:r>
            <a:r>
              <a:rPr lang="en-US" sz="1600"/>
              <a:t>(</a:t>
            </a:r>
            <a:r>
              <a:rPr lang="en-US" sz="1600" b="1"/>
              <a:t>elements, other</a:t>
            </a:r>
            <a:r>
              <a:rPr lang="en-US" sz="1600"/>
              <a:t>)</a:t>
            </a:r>
          </a:p>
          <a:p>
            <a:endParaRPr lang="en-US" sz="1600"/>
          </a:p>
          <a:p>
            <a:r>
              <a:rPr lang="en-US" sz="1600"/>
              <a:t>which is just like the function invocation for functions in different</a:t>
            </a:r>
          </a:p>
          <a:p>
            <a:r>
              <a:rPr lang="en-US" sz="1600"/>
              <a:t>files.  </a:t>
            </a:r>
            <a:endParaRPr lang="en-US" sz="1600" i="1"/>
          </a:p>
        </p:txBody>
      </p:sp>
      <mc:AlternateContent xmlns:mc="http://schemas.openxmlformats.org/markup-compatibility/2006" xmlns:p14="http://schemas.microsoft.com/office/powerpoint/2010/main">
        <mc:Choice Requires="p14">
          <p:contentPart p14:bwMode="auto" r:id="rId2">
            <p14:nvContentPartPr>
              <p14:cNvPr id="7" name="Ink 6">
                <a:extLst>
                  <a:ext uri="{FF2B5EF4-FFF2-40B4-BE49-F238E27FC236}">
                    <a16:creationId xmlns:a16="http://schemas.microsoft.com/office/drawing/2014/main" id="{924A5F26-A7D1-4166-8FF8-C0BAB34FF2A3}"/>
                  </a:ext>
                </a:extLst>
              </p14:cNvPr>
              <p14:cNvContentPartPr/>
              <p14:nvPr/>
            </p14:nvContentPartPr>
            <p14:xfrm>
              <a:off x="4124939" y="6042504"/>
              <a:ext cx="1260660" cy="45719"/>
            </p14:xfrm>
          </p:contentPart>
        </mc:Choice>
        <mc:Fallback xmlns="">
          <p:pic>
            <p:nvPicPr>
              <p:cNvPr id="7" name="Ink 6">
                <a:extLst>
                  <a:ext uri="{FF2B5EF4-FFF2-40B4-BE49-F238E27FC236}">
                    <a16:creationId xmlns:a16="http://schemas.microsoft.com/office/drawing/2014/main" id="{924A5F26-A7D1-4166-8FF8-C0BAB34FF2A3}"/>
                  </a:ext>
                </a:extLst>
              </p:cNvPr>
              <p:cNvPicPr/>
              <p:nvPr/>
            </p:nvPicPr>
            <p:blipFill>
              <a:blip r:embed="rId3"/>
              <a:stretch>
                <a:fillRect/>
              </a:stretch>
            </p:blipFill>
            <p:spPr>
              <a:xfrm>
                <a:off x="4106945" y="6024645"/>
                <a:ext cx="1296288" cy="81080"/>
              </a:xfrm>
              <a:prstGeom prst="rect">
                <a:avLst/>
              </a:prstGeom>
            </p:spPr>
          </p:pic>
        </mc:Fallback>
      </mc:AlternateContent>
      <p:sp>
        <p:nvSpPr>
          <p:cNvPr id="8" name="TextBox 7">
            <a:extLst>
              <a:ext uri="{FF2B5EF4-FFF2-40B4-BE49-F238E27FC236}">
                <a16:creationId xmlns:a16="http://schemas.microsoft.com/office/drawing/2014/main" id="{E87828AB-ADE0-4F91-96D4-38A1A7AECFD0}"/>
              </a:ext>
            </a:extLst>
          </p:cNvPr>
          <p:cNvSpPr txBox="1"/>
          <p:nvPr/>
        </p:nvSpPr>
        <p:spPr>
          <a:xfrm>
            <a:off x="5555165" y="5918946"/>
            <a:ext cx="5129866" cy="338554"/>
          </a:xfrm>
          <a:prstGeom prst="rect">
            <a:avLst/>
          </a:prstGeom>
          <a:noFill/>
        </p:spPr>
        <p:txBody>
          <a:bodyPr wrap="none" rtlCol="0">
            <a:spAutoFit/>
          </a:bodyPr>
          <a:lstStyle/>
          <a:p>
            <a:r>
              <a:rPr lang="en-US" sz="1600"/>
              <a:t>elements is just a general name for objects within the class.</a:t>
            </a:r>
          </a:p>
        </p:txBody>
      </p:sp>
    </p:spTree>
    <p:extLst>
      <p:ext uri="{BB962C8B-B14F-4D97-AF65-F5344CB8AC3E}">
        <p14:creationId xmlns:p14="http://schemas.microsoft.com/office/powerpoint/2010/main" val="15962164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856664D-CBD0-400E-B51C-49BE2F5DE9A8}"/>
              </a:ext>
            </a:extLst>
          </p:cNvPr>
          <p:cNvSpPr txBox="1"/>
          <p:nvPr/>
        </p:nvSpPr>
        <p:spPr>
          <a:xfrm>
            <a:off x="637169" y="1090124"/>
            <a:ext cx="9657206" cy="584775"/>
          </a:xfrm>
          <a:prstGeom prst="rect">
            <a:avLst/>
          </a:prstGeom>
          <a:noFill/>
        </p:spPr>
        <p:txBody>
          <a:bodyPr wrap="square" rtlCol="0">
            <a:spAutoFit/>
          </a:bodyPr>
          <a:lstStyle/>
          <a:p>
            <a:r>
              <a:rPr lang="en-US" sz="1600"/>
              <a:t>Here’s something important about assignments via tuples.  The assignment doesn’t happen in order of left to right – it happens all at once.  Consider following example.</a:t>
            </a:r>
          </a:p>
        </p:txBody>
      </p:sp>
      <p:sp>
        <p:nvSpPr>
          <p:cNvPr id="20" name="Rectangle 19">
            <a:extLst>
              <a:ext uri="{FF2B5EF4-FFF2-40B4-BE49-F238E27FC236}">
                <a16:creationId xmlns:a16="http://schemas.microsoft.com/office/drawing/2014/main" id="{5970BA8E-DAE5-1251-511B-DC897EE91C8D}"/>
              </a:ext>
            </a:extLst>
          </p:cNvPr>
          <p:cNvSpPr/>
          <p:nvPr/>
        </p:nvSpPr>
        <p:spPr>
          <a:xfrm>
            <a:off x="4039858" y="160349"/>
            <a:ext cx="2628284" cy="461665"/>
          </a:xfrm>
          <a:prstGeom prst="rect">
            <a:avLst/>
          </a:prstGeom>
        </p:spPr>
        <p:txBody>
          <a:bodyPr wrap="none">
            <a:spAutoFit/>
          </a:bodyPr>
          <a:lstStyle/>
          <a:p>
            <a:r>
              <a:rPr lang="en-US" sz="2400" b="1" u="sng"/>
              <a:t>Declaring Variables</a:t>
            </a:r>
          </a:p>
        </p:txBody>
      </p:sp>
      <p:pic>
        <p:nvPicPr>
          <p:cNvPr id="2" name="Picture 1">
            <a:extLst>
              <a:ext uri="{FF2B5EF4-FFF2-40B4-BE49-F238E27FC236}">
                <a16:creationId xmlns:a16="http://schemas.microsoft.com/office/drawing/2014/main" id="{77E717AE-B668-AD52-691B-BE9A48BBB72C}"/>
              </a:ext>
            </a:extLst>
          </p:cNvPr>
          <p:cNvPicPr>
            <a:picLocks noChangeAspect="1"/>
          </p:cNvPicPr>
          <p:nvPr/>
        </p:nvPicPr>
        <p:blipFill>
          <a:blip r:embed="rId2"/>
          <a:stretch>
            <a:fillRect/>
          </a:stretch>
        </p:blipFill>
        <p:spPr>
          <a:xfrm>
            <a:off x="757084" y="2095924"/>
            <a:ext cx="2499225" cy="1513615"/>
          </a:xfrm>
          <a:prstGeom prst="rect">
            <a:avLst/>
          </a:prstGeom>
        </p:spPr>
      </p:pic>
      <p:sp>
        <p:nvSpPr>
          <p:cNvPr id="23" name="TextBox 22">
            <a:extLst>
              <a:ext uri="{FF2B5EF4-FFF2-40B4-BE49-F238E27FC236}">
                <a16:creationId xmlns:a16="http://schemas.microsoft.com/office/drawing/2014/main" id="{5D4FF1C9-03EF-35EA-AF91-AB89B58E029E}"/>
              </a:ext>
            </a:extLst>
          </p:cNvPr>
          <p:cNvSpPr txBox="1"/>
          <p:nvPr/>
        </p:nvSpPr>
        <p:spPr>
          <a:xfrm>
            <a:off x="4039858" y="2140466"/>
            <a:ext cx="2881173" cy="338554"/>
          </a:xfrm>
          <a:prstGeom prst="rect">
            <a:avLst/>
          </a:prstGeom>
          <a:noFill/>
        </p:spPr>
        <p:txBody>
          <a:bodyPr wrap="none" rtlCol="0">
            <a:spAutoFit/>
          </a:bodyPr>
          <a:lstStyle/>
          <a:p>
            <a:r>
              <a:rPr lang="en-US" sz="1600"/>
              <a:t>So a is set to 0, and b is set to 1. </a:t>
            </a:r>
          </a:p>
        </p:txBody>
      </p:sp>
      <p:sp>
        <p:nvSpPr>
          <p:cNvPr id="24" name="TextBox 23">
            <a:extLst>
              <a:ext uri="{FF2B5EF4-FFF2-40B4-BE49-F238E27FC236}">
                <a16:creationId xmlns:a16="http://schemas.microsoft.com/office/drawing/2014/main" id="{D7889848-B125-732B-47F0-548ACBBCCB91}"/>
              </a:ext>
            </a:extLst>
          </p:cNvPr>
          <p:cNvSpPr txBox="1"/>
          <p:nvPr/>
        </p:nvSpPr>
        <p:spPr>
          <a:xfrm>
            <a:off x="4039859" y="2608576"/>
            <a:ext cx="7778516" cy="1077218"/>
          </a:xfrm>
          <a:prstGeom prst="rect">
            <a:avLst/>
          </a:prstGeom>
          <a:noFill/>
        </p:spPr>
        <p:txBody>
          <a:bodyPr wrap="square" rtlCol="0">
            <a:spAutoFit/>
          </a:bodyPr>
          <a:lstStyle/>
          <a:p>
            <a:r>
              <a:rPr lang="en-US" sz="1600"/>
              <a:t>Now a is calculated from previous values of a and b in line before.  And b as well is calculated from previous values of a and b in line before.  So b is not calculated using the recently updated value of a in the same line.  If if had been, then we’d have gotten a = 1, b = 2.  </a:t>
            </a:r>
          </a:p>
        </p:txBody>
      </p:sp>
    </p:spTree>
    <p:extLst>
      <p:ext uri="{BB962C8B-B14F-4D97-AF65-F5344CB8AC3E}">
        <p14:creationId xmlns:p14="http://schemas.microsoft.com/office/powerpoint/2010/main" val="155367963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48FED15-2839-4696-9E7E-9D3B14DB2726}"/>
              </a:ext>
            </a:extLst>
          </p:cNvPr>
          <p:cNvSpPr txBox="1"/>
          <p:nvPr/>
        </p:nvSpPr>
        <p:spPr>
          <a:xfrm>
            <a:off x="3744227" y="225430"/>
            <a:ext cx="3825919" cy="461665"/>
          </a:xfrm>
          <a:prstGeom prst="rect">
            <a:avLst/>
          </a:prstGeom>
          <a:noFill/>
        </p:spPr>
        <p:txBody>
          <a:bodyPr wrap="none" rtlCol="0">
            <a:spAutoFit/>
          </a:bodyPr>
          <a:lstStyle/>
          <a:p>
            <a:r>
              <a:rPr lang="en-US" sz="2400" b="1" u="sng"/>
              <a:t>Classes: Egalitarian Methods</a:t>
            </a:r>
            <a:endParaRPr lang="en-US" b="1" u="sng"/>
          </a:p>
        </p:txBody>
      </p:sp>
      <p:pic>
        <p:nvPicPr>
          <p:cNvPr id="9" name="Picture 8">
            <a:extLst>
              <a:ext uri="{FF2B5EF4-FFF2-40B4-BE49-F238E27FC236}">
                <a16:creationId xmlns:a16="http://schemas.microsoft.com/office/drawing/2014/main" id="{8B56B1B1-D87C-AE28-529A-00DC2810AE51}"/>
              </a:ext>
            </a:extLst>
          </p:cNvPr>
          <p:cNvPicPr>
            <a:picLocks noChangeAspect="1"/>
          </p:cNvPicPr>
          <p:nvPr/>
        </p:nvPicPr>
        <p:blipFill>
          <a:blip r:embed="rId2"/>
          <a:stretch>
            <a:fillRect/>
          </a:stretch>
        </p:blipFill>
        <p:spPr>
          <a:xfrm>
            <a:off x="366982" y="1398985"/>
            <a:ext cx="5729018" cy="4145113"/>
          </a:xfrm>
          <a:prstGeom prst="rect">
            <a:avLst/>
          </a:prstGeom>
        </p:spPr>
      </p:pic>
      <p:sp>
        <p:nvSpPr>
          <p:cNvPr id="11" name="TextBox 10">
            <a:extLst>
              <a:ext uri="{FF2B5EF4-FFF2-40B4-BE49-F238E27FC236}">
                <a16:creationId xmlns:a16="http://schemas.microsoft.com/office/drawing/2014/main" id="{CDFEFF62-A70F-D346-E9DE-45072EF0D767}"/>
              </a:ext>
            </a:extLst>
          </p:cNvPr>
          <p:cNvSpPr txBox="1"/>
          <p:nvPr/>
        </p:nvSpPr>
        <p:spPr>
          <a:xfrm>
            <a:off x="7149155" y="1282848"/>
            <a:ext cx="4483510" cy="1569660"/>
          </a:xfrm>
          <a:prstGeom prst="rect">
            <a:avLst/>
          </a:prstGeom>
          <a:noFill/>
          <a:ln>
            <a:solidFill>
              <a:srgbClr val="FF0000"/>
            </a:solidFill>
          </a:ln>
        </p:spPr>
        <p:txBody>
          <a:bodyPr wrap="square" rtlCol="0">
            <a:spAutoFit/>
          </a:bodyPr>
          <a:lstStyle/>
          <a:p>
            <a:r>
              <a:rPr lang="en-US" sz="1600"/>
              <a:t>It seems that if you’re going to reference a class’s method within another method, the referenced method must be egalitarian.  At least, I’ve not been able to figure out how to reference an auxiliary method, i.e., one that includes ‘self’ as one of its arguments (and just leaving out ‘self’ doesn’t work).  </a:t>
            </a:r>
          </a:p>
        </p:txBody>
      </p:sp>
      <mc:AlternateContent xmlns:mc="http://schemas.openxmlformats.org/markup-compatibility/2006" xmlns:p14="http://schemas.microsoft.com/office/powerpoint/2010/main">
        <mc:Choice Requires="p14">
          <p:contentPart p14:bwMode="auto" r:id="rId3">
            <p14:nvContentPartPr>
              <p14:cNvPr id="13" name="Ink 12">
                <a:extLst>
                  <a:ext uri="{FF2B5EF4-FFF2-40B4-BE49-F238E27FC236}">
                    <a16:creationId xmlns:a16="http://schemas.microsoft.com/office/drawing/2014/main" id="{7BBE1AA1-B279-9CBB-DB78-03D9A001EC80}"/>
                  </a:ext>
                </a:extLst>
              </p14:cNvPr>
              <p14:cNvContentPartPr/>
              <p14:nvPr/>
            </p14:nvContentPartPr>
            <p14:xfrm>
              <a:off x="559335" y="2497548"/>
              <a:ext cx="1280880" cy="354960"/>
            </p14:xfrm>
          </p:contentPart>
        </mc:Choice>
        <mc:Fallback xmlns="">
          <p:pic>
            <p:nvPicPr>
              <p:cNvPr id="13" name="Ink 12">
                <a:extLst>
                  <a:ext uri="{FF2B5EF4-FFF2-40B4-BE49-F238E27FC236}">
                    <a16:creationId xmlns:a16="http://schemas.microsoft.com/office/drawing/2014/main" id="{7BBE1AA1-B279-9CBB-DB78-03D9A001EC80}"/>
                  </a:ext>
                </a:extLst>
              </p:cNvPr>
              <p:cNvPicPr/>
              <p:nvPr/>
            </p:nvPicPr>
            <p:blipFill>
              <a:blip r:embed="rId4"/>
              <a:stretch>
                <a:fillRect/>
              </a:stretch>
            </p:blipFill>
            <p:spPr>
              <a:xfrm>
                <a:off x="550335" y="2488548"/>
                <a:ext cx="1298520" cy="3726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6" name="Ink 15">
                <a:extLst>
                  <a:ext uri="{FF2B5EF4-FFF2-40B4-BE49-F238E27FC236}">
                    <a16:creationId xmlns:a16="http://schemas.microsoft.com/office/drawing/2014/main" id="{7DD0563A-0419-C8D5-D7BD-8F2BB67AF4EB}"/>
                  </a:ext>
                </a:extLst>
              </p14:cNvPr>
              <p14:cNvContentPartPr/>
              <p14:nvPr/>
            </p14:nvContentPartPr>
            <p14:xfrm>
              <a:off x="2576055" y="3716508"/>
              <a:ext cx="360" cy="360"/>
            </p14:xfrm>
          </p:contentPart>
        </mc:Choice>
        <mc:Fallback xmlns="">
          <p:pic>
            <p:nvPicPr>
              <p:cNvPr id="16" name="Ink 15">
                <a:extLst>
                  <a:ext uri="{FF2B5EF4-FFF2-40B4-BE49-F238E27FC236}">
                    <a16:creationId xmlns:a16="http://schemas.microsoft.com/office/drawing/2014/main" id="{7DD0563A-0419-C8D5-D7BD-8F2BB67AF4EB}"/>
                  </a:ext>
                </a:extLst>
              </p:cNvPr>
              <p:cNvPicPr/>
              <p:nvPr/>
            </p:nvPicPr>
            <p:blipFill>
              <a:blip r:embed="rId6"/>
              <a:stretch>
                <a:fillRect/>
              </a:stretch>
            </p:blipFill>
            <p:spPr>
              <a:xfrm>
                <a:off x="2567415" y="3707508"/>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7" name="Ink 16">
                <a:extLst>
                  <a:ext uri="{FF2B5EF4-FFF2-40B4-BE49-F238E27FC236}">
                    <a16:creationId xmlns:a16="http://schemas.microsoft.com/office/drawing/2014/main" id="{F943768D-533D-F48B-2E4B-58C312719E3D}"/>
                  </a:ext>
                </a:extLst>
              </p14:cNvPr>
              <p14:cNvContentPartPr/>
              <p14:nvPr/>
            </p14:nvContentPartPr>
            <p14:xfrm>
              <a:off x="1472295" y="3716508"/>
              <a:ext cx="3278520" cy="306720"/>
            </p14:xfrm>
          </p:contentPart>
        </mc:Choice>
        <mc:Fallback xmlns="">
          <p:pic>
            <p:nvPicPr>
              <p:cNvPr id="17" name="Ink 16">
                <a:extLst>
                  <a:ext uri="{FF2B5EF4-FFF2-40B4-BE49-F238E27FC236}">
                    <a16:creationId xmlns:a16="http://schemas.microsoft.com/office/drawing/2014/main" id="{F943768D-533D-F48B-2E4B-58C312719E3D}"/>
                  </a:ext>
                </a:extLst>
              </p:cNvPr>
              <p:cNvPicPr/>
              <p:nvPr/>
            </p:nvPicPr>
            <p:blipFill>
              <a:blip r:embed="rId8"/>
              <a:stretch>
                <a:fillRect/>
              </a:stretch>
            </p:blipFill>
            <p:spPr>
              <a:xfrm>
                <a:off x="1463655" y="3707508"/>
                <a:ext cx="3296160" cy="324360"/>
              </a:xfrm>
              <a:prstGeom prst="rect">
                <a:avLst/>
              </a:prstGeom>
            </p:spPr>
          </p:pic>
        </mc:Fallback>
      </mc:AlternateContent>
    </p:spTree>
    <p:extLst>
      <p:ext uri="{BB962C8B-B14F-4D97-AF65-F5344CB8AC3E}">
        <p14:creationId xmlns:p14="http://schemas.microsoft.com/office/powerpoint/2010/main" val="117106294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EFBF74-5108-483E-9F51-60884068F428}"/>
              </a:ext>
            </a:extLst>
          </p:cNvPr>
          <p:cNvSpPr txBox="1"/>
          <p:nvPr/>
        </p:nvSpPr>
        <p:spPr>
          <a:xfrm>
            <a:off x="4366727" y="205274"/>
            <a:ext cx="2780441" cy="461665"/>
          </a:xfrm>
          <a:prstGeom prst="rect">
            <a:avLst/>
          </a:prstGeom>
          <a:noFill/>
        </p:spPr>
        <p:txBody>
          <a:bodyPr wrap="none" rtlCol="0">
            <a:spAutoFit/>
          </a:bodyPr>
          <a:lstStyle/>
          <a:p>
            <a:r>
              <a:rPr lang="en-US" sz="2400" b="1" u="sng"/>
              <a:t>Classes: Overwriting</a:t>
            </a:r>
            <a:endParaRPr lang="en-US" b="1" u="sng"/>
          </a:p>
        </p:txBody>
      </p:sp>
      <p:sp>
        <p:nvSpPr>
          <p:cNvPr id="3" name="TextBox 2">
            <a:extLst>
              <a:ext uri="{FF2B5EF4-FFF2-40B4-BE49-F238E27FC236}">
                <a16:creationId xmlns:a16="http://schemas.microsoft.com/office/drawing/2014/main" id="{483CBCD0-7940-4CD4-9821-137FAA18E699}"/>
              </a:ext>
            </a:extLst>
          </p:cNvPr>
          <p:cNvSpPr txBox="1"/>
          <p:nvPr/>
        </p:nvSpPr>
        <p:spPr>
          <a:xfrm>
            <a:off x="525636" y="1071664"/>
            <a:ext cx="9829443" cy="830997"/>
          </a:xfrm>
          <a:prstGeom prst="rect">
            <a:avLst/>
          </a:prstGeom>
          <a:noFill/>
        </p:spPr>
        <p:txBody>
          <a:bodyPr wrap="square" rtlCol="0">
            <a:spAutoFit/>
          </a:bodyPr>
          <a:lstStyle/>
          <a:p>
            <a:r>
              <a:rPr lang="en-US" sz="1600"/>
              <a:t>One of the nice things about Python is that you can overwrite a built-in function, like +, by using __  __ on either side of it, to facilitate a natural invocation of this function, specifically pertinent to the class you’re working in.  We’ve already seen this with __</a:t>
            </a:r>
            <a:r>
              <a:rPr lang="en-US" sz="1600" err="1"/>
              <a:t>init</a:t>
            </a:r>
            <a:r>
              <a:rPr lang="en-US" sz="1600"/>
              <a:t>__, and __ str__</a:t>
            </a:r>
          </a:p>
        </p:txBody>
      </p:sp>
      <p:sp>
        <p:nvSpPr>
          <p:cNvPr id="6" name="Rectangle 5">
            <a:extLst>
              <a:ext uri="{FF2B5EF4-FFF2-40B4-BE49-F238E27FC236}">
                <a16:creationId xmlns:a16="http://schemas.microsoft.com/office/drawing/2014/main" id="{81A27437-A514-4B28-AFF3-43C446C1A01E}"/>
              </a:ext>
            </a:extLst>
          </p:cNvPr>
          <p:cNvSpPr/>
          <p:nvPr/>
        </p:nvSpPr>
        <p:spPr>
          <a:xfrm>
            <a:off x="525636" y="2061164"/>
            <a:ext cx="8254470" cy="2554545"/>
          </a:xfrm>
          <a:prstGeom prst="rect">
            <a:avLst/>
          </a:prstGeom>
        </p:spPr>
        <p:txBody>
          <a:bodyPr wrap="square">
            <a:spAutoFit/>
          </a:bodyPr>
          <a:lstStyle/>
          <a:p>
            <a:r>
              <a:rPr lang="en-US" sz="1600"/>
              <a:t>And there would be two ways to refer to them (or the ones below at least): as methods, or operators.  Here’s some; for more see </a:t>
            </a:r>
            <a:r>
              <a:rPr lang="en-US" sz="1600">
                <a:hlinkClick r:id="rId2"/>
              </a:rPr>
              <a:t>https://docs.python.org/2.0/ref/numeric-types.html</a:t>
            </a:r>
            <a:r>
              <a:rPr lang="en-US" sz="1600"/>
              <a:t> </a:t>
            </a:r>
          </a:p>
          <a:p>
            <a:endParaRPr lang="en-US" sz="1600"/>
          </a:p>
          <a:p>
            <a:r>
              <a:rPr lang="en-US" sz="1600"/>
              <a:t>__add__  </a:t>
            </a:r>
            <a:r>
              <a:rPr lang="en-US" sz="1600">
                <a:sym typeface="Wingdings" panose="05000000000000000000" pitchFamily="2" charset="2"/>
              </a:rPr>
              <a:t></a:t>
            </a:r>
            <a:r>
              <a:rPr lang="en-US" sz="1600"/>
              <a:t> +       	</a:t>
            </a:r>
            <a:r>
              <a:rPr lang="en-US" sz="1600" err="1"/>
              <a:t>NameofClass</a:t>
            </a:r>
            <a:r>
              <a:rPr lang="en-US" sz="1600"/>
              <a:t>.__add__(e1,e2) </a:t>
            </a:r>
            <a:r>
              <a:rPr lang="en-US" sz="1600" i="1"/>
              <a:t>or</a:t>
            </a:r>
            <a:r>
              <a:rPr lang="en-US" sz="1600"/>
              <a:t> e1 + e2</a:t>
            </a:r>
          </a:p>
          <a:p>
            <a:r>
              <a:rPr lang="en-US" sz="1600"/>
              <a:t>__sub__ </a:t>
            </a:r>
            <a:r>
              <a:rPr lang="en-US" sz="1600">
                <a:sym typeface="Wingdings" panose="05000000000000000000" pitchFamily="2" charset="2"/>
              </a:rPr>
              <a:t> -</a:t>
            </a:r>
            <a:r>
              <a:rPr lang="en-US" sz="1600"/>
              <a:t>       	</a:t>
            </a:r>
            <a:r>
              <a:rPr lang="en-US" sz="1600" err="1"/>
              <a:t>NameofClass</a:t>
            </a:r>
            <a:r>
              <a:rPr lang="en-US" sz="1600"/>
              <a:t>.__sub__(e1,e2) or e1 – e2</a:t>
            </a:r>
          </a:p>
          <a:p>
            <a:r>
              <a:rPr lang="en-US" sz="1600"/>
              <a:t>__</a:t>
            </a:r>
            <a:r>
              <a:rPr lang="en-US" sz="1600" err="1"/>
              <a:t>mul</a:t>
            </a:r>
            <a:r>
              <a:rPr lang="en-US" sz="1600"/>
              <a:t>__ </a:t>
            </a:r>
            <a:r>
              <a:rPr lang="en-US" sz="1600">
                <a:sym typeface="Wingdings" panose="05000000000000000000" pitchFamily="2" charset="2"/>
              </a:rPr>
              <a:t> *        	</a:t>
            </a:r>
            <a:r>
              <a:rPr lang="en-US" sz="1600" err="1">
                <a:sym typeface="Wingdings" panose="05000000000000000000" pitchFamily="2" charset="2"/>
              </a:rPr>
              <a:t>NameofClass</a:t>
            </a:r>
            <a:r>
              <a:rPr lang="en-US" sz="1600">
                <a:sym typeface="Wingdings" panose="05000000000000000000" pitchFamily="2" charset="2"/>
              </a:rPr>
              <a:t>.__</a:t>
            </a:r>
            <a:r>
              <a:rPr lang="en-US" sz="1600" err="1">
                <a:sym typeface="Wingdings" panose="05000000000000000000" pitchFamily="2" charset="2"/>
              </a:rPr>
              <a:t>mul</a:t>
            </a:r>
            <a:r>
              <a:rPr lang="en-US" sz="1600">
                <a:sym typeface="Wingdings" panose="05000000000000000000" pitchFamily="2" charset="2"/>
              </a:rPr>
              <a:t>__(e1,e2) or e1*e2</a:t>
            </a:r>
          </a:p>
          <a:p>
            <a:r>
              <a:rPr lang="en-US" sz="1600"/>
              <a:t>__</a:t>
            </a:r>
            <a:r>
              <a:rPr lang="en-US" sz="1600" err="1"/>
              <a:t>truediv</a:t>
            </a:r>
            <a:r>
              <a:rPr lang="en-US" sz="1600"/>
              <a:t>__ </a:t>
            </a:r>
            <a:r>
              <a:rPr lang="en-US" sz="1600">
                <a:sym typeface="Wingdings" panose="05000000000000000000" pitchFamily="2" charset="2"/>
              </a:rPr>
              <a:t> /  	</a:t>
            </a:r>
            <a:r>
              <a:rPr lang="en-US" sz="1600" err="1">
                <a:sym typeface="Wingdings" panose="05000000000000000000" pitchFamily="2" charset="2"/>
              </a:rPr>
              <a:t>NameofClass</a:t>
            </a:r>
            <a:r>
              <a:rPr lang="en-US" sz="1600">
                <a:sym typeface="Wingdings" panose="05000000000000000000" pitchFamily="2" charset="2"/>
              </a:rPr>
              <a:t>.__</a:t>
            </a:r>
            <a:r>
              <a:rPr lang="en-US" sz="1600" err="1">
                <a:sym typeface="Wingdings" panose="05000000000000000000" pitchFamily="2" charset="2"/>
              </a:rPr>
              <a:t>truediv</a:t>
            </a:r>
            <a:r>
              <a:rPr lang="en-US" sz="1600">
                <a:sym typeface="Wingdings" panose="05000000000000000000" pitchFamily="2" charset="2"/>
              </a:rPr>
              <a:t>__(e1,e2) or e1/e2       </a:t>
            </a:r>
          </a:p>
          <a:p>
            <a:r>
              <a:rPr lang="en-US" sz="1600">
                <a:sym typeface="Wingdings" panose="05000000000000000000" pitchFamily="2" charset="2"/>
              </a:rPr>
              <a:t>__</a:t>
            </a:r>
            <a:r>
              <a:rPr lang="en-US" sz="1600" err="1">
                <a:sym typeface="Wingdings" panose="05000000000000000000" pitchFamily="2" charset="2"/>
              </a:rPr>
              <a:t>lt</a:t>
            </a:r>
            <a:r>
              <a:rPr lang="en-US" sz="1600">
                <a:sym typeface="Wingdings" panose="05000000000000000000" pitchFamily="2" charset="2"/>
              </a:rPr>
              <a:t>__  &lt;            	</a:t>
            </a:r>
            <a:r>
              <a:rPr lang="en-US" sz="1600" err="1">
                <a:sym typeface="Wingdings" panose="05000000000000000000" pitchFamily="2" charset="2"/>
              </a:rPr>
              <a:t>NameofClass</a:t>
            </a:r>
            <a:r>
              <a:rPr lang="en-US" sz="1600">
                <a:sym typeface="Wingdings" panose="05000000000000000000" pitchFamily="2" charset="2"/>
              </a:rPr>
              <a:t>.__</a:t>
            </a:r>
            <a:r>
              <a:rPr lang="en-US" sz="1600" err="1">
                <a:sym typeface="Wingdings" panose="05000000000000000000" pitchFamily="2" charset="2"/>
              </a:rPr>
              <a:t>lt</a:t>
            </a:r>
            <a:r>
              <a:rPr lang="en-US" sz="1600">
                <a:sym typeface="Wingdings" panose="05000000000000000000" pitchFamily="2" charset="2"/>
              </a:rPr>
              <a:t>__(e1,e2) or e1 &lt; e2</a:t>
            </a:r>
          </a:p>
          <a:p>
            <a:r>
              <a:rPr lang="en-US" sz="1600">
                <a:sym typeface="Wingdings" panose="05000000000000000000" pitchFamily="2" charset="2"/>
              </a:rPr>
              <a:t>__eq__  ==        	</a:t>
            </a:r>
            <a:r>
              <a:rPr lang="en-US" sz="1600" err="1">
                <a:sym typeface="Wingdings" panose="05000000000000000000" pitchFamily="2" charset="2"/>
              </a:rPr>
              <a:t>NameofClass</a:t>
            </a:r>
            <a:r>
              <a:rPr lang="en-US" sz="1600">
                <a:sym typeface="Wingdings" panose="05000000000000000000" pitchFamily="2" charset="2"/>
              </a:rPr>
              <a:t>.__eq__(e1,e2) or e1 == e2</a:t>
            </a:r>
          </a:p>
          <a:p>
            <a:r>
              <a:rPr lang="en-US" sz="1600">
                <a:sym typeface="Wingdings" panose="05000000000000000000" pitchFamily="2" charset="2"/>
              </a:rPr>
              <a:t>__</a:t>
            </a:r>
            <a:r>
              <a:rPr lang="en-US" sz="1600" err="1">
                <a:sym typeface="Wingdings" panose="05000000000000000000" pitchFamily="2" charset="2"/>
              </a:rPr>
              <a:t>len</a:t>
            </a:r>
            <a:r>
              <a:rPr lang="en-US" sz="1600">
                <a:sym typeface="Wingdings" panose="05000000000000000000" pitchFamily="2" charset="2"/>
              </a:rPr>
              <a:t>__  </a:t>
            </a:r>
            <a:r>
              <a:rPr lang="en-US" sz="1600" err="1">
                <a:sym typeface="Wingdings" panose="05000000000000000000" pitchFamily="2" charset="2"/>
              </a:rPr>
              <a:t>len</a:t>
            </a:r>
            <a:r>
              <a:rPr lang="en-US" sz="1600">
                <a:sym typeface="Wingdings" panose="05000000000000000000" pitchFamily="2" charset="2"/>
              </a:rPr>
              <a:t>()   	</a:t>
            </a:r>
            <a:r>
              <a:rPr lang="en-US" sz="1600" err="1">
                <a:sym typeface="Wingdings" panose="05000000000000000000" pitchFamily="2" charset="2"/>
              </a:rPr>
              <a:t>NameofClass</a:t>
            </a:r>
            <a:r>
              <a:rPr lang="en-US" sz="1600">
                <a:sym typeface="Wingdings" panose="05000000000000000000" pitchFamily="2" charset="2"/>
              </a:rPr>
              <a:t>.__</a:t>
            </a:r>
            <a:r>
              <a:rPr lang="en-US" sz="1600" err="1">
                <a:sym typeface="Wingdings" panose="05000000000000000000" pitchFamily="2" charset="2"/>
              </a:rPr>
              <a:t>len</a:t>
            </a:r>
            <a:r>
              <a:rPr lang="en-US" sz="1600">
                <a:sym typeface="Wingdings" panose="05000000000000000000" pitchFamily="2" charset="2"/>
              </a:rPr>
              <a:t>__(e) or </a:t>
            </a:r>
            <a:r>
              <a:rPr lang="en-US" sz="1600" err="1">
                <a:sym typeface="Wingdings" panose="05000000000000000000" pitchFamily="2" charset="2"/>
              </a:rPr>
              <a:t>len</a:t>
            </a:r>
            <a:r>
              <a:rPr lang="en-US" sz="1600">
                <a:sym typeface="Wingdings" panose="05000000000000000000" pitchFamily="2" charset="2"/>
              </a:rPr>
              <a:t>(e)</a:t>
            </a:r>
          </a:p>
        </p:txBody>
      </p:sp>
    </p:spTree>
    <p:extLst>
      <p:ext uri="{BB962C8B-B14F-4D97-AF65-F5344CB8AC3E}">
        <p14:creationId xmlns:p14="http://schemas.microsoft.com/office/powerpoint/2010/main" val="227097560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94F5AB6-7805-4982-AFBC-97971EDEB692}"/>
              </a:ext>
            </a:extLst>
          </p:cNvPr>
          <p:cNvSpPr txBox="1"/>
          <p:nvPr/>
        </p:nvSpPr>
        <p:spPr>
          <a:xfrm>
            <a:off x="2842591" y="122116"/>
            <a:ext cx="5907836" cy="461665"/>
          </a:xfrm>
          <a:prstGeom prst="rect">
            <a:avLst/>
          </a:prstGeom>
          <a:noFill/>
        </p:spPr>
        <p:txBody>
          <a:bodyPr wrap="none" rtlCol="0">
            <a:spAutoFit/>
          </a:bodyPr>
          <a:lstStyle/>
          <a:p>
            <a:r>
              <a:rPr lang="en-US" sz="2400" b="1" u="sng"/>
              <a:t>Classes: Egalitarian methods and overwriting</a:t>
            </a:r>
            <a:endParaRPr lang="en-US" b="1" u="sng"/>
          </a:p>
        </p:txBody>
      </p:sp>
      <p:sp>
        <p:nvSpPr>
          <p:cNvPr id="4" name="TextBox 3">
            <a:extLst>
              <a:ext uri="{FF2B5EF4-FFF2-40B4-BE49-F238E27FC236}">
                <a16:creationId xmlns:a16="http://schemas.microsoft.com/office/drawing/2014/main" id="{03BDE2B9-88EA-4709-905E-459B3FD2BA4E}"/>
              </a:ext>
            </a:extLst>
          </p:cNvPr>
          <p:cNvSpPr txBox="1"/>
          <p:nvPr/>
        </p:nvSpPr>
        <p:spPr>
          <a:xfrm>
            <a:off x="476655" y="781748"/>
            <a:ext cx="1193340" cy="369332"/>
          </a:xfrm>
          <a:prstGeom prst="rect">
            <a:avLst/>
          </a:prstGeom>
          <a:noFill/>
        </p:spPr>
        <p:txBody>
          <a:bodyPr wrap="none" rtlCol="0">
            <a:spAutoFit/>
          </a:bodyPr>
          <a:lstStyle/>
          <a:p>
            <a:r>
              <a:rPr lang="en-US"/>
              <a:t>example….</a:t>
            </a:r>
          </a:p>
        </p:txBody>
      </p:sp>
      <p:pic>
        <p:nvPicPr>
          <p:cNvPr id="5" name="Picture 4">
            <a:extLst>
              <a:ext uri="{FF2B5EF4-FFF2-40B4-BE49-F238E27FC236}">
                <a16:creationId xmlns:a16="http://schemas.microsoft.com/office/drawing/2014/main" id="{196989BB-3040-4665-8072-4003DE33FEBF}"/>
              </a:ext>
            </a:extLst>
          </p:cNvPr>
          <p:cNvPicPr>
            <a:picLocks noChangeAspect="1"/>
          </p:cNvPicPr>
          <p:nvPr/>
        </p:nvPicPr>
        <p:blipFill>
          <a:blip r:embed="rId2"/>
          <a:stretch>
            <a:fillRect/>
          </a:stretch>
        </p:blipFill>
        <p:spPr>
          <a:xfrm>
            <a:off x="547080" y="1547015"/>
            <a:ext cx="7381875" cy="4467225"/>
          </a:xfrm>
          <a:prstGeom prst="rect">
            <a:avLst/>
          </a:prstGeom>
        </p:spPr>
      </p:pic>
      <p:pic>
        <p:nvPicPr>
          <p:cNvPr id="6" name="Picture 5">
            <a:extLst>
              <a:ext uri="{FF2B5EF4-FFF2-40B4-BE49-F238E27FC236}">
                <a16:creationId xmlns:a16="http://schemas.microsoft.com/office/drawing/2014/main" id="{BFE6FC59-9294-48F4-A966-8B59A6A1912D}"/>
              </a:ext>
            </a:extLst>
          </p:cNvPr>
          <p:cNvPicPr>
            <a:picLocks noChangeAspect="1"/>
          </p:cNvPicPr>
          <p:nvPr/>
        </p:nvPicPr>
        <p:blipFill>
          <a:blip r:embed="rId3"/>
          <a:stretch>
            <a:fillRect/>
          </a:stretch>
        </p:blipFill>
        <p:spPr>
          <a:xfrm>
            <a:off x="7337797" y="1547015"/>
            <a:ext cx="3800475" cy="1362075"/>
          </a:xfrm>
          <a:prstGeom prst="rect">
            <a:avLst/>
          </a:prstGeom>
        </p:spPr>
      </p:pic>
    </p:spTree>
    <p:extLst>
      <p:ext uri="{BB962C8B-B14F-4D97-AF65-F5344CB8AC3E}">
        <p14:creationId xmlns:p14="http://schemas.microsoft.com/office/powerpoint/2010/main" val="371352760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73C5C49-71A6-40E6-8159-CB00EE835C84}"/>
              </a:ext>
            </a:extLst>
          </p:cNvPr>
          <p:cNvPicPr>
            <a:picLocks noChangeAspect="1"/>
          </p:cNvPicPr>
          <p:nvPr/>
        </p:nvPicPr>
        <p:blipFill>
          <a:blip r:embed="rId2"/>
          <a:stretch>
            <a:fillRect/>
          </a:stretch>
        </p:blipFill>
        <p:spPr>
          <a:xfrm>
            <a:off x="610428" y="1010709"/>
            <a:ext cx="7353300" cy="5410200"/>
          </a:xfrm>
          <a:prstGeom prst="rect">
            <a:avLst/>
          </a:prstGeom>
        </p:spPr>
      </p:pic>
      <p:sp>
        <p:nvSpPr>
          <p:cNvPr id="4" name="TextBox 3">
            <a:extLst>
              <a:ext uri="{FF2B5EF4-FFF2-40B4-BE49-F238E27FC236}">
                <a16:creationId xmlns:a16="http://schemas.microsoft.com/office/drawing/2014/main" id="{518A75D8-9418-4902-B5D0-916DA1347F78}"/>
              </a:ext>
            </a:extLst>
          </p:cNvPr>
          <p:cNvSpPr txBox="1"/>
          <p:nvPr/>
        </p:nvSpPr>
        <p:spPr>
          <a:xfrm>
            <a:off x="2620649" y="122116"/>
            <a:ext cx="5952014" cy="461665"/>
          </a:xfrm>
          <a:prstGeom prst="rect">
            <a:avLst/>
          </a:prstGeom>
          <a:noFill/>
        </p:spPr>
        <p:txBody>
          <a:bodyPr wrap="none" rtlCol="0">
            <a:spAutoFit/>
          </a:bodyPr>
          <a:lstStyle/>
          <a:p>
            <a:r>
              <a:rPr lang="en-US" sz="2400" b="1" u="sng"/>
              <a:t>Classes: Egalitarian methods and Overwriting</a:t>
            </a:r>
            <a:endParaRPr lang="en-US" b="1" u="sng"/>
          </a:p>
        </p:txBody>
      </p:sp>
      <p:sp>
        <p:nvSpPr>
          <p:cNvPr id="5" name="TextBox 4">
            <a:extLst>
              <a:ext uri="{FF2B5EF4-FFF2-40B4-BE49-F238E27FC236}">
                <a16:creationId xmlns:a16="http://schemas.microsoft.com/office/drawing/2014/main" id="{9C38E82F-9725-44D7-BCFD-43779390FB4C}"/>
              </a:ext>
            </a:extLst>
          </p:cNvPr>
          <p:cNvSpPr txBox="1"/>
          <p:nvPr/>
        </p:nvSpPr>
        <p:spPr>
          <a:xfrm>
            <a:off x="7843241" y="1010709"/>
            <a:ext cx="3492816" cy="584775"/>
          </a:xfrm>
          <a:prstGeom prst="rect">
            <a:avLst/>
          </a:prstGeom>
          <a:noFill/>
        </p:spPr>
        <p:txBody>
          <a:bodyPr wrap="none" rtlCol="0">
            <a:spAutoFit/>
          </a:bodyPr>
          <a:lstStyle/>
          <a:p>
            <a:r>
              <a:rPr lang="en-US" sz="1600"/>
              <a:t>Here’s an example of creating a method</a:t>
            </a:r>
          </a:p>
          <a:p>
            <a:r>
              <a:rPr lang="en-US" sz="1600"/>
              <a:t>to rotate a matrix….</a:t>
            </a:r>
          </a:p>
        </p:txBody>
      </p:sp>
      <p:pic>
        <p:nvPicPr>
          <p:cNvPr id="6" name="Picture 5">
            <a:extLst>
              <a:ext uri="{FF2B5EF4-FFF2-40B4-BE49-F238E27FC236}">
                <a16:creationId xmlns:a16="http://schemas.microsoft.com/office/drawing/2014/main" id="{13B8B785-B56D-4DAC-8134-72ACFA207BBD}"/>
              </a:ext>
            </a:extLst>
          </p:cNvPr>
          <p:cNvPicPr>
            <a:picLocks noChangeAspect="1"/>
          </p:cNvPicPr>
          <p:nvPr/>
        </p:nvPicPr>
        <p:blipFill>
          <a:blip r:embed="rId3"/>
          <a:stretch>
            <a:fillRect/>
          </a:stretch>
        </p:blipFill>
        <p:spPr>
          <a:xfrm>
            <a:off x="7963728" y="2022412"/>
            <a:ext cx="3000375" cy="647700"/>
          </a:xfrm>
          <a:prstGeom prst="rect">
            <a:avLst/>
          </a:prstGeom>
        </p:spPr>
      </p:pic>
      <p:sp>
        <p:nvSpPr>
          <p:cNvPr id="3" name="TextBox 2">
            <a:extLst>
              <a:ext uri="{FF2B5EF4-FFF2-40B4-BE49-F238E27FC236}">
                <a16:creationId xmlns:a16="http://schemas.microsoft.com/office/drawing/2014/main" id="{8BFDDB4C-38F9-4C52-9FC9-625C7F29F973}"/>
              </a:ext>
            </a:extLst>
          </p:cNvPr>
          <p:cNvSpPr txBox="1"/>
          <p:nvPr/>
        </p:nvSpPr>
        <p:spPr>
          <a:xfrm>
            <a:off x="8416031" y="5566333"/>
            <a:ext cx="3492816" cy="1169551"/>
          </a:xfrm>
          <a:prstGeom prst="rect">
            <a:avLst/>
          </a:prstGeom>
          <a:noFill/>
        </p:spPr>
        <p:txBody>
          <a:bodyPr wrap="square" rtlCol="0">
            <a:spAutoFit/>
          </a:bodyPr>
          <a:lstStyle/>
          <a:p>
            <a:r>
              <a:rPr lang="en-US" sz="1400"/>
              <a:t>Note the two multiplications, and how you refer to previous functions – it’s like the function cannot look to its immediate outside environment; you have to tell it exactly how to find the function you’re referring to. </a:t>
            </a:r>
          </a:p>
        </p:txBody>
      </p:sp>
      <p:sp>
        <p:nvSpPr>
          <p:cNvPr id="7" name="TextBox 6">
            <a:extLst>
              <a:ext uri="{FF2B5EF4-FFF2-40B4-BE49-F238E27FC236}">
                <a16:creationId xmlns:a16="http://schemas.microsoft.com/office/drawing/2014/main" id="{DFDC52D0-C68F-4E94-AA4B-F40506003263}"/>
              </a:ext>
            </a:extLst>
          </p:cNvPr>
          <p:cNvSpPr txBox="1"/>
          <p:nvPr/>
        </p:nvSpPr>
        <p:spPr>
          <a:xfrm>
            <a:off x="8249120" y="4497034"/>
            <a:ext cx="2681057" cy="307777"/>
          </a:xfrm>
          <a:prstGeom prst="rect">
            <a:avLst/>
          </a:prstGeom>
          <a:noFill/>
        </p:spPr>
        <p:txBody>
          <a:bodyPr wrap="square" rtlCol="0">
            <a:spAutoFit/>
          </a:bodyPr>
          <a:lstStyle/>
          <a:p>
            <a:r>
              <a:rPr lang="en-US" sz="1400"/>
              <a:t>Note the overwritten ‘+</a:t>
            </a:r>
          </a:p>
        </p:txBody>
      </p:sp>
    </p:spTree>
    <p:extLst>
      <p:ext uri="{BB962C8B-B14F-4D97-AF65-F5344CB8AC3E}">
        <p14:creationId xmlns:p14="http://schemas.microsoft.com/office/powerpoint/2010/main" val="174340969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13F907A-22D1-4849-973A-193EF5EA8C0B}"/>
              </a:ext>
            </a:extLst>
          </p:cNvPr>
          <p:cNvSpPr txBox="1"/>
          <p:nvPr/>
        </p:nvSpPr>
        <p:spPr>
          <a:xfrm>
            <a:off x="3312368" y="214604"/>
            <a:ext cx="5952014" cy="461665"/>
          </a:xfrm>
          <a:prstGeom prst="rect">
            <a:avLst/>
          </a:prstGeom>
          <a:noFill/>
        </p:spPr>
        <p:txBody>
          <a:bodyPr wrap="none" rtlCol="0">
            <a:spAutoFit/>
          </a:bodyPr>
          <a:lstStyle/>
          <a:p>
            <a:r>
              <a:rPr lang="en-US" sz="2400" b="1" u="sng"/>
              <a:t>Classes: Egalitarian methods and Overwriting</a:t>
            </a:r>
            <a:endParaRPr lang="en-US" b="1" u="sng"/>
          </a:p>
        </p:txBody>
      </p:sp>
      <p:pic>
        <p:nvPicPr>
          <p:cNvPr id="4" name="Picture 3">
            <a:extLst>
              <a:ext uri="{FF2B5EF4-FFF2-40B4-BE49-F238E27FC236}">
                <a16:creationId xmlns:a16="http://schemas.microsoft.com/office/drawing/2014/main" id="{D47678DC-4C87-4B7B-9739-876972F469D7}"/>
              </a:ext>
            </a:extLst>
          </p:cNvPr>
          <p:cNvPicPr>
            <a:picLocks noChangeAspect="1"/>
          </p:cNvPicPr>
          <p:nvPr/>
        </p:nvPicPr>
        <p:blipFill>
          <a:blip r:embed="rId2"/>
          <a:stretch>
            <a:fillRect/>
          </a:stretch>
        </p:blipFill>
        <p:spPr>
          <a:xfrm>
            <a:off x="544188" y="1433460"/>
            <a:ext cx="5953125" cy="4486275"/>
          </a:xfrm>
          <a:prstGeom prst="rect">
            <a:avLst/>
          </a:prstGeom>
        </p:spPr>
      </p:pic>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99CF4529-423F-4C72-8F6C-69BF2A23007B}"/>
                  </a:ext>
                </a:extLst>
              </p14:cNvPr>
              <p14:cNvContentPartPr/>
              <p14:nvPr/>
            </p14:nvContentPartPr>
            <p14:xfrm>
              <a:off x="4963827" y="1694056"/>
              <a:ext cx="2429640" cy="3554640"/>
            </p14:xfrm>
          </p:contentPart>
        </mc:Choice>
        <mc:Fallback xmlns="">
          <p:pic>
            <p:nvPicPr>
              <p:cNvPr id="5" name="Ink 4">
                <a:extLst>
                  <a:ext uri="{FF2B5EF4-FFF2-40B4-BE49-F238E27FC236}">
                    <a16:creationId xmlns:a16="http://schemas.microsoft.com/office/drawing/2014/main" id="{99CF4529-423F-4C72-8F6C-69BF2A23007B}"/>
                  </a:ext>
                </a:extLst>
              </p:cNvPr>
              <p:cNvPicPr/>
              <p:nvPr/>
            </p:nvPicPr>
            <p:blipFill>
              <a:blip r:embed="rId4"/>
              <a:stretch>
                <a:fillRect/>
              </a:stretch>
            </p:blipFill>
            <p:spPr>
              <a:xfrm>
                <a:off x="4954827" y="1685056"/>
                <a:ext cx="2447280" cy="3572280"/>
              </a:xfrm>
              <a:prstGeom prst="rect">
                <a:avLst/>
              </a:prstGeom>
            </p:spPr>
          </p:pic>
        </mc:Fallback>
      </mc:AlternateContent>
      <p:sp>
        <p:nvSpPr>
          <p:cNvPr id="6" name="TextBox 5">
            <a:extLst>
              <a:ext uri="{FF2B5EF4-FFF2-40B4-BE49-F238E27FC236}">
                <a16:creationId xmlns:a16="http://schemas.microsoft.com/office/drawing/2014/main" id="{5D7D8AF1-C05E-4CA0-80A8-D3D030DE7D8E}"/>
              </a:ext>
            </a:extLst>
          </p:cNvPr>
          <p:cNvSpPr txBox="1"/>
          <p:nvPr/>
        </p:nvSpPr>
        <p:spPr>
          <a:xfrm>
            <a:off x="7514350" y="1401668"/>
            <a:ext cx="4133462" cy="523220"/>
          </a:xfrm>
          <a:prstGeom prst="rect">
            <a:avLst/>
          </a:prstGeom>
          <a:noFill/>
        </p:spPr>
        <p:txBody>
          <a:bodyPr wrap="square" rtlCol="0">
            <a:spAutoFit/>
          </a:bodyPr>
          <a:lstStyle/>
          <a:p>
            <a:r>
              <a:rPr lang="en-US" sz="1400"/>
              <a:t>example of recursive function calling, and calling functions further up in the hierarchy.</a:t>
            </a:r>
          </a:p>
        </p:txBody>
      </p:sp>
      <p:pic>
        <p:nvPicPr>
          <p:cNvPr id="7" name="Picture 6">
            <a:extLst>
              <a:ext uri="{FF2B5EF4-FFF2-40B4-BE49-F238E27FC236}">
                <a16:creationId xmlns:a16="http://schemas.microsoft.com/office/drawing/2014/main" id="{184810D9-8E8C-4427-B2B1-2780372516D8}"/>
              </a:ext>
            </a:extLst>
          </p:cNvPr>
          <p:cNvPicPr>
            <a:picLocks noChangeAspect="1"/>
          </p:cNvPicPr>
          <p:nvPr/>
        </p:nvPicPr>
        <p:blipFill>
          <a:blip r:embed="rId5"/>
          <a:stretch>
            <a:fillRect/>
          </a:stretch>
        </p:blipFill>
        <p:spPr>
          <a:xfrm>
            <a:off x="7616501" y="2470325"/>
            <a:ext cx="3695700" cy="1628775"/>
          </a:xfrm>
          <a:prstGeom prst="rect">
            <a:avLst/>
          </a:prstGeom>
        </p:spPr>
      </p:pic>
      <p:sp>
        <p:nvSpPr>
          <p:cNvPr id="8" name="TextBox 7">
            <a:extLst>
              <a:ext uri="{FF2B5EF4-FFF2-40B4-BE49-F238E27FC236}">
                <a16:creationId xmlns:a16="http://schemas.microsoft.com/office/drawing/2014/main" id="{D2CD8022-799C-4E85-A881-5131A6829BBF}"/>
              </a:ext>
            </a:extLst>
          </p:cNvPr>
          <p:cNvSpPr txBox="1"/>
          <p:nvPr/>
        </p:nvSpPr>
        <p:spPr>
          <a:xfrm>
            <a:off x="7514350" y="4278422"/>
            <a:ext cx="3302892" cy="738664"/>
          </a:xfrm>
          <a:prstGeom prst="rect">
            <a:avLst/>
          </a:prstGeom>
          <a:noFill/>
        </p:spPr>
        <p:txBody>
          <a:bodyPr wrap="none" rtlCol="0">
            <a:spAutoFit/>
          </a:bodyPr>
          <a:lstStyle/>
          <a:p>
            <a:r>
              <a:rPr lang="en-US" sz="1400"/>
              <a:t>I put the functions in descending order,</a:t>
            </a:r>
          </a:p>
          <a:p>
            <a:r>
              <a:rPr lang="en-US" sz="1400"/>
              <a:t>but it seems that they need not be: seems </a:t>
            </a:r>
          </a:p>
          <a:p>
            <a:r>
              <a:rPr lang="en-US" sz="1400"/>
              <a:t>they can be in random order.</a:t>
            </a:r>
          </a:p>
        </p:txBody>
      </p:sp>
      <mc:AlternateContent xmlns:mc="http://schemas.openxmlformats.org/markup-compatibility/2006" xmlns:p14="http://schemas.microsoft.com/office/powerpoint/2010/main">
        <mc:Choice Requires="p14">
          <p:contentPart p14:bwMode="auto" r:id="rId6">
            <p14:nvContentPartPr>
              <p14:cNvPr id="2" name="Ink 1">
                <a:extLst>
                  <a:ext uri="{FF2B5EF4-FFF2-40B4-BE49-F238E27FC236}">
                    <a16:creationId xmlns:a16="http://schemas.microsoft.com/office/drawing/2014/main" id="{DACE0A1B-222A-47FF-81DC-B1EFE15BFC61}"/>
                  </a:ext>
                </a:extLst>
              </p14:cNvPr>
              <p14:cNvContentPartPr/>
              <p14:nvPr/>
            </p14:nvContentPartPr>
            <p14:xfrm>
              <a:off x="2195633" y="5540126"/>
              <a:ext cx="2471760" cy="542520"/>
            </p14:xfrm>
          </p:contentPart>
        </mc:Choice>
        <mc:Fallback xmlns="">
          <p:pic>
            <p:nvPicPr>
              <p:cNvPr id="2" name="Ink 1">
                <a:extLst>
                  <a:ext uri="{FF2B5EF4-FFF2-40B4-BE49-F238E27FC236}">
                    <a16:creationId xmlns:a16="http://schemas.microsoft.com/office/drawing/2014/main" id="{DACE0A1B-222A-47FF-81DC-B1EFE15BFC61}"/>
                  </a:ext>
                </a:extLst>
              </p:cNvPr>
              <p:cNvPicPr/>
              <p:nvPr/>
            </p:nvPicPr>
            <p:blipFill>
              <a:blip r:embed="rId7"/>
              <a:stretch>
                <a:fillRect/>
              </a:stretch>
            </p:blipFill>
            <p:spPr>
              <a:xfrm>
                <a:off x="2186634" y="5531126"/>
                <a:ext cx="2489397" cy="5601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1" name="Ink 10">
                <a:extLst>
                  <a:ext uri="{FF2B5EF4-FFF2-40B4-BE49-F238E27FC236}">
                    <a16:creationId xmlns:a16="http://schemas.microsoft.com/office/drawing/2014/main" id="{B03A5E5E-9D02-4B00-B557-5E9DACC3A3BB}"/>
                  </a:ext>
                </a:extLst>
              </p14:cNvPr>
              <p14:cNvContentPartPr/>
              <p14:nvPr/>
            </p14:nvContentPartPr>
            <p14:xfrm>
              <a:off x="789833" y="4353566"/>
              <a:ext cx="2206800" cy="1738080"/>
            </p14:xfrm>
          </p:contentPart>
        </mc:Choice>
        <mc:Fallback xmlns="">
          <p:pic>
            <p:nvPicPr>
              <p:cNvPr id="11" name="Ink 10">
                <a:extLst>
                  <a:ext uri="{FF2B5EF4-FFF2-40B4-BE49-F238E27FC236}">
                    <a16:creationId xmlns:a16="http://schemas.microsoft.com/office/drawing/2014/main" id="{B03A5E5E-9D02-4B00-B557-5E9DACC3A3BB}"/>
                  </a:ext>
                </a:extLst>
              </p:cNvPr>
              <p:cNvPicPr/>
              <p:nvPr/>
            </p:nvPicPr>
            <p:blipFill>
              <a:blip r:embed="rId9"/>
              <a:stretch>
                <a:fillRect/>
              </a:stretch>
            </p:blipFill>
            <p:spPr>
              <a:xfrm>
                <a:off x="780833" y="4344564"/>
                <a:ext cx="2224440" cy="1755724"/>
              </a:xfrm>
              <a:prstGeom prst="rect">
                <a:avLst/>
              </a:prstGeom>
            </p:spPr>
          </p:pic>
        </mc:Fallback>
      </mc:AlternateContent>
    </p:spTree>
    <p:extLst>
      <p:ext uri="{BB962C8B-B14F-4D97-AF65-F5344CB8AC3E}">
        <p14:creationId xmlns:p14="http://schemas.microsoft.com/office/powerpoint/2010/main" val="208387766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81F2D32-8F98-4222-ABD1-D1BDD8A3EF9A}"/>
              </a:ext>
            </a:extLst>
          </p:cNvPr>
          <p:cNvPicPr>
            <a:picLocks noChangeAspect="1"/>
          </p:cNvPicPr>
          <p:nvPr/>
        </p:nvPicPr>
        <p:blipFill>
          <a:blip r:embed="rId2"/>
          <a:stretch>
            <a:fillRect/>
          </a:stretch>
        </p:blipFill>
        <p:spPr>
          <a:xfrm>
            <a:off x="812444" y="1414755"/>
            <a:ext cx="6181725" cy="4457700"/>
          </a:xfrm>
          <a:prstGeom prst="rect">
            <a:avLst/>
          </a:prstGeom>
        </p:spPr>
      </p:pic>
      <p:sp>
        <p:nvSpPr>
          <p:cNvPr id="3" name="TextBox 2">
            <a:extLst>
              <a:ext uri="{FF2B5EF4-FFF2-40B4-BE49-F238E27FC236}">
                <a16:creationId xmlns:a16="http://schemas.microsoft.com/office/drawing/2014/main" id="{B48FED15-2839-4696-9E7E-9D3B14DB2726}"/>
              </a:ext>
            </a:extLst>
          </p:cNvPr>
          <p:cNvSpPr txBox="1"/>
          <p:nvPr/>
        </p:nvSpPr>
        <p:spPr>
          <a:xfrm>
            <a:off x="3312368" y="214604"/>
            <a:ext cx="5971250" cy="461665"/>
          </a:xfrm>
          <a:prstGeom prst="rect">
            <a:avLst/>
          </a:prstGeom>
          <a:noFill/>
        </p:spPr>
        <p:txBody>
          <a:bodyPr wrap="none" rtlCol="0">
            <a:spAutoFit/>
          </a:bodyPr>
          <a:lstStyle/>
          <a:p>
            <a:r>
              <a:rPr lang="en-US" sz="2400" b="1" u="sng"/>
              <a:t>Classes: Egalitarian Methods and Overwriting</a:t>
            </a:r>
            <a:endParaRPr lang="en-US" b="1" u="sng"/>
          </a:p>
        </p:txBody>
      </p:sp>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9B919A4D-E867-46DF-AE10-6AD7A026464F}"/>
                  </a:ext>
                </a:extLst>
              </p14:cNvPr>
              <p14:cNvContentPartPr/>
              <p14:nvPr/>
            </p14:nvContentPartPr>
            <p14:xfrm>
              <a:off x="5867130" y="1933500"/>
              <a:ext cx="2074680" cy="2905200"/>
            </p14:xfrm>
          </p:contentPart>
        </mc:Choice>
        <mc:Fallback xmlns="">
          <p:pic>
            <p:nvPicPr>
              <p:cNvPr id="4" name="Ink 3">
                <a:extLst>
                  <a:ext uri="{FF2B5EF4-FFF2-40B4-BE49-F238E27FC236}">
                    <a16:creationId xmlns:a16="http://schemas.microsoft.com/office/drawing/2014/main" id="{9B919A4D-E867-46DF-AE10-6AD7A026464F}"/>
                  </a:ext>
                </a:extLst>
              </p:cNvPr>
              <p:cNvPicPr/>
              <p:nvPr/>
            </p:nvPicPr>
            <p:blipFill>
              <a:blip r:embed="rId4"/>
              <a:stretch>
                <a:fillRect/>
              </a:stretch>
            </p:blipFill>
            <p:spPr>
              <a:xfrm>
                <a:off x="5849130" y="1915500"/>
                <a:ext cx="2110320" cy="2940840"/>
              </a:xfrm>
              <a:prstGeom prst="rect">
                <a:avLst/>
              </a:prstGeom>
            </p:spPr>
          </p:pic>
        </mc:Fallback>
      </mc:AlternateContent>
      <p:sp>
        <p:nvSpPr>
          <p:cNvPr id="5" name="TextBox 4">
            <a:extLst>
              <a:ext uri="{FF2B5EF4-FFF2-40B4-BE49-F238E27FC236}">
                <a16:creationId xmlns:a16="http://schemas.microsoft.com/office/drawing/2014/main" id="{1A777047-885E-4C6B-9150-FA0D60A540E4}"/>
              </a:ext>
            </a:extLst>
          </p:cNvPr>
          <p:cNvSpPr txBox="1"/>
          <p:nvPr/>
        </p:nvSpPr>
        <p:spPr>
          <a:xfrm>
            <a:off x="8090310" y="1641112"/>
            <a:ext cx="2089931" cy="523220"/>
          </a:xfrm>
          <a:prstGeom prst="rect">
            <a:avLst/>
          </a:prstGeom>
          <a:noFill/>
        </p:spPr>
        <p:txBody>
          <a:bodyPr wrap="none" rtlCol="0">
            <a:spAutoFit/>
          </a:bodyPr>
          <a:lstStyle/>
          <a:p>
            <a:r>
              <a:rPr lang="en-US" sz="1400"/>
              <a:t>doing division as auxiliary </a:t>
            </a:r>
          </a:p>
          <a:p>
            <a:r>
              <a:rPr lang="en-US" sz="1400"/>
              <a:t>method instead.</a:t>
            </a:r>
          </a:p>
        </p:txBody>
      </p:sp>
      <p:pic>
        <p:nvPicPr>
          <p:cNvPr id="6" name="Picture 5">
            <a:extLst>
              <a:ext uri="{FF2B5EF4-FFF2-40B4-BE49-F238E27FC236}">
                <a16:creationId xmlns:a16="http://schemas.microsoft.com/office/drawing/2014/main" id="{517866E5-DFA5-46DE-A868-F3BF3FFC3B6F}"/>
              </a:ext>
            </a:extLst>
          </p:cNvPr>
          <p:cNvPicPr>
            <a:picLocks noChangeAspect="1"/>
          </p:cNvPicPr>
          <p:nvPr/>
        </p:nvPicPr>
        <p:blipFill>
          <a:blip r:embed="rId5"/>
          <a:stretch>
            <a:fillRect/>
          </a:stretch>
        </p:blipFill>
        <p:spPr>
          <a:xfrm>
            <a:off x="8175560" y="2337026"/>
            <a:ext cx="3771900" cy="485775"/>
          </a:xfrm>
          <a:prstGeom prst="rect">
            <a:avLst/>
          </a:prstGeom>
        </p:spPr>
      </p:pic>
      <p:sp>
        <p:nvSpPr>
          <p:cNvPr id="7" name="TextBox 6">
            <a:extLst>
              <a:ext uri="{FF2B5EF4-FFF2-40B4-BE49-F238E27FC236}">
                <a16:creationId xmlns:a16="http://schemas.microsoft.com/office/drawing/2014/main" id="{314668D7-1FF7-4B45-BFE2-9C1CCBFEF820}"/>
              </a:ext>
            </a:extLst>
          </p:cNvPr>
          <p:cNvSpPr txBox="1"/>
          <p:nvPr/>
        </p:nvSpPr>
        <p:spPr>
          <a:xfrm>
            <a:off x="5813090" y="5794453"/>
            <a:ext cx="5114221" cy="769441"/>
          </a:xfrm>
          <a:prstGeom prst="rect">
            <a:avLst/>
          </a:prstGeom>
          <a:noFill/>
        </p:spPr>
        <p:txBody>
          <a:bodyPr wrap="none" rtlCol="0">
            <a:spAutoFit/>
          </a:bodyPr>
          <a:lstStyle/>
          <a:p>
            <a:r>
              <a:rPr lang="en-US" sz="1400"/>
              <a:t>note how we don’t have to specify the class the method belongs to,</a:t>
            </a:r>
          </a:p>
          <a:p>
            <a:r>
              <a:rPr lang="en-US" sz="1400"/>
              <a:t>since e1 has already been identified as a complex incidence, which</a:t>
            </a:r>
          </a:p>
          <a:p>
            <a:r>
              <a:rPr lang="en-US" sz="1400"/>
              <a:t>leads the computer to automatically look in complex class.</a:t>
            </a:r>
            <a:r>
              <a:rPr lang="en-US" sz="1600"/>
              <a:t> </a:t>
            </a:r>
          </a:p>
        </p:txBody>
      </p:sp>
      <mc:AlternateContent xmlns:mc="http://schemas.openxmlformats.org/markup-compatibility/2006" xmlns:p14="http://schemas.microsoft.com/office/powerpoint/2010/main">
        <mc:Choice Requires="p14">
          <p:contentPart p14:bwMode="auto" r:id="rId6">
            <p14:nvContentPartPr>
              <p14:cNvPr id="8" name="Ink 7">
                <a:extLst>
                  <a:ext uri="{FF2B5EF4-FFF2-40B4-BE49-F238E27FC236}">
                    <a16:creationId xmlns:a16="http://schemas.microsoft.com/office/drawing/2014/main" id="{9A64898F-785D-4EEE-9AB5-1463AA7C1336}"/>
                  </a:ext>
                </a:extLst>
              </p14:cNvPr>
              <p14:cNvContentPartPr/>
              <p14:nvPr/>
            </p14:nvContentPartPr>
            <p14:xfrm>
              <a:off x="2602587" y="5887102"/>
              <a:ext cx="3054600" cy="340920"/>
            </p14:xfrm>
          </p:contentPart>
        </mc:Choice>
        <mc:Fallback xmlns="">
          <p:pic>
            <p:nvPicPr>
              <p:cNvPr id="8" name="Ink 7">
                <a:extLst>
                  <a:ext uri="{FF2B5EF4-FFF2-40B4-BE49-F238E27FC236}">
                    <a16:creationId xmlns:a16="http://schemas.microsoft.com/office/drawing/2014/main" id="{9A64898F-785D-4EEE-9AB5-1463AA7C1336}"/>
                  </a:ext>
                </a:extLst>
              </p:cNvPr>
              <p:cNvPicPr/>
              <p:nvPr/>
            </p:nvPicPr>
            <p:blipFill>
              <a:blip r:embed="rId7"/>
              <a:stretch>
                <a:fillRect/>
              </a:stretch>
            </p:blipFill>
            <p:spPr>
              <a:xfrm>
                <a:off x="2593947" y="5878462"/>
                <a:ext cx="3072240" cy="358560"/>
              </a:xfrm>
              <a:prstGeom prst="rect">
                <a:avLst/>
              </a:prstGeom>
            </p:spPr>
          </p:pic>
        </mc:Fallback>
      </mc:AlternateContent>
    </p:spTree>
    <p:extLst>
      <p:ext uri="{BB962C8B-B14F-4D97-AF65-F5344CB8AC3E}">
        <p14:creationId xmlns:p14="http://schemas.microsoft.com/office/powerpoint/2010/main" val="79009322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1F16B0-B3A4-E66A-0BB8-C03AD180E75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B407C75-FC91-C229-21C0-8295646BC26D}"/>
              </a:ext>
            </a:extLst>
          </p:cNvPr>
          <p:cNvSpPr txBox="1"/>
          <p:nvPr/>
        </p:nvSpPr>
        <p:spPr>
          <a:xfrm>
            <a:off x="2042368" y="295884"/>
            <a:ext cx="7911974" cy="461665"/>
          </a:xfrm>
          <a:prstGeom prst="rect">
            <a:avLst/>
          </a:prstGeom>
          <a:noFill/>
        </p:spPr>
        <p:txBody>
          <a:bodyPr wrap="none" rtlCol="0">
            <a:spAutoFit/>
          </a:bodyPr>
          <a:lstStyle/>
          <a:p>
            <a:r>
              <a:rPr lang="en-US" sz="2400" b="1" u="sng"/>
              <a:t>Classes: Instantiating Classes from a Dictionary or something</a:t>
            </a:r>
            <a:endParaRPr lang="en-US" b="1" u="sng"/>
          </a:p>
        </p:txBody>
      </p:sp>
      <p:sp>
        <p:nvSpPr>
          <p:cNvPr id="9" name="TextBox 8">
            <a:extLst>
              <a:ext uri="{FF2B5EF4-FFF2-40B4-BE49-F238E27FC236}">
                <a16:creationId xmlns:a16="http://schemas.microsoft.com/office/drawing/2014/main" id="{08687868-01D9-E132-9E35-A5CD27D911C1}"/>
              </a:ext>
            </a:extLst>
          </p:cNvPr>
          <p:cNvSpPr txBox="1"/>
          <p:nvPr/>
        </p:nvSpPr>
        <p:spPr>
          <a:xfrm>
            <a:off x="426720" y="1419492"/>
            <a:ext cx="9276080" cy="584775"/>
          </a:xfrm>
          <a:prstGeom prst="rect">
            <a:avLst/>
          </a:prstGeom>
          <a:noFill/>
        </p:spPr>
        <p:txBody>
          <a:bodyPr wrap="square" rtlCol="0">
            <a:spAutoFit/>
          </a:bodyPr>
          <a:lstStyle/>
          <a:p>
            <a:r>
              <a:rPr lang="en-US" sz="1600"/>
              <a:t>Just a note: when I instantiate some classes as a property, like this below, I end up creating the same instance of the symmetric scaler in self.scalers.</a:t>
            </a:r>
          </a:p>
        </p:txBody>
      </p:sp>
      <p:sp>
        <p:nvSpPr>
          <p:cNvPr id="11" name="TextBox 10">
            <a:extLst>
              <a:ext uri="{FF2B5EF4-FFF2-40B4-BE49-F238E27FC236}">
                <a16:creationId xmlns:a16="http://schemas.microsoft.com/office/drawing/2014/main" id="{055BE0C2-3A92-8AA3-62C0-4DE66C9980BA}"/>
              </a:ext>
            </a:extLst>
          </p:cNvPr>
          <p:cNvSpPr txBox="1"/>
          <p:nvPr/>
        </p:nvSpPr>
        <p:spPr>
          <a:xfrm>
            <a:off x="426720" y="4298430"/>
            <a:ext cx="8869680" cy="923330"/>
          </a:xfrm>
          <a:prstGeom prst="rect">
            <a:avLst/>
          </a:prstGeom>
          <a:noFill/>
        </p:spPr>
        <p:txBody>
          <a:bodyPr wrap="square">
            <a:spAutoFit/>
          </a:bodyPr>
          <a:lstStyle/>
          <a:p>
            <a:r>
              <a:rPr lang="en-US"/>
              <a:t>scalers = [“symmetric”, “symmetric”]  </a:t>
            </a:r>
          </a:p>
          <a:p>
            <a:r>
              <a:rPr lang="en-US"/>
              <a:t>self.scaler_dict = {"unit": unit_scaler, "symmetric": symmetric_scaler, "log": ln_scaler}</a:t>
            </a:r>
          </a:p>
          <a:p>
            <a:r>
              <a:rPr lang="en-US"/>
              <a:t>self.scalers = [self.scaler_dict[x]</a:t>
            </a:r>
            <a:r>
              <a:rPr lang="en-US">
                <a:solidFill>
                  <a:srgbClr val="FF0000"/>
                </a:solidFill>
              </a:rPr>
              <a:t>()</a:t>
            </a:r>
            <a:r>
              <a:rPr lang="en-US"/>
              <a:t> for x in scalers]</a:t>
            </a:r>
          </a:p>
        </p:txBody>
      </p:sp>
      <p:sp>
        <p:nvSpPr>
          <p:cNvPr id="12" name="TextBox 11">
            <a:extLst>
              <a:ext uri="{FF2B5EF4-FFF2-40B4-BE49-F238E27FC236}">
                <a16:creationId xmlns:a16="http://schemas.microsoft.com/office/drawing/2014/main" id="{745F3957-460F-D553-5C23-D2F85FCB6484}"/>
              </a:ext>
            </a:extLst>
          </p:cNvPr>
          <p:cNvSpPr txBox="1"/>
          <p:nvPr/>
        </p:nvSpPr>
        <p:spPr>
          <a:xfrm>
            <a:off x="426720" y="2204545"/>
            <a:ext cx="8869680" cy="923330"/>
          </a:xfrm>
          <a:prstGeom prst="rect">
            <a:avLst/>
          </a:prstGeom>
          <a:noFill/>
        </p:spPr>
        <p:txBody>
          <a:bodyPr wrap="square">
            <a:spAutoFit/>
          </a:bodyPr>
          <a:lstStyle/>
          <a:p>
            <a:r>
              <a:rPr lang="en-US"/>
              <a:t>scalers = [“symmetric”, “symmetric”] </a:t>
            </a:r>
          </a:p>
          <a:p>
            <a:r>
              <a:rPr lang="en-US"/>
              <a:t>self.scaler_dict = {"unit": unit_scaler</a:t>
            </a:r>
            <a:r>
              <a:rPr lang="en-US">
                <a:solidFill>
                  <a:srgbClr val="FF0000"/>
                </a:solidFill>
              </a:rPr>
              <a:t>()</a:t>
            </a:r>
            <a:r>
              <a:rPr lang="en-US"/>
              <a:t>, "symmetric": symmetric_scaler</a:t>
            </a:r>
            <a:r>
              <a:rPr lang="en-US">
                <a:solidFill>
                  <a:srgbClr val="FF0000"/>
                </a:solidFill>
              </a:rPr>
              <a:t>()</a:t>
            </a:r>
            <a:r>
              <a:rPr lang="en-US"/>
              <a:t>, "log": ln_scaler</a:t>
            </a:r>
            <a:r>
              <a:rPr lang="en-US">
                <a:solidFill>
                  <a:srgbClr val="FF0000"/>
                </a:solidFill>
              </a:rPr>
              <a:t>()</a:t>
            </a:r>
            <a:r>
              <a:rPr lang="en-US"/>
              <a:t>}</a:t>
            </a:r>
          </a:p>
          <a:p>
            <a:r>
              <a:rPr lang="en-US"/>
              <a:t>self.scalers = [self.scaler_dict[x] for x in scalers]</a:t>
            </a:r>
          </a:p>
        </p:txBody>
      </p:sp>
      <p:sp>
        <p:nvSpPr>
          <p:cNvPr id="13" name="TextBox 12">
            <a:extLst>
              <a:ext uri="{FF2B5EF4-FFF2-40B4-BE49-F238E27FC236}">
                <a16:creationId xmlns:a16="http://schemas.microsoft.com/office/drawing/2014/main" id="{013B962F-AF9D-0017-209C-D7E69E180289}"/>
              </a:ext>
            </a:extLst>
          </p:cNvPr>
          <p:cNvSpPr txBox="1"/>
          <p:nvPr/>
        </p:nvSpPr>
        <p:spPr>
          <a:xfrm>
            <a:off x="426720" y="3429000"/>
            <a:ext cx="8564880" cy="584775"/>
          </a:xfrm>
          <a:prstGeom prst="rect">
            <a:avLst/>
          </a:prstGeom>
          <a:noFill/>
        </p:spPr>
        <p:txBody>
          <a:bodyPr wrap="square" rtlCol="0">
            <a:spAutoFit/>
          </a:bodyPr>
          <a:lstStyle/>
          <a:p>
            <a:r>
              <a:rPr lang="en-US" sz="1600"/>
              <a:t>I have to do it like </a:t>
            </a:r>
            <a:r>
              <a:rPr lang="en-US" sz="1600" i="1"/>
              <a:t>this</a:t>
            </a:r>
            <a:r>
              <a:rPr lang="en-US" sz="1600"/>
              <a:t> (difference highlighted in red), to create different instances, which is weird to me, but, yeah.</a:t>
            </a:r>
          </a:p>
        </p:txBody>
      </p:sp>
    </p:spTree>
    <p:extLst>
      <p:ext uri="{BB962C8B-B14F-4D97-AF65-F5344CB8AC3E}">
        <p14:creationId xmlns:p14="http://schemas.microsoft.com/office/powerpoint/2010/main" val="160709444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0A0B727-B5FA-49E9-B7DC-CBA4E9610019}"/>
              </a:ext>
            </a:extLst>
          </p:cNvPr>
          <p:cNvSpPr txBox="1"/>
          <p:nvPr/>
        </p:nvSpPr>
        <p:spPr>
          <a:xfrm>
            <a:off x="4244009" y="28716"/>
            <a:ext cx="3133871" cy="523220"/>
          </a:xfrm>
          <a:prstGeom prst="rect">
            <a:avLst/>
          </a:prstGeom>
          <a:noFill/>
        </p:spPr>
        <p:txBody>
          <a:bodyPr wrap="none" rtlCol="0">
            <a:spAutoFit/>
          </a:bodyPr>
          <a:lstStyle/>
          <a:p>
            <a:r>
              <a:rPr lang="en-US" sz="2800" b="1" u="sng"/>
              <a:t>Classes: Inheritance</a:t>
            </a:r>
            <a:endParaRPr lang="en-US" b="1" u="sng"/>
          </a:p>
        </p:txBody>
      </p:sp>
      <p:sp>
        <p:nvSpPr>
          <p:cNvPr id="3" name="TextBox 2">
            <a:extLst>
              <a:ext uri="{FF2B5EF4-FFF2-40B4-BE49-F238E27FC236}">
                <a16:creationId xmlns:a16="http://schemas.microsoft.com/office/drawing/2014/main" id="{44C92B7A-10BE-42A3-90A7-0E9CAB1A30C4}"/>
              </a:ext>
            </a:extLst>
          </p:cNvPr>
          <p:cNvSpPr txBox="1"/>
          <p:nvPr/>
        </p:nvSpPr>
        <p:spPr>
          <a:xfrm>
            <a:off x="155706" y="633748"/>
            <a:ext cx="3494098" cy="307777"/>
          </a:xfrm>
          <a:prstGeom prst="rect">
            <a:avLst/>
          </a:prstGeom>
          <a:noFill/>
        </p:spPr>
        <p:txBody>
          <a:bodyPr wrap="none" rtlCol="0">
            <a:spAutoFit/>
          </a:bodyPr>
          <a:lstStyle/>
          <a:p>
            <a:r>
              <a:rPr lang="en-US" sz="1400"/>
              <a:t>This is how you create a subclass of objects….</a:t>
            </a:r>
          </a:p>
        </p:txBody>
      </p:sp>
      <p:sp>
        <p:nvSpPr>
          <p:cNvPr id="4" name="TextBox 3">
            <a:extLst>
              <a:ext uri="{FF2B5EF4-FFF2-40B4-BE49-F238E27FC236}">
                <a16:creationId xmlns:a16="http://schemas.microsoft.com/office/drawing/2014/main" id="{07227403-3ACD-429D-A09B-A01218617DF7}"/>
              </a:ext>
            </a:extLst>
          </p:cNvPr>
          <p:cNvSpPr txBox="1"/>
          <p:nvPr/>
        </p:nvSpPr>
        <p:spPr>
          <a:xfrm>
            <a:off x="25221" y="2313889"/>
            <a:ext cx="5949386" cy="4031873"/>
          </a:xfrm>
          <a:prstGeom prst="rect">
            <a:avLst/>
          </a:prstGeom>
          <a:noFill/>
        </p:spPr>
        <p:txBody>
          <a:bodyPr wrap="none" rtlCol="0">
            <a:spAutoFit/>
          </a:bodyPr>
          <a:lstStyle/>
          <a:p>
            <a:r>
              <a:rPr lang="en-US" sz="1600"/>
              <a:t>class </a:t>
            </a:r>
            <a:r>
              <a:rPr lang="en-US" sz="1600" err="1"/>
              <a:t>NameofClass</a:t>
            </a:r>
            <a:r>
              <a:rPr lang="en-US" sz="1600"/>
              <a:t>(</a:t>
            </a:r>
            <a:r>
              <a:rPr lang="en-US" sz="1600" err="1"/>
              <a:t>SuperClass</a:t>
            </a:r>
            <a:r>
              <a:rPr lang="en-US" sz="1600"/>
              <a:t>):</a:t>
            </a:r>
          </a:p>
          <a:p>
            <a:r>
              <a:rPr lang="en-US" sz="1600"/>
              <a:t>    def __</a:t>
            </a:r>
            <a:r>
              <a:rPr lang="en-US" sz="1600" err="1"/>
              <a:t>init</a:t>
            </a:r>
            <a:r>
              <a:rPr lang="en-US" sz="1600"/>
              <a:t>__(self, </a:t>
            </a:r>
            <a:r>
              <a:rPr lang="en-US" sz="1600" b="1"/>
              <a:t>data</a:t>
            </a:r>
            <a:r>
              <a:rPr lang="en-US" sz="1600"/>
              <a:t>):</a:t>
            </a:r>
          </a:p>
          <a:p>
            <a:r>
              <a:rPr lang="en-US" sz="1600"/>
              <a:t>        </a:t>
            </a:r>
            <a:r>
              <a:rPr lang="en-US" sz="1600" err="1"/>
              <a:t>SuperClass</a:t>
            </a:r>
            <a:r>
              <a:rPr lang="en-US" sz="1600"/>
              <a:t>._</a:t>
            </a:r>
            <a:r>
              <a:rPr lang="en-US" sz="1600" err="1"/>
              <a:t>init</a:t>
            </a:r>
            <a:r>
              <a:rPr lang="en-US" sz="1600"/>
              <a:t>_(self, </a:t>
            </a:r>
            <a:r>
              <a:rPr lang="en-US" sz="1600" b="1" err="1"/>
              <a:t>superdata</a:t>
            </a:r>
            <a:r>
              <a:rPr lang="en-US" sz="1600" b="1"/>
              <a:t>(data)</a:t>
            </a:r>
            <a:r>
              <a:rPr lang="en-US" sz="1600"/>
              <a:t>)</a:t>
            </a:r>
          </a:p>
          <a:p>
            <a:r>
              <a:rPr lang="en-US" sz="1600"/>
              <a:t>        ‘or’ some other structure</a:t>
            </a:r>
          </a:p>
          <a:p>
            <a:r>
              <a:rPr lang="en-US" sz="1600"/>
              <a:t>    def __str__(self):</a:t>
            </a:r>
          </a:p>
          <a:p>
            <a:r>
              <a:rPr lang="en-US" sz="1600"/>
              <a:t>        return </a:t>
            </a:r>
            <a:r>
              <a:rPr lang="en-US" sz="1600" err="1"/>
              <a:t>SuperClass</a:t>
            </a:r>
            <a:r>
              <a:rPr lang="en-US" sz="1600"/>
              <a:t>.__str__(self, (</a:t>
            </a:r>
            <a:r>
              <a:rPr lang="en-US" sz="1600" b="1" err="1"/>
              <a:t>superdata</a:t>
            </a:r>
            <a:r>
              <a:rPr lang="en-US" sz="1600"/>
              <a:t>(data))</a:t>
            </a:r>
          </a:p>
          <a:p>
            <a:r>
              <a:rPr lang="en-US" sz="1600"/>
              <a:t>        ‘or’ return (some other printing instructions)</a:t>
            </a:r>
          </a:p>
          <a:p>
            <a:r>
              <a:rPr lang="en-US" sz="1600"/>
              <a:t>    def </a:t>
            </a:r>
            <a:r>
              <a:rPr lang="en-US" sz="1600" err="1"/>
              <a:t>NameofMethod</a:t>
            </a:r>
            <a:r>
              <a:rPr lang="en-US" sz="1600"/>
              <a:t>(self):</a:t>
            </a:r>
          </a:p>
          <a:p>
            <a:r>
              <a:rPr lang="en-US" sz="1600"/>
              <a:t>         return </a:t>
            </a:r>
            <a:r>
              <a:rPr lang="en-US" sz="1600" err="1"/>
              <a:t>SuperClass.NameofMethod</a:t>
            </a:r>
            <a:r>
              <a:rPr lang="en-US" sz="1600"/>
              <a:t>(self)</a:t>
            </a:r>
          </a:p>
          <a:p>
            <a:r>
              <a:rPr lang="en-US" sz="1600"/>
              <a:t>         ‘or’ return (something else)</a:t>
            </a:r>
          </a:p>
          <a:p>
            <a:r>
              <a:rPr lang="en-US" sz="1600"/>
              <a:t>    def </a:t>
            </a:r>
            <a:r>
              <a:rPr lang="en-US" sz="1600" err="1"/>
              <a:t>NameofMethod</a:t>
            </a:r>
            <a:r>
              <a:rPr lang="en-US" sz="1600"/>
              <a:t>(self, </a:t>
            </a:r>
            <a:r>
              <a:rPr lang="en-US" sz="1600" b="1"/>
              <a:t>other</a:t>
            </a:r>
            <a:r>
              <a:rPr lang="en-US" sz="1600"/>
              <a:t>):</a:t>
            </a:r>
          </a:p>
          <a:p>
            <a:r>
              <a:rPr lang="en-US" sz="1600"/>
              <a:t>        return </a:t>
            </a:r>
            <a:r>
              <a:rPr lang="en-US" sz="1600" err="1"/>
              <a:t>SuperClass.NameofMethod</a:t>
            </a:r>
            <a:r>
              <a:rPr lang="en-US" sz="1600"/>
              <a:t>(self, </a:t>
            </a:r>
            <a:r>
              <a:rPr lang="en-US" sz="1600" b="1" err="1"/>
              <a:t>superother</a:t>
            </a:r>
            <a:r>
              <a:rPr lang="en-US" sz="1600"/>
              <a:t>(</a:t>
            </a:r>
            <a:r>
              <a:rPr lang="en-US" sz="1600" b="1"/>
              <a:t>other</a:t>
            </a:r>
            <a:r>
              <a:rPr lang="en-US" sz="1600"/>
              <a:t>))</a:t>
            </a:r>
          </a:p>
          <a:p>
            <a:r>
              <a:rPr lang="en-US" sz="1600"/>
              <a:t>        ‘or’ return (something else)</a:t>
            </a:r>
          </a:p>
          <a:p>
            <a:r>
              <a:rPr lang="en-US" sz="1600"/>
              <a:t>    def </a:t>
            </a:r>
            <a:r>
              <a:rPr lang="en-US" sz="1600" err="1"/>
              <a:t>NameofMethod</a:t>
            </a:r>
            <a:r>
              <a:rPr lang="en-US" sz="1600"/>
              <a:t>(</a:t>
            </a:r>
            <a:r>
              <a:rPr lang="en-US" sz="1600" b="1"/>
              <a:t>elements</a:t>
            </a:r>
            <a:r>
              <a:rPr lang="en-US" sz="1600"/>
              <a:t>, </a:t>
            </a:r>
            <a:r>
              <a:rPr lang="en-US" sz="1600" b="1"/>
              <a:t>other</a:t>
            </a:r>
            <a:r>
              <a:rPr lang="en-US" sz="1600"/>
              <a:t>)</a:t>
            </a:r>
          </a:p>
          <a:p>
            <a:r>
              <a:rPr lang="en-US" sz="1600"/>
              <a:t>         return </a:t>
            </a:r>
            <a:r>
              <a:rPr lang="en-US" sz="1600" err="1"/>
              <a:t>SuperClass.NameofMethod</a:t>
            </a:r>
            <a:r>
              <a:rPr lang="en-US" sz="1600"/>
              <a:t>(elements, </a:t>
            </a:r>
            <a:r>
              <a:rPr lang="en-US" sz="1600" b="1" err="1"/>
              <a:t>superother</a:t>
            </a:r>
            <a:r>
              <a:rPr lang="en-US" sz="1600"/>
              <a:t>(</a:t>
            </a:r>
            <a:r>
              <a:rPr lang="en-US" sz="1600" b="1"/>
              <a:t>other</a:t>
            </a:r>
            <a:r>
              <a:rPr lang="en-US" sz="1600"/>
              <a:t>))</a:t>
            </a:r>
          </a:p>
          <a:p>
            <a:r>
              <a:rPr lang="en-US" sz="1600"/>
              <a:t>         ‘or’ return (something else)</a:t>
            </a:r>
          </a:p>
        </p:txBody>
      </p:sp>
      <mc:AlternateContent xmlns:mc="http://schemas.openxmlformats.org/markup-compatibility/2006" xmlns:p14="http://schemas.microsoft.com/office/powerpoint/2010/main">
        <mc:Choice Requires="p14">
          <p:contentPart p14:bwMode="auto" r:id="rId2">
            <p14:nvContentPartPr>
              <p14:cNvPr id="7" name="Ink 6">
                <a:extLst>
                  <a:ext uri="{FF2B5EF4-FFF2-40B4-BE49-F238E27FC236}">
                    <a16:creationId xmlns:a16="http://schemas.microsoft.com/office/drawing/2014/main" id="{52756023-9FCD-4311-83B2-3BDABF7FB96D}"/>
                  </a:ext>
                </a:extLst>
              </p14:cNvPr>
              <p14:cNvContentPartPr/>
              <p14:nvPr/>
            </p14:nvContentPartPr>
            <p14:xfrm>
              <a:off x="2194598" y="1310112"/>
              <a:ext cx="775038" cy="738664"/>
            </p14:xfrm>
          </p:contentPart>
        </mc:Choice>
        <mc:Fallback xmlns="">
          <p:pic>
            <p:nvPicPr>
              <p:cNvPr id="7" name="Ink 6">
                <a:extLst>
                  <a:ext uri="{FF2B5EF4-FFF2-40B4-BE49-F238E27FC236}">
                    <a16:creationId xmlns:a16="http://schemas.microsoft.com/office/drawing/2014/main" id="{52756023-9FCD-4311-83B2-3BDABF7FB96D}"/>
                  </a:ext>
                </a:extLst>
              </p:cNvPr>
              <p:cNvPicPr/>
              <p:nvPr/>
            </p:nvPicPr>
            <p:blipFill>
              <a:blip r:embed="rId3"/>
              <a:stretch>
                <a:fillRect/>
              </a:stretch>
            </p:blipFill>
            <p:spPr>
              <a:xfrm>
                <a:off x="2185598" y="1301095"/>
                <a:ext cx="792677" cy="756337"/>
              </a:xfrm>
              <a:prstGeom prst="rect">
                <a:avLst/>
              </a:prstGeom>
            </p:spPr>
          </p:pic>
        </mc:Fallback>
      </mc:AlternateContent>
      <p:sp>
        <p:nvSpPr>
          <p:cNvPr id="10" name="TextBox 9">
            <a:extLst>
              <a:ext uri="{FF2B5EF4-FFF2-40B4-BE49-F238E27FC236}">
                <a16:creationId xmlns:a16="http://schemas.microsoft.com/office/drawing/2014/main" id="{F14C43C7-F6AE-40B1-805B-B1CDEB9622E0}"/>
              </a:ext>
            </a:extLst>
          </p:cNvPr>
          <p:cNvSpPr txBox="1"/>
          <p:nvPr/>
        </p:nvSpPr>
        <p:spPr>
          <a:xfrm>
            <a:off x="3075654" y="954934"/>
            <a:ext cx="8604452" cy="738664"/>
          </a:xfrm>
          <a:prstGeom prst="rect">
            <a:avLst/>
          </a:prstGeom>
          <a:noFill/>
        </p:spPr>
        <p:txBody>
          <a:bodyPr wrap="square" rtlCol="0">
            <a:spAutoFit/>
          </a:bodyPr>
          <a:lstStyle/>
          <a:p>
            <a:r>
              <a:rPr lang="en-US" sz="1400" err="1"/>
              <a:t>SuperClass</a:t>
            </a:r>
            <a:r>
              <a:rPr lang="en-US" sz="1400"/>
              <a:t> will pass all of Superclass’s properties, including __</a:t>
            </a:r>
            <a:r>
              <a:rPr lang="en-US" sz="1400" err="1"/>
              <a:t>init</a:t>
            </a:r>
            <a:r>
              <a:rPr lang="en-US" sz="1400"/>
              <a:t>__, __str__, and all Methods.  If you don’t want to change anything, then just type ‘</a:t>
            </a:r>
            <a:r>
              <a:rPr lang="en-US" sz="1400" i="1"/>
              <a:t>pass</a:t>
            </a:r>
            <a:r>
              <a:rPr lang="en-US" sz="1400"/>
              <a:t>’ below the class declaration line.  But these </a:t>
            </a:r>
            <a:r>
              <a:rPr lang="en-US" sz="1400" i="1"/>
              <a:t>can</a:t>
            </a:r>
            <a:r>
              <a:rPr lang="en-US" sz="1400"/>
              <a:t> be overwritten as desired.  Basically you just output the superclass’s method with a parameterization of superclass data in terms of class data. </a:t>
            </a:r>
          </a:p>
        </p:txBody>
      </p:sp>
      <p:sp>
        <p:nvSpPr>
          <p:cNvPr id="15" name="TextBox 14">
            <a:extLst>
              <a:ext uri="{FF2B5EF4-FFF2-40B4-BE49-F238E27FC236}">
                <a16:creationId xmlns:a16="http://schemas.microsoft.com/office/drawing/2014/main" id="{D7477FDE-2BB3-45AD-A534-3D5F19B44927}"/>
              </a:ext>
            </a:extLst>
          </p:cNvPr>
          <p:cNvSpPr txBox="1"/>
          <p:nvPr/>
        </p:nvSpPr>
        <p:spPr>
          <a:xfrm>
            <a:off x="6217394" y="4329825"/>
            <a:ext cx="5661867" cy="2462213"/>
          </a:xfrm>
          <a:prstGeom prst="rect">
            <a:avLst/>
          </a:prstGeom>
          <a:noFill/>
        </p:spPr>
        <p:txBody>
          <a:bodyPr wrap="square" rtlCol="0">
            <a:spAutoFit/>
          </a:bodyPr>
          <a:lstStyle/>
          <a:p>
            <a:r>
              <a:rPr lang="en-US" sz="1400"/>
              <a:t>All the functions in the </a:t>
            </a:r>
            <a:r>
              <a:rPr lang="en-US" sz="1400" err="1"/>
              <a:t>SuperClass</a:t>
            </a:r>
            <a:r>
              <a:rPr lang="en-US" sz="1400"/>
              <a:t> will be implicitly included here too.  You only need to write stuff if you want to modify the output of those superclass methods, or if you want additional methods. If you want to invoke one of the superclass’s methods in the new method, then you’d have to write </a:t>
            </a:r>
            <a:r>
              <a:rPr lang="en-US" sz="1400" err="1"/>
              <a:t>SuperClass.NameofMethod</a:t>
            </a:r>
            <a:r>
              <a:rPr lang="en-US" sz="1400"/>
              <a:t>(self, </a:t>
            </a:r>
            <a:r>
              <a:rPr lang="en-US" sz="1400" b="1" err="1"/>
              <a:t>superother</a:t>
            </a:r>
            <a:r>
              <a:rPr lang="en-US" sz="1400" b="1"/>
              <a:t>(other)</a:t>
            </a:r>
            <a:r>
              <a:rPr lang="en-US" sz="1400"/>
              <a:t>), or, </a:t>
            </a:r>
            <a:r>
              <a:rPr lang="en-US" sz="1400" i="1"/>
              <a:t>super().</a:t>
            </a:r>
            <a:r>
              <a:rPr lang="en-US" sz="1400" i="1" err="1"/>
              <a:t>NameofMethod</a:t>
            </a:r>
            <a:r>
              <a:rPr lang="en-US" sz="1400" i="1"/>
              <a:t>(self, </a:t>
            </a:r>
            <a:r>
              <a:rPr lang="en-US" sz="1400" b="1" i="1" err="1"/>
              <a:t>superother</a:t>
            </a:r>
            <a:r>
              <a:rPr lang="en-US" sz="1400" b="1" i="1"/>
              <a:t>(other)</a:t>
            </a:r>
            <a:r>
              <a:rPr lang="en-US" sz="1400" i="1"/>
              <a:t>)</a:t>
            </a:r>
          </a:p>
          <a:p>
            <a:endParaRPr lang="en-US" sz="1400" i="1"/>
          </a:p>
          <a:p>
            <a:r>
              <a:rPr lang="en-US" sz="1400"/>
              <a:t>Note if you define a method with same name as one in the superclass, and call it on an instance of class, the class method will be applied, not superclass.  It’s that automatic recognition of which method should apply that makes classes nice. </a:t>
            </a:r>
          </a:p>
        </p:txBody>
      </p:sp>
      <mc:AlternateContent xmlns:mc="http://schemas.openxmlformats.org/markup-compatibility/2006" xmlns:p14="http://schemas.microsoft.com/office/powerpoint/2010/main">
        <mc:Choice Requires="p14">
          <p:contentPart p14:bwMode="auto" r:id="rId4">
            <p14:nvContentPartPr>
              <p14:cNvPr id="16" name="Ink 15">
                <a:extLst>
                  <a:ext uri="{FF2B5EF4-FFF2-40B4-BE49-F238E27FC236}">
                    <a16:creationId xmlns:a16="http://schemas.microsoft.com/office/drawing/2014/main" id="{93458DC5-F065-46A6-B941-2927A5AC5CAA}"/>
                  </a:ext>
                </a:extLst>
              </p14:cNvPr>
              <p14:cNvContentPartPr/>
              <p14:nvPr/>
            </p14:nvContentPartPr>
            <p14:xfrm>
              <a:off x="3873910" y="2186349"/>
              <a:ext cx="2018632" cy="803387"/>
            </p14:xfrm>
          </p:contentPart>
        </mc:Choice>
        <mc:Fallback xmlns="">
          <p:pic>
            <p:nvPicPr>
              <p:cNvPr id="16" name="Ink 15">
                <a:extLst>
                  <a:ext uri="{FF2B5EF4-FFF2-40B4-BE49-F238E27FC236}">
                    <a16:creationId xmlns:a16="http://schemas.microsoft.com/office/drawing/2014/main" id="{93458DC5-F065-46A6-B941-2927A5AC5CAA}"/>
                  </a:ext>
                </a:extLst>
              </p:cNvPr>
              <p:cNvPicPr/>
              <p:nvPr/>
            </p:nvPicPr>
            <p:blipFill>
              <a:blip r:embed="rId5"/>
              <a:stretch>
                <a:fillRect/>
              </a:stretch>
            </p:blipFill>
            <p:spPr>
              <a:xfrm>
                <a:off x="3855906" y="2168312"/>
                <a:ext cx="2054280" cy="839101"/>
              </a:xfrm>
              <a:prstGeom prst="rect">
                <a:avLst/>
              </a:prstGeom>
            </p:spPr>
          </p:pic>
        </mc:Fallback>
      </mc:AlternateContent>
      <p:sp>
        <p:nvSpPr>
          <p:cNvPr id="17" name="TextBox 16">
            <a:extLst>
              <a:ext uri="{FF2B5EF4-FFF2-40B4-BE49-F238E27FC236}">
                <a16:creationId xmlns:a16="http://schemas.microsoft.com/office/drawing/2014/main" id="{18E716D6-77FD-43C9-9824-75285FAF2787}"/>
              </a:ext>
            </a:extLst>
          </p:cNvPr>
          <p:cNvSpPr txBox="1"/>
          <p:nvPr/>
        </p:nvSpPr>
        <p:spPr>
          <a:xfrm>
            <a:off x="6096000" y="1758549"/>
            <a:ext cx="5892124" cy="954107"/>
          </a:xfrm>
          <a:prstGeom prst="rect">
            <a:avLst/>
          </a:prstGeom>
          <a:noFill/>
        </p:spPr>
        <p:txBody>
          <a:bodyPr wrap="square" rtlCol="0">
            <a:spAutoFit/>
          </a:bodyPr>
          <a:lstStyle/>
          <a:p>
            <a:r>
              <a:rPr lang="en-US" sz="1400"/>
              <a:t>If want to redefine the __</a:t>
            </a:r>
            <a:r>
              <a:rPr lang="en-US" sz="1400" err="1"/>
              <a:t>init</a:t>
            </a:r>
            <a:r>
              <a:rPr lang="en-US" sz="1400"/>
              <a:t>__ with the new </a:t>
            </a:r>
            <a:r>
              <a:rPr lang="en-US" sz="1400" b="1"/>
              <a:t>data</a:t>
            </a:r>
            <a:r>
              <a:rPr lang="en-US" sz="1400"/>
              <a:t>, particular to that class,  (which would be some lower/equal-dimension parameterization of </a:t>
            </a:r>
            <a:r>
              <a:rPr lang="en-US" sz="1400" b="1" err="1"/>
              <a:t>superdata</a:t>
            </a:r>
            <a:r>
              <a:rPr lang="en-US" sz="1400"/>
              <a:t>), then you can either explicitly invoke the </a:t>
            </a:r>
            <a:r>
              <a:rPr lang="en-US" sz="1400" err="1"/>
              <a:t>SuperClass’s</a:t>
            </a:r>
            <a:r>
              <a:rPr lang="en-US" sz="1400"/>
              <a:t> __</a:t>
            </a:r>
            <a:r>
              <a:rPr lang="en-US" sz="1400" err="1"/>
              <a:t>init</a:t>
            </a:r>
            <a:r>
              <a:rPr lang="en-US" sz="1400"/>
              <a:t>__ (could also use notation </a:t>
            </a:r>
            <a:r>
              <a:rPr lang="en-US" sz="1400" i="1"/>
              <a:t>super()._</a:t>
            </a:r>
            <a:r>
              <a:rPr lang="en-US" sz="1400" i="1" err="1"/>
              <a:t>init</a:t>
            </a:r>
            <a:r>
              <a:rPr lang="en-US" sz="1400" i="1"/>
              <a:t>_(self, </a:t>
            </a:r>
            <a:r>
              <a:rPr lang="en-US" sz="1400" b="1" i="1" err="1"/>
              <a:t>superdata</a:t>
            </a:r>
            <a:r>
              <a:rPr lang="en-US" sz="1400" i="1"/>
              <a:t>(</a:t>
            </a:r>
            <a:r>
              <a:rPr lang="en-US" sz="1400" b="1" i="1"/>
              <a:t>data</a:t>
            </a:r>
            <a:r>
              <a:rPr lang="en-US" sz="1400" i="1"/>
              <a:t>))),</a:t>
            </a:r>
            <a:r>
              <a:rPr lang="en-US" sz="1400"/>
              <a:t> or write your own instructions.    </a:t>
            </a:r>
          </a:p>
        </p:txBody>
      </p:sp>
      <mc:AlternateContent xmlns:mc="http://schemas.openxmlformats.org/markup-compatibility/2006" xmlns:p14="http://schemas.microsoft.com/office/powerpoint/2010/main">
        <mc:Choice Requires="p14">
          <p:contentPart p14:bwMode="auto" r:id="rId6">
            <p14:nvContentPartPr>
              <p14:cNvPr id="18" name="Ink 17">
                <a:extLst>
                  <a:ext uri="{FF2B5EF4-FFF2-40B4-BE49-F238E27FC236}">
                    <a16:creationId xmlns:a16="http://schemas.microsoft.com/office/drawing/2014/main" id="{CE6F6ED1-55C3-4FBA-80CC-2F0D06A60CE2}"/>
                  </a:ext>
                </a:extLst>
              </p14:cNvPr>
              <p14:cNvContentPartPr/>
              <p14:nvPr/>
            </p14:nvContentPartPr>
            <p14:xfrm rot="705403" flipV="1">
              <a:off x="4795470" y="3391941"/>
              <a:ext cx="1235516" cy="568528"/>
            </p14:xfrm>
          </p:contentPart>
        </mc:Choice>
        <mc:Fallback xmlns="">
          <p:pic>
            <p:nvPicPr>
              <p:cNvPr id="18" name="Ink 17">
                <a:extLst>
                  <a:ext uri="{FF2B5EF4-FFF2-40B4-BE49-F238E27FC236}">
                    <a16:creationId xmlns:a16="http://schemas.microsoft.com/office/drawing/2014/main" id="{CE6F6ED1-55C3-4FBA-80CC-2F0D06A60CE2}"/>
                  </a:ext>
                </a:extLst>
              </p:cNvPr>
              <p:cNvPicPr/>
              <p:nvPr/>
            </p:nvPicPr>
            <p:blipFill>
              <a:blip r:embed="rId7"/>
              <a:stretch>
                <a:fillRect/>
              </a:stretch>
            </p:blipFill>
            <p:spPr>
              <a:xfrm rot="705403" flipV="1">
                <a:off x="4786467" y="3382945"/>
                <a:ext cx="1253161" cy="586160"/>
              </a:xfrm>
              <a:prstGeom prst="rect">
                <a:avLst/>
              </a:prstGeom>
            </p:spPr>
          </p:pic>
        </mc:Fallback>
      </mc:AlternateContent>
      <p:sp>
        <p:nvSpPr>
          <p:cNvPr id="19" name="TextBox 18">
            <a:extLst>
              <a:ext uri="{FF2B5EF4-FFF2-40B4-BE49-F238E27FC236}">
                <a16:creationId xmlns:a16="http://schemas.microsoft.com/office/drawing/2014/main" id="{86A638E5-77DC-486B-B8F2-86CCA16B71CF}"/>
              </a:ext>
            </a:extLst>
          </p:cNvPr>
          <p:cNvSpPr txBox="1"/>
          <p:nvPr/>
        </p:nvSpPr>
        <p:spPr>
          <a:xfrm>
            <a:off x="6217394" y="2975794"/>
            <a:ext cx="5462711" cy="1169551"/>
          </a:xfrm>
          <a:prstGeom prst="rect">
            <a:avLst/>
          </a:prstGeom>
          <a:noFill/>
        </p:spPr>
        <p:txBody>
          <a:bodyPr wrap="square" rtlCol="0">
            <a:spAutoFit/>
          </a:bodyPr>
          <a:lstStyle/>
          <a:p>
            <a:r>
              <a:rPr lang="en-US" sz="1400"/>
              <a:t>The __str__ method of the superclass automatically gets applied here.  But if want, can have special instructions for printing out this subclass.  print(Instance) will return this new format.  If you want the </a:t>
            </a:r>
            <a:r>
              <a:rPr lang="en-US" sz="1400" err="1"/>
              <a:t>SuperClass</a:t>
            </a:r>
            <a:r>
              <a:rPr lang="en-US" sz="1400"/>
              <a:t> format, then would have to do: print(</a:t>
            </a:r>
            <a:r>
              <a:rPr lang="en-US" sz="1400" err="1"/>
              <a:t>SuperClass</a:t>
            </a:r>
            <a:r>
              <a:rPr lang="en-US" sz="1400"/>
              <a:t>.__str__(Instance)),</a:t>
            </a:r>
          </a:p>
          <a:p>
            <a:r>
              <a:rPr lang="en-US" sz="1400"/>
              <a:t>Or, </a:t>
            </a:r>
            <a:r>
              <a:rPr lang="en-US" sz="1400" i="1"/>
              <a:t>print(super().__str__(instance))</a:t>
            </a:r>
          </a:p>
        </p:txBody>
      </p:sp>
      <mc:AlternateContent xmlns:mc="http://schemas.openxmlformats.org/markup-compatibility/2006" xmlns:p14="http://schemas.microsoft.com/office/powerpoint/2010/main">
        <mc:Choice Requires="p14">
          <p:contentPart p14:bwMode="auto" r:id="rId8">
            <p14:nvContentPartPr>
              <p14:cNvPr id="8" name="Ink 7">
                <a:extLst>
                  <a:ext uri="{FF2B5EF4-FFF2-40B4-BE49-F238E27FC236}">
                    <a16:creationId xmlns:a16="http://schemas.microsoft.com/office/drawing/2014/main" id="{23F53B08-6FCC-6E45-65B7-EBEB006192D5}"/>
                  </a:ext>
                </a:extLst>
              </p14:cNvPr>
              <p14:cNvContentPartPr/>
              <p14:nvPr/>
            </p14:nvContentPartPr>
            <p14:xfrm>
              <a:off x="5776775" y="4219474"/>
              <a:ext cx="279897" cy="1936800"/>
            </p14:xfrm>
          </p:contentPart>
        </mc:Choice>
        <mc:Fallback xmlns="">
          <p:pic>
            <p:nvPicPr>
              <p:cNvPr id="8" name="Ink 7">
                <a:extLst>
                  <a:ext uri="{FF2B5EF4-FFF2-40B4-BE49-F238E27FC236}">
                    <a16:creationId xmlns:a16="http://schemas.microsoft.com/office/drawing/2014/main" id="{23F53B08-6FCC-6E45-65B7-EBEB006192D5}"/>
                  </a:ext>
                </a:extLst>
              </p:cNvPr>
              <p:cNvPicPr/>
              <p:nvPr/>
            </p:nvPicPr>
            <p:blipFill>
              <a:blip r:embed="rId9"/>
              <a:stretch>
                <a:fillRect/>
              </a:stretch>
            </p:blipFill>
            <p:spPr>
              <a:xfrm>
                <a:off x="5767781" y="4210834"/>
                <a:ext cx="297525" cy="1954440"/>
              </a:xfrm>
              <a:prstGeom prst="rect">
                <a:avLst/>
              </a:prstGeom>
            </p:spPr>
          </p:pic>
        </mc:Fallback>
      </mc:AlternateContent>
    </p:spTree>
    <p:extLst>
      <p:ext uri="{BB962C8B-B14F-4D97-AF65-F5344CB8AC3E}">
        <p14:creationId xmlns:p14="http://schemas.microsoft.com/office/powerpoint/2010/main" val="196231002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0A0B727-B5FA-49E9-B7DC-CBA4E9610019}"/>
              </a:ext>
            </a:extLst>
          </p:cNvPr>
          <p:cNvSpPr txBox="1"/>
          <p:nvPr/>
        </p:nvSpPr>
        <p:spPr>
          <a:xfrm>
            <a:off x="4244009" y="28716"/>
            <a:ext cx="3133871" cy="523220"/>
          </a:xfrm>
          <a:prstGeom prst="rect">
            <a:avLst/>
          </a:prstGeom>
          <a:noFill/>
        </p:spPr>
        <p:txBody>
          <a:bodyPr wrap="none" rtlCol="0">
            <a:spAutoFit/>
          </a:bodyPr>
          <a:lstStyle/>
          <a:p>
            <a:r>
              <a:rPr lang="en-US" sz="2800" b="1" u="sng"/>
              <a:t>Classes: Inheritance</a:t>
            </a:r>
            <a:endParaRPr lang="en-US" b="1" u="sng"/>
          </a:p>
        </p:txBody>
      </p:sp>
      <p:sp>
        <p:nvSpPr>
          <p:cNvPr id="3" name="TextBox 2">
            <a:extLst>
              <a:ext uri="{FF2B5EF4-FFF2-40B4-BE49-F238E27FC236}">
                <a16:creationId xmlns:a16="http://schemas.microsoft.com/office/drawing/2014/main" id="{44C92B7A-10BE-42A3-90A7-0E9CAB1A30C4}"/>
              </a:ext>
            </a:extLst>
          </p:cNvPr>
          <p:cNvSpPr txBox="1"/>
          <p:nvPr/>
        </p:nvSpPr>
        <p:spPr>
          <a:xfrm>
            <a:off x="200878" y="918883"/>
            <a:ext cx="2330959" cy="307777"/>
          </a:xfrm>
          <a:prstGeom prst="rect">
            <a:avLst/>
          </a:prstGeom>
          <a:noFill/>
        </p:spPr>
        <p:txBody>
          <a:bodyPr wrap="none" rtlCol="0">
            <a:spAutoFit/>
          </a:bodyPr>
          <a:lstStyle/>
          <a:p>
            <a:r>
              <a:rPr lang="en-US" sz="1400"/>
              <a:t>A little more on this subject…</a:t>
            </a:r>
          </a:p>
        </p:txBody>
      </p:sp>
      <p:sp>
        <p:nvSpPr>
          <p:cNvPr id="4" name="TextBox 3">
            <a:extLst>
              <a:ext uri="{FF2B5EF4-FFF2-40B4-BE49-F238E27FC236}">
                <a16:creationId xmlns:a16="http://schemas.microsoft.com/office/drawing/2014/main" id="{07227403-3ACD-429D-A09B-A01218617DF7}"/>
              </a:ext>
            </a:extLst>
          </p:cNvPr>
          <p:cNvSpPr txBox="1"/>
          <p:nvPr/>
        </p:nvSpPr>
        <p:spPr>
          <a:xfrm>
            <a:off x="200878" y="1421027"/>
            <a:ext cx="3845412" cy="1077218"/>
          </a:xfrm>
          <a:prstGeom prst="rect">
            <a:avLst/>
          </a:prstGeom>
          <a:noFill/>
        </p:spPr>
        <p:txBody>
          <a:bodyPr wrap="none" rtlCol="0">
            <a:spAutoFit/>
          </a:bodyPr>
          <a:lstStyle/>
          <a:p>
            <a:r>
              <a:rPr lang="en-US" sz="1600"/>
              <a:t>class </a:t>
            </a:r>
            <a:r>
              <a:rPr lang="en-US" sz="1600" err="1"/>
              <a:t>NameofClass</a:t>
            </a:r>
            <a:r>
              <a:rPr lang="en-US" sz="1600"/>
              <a:t>(</a:t>
            </a:r>
            <a:r>
              <a:rPr lang="en-US" sz="1600" err="1"/>
              <a:t>SuperClass</a:t>
            </a:r>
            <a:r>
              <a:rPr lang="en-US" sz="1600"/>
              <a:t>):</a:t>
            </a:r>
          </a:p>
          <a:p>
            <a:r>
              <a:rPr lang="en-US" sz="1600"/>
              <a:t>    def __</a:t>
            </a:r>
            <a:r>
              <a:rPr lang="en-US" sz="1600" err="1"/>
              <a:t>init</a:t>
            </a:r>
            <a:r>
              <a:rPr lang="en-US" sz="1600"/>
              <a:t>__(self, </a:t>
            </a:r>
            <a:r>
              <a:rPr lang="en-US" sz="1600" b="1"/>
              <a:t>data</a:t>
            </a:r>
            <a:r>
              <a:rPr lang="en-US" sz="1600"/>
              <a:t>):</a:t>
            </a:r>
          </a:p>
          <a:p>
            <a:r>
              <a:rPr lang="en-US" sz="1600"/>
              <a:t>        </a:t>
            </a:r>
            <a:r>
              <a:rPr lang="en-US" sz="1600" err="1"/>
              <a:t>SuperClass</a:t>
            </a:r>
            <a:r>
              <a:rPr lang="en-US" sz="1600"/>
              <a:t>._</a:t>
            </a:r>
            <a:r>
              <a:rPr lang="en-US" sz="1600" err="1"/>
              <a:t>init</a:t>
            </a:r>
            <a:r>
              <a:rPr lang="en-US" sz="1600"/>
              <a:t>_(self, </a:t>
            </a:r>
            <a:r>
              <a:rPr lang="en-US" sz="1600" b="1" err="1"/>
              <a:t>superdata</a:t>
            </a:r>
            <a:r>
              <a:rPr lang="en-US" sz="1600" b="1"/>
              <a:t>(data)</a:t>
            </a:r>
            <a:r>
              <a:rPr lang="en-US" sz="1600"/>
              <a:t>)</a:t>
            </a:r>
          </a:p>
          <a:p>
            <a:r>
              <a:rPr lang="en-US" sz="1600"/>
              <a:t>        ‘or’ some other structure</a:t>
            </a:r>
          </a:p>
        </p:txBody>
      </p:sp>
      <p:sp>
        <p:nvSpPr>
          <p:cNvPr id="17" name="TextBox 16">
            <a:extLst>
              <a:ext uri="{FF2B5EF4-FFF2-40B4-BE49-F238E27FC236}">
                <a16:creationId xmlns:a16="http://schemas.microsoft.com/office/drawing/2014/main" id="{18E716D6-77FD-43C9-9824-75285FAF2787}"/>
              </a:ext>
            </a:extLst>
          </p:cNvPr>
          <p:cNvSpPr txBox="1"/>
          <p:nvPr/>
        </p:nvSpPr>
        <p:spPr>
          <a:xfrm>
            <a:off x="5107174" y="1458929"/>
            <a:ext cx="6081936" cy="1600438"/>
          </a:xfrm>
          <a:prstGeom prst="rect">
            <a:avLst/>
          </a:prstGeom>
          <a:noFill/>
        </p:spPr>
        <p:txBody>
          <a:bodyPr wrap="square" rtlCol="0">
            <a:spAutoFit/>
          </a:bodyPr>
          <a:lstStyle/>
          <a:p>
            <a:r>
              <a:rPr lang="en-US" sz="1400"/>
              <a:t>seems you have to keep the arguments in SuperClass._init_(self,superdata) in the same order as they actually </a:t>
            </a:r>
            <a:r>
              <a:rPr lang="en-US" sz="1400" i="1"/>
              <a:t>are</a:t>
            </a:r>
            <a:r>
              <a:rPr lang="en-US" sz="1400"/>
              <a:t> in the SuperClass’s own  _init_ function.  And also seems that if you are setting multiple things in superdata to some pre-determined constant, Python might have an issue.  Can get around this by setting all the other things in superdata which aren’t equal to a pre-determined constant, but are rather part of data, equal to themselves, i.e., data1 = data1, data2 = data2.  So might look like,</a:t>
            </a:r>
          </a:p>
        </p:txBody>
      </p:sp>
      <mc:AlternateContent xmlns:mc="http://schemas.openxmlformats.org/markup-compatibility/2006" xmlns:p14="http://schemas.microsoft.com/office/powerpoint/2010/main">
        <mc:Choice Requires="p14">
          <p:contentPart p14:bwMode="auto" r:id="rId2">
            <p14:nvContentPartPr>
              <p14:cNvPr id="5" name="Ink 4">
                <a:extLst>
                  <a:ext uri="{FF2B5EF4-FFF2-40B4-BE49-F238E27FC236}">
                    <a16:creationId xmlns:a16="http://schemas.microsoft.com/office/drawing/2014/main" id="{B68B96E3-8ABB-EEED-37DE-FBDA4A879F23}"/>
                  </a:ext>
                </a:extLst>
              </p14:cNvPr>
              <p14:cNvContentPartPr/>
              <p14:nvPr/>
            </p14:nvContentPartPr>
            <p14:xfrm>
              <a:off x="4021095" y="1591428"/>
              <a:ext cx="1043280" cy="463680"/>
            </p14:xfrm>
          </p:contentPart>
        </mc:Choice>
        <mc:Fallback xmlns="">
          <p:pic>
            <p:nvPicPr>
              <p:cNvPr id="5" name="Ink 4">
                <a:extLst>
                  <a:ext uri="{FF2B5EF4-FFF2-40B4-BE49-F238E27FC236}">
                    <a16:creationId xmlns:a16="http://schemas.microsoft.com/office/drawing/2014/main" id="{B68B96E3-8ABB-EEED-37DE-FBDA4A879F23}"/>
                  </a:ext>
                </a:extLst>
              </p:cNvPr>
              <p:cNvPicPr/>
              <p:nvPr/>
            </p:nvPicPr>
            <p:blipFill>
              <a:blip r:embed="rId3"/>
              <a:stretch>
                <a:fillRect/>
              </a:stretch>
            </p:blipFill>
            <p:spPr>
              <a:xfrm>
                <a:off x="4012455" y="1582428"/>
                <a:ext cx="1060920" cy="481320"/>
              </a:xfrm>
              <a:prstGeom prst="rect">
                <a:avLst/>
              </a:prstGeom>
            </p:spPr>
          </p:pic>
        </mc:Fallback>
      </mc:AlternateContent>
      <p:sp>
        <p:nvSpPr>
          <p:cNvPr id="6" name="TextBox 5">
            <a:extLst>
              <a:ext uri="{FF2B5EF4-FFF2-40B4-BE49-F238E27FC236}">
                <a16:creationId xmlns:a16="http://schemas.microsoft.com/office/drawing/2014/main" id="{CC47370C-B03B-352D-F93D-8AD5C438D6B4}"/>
              </a:ext>
            </a:extLst>
          </p:cNvPr>
          <p:cNvSpPr txBox="1"/>
          <p:nvPr/>
        </p:nvSpPr>
        <p:spPr>
          <a:xfrm>
            <a:off x="2123584" y="3260025"/>
            <a:ext cx="8673593" cy="1077218"/>
          </a:xfrm>
          <a:prstGeom prst="rect">
            <a:avLst/>
          </a:prstGeom>
          <a:noFill/>
        </p:spPr>
        <p:txBody>
          <a:bodyPr wrap="none" rtlCol="0">
            <a:spAutoFit/>
          </a:bodyPr>
          <a:lstStyle/>
          <a:p>
            <a:r>
              <a:rPr lang="en-US" sz="1600"/>
              <a:t>class </a:t>
            </a:r>
            <a:r>
              <a:rPr lang="en-US" sz="1600" err="1"/>
              <a:t>NameofClass</a:t>
            </a:r>
            <a:r>
              <a:rPr lang="en-US" sz="1600"/>
              <a:t>(</a:t>
            </a:r>
            <a:r>
              <a:rPr lang="en-US" sz="1600" err="1"/>
              <a:t>SuperClass</a:t>
            </a:r>
            <a:r>
              <a:rPr lang="en-US" sz="1600"/>
              <a:t>):</a:t>
            </a:r>
          </a:p>
          <a:p>
            <a:r>
              <a:rPr lang="en-US" sz="1600"/>
              <a:t>    def __</a:t>
            </a:r>
            <a:r>
              <a:rPr lang="en-US" sz="1600" err="1"/>
              <a:t>init</a:t>
            </a:r>
            <a:r>
              <a:rPr lang="en-US" sz="1600"/>
              <a:t>__(self, </a:t>
            </a:r>
            <a:r>
              <a:rPr lang="en-US" sz="1600" b="1"/>
              <a:t>data1, data3</a:t>
            </a:r>
            <a:r>
              <a:rPr lang="en-US" sz="1600"/>
              <a:t>):</a:t>
            </a:r>
          </a:p>
          <a:p>
            <a:r>
              <a:rPr lang="en-US" sz="1600"/>
              <a:t>        </a:t>
            </a:r>
            <a:r>
              <a:rPr lang="en-US" sz="1600" err="1"/>
              <a:t>SuperClass</a:t>
            </a:r>
            <a:r>
              <a:rPr lang="en-US" sz="1600"/>
              <a:t>._</a:t>
            </a:r>
            <a:r>
              <a:rPr lang="en-US" sz="1600" err="1"/>
              <a:t>init</a:t>
            </a:r>
            <a:r>
              <a:rPr lang="en-US" sz="1600"/>
              <a:t>_(self, </a:t>
            </a:r>
            <a:r>
              <a:rPr lang="en-US" sz="1600" b="1" err="1"/>
              <a:t>superdata</a:t>
            </a:r>
            <a:r>
              <a:rPr lang="en-US" sz="1600" b="1"/>
              <a:t>(data1=data1, data2=constant2, data3=data3, data4=constant4</a:t>
            </a:r>
            <a:r>
              <a:rPr lang="en-US" sz="1600"/>
              <a:t>))</a:t>
            </a:r>
          </a:p>
          <a:p>
            <a:r>
              <a:rPr lang="en-US" sz="1600"/>
              <a:t>        ‘or’ some other structure</a:t>
            </a:r>
          </a:p>
        </p:txBody>
      </p:sp>
    </p:spTree>
    <p:extLst>
      <p:ext uri="{BB962C8B-B14F-4D97-AF65-F5344CB8AC3E}">
        <p14:creationId xmlns:p14="http://schemas.microsoft.com/office/powerpoint/2010/main" val="176209416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61C125E-0D27-494D-95AC-ABC647AAE417}"/>
              </a:ext>
            </a:extLst>
          </p:cNvPr>
          <p:cNvPicPr>
            <a:picLocks noChangeAspect="1"/>
          </p:cNvPicPr>
          <p:nvPr/>
        </p:nvPicPr>
        <p:blipFill>
          <a:blip r:embed="rId2"/>
          <a:stretch>
            <a:fillRect/>
          </a:stretch>
        </p:blipFill>
        <p:spPr>
          <a:xfrm>
            <a:off x="458559" y="1634553"/>
            <a:ext cx="7194387" cy="4796258"/>
          </a:xfrm>
          <a:prstGeom prst="rect">
            <a:avLst/>
          </a:prstGeom>
        </p:spPr>
      </p:pic>
      <p:sp>
        <p:nvSpPr>
          <p:cNvPr id="3" name="TextBox 2">
            <a:extLst>
              <a:ext uri="{FF2B5EF4-FFF2-40B4-BE49-F238E27FC236}">
                <a16:creationId xmlns:a16="http://schemas.microsoft.com/office/drawing/2014/main" id="{1D90F4DE-6AF9-4419-B17F-03E25C44831A}"/>
              </a:ext>
            </a:extLst>
          </p:cNvPr>
          <p:cNvSpPr txBox="1"/>
          <p:nvPr/>
        </p:nvSpPr>
        <p:spPr>
          <a:xfrm>
            <a:off x="4244009" y="188844"/>
            <a:ext cx="3133871" cy="523220"/>
          </a:xfrm>
          <a:prstGeom prst="rect">
            <a:avLst/>
          </a:prstGeom>
          <a:noFill/>
        </p:spPr>
        <p:txBody>
          <a:bodyPr wrap="none" rtlCol="0">
            <a:spAutoFit/>
          </a:bodyPr>
          <a:lstStyle/>
          <a:p>
            <a:r>
              <a:rPr lang="en-US" sz="2800" b="1" u="sng"/>
              <a:t>Classes: Inheritance</a:t>
            </a:r>
            <a:endParaRPr lang="en-US" b="1" u="sng"/>
          </a:p>
        </p:txBody>
      </p:sp>
      <p:sp>
        <p:nvSpPr>
          <p:cNvPr id="4" name="TextBox 3">
            <a:extLst>
              <a:ext uri="{FF2B5EF4-FFF2-40B4-BE49-F238E27FC236}">
                <a16:creationId xmlns:a16="http://schemas.microsoft.com/office/drawing/2014/main" id="{4A4E4771-A17C-4D07-8335-78A57D473FE6}"/>
              </a:ext>
            </a:extLst>
          </p:cNvPr>
          <p:cNvSpPr txBox="1"/>
          <p:nvPr/>
        </p:nvSpPr>
        <p:spPr>
          <a:xfrm>
            <a:off x="8045526" y="1035157"/>
            <a:ext cx="3322602" cy="830997"/>
          </a:xfrm>
          <a:prstGeom prst="rect">
            <a:avLst/>
          </a:prstGeom>
          <a:noFill/>
        </p:spPr>
        <p:txBody>
          <a:bodyPr wrap="square" rtlCol="0">
            <a:spAutoFit/>
          </a:bodyPr>
          <a:lstStyle/>
          <a:p>
            <a:r>
              <a:rPr lang="en-US" sz="1600"/>
              <a:t>In the circled part, we’re not making any modifications of the superclass’s, </a:t>
            </a:r>
            <a:r>
              <a:rPr lang="en-US" sz="1600" err="1"/>
              <a:t>MITPerson’s</a:t>
            </a:r>
            <a:r>
              <a:rPr lang="en-US" sz="1600"/>
              <a:t>, properties.  </a:t>
            </a:r>
          </a:p>
        </p:txBody>
      </p:sp>
      <p:sp>
        <p:nvSpPr>
          <p:cNvPr id="5" name="TextBox 4">
            <a:extLst>
              <a:ext uri="{FF2B5EF4-FFF2-40B4-BE49-F238E27FC236}">
                <a16:creationId xmlns:a16="http://schemas.microsoft.com/office/drawing/2014/main" id="{13404A1C-C590-428E-8207-9594EE809AFB}"/>
              </a:ext>
            </a:extLst>
          </p:cNvPr>
          <p:cNvSpPr txBox="1"/>
          <p:nvPr/>
        </p:nvSpPr>
        <p:spPr>
          <a:xfrm>
            <a:off x="674703" y="1012054"/>
            <a:ext cx="1342419" cy="369332"/>
          </a:xfrm>
          <a:prstGeom prst="rect">
            <a:avLst/>
          </a:prstGeom>
          <a:noFill/>
        </p:spPr>
        <p:txBody>
          <a:bodyPr wrap="none" rtlCol="0">
            <a:spAutoFit/>
          </a:bodyPr>
          <a:lstStyle/>
          <a:p>
            <a:r>
              <a:rPr lang="en-US"/>
              <a:t>An example,</a:t>
            </a:r>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4D0536FD-28AD-4B86-AB3B-D29A35FA44BC}"/>
                  </a:ext>
                </a:extLst>
              </p14:cNvPr>
              <p14:cNvContentPartPr/>
              <p14:nvPr/>
            </p14:nvContentPartPr>
            <p14:xfrm>
              <a:off x="1430633" y="3458372"/>
              <a:ext cx="5581440" cy="558000"/>
            </p14:xfrm>
          </p:contentPart>
        </mc:Choice>
        <mc:Fallback xmlns="">
          <p:pic>
            <p:nvPicPr>
              <p:cNvPr id="8" name="Ink 7">
                <a:extLst>
                  <a:ext uri="{FF2B5EF4-FFF2-40B4-BE49-F238E27FC236}">
                    <a16:creationId xmlns:a16="http://schemas.microsoft.com/office/drawing/2014/main" id="{4D0536FD-28AD-4B86-AB3B-D29A35FA44BC}"/>
                  </a:ext>
                </a:extLst>
              </p:cNvPr>
              <p:cNvPicPr/>
              <p:nvPr/>
            </p:nvPicPr>
            <p:blipFill>
              <a:blip r:embed="rId4"/>
              <a:stretch>
                <a:fillRect/>
              </a:stretch>
            </p:blipFill>
            <p:spPr>
              <a:xfrm>
                <a:off x="1412633" y="3440732"/>
                <a:ext cx="5617080" cy="593640"/>
              </a:xfrm>
              <a:prstGeom prst="rect">
                <a:avLst/>
              </a:prstGeom>
            </p:spPr>
          </p:pic>
        </mc:Fallback>
      </mc:AlternateContent>
      <p:sp>
        <p:nvSpPr>
          <p:cNvPr id="9" name="TextBox 8">
            <a:extLst>
              <a:ext uri="{FF2B5EF4-FFF2-40B4-BE49-F238E27FC236}">
                <a16:creationId xmlns:a16="http://schemas.microsoft.com/office/drawing/2014/main" id="{3C6AB2D2-1CDF-40B9-90CF-84EA305204F7}"/>
              </a:ext>
            </a:extLst>
          </p:cNvPr>
          <p:cNvSpPr txBox="1"/>
          <p:nvPr/>
        </p:nvSpPr>
        <p:spPr>
          <a:xfrm>
            <a:off x="7377880" y="3685880"/>
            <a:ext cx="3764602" cy="584775"/>
          </a:xfrm>
          <a:prstGeom prst="rect">
            <a:avLst/>
          </a:prstGeom>
          <a:noFill/>
        </p:spPr>
        <p:txBody>
          <a:bodyPr wrap="square" rtlCol="0">
            <a:spAutoFit/>
          </a:bodyPr>
          <a:lstStyle/>
          <a:p>
            <a:r>
              <a:rPr lang="en-US" sz="1600"/>
              <a:t>Here we use a superclass’s__init__ and also add some more to it.</a:t>
            </a:r>
          </a:p>
        </p:txBody>
      </p:sp>
    </p:spTree>
    <p:extLst>
      <p:ext uri="{BB962C8B-B14F-4D97-AF65-F5344CB8AC3E}">
        <p14:creationId xmlns:p14="http://schemas.microsoft.com/office/powerpoint/2010/main" val="12321592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35672</TotalTime>
  <Words>30649</Words>
  <Application>Microsoft Office PowerPoint</Application>
  <PresentationFormat>Widescreen</PresentationFormat>
  <Paragraphs>2288</Paragraphs>
  <Slides>214</Slides>
  <Notes>34</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214</vt:i4>
      </vt:variant>
    </vt:vector>
  </HeadingPairs>
  <TitlesOfParts>
    <vt:vector size="220" baseType="lpstr">
      <vt:lpstr>Arial</vt:lpstr>
      <vt:lpstr>Calibri</vt:lpstr>
      <vt:lpstr>Calibri Light</vt:lpstr>
      <vt:lpstr>Wingdings</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Andrew Douglas</dc:creator>
  <cp:lastModifiedBy>Andrew Douglas</cp:lastModifiedBy>
  <cp:revision>863</cp:revision>
  <dcterms:created xsi:type="dcterms:W3CDTF">2019-08-30T00:32:24Z</dcterms:created>
  <dcterms:modified xsi:type="dcterms:W3CDTF">2025-08-16T15:48:38Z</dcterms:modified>
</cp:coreProperties>
</file>