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2.xml" ContentType="application/vnd.openxmlformats-officedocument.presentationml.notesSlide+xml"/>
  <Override PartName="/ppt/ink/ink6.xml" ContentType="application/inkml+xml"/>
  <Override PartName="/ppt/ink/ink7.xml" ContentType="application/inkml+xml"/>
  <Override PartName="/ppt/ink/ink8.xml" ContentType="application/inkml+xml"/>
  <Override PartName="/ppt/ink/ink9.xml" ContentType="application/inkml+xml"/>
  <Override PartName="/ppt/notesSlides/notesSlide3.xml" ContentType="application/vnd.openxmlformats-officedocument.presentationml.notesSlide+xml"/>
  <Override PartName="/ppt/ink/ink10.xml" ContentType="application/inkml+xml"/>
  <Override PartName="/ppt/ink/ink11.xml" ContentType="application/inkml+xml"/>
  <Override PartName="/ppt/notesSlides/notesSlide4.xml" ContentType="application/vnd.openxmlformats-officedocument.presentationml.notesSlide+xml"/>
  <Override PartName="/ppt/ink/ink12.xml" ContentType="application/inkml+xml"/>
  <Override PartName="/ppt/ink/ink13.xml" ContentType="application/inkml+xml"/>
  <Override PartName="/ppt/ink/ink14.xml" ContentType="application/inkml+xml"/>
  <Override PartName="/ppt/ink/ink15.xml" ContentType="application/inkml+xml"/>
  <Override PartName="/ppt/notesSlides/notesSlide5.xml" ContentType="application/vnd.openxmlformats-officedocument.presentationml.notesSlide+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notesSlides/notesSlide6.xml" ContentType="application/vnd.openxmlformats-officedocument.presentationml.notesSlide+xml"/>
  <Override PartName="/ppt/ink/ink21.xml" ContentType="application/inkml+xml"/>
  <Override PartName="/ppt/ink/ink22.xml" ContentType="application/inkml+xml"/>
  <Override PartName="/ppt/ink/ink23.xml" ContentType="application/inkml+xml"/>
  <Override PartName="/ppt/ink/ink24.xml" ContentType="application/inkml+xml"/>
  <Override PartName="/ppt/notesSlides/notesSlide7.xml" ContentType="application/vnd.openxmlformats-officedocument.presentationml.notesSlide+xml"/>
  <Override PartName="/ppt/ink/ink25.xml" ContentType="application/inkml+xml"/>
  <Override PartName="/ppt/ink/ink26.xml" ContentType="application/inkml+xml"/>
  <Override PartName="/ppt/ink/ink27.xml" ContentType="application/inkml+xml"/>
  <Override PartName="/ppt/notesSlides/notesSlide8.xml" ContentType="application/vnd.openxmlformats-officedocument.presentationml.notesSlide+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notesSlides/notesSlide9.xml" ContentType="application/vnd.openxmlformats-officedocument.presentationml.notesSlide+xml"/>
  <Override PartName="/ppt/ink/ink33.xml" ContentType="application/inkml+xml"/>
  <Override PartName="/ppt/ink/ink34.xml" ContentType="application/inkml+xml"/>
  <Override PartName="/ppt/ink/ink35.xml" ContentType="application/inkml+xml"/>
  <Override PartName="/ppt/ink/ink36.xml" ContentType="application/inkml+xml"/>
  <Override PartName="/ppt/notesSlides/notesSlide10.xml" ContentType="application/vnd.openxmlformats-officedocument.presentationml.notesSlide+xml"/>
  <Override PartName="/ppt/ink/ink37.xml" ContentType="application/inkml+xml"/>
  <Override PartName="/ppt/ink/ink38.xml" ContentType="application/inkml+xml"/>
  <Override PartName="/ppt/notesSlides/notesSlide11.xml" ContentType="application/vnd.openxmlformats-officedocument.presentationml.notesSlide+xml"/>
  <Override PartName="/ppt/ink/ink39.xml" ContentType="application/inkml+xml"/>
  <Override PartName="/ppt/notesSlides/notesSlide12.xml" ContentType="application/vnd.openxmlformats-officedocument.presentationml.notesSlide+xml"/>
  <Override PartName="/ppt/ink/ink40.xml" ContentType="application/inkml+xml"/>
  <Override PartName="/ppt/ink/ink41.xml" ContentType="application/inkml+xml"/>
  <Override PartName="/ppt/ink/ink42.xml" ContentType="application/inkml+xml"/>
  <Override PartName="/ppt/notesSlides/notesSlide13.xml" ContentType="application/vnd.openxmlformats-officedocument.presentationml.notesSlide+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notesSlides/notesSlide14.xml" ContentType="application/vnd.openxmlformats-officedocument.presentationml.notesSlide+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notesSlides/notesSlide15.xml" ContentType="application/vnd.openxmlformats-officedocument.presentationml.notesSlide+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notesSlides/notesSlide16.xml" ContentType="application/vnd.openxmlformats-officedocument.presentationml.notesSlide+xml"/>
  <Override PartName="/ppt/ink/ink75.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ink/ink76.xml" ContentType="application/inkml+xml"/>
  <Override PartName="/ppt/ink/ink77.xml" ContentType="application/inkml+xml"/>
  <Override PartName="/ppt/ink/ink78.xml" ContentType="application/inkml+xml"/>
  <Override PartName="/ppt/notesSlides/notesSlide25.xml" ContentType="application/vnd.openxmlformats-officedocument.presentationml.notesSlide+xml"/>
  <Override PartName="/ppt/ink/ink79.xml" ContentType="application/inkml+xml"/>
  <Override PartName="/ppt/notesSlides/notesSlide26.xml" ContentType="application/vnd.openxmlformats-officedocument.presentationml.notesSlide+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notesSlides/notesSlide27.xml" ContentType="application/vnd.openxmlformats-officedocument.presentationml.notesSlide+xml"/>
  <Override PartName="/ppt/ink/ink86.xml" ContentType="application/inkml+xml"/>
  <Override PartName="/ppt/ink/ink87.xml" ContentType="application/inkml+xml"/>
  <Override PartName="/ppt/notesSlides/notesSlide28.xml" ContentType="application/vnd.openxmlformats-officedocument.presentationml.notesSlide+xml"/>
  <Override PartName="/ppt/ink/ink88.xml" ContentType="application/inkml+xml"/>
  <Override PartName="/ppt/ink/ink89.xml" ContentType="application/inkml+xml"/>
  <Override PartName="/ppt/ink/ink90.xml" ContentType="application/inkml+xml"/>
  <Override PartName="/ppt/notesSlides/notesSlide29.xml" ContentType="application/vnd.openxmlformats-officedocument.presentationml.notesSlide+xml"/>
  <Override PartName="/ppt/ink/ink91.xml" ContentType="application/inkml+xml"/>
  <Override PartName="/ppt/notesSlides/notesSlide30.xml" ContentType="application/vnd.openxmlformats-officedocument.presentationml.notesSlide+xml"/>
  <Override PartName="/ppt/ink/ink92.xml" ContentType="application/inkml+xml"/>
  <Override PartName="/ppt/notesSlides/notesSlide31.xml" ContentType="application/vnd.openxmlformats-officedocument.presentationml.notesSlide+xml"/>
  <Override PartName="/ppt/ink/ink93.xml" ContentType="application/inkml+xml"/>
  <Override PartName="/ppt/notesSlides/notesSlide32.xml" ContentType="application/vnd.openxmlformats-officedocument.presentationml.notesSlide+xml"/>
  <Override PartName="/ppt/ink/ink94.xml" ContentType="application/inkml+xml"/>
  <Override PartName="/ppt/ink/ink95.xml" ContentType="application/inkml+xml"/>
  <Override PartName="/ppt/ink/ink96.xml" ContentType="application/inkml+xml"/>
  <Override PartName="/ppt/notesSlides/notesSlide33.xml" ContentType="application/vnd.openxmlformats-officedocument.presentationml.notesSlide+xml"/>
  <Override PartName="/ppt/ink/ink97.xml" ContentType="application/inkml+xml"/>
  <Override PartName="/ppt/ink/ink98.xml" ContentType="application/inkml+xml"/>
  <Override PartName="/ppt/notesSlides/notesSlide34.xml" ContentType="application/vnd.openxmlformats-officedocument.presentationml.notesSlide+xml"/>
  <Override PartName="/ppt/ink/ink99.xml" ContentType="application/inkml+xml"/>
  <Override PartName="/ppt/ink/ink100.xml" ContentType="application/inkml+xml"/>
  <Override PartName="/ppt/notesSlides/notesSlide35.xml" ContentType="application/vnd.openxmlformats-officedocument.presentationml.notesSlide+xml"/>
  <Override PartName="/ppt/ink/ink101.xml" ContentType="application/inkml+xml"/>
  <Override PartName="/ppt/ink/ink102.xml" ContentType="application/inkml+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ink/ink103.xml" ContentType="application/inkml+xml"/>
  <Override PartName="/ppt/ink/ink104.xml" ContentType="application/inkml+xml"/>
  <Override PartName="/ppt/ink/ink105.xml" ContentType="application/inkml+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ink/ink106.xml" ContentType="application/inkml+xml"/>
  <Override PartName="/ppt/ink/ink107.xml" ContentType="application/inkml+xml"/>
  <Override PartName="/ppt/ink/ink108.xml" ContentType="application/inkml+xml"/>
  <Override PartName="/ppt/notesSlides/notesSlide42.xml" ContentType="application/vnd.openxmlformats-officedocument.presentationml.notesSlide+xml"/>
  <Override PartName="/ppt/ink/ink109.xml" ContentType="application/inkml+xml"/>
  <Override PartName="/ppt/notesSlides/notesSlide43.xml" ContentType="application/vnd.openxmlformats-officedocument.presentationml.notesSlide+xml"/>
  <Override PartName="/ppt/ink/ink110.xml" ContentType="application/inkml+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ink/ink111.xml" ContentType="application/inkml+xml"/>
  <Override PartName="/ppt/ink/ink112.xml" ContentType="application/inkml+xml"/>
  <Override PartName="/ppt/ink/ink113.xml" ContentType="application/inkml+xml"/>
  <Override PartName="/ppt/notesSlides/notesSlide46.xml" ContentType="application/vnd.openxmlformats-officedocument.presentationml.notesSlide+xml"/>
  <Override PartName="/ppt/ink/ink114.xml" ContentType="application/inkml+xml"/>
  <Override PartName="/ppt/ink/ink115.xml" ContentType="application/inkml+xml"/>
  <Override PartName="/ppt/ink/ink116.xml" ContentType="application/inkml+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notesSlides/notesSlide49.xml" ContentType="application/vnd.openxmlformats-officedocument.presentationml.notesSlide+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notesSlides/notesSlide50.xml" ContentType="application/vnd.openxmlformats-officedocument.presentationml.notesSlide+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notesSlides/notesSlide51.xml" ContentType="application/vnd.openxmlformats-officedocument.presentationml.notesSlide+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ink/ink142.xml" ContentType="application/inkml+xml"/>
  <Override PartName="/ppt/ink/ink143.xml" ContentType="application/inkml+xml"/>
  <Override PartName="/ppt/notesSlides/notesSlide56.xml" ContentType="application/vnd.openxmlformats-officedocument.presentationml.notesSlide+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notesSlides/notesSlide57.xml" ContentType="application/vnd.openxmlformats-officedocument.presentationml.notesSlide+xml"/>
  <Override PartName="/ppt/ink/ink148.xml" ContentType="application/inkml+xml"/>
  <Override PartName="/ppt/notesSlides/notesSlide58.xml" ContentType="application/vnd.openxmlformats-officedocument.presentationml.notesSlide+xml"/>
  <Override PartName="/ppt/ink/ink149.xml" ContentType="application/inkml+xml"/>
  <Override PartName="/ppt/ink/ink150.xml" ContentType="application/inkml+xml"/>
  <Override PartName="/ppt/ink/ink151.xml" ContentType="application/inkml+xml"/>
  <Override PartName="/ppt/notesSlides/notesSlide59.xml" ContentType="application/vnd.openxmlformats-officedocument.presentationml.notesSlide+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notesSlides/notesSlide60.xml" ContentType="application/vnd.openxmlformats-officedocument.presentationml.notesSlide+xml"/>
  <Override PartName="/ppt/ink/ink159.xml" ContentType="application/inkml+xml"/>
  <Override PartName="/ppt/ink/ink160.xml" ContentType="application/inkml+xml"/>
  <Override PartName="/ppt/ink/ink161.xml" ContentType="application/inkml+xml"/>
  <Override PartName="/ppt/notesSlides/notesSlide61.xml" ContentType="application/vnd.openxmlformats-officedocument.presentationml.notesSlide+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notesSlides/notesSlide62.xml" ContentType="application/vnd.openxmlformats-officedocument.presentationml.notesSlide+xml"/>
  <Override PartName="/ppt/ink/ink169.xml" ContentType="application/inkml+xml"/>
  <Override PartName="/ppt/ink/ink170.xml" ContentType="application/inkml+xml"/>
  <Override PartName="/ppt/ink/ink171.xml" ContentType="application/inkml+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ink/ink172.xml" ContentType="application/inkml+xml"/>
  <Override PartName="/ppt/ink/ink173.xml" ContentType="application/inkml+xml"/>
  <Override PartName="/ppt/notesSlides/notesSlide66.xml" ContentType="application/vnd.openxmlformats-officedocument.presentationml.notesSlide+xml"/>
  <Override PartName="/ppt/ink/ink174.xml" ContentType="application/inkml+xml"/>
  <Override PartName="/ppt/ink/ink175.xml" ContentType="application/inkml+xml"/>
  <Override PartName="/ppt/notesSlides/notesSlide67.xml" ContentType="application/vnd.openxmlformats-officedocument.presentationml.notesSlide+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notesSlides/notesSlide68.xml" ContentType="application/vnd.openxmlformats-officedocument.presentationml.notesSlide+xml"/>
  <Override PartName="/ppt/ink/ink180.xml" ContentType="application/inkml+xml"/>
  <Override PartName="/ppt/ink/ink181.xml" ContentType="application/inkml+xml"/>
  <Override PartName="/ppt/notesSlides/notesSlide69.xml" ContentType="application/vnd.openxmlformats-officedocument.presentationml.notesSlide+xml"/>
  <Override PartName="/ppt/ink/ink182.xml" ContentType="application/inkml+xml"/>
  <Override PartName="/ppt/ink/ink183.xml" ContentType="application/inkml+xml"/>
  <Override PartName="/ppt/notesSlides/notesSlide70.xml" ContentType="application/vnd.openxmlformats-officedocument.presentationml.notesSlide+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ink/ink190.xml" ContentType="application/inkml+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ink/ink191.xml" ContentType="application/inkml+xml"/>
  <Override PartName="/ppt/ink/ink192.xml" ContentType="application/inkml+xml"/>
  <Override PartName="/ppt/notesSlides/notesSlide75.xml" ContentType="application/vnd.openxmlformats-officedocument.presentationml.notesSlide+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notesSlides/notesSlide76.xml" ContentType="application/vnd.openxmlformats-officedocument.presentationml.notesSlide+xml"/>
  <Override PartName="/ppt/ink/ink202.xml" ContentType="application/inkml+xml"/>
  <Override PartName="/ppt/ink/ink203.xml" ContentType="application/inkml+xml"/>
  <Override PartName="/ppt/ink/ink204.xml" ContentType="application/inkml+xml"/>
  <Override PartName="/ppt/notesSlides/notesSlide77.xml" ContentType="application/vnd.openxmlformats-officedocument.presentationml.notesSlide+xml"/>
  <Override PartName="/ppt/ink/ink205.xml" ContentType="application/inkml+xml"/>
  <Override PartName="/ppt/notesSlides/notesSlide78.xml" ContentType="application/vnd.openxmlformats-officedocument.presentationml.notesSlide+xml"/>
  <Override PartName="/ppt/ink/ink206.xml" ContentType="application/inkml+xml"/>
  <Override PartName="/ppt/ink/ink207.xml" ContentType="application/inkml+xml"/>
  <Override PartName="/ppt/ink/ink208.xml" ContentType="application/inkml+xml"/>
  <Override PartName="/ppt/notesSlides/notesSlide79.xml" ContentType="application/vnd.openxmlformats-officedocument.presentationml.notesSlide+xml"/>
  <Override PartName="/ppt/ink/ink209.xml" ContentType="application/inkml+xml"/>
  <Override PartName="/ppt/notesSlides/notesSlide80.xml" ContentType="application/vnd.openxmlformats-officedocument.presentationml.notesSlide+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notesSlides/notesSlide81.xml" ContentType="application/vnd.openxmlformats-officedocument.presentationml.notesSlide+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notesSlides/notesSlide82.xml" ContentType="application/vnd.openxmlformats-officedocument.presentationml.notesSlide+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notesSlides/notesSlide83.xml" ContentType="application/vnd.openxmlformats-officedocument.presentationml.notesSlide+xml"/>
  <Override PartName="/ppt/ink/ink225.xml" ContentType="application/inkml+xml"/>
  <Override PartName="/ppt/ink/ink226.xml" ContentType="application/inkml+xml"/>
  <Override PartName="/ppt/notesSlides/notesSlide84.xml" ContentType="application/vnd.openxmlformats-officedocument.presentationml.notesSlide+xml"/>
  <Override PartName="/ppt/ink/ink227.xml" ContentType="application/inkml+xml"/>
  <Override PartName="/ppt/ink/ink228.xml" ContentType="application/inkml+xml"/>
  <Override PartName="/ppt/ink/ink229.xml" ContentType="application/inkml+xml"/>
  <Override PartName="/ppt/notesSlides/notesSlide85.xml" ContentType="application/vnd.openxmlformats-officedocument.presentationml.notesSlide+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ink/ink234.xml" ContentType="application/inkml+xml"/>
  <Override PartName="/ppt/ink/ink235.xml" ContentType="application/inkml+xml"/>
  <Override PartName="/ppt/notesSlides/notesSlide88.xml" ContentType="application/vnd.openxmlformats-officedocument.presentationml.notesSlide+xml"/>
  <Override PartName="/ppt/ink/ink236.xml" ContentType="application/inkml+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ink/ink237.xml" ContentType="application/inkml+xml"/>
  <Override PartName="/ppt/notesSlides/notesSlide94.xml" ContentType="application/vnd.openxmlformats-officedocument.presentationml.notesSlide+xml"/>
  <Override PartName="/ppt/ink/ink238.xml" ContentType="application/inkml+xml"/>
  <Override PartName="/ppt/ink/ink239.xml" ContentType="application/inkml+xml"/>
  <Override PartName="/ppt/notesSlides/notesSlide95.xml" ContentType="application/vnd.openxmlformats-officedocument.presentationml.notesSlide+xml"/>
  <Override PartName="/ppt/ink/ink240.xml" ContentType="application/inkml+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ink/ink241.xml" ContentType="application/inkml+xml"/>
  <Override PartName="/ppt/ink/ink242.xml" ContentType="application/inkml+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ink/ink243.xml" ContentType="application/inkml+xml"/>
  <Override PartName="/ppt/ink/ink244.xml" ContentType="application/inkml+xml"/>
  <Override PartName="/ppt/ink/ink245.xml" ContentType="application/inkml+xml"/>
  <Override PartName="/ppt/notesSlides/notesSlide101.xml" ContentType="application/vnd.openxmlformats-officedocument.presentationml.notesSlide+xml"/>
  <Override PartName="/ppt/ink/ink246.xml" ContentType="application/inkml+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ink/ink247.xml" ContentType="application/inkml+xml"/>
  <Override PartName="/ppt/ink/ink248.xml" ContentType="application/inkml+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ink/ink249.xml" ContentType="application/inkml+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ink/ink250.xml" ContentType="application/inkml+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ink/ink251.xml" ContentType="application/inkml+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ink/ink252.xml" ContentType="application/inkml+xml"/>
  <Override PartName="/ppt/notesSlides/notesSlide117.xml" ContentType="application/vnd.openxmlformats-officedocument.presentationml.notesSlide+xml"/>
  <Override PartName="/ppt/ink/ink253.xml" ContentType="application/inkml+xml"/>
  <Override PartName="/ppt/ink/ink254.xml" ContentType="application/inkml+xml"/>
  <Override PartName="/ppt/ink/ink255.xml" ContentType="application/inkml+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ink/ink256.xml" ContentType="application/inkml+xml"/>
  <Override PartName="/ppt/notesSlides/notesSlide120.xml" ContentType="application/vnd.openxmlformats-officedocument.presentationml.notesSlide+xml"/>
  <Override PartName="/ppt/ink/ink257.xml" ContentType="application/inkml+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ink/ink258.xml" ContentType="application/inkml+xml"/>
  <Override PartName="/ppt/notesSlides/notesSlide127.xml" ContentType="application/vnd.openxmlformats-officedocument.presentationml.notesSlide+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notesSlides/notesSlide128.xml" ContentType="application/vnd.openxmlformats-officedocument.presentationml.notesSlide+xml"/>
  <Override PartName="/ppt/ink/ink265.xml" ContentType="application/inkml+xml"/>
  <Override PartName="/ppt/notesSlides/notesSlide129.xml" ContentType="application/vnd.openxmlformats-officedocument.presentationml.notesSlide+xml"/>
  <Override PartName="/ppt/ink/ink266.xml" ContentType="application/inkml+xml"/>
  <Override PartName="/ppt/notesSlides/notesSlide130.xml" ContentType="application/vnd.openxmlformats-officedocument.presentationml.notesSlide+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notesSlides/notesSlide131.xml" ContentType="application/vnd.openxmlformats-officedocument.presentationml.notesSlide+xml"/>
  <Override PartName="/ppt/ink/ink271.xml" ContentType="application/inkml+xml"/>
  <Override PartName="/ppt/ink/ink272.xml" ContentType="application/inkml+xml"/>
  <Override PartName="/ppt/ink/ink273.xml" ContentType="application/inkml+xml"/>
  <Override PartName="/ppt/notesSlides/notesSlide132.xml" ContentType="application/vnd.openxmlformats-officedocument.presentationml.notesSlide+xml"/>
  <Override PartName="/ppt/ink/ink274.xml" ContentType="application/inkml+xml"/>
  <Override PartName="/ppt/ink/ink275.xml" ContentType="application/inkml+xml"/>
  <Override PartName="/ppt/ink/ink276.xml" ContentType="application/inkml+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ink/ink277.xml" ContentType="application/inkml+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ink/ink278.xml" ContentType="application/inkml+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notesSlides/notesSlide167.xml" ContentType="application/vnd.openxmlformats-officedocument.presentationml.notesSlide+xml"/>
  <Override PartName="/ppt/ink/ink283.xml" ContentType="application/inkml+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ink/ink284.xml" ContentType="application/inkml+xml"/>
  <Override PartName="/ppt/notesSlides/notesSlide171.xml" ContentType="application/vnd.openxmlformats-officedocument.presentationml.notesSlide+xml"/>
  <Override PartName="/ppt/ink/ink285.xml" ContentType="application/inkml+xml"/>
  <Override PartName="/ppt/ink/ink286.xml" ContentType="application/inkml+xml"/>
  <Override PartName="/ppt/notesSlides/notesSlide172.xml" ContentType="application/vnd.openxmlformats-officedocument.presentationml.notesSlide+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ink/ink292.xml" ContentType="application/inkml+xml"/>
  <Override PartName="/ppt/notesSlides/notesSlide180.xml" ContentType="application/vnd.openxmlformats-officedocument.presentationml.notesSlide+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ink/ink302.xml" ContentType="application/inkml+xml"/>
  <Override PartName="/ppt/notesSlides/notesSlide184.xml" ContentType="application/vnd.openxmlformats-officedocument.presentationml.notesSlide+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ink/ink312.xml" ContentType="application/inkml+xml"/>
  <Override PartName="/ppt/notesSlides/notesSlide190.xml" ContentType="application/vnd.openxmlformats-officedocument.presentationml.notesSlide+xml"/>
  <Override PartName="/ppt/ink/ink313.xml" ContentType="application/inkml+xml"/>
  <Override PartName="/ppt/ink/ink314.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2"/>
  </p:notesMasterIdLst>
  <p:sldIdLst>
    <p:sldId id="555" r:id="rId2"/>
    <p:sldId id="718" r:id="rId3"/>
    <p:sldId id="719" r:id="rId4"/>
    <p:sldId id="678" r:id="rId5"/>
    <p:sldId id="679" r:id="rId6"/>
    <p:sldId id="720" r:id="rId7"/>
    <p:sldId id="721" r:id="rId8"/>
    <p:sldId id="608" r:id="rId9"/>
    <p:sldId id="607" r:id="rId10"/>
    <p:sldId id="609" r:id="rId11"/>
    <p:sldId id="747" r:id="rId12"/>
    <p:sldId id="697" r:id="rId13"/>
    <p:sldId id="734" r:id="rId14"/>
    <p:sldId id="696" r:id="rId15"/>
    <p:sldId id="741" r:id="rId16"/>
    <p:sldId id="610" r:id="rId17"/>
    <p:sldId id="621" r:id="rId18"/>
    <p:sldId id="745" r:id="rId19"/>
    <p:sldId id="746" r:id="rId20"/>
    <p:sldId id="701" r:id="rId21"/>
    <p:sldId id="690" r:id="rId22"/>
    <p:sldId id="735" r:id="rId23"/>
    <p:sldId id="691" r:id="rId24"/>
    <p:sldId id="736" r:id="rId25"/>
    <p:sldId id="737" r:id="rId26"/>
    <p:sldId id="738" r:id="rId27"/>
    <p:sldId id="739" r:id="rId28"/>
    <p:sldId id="674" r:id="rId29"/>
    <p:sldId id="579" r:id="rId30"/>
    <p:sldId id="664" r:id="rId31"/>
    <p:sldId id="566" r:id="rId32"/>
    <p:sldId id="592" r:id="rId33"/>
    <p:sldId id="744" r:id="rId34"/>
    <p:sldId id="743" r:id="rId35"/>
    <p:sldId id="755" r:id="rId36"/>
    <p:sldId id="667" r:id="rId37"/>
    <p:sldId id="717" r:id="rId38"/>
    <p:sldId id="567" r:id="rId39"/>
    <p:sldId id="668" r:id="rId40"/>
    <p:sldId id="646" r:id="rId41"/>
    <p:sldId id="669" r:id="rId42"/>
    <p:sldId id="673" r:id="rId43"/>
    <p:sldId id="593" r:id="rId44"/>
    <p:sldId id="665" r:id="rId45"/>
    <p:sldId id="594" r:id="rId46"/>
    <p:sldId id="595" r:id="rId47"/>
    <p:sldId id="611" r:id="rId48"/>
    <p:sldId id="613" r:id="rId49"/>
    <p:sldId id="612" r:id="rId50"/>
    <p:sldId id="670" r:id="rId51"/>
    <p:sldId id="671" r:id="rId52"/>
    <p:sldId id="614" r:id="rId53"/>
    <p:sldId id="615" r:id="rId54"/>
    <p:sldId id="680" r:id="rId55"/>
    <p:sldId id="748" r:id="rId56"/>
    <p:sldId id="751" r:id="rId57"/>
    <p:sldId id="750" r:id="rId58"/>
    <p:sldId id="682" r:id="rId59"/>
    <p:sldId id="684" r:id="rId60"/>
    <p:sldId id="724" r:id="rId61"/>
    <p:sldId id="725" r:id="rId62"/>
    <p:sldId id="729" r:id="rId63"/>
    <p:sldId id="683" r:id="rId64"/>
    <p:sldId id="685" r:id="rId65"/>
    <p:sldId id="726" r:id="rId66"/>
    <p:sldId id="727" r:id="rId67"/>
    <p:sldId id="730" r:id="rId68"/>
    <p:sldId id="722" r:id="rId69"/>
    <p:sldId id="688" r:id="rId70"/>
    <p:sldId id="677" r:id="rId71"/>
    <p:sldId id="731" r:id="rId72"/>
    <p:sldId id="689" r:id="rId73"/>
    <p:sldId id="723" r:id="rId74"/>
    <p:sldId id="681" r:id="rId75"/>
    <p:sldId id="686" r:id="rId76"/>
    <p:sldId id="687" r:id="rId77"/>
    <p:sldId id="753" r:id="rId78"/>
    <p:sldId id="752" r:id="rId79"/>
    <p:sldId id="754" r:id="rId80"/>
    <p:sldId id="597" r:id="rId81"/>
    <p:sldId id="694" r:id="rId82"/>
    <p:sldId id="598" r:id="rId83"/>
    <p:sldId id="601" r:id="rId84"/>
    <p:sldId id="698" r:id="rId85"/>
    <p:sldId id="699" r:id="rId86"/>
    <p:sldId id="700" r:id="rId87"/>
    <p:sldId id="692" r:id="rId88"/>
    <p:sldId id="693" r:id="rId89"/>
    <p:sldId id="732" r:id="rId90"/>
    <p:sldId id="733" r:id="rId91"/>
    <p:sldId id="596" r:id="rId92"/>
    <p:sldId id="742" r:id="rId93"/>
    <p:sldId id="602" r:id="rId94"/>
    <p:sldId id="603" r:id="rId95"/>
    <p:sldId id="604" r:id="rId96"/>
    <p:sldId id="623" r:id="rId97"/>
    <p:sldId id="624" r:id="rId98"/>
    <p:sldId id="532" r:id="rId99"/>
    <p:sldId id="666" r:id="rId100"/>
    <p:sldId id="533" r:id="rId101"/>
    <p:sldId id="554" r:id="rId102"/>
    <p:sldId id="756" r:id="rId103"/>
    <p:sldId id="757" r:id="rId104"/>
    <p:sldId id="616" r:id="rId105"/>
    <p:sldId id="740" r:id="rId106"/>
    <p:sldId id="657" r:id="rId107"/>
    <p:sldId id="617" r:id="rId108"/>
    <p:sldId id="618" r:id="rId109"/>
    <p:sldId id="578" r:id="rId110"/>
    <p:sldId id="585" r:id="rId111"/>
    <p:sldId id="584" r:id="rId112"/>
    <p:sldId id="586" r:id="rId113"/>
    <p:sldId id="587" r:id="rId114"/>
    <p:sldId id="550" r:id="rId115"/>
    <p:sldId id="672" r:id="rId116"/>
    <p:sldId id="552" r:id="rId117"/>
    <p:sldId id="589" r:id="rId118"/>
    <p:sldId id="702" r:id="rId119"/>
    <p:sldId id="605" r:id="rId120"/>
    <p:sldId id="606" r:id="rId121"/>
    <p:sldId id="561" r:id="rId122"/>
    <p:sldId id="628" r:id="rId123"/>
    <p:sldId id="557" r:id="rId124"/>
    <p:sldId id="622" r:id="rId125"/>
    <p:sldId id="629" r:id="rId126"/>
    <p:sldId id="560" r:id="rId127"/>
    <p:sldId id="559" r:id="rId128"/>
    <p:sldId id="536" r:id="rId129"/>
    <p:sldId id="538" r:id="rId130"/>
    <p:sldId id="535" r:id="rId131"/>
    <p:sldId id="556" r:id="rId132"/>
    <p:sldId id="563" r:id="rId133"/>
    <p:sldId id="658" r:id="rId134"/>
    <p:sldId id="713" r:id="rId135"/>
    <p:sldId id="708" r:id="rId136"/>
    <p:sldId id="711" r:id="rId137"/>
    <p:sldId id="712" r:id="rId138"/>
    <p:sldId id="590" r:id="rId139"/>
    <p:sldId id="709" r:id="rId140"/>
    <p:sldId id="714" r:id="rId141"/>
    <p:sldId id="625" r:id="rId142"/>
    <p:sldId id="710" r:id="rId143"/>
    <p:sldId id="620" r:id="rId144"/>
    <p:sldId id="619" r:id="rId145"/>
    <p:sldId id="631" r:id="rId146"/>
    <p:sldId id="630" r:id="rId147"/>
    <p:sldId id="656" r:id="rId148"/>
    <p:sldId id="654" r:id="rId149"/>
    <p:sldId id="655" r:id="rId150"/>
    <p:sldId id="591" r:id="rId151"/>
    <p:sldId id="659" r:id="rId152"/>
    <p:sldId id="636" r:id="rId153"/>
    <p:sldId id="638" r:id="rId154"/>
    <p:sldId id="639" r:id="rId155"/>
    <p:sldId id="641" r:id="rId156"/>
    <p:sldId id="660" r:id="rId157"/>
    <p:sldId id="626" r:id="rId158"/>
    <p:sldId id="633" r:id="rId159"/>
    <p:sldId id="632" r:id="rId160"/>
    <p:sldId id="634" r:id="rId161"/>
    <p:sldId id="635" r:id="rId162"/>
    <p:sldId id="627" r:id="rId163"/>
    <p:sldId id="661" r:id="rId164"/>
    <p:sldId id="564" r:id="rId165"/>
    <p:sldId id="565" r:id="rId166"/>
    <p:sldId id="568" r:id="rId167"/>
    <p:sldId id="575" r:id="rId168"/>
    <p:sldId id="642" r:id="rId169"/>
    <p:sldId id="643" r:id="rId170"/>
    <p:sldId id="716" r:id="rId171"/>
    <p:sldId id="715" r:id="rId172"/>
    <p:sldId id="576" r:id="rId173"/>
    <p:sldId id="572" r:id="rId174"/>
    <p:sldId id="573" r:id="rId175"/>
    <p:sldId id="574" r:id="rId176"/>
    <p:sldId id="577" r:id="rId177"/>
    <p:sldId id="662" r:id="rId178"/>
    <p:sldId id="644" r:id="rId179"/>
    <p:sldId id="707" r:id="rId180"/>
    <p:sldId id="704" r:id="rId181"/>
    <p:sldId id="645" r:id="rId182"/>
    <p:sldId id="706" r:id="rId183"/>
    <p:sldId id="703" r:id="rId184"/>
    <p:sldId id="705" r:id="rId185"/>
    <p:sldId id="648" r:id="rId186"/>
    <p:sldId id="649" r:id="rId187"/>
    <p:sldId id="653" r:id="rId188"/>
    <p:sldId id="651" r:id="rId189"/>
    <p:sldId id="663" r:id="rId190"/>
    <p:sldId id="553" r:id="rId19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97A0E56-442D-4107-8EF6-836FF036485C}">
          <p14:sldIdLst>
            <p14:sldId id="555"/>
            <p14:sldId id="718"/>
            <p14:sldId id="719"/>
            <p14:sldId id="678"/>
            <p14:sldId id="679"/>
            <p14:sldId id="720"/>
            <p14:sldId id="721"/>
            <p14:sldId id="608"/>
            <p14:sldId id="607"/>
            <p14:sldId id="609"/>
            <p14:sldId id="747"/>
            <p14:sldId id="697"/>
            <p14:sldId id="734"/>
            <p14:sldId id="696"/>
            <p14:sldId id="741"/>
            <p14:sldId id="610"/>
            <p14:sldId id="621"/>
            <p14:sldId id="745"/>
            <p14:sldId id="746"/>
            <p14:sldId id="701"/>
            <p14:sldId id="690"/>
            <p14:sldId id="735"/>
            <p14:sldId id="691"/>
            <p14:sldId id="736"/>
            <p14:sldId id="737"/>
            <p14:sldId id="738"/>
            <p14:sldId id="739"/>
            <p14:sldId id="674"/>
            <p14:sldId id="579"/>
            <p14:sldId id="664"/>
            <p14:sldId id="566"/>
            <p14:sldId id="592"/>
            <p14:sldId id="744"/>
            <p14:sldId id="743"/>
            <p14:sldId id="755"/>
            <p14:sldId id="667"/>
            <p14:sldId id="717"/>
            <p14:sldId id="567"/>
            <p14:sldId id="668"/>
            <p14:sldId id="646"/>
            <p14:sldId id="669"/>
            <p14:sldId id="673"/>
            <p14:sldId id="593"/>
            <p14:sldId id="665"/>
            <p14:sldId id="594"/>
            <p14:sldId id="595"/>
            <p14:sldId id="611"/>
            <p14:sldId id="613"/>
            <p14:sldId id="612"/>
            <p14:sldId id="670"/>
            <p14:sldId id="671"/>
            <p14:sldId id="614"/>
            <p14:sldId id="615"/>
            <p14:sldId id="680"/>
            <p14:sldId id="748"/>
            <p14:sldId id="751"/>
            <p14:sldId id="750"/>
            <p14:sldId id="682"/>
            <p14:sldId id="684"/>
            <p14:sldId id="724"/>
            <p14:sldId id="725"/>
            <p14:sldId id="729"/>
            <p14:sldId id="683"/>
            <p14:sldId id="685"/>
            <p14:sldId id="726"/>
            <p14:sldId id="727"/>
            <p14:sldId id="730"/>
            <p14:sldId id="722"/>
            <p14:sldId id="688"/>
            <p14:sldId id="677"/>
            <p14:sldId id="731"/>
            <p14:sldId id="689"/>
            <p14:sldId id="723"/>
            <p14:sldId id="681"/>
            <p14:sldId id="686"/>
            <p14:sldId id="687"/>
            <p14:sldId id="753"/>
            <p14:sldId id="752"/>
            <p14:sldId id="754"/>
            <p14:sldId id="597"/>
            <p14:sldId id="694"/>
            <p14:sldId id="598"/>
            <p14:sldId id="601"/>
            <p14:sldId id="698"/>
            <p14:sldId id="699"/>
            <p14:sldId id="700"/>
            <p14:sldId id="692"/>
            <p14:sldId id="693"/>
            <p14:sldId id="732"/>
            <p14:sldId id="733"/>
            <p14:sldId id="596"/>
            <p14:sldId id="742"/>
            <p14:sldId id="602"/>
            <p14:sldId id="603"/>
            <p14:sldId id="604"/>
            <p14:sldId id="623"/>
            <p14:sldId id="624"/>
            <p14:sldId id="532"/>
            <p14:sldId id="666"/>
            <p14:sldId id="533"/>
            <p14:sldId id="554"/>
            <p14:sldId id="756"/>
            <p14:sldId id="757"/>
            <p14:sldId id="616"/>
            <p14:sldId id="740"/>
            <p14:sldId id="657"/>
            <p14:sldId id="617"/>
            <p14:sldId id="618"/>
            <p14:sldId id="578"/>
            <p14:sldId id="585"/>
            <p14:sldId id="584"/>
            <p14:sldId id="586"/>
            <p14:sldId id="587"/>
            <p14:sldId id="550"/>
            <p14:sldId id="672"/>
            <p14:sldId id="552"/>
            <p14:sldId id="589"/>
            <p14:sldId id="702"/>
            <p14:sldId id="605"/>
            <p14:sldId id="606"/>
            <p14:sldId id="561"/>
            <p14:sldId id="628"/>
            <p14:sldId id="557"/>
            <p14:sldId id="622"/>
            <p14:sldId id="629"/>
            <p14:sldId id="560"/>
            <p14:sldId id="559"/>
            <p14:sldId id="536"/>
            <p14:sldId id="538"/>
            <p14:sldId id="535"/>
            <p14:sldId id="556"/>
            <p14:sldId id="563"/>
            <p14:sldId id="658"/>
            <p14:sldId id="713"/>
            <p14:sldId id="708"/>
            <p14:sldId id="711"/>
            <p14:sldId id="712"/>
            <p14:sldId id="590"/>
            <p14:sldId id="709"/>
            <p14:sldId id="714"/>
            <p14:sldId id="625"/>
            <p14:sldId id="710"/>
            <p14:sldId id="620"/>
            <p14:sldId id="619"/>
            <p14:sldId id="631"/>
            <p14:sldId id="630"/>
            <p14:sldId id="656"/>
            <p14:sldId id="654"/>
            <p14:sldId id="655"/>
            <p14:sldId id="591"/>
            <p14:sldId id="659"/>
            <p14:sldId id="636"/>
            <p14:sldId id="638"/>
            <p14:sldId id="639"/>
            <p14:sldId id="641"/>
            <p14:sldId id="660"/>
            <p14:sldId id="626"/>
            <p14:sldId id="633"/>
            <p14:sldId id="632"/>
            <p14:sldId id="634"/>
            <p14:sldId id="635"/>
            <p14:sldId id="627"/>
            <p14:sldId id="661"/>
            <p14:sldId id="564"/>
            <p14:sldId id="565"/>
            <p14:sldId id="568"/>
            <p14:sldId id="575"/>
            <p14:sldId id="642"/>
            <p14:sldId id="643"/>
            <p14:sldId id="716"/>
            <p14:sldId id="715"/>
            <p14:sldId id="576"/>
            <p14:sldId id="572"/>
            <p14:sldId id="573"/>
            <p14:sldId id="574"/>
            <p14:sldId id="577"/>
            <p14:sldId id="662"/>
            <p14:sldId id="644"/>
            <p14:sldId id="707"/>
            <p14:sldId id="704"/>
            <p14:sldId id="645"/>
            <p14:sldId id="706"/>
            <p14:sldId id="703"/>
            <p14:sldId id="705"/>
            <p14:sldId id="648"/>
            <p14:sldId id="649"/>
            <p14:sldId id="653"/>
            <p14:sldId id="651"/>
            <p14:sldId id="663"/>
            <p14:sldId id="55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w Douglas" initials="AD" lastIdx="3" clrIdx="0">
    <p:extLst>
      <p:ext uri="{19B8F6BF-5375-455C-9EA6-DF929625EA0E}">
        <p15:presenceInfo xmlns:p15="http://schemas.microsoft.com/office/powerpoint/2012/main" userId="f00e315d48384b4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FCCCC"/>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51" autoAdjust="0"/>
    <p:restoredTop sz="94660"/>
  </p:normalViewPr>
  <p:slideViewPr>
    <p:cSldViewPr snapToGrid="0">
      <p:cViewPr varScale="1">
        <p:scale>
          <a:sx n="79" d="100"/>
          <a:sy n="79" d="100"/>
        </p:scale>
        <p:origin x="499"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notesMaster" Target="notesMasters/notesMaster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commentAuthors" Target="commentAuthors.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viewProps" Target="viewProps.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theme" Target="theme/theme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tableStyles" Target="tableStyle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5T17:44:09.252"/>
    </inkml:context>
    <inkml:brush xml:id="br0">
      <inkml:brushProperty name="width" value="0.05" units="cm"/>
      <inkml:brushProperty name="height" value="0.05" units="cm"/>
      <inkml:brushProperty name="color" value="#F6630D"/>
    </inkml:brush>
  </inkml:definitions>
  <inkml:trace contextRef="#ctx0" brushRef="#br0">0 163 24575,'226'-12'0,"-144"5"0,1 4 0,97 7 0,423 14 0,-470-18 0,-85 2 0,56 10 0,-56-5 0,59 0 0,509-8 0,-639 1 0,1-1 0,-1-1 0,1 0 0,-1-2 0,1-1 0,1-1 0,-25-9 0,-2 0 0,38 12 0,-1 0 0,0 0 0,1-1 0,0-1 0,0 0 0,0 0 0,-14-10 0,12 7 0,-1 0 0,-1 0 0,0 2 0,0-1 0,0 2 0,-1 0 0,-23-5 0,-39-14 0,54 13 0,17 7 0,17 6 0,84 20 0,-66-17 0,0 2 0,46 16 0,-7 6 0,118 42 0,-182-70 0,0 0 0,0 0 0,1 1 0,-1-1 0,0 1 0,0 0 0,-1 1 0,1-1 0,6 6 0,-10-8 0,1 1 0,-1-1 0,1 1 0,-1 0 0,1 0 0,-1-1 0,0 1 0,1 0 0,-1 0 0,0-1 0,0 1 0,1 0 0,-1 0 0,0 0 0,0-1 0,0 1 0,0 0 0,0 0 0,0 0 0,0-1 0,-1 2 0,0 1 0,0-1 0,0 0 0,0 0 0,0 0 0,0 0 0,-1 0 0,1-1 0,-1 1 0,1 0 0,-1-1 0,-2 2 0,-13 12 0,0-1 0,-2-1 0,1-1 0,-2 0 0,1-2 0,-22 9 0,-152 62 0,173-71-1365,4-1-5461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5T23:07:19.775"/>
    </inkml:context>
    <inkml:brush xml:id="br0">
      <inkml:brushProperty name="width" value="0.035" units="cm"/>
      <inkml:brushProperty name="height" value="0.035" units="cm"/>
      <inkml:brushProperty name="color" value="#E71224"/>
    </inkml:brush>
  </inkml:definitions>
  <inkml:trace contextRef="#ctx0" brushRef="#br0">0 162 24575,'27'-1'0,"-1"-2"0,32-6 0,-2 0 0,207-28 0,296-36 0,6 43 0,-467 35 0,0 3 0,165 38 0,-115-12 0,87 18 0,-192-45 0,0-3 0,0-1 0,63-4 0,126-23 0,-73 5 0,175 12 0,-215 9 0,120-14 0,333-6 0,-430 19 0,-48 2 0,0 4 0,172 36 0,122 49 0,84 18 0,-329-84 0,192 11 0,101-19 0,39 6 0,-2-1 0,77-10 0,-110-6 0,-60 29 0,-329-30 0,1 4 0,-1 2 0,-1 2 0,0 2 0,63 31 0,56 18 0,-108-45 0,2-2 0,-1-4 0,2-2 0,0-2 0,96 1 0,-139-11-455,0 2 0,40 8 0,-40-6-6371</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13T00:08:41.302"/>
    </inkml:context>
    <inkml:brush xml:id="br0">
      <inkml:brushProperty name="width" value="0.05" units="cm"/>
      <inkml:brushProperty name="height" value="0.05" units="cm"/>
    </inkml:brush>
  </inkml:definitions>
  <inkml:trace contextRef="#ctx0" brushRef="#br0">1 152 24575,'88'0'0,"77"1"0,212-26 0,-162 0 0,109-17 0,-220 16 0,-70 17 0,0 0 0,1 3 0,42-4 0,164 12 0,-225 1-136,0 1-1,-1 1 1,1 1-1,-1 0 1,0 0-1,-1 2 1,0 0-1,0 0 0,14 12 1,-12-8-6690</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12T23:17:46.120"/>
    </inkml:context>
    <inkml:brush xml:id="br0">
      <inkml:brushProperty name="width" value="0.05" units="cm"/>
      <inkml:brushProperty name="height" value="0.05" units="cm"/>
      <inkml:brushProperty name="color" value="#008C3A"/>
    </inkml:brush>
  </inkml:definitions>
  <inkml:trace contextRef="#ctx0" brushRef="#br0">0 285 24575,'163'-13'0,"-13"1"0,-103 11 0,222 3 0,-146 9 0,88 3 0,-77-16 0,102 4 0,-155 10 0,-57-8 0,44 4 0,49-9 0,54 2 0,-158 1 0,0 1 0,0 0 0,25 9 0,-7-1 0,-21-9 0,-8-5 0,-15-12 0,-29-19 0,41 33 0,-211-147 0,166 111 0,31 25 0,0 0 0,-27-16 0,13 9 0,23 14 0,1 1 0,-1 0 0,0 0 0,0 1 0,0 0 0,0 0 0,-13-4 0,35 21 0,-4-7 0,15 6 0,-2 1 0,0 2 0,-1 0 0,37 34 0,-51-42 0,0 0 0,1 0 0,16 9 0,5 3 0,-1-1 0,47 23 0,2 0 0,-76-40 0,-1 1 0,0-1 0,1 1 0,-1-1 0,0 1 0,0 0 0,-1 0 0,1 0 0,-1 0 0,1 1 0,-1-1 0,0 1 0,0-1 0,-1 1 0,3 7 0,-4-9 0,1 0 0,-1 0 0,0 0 0,0 0 0,0 0 0,0 0 0,0 0 0,0 0 0,-1 0 0,1-1 0,-1 1 0,0 0 0,1 0 0,-1 0 0,0 0 0,0 0 0,0-1 0,0 1 0,0 0 0,0-1 0,-1 1 0,1-1 0,-1 0 0,1 1 0,-1-1 0,1 0 0,-1 0 0,0 0 0,1 0 0,-1 0 0,0 0 0,-3 1 0,-44 16 0,-1-1 0,-1-3 0,0-2 0,-78 8 0,84-11-1365,25-4-5461</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3-13T00:36:36.073"/>
    </inkml:context>
    <inkml:brush xml:id="br0">
      <inkml:brushProperty name="width" value="0.05" units="cm"/>
      <inkml:brushProperty name="height" value="0.05" units="cm"/>
      <inkml:brushProperty name="color" value="#008C3A"/>
    </inkml:brush>
  </inkml:definitions>
  <inkml:trace contextRef="#ctx0" brushRef="#br0">0 285 24575,'163'-13'0,"-13"1"0,-103 11 0,222 3 0,-146 9 0,88 3 0,-77-16 0,102 4 0,-155 10 0,-57-8 0,44 4 0,49-9 0,54 2 0,-158 1 0,0 1 0,0 0 0,25 9 0,-7-1 0,-21-9 0,-8-5 0,-15-12 0,-29-19 0,41 33 0,-211-147 0,166 111 0,31 25 0,0 0 0,-27-16 0,13 9 0,23 14 0,1 1 0,-1 0 0,0 0 0,0 1 0,0 0 0,0 0 0,-13-4 0,35 21 0,-4-7 0,15 6 0,-2 1 0,0 2 0,-1 0 0,37 34 0,-51-42 0,0 0 0,1 0 0,16 9 0,5 3 0,-1-1 0,47 23 0,2 0 0,-76-40 0,-1 1 0,0-1 0,1 1 0,-1-1 0,0 1 0,0 0 0,-1 0 0,1 0 0,-1 0 0,1 1 0,-1-1 0,0 1 0,0-1 0,-1 1 0,3 7 0,-4-9 0,1 0 0,-1 0 0,0 0 0,0 0 0,0 0 0,0 0 0,0 0 0,0 0 0,-1 0 0,1-1 0,-1 1 0,0 0 0,1 0 0,-1 0 0,0 0 0,0 0 0,0-1 0,0 1 0,0 0 0,0-1 0,-1 1 0,1-1 0,-1 0 0,1 1 0,-1-1 0,1 0 0,-1 0 0,0 0 0,1 0 0,-1 0 0,0 0 0,-3 1 0,-44 16 0,-1-1 0,-1-3 0,0-2 0,-78 8 0,84-11-1365,25-4-5461</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06T22:00:11.694"/>
    </inkml:context>
    <inkml:brush xml:id="br0">
      <inkml:brushProperty name="width" value="0.05" units="cm"/>
      <inkml:brushProperty name="height" value="0.05" units="cm"/>
      <inkml:brushProperty name="color" value="#5B2D90"/>
    </inkml:brush>
  </inkml:definitions>
  <inkml:trace contextRef="#ctx0" brushRef="#br0">0 62 24575,'5'3'0,"-1"-1"0,1 0 0,-1 1 0,1-2 0,0 1 0,0 0 0,0-1 0,0 0 0,0 0 0,9 0 0,5 1 0,52 12 0,1-3 0,1-4 0,0-2 0,77-6 0,-138-1 0,0-1 0,0 0 0,0 0 0,-1-1 0,0-1 0,1 0 0,-2 0 0,1-1 0,-1-1 0,11-8 0,48-25 0,-59 36 0,1 0 0,0 1 0,0 0 0,0 1 0,0 0 0,20 0 0,74 5 0,-44 0 0,-49-3 0,-1 1 0,1-1 0,-1 2 0,1 0 0,-1 0 0,0 1 0,0 0 0,0 1 0,13 7 0,-9-4 0,34 17 0,1-1 0,0-4 0,64 17 0,-41-15-1365,-55-17-5461</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5T17:25:03.525"/>
    </inkml:context>
    <inkml:brush xml:id="br0">
      <inkml:brushProperty name="width" value="0.05" units="cm"/>
      <inkml:brushProperty name="height" value="0.05" units="cm"/>
      <inkml:brushProperty name="color" value="#5B2D90"/>
    </inkml:brush>
  </inkml:definitions>
  <inkml:trace contextRef="#ctx0" brushRef="#br0">0 62 24575,'5'3'0,"-1"-1"0,1 0 0,-1 1 0,1-2 0,0 1 0,0 0 0,0-1 0,0 0 0,0 0 0,9 0 0,5 1 0,52 12 0,1-3 0,1-4 0,0-2 0,77-6 0,-138-1 0,0-1 0,0 0 0,0 0 0,-1-1 0,0-1 0,1 0 0,-2 0 0,1-1 0,-1-1 0,11-8 0,48-25 0,-59 36 0,1 0 0,0 1 0,0 0 0,0 1 0,0 0 0,20 0 0,74 5 0,-44 0 0,-49-3 0,-1 1 0,1-1 0,-1 2 0,1 0 0,-1 0 0,0 1 0,0 0 0,0 1 0,13 7 0,-9-4 0,34 17 0,1-1 0,0-4 0,64 17 0,-41-15-1365,-55-17-5461</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5T17:25:28.434"/>
    </inkml:context>
    <inkml:brush xml:id="br0">
      <inkml:brushProperty name="width" value="0.05" units="cm"/>
      <inkml:brushProperty name="height" value="0.05" units="cm"/>
      <inkml:brushProperty name="color" value="#5B2D90"/>
    </inkml:brush>
  </inkml:definitions>
  <inkml:trace contextRef="#ctx0" brushRef="#br0">0 62 24575,'5'3'0,"-1"-1"0,1 0 0,-1 1 0,1-2 0,0 1 0,0 0 0,0-1 0,0 0 0,0 0 0,9 0 0,5 1 0,52 12 0,1-3 0,1-4 0,0-2 0,77-6 0,-138-1 0,0-1 0,0 0 0,0 0 0,-1-1 0,0-1 0,1 0 0,-2 0 0,1-1 0,-1-1 0,11-8 0,48-25 0,-59 36 0,1 0 0,0 1 0,0 0 0,0 1 0,0 0 0,20 0 0,74 5 0,-44 0 0,-49-3 0,-1 1 0,1-1 0,-1 2 0,1 0 0,-1 0 0,0 1 0,0 0 0,0 1 0,13 7 0,-9-4 0,34 17 0,1-1 0,0-4 0,64 17 0,-41-15-1365,-55-17-5461</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6T16:34:36.066"/>
    </inkml:context>
    <inkml:brush xml:id="br0">
      <inkml:brushProperty name="width" value="0.05" units="cm"/>
      <inkml:brushProperty name="height" value="0.05" units="cm"/>
      <inkml:brushProperty name="color" value="#E71224"/>
    </inkml:brush>
  </inkml:definitions>
  <inkml:trace contextRef="#ctx0" brushRef="#br0">1 0 24575,'0'0'-8191</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6T16:46:24.879"/>
    </inkml:context>
    <inkml:brush xml:id="br0">
      <inkml:brushProperty name="width" value="0.05" units="cm"/>
      <inkml:brushProperty name="height" value="0.05" units="cm"/>
      <inkml:brushProperty name="color" value="#E71224"/>
    </inkml:brush>
  </inkml:definitions>
  <inkml:trace contextRef="#ctx0" brushRef="#br0">1 1 24575,'0'0'-8191</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3T20:28:13.411"/>
    </inkml:context>
    <inkml:brush xml:id="br0">
      <inkml:brushProperty name="width" value="0.035" units="cm"/>
      <inkml:brushProperty name="height" value="0.035" units="cm"/>
      <inkml:brushProperty name="color" value="#F6630D"/>
    </inkml:brush>
  </inkml:definitions>
  <inkml:trace contextRef="#ctx0" brushRef="#br0">1 587 24575,'29'1'0,"45"8"0,-19-2 0,-24-3 0,447 31 0,-215-22 0,19 0 0,-133-11 0,224-6 0,-340 1 0,-1-3 0,0-1 0,0-1 0,34-13 0,22-7 0,-59 19 0,0-1 0,-1-2 0,0-1 0,44-27 0,97-82 0,-26 19 0,-63 47 0,-50 34 0,0 0 0,2 2 0,1 2 0,0 0 0,62-21 0,-6 8 0,-63 21 0,-1 1 0,1 1 0,0 1 0,1 2 0,49-5 0,-55 10-68,-11 0-256,-1 0 0,1 0-1,17-4 1,-10-1-6502</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6T01:04:39.097"/>
    </inkml:context>
    <inkml:brush xml:id="br0">
      <inkml:brushProperty name="width" value="0.05" units="cm"/>
      <inkml:brushProperty name="height" value="0.05" units="cm"/>
      <inkml:brushProperty name="color" value="#AB008B"/>
    </inkml:brush>
  </inkml:definitions>
  <inkml:trace contextRef="#ctx0" brushRef="#br0">0 0 24575,'580'0'0,"-528"4"0,0 1 0,-1 3 0,0 2 0,57 19 0,-39-10 0,85 12 0,-68-24 0,136-7 0,-87-3 0,-124 3-80,1-1 0,0-1-1,-1 0 1,1 0 0,-1-1-1,0-1 1,0 0 0,0 0-1,0-1 1,-1-1 0,1 1 0,-1-2-1,-1 1 1,1-2 0,-1 1-1,8-10 1,-5 5-6746</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5T23:07:56.055"/>
    </inkml:context>
    <inkml:brush xml:id="br0">
      <inkml:brushProperty name="width" value="0.035" units="cm"/>
      <inkml:brushProperty name="height" value="0.035" units="cm"/>
      <inkml:brushProperty name="color" value="#E71224"/>
    </inkml:brush>
  </inkml:definitions>
  <inkml:trace contextRef="#ctx0" brushRef="#br0">0 0 24575,'197'115'0,"37"43"0,342 301 0,-520-409 0,26 24 0,108 121 0,-167-167 0,-2 1 0,0 0 0,-3 1 0,0 2 0,-2-1 0,-1 2 0,-2 0 0,16 57 0,-19-47 0,-3 1 0,-1 0 0,-1 1 0,-3-1 0,-2 1 0,-7 55 0,3-69 0,-2-1 0,-1 0 0,-1 0 0,-1 0 0,-2-1 0,-1-1 0,-2 0 0,0-1 0,-34 48 0,-6-11 0,-3-2 0,-93 80 0,-12 11 0,129-118 0,1 1 0,-42 66 0,50-63 0,3 2 0,1 0 0,-23 72 0,-26 138 0,39-133 0,-1 4 0,5 1 0,6 1 0,-7 195 0,26-236 0,4-1 0,4 0 0,3 0 0,3-1 0,5-1 0,38 113 0,-39-154 0,1-1 0,2-1 0,1-1 0,2 0 0,31 35 0,-46-62-195,0 0 0,0-1 0,1 0 0,0 0 0,0-1 0,16 9 0,-6-4-6631</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9-13T19:56:13.660"/>
    </inkml:context>
    <inkml:brush xml:id="br0">
      <inkml:brushProperty name="width" value="0.05" units="cm"/>
      <inkml:brushProperty name="height" value="0.05" units="cm"/>
      <inkml:brushProperty name="color" value="#F6630D"/>
    </inkml:brush>
  </inkml:definitions>
  <inkml:trace contextRef="#ctx0" brushRef="#br0">402 0 24575,'-15'16'0,"1"1"0,1 1 0,0 0 0,1 0 0,1 1 0,-13 30 0,7-14 0,-12 41 0,24-60 0,1 1 0,0-1 0,1 1 0,1 0 0,1 18 0,0 11 0,2 1 0,2-1 0,19 90 0,-6-55 0,9 129 0,-15-106 0,0 293 0,-12-258 0,1-113 0,-3 0 0,0 0 0,-1 0 0,-2-1 0,0 1 0,-2-2 0,-18 37 0,23-52 0,-1 0 0,-1 0 0,1 0 0,-1-1 0,-1 0 0,0-1 0,0 1 0,0-1 0,-1-1 0,-12 9 0,16-12 0,-1 0 0,0 0 0,-1-1 0,1 1 0,0-1 0,-1-1 0,1 1 0,-1-1 0,0 0 0,1 0 0,-1 0 0,0-1 0,1 0 0,-1 0 0,0-1 0,0 1 0,1-1 0,-1-1 0,1 1 0,-8-3 0,10 3 0,0-1 0,1 1 0,-1-1 0,0 0 0,1 0 0,-1 1 0,1-2 0,-1 1 0,1 0 0,0 0 0,0-1 0,0 1 0,0-1 0,0 0 0,1 1 0,-1-1 0,-1-5 0,1 2 0,0 0 0,1-1 0,0 1 0,0-1 0,0 0 0,1 1 0,0-1 0,1-8 0,-1 5 0,2 1 0,-1 0 0,1-1 0,1 1 0,0 0 0,0 0 0,0 0 0,1 1 0,1-1 0,-1 1 0,2 0 0,6-9 0,-8 14 0,-1-1 0,1 1 0,0 0 0,0 0 0,0 0 0,1 1 0,-1-1 0,1 1 0,-1 0 0,1 0 0,0 1 0,0-1 0,0 1 0,0 0 0,0 1 0,0-1 0,0 1 0,0 0 0,0 0 0,0 0 0,0 1 0,0 0 0,0 0 0,0 0 0,-1 0 0,1 1 0,0 0 0,-1 0 0,1 0 0,5 5 0,0-1 0,-1 0 0,0 1 0,0 0 0,-1 0 0,0 1 0,0 1 0,-1-1 0,0 1 0,0 0 0,-1 1 0,0-1 0,6 18 0,-6-12 0,-2 0 0,0 1 0,-1-1 0,-1 1 0,2 27 0,-8 82 0,0-48 0,4-48 0,0 14 0,-1-1 0,-2 1 0,-2-1 0,-16 62 0,13-67 0,1 1 0,2-1 0,2 1 0,1 0 0,4 48 0,-4 75 0,-11-77 0,7-54 0,-2 47 0,9 146 0,1-208 0,0 0 0,1-1 0,1 0 0,0 0 0,1 0 0,0 0 0,2-1 0,13 24 0,-2-10 0,1-1 0,44 47 0,-57-68 0,0 0 0,1 0 0,-1 0 0,1-1 0,0 0 0,1-1 0,-1 1 0,1-2 0,-1 1 0,1-1 0,12 2 0,-10-2 0,0 1 0,0 0 0,-1 0 0,1 1 0,-1 0 0,12 7 0,-8 2-1365,-3 0-5461</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6T16:32:39.646"/>
    </inkml:context>
    <inkml:brush xml:id="br0">
      <inkml:brushProperty name="width" value="0.05" units="cm"/>
      <inkml:brushProperty name="height" value="0.05" units="cm"/>
      <inkml:brushProperty name="color" value="#FF0000"/>
    </inkml:brush>
  </inkml:definitions>
  <inkml:trace contextRef="#ctx0" brushRef="#br0">0 182 24575,'121'-1'0,"294"6"0,-279 2 0,141 27 0,121 23 0,-296-49 0,199-9 0,-116-26 0,-124 15 0,0 4 0,68-2 0,-26 13 0,-39-1 0,69-6 0,-132 4 0,0 0 0,0 0 0,0 0 0,0 0 0,1 0 0,-1 0 0,0-1 0,0 1 0,0 0 0,-1-1 0,1 1 0,0-1 0,0 1 0,0-1 0,0 1 0,0-1 0,0 1 0,-1-1 0,1 0 0,0 0 0,1-1 0,-2 2 0,0-1 0,0 0 0,0 0 0,0 1 0,0-1 0,0 0 0,0 0 0,0 1 0,0-1 0,-1 0 0,1 0 0,0 1 0,0-1 0,-1 0 0,1 0 0,0 1 0,-1-1 0,1 1 0,-1-1 0,1 0 0,-1 0 0,-3-3 0,0 0 0,0 0 0,-1 0 0,1 1 0,-1-1 0,-6-2 0,-14-5 0,-1 1 0,0 2 0,-1 1 0,0 1 0,0 1 0,-28-1 0,-56-12 0,85 11 0,0-1 0,1-1 0,0-2 0,0 0 0,1-2 0,1-1 0,-29-21 0,84 60 0,26 2 0,121 40 0,-168-63 0,-1 0 0,0 1 0,13 8 0,-14-7 0,0-1 0,0-1 0,0 1 0,14 3 0,52 17 0,-54-17 0,1 0 0,0-2 0,45 7 0,-57-12 0,-3-1 0,-1 0 0,1 1 0,0 0 0,-1 0 0,1 0 0,0 1 0,-1 0 0,0 0 0,1 1 0,6 3 0,-15-5 0,0 0 0,1 0 0,-1 0 0,0 0 0,0 0 0,0-1 0,0 1 0,0-1 0,0 1 0,0-1 0,-4 0 0,-65 4 0,44-4 0,1 1 0,-1 2 0,0 0 0,-49 14 0,40-4-151,0 1-1,1 1 0,1 2 0,0 2 1,1 1-1,1 1 0,1 2 1,-48 46-1,65-54-6674</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6T16:34:36.066"/>
    </inkml:context>
    <inkml:brush xml:id="br0">
      <inkml:brushProperty name="width" value="0.05" units="cm"/>
      <inkml:brushProperty name="height" value="0.05" units="cm"/>
      <inkml:brushProperty name="color" value="#E71224"/>
    </inkml:brush>
  </inkml:definitions>
  <inkml:trace contextRef="#ctx0" brushRef="#br0">1 0 24575,'0'0'-8191</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6T16:46:24.879"/>
    </inkml:context>
    <inkml:brush xml:id="br0">
      <inkml:brushProperty name="width" value="0.05" units="cm"/>
      <inkml:brushProperty name="height" value="0.05" units="cm"/>
      <inkml:brushProperty name="color" value="#E71224"/>
    </inkml:brush>
  </inkml:definitions>
  <inkml:trace contextRef="#ctx0" brushRef="#br0">1 1 24575,'0'0'-8191</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6T16:34:36.066"/>
    </inkml:context>
    <inkml:brush xml:id="br0">
      <inkml:brushProperty name="width" value="0.05" units="cm"/>
      <inkml:brushProperty name="height" value="0.05" units="cm"/>
      <inkml:brushProperty name="color" value="#E71224"/>
    </inkml:brush>
  </inkml:definitions>
  <inkml:trace contextRef="#ctx0" brushRef="#br0">1 0 24575,'0'0'-8191</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6T16:46:24.879"/>
    </inkml:context>
    <inkml:brush xml:id="br0">
      <inkml:brushProperty name="width" value="0.05" units="cm"/>
      <inkml:brushProperty name="height" value="0.05" units="cm"/>
      <inkml:brushProperty name="color" value="#E71224"/>
    </inkml:brush>
  </inkml:definitions>
  <inkml:trace contextRef="#ctx0" brushRef="#br0">1 1 24575,'0'0'-8191</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6T16:47:21.922"/>
    </inkml:context>
    <inkml:brush xml:id="br0">
      <inkml:brushProperty name="width" value="0.05" units="cm"/>
      <inkml:brushProperty name="height" value="0.05" units="cm"/>
      <inkml:brushProperty name="color" value="#E71224"/>
    </inkml:brush>
  </inkml:definitions>
  <inkml:trace contextRef="#ctx0" brushRef="#br0">1 279 24575,'904'0'0,"-809"-5"0,185-33 0,-189 22 0,0 3 0,104 0 0,-49 16 0,157-4 0,-192-13 0,-70 8 0,54-2 0,-95 8 0,43-1 0,-1 1 0,0 2 0,0 3 0,60 12 0,10 10 0,55 16 0,-134-32 0,-33-11 0,0 0 0,0 0 0,0-1 0,0 1 0,0 0 0,0 0 0,0 0 0,0 0 0,0 0 0,0 0 0,0 0 0,0 0 0,0 0 0,0 0 0,0 0 0,0 0 0,0 0 0,0-1 0,0 1 0,0 0 0,0 0 0,0 0 0,1 0 0,-1 0 0,0 0 0,0 0 0,0 0 0,0 0 0,0 0 0,0 0 0,0 0 0,0 0 0,0 0 0,0 0 0,0 0 0,0 0 0,0 0 0,0 0 0,0 0 0,0 0 0,0 0 0,1 0 0,-1 0 0,0 0 0,0 0 0,0 0 0,0 0 0,0 0 0,-17-11 0,-125-61 0,90 49 0,2-2 0,-49-34 0,81 46 0,-1 1 0,-35-15 0,52 26 0,-1 0 0,1-1 0,-1 1 0,1 0 0,0-1 0,-1 1 0,1-1 0,0 0 0,0 0 0,-3-3 0,5 4 0,0 1 0,0 0 0,0 0 0,0 0 0,0 0 0,0-1 0,0 1 0,0 0 0,0 0 0,0 0 0,0-1 0,0 1 0,0 0 0,0 0 0,0 0 0,0-1 0,0 1 0,0 0 0,0 0 0,0 0 0,0 0 0,0-1 0,0 1 0,1 0 0,-1 0 0,0 0 0,0 0 0,0-1 0,0 1 0,0 0 0,1 0 0,-1 0 0,0 0 0,0 0 0,0 0 0,0 0 0,1 0 0,-1-1 0,0 1 0,0 0 0,0 0 0,1 0 0,-1 0 0,22 0 0,-11 1 0,0 1 0,0 0 0,-1 1 0,1 0 0,-1 1 0,0 0 0,0 0 0,0 1 0,0 1 0,-1 0 0,13 10 0,-8-7 0,1 0 0,28 13 0,-27-15 0,0 1 0,20 14 0,-24-13 0,-1 2 0,1-1 0,-2 2 0,1-1 0,-2 1 0,10 16 0,15 18 0,-9-26 0,-23-19 0,1 0 0,-1 0 0,0 1 0,0-1 0,0 1 0,1-1 0,-1 1 0,-1 0 0,1 0 0,0 0 0,0 0 0,-1 0 0,1 0 0,-1 1 0,0-1 0,0 0 0,0 1 0,0-1 0,0 1 0,0 2 0,-1-4 0,-1 0 0,1 1 0,-1-1 0,1 0 0,-1 0 0,0 0 0,0 0 0,1 0 0,-1 0 0,0 0 0,0 0 0,0 0 0,0 0 0,0 0 0,-1-1 0,1 1 0,0 0 0,0-1 0,0 1 0,-1-1 0,1 1 0,0-1 0,0 0 0,-1 1 0,1-1 0,-3 0 0,-41 5 0,39-5 0,-136-2 0,85 0 0,-63 5 0,103 0 25,1 0 0,0 1 0,0 1 0,-16 7 0,16-6-397,0 0-1,-1-1 1,-25 4-1,18-6-6453</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9:42:09.279"/>
    </inkml:context>
    <inkml:brush xml:id="br0">
      <inkml:brushProperty name="width" value="0.05" units="cm"/>
      <inkml:brushProperty name="height" value="0.05" units="cm"/>
      <inkml:brushProperty name="color" value="#E71224"/>
    </inkml:brush>
  </inkml:definitions>
  <inkml:trace contextRef="#ctx0" brushRef="#br0">1 85 24575,'38'-2'0,"0"-2"0,0-2 0,44-12 0,31-5 0,-51 13 0,-19 2 0,0 2 0,1 1 0,85 4 0,66 37 0,-118-20 0,287 32 0,16-42 0,-220-8 0,484 2 0,-610 2 0,45 7 0,24 2 0,-83-11 0,181-2 0,-179 0 0,-1-2 0,38-11 0,19-4 0,-69 17 0,1 2 0,-1-1 0,2 1 0,-2 1 0,0-1 0,15 3 0,22 6 0,1-3 0,50 1 0,97-8 0,-72-1 0,243 2-1365,-344 0-5461</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9:42:09.279"/>
    </inkml:context>
    <inkml:brush xml:id="br0">
      <inkml:brushProperty name="width" value="0.05" units="cm"/>
      <inkml:brushProperty name="height" value="0.05" units="cm"/>
      <inkml:brushProperty name="color" value="#E71224"/>
    </inkml:brush>
  </inkml:definitions>
  <inkml:trace contextRef="#ctx0" brushRef="#br0">1 194 24575,'5'4'0,"0"-1"0,1 0 0,0 0 0,-1 0 0,1 0 0,0-1 0,0 0 0,1 0 0,10 1 0,-3 1 0,69 14 0,1-4 0,1-3 0,0-4 0,162-7 0,-154-10 0,126-28 0,-89 12 0,135-37 0,56-10 0,-183 43 0,-103 20 0,0 1 0,1 3 0,44-4 0,322 9 0,-175 4 0,-185-1 0,0 2 0,0 1 0,-1 3 0,52 16 0,42 5 0,-77-18 0,-42-9 0,0 1 0,-1 0 0,1 1 0,-1 1 0,21 9 0,-26-9-195,0-1 0,0-1 0,1 0 0,-1 0 0,1-1 0,18 1 0,-7-1-6631</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9:42:09.280"/>
    </inkml:context>
    <inkml:brush xml:id="br0">
      <inkml:brushProperty name="width" value="0.05" units="cm"/>
      <inkml:brushProperty name="height" value="0.05" units="cm"/>
      <inkml:brushProperty name="color" value="#5B2D90"/>
    </inkml:brush>
  </inkml:definitions>
  <inkml:trace contextRef="#ctx0" brushRef="#br0">1 2 24575,'33'16'0,"2"-3"0,-1 0 0,2-2 0,-1-2 0,1-1 0,1-2 0,-1-2 0,57 1 0,-54-3 0,48 9 0,32 2 0,-92-13 0,46-4 0,-64 3 0,0-1 0,0 0 0,0 0 0,0-1 0,0 0 0,-1-1 0,1 0 0,12-9 0,-12 8 0,13-10 0,33-17 0,-47 28 0,1 0 0,0 1 0,0 0 0,0 0 0,0 1 0,1 1 0,13-2 0,183 3 112,-84 2-1589,-99-2-5349</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19:50:16.880"/>
    </inkml:context>
    <inkml:brush xml:id="br0">
      <inkml:brushProperty name="width" value="0.035" units="cm"/>
      <inkml:brushProperty name="height" value="0.035" units="cm"/>
      <inkml:brushProperty name="color" value="#00A0D7"/>
    </inkml:brush>
  </inkml:definitions>
  <inkml:trace contextRef="#ctx0" brushRef="#br0">0 141 24575,'52'-22'0,"0"2"0,2 3 0,70-14 0,-74 19 0,6-1 0,1 3 0,0 2 0,1 3 0,-1 2 0,94 8 0,-113 1 0,0 2 0,0 2 0,52 20 0,-35-11 0,-32-10 0,0-2 0,1-1 0,0 0 0,0-2 0,39 2 0,451-8-1365,-489 2-5461</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9:42:09.281"/>
    </inkml:context>
    <inkml:brush xml:id="br0">
      <inkml:brushProperty name="width" value="0.05" units="cm"/>
      <inkml:brushProperty name="height" value="0.05" units="cm"/>
      <inkml:brushProperty name="color" value="#5B2D90"/>
    </inkml:brush>
  </inkml:definitions>
  <inkml:trace contextRef="#ctx0" brushRef="#br0">1 2 24575,'33'16'0,"2"-3"0,-1 0 0,2-2 0,-1-2 0,1-1 0,1-2 0,-1-2 0,57 1 0,-54-3 0,48 9 0,32 2 0,-92-13 0,46-4 0,-64 3 0,0-1 0,0 0 0,0 0 0,0-1 0,0 0 0,-1-1 0,1 0 0,12-9 0,-12 8 0,13-10 0,33-17 0,-47 28 0,1 0 0,0 1 0,0 0 0,0 0 0,0 1 0,1 1 0,13-2 0,183 3 112,-84 2-1589,-99-2-5349</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9:42:09.282"/>
    </inkml:context>
    <inkml:brush xml:id="br0">
      <inkml:brushProperty name="width" value="0.05" units="cm"/>
      <inkml:brushProperty name="height" value="0.05" units="cm"/>
      <inkml:brushProperty name="color" value="#008C3A"/>
    </inkml:brush>
  </inkml:definitions>
  <inkml:trace contextRef="#ctx0" brushRef="#br0">0 0 24575,'31'2'0,"-1"1"0,1 2 0,47 13 0,-38-8 0,48 6 0,-36-11 0,310 20 0,-250-28 0,131 5 0,-159 11 0,-54-7 0,47 2 0,4-7-1365,-58-2-5461</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20:37:32.773"/>
    </inkml:context>
    <inkml:brush xml:id="br0">
      <inkml:brushProperty name="width" value="0.05" units="cm"/>
      <inkml:brushProperty name="height" value="0.05" units="cm"/>
      <inkml:brushProperty name="color" value="#008C3A"/>
    </inkml:brush>
  </inkml:definitions>
  <inkml:trace contextRef="#ctx0" brushRef="#br0">0 115 24575,'298'14'0,"-11"0"0,-200-13 0,161-4 0,-200-2 0,64-16 0,-69 11 0,1 2 0,46-2 0,-7 5 0,0-5 0,82-20 0,-67 18 0,-12 2 0,-41 2 0,0 2 0,1 2 0,0 2 0,0 3 0,71 8 0,-87-2 0,-1 2 0,0 0 0,46 24 0,-48-21 0,1 0 0,0-1 0,0-2 0,1-1 0,1 0 0,-1-3 0,1 0 0,51 0 0,199-6-1365,-257 1-5461</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20:27:37.259"/>
    </inkml:context>
    <inkml:brush xml:id="br0">
      <inkml:brushProperty name="width" value="0.05" units="cm"/>
      <inkml:brushProperty name="height" value="0.05" units="cm"/>
      <inkml:brushProperty name="color" value="#5B2D90"/>
    </inkml:brush>
  </inkml:definitions>
  <inkml:trace contextRef="#ctx0" brushRef="#br0">0 90 24575,'1260'0'0,"-1246"-1"0,-1-1 0,0 0 0,0-1 0,0 0 0,-1-1 0,1-1 0,-1 0 0,18-10 0,-14 7 0,0 1 0,1 0 0,0 2 0,17-5 0,26 3 0,0 3 0,0 2 0,73 8 0,-113-5 0,22 3 0,0 3 0,0 1 0,63 21 0,-47-12 0,-21-7-1365,-7-4-5461</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20:43:26.977"/>
    </inkml:context>
    <inkml:brush xml:id="br0">
      <inkml:brushProperty name="width" value="0.05" units="cm"/>
      <inkml:brushProperty name="height" value="0.05" units="cm"/>
      <inkml:brushProperty name="color" value="#5B2D90"/>
    </inkml:brush>
  </inkml:definitions>
  <inkml:trace contextRef="#ctx0" brushRef="#br0">0 90 24575,'1260'0'0,"-1246"-1"0,-1-1 0,0 0 0,0-1 0,0 0 0,-1-1 0,1-1 0,-1 0 0,18-10 0,-14 7 0,0 1 0,1 0 0,0 2 0,17-5 0,26 3 0,0 3 0,0 2 0,73 8 0,-113-5 0,22 3 0,0 3 0,0 1 0,63 21 0,-47-12 0,-21-7-1365,-7-4-5461</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20:46:24.233"/>
    </inkml:context>
    <inkml:brush xml:id="br0">
      <inkml:brushProperty name="width" value="0.05" units="cm"/>
      <inkml:brushProperty name="height" value="0.05" units="cm"/>
      <inkml:brushProperty name="color" value="#5B2D90"/>
    </inkml:brush>
  </inkml:definitions>
  <inkml:trace contextRef="#ctx0" brushRef="#br0">0 90 24575,'1260'0'0,"-1246"-1"0,-1-1 0,0 0 0,0-1 0,0 0 0,-1-1 0,1-1 0,-1 0 0,18-10 0,-14 7 0,0 1 0,1 0 0,0 2 0,17-5 0,26 3 0,0 3 0,0 2 0,73 8 0,-113-5 0,22 3 0,0 3 0,0 1 0,63 21 0,-47-12 0,-21-7-1365,-7-4-5461</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20:51:02.154"/>
    </inkml:context>
    <inkml:brush xml:id="br0">
      <inkml:brushProperty name="width" value="0.05" units="cm"/>
      <inkml:brushProperty name="height" value="0.05" units="cm"/>
      <inkml:brushProperty name="color" value="#5B2D90"/>
    </inkml:brush>
  </inkml:definitions>
  <inkml:trace contextRef="#ctx0" brushRef="#br0">0 90 24575,'1260'0'0,"-1246"-1"0,-1-1 0,0 0 0,0-1 0,0 0 0,-1-1 0,1-1 0,-1 0 0,18-10 0,-14 7 0,0 1 0,1 0 0,0 2 0,17-5 0,26 3 0,0 3 0,0 2 0,73 8 0,-113-5 0,22 3 0,0 3 0,0 1 0,63 21 0,-47-12 0,-21-7-1365,-7-4-5461</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7T18:09:39.805"/>
    </inkml:context>
    <inkml:brush xml:id="br0">
      <inkml:brushProperty name="width" value="0.05" units="cm"/>
      <inkml:brushProperty name="height" value="0.05" units="cm"/>
      <inkml:brushProperty name="color" value="#5B2D90"/>
    </inkml:brush>
  </inkml:definitions>
  <inkml:trace contextRef="#ctx0" brushRef="#br0">0 90 24575,'1260'0'0,"-1246"-1"0,-1-1 0,0 0 0,0-1 0,0 0 0,-1-1 0,1-1 0,-1 0 0,18-10 0,-14 7 0,0 1 0,1 0 0,0 2 0,17-5 0,26 3 0,0 3 0,0 2 0,73 8 0,-113-5 0,22 3 0,0 3 0,0 1 0,63 21 0,-47-12 0,-21-7-1365,-7-4-5461</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2T23:09:05.531"/>
    </inkml:context>
    <inkml:brush xml:id="br0">
      <inkml:brushProperty name="width" value="0.05" units="cm"/>
      <inkml:brushProperty name="height" value="0.05" units="cm"/>
      <inkml:brushProperty name="color" value="#5B2D90"/>
    </inkml:brush>
  </inkml:definitions>
  <inkml:trace contextRef="#ctx0" brushRef="#br0">0 90 24575,'1260'0'0,"-1246"-1"0,-1-1 0,0 0 0,0-1 0,0 0 0,-1-1 0,1-1 0,-1 0 0,18-10 0,-14 7 0,0 1 0,1 0 0,0 2 0,17-5 0,26 3 0,0 3 0,0 2 0,73 8 0,-113-5 0,22 3 0,0 3 0,0 1 0,63 21 0,-47-12 0,-21-7-1365,-7-4-5461</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9:42:09.279"/>
    </inkml:context>
    <inkml:brush xml:id="br0">
      <inkml:brushProperty name="width" value="0.05" units="cm"/>
      <inkml:brushProperty name="height" value="0.05" units="cm"/>
      <inkml:brushProperty name="color" value="#E71224"/>
    </inkml:brush>
  </inkml:definitions>
  <inkml:trace contextRef="#ctx0" brushRef="#br0">1 194 24575,'5'4'0,"0"-1"0,1 0 0,0 0 0,-1 0 0,1 0 0,0-1 0,0 0 0,1 0 0,10 1 0,-3 1 0,69 14 0,1-4 0,1-3 0,0-4 0,162-7 0,-154-10 0,126-28 0,-89 12 0,135-37 0,56-10 0,-183 43 0,-103 20 0,0 1 0,1 3 0,44-4 0,322 9 0,-175 4 0,-185-1 0,0 2 0,0 1 0,-1 3 0,52 16 0,42 5 0,-77-18 0,-42-9 0,0 1 0,-1 0 0,1 1 0,-1 1 0,21 9 0,-26-9-195,0-1 0,0-1 0,1 0 0,-1 0 0,1-1 0,18 1 0,-7-1-6631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19:50:19.562"/>
    </inkml:context>
    <inkml:brush xml:id="br0">
      <inkml:brushProperty name="width" value="0.035" units="cm"/>
      <inkml:brushProperty name="height" value="0.035" units="cm"/>
      <inkml:brushProperty name="color" value="#00A0D7"/>
    </inkml:brush>
  </inkml:definitions>
  <inkml:trace contextRef="#ctx0" brushRef="#br0">1 30 24575,'9'1'0,"0"0"0,1 0 0,-1 1 0,17 6 0,2 0 0,63 12 0,1-3 0,1-5 0,158 1 0,-160-13 0,70-3 0,-77-12 0,-39 6 0,-24 4 0,-1-1 0,0 0 0,35-18 0,-40 16 0,1 1 0,0 1 0,0 0 0,0 1 0,1 1 0,30-4 0,192 8 0,-106 2 0,-115-1-341,0 1 0,0 0-1,31 9 1,-30-6-6485</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9:42:09.280"/>
    </inkml:context>
    <inkml:brush xml:id="br0">
      <inkml:brushProperty name="width" value="0.05" units="cm"/>
      <inkml:brushProperty name="height" value="0.05" units="cm"/>
      <inkml:brushProperty name="color" value="#5B2D90"/>
    </inkml:brush>
  </inkml:definitions>
  <inkml:trace contextRef="#ctx0" brushRef="#br0">1 2 24575,'33'16'0,"2"-3"0,-1 0 0,2-2 0,-1-2 0,1-1 0,1-2 0,-1-2 0,57 1 0,-54-3 0,48 9 0,32 2 0,-92-13 0,46-4 0,-64 3 0,0-1 0,0 0 0,0 0 0,0-1 0,0 0 0,-1-1 0,1 0 0,12-9 0,-12 8 0,13-10 0,33-17 0,-47 28 0,1 0 0,0 1 0,0 0 0,0 0 0,0 1 0,1 1 0,13-2 0,183 3 112,-84 2-1589,-99-2-5349</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9:42:09.282"/>
    </inkml:context>
    <inkml:brush xml:id="br0">
      <inkml:brushProperty name="width" value="0.05" units="cm"/>
      <inkml:brushProperty name="height" value="0.05" units="cm"/>
      <inkml:brushProperty name="color" value="#008C3A"/>
    </inkml:brush>
  </inkml:definitions>
  <inkml:trace contextRef="#ctx0" brushRef="#br0">0 0 24575,'31'2'0,"-1"1"0,1 2 0,47 13 0,-38-8 0,48 6 0,-36-11 0,310 20 0,-250-28 0,131 5 0,-159 11 0,-54-7 0,47 2 0,4-7-1365,-58-2-5461</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3T20:44:52.312"/>
    </inkml:context>
    <inkml:brush xml:id="br0">
      <inkml:brushProperty name="width" value="0.035" units="cm"/>
      <inkml:brushProperty name="height" value="0.035" units="cm"/>
      <inkml:brushProperty name="color" value="#F6630D"/>
    </inkml:brush>
  </inkml:definitions>
  <inkml:trace contextRef="#ctx0" brushRef="#br0">1 58 24575,'731'-45'0,"-640"37"0,0 3 0,101 8 0,-149 3 0,0 2 0,58 19 0,-36-10 0,-58-15-34,43 12-299,1-2 0,1-2 1,103 5-1,-125-15-6493</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3T20:48:35.412"/>
    </inkml:context>
    <inkml:brush xml:id="br0">
      <inkml:brushProperty name="width" value="0.05" units="cm"/>
      <inkml:brushProperty name="height" value="0.05" units="cm"/>
      <inkml:brushProperty name="color" value="#5B2D90"/>
    </inkml:brush>
  </inkml:definitions>
  <inkml:trace contextRef="#ctx0" brushRef="#br0">1 2 24575,'33'16'0,"2"-3"0,-1 0 0,2-2 0,-1-2 0,1-1 0,1-2 0,-1-2 0,57 1 0,-54-3 0,48 9 0,32 2 0,-92-13 0,46-4 0,-64 3 0,0-1 0,0 0 0,0 0 0,0-1 0,0 0 0,-1-1 0,1 0 0,12-9 0,-12 8 0,13-10 0,33-17 0,-47 28 0,1 0 0,0 1 0,0 0 0,0 0 0,0 1 0,1 1 0,13-2 0,183 3 112,-84 2-1589,-99-2-5349</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3T20:53:25.365"/>
    </inkml:context>
    <inkml:brush xml:id="br0">
      <inkml:brushProperty name="width" value="0.035" units="cm"/>
      <inkml:brushProperty name="height" value="0.035" units="cm"/>
      <inkml:brushProperty name="color" value="#00A0D7"/>
    </inkml:brush>
  </inkml:definitions>
  <inkml:trace contextRef="#ctx0" brushRef="#br0">2234 279 24575,'-16'4'0,"-1"0"0,0-1 0,0-1 0,-31 0 0,14-1 0,-534 8 0,154-6 0,368-1 0,0 2 0,1 2 0,-55 13 0,73-11 0,0 0 0,0 2 0,1 1 0,1 1 0,0 1 0,-34 23 0,-35 31 0,-4-5 0,-155 74 0,237-129 0,0 1 0,1 1 0,0 1 0,0 0 0,1 0 0,1 2 0,0-1 0,-23 28 0,30-31 0,0 0 0,0 1 0,1-1 0,1 1 0,-1 1 0,1-1 0,1 1 0,0-1 0,0 1 0,1 0 0,0 0 0,1 0 0,0 0 0,0 1 0,1-1 0,3 18 0,7 23 0,2 0 0,3-1 0,21 49 0,4 13 0,-28-77 0,2-1 0,0 0 0,3-1 0,31 49 0,-33-61 0,0-1 0,2-1 0,0 0 0,1-1 0,0-1 0,2-1 0,34 23 0,-8-13 0,2-2 0,63 23 0,105 25 0,-111-44 0,1-5 0,203 19 0,221-23 0,-226-25 0,316-47 0,-364 30 0,17-2 0,611-135 0,-712 125 0,117-30 0,-148 20 0,118-34 0,-185 59 0,114-13 0,-45 27 0,-138 5 0,1 0 0,-1 0 0,1-1 0,-1 0 0,1 1 0,-1-2 0,0 1 0,0-1 0,0 0 0,0 0 0,0 0 0,-1 0 0,1-1 0,-1 0 0,0 0 0,0 0 0,-1 0 0,1-1 0,-1 0 0,0 1 0,0-1 0,0 0 0,-1-1 0,3-5 0,3-11 0,-1 0 0,-1 0 0,0-1 0,3-37 0,-5 22 0,-1 0 0,-2 0 0,-8-66 0,5 83 0,-2 0 0,-1 0 0,0 0 0,-2 1 0,0 0 0,-1 0 0,-1 1 0,-14-23 0,-15-16 0,-1 1 0,-4 3 0,-56-58 0,48 65 0,-3 2 0,-1 3 0,-2 2 0,-123-64 0,79 55 0,-2 4 0,-151-44 0,177 68 0,-1 4 0,-1 4 0,0 2 0,-96 1 0,111 9 0,0 3 0,0 2 0,-73 15 0,-481 94 0,584-107 0,0 1 0,0 2 0,1 1 0,1 2 0,-55 26 0,-373 151 0,417-174 0,0-2 0,-1-3 0,-1-1 0,0-2 0,0-2 0,-84-2 0,51-3 0,-107 14 0,144-9 60,-54 1 0,76-6-308,0-2 1,1 1-1,0-2 1,-1 0-1,-22-8 1,11 0-6579</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3T20:53:27.764"/>
    </inkml:context>
    <inkml:brush xml:id="br0">
      <inkml:brushProperty name="width" value="0.035" units="cm"/>
      <inkml:brushProperty name="height" value="0.035" units="cm"/>
      <inkml:brushProperty name="color" value="#00A0D7"/>
    </inkml:brush>
  </inkml:definitions>
  <inkml:trace contextRef="#ctx0" brushRef="#br0">1524 1 24575,'-147'54'0,"129"-45"0,1 1 0,0 0 0,1 2 0,0 0 0,1 0 0,0 1 0,1 1 0,-24 31 0,-19 23 0,-63 84 0,105-134 0,0 0 0,-1-1 0,-1 0 0,-1-2 0,-1 0 0,0-1 0,0 0 0,-1-2 0,-1-1 0,0 0 0,-1-1 0,-26 7 0,-1-2 0,0-2 0,-1-2 0,0-3 0,-81 4 0,-121-13 119,97-2-1603,127 3-5342</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20:27:37.259"/>
    </inkml:context>
    <inkml:brush xml:id="br0">
      <inkml:brushProperty name="width" value="0.05" units="cm"/>
      <inkml:brushProperty name="height" value="0.05" units="cm"/>
      <inkml:brushProperty name="color" value="#5B2D90"/>
    </inkml:brush>
  </inkml:definitions>
  <inkml:trace contextRef="#ctx0" brushRef="#br0">0 90 24575,'1260'0'0,"-1246"-1"0,-1-1 0,0 0 0,0-1 0,0 0 0,-1-1 0,1-1 0,-1 0 0,18-10 0,-14 7 0,0 1 0,1 0 0,0 2 0,17-5 0,26 3 0,0 3 0,0 2 0,73 8 0,-113-5 0,22 3 0,0 3 0,0 1 0,63 21 0,-47-12 0,-21-7-1365,-7-4-5461</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20:43:26.977"/>
    </inkml:context>
    <inkml:brush xml:id="br0">
      <inkml:brushProperty name="width" value="0.05" units="cm"/>
      <inkml:brushProperty name="height" value="0.05" units="cm"/>
      <inkml:brushProperty name="color" value="#5B2D90"/>
    </inkml:brush>
  </inkml:definitions>
  <inkml:trace contextRef="#ctx0" brushRef="#br0">0 90 24575,'1260'0'0,"-1246"-1"0,-1-1 0,0 0 0,0-1 0,0 0 0,-1-1 0,1-1 0,-1 0 0,18-10 0,-14 7 0,0 1 0,1 0 0,0 2 0,17-5 0,26 3 0,0 3 0,0 2 0,73 8 0,-113-5 0,22 3 0,0 3 0,0 1 0,63 21 0,-47-12 0,-21-7-1365,-7-4-5461</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20:46:24.233"/>
    </inkml:context>
    <inkml:brush xml:id="br0">
      <inkml:brushProperty name="width" value="0.05" units="cm"/>
      <inkml:brushProperty name="height" value="0.05" units="cm"/>
      <inkml:brushProperty name="color" value="#5B2D90"/>
    </inkml:brush>
  </inkml:definitions>
  <inkml:trace contextRef="#ctx0" brushRef="#br0">0 90 24575,'1260'0'0,"-1246"-1"0,-1-1 0,0 0 0,0-1 0,0 0 0,-1-1 0,1-1 0,-1 0 0,18-10 0,-14 7 0,0 1 0,1 0 0,0 2 0,17-5 0,26 3 0,0 3 0,0 2 0,73 8 0,-113-5 0,22 3 0,0 3 0,0 1 0,63 21 0,-47-12 0,-21-7-1365,-7-4-5461</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20:51:02.154"/>
    </inkml:context>
    <inkml:brush xml:id="br0">
      <inkml:brushProperty name="width" value="0.05" units="cm"/>
      <inkml:brushProperty name="height" value="0.05" units="cm"/>
      <inkml:brushProperty name="color" value="#5B2D90"/>
    </inkml:brush>
  </inkml:definitions>
  <inkml:trace contextRef="#ctx0" brushRef="#br0">0 90 24575,'1260'0'0,"-1246"-1"0,-1-1 0,0 0 0,0-1 0,0 0 0,-1-1 0,1-1 0,-1 0 0,18-10 0,-14 7 0,0 1 0,1 0 0,0 2 0,17-5 0,26 3 0,0 3 0,0 2 0,73 8 0,-113-5 0,22 3 0,0 3 0,0 1 0,63 21 0,-47-12 0,-21-7-1365,-7-4-5461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20:03:34.953"/>
    </inkml:context>
    <inkml:brush xml:id="br0">
      <inkml:brushProperty name="width" value="0.035" units="cm"/>
      <inkml:brushProperty name="height" value="0.035" units="cm"/>
      <inkml:brushProperty name="color" value="#00A0D7"/>
    </inkml:brush>
  </inkml:definitions>
  <inkml:trace contextRef="#ctx0" brushRef="#br0">1 30 24575,'9'1'0,"0"0"0,1 0 0,-1 1 0,17 6 0,2 0 0,63 12 0,1-3 0,1-5 0,158 1 0,-160-13 0,70-3 0,-77-12 0,-39 6 0,-24 4 0,-1-1 0,0 0 0,35-18 0,-40 16 0,1 1 0,0 1 0,0 0 0,0 1 0,1 1 0,30-4 0,192 8 0,-106 2 0,-115-1-341,0 1 0,0 0-1,31 9 1,-30-6-6485</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7T18:12:24.289"/>
    </inkml:context>
    <inkml:brush xml:id="br0">
      <inkml:brushProperty name="width" value="0.05" units="cm"/>
      <inkml:brushProperty name="height" value="0.05" units="cm"/>
      <inkml:brushProperty name="color" value="#5B2D90"/>
    </inkml:brush>
  </inkml:definitions>
  <inkml:trace contextRef="#ctx0" brushRef="#br0">0 90 24575,'1260'0'0,"-1246"-1"0,-1-1 0,0 0 0,0-1 0,0 0 0,-1-1 0,1-1 0,-1 0 0,18-10 0,-14 7 0,0 1 0,1 0 0,0 2 0,17-5 0,26 3 0,0 3 0,0 2 0,73 8 0,-113-5 0,22 3 0,0 3 0,0 1 0,63 21 0,-47-12 0,-21-7-1365,-7-4-5461</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15T16:13:51.805"/>
    </inkml:context>
    <inkml:brush xml:id="br0">
      <inkml:brushProperty name="width" value="0.05" units="cm"/>
      <inkml:brushProperty name="height" value="0.05" units="cm"/>
      <inkml:brushProperty name="color" value="#5B2D90"/>
    </inkml:brush>
  </inkml:definitions>
  <inkml:trace contextRef="#ctx0" brushRef="#br0">0 90 24575,'1260'0'0,"-1246"-1"0,-1-1 0,0 0 0,0-1 0,0 0 0,-1-1 0,1-1 0,-1 0 0,18-10 0,-14 7 0,0 1 0,1 0 0,0 2 0,17-5 0,26 3 0,0 3 0,0 2 0,73 8 0,-113-5 0,22 3 0,0 3 0,0 1 0,63 21 0,-47-12 0,-21-7-1365,-7-4-5461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15T23:55:51.195"/>
    </inkml:context>
    <inkml:brush xml:id="br0">
      <inkml:brushProperty name="width" value="0.035" units="cm"/>
      <inkml:brushProperty name="height" value="0.035" units="cm"/>
      <inkml:brushProperty name="color" value="#5B2D90"/>
    </inkml:brush>
  </inkml:definitions>
  <inkml:trace contextRef="#ctx0" brushRef="#br0">51 1 24575,'0'3'0,"1"0"0,-1 0 0,1 0 0,0 0 0,0 0 0,0 0 0,0 0 0,1 0 0,-1-1 0,1 1 0,3 4 0,27 31 0,-14-19 0,143 191 0,-153-195 0,1 0 0,-2 1 0,0 0 0,-1 0 0,-1 0 0,0 1 0,4 26 0,-6-16 0,-1 0 0,-1 0 0,-1 0 0,-4 30 0,2-46 0,-1-1 0,0 0 0,-1 1 0,-8 16 0,-10 27 0,21-50 0,0 0 0,0-1 0,0 1 0,1 0 0,-1 0 0,1-1 0,0 1 0,0 0 0,1 0 0,-1 0 0,2 5 0,-1-7 0,0 0 0,0 0 0,0 0 0,0 0 0,0-1 0,0 1 0,1 0 0,-1-1 0,0 1 0,1-1 0,-1 0 0,1 1 0,0-1 0,-1 0 0,1 0 0,0 0 0,3 1 0,39 11 0,-38-12 0,-1 0 0,0 0 0,0 1 0,0-1 0,0 1 0,0 0 0,0 0 0,0 1 0,7 5 0,-11-8 0,-1 1 0,1 0 0,-1 0 0,1 0 0,-1-1 0,1 1 0,-1 0 0,1 0 0,-1 0 0,0 0 0,1 0 0,-1 0 0,0 0 0,0 0 0,0 0 0,0 0 0,0 0 0,0 0 0,0 0 0,0 0 0,0 0 0,0 0 0,-1 0 0,1 0 0,0 0 0,-1 0 0,1-1 0,-1 1 0,1 0 0,-1 0 0,1 0 0,-1 0 0,0-1 0,1 1 0,-1 0 0,0 0 0,1-1 0,-1 1 0,0-1 0,0 1 0,0-1 0,-1 2 0,-4 1 0,0 1 0,0 0 0,0-1 0,-12 4 0,-50 7 0,-3-1 0,66-11 0,0 0 0,-1-1 0,1 2 0,0-1 0,0 1 0,0 0 0,1 0 0,-1 0 0,-7 7 0,9-6 0,0 0 0,1 0 0,-1 1 0,1-1 0,0 1 0,0-1 0,0 1 0,1 0 0,-1 0 0,1 0 0,1 0 0,-1 0 0,0 9 0,1 10 0,5 35 0,-5-53 0,5 18 0,0-1 0,2 1 0,0-1 0,19 37 0,-20-46 0,2-1 0,14 20 0,-16-25 0,-1 0 0,1 1 0,-1-1 0,-1 1 0,0 0 0,0 0 0,0 0 0,3 19 0,-3 17 0,-2 0 0,-4 65 0,-1-16 0,2-86 0,0-1 0,0 0 0,0-1 0,-1 1 0,0 0 0,0 0 0,0-1 0,-1 1 0,0-1 0,-1 0 0,1 0 0,-1 0 0,0 0 0,-1 0 0,1-1 0,-1 0 0,0 0 0,-7 4 0,-11 9 0,-1-1 0,-1-1 0,-28 13 0,28-15 0,-23 7-1365,27-14-5461</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16T00:28:53.691"/>
    </inkml:context>
    <inkml:brush xml:id="br0">
      <inkml:brushProperty name="width" value="0.035" units="cm"/>
      <inkml:brushProperty name="height" value="0.035" units="cm"/>
      <inkml:brushProperty name="color" value="#5B2D90"/>
    </inkml:brush>
  </inkml:definitions>
  <inkml:trace contextRef="#ctx0" brushRef="#br0">145 2 24575,'1'9'0,"0"0"0,1-1 0,0 1 0,0 0 0,1-1 0,0 0 0,1 1 0,-1-1 0,2-1 0,-1 1 0,11 13 0,78 85 0,-44-52 0,408 543 0,-432-555 0,-2 2 0,-2 0 0,-1 2 0,-3 0 0,-2 1 0,-1 0 0,10 76 0,-15-47 0,-2 0 0,-4 1 0,-4 0 0,-10 85 0,4-132 0,-1-1 0,-1 1 0,-1-1 0,-26 50 0,-26 74 0,59-142 0,0-1 0,1 0 0,0 1 0,1 0 0,0-1 0,0 1 0,1 0 0,1 0 0,0-1 0,0 1 0,5 17 0,-4-23 0,1 1 0,-1-1 0,1 0 0,0 0 0,0 0 0,1 0 0,0-1 0,0 1 0,0-1 0,0 0 0,0 0 0,1-1 0,0 1 0,0-1 0,0 0 0,0 0 0,9 3 0,112 31 0,-111-35 0,0 1 0,0 0 0,-1 1 0,1 1 0,-1 0 0,0 1 0,-1 0 0,1 2 0,20 14 0,-32-20 0,0 0 0,0 0 0,0 1 0,-1-1 0,0 0 0,1 1 0,-1-1 0,0 1 0,0 0 0,0-1 0,-1 1 0,1 0 0,-1 0 0,1-1 0,-1 1 0,0 0 0,0 0 0,0 0 0,0 0 0,-1-1 0,1 1 0,-1 0 0,0 0 0,1-1 0,-1 1 0,0 0 0,-1-1 0,1 1 0,0-1 0,-1 0 0,0 1 0,1-1 0,-1 0 0,0 0 0,0 0 0,0 0 0,0 0 0,-1 0 0,1-1 0,0 1 0,-1-1 0,-4 2 0,-9 9 0,0-2 0,-1 0 0,-1-1 0,-33 12 0,-144 18 0,-4-1 0,184-34 0,-1 1 0,1 1 0,1 0 0,-1 1 0,1 0 0,0 1 0,1 1 0,0 0 0,-21 20 0,25-18 0,1 1 0,1 0 0,0 0 0,0 1 0,1 0 0,1 0 0,0 1 0,1-1 0,1 1 0,0 0 0,0 0 0,1 0 0,1 28 0,1 25 0,12 102 0,-11-154 0,12 53 0,3 0 0,3-1 0,2-2 0,51 106 0,-53-132 0,2 0 0,41 54 0,-45-71 0,-1 1 0,-1 1 0,-1 0 0,0 1 0,-3 0 0,0 1 0,-1 0 0,12 52 0,-11 51 0,-5 1 0,-14 180 0,-1-41 0,8-249 0,-1 0 0,-1 0 0,-1 0 0,0-1 0,-2 1 0,0-1 0,-2-1 0,0 1 0,0-1 0,-2-1 0,0 1 0,-1-2 0,-1 0 0,-1 0 0,0-1 0,-1 0 0,0-1 0,-18 13 0,-34 24 0,-2-3 0,-2-3 0,-82 38 0,82-45 0,-67 23-1365,76-42-5461</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16T00:37:30.941"/>
    </inkml:context>
    <inkml:brush xml:id="br0">
      <inkml:brushProperty name="width" value="0.035" units="cm"/>
      <inkml:brushProperty name="height" value="0.035" units="cm"/>
      <inkml:brushProperty name="color" value="#5B2D90"/>
    </inkml:brush>
  </inkml:definitions>
  <inkml:trace contextRef="#ctx0" brushRef="#br0">0 80 24575,'114'2'0,"124"-4"0,-200-3 0,-1-1 0,39-12 0,17-3 0,-69 17 0,25-6 0,0 3 0,62-1 0,51 12 0,-133-1 0,0 1 0,0 2 0,42 13 0,-3 2-1365,-53-13-5461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16T14:45:30.422"/>
    </inkml:context>
    <inkml:brush xml:id="br0">
      <inkml:brushProperty name="width" value="0.035" units="cm"/>
      <inkml:brushProperty name="height" value="0.035" units="cm"/>
      <inkml:brushProperty name="color" value="#5B2D90"/>
    </inkml:brush>
  </inkml:definitions>
  <inkml:trace contextRef="#ctx0" brushRef="#br0">0 80 24575,'114'2'0,"124"-4"0,-200-3 0,-1-1 0,39-12 0,17-3 0,-69 17 0,25-6 0,0 3 0,62-1 0,51 12 0,-133-1 0,0 1 0,0 2 0,42 13 0,-3 2-1365,-53-13-5461</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16T14:52:39.132"/>
    </inkml:context>
    <inkml:brush xml:id="br0">
      <inkml:brushProperty name="width" value="0.035" units="cm"/>
      <inkml:brushProperty name="height" value="0.035" units="cm"/>
      <inkml:brushProperty name="color" value="#5B2D90"/>
    </inkml:brush>
  </inkml:definitions>
  <inkml:trace contextRef="#ctx0" brushRef="#br0">0 80 24575,'114'2'0,"124"-4"0,-200-3 0,-1-1 0,39-12 0,17-3 0,-69 17 0,25-6 0,0 3 0,62-1 0,51 12 0,-133-1 0,0 1 0,0 2 0,42 13 0,-3 2-1365,-53-13-5461</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16T15:08:01.317"/>
    </inkml:context>
    <inkml:brush xml:id="br0">
      <inkml:brushProperty name="width" value="0.035" units="cm"/>
      <inkml:brushProperty name="height" value="0.035" units="cm"/>
      <inkml:brushProperty name="color" value="#5B2D90"/>
    </inkml:brush>
  </inkml:definitions>
  <inkml:trace contextRef="#ctx0" brushRef="#br0">0 80 24575,'114'2'0,"124"-4"0,-200-3 0,-1-1 0,39-12 0,17-3 0,-69 17 0,25-6 0,0 3 0,62-1 0,51 12 0,-133-1 0,0 1 0,0 2 0,42 13 0,-3 2-1365,-53-13-5461</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16T00:45:03.046"/>
    </inkml:context>
    <inkml:brush xml:id="br0">
      <inkml:brushProperty name="width" value="0.035" units="cm"/>
      <inkml:brushProperty name="height" value="0.035" units="cm"/>
      <inkml:brushProperty name="color" value="#F6630D"/>
    </inkml:brush>
  </inkml:definitions>
  <inkml:trace contextRef="#ctx0" brushRef="#br0">229 0 24575,'7'19'0,"0"-1"0,-2 1 0,0 1 0,-1-1 0,1 25 0,2 3 0,11 73 0,-5 1 0,-6 230 0,-20-219 0,-1 26 0,1 16 0,0 12 0,15-146 0,0-28 0,-2 0 0,1 0 0,-1 1 0,-1-1 0,0 0 0,-1 0 0,-3 12 0,4-22 0,1 0 0,-1-1 0,0 1 0,0 0 0,1-1 0,-1 1 0,0-1 0,0 1 0,0-1 0,-1 0 0,1 0 0,0 1 0,-1-1 0,1 0 0,0 0 0,-1 0 0,1 0 0,-1 0 0,1-1 0,-1 1 0,0 0 0,1-1 0,-3 1 0,0-1 0,1 1 0,0-2 0,-1 1 0,1 0 0,0-1 0,-1 1 0,1-1 0,0 0 0,0 0 0,0 0 0,-5-3 0,-5-4 0,0 0 0,0-1 0,1 0 0,-13-13 0,16 13 0,0-1 0,-14-21 0,18 24 0,0-1 0,0 1 0,-1 0 0,0 1 0,0 0 0,-1 0 0,-10-8 0,29 38 0,7-3 0,39 33 0,-35-34 0,27 32 0,16 9 0,-59-51 0,-2-3 0,1 0 0,0 0 0,0-1 0,1 1 0,10 7 0,-16-13 0,1 0 0,-1 0 0,0-1 0,1 1 0,-1 0 0,1-1 0,-1 1 0,1-1 0,-1 0 0,1 1 0,0-1 0,-1 0 0,1 0 0,-1 0 0,1 0 0,0 0 0,-1 0 0,1-1 0,-1 1 0,1 0 0,-1-1 0,1 1 0,-1-1 0,1 0 0,-1 1 0,1-1 0,-1 0 0,0 0 0,1 0 0,-1 0 0,0 0 0,0 0 0,0 0 0,0 0 0,0-1 0,0 1 0,1-3 0,2-2 0,0-1 0,-1 0 0,0 0 0,0 0 0,0 0 0,-1 0 0,2-12 0,-3 10 0,1 1 0,1-1 0,-1 1 0,1 0 0,1 0 0,5-10 0,83-139 0,-90 154-170,0-1-1,1 1 0,-1 0 1,0 0-1,1 0 0,0 0 1,5-4-1,5-2-6655</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6T17:33:09.518"/>
    </inkml:context>
    <inkml:brush xml:id="br0">
      <inkml:brushProperty name="width" value="0.035" units="cm"/>
      <inkml:brushProperty name="height" value="0.035" units="cm"/>
      <inkml:brushProperty name="color" value="#66CC00"/>
    </inkml:brush>
  </inkml:definitions>
  <inkml:trace contextRef="#ctx0" brushRef="#br0">1 193 24575,'9'-1'0,"0"0"0,1-1 0,-1 0 0,0 0 0,0-1 0,-1 0 0,13-6 0,29-10 0,5 4 0,222-55 0,-233 61 0,-28 7 0,0-1 0,0-1 0,29-12 0,-30 10 0,1 1 0,-1 0 0,1 0 0,0 2 0,0 0 0,0 1 0,0 1 0,0 0 0,0 1 0,1 0 0,-1 2 0,18 3 0,7 5 0,-1 1 0,0 2 0,57 28 0,-83-36 0,0 0 0,26 5 0,-28-8 0,1 1 0,-1 1 0,0 0 0,17 8 0,-18-6 0,0 0 0,0 0 0,0 1 0,-1 1 0,0 0 0,-1 0 0,1 1 0,11 15 0,-14-18 0,-1 0 0,1 0 0,1-1 0,-1 1 0,1-2 0,0 1 0,0-1 0,0 0 0,0-1 0,1 0 0,0 0 0,-1-1 0,1 0 0,0-1 0,0 1 0,0-2 0,0 1 0,0-1 0,10-2 0,-10 0 23,-1-1-1,1 0 1,-1-1-1,15-8 1,-16 8-269,1 0-1,-1 0 1,1 1 0,0 0-1,14-4 1,-1 4-6580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20:13:17.975"/>
    </inkml:context>
    <inkml:brush xml:id="br0">
      <inkml:brushProperty name="width" value="0.035" units="cm"/>
      <inkml:brushProperty name="height" value="0.035" units="cm"/>
      <inkml:brushProperty name="color" value="#00A0D7"/>
    </inkml:brush>
  </inkml:definitions>
  <inkml:trace contextRef="#ctx0" brushRef="#br0">1 30 24575,'9'1'0,"0"0"0,1 0 0,-1 1 0,17 6 0,2 0 0,63 12 0,1-3 0,1-5 0,158 1 0,-160-13 0,70-3 0,-77-12 0,-39 6 0,-24 4 0,-1-1 0,0 0 0,35-18 0,-40 16 0,1 1 0,0 1 0,0 0 0,0 1 0,1 1 0,30-4 0,192 8 0,-106 2 0,-115-1-341,0 1 0,0 0-1,31 9 1,-30-6-6485</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6T17:34:05.683"/>
    </inkml:context>
    <inkml:brush xml:id="br0">
      <inkml:brushProperty name="width" value="0.035" units="cm"/>
      <inkml:brushProperty name="height" value="0.035" units="cm"/>
      <inkml:brushProperty name="color" value="#FF0066"/>
    </inkml:brush>
  </inkml:definitions>
  <inkml:trace contextRef="#ctx0" brushRef="#br0">1996 1 24575,'0'2'0,"1"0"0,-1 0 0,1 0 0,0 0 0,-1-1 0,1 1 0,0 0 0,0 0 0,0 0 0,0-1 0,1 1 0,-1 0 0,0-1 0,1 1 0,-1-1 0,1 0 0,2 3 0,34 20 0,-31-20 0,25 13 0,-17-9 0,-1 0 0,1 0 0,-1 2 0,-1-1 0,0 2 0,0 0 0,19 22 0,-15-9 0,-1 1 0,-1 0 0,-1 2 0,-2-1 0,0 1 0,-2 1 0,-1 0 0,-1 1 0,-1-1 0,-2 1 0,-1 1 0,-1-1 0,-2 0 0,-4 55 0,3-78 0,-1-1 0,-1 1 0,1-1 0,-1 1 0,0-1 0,0 0 0,0 0 0,-1 0 0,1 0 0,-1-1 0,-1 1 0,1-1 0,-1 1 0,1-1 0,-1 0 0,0-1 0,-1 1 0,1-1 0,-1 1 0,-5 1 0,-10 6 0,-1-1 0,0 0 0,-36 9 0,16-5 0,-123 54 0,-52 19 0,-86-10 0,223-59 0,54-12 0,-229 49 0,175-42 0,-97 5 0,49-7 0,-155 33 0,201-29 0,17-7 0,43-6 0,0 1 0,0 1 0,-41 12 0,56-13 0,0 0 0,0 0 0,0 0 0,1 0 0,-1 1 0,1 0 0,0 0 0,0 0 0,0 1 0,0 0 0,1 0 0,0 0 0,0 0 0,0 1 0,1 0 0,0-1 0,-3 9 0,-1 1 0,-4 8 0,2 1 0,0 0 0,1 1 0,2 0 0,-6 39 0,10 69-1365,2-102-5461</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6T20:44:01.138"/>
    </inkml:context>
    <inkml:brush xml:id="br0">
      <inkml:brushProperty name="width" value="0.035" units="cm"/>
      <inkml:brushProperty name="height" value="0.035" units="cm"/>
      <inkml:brushProperty name="color" value="#66CC00"/>
    </inkml:brush>
  </inkml:definitions>
  <inkml:trace contextRef="#ctx0" brushRef="#br0">1 193 24575,'9'-1'0,"0"0"0,1-1 0,-1 0 0,0 0 0,0-1 0,-1 0 0,13-6 0,29-10 0,5 4 0,222-55 0,-233 61 0,-28 7 0,0-1 0,0-1 0,29-12 0,-30 10 0,1 1 0,-1 0 0,1 0 0,0 2 0,0 0 0,0 1 0,0 1 0,0 0 0,0 1 0,1 0 0,-1 2 0,18 3 0,7 5 0,-1 1 0,0 2 0,57 28 0,-83-36 0,0 0 0,26 5 0,-28-8 0,1 1 0,-1 1 0,0 0 0,17 8 0,-18-6 0,0 0 0,0 0 0,0 1 0,-1 1 0,0 0 0,-1 0 0,1 1 0,11 15 0,-14-18 0,-1 0 0,1 0 0,1-1 0,-1 1 0,1-2 0,0 1 0,0-1 0,0 0 0,0-1 0,1 0 0,0 0 0,-1-1 0,1 0 0,0-1 0,0 1 0,0-2 0,0 1 0,0-1 0,10-2 0,-10 0 23,-1-1-1,1 0 1,-1-1-1,15-8 1,-16 8-269,1 0-1,-1 0 1,1 1 0,0 0-1,14-4 1,-1 4-6580</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6T17:33:09.518"/>
    </inkml:context>
    <inkml:brush xml:id="br0">
      <inkml:brushProperty name="width" value="0.035" units="cm"/>
      <inkml:brushProperty name="height" value="0.035" units="cm"/>
      <inkml:brushProperty name="color" value="#66CC00"/>
    </inkml:brush>
  </inkml:definitions>
  <inkml:trace contextRef="#ctx0" brushRef="#br0">1 193 24575,'9'-1'0,"0"0"0,1-1 0,-1 0 0,0 0 0,0-1 0,-1 0 0,13-6 0,29-10 0,5 4 0,222-55 0,-233 61 0,-28 7 0,0-1 0,0-1 0,29-12 0,-30 10 0,1 1 0,-1 0 0,1 0 0,0 2 0,0 0 0,0 1 0,0 1 0,0 0 0,0 1 0,1 0 0,-1 2 0,18 3 0,7 5 0,-1 1 0,0 2 0,57 28 0,-83-36 0,0 0 0,26 5 0,-28-8 0,1 1 0,-1 1 0,0 0 0,17 8 0,-18-6 0,0 0 0,0 0 0,0 1 0,-1 1 0,0 0 0,-1 0 0,1 1 0,11 15 0,-14-18 0,-1 0 0,1 0 0,1-1 0,-1 1 0,1-2 0,0 1 0,0-1 0,0 0 0,0-1 0,1 0 0,0 0 0,-1-1 0,1 0 0,0-1 0,0 1 0,0-2 0,0 1 0,0-1 0,10-2 0,-10 0 23,-1-1-1,1 0 1,-1-1-1,15-8 1,-16 8-269,1 0-1,-1 0 1,1 1 0,0 0-1,14-4 1,-1 4-6580</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6T18:19:55.608"/>
    </inkml:context>
    <inkml:brush xml:id="br0">
      <inkml:brushProperty name="width" value="0.035" units="cm"/>
      <inkml:brushProperty name="height" value="0.035" units="cm"/>
      <inkml:brushProperty name="color" value="#FF0066"/>
    </inkml:brush>
  </inkml:definitions>
  <inkml:trace contextRef="#ctx0" brushRef="#br0">1 164 24575,'0'-1'0,"0"0"0,1 0 0,-1 0 0,1 0 0,0 0 0,-1-1 0,1 1 0,0 0 0,-1 0 0,1 1 0,0-1 0,0 0 0,0 0 0,0 0 0,0 0 0,0 1 0,2-2 0,24-14 0,-16 10 0,15-7 0,0 0 0,33-10 0,-5 2 0,-46 17 0,17-7 0,0 1 0,1 1 0,31-6 0,-50 13 0,-1 1 0,0 0 0,1 1 0,0-1 0,-1 1 0,1 1 0,-1-1 0,1 1 0,-1 0 0,1 0 0,-1 1 0,0 0 0,0 0 0,0 1 0,0-1 0,0 1 0,0 1 0,9 6 0,122 110 0,-136-119-7,13 11 71,31 21 0,-38-30-250,0 1 0,-1-1 1,1-1-1,1 1 0,-1-1 0,0 0 1,14 1-1,5 0-6640</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6T18:19:55.609"/>
    </inkml:context>
    <inkml:brush xml:id="br0">
      <inkml:brushProperty name="width" value="0.035" units="cm"/>
      <inkml:brushProperty name="height" value="0.035" units="cm"/>
      <inkml:brushProperty name="color" value="#FF0066"/>
    </inkml:brush>
  </inkml:definitions>
  <inkml:trace contextRef="#ctx0" brushRef="#br0">1 197 24575,'1'4'0,"-1"0"0,1 0 0,1 0 0,-1-1 0,0 1 0,1 0 0,0-1 0,0 1 0,0-1 0,0 1 0,1-1 0,-1 0 0,1 0 0,0 0 0,0 0 0,0-1 0,0 1 0,0-1 0,1 1 0,-1-1 0,1 0 0,5 2 0,4 2 0,1 0 0,-1-1 0,1-1 0,0 0 0,17 3 0,-22-6 0,0-1 0,0 0 0,0-1 0,0 1 0,0-2 0,-1 1 0,1-1 0,0-1 0,-1 1 0,1-1 0,-1-1 0,0 0 0,0 0 0,0 0 0,0-1 0,-1 0 0,12-12 0,9-9 0,-1-1 0,44-60 0,-30 36 0,-37 46 0,0 0 0,1 0 0,0 1 0,0 0 0,0 0 0,0 0 0,0 1 0,1-1 0,0 1 0,0 1 0,0-1 0,0 1 0,0 0 0,0 0 0,1 1 0,-1 0 0,0 0 0,1 0 0,-1 1 0,1 0 0,8 1 0,-4 1 0,0 0 0,-1 1 0,1 0 0,-1 0 0,0 1 0,0 1 0,0 0 0,0 0 0,-1 1 0,0 0 0,15 12 0,10 10 0,-22-18 0,0 0 0,0 0 0,-1 1 0,0 0 0,-1 1 0,14 20 0,-18-24 23,0 1-1,1-1 0,0-1 0,0 1 1,13 9-1,23 26-1521,-29-25-5327</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6T20:45:42.085"/>
    </inkml:context>
    <inkml:brush xml:id="br0">
      <inkml:brushProperty name="width" value="0.035" units="cm"/>
      <inkml:brushProperty name="height" value="0.035" units="cm"/>
      <inkml:brushProperty name="color" value="#66CC00"/>
    </inkml:brush>
  </inkml:definitions>
  <inkml:trace contextRef="#ctx0" brushRef="#br0">1 193 24575,'9'-1'0,"0"0"0,1-1 0,-1 0 0,0 0 0,0-1 0,-1 0 0,13-6 0,29-10 0,5 4 0,222-55 0,-233 61 0,-28 7 0,0-1 0,0-1 0,29-12 0,-30 10 0,1 1 0,-1 0 0,1 0 0,0 2 0,0 0 0,0 1 0,0 1 0,0 0 0,0 1 0,1 0 0,-1 2 0,18 3 0,7 5 0,-1 1 0,0 2 0,57 28 0,-83-36 0,0 0 0,26 5 0,-28-8 0,1 1 0,-1 1 0,0 0 0,17 8 0,-18-6 0,0 0 0,0 0 0,0 1 0,-1 1 0,0 0 0,-1 0 0,1 1 0,11 15 0,-14-18 0,-1 0 0,1 0 0,1-1 0,-1 1 0,1-2 0,0 1 0,0-1 0,0 0 0,0-1 0,1 0 0,0 0 0,-1-1 0,1 0 0,0-1 0,0 1 0,0-2 0,0 1 0,0-1 0,10-2 0,-10 0 23,-1-1-1,1 0 1,-1-1-1,15-8 1,-16 8-269,1 0-1,-1 0 1,1 1 0,0 0-1,14-4 1,-1 4-6580</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18:45:27.769"/>
    </inkml:context>
    <inkml:brush xml:id="br0">
      <inkml:brushProperty name="width" value="0.035" units="cm"/>
      <inkml:brushProperty name="height" value="0.035" units="cm"/>
      <inkml:brushProperty name="color" value="#FF0066"/>
    </inkml:brush>
  </inkml:definitions>
  <inkml:trace contextRef="#ctx0" brushRef="#br0">1 197 24575,'1'4'0,"-1"0"0,1 0 0,1 0 0,-1-1 0,0 1 0,1 0 0,0-1 0,0 1 0,0-1 0,0 1 0,1-1 0,-1 0 0,1 0 0,0 0 0,0 0 0,0-1 0,0 1 0,0-1 0,1 1 0,-1-1 0,1 0 0,5 2 0,4 2 0,1 0 0,-1-1 0,1-1 0,0 0 0,17 3 0,-22-6 0,0-1 0,0 0 0,0-1 0,0 1 0,0-2 0,-1 1 0,1-1 0,0-1 0,-1 1 0,1-1 0,-1-1 0,0 0 0,0 0 0,0 0 0,0-1 0,-1 0 0,12-12 0,9-9 0,-1-1 0,44-60 0,-30 36 0,-37 46 0,0 0 0,1 0 0,0 1 0,0 0 0,0 0 0,0 0 0,0 1 0,1-1 0,0 1 0,0 1 0,0-1 0,0 1 0,0 0 0,0 0 0,1 1 0,-1 0 0,0 0 0,1 0 0,-1 1 0,1 0 0,8 1 0,-4 1 0,0 0 0,-1 1 0,1 0 0,-1 0 0,0 1 0,0 1 0,0 0 0,0 0 0,-1 1 0,0 0 0,15 12 0,10 10 0,-22-18 0,0 0 0,0 0 0,-1 1 0,0 0 0,-1 1 0,14 20 0,-18-24 23,0 1-1,1-1 0,0-1 0,0 1 1,13 9-1,23 26-1521,-29-25-5327</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18:50:37.167"/>
    </inkml:context>
    <inkml:brush xml:id="br0">
      <inkml:brushProperty name="width" value="0.035" units="cm"/>
      <inkml:brushProperty name="height" value="0.035" units="cm"/>
      <inkml:brushProperty name="color" value="#004F8B"/>
    </inkml:brush>
  </inkml:definitions>
  <inkml:trace contextRef="#ctx0" brushRef="#br0">1 0 24575,'66'69'0,"70"93"0,-14-3 0,142 170 0,-102-154 0,15 17 0,-132-136 0,-2 2 0,56 104 0,44 140 0,-81-134 0,9 23 0,122 332 0,-129-332 0,80 374 0,-91-323 0,-7 6 0,-10-48 0,-21-119 0,7 163 0,-24 87 0,-1-124 0,3 234 0,-6-370 0,4-56 0,0 1 0,1-1 0,1 1 0,2 22 0,1-18 0,4 41 0,-6-58 0,-1 1 0,0-1 0,0 1 0,0-1 0,-1 1 0,1-1 0,-1 0 0,0 1 0,0-1 0,0 0 0,0 0 0,0 1 0,-3 2 0,4-5 0,-1-1 0,0 1 0,0 0 0,1-1 0,-1 1 0,0-1 0,0 1 0,1-1 0,-1 0 0,0 1 0,0-1 0,0 0 0,0 1 0,0-1 0,0 0 0,1 0 0,-1 0 0,0 0 0,0 0 0,0 0 0,0 0 0,0 0 0,0 0 0,0-1 0,0 1 0,0 0 0,1 0 0,-1-1 0,0 1 0,0-1 0,0 1 0,1-1 0,-1 1 0,0-1 0,0 1 0,1-1 0,-1 0 0,0 1 0,0-2 0,-25-30 0,-85-164 0,75 130 0,23 46 0,13 20 0,0 0 0,-1 0 0,1 0 0,0 0 0,0 0 0,0 0 0,0 0 0,0 0 0,-1 0 0,1 0 0,0 0 0,0 0 0,0 0 0,0 0 0,0 0 0,-1 0 0,1 0 0,0 0 0,0 0 0,0 0 0,0 0 0,0 0 0,0 0 0,-1 0 0,1 1 0,0-1 0,0 0 0,0 0 0,0 0 0,0 0 0,0 0 0,0 0 0,0 0 0,-1 1 0,1-1 0,0 0 0,0 0 0,0 0 0,0 0 0,0 0 0,0 1 0,0-1 0,0 0 0,0 0 0,0 0 0,0 0 0,0 0 0,0 1 0,0-1 0,0 0 0,0 0 0,0 0 0,0 0 0,0 0 0,1 1 0,-1-1 0,0 0 0,0 0 0,0 0 0,1 6 0,0 0 0,0 0 0,0 0 0,1 0 0,3 8 0,55 145 0,-26-66 0,-33-90 0,-1-1 0,1 1 0,0-1 0,0 0 0,0 0 0,0 1 0,0-1 0,1 0 0,-1 0 0,1 0 0,-1 0 0,1-1 0,0 1 0,0 0 0,0-1 0,-1 1 0,2-1 0,-1 1 0,0-1 0,0 0 0,0 0 0,1 0 0,-1 0 0,0 0 0,1-1 0,-1 1 0,0-1 0,1 0 0,-1 1 0,1-1 0,-1 0 0,1 0 0,-1-1 0,1 1 0,-1 0 0,1-1 0,-1 0 0,0 1 0,1-1 0,-1 0 0,0 0 0,0 0 0,1-1 0,-1 1 0,0 0 0,0-1 0,-1 0 0,1 1 0,0-1 0,0 0 0,-1 0 0,3-3 0,11-16 0,-1-1 0,-1 0 0,-1-1 0,-1-1 0,15-47 0,-13 34 0,1-2 0,-9 23 0,1 0 0,0 1 0,1-1 0,1 1 0,0 1 0,1-1 0,18-21 0,-15 22-227,-1-1-1,0 0 1,0-1-1,-2 0 1,15-35-1,-15 30-6598</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18:50:43.991"/>
    </inkml:context>
    <inkml:brush xml:id="br0">
      <inkml:brushProperty name="width" value="0.035" units="cm"/>
      <inkml:brushProperty name="height" value="0.035" units="cm"/>
      <inkml:brushProperty name="color" value="#004F8B"/>
    </inkml:brush>
  </inkml:definitions>
  <inkml:trace contextRef="#ctx0" brushRef="#br0">1 0 24575,'-1'10'0,"1"-1"0,1 0 0,0 0 0,1 1 0,1-1 0,0 0 0,0 0 0,2 0 0,-1-1 0,2 1 0,0-1 0,0 1 0,1-1 0,1 0 0,0-1 0,0 1 0,16 9 0,20 10 0,3-1 0,1-2 0,74 30 0,-35-17 0,14 8 0,166 54 0,-189-75 0,307 101 0,-199-61 0,171 63 0,-44-17 0,-189-70 0,179 78 0,-123-41 0,46 22 0,29 12 0,-178-81 0,-3 2 0,113 62 0,-90-36 0,-36-23 0,-1 2 0,51 43 0,-15-5 0,-43-35 0,-3 1 0,-2 1 0,54 66 0,-76-74 0,-9-10 0,2 0 0,2-1 0,36 31 0,-50-48 0,6 3 0,-1 1 0,0 0 0,-1 0 0,-1 0 0,0 1 0,-1 0 0,-1 1 0,11 21 0,-3 14 0,16 96 0,-15-75 0,-10-46 0,-2-1 0,2 27 0,-8 259 0,-53-368 0,37 47 0,0 0 0,-2 0 0,0 1 0,-1 1 0,-1 0 0,-1 1 0,-27-11 0,-21-4 0,-80-23 0,104 37 0,38 12 0,27 8 0,35 15 0,-2 2 0,-2 1 0,-1 2 0,66 47 0,-67-45 0,93 42 0,-69-41 0,-66-28 0,0-1 0,0 0 0,1 0 0,-1-1 0,1 1 0,0-1 0,-1 0 0,1 0 0,12 1 0,-17-3 0,0 1 0,0-1 0,0 1 0,0-1 0,0 0 0,0 0 0,0 1 0,-1-1 0,1 0 0,0 0 0,-1 0 0,1 0 0,-1 0 0,1-1 0,-1 1 0,0 0 0,0 0 0,0-1 0,0 1 0,0 0 0,0-1 0,-1 1 0,1-1 0,-1 1 0,1 0 0,-1-1 0,0 1 0,0-3 0,3-49 0,-4 43 0,0-44 0,-1 4 0,10-62 0,-4 95 0,0-1 0,2 1 0,1 0 0,1 0 0,0 1 0,2 0 0,18-21 0,-19 26-273,1-1 0,1 1 0,1 1 0,14-12 0,3 5-6553</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6T17:33:09.518"/>
    </inkml:context>
    <inkml:brush xml:id="br0">
      <inkml:brushProperty name="width" value="0.035" units="cm"/>
      <inkml:brushProperty name="height" value="0.035" units="cm"/>
      <inkml:brushProperty name="color" value="#66CC00"/>
    </inkml:brush>
  </inkml:definitions>
  <inkml:trace contextRef="#ctx0" brushRef="#br0">1 193 24575,'9'-1'0,"0"0"0,1-1 0,-1 0 0,0 0 0,0-1 0,-1 0 0,13-6 0,29-10 0,5 4 0,222-55 0,-233 61 0,-28 7 0,0-1 0,0-1 0,29-12 0,-30 10 0,1 1 0,-1 0 0,1 0 0,0 2 0,0 0 0,0 1 0,0 1 0,0 0 0,0 1 0,1 0 0,-1 2 0,18 3 0,7 5 0,-1 1 0,0 2 0,57 28 0,-83-36 0,0 0 0,26 5 0,-28-8 0,1 1 0,-1 1 0,0 0 0,17 8 0,-18-6 0,0 0 0,0 0 0,0 1 0,-1 1 0,0 0 0,-1 0 0,1 1 0,11 15 0,-14-18 0,-1 0 0,1 0 0,1-1 0,-1 1 0,1-2 0,0 1 0,0-1 0,0 0 0,0-1 0,1 0 0,0 0 0,-1-1 0,1 0 0,0-1 0,0 1 0,0-2 0,0 1 0,0-1 0,10-2 0,-10 0 23,-1-1-1,1 0 1,-1-1-1,15-8 1,-16 8-269,1 0-1,-1 0 1,1 1 0,0 0-1,14-4 1,-1 4-6580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21:05:41.692"/>
    </inkml:context>
    <inkml:brush xml:id="br0">
      <inkml:brushProperty name="width" value="0.035" units="cm"/>
      <inkml:brushProperty name="height" value="0.035" units="cm"/>
      <inkml:brushProperty name="color" value="#FF0066"/>
    </inkml:brush>
  </inkml:definitions>
  <inkml:trace contextRef="#ctx0" brushRef="#br0">189 1 24575,'3'0'0,"-1"0"0,1 0 0,0 1 0,0-1 0,-1 1 0,1-1 0,0 1 0,-1 0 0,1 0 0,-1 0 0,1 0 0,-1 1 0,1-1 0,-1 1 0,0-1 0,0 1 0,4 4 0,-3-3 0,-1 1 0,1 0 0,0 0 0,-1 0 0,0 0 0,0 0 0,-1 1 0,1-1 0,1 9 0,-1-3 0,-1 1 0,0-1 0,0 1 0,-1-1 0,-1 1 0,0-1 0,0 1 0,-5 15 0,4-18 0,-1 0 0,-1 0 0,0 0 0,0-1 0,0 1 0,-1-1 0,0 0 0,0 0 0,-1-1 0,0 0 0,0 0 0,0 0 0,-1-1 0,-9 7 0,15-11 0,-1 0 0,0 0 0,1 0 0,0 0 0,-1 0 0,1 0 0,0 0 0,-1 1 0,1-1 0,0 1 0,0-1 0,0 1 0,0-1 0,-1 4 0,2-4 0,1 0 0,-1 0 0,0 0 0,0-1 0,1 1 0,-1 0 0,1 0 0,-1 0 0,1-1 0,-1 1 0,1 0 0,-1 0 0,1-1 0,-1 1 0,1-1 0,0 1 0,0-1 0,-1 1 0,1-1 0,0 1 0,0-1 0,-1 1 0,1-1 0,0 0 0,0 1 0,0-1 0,0 0 0,0 0 0,1 0 0,-2 1 0,0-1 0,0 0 0,1 1 0,-1-1 0,0 1 0,0-1 0,0 0 0,0 1 0,0-1 0,0 1 0,0-1 0,0 1 0,0-1 0,0 0 0,0 1 0,0-1 0,0 1 0,0-1 0,0 1 0,0-1 0,0 0 0,-1 1 0,1-1 0,0 1 0,0-1 0,0 0 0,-1 1 0,1-1 0,0 0 0,0 1 0,-1-1 0,1 0 0,0 0 0,-1 1 0,-13 16 0,12-14 0,1-2 0,0 0 0,0-1 0,0 1 0,0 0 0,1 0 0,-1 0 0,0 0 0,1 0 0,-1 1 0,1-1 0,-1 0 0,1 0 0,-1 0 0,1 0 0,0 1 0,0-1 0,-1 0 0,1 0 0,0 1 0,0-1 0,0 0 0,1 0 0,-1 0 0,0 1 0,1 1 0,0-1 0,1 0 0,0 0 0,0-1 0,0 1 0,0 0 0,0-1 0,0 1 0,0-1 0,5 2 0,1 2 0,-7-4 0,0-1 0,-1 0 0,1 1 0,-1-1 0,1 0 0,-1 1 0,1-1 0,-1 1 0,1-1 0,-1 1 0,1-1 0,-1 1 0,0-1 0,1 1 0,-1-1 0,0 1 0,1 0 0,-1-1 0,0 1 0,0-1 0,1 1 0,-1 0 0,0-1 0,0 1 0,0 0 0,0-1 0,0 1 0,0 0 0,0-1 0,0 2 0,-1 0 0,0-1 0,0 1 0,1 0 0,-1-1 0,0 1 0,-1-1 0,1 1 0,0-1 0,0 0 0,-1 1 0,-1 0 0,-2 3 0,-1-1 0,-1 0 0,1 0 0,-13 6 0,-23-1 0,33-8 0,1 1 0,0-1 0,-1 1 0,1 1 0,0 0 0,-12 6 0,18-8 0,1-1 0,0 1 0,0 0 0,0 0 0,0 0 0,-1 1 0,1-1 0,1 0 0,-1 0 0,0 1 0,0-1 0,0 0 0,1 1 0,-1-1 0,0 1 0,0 2 0,1-1 0,0-1 0,0 1 0,0-1 0,0 1 0,1 0 0,-1-1 0,1 1 0,-1-1 0,1 1 0,0-1 0,0 1 0,0-1 0,2 3 0,1 1 0,1-1 0,-1 1 0,1-1 0,0 0 0,1 0 0,0 0 0,-1-1 0,1 0 0,1 0 0,-1-1 0,0 1 0,1-1 0,8 2 0,35 21 0,-45-23 0,0 0 0,0 1 0,0 0 0,0 0 0,-1 0 0,0 1 0,0-1 0,7 10 0,-10-12 0,-1 0 0,1 0 0,0 1 0,-1-1 0,1 0 0,-1 0 0,1 1 0,-1-1 0,0 0 0,0 0 0,0 1 0,0-1 0,-1 0 0,1 1 0,-1-1 0,1 0 0,-1 0 0,0 0 0,0 0 0,0 1 0,0-1 0,0 0 0,0-1 0,0 1 0,-1 0 0,-1 2 0,-3 3-105,0 0 0,0 0 0,0 0 0,-1-1 0,0 0 0,0 0 0,-1-1 0,1 0 0,-1 0 0,0-1 0,-1 0 0,-14 5 0,2-5-6721</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6T17:34:05.683"/>
    </inkml:context>
    <inkml:brush xml:id="br0">
      <inkml:brushProperty name="width" value="0.035" units="cm"/>
      <inkml:brushProperty name="height" value="0.035" units="cm"/>
      <inkml:brushProperty name="color" value="#FF0066"/>
    </inkml:brush>
  </inkml:definitions>
  <inkml:trace contextRef="#ctx0" brushRef="#br0">1996 1 24575,'0'2'0,"1"0"0,-1 0 0,1 0 0,0 0 0,-1-1 0,1 1 0,0 0 0,0 0 0,0 0 0,0-1 0,1 1 0,-1 0 0,0-1 0,1 1 0,-1-1 0,1 0 0,2 3 0,34 20 0,-31-20 0,25 13 0,-17-9 0,-1 0 0,1 0 0,-1 2 0,-1-1 0,0 2 0,0 0 0,19 22 0,-15-9 0,-1 1 0,-1 0 0,-1 2 0,-2-1 0,0 1 0,-2 1 0,-1 0 0,-1 1 0,-1-1 0,-2 1 0,-1 1 0,-1-1 0,-2 0 0,-4 55 0,3-78 0,-1-1 0,-1 1 0,1-1 0,-1 1 0,0-1 0,0 0 0,0 0 0,-1 0 0,1 0 0,-1-1 0,-1 1 0,1-1 0,-1 1 0,1-1 0,-1 0 0,0-1 0,-1 1 0,1-1 0,-1 1 0,-5 1 0,-10 6 0,-1-1 0,0 0 0,-36 9 0,16-5 0,-123 54 0,-52 19 0,-86-10 0,223-59 0,54-12 0,-229 49 0,175-42 0,-97 5 0,49-7 0,-155 33 0,201-29 0,17-7 0,43-6 0,0 1 0,0 1 0,-41 12 0,56-13 0,0 0 0,0 0 0,0 0 0,1 0 0,-1 1 0,1 0 0,0 0 0,0 0 0,0 1 0,0 0 0,1 0 0,0 0 0,0 0 0,0 1 0,1 0 0,0-1 0,-3 9 0,-1 1 0,-4 8 0,2 1 0,0 0 0,1 1 0,2 0 0,-6 39 0,10 69-1365,2-102-5461</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6T20:44:01.138"/>
    </inkml:context>
    <inkml:brush xml:id="br0">
      <inkml:brushProperty name="width" value="0.035" units="cm"/>
      <inkml:brushProperty name="height" value="0.035" units="cm"/>
      <inkml:brushProperty name="color" value="#66CC00"/>
    </inkml:brush>
  </inkml:definitions>
  <inkml:trace contextRef="#ctx0" brushRef="#br0">1 193 24575,'9'-1'0,"0"0"0,1-1 0,-1 0 0,0 0 0,0-1 0,-1 0 0,13-6 0,29-10 0,5 4 0,222-55 0,-233 61 0,-28 7 0,0-1 0,0-1 0,29-12 0,-30 10 0,1 1 0,-1 0 0,1 0 0,0 2 0,0 0 0,0 1 0,0 1 0,0 0 0,0 1 0,1 0 0,-1 2 0,18 3 0,7 5 0,-1 1 0,0 2 0,57 28 0,-83-36 0,0 0 0,26 5 0,-28-8 0,1 1 0,-1 1 0,0 0 0,17 8 0,-18-6 0,0 0 0,0 0 0,0 1 0,-1 1 0,0 0 0,-1 0 0,1 1 0,11 15 0,-14-18 0,-1 0 0,1 0 0,1-1 0,-1 1 0,1-2 0,0 1 0,0-1 0,0 0 0,0-1 0,1 0 0,0 0 0,-1-1 0,1 0 0,0-1 0,0 1 0,0-2 0,0 1 0,0-1 0,10-2 0,-10 0 23,-1-1-1,1 0 1,-1-1-1,15-8 1,-16 8-269,1 0-1,-1 0 1,1 1 0,0 0-1,14-4 1,-1 4-6580</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18:55:28.861"/>
    </inkml:context>
    <inkml:brush xml:id="br0">
      <inkml:brushProperty name="width" value="0.035" units="cm"/>
      <inkml:brushProperty name="height" value="0.035" units="cm"/>
      <inkml:brushProperty name="color" value="#FF0066"/>
    </inkml:brush>
  </inkml:definitions>
  <inkml:trace contextRef="#ctx0" brushRef="#br0">1 164 24575,'0'-1'0,"0"0"0,1 0 0,-1 0 0,1 0 0,0 0 0,-1-1 0,1 1 0,0 0 0,-1 0 0,1 1 0,0-1 0,0 0 0,0 0 0,0 0 0,0 0 0,0 1 0,2-2 0,24-14 0,-16 10 0,15-7 0,0 0 0,33-10 0,-5 2 0,-46 17 0,17-7 0,0 1 0,1 1 0,31-6 0,-50 13 0,-1 1 0,0 0 0,1 1 0,0-1 0,-1 1 0,1 1 0,-1-1 0,1 1 0,-1 0 0,1 0 0,-1 1 0,0 0 0,0 0 0,0 1 0,0-1 0,0 1 0,0 1 0,9 6 0,122 110 0,-136-119-7,13 11 71,31 21 0,-38-30-250,0 1 0,-1-1 1,1-1-1,1 1 0,-1-1 0,0 0 1,14 1-1,5 0-6640</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18:55:28.862"/>
    </inkml:context>
    <inkml:brush xml:id="br0">
      <inkml:brushProperty name="width" value="0.035" units="cm"/>
      <inkml:brushProperty name="height" value="0.035" units="cm"/>
      <inkml:brushProperty name="color" value="#FF0066"/>
    </inkml:brush>
  </inkml:definitions>
  <inkml:trace contextRef="#ctx0" brushRef="#br0">1 197 24575,'1'4'0,"-1"0"0,1 0 0,1 0 0,-1-1 0,0 1 0,1 0 0,0-1 0,0 1 0,0-1 0,0 1 0,1-1 0,-1 0 0,1 0 0,0 0 0,0 0 0,0-1 0,0 1 0,0-1 0,1 1 0,-1-1 0,1 0 0,5 2 0,4 2 0,1 0 0,-1-1 0,1-1 0,0 0 0,17 3 0,-22-6 0,0-1 0,0 0 0,0-1 0,0 1 0,0-2 0,-1 1 0,1-1 0,0-1 0,-1 1 0,1-1 0,-1-1 0,0 0 0,0 0 0,0 0 0,0-1 0,-1 0 0,12-12 0,9-9 0,-1-1 0,44-60 0,-30 36 0,-37 46 0,0 0 0,1 0 0,0 1 0,0 0 0,0 0 0,0 0 0,0 1 0,1-1 0,0 1 0,0 1 0,0-1 0,0 1 0,0 0 0,0 0 0,1 1 0,-1 0 0,0 0 0,1 0 0,-1 1 0,1 0 0,8 1 0,-4 1 0,0 0 0,-1 1 0,1 0 0,-1 0 0,0 1 0,0 1 0,0 0 0,0 0 0,-1 1 0,0 0 0,15 12 0,10 10 0,-22-18 0,0 0 0,0 0 0,-1 1 0,0 0 0,-1 1 0,14 20 0,-18-24 23,0 1-1,1-1 0,0-1 0,0 1 1,13 9-1,23 26-1521,-29-25-5327</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20:29:51.370"/>
    </inkml:context>
    <inkml:brush xml:id="br0">
      <inkml:brushProperty name="width" value="0.035" units="cm"/>
      <inkml:brushProperty name="height" value="0.035" units="cm"/>
      <inkml:brushProperty name="color" value="#66CC00"/>
    </inkml:brush>
  </inkml:definitions>
  <inkml:trace contextRef="#ctx0" brushRef="#br0">1 193 24575,'9'-1'0,"0"0"0,1-1 0,-1 0 0,0 0 0,0-1 0,-1 0 0,13-6 0,29-10 0,5 4 0,222-55 0,-233 61 0,-28 7 0,0-1 0,0-1 0,29-12 0,-30 10 0,1 1 0,-1 0 0,1 0 0,0 2 0,0 0 0,0 1 0,0 1 0,0 0 0,0 1 0,1 0 0,-1 2 0,18 3 0,7 5 0,-1 1 0,0 2 0,57 28 0,-83-36 0,0 0 0,26 5 0,-28-8 0,1 1 0,-1 1 0,0 0 0,17 8 0,-18-6 0,0 0 0,0 0 0,0 1 0,-1 1 0,0 0 0,-1 0 0,1 1 0,11 15 0,-14-18 0,-1 0 0,1 0 0,1-1 0,-1 1 0,1-2 0,0 1 0,0-1 0,0 0 0,0-1 0,1 0 0,0 0 0,-1-1 0,1 0 0,0-1 0,0 1 0,0-2 0,0 1 0,0-1 0,10-2 0,-10 0 23,-1-1-1,1 0 1,-1-1-1,15-8 1,-16 8-269,1 0-1,-1 0 1,1 1 0,0 0-1,14-4 1,-1 4-6580</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20:29:51.371"/>
    </inkml:context>
    <inkml:brush xml:id="br0">
      <inkml:brushProperty name="width" value="0.035" units="cm"/>
      <inkml:brushProperty name="height" value="0.035" units="cm"/>
      <inkml:brushProperty name="color" value="#66CC00"/>
    </inkml:brush>
  </inkml:definitions>
  <inkml:trace contextRef="#ctx0" brushRef="#br0">1 193 24575,'9'-1'0,"0"0"0,1-1 0,-1 0 0,0 0 0,0-1 0,-1 0 0,13-6 0,29-10 0,5 4 0,222-55 0,-233 61 0,-28 7 0,0-1 0,0-1 0,29-12 0,-30 10 0,1 1 0,-1 0 0,1 0 0,0 2 0,0 0 0,0 1 0,0 1 0,0 0 0,0 1 0,1 0 0,-1 2 0,18 3 0,7 5 0,-1 1 0,0 2 0,57 28 0,-83-36 0,0 0 0,26 5 0,-28-8 0,1 1 0,-1 1 0,0 0 0,17 8 0,-18-6 0,0 0 0,0 0 0,0 1 0,-1 1 0,0 0 0,-1 0 0,1 1 0,11 15 0,-14-18 0,-1 0 0,1 0 0,1-1 0,-1 1 0,1-2 0,0 1 0,0-1 0,0 0 0,0-1 0,1 0 0,0 0 0,-1-1 0,1 0 0,0-1 0,0 1 0,0-2 0,0 1 0,0-1 0,10-2 0,-10 0 23,-1-1-1,1 0 1,-1-1-1,15-8 1,-16 8-269,1 0-1,-1 0 1,1 1 0,0 0-1,14-4 1,-1 4-6580</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21:27:21.842"/>
    </inkml:context>
    <inkml:brush xml:id="br0">
      <inkml:brushProperty name="width" value="0.035" units="cm"/>
      <inkml:brushProperty name="height" value="0.035" units="cm"/>
      <inkml:brushProperty name="color" value="#004F8B"/>
    </inkml:brush>
  </inkml:definitions>
  <inkml:trace contextRef="#ctx0" brushRef="#br0">1 0 24575,'2'1'0,"-1"-1"0,1 0 0,-1 1 0,1 0 0,0-1 0,-1 1 0,1 0 0,-1 0 0,0 0 0,1 0 0,-1 0 0,0 0 0,0 0 0,1 0 0,-1 1 0,0-1 0,1 3 0,17 27 0,-17-28 0,12 22 0,1-1 0,0-1 0,2 0 0,1-1 0,26 26 0,311 315 0,-281-277 0,-5 3 0,89 147 0,-141-206 0,47 82 0,4-4 0,82 101 0,105 151 0,-213-296 0,-9-9 0,46 103 0,11 68 0,-31-75 0,-32-85 0,49 132 0,-65-164 0,-2 1 0,-2 0 0,7 67 0,-4-13 0,4-1 0,49 170 0,-8-49 0,-12 20 0,-19-116 0,-15-79 0,8 56 0,-9-37 0,2-1 0,26 77 0,-29-106 0,-2-3 0,-1 0 0,-1 0 0,0 0 0,-1 0 0,-2 24 0,-13 98 0,7-100 0,2 0 0,3 80 0,14-40 0,-8-56 0,4 52 0,-8-65 0,-1-2 0,0 0 0,0-1 0,0 1 0,-5 18 0,5-27 0,-1 0 0,1 0 0,-1 0 0,1 0 0,-1 0 0,0 0 0,0 0 0,0-1 0,0 1 0,0 0 0,-1-1 0,1 1 0,0-1 0,-1 1 0,1-1 0,-1 0 0,1 1 0,-1-1 0,0 0 0,1 0 0,-1 0 0,0 0 0,0-1 0,0 1 0,0 0 0,0-1 0,0 1 0,0-1 0,0 0 0,0 0 0,-3 0 0,0 0 0,-1 0 0,1-1 0,0 0 0,0 0 0,0-1 0,1 1 0,-1-1 0,0 0 0,1 0 0,-1-1 0,1 1 0,-1-1 0,1 0 0,0 0 0,-4-4 0,-5-6 0,1-1 0,1 0 0,-10-15 0,3 3 0,-16-22 0,16 20 0,-23-25 0,30 44 0,13 17 0,12 20 0,-4-14 0,0-1 0,0 0 0,1 0 0,1-1 0,13 11 0,-10-10 0,0 1 0,-1 1 0,14 19 0,-24-28 0,3 4 0,0 1 0,0-2 0,1 1 0,0-1 0,15 12 0,-21-20 0,0 1 0,0-1 0,0 0 0,0 0 0,0 0 0,0 0 0,0 0 0,1 0 0,-1 0 0,0-1 0,0 1 0,1-1 0,-1 0 0,0 0 0,1 1 0,-1-2 0,1 1 0,-1 0 0,0 0 0,1-1 0,-1 1 0,0-1 0,0 0 0,1 0 0,-1 0 0,0 0 0,0 0 0,0 0 0,0 0 0,0-1 0,0 1 0,-1-1 0,1 1 0,0-1 0,1-3 0,3-2 0,-1-1 0,-1 1 0,0-2 0,0 1 0,0 0 0,-1-1 0,0 1 0,-1-1 0,0 0 0,2-11 0,8-32 0,15-42 0,-21 67 0,1 1 0,1 0 0,21-44 0,9 15 126,-13 20-1617,-14 19-5335</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21:27:25.793"/>
    </inkml:context>
    <inkml:brush xml:id="br0">
      <inkml:brushProperty name="width" value="0.035" units="cm"/>
      <inkml:brushProperty name="height" value="0.035" units="cm"/>
      <inkml:brushProperty name="color" value="#004F8B"/>
    </inkml:brush>
  </inkml:definitions>
  <inkml:trace contextRef="#ctx0" brushRef="#br0">0 1 24575,'8'7'0,"0"-1"0,0 0 0,1-1 0,0 0 0,16 8 0,9 4 0,419 271 0,78 44 0,-361-244 0,310 113 0,-298-128 0,18 6 0,161 56 0,-113-39 0,-207-79 0,69 42 0,-109-58 0,45 29 0,-2 2 0,-1 2 0,45 46 0,-83-74 0,7 5 0,-2 1 0,0 0 0,0 0 0,-1 1 0,0 1 0,-1-1 0,-1 1 0,8 22 0,-6-9 0,0 2 0,-2-1 0,6 48 0,10 56 0,-12-89 0,-8-35 0,-1 0 0,0 1 0,0-1 0,1 12 0,-5-18 0,-4-8 0,-3-8 0,-1-1 0,0-1 0,-1 1 0,-1 1 0,0 0 0,-1 0 0,-29-22 0,28 24 0,1-1 0,1 0 0,0 0 0,0-1 0,2-1 0,-18-30 0,26 41 0,0 0 0,-1 0 0,1 0 0,-1 1 0,0-1 0,-1 1 0,1-1 0,-7-4 0,37 56 0,-17-36 0,0 1 0,1-1 0,0 0 0,1-1 0,0-1 0,1 0 0,0 0 0,0-2 0,16 9 0,-18-9 0,-1 0 0,-1 0 0,1 1 0,-1 1 0,-1 0 0,0 0 0,0 1 0,-1-1 0,6 14 0,-10-20 0,-1 0 0,1-1 0,0 1 0,0-1 0,1 0 0,-1 1 0,1-2 0,-1 1 0,1 0 0,0-1 0,7 4 0,-10-5 0,0-1 0,1 1 0,-1-1 0,0 1 0,0-1 0,0 0 0,0 0 0,0 1 0,1-1 0,-1 0 0,0 0 0,0 0 0,0 0 0,1 0 0,-1 0 0,0-1 0,0 1 0,0 0 0,1-1 0,-1 1 0,0 0 0,0-1 0,0 1 0,0-1 0,0 0 0,0 1 0,0-1 0,0 0 0,0 0 0,0 0 0,-1 0 0,1 1 0,0-1 0,0 0 0,-1 0 0,1 0 0,-1-1 0,1 1 0,-1 0 0,1 0 0,-1 0 0,1 0 0,-1 0 0,0-1 0,0 1 0,0 0 0,0-2 0,4-32 0,-2-1 0,-5-70 0,-1 22 0,6 55-28,0 0-1,8-34 1,-3 24-1252,-4 15-5546</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7T15:55:12.403"/>
    </inkml:context>
    <inkml:brush xml:id="br0">
      <inkml:brushProperty name="width" value="0.035" units="cm"/>
      <inkml:brushProperty name="height" value="0.035" units="cm"/>
      <inkml:brushProperty name="color" value="#FF0066"/>
    </inkml:brush>
  </inkml:definitions>
  <inkml:trace contextRef="#ctx0" brushRef="#br0">1 197 24575,'1'4'0,"-1"0"0,1 0 0,1 0 0,-1-1 0,0 1 0,1 0 0,0-1 0,0 1 0,0-1 0,0 1 0,1-1 0,-1 0 0,1 0 0,0 0 0,0 0 0,0-1 0,0 1 0,0-1 0,1 1 0,-1-1 0,1 0 0,5 2 0,4 2 0,1 0 0,-1-1 0,1-1 0,0 0 0,17 3 0,-22-6 0,0-1 0,0 0 0,0-1 0,0 1 0,0-2 0,-1 1 0,1-1 0,0-1 0,-1 1 0,1-1 0,-1-1 0,0 0 0,0 0 0,0 0 0,0-1 0,-1 0 0,12-12 0,9-9 0,-1-1 0,44-60 0,-30 36 0,-37 46 0,0 0 0,1 0 0,0 1 0,0 0 0,0 0 0,0 0 0,0 1 0,1-1 0,0 1 0,0 1 0,0-1 0,0 1 0,0 0 0,0 0 0,1 1 0,-1 0 0,0 0 0,1 0 0,-1 1 0,1 0 0,8 1 0,-4 1 0,0 0 0,-1 1 0,1 0 0,-1 0 0,0 1 0,0 1 0,0 0 0,0 0 0,-1 1 0,0 0 0,15 12 0,10 10 0,-22-18 0,0 0 0,0 0 0,-1 1 0,0 0 0,-1 1 0,14 20 0,-18-24 23,0 1-1,1-1 0,0-1 0,0 1 1,13 9-1,23 26-1521,-29-25-5327</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18:55:28.861"/>
    </inkml:context>
    <inkml:brush xml:id="br0">
      <inkml:brushProperty name="width" value="0.035" units="cm"/>
      <inkml:brushProperty name="height" value="0.035" units="cm"/>
      <inkml:brushProperty name="color" value="#FF0066"/>
    </inkml:brush>
  </inkml:definitions>
  <inkml:trace contextRef="#ctx0" brushRef="#br0">1 164 24575,'0'-1'0,"0"0"0,1 0 0,-1 0 0,1 0 0,0 0 0,-1-1 0,1 1 0,0 0 0,-1 0 0,1 1 0,0-1 0,0 0 0,0 0 0,0 0 0,0 0 0,0 1 0,2-2 0,24-14 0,-16 10 0,15-7 0,0 0 0,33-10 0,-5 2 0,-46 17 0,17-7 0,0 1 0,1 1 0,31-6 0,-50 13 0,-1 1 0,0 0 0,1 1 0,0-1 0,-1 1 0,1 1 0,-1-1 0,1 1 0,-1 0 0,1 0 0,-1 1 0,0 0 0,0 0 0,0 1 0,0-1 0,0 1 0,0 1 0,9 6 0,122 110 0,-136-119-7,13 11 71,31 21 0,-38-30-250,0 1 0,-1-1 1,1-1-1,1 1 0,-1-1 0,0 0 1,14 1-1,5 0-6640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21:05:44.784"/>
    </inkml:context>
    <inkml:brush xml:id="br0">
      <inkml:brushProperty name="width" value="0.035" units="cm"/>
      <inkml:brushProperty name="height" value="0.035" units="cm"/>
      <inkml:brushProperty name="color" value="#FF0066"/>
    </inkml:brush>
  </inkml:definitions>
  <inkml:trace contextRef="#ctx0" brushRef="#br0">1 8371 24575,'2097'36'-1425,"-730"-9"1358,-1160-38 813,264-52 0,-427 55-746,-1-3 0,0-2 0,-1-2 0,0-2 0,-1-3 0,42-26 0,334-203 0,-83 57 0,98-50 0,-218 98 0,30-17 0,296-113 0,-320 190 0,-149 61 0,0-4 0,125-70 0,-96 31 0,-3-5 0,145-140 0,34-80 0,-255 267 0,31-33 0,-3-2 0,-2-2 0,46-80 0,133-301 0,22-68 0,-233 483 0,303-560 0,-147 279 0,-12 22 0,-125 214 0,-2-2 0,-3-1 0,-3-2 0,26-119 0,30-326 0,10 11 0,-33 227 0,51-223 0,-38 296 0,-1 3 0,-58 161 0,2 1 0,1 1 0,33-64 0,-36 84 0,2 2 0,0 0 0,2 0 0,20-22 0,-24 32 0,0 0 0,0 1 0,1 1 0,0 1 0,1 0 0,0 0 0,18-6 0,29-13 0,63-39 0,-88 46 0,10-5 0,-1-2 0,56-48 0,28-37-1365,-115 102-5461</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20:29:51.370"/>
    </inkml:context>
    <inkml:brush xml:id="br0">
      <inkml:brushProperty name="width" value="0.035" units="cm"/>
      <inkml:brushProperty name="height" value="0.035" units="cm"/>
      <inkml:brushProperty name="color" value="#66CC00"/>
    </inkml:brush>
  </inkml:definitions>
  <inkml:trace contextRef="#ctx0" brushRef="#br0">1 193 24575,'9'-1'0,"0"0"0,1-1 0,-1 0 0,0 0 0,0-1 0,-1 0 0,13-6 0,29-10 0,5 4 0,222-55 0,-233 61 0,-28 7 0,0-1 0,0-1 0,29-12 0,-30 10 0,1 1 0,-1 0 0,1 0 0,0 2 0,0 0 0,0 1 0,0 1 0,0 0 0,0 1 0,1 0 0,-1 2 0,18 3 0,7 5 0,-1 1 0,0 2 0,57 28 0,-83-36 0,0 0 0,26 5 0,-28-8 0,1 1 0,-1 1 0,0 0 0,17 8 0,-18-6 0,0 0 0,0 0 0,0 1 0,-1 1 0,0 0 0,-1 0 0,1 1 0,11 15 0,-14-18 0,-1 0 0,1 0 0,1-1 0,-1 1 0,1-2 0,0 1 0,0-1 0,0 0 0,0-1 0,1 0 0,0 0 0,-1-1 0,1 0 0,0-1 0,0 1 0,0-2 0,0 1 0,0-1 0,10-2 0,-10 0 23,-1-1-1,1 0 1,-1-1-1,15-8 1,-16 8-269,1 0-1,-1 0 1,1 1 0,0 0-1,14-4 1,-1 4-6580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20:29:51.371"/>
    </inkml:context>
    <inkml:brush xml:id="br0">
      <inkml:brushProperty name="width" value="0.035" units="cm"/>
      <inkml:brushProperty name="height" value="0.035" units="cm"/>
      <inkml:brushProperty name="color" value="#66CC00"/>
    </inkml:brush>
  </inkml:definitions>
  <inkml:trace contextRef="#ctx0" brushRef="#br0">1 193 24575,'9'-1'0,"0"0"0,1-1 0,-1 0 0,0 0 0,0-1 0,-1 0 0,13-6 0,29-10 0,5 4 0,222-55 0,-233 61 0,-28 7 0,0-1 0,0-1 0,29-12 0,-30 10 0,1 1 0,-1 0 0,1 0 0,0 2 0,0 0 0,0 1 0,0 1 0,0 0 0,0 1 0,1 0 0,-1 2 0,18 3 0,7 5 0,-1 1 0,0 2 0,57 28 0,-83-36 0,0 0 0,26 5 0,-28-8 0,1 1 0,-1 1 0,0 0 0,17 8 0,-18-6 0,0 0 0,0 0 0,0 1 0,-1 1 0,0 0 0,-1 0 0,1 1 0,11 15 0,-14-18 0,-1 0 0,1 0 0,1-1 0,-1 1 0,1-2 0,0 1 0,0-1 0,0 0 0,0-1 0,1 0 0,0 0 0,-1-1 0,1 0 0,0-1 0,0 1 0,0-2 0,0 1 0,0-1 0,10-2 0,-10 0 23,-1-1-1,1 0 1,-1-1-1,15-8 1,-16 8-269,1 0-1,-1 0 1,1 1 0,0 0-1,14-4 1,-1 4-6580</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21:16:25.858"/>
    </inkml:context>
    <inkml:brush xml:id="br0">
      <inkml:brushProperty name="width" value="0.035" units="cm"/>
      <inkml:brushProperty name="height" value="0.035" units="cm"/>
      <inkml:brushProperty name="color" value="#004F8B"/>
    </inkml:brush>
  </inkml:definitions>
  <inkml:trace contextRef="#ctx0" brushRef="#br0">4654 0 24575,'-47'2'0,"1"1"0,0 3 0,-53 13 0,-134 47 0,179-49 0,-161 57 0,-113 31 0,-118-41 0,304-51 0,-220 52 0,-134 88 0,371-106 0,2 6 0,-157 94 0,187-87 0,-105 88 0,102-73 0,-245 200 0,-12-21 0,330-240 0,0 1 0,1 2 0,1 0 0,1 1 0,0 1 0,1 1 0,1 0 0,1 2 0,-15 24 0,-13 38 0,29-53 0,-1 0 0,-23 31 0,-11 13 0,30-42 0,-35 41 0,55-73 0,1-1 0,0 1 0,0-1 0,0 1 0,0-1 0,-1 0 0,1 1 0,0-1 0,-1 0 0,1 1 0,0-1 0,0 0 0,-1 1 0,1-1 0,-1 0 0,1 0 0,0 1 0,-1-1 0,1 0 0,-1 0 0,1 0 0,0 1 0,-1-1 0,1 0 0,-1 0 0,1 0 0,-1 0 0,1 0 0,-1 0 0,1 0 0,0 0 0,-1 0 0,1 0 0,-1 0 0,1 0 0,-1 0 0,1-1 0,-1 1 0,1 0 0,0 0 0,-1 0 0,1-1 0,-1 1 0,1 0 0,0 0 0,-1-1 0,1 1 0,0 0 0,-1-1 0,1 1 0,0 0 0,0-1 0,-1 1 0,1-1 0,0 1 0,0 0 0,0-1 0,0 1 0,-1-1 0,1 1 0,0-1 0,0 1 0,0-1 0,0 1 0,0 0 0,0-1 0,0 1 0,0-2 0,-2-39 0,2 35 0,3-288 0,-2 361 0,1-33 0,-2 0 0,-1-1 0,-2 1 0,-1 0 0,-12 48 0,9-62 0,-12 48 0,18-64 0,1-1 0,-1 0 0,1 1 0,0 0 0,0-1 0,0 1 0,0-1 0,1 1 0,-1-1 0,1 0 0,0 1 0,0-1 0,0 1 0,0-1 0,4 6 0,-4-8 0,0 0 0,0 0 0,0 0 0,0 0 0,0 0 0,0-1 0,0 1 0,0 0 0,0-1 0,1 1 0,-1-1 0,0 1 0,0-1 0,1 0 0,-1 1 0,0-1 0,1 0 0,-1 0 0,0 0 0,1 0 0,-1 0 0,0 0 0,0 0 0,1 0 0,-1-1 0,0 1 0,1 0 0,-1-1 0,0 1 0,0-1 0,0 0 0,1 1 0,-1-1 0,0 0 0,0 0 0,0 0 0,1-1 0,6-4 0,0-1 0,0-1 0,10-11 0,-17 18 0,21-22 0,2 2 0,1 0 0,0 2 0,54-31 0,-46 29 0,-4 3-114,0 0 1,1 3-1,1 0 0,0 2 0,0 1 1,2 1-1,-1 2 0,1 2 0,1 0 1,-1 3-1,46-2 0,-52 7-6712</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21:16:30.106"/>
    </inkml:context>
    <inkml:brush xml:id="br0">
      <inkml:brushProperty name="width" value="0.035" units="cm"/>
      <inkml:brushProperty name="height" value="0.035" units="cm"/>
      <inkml:brushProperty name="color" value="#004F8B"/>
    </inkml:brush>
  </inkml:definitions>
  <inkml:trace contextRef="#ctx0" brushRef="#br0">1 1 24575,'10'7'0,"-1"1"0,1 0 0,-1 0 0,11 15 0,5 6 0,220 254 17,-41-44-202,156 149-722,-262-293 977,209 155 0,61-23-51,15-27-22,-320-168 2,265 120 1,-145-70 0,316 120 456,11-29 8,-504-171-464,594 157 0,-106-84 0,-442-69 0,-2 3 0,57 17 0,26 6 0,-56-18 0,0 5 0,-2 2 0,114 49 0,-150-52 0,123 50 0,-136-59 0,0-1 0,1-1 0,0-2 0,37 4 0,60 11 0,-123-20 0,0 0 0,-1 0 0,1 0 0,0 0 0,-1 1 0,1-1 0,-1-1 0,1 1 0,0 0 0,-1 0 0,1 0 0,0 0 0,-1 0 0,1 0 0,-1-1 0,1 1 0,0 0 0,-1-1 0,1 1 0,-1 0 0,1-1 0,-1 1 0,1-1 0,-1 1 0,1-1 0,-1 1 0,0-1 0,1 1 0,-1-1 0,1 0 0,-1 0 0,0-1 0,0 1 0,0 0 0,0-1 0,0 1 0,0 0 0,0-1 0,0 1 0,-1-1 0,1 1 0,-1 0 0,1-1 0,-1 0 0,-3-6 0,0 1 0,0 0 0,0 1 0,-6-7 0,-3-2 0,-2 1 0,-26-20 0,-19-19 0,-18-21 0,64 60 0,-1 1 0,0 0 0,-1 1 0,-20-12 0,-34-26 0,51 37 0,11 11 0,13 12 0,99 98 0,-27-3 0,21 24 0,-77-106 0,-13-16 0,-1 1 0,-1-1 0,0 1 0,0 0 0,7 13 0,-12-20 0,-1-1 0,0 1 0,0-1 0,0 1 0,0-1 0,0 1 0,0 0 0,0-1 0,0 1 0,0-1 0,0 1 0,0 0 0,0-1 0,0 1 0,0-1 0,0 1 0,-1 0 0,1-1 0,0 1 0,0-1 0,-1 1 0,1-1 0,0 1 0,-1-1 0,1 1 0,-1-1 0,1 1 0,0-1 0,-1 0 0,1 1 0,-1-1 0,1 0 0,-1 1 0,0-1 0,1 0 0,-1 0 0,1 1 0,-1-1 0,1 0 0,-1 0 0,-1 0 0,-28 6 0,27-6 0,-33 2 0,-46-3 0,-29 1 0,98 1 0,0 0 0,0 2 0,0-1 0,0 1 0,0 1 0,-13 6 0,6 0-195,0-1 0,-1-1 0,0-1 0,0 0 0,-1-2 0,-31 4 0,32-8-6631</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21:16:25.858"/>
    </inkml:context>
    <inkml:brush xml:id="br0">
      <inkml:brushProperty name="width" value="0.035" units="cm"/>
      <inkml:brushProperty name="height" value="0.035" units="cm"/>
      <inkml:brushProperty name="color" value="#004F8B"/>
    </inkml:brush>
  </inkml:definitions>
  <inkml:trace contextRef="#ctx0" brushRef="#br0">4654 0 24575,'-47'2'0,"1"1"0,0 3 0,-53 13 0,-134 47 0,179-49 0,-161 57 0,-113 31 0,-118-41 0,304-51 0,-220 52 0,-134 88 0,371-106 0,2 6 0,-157 94 0,187-87 0,-105 88 0,102-73 0,-245 200 0,-12-21 0,330-240 0,0 1 0,1 2 0,1 0 0,1 1 0,0 1 0,1 1 0,1 0 0,1 2 0,-15 24 0,-13 38 0,29-53 0,-1 0 0,-23 31 0,-11 13 0,30-42 0,-35 41 0,55-73 0,1-1 0,0 1 0,0-1 0,0 1 0,0-1 0,-1 0 0,1 1 0,0-1 0,-1 0 0,1 1 0,0-1 0,0 0 0,-1 1 0,1-1 0,-1 0 0,1 0 0,0 1 0,-1-1 0,1 0 0,-1 0 0,1 0 0,0 1 0,-1-1 0,1 0 0,-1 0 0,1 0 0,-1 0 0,1 0 0,-1 0 0,1 0 0,0 0 0,-1 0 0,1 0 0,-1 0 0,1 0 0,-1 0 0,1-1 0,-1 1 0,1 0 0,0 0 0,-1 0 0,1-1 0,-1 1 0,1 0 0,0 0 0,-1-1 0,1 1 0,0 0 0,-1-1 0,1 1 0,0 0 0,0-1 0,-1 1 0,1-1 0,0 1 0,0 0 0,0-1 0,0 1 0,-1-1 0,1 1 0,0-1 0,0 1 0,0-1 0,0 1 0,0 0 0,0-1 0,0 1 0,0-2 0,-2-39 0,2 35 0,3-288 0,-2 361 0,1-33 0,-2 0 0,-1-1 0,-2 1 0,-1 0 0,-12 48 0,9-62 0,-12 48 0,18-64 0,1-1 0,-1 0 0,1 1 0,0 0 0,0-1 0,0 1 0,0-1 0,1 1 0,-1-1 0,1 0 0,0 1 0,0-1 0,0 1 0,0-1 0,4 6 0,-4-8 0,0 0 0,0 0 0,0 0 0,0 0 0,0 0 0,0-1 0,0 1 0,0 0 0,0-1 0,1 1 0,-1-1 0,0 1 0,0-1 0,1 0 0,-1 1 0,0-1 0,1 0 0,-1 0 0,0 0 0,1 0 0,-1 0 0,0 0 0,0 0 0,1 0 0,-1-1 0,0 1 0,1 0 0,-1-1 0,0 1 0,0-1 0,0 0 0,1 1 0,-1-1 0,0 0 0,0 0 0,0 0 0,1-1 0,6-4 0,0-1 0,0-1 0,10-11 0,-17 18 0,21-22 0,2 2 0,1 0 0,0 2 0,54-31 0,-46 29 0,-4 3-114,0 0 1,1 3-1,1 0 0,0 2 0,0 1 1,2 1-1,-1 2 0,1 2 0,1 0 1,-1 3-1,46-2 0,-52 7-6712</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21:16:30.106"/>
    </inkml:context>
    <inkml:brush xml:id="br0">
      <inkml:brushProperty name="width" value="0.035" units="cm"/>
      <inkml:brushProperty name="height" value="0.035" units="cm"/>
      <inkml:brushProperty name="color" value="#004F8B"/>
    </inkml:brush>
  </inkml:definitions>
  <inkml:trace contextRef="#ctx0" brushRef="#br0">1 1 24575,'10'7'0,"-1"1"0,1 0 0,-1 0 0,11 15 0,5 6 0,220 254 17,-41-44-202,156 149-722,-262-293 977,209 155 0,61-23-51,15-27-22,-320-168 2,265 120 1,-145-70 0,316 120 456,11-29 8,-504-171-464,594 157 0,-106-84 0,-442-69 0,-2 3 0,57 17 0,26 6 0,-56-18 0,0 5 0,-2 2 0,114 49 0,-150-52 0,123 50 0,-136-59 0,0-1 0,1-1 0,0-2 0,37 4 0,60 11 0,-123-20 0,0 0 0,-1 0 0,1 0 0,0 0 0,-1 1 0,1-1 0,-1-1 0,1 1 0,0 0 0,-1 0 0,1 0 0,0 0 0,-1 0 0,1 0 0,-1-1 0,1 1 0,0 0 0,-1-1 0,1 1 0,-1 0 0,1-1 0,-1 1 0,1-1 0,-1 1 0,1-1 0,-1 1 0,0-1 0,1 1 0,-1-1 0,1 0 0,-1 0 0,0-1 0,0 1 0,0 0 0,0-1 0,0 1 0,0 0 0,0-1 0,0 1 0,-1-1 0,1 1 0,-1 0 0,1-1 0,-1 0 0,-3-6 0,0 1 0,0 0 0,0 1 0,-6-7 0,-3-2 0,-2 1 0,-26-20 0,-19-19 0,-18-21 0,64 60 0,-1 1 0,0 0 0,-1 1 0,-20-12 0,-34-26 0,51 37 0,11 11 0,13 12 0,99 98 0,-27-3 0,21 24 0,-77-106 0,-13-16 0,-1 1 0,-1-1 0,0 1 0,0 0 0,7 13 0,-12-20 0,-1-1 0,0 1 0,0-1 0,0 1 0,0-1 0,0 1 0,0 0 0,0-1 0,0 1 0,0-1 0,0 1 0,0 0 0,0-1 0,0 1 0,0-1 0,0 1 0,-1 0 0,1-1 0,0 1 0,0-1 0,-1 1 0,1-1 0,0 1 0,-1-1 0,1 1 0,-1-1 0,1 1 0,0-1 0,-1 0 0,1 1 0,-1-1 0,1 0 0,-1 1 0,0-1 0,1 0 0,-1 0 0,1 1 0,-1-1 0,1 0 0,-1 0 0,-1 0 0,-28 6 0,27-6 0,-33 2 0,-46-3 0,-29 1 0,98 1 0,0 0 0,0 2 0,0-1 0,0 1 0,0 1 0,-13 6 0,6 0-195,0-1 0,-1-1 0,0-1 0,0 0 0,-1-2 0,-31 4 0,32-8-6631</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21:16:25.858"/>
    </inkml:context>
    <inkml:brush xml:id="br0">
      <inkml:brushProperty name="width" value="0.035" units="cm"/>
      <inkml:brushProperty name="height" value="0.035" units="cm"/>
      <inkml:brushProperty name="color" value="#004F8B"/>
    </inkml:brush>
  </inkml:definitions>
  <inkml:trace contextRef="#ctx0" brushRef="#br0">6348 0 24575,'-65'2'0,"3"1"0,-1 3 0,-72 13 0,-183 47 0,244-49 0,-219 57 0,-154 31 0,-162-41 0,416-51 0,-301 52 0,-182 88 0,505-106 0,3 6 0,-214 94 0,255-87 0,-143 88 0,139-73 0,-334 200 0,-16-21 0,450-240 0,-1 1 0,2 2 0,2 0 0,0 1 0,1 1 0,1 1 0,1 0 0,2 2 0,-20 24 0,-19 38 0,40-53 0,-1 0 0,-31 31 0,-16 13 0,41-42 0,-47 41 0,75-73 0,1-1 0,0 1 0,0-1 0,0 1 0,0-1 0,-2 0 0,2 1 0,0-1 0,-1 0 0,1 1 0,0-1 0,0 0 0,-1 1 0,1-1 0,-2 0 0,2 0 0,0 1 0,-1-1 0,1 0 0,-1 0 0,1 0 0,0 1 0,-2-1 0,2 0 0,-1 0 0,1 0 0,-2 0 0,2 0 0,-1 0 0,1 0 0,0 0 0,-1 0 0,1 0 0,-2 0 0,2 0 0,-1 0 0,1-1 0,-1 1 0,1 0 0,0 0 0,-2 0 0,2-1 0,-1 1 0,1 0 0,0 0 0,-1-1 0,1 1 0,0 0 0,-2-1 0,2 1 0,0 0 0,0-1 0,-1 1 0,1-1 0,0 1 0,0 0 0,0-1 0,0 1 0,-2-1 0,2 1 0,0-1 0,0 1 0,0-1 0,0 1 0,0 0 0,0-1 0,0 1 0,0-2 0,-2-39 0,2 35 0,4-288 0,-3 361 0,2-33 0,-3 0 0,-1-1 0,-4 1 0,0 0 0,-17 48 0,13-62 0,-17 48 0,24-64 0,2-1 0,-1 0 0,1 1 0,0 0 0,0-1 0,0 1 0,0-1 0,1 1 0,-1-1 0,2 0 0,-1 1 0,0-1 0,1 1 0,-1-1 0,6 6 0,-6-8 0,1 0 0,-1 0 0,0 0 0,1 0 0,-1 0 0,1-1 0,-1 1 0,0 0 0,1-1 0,0 1 0,0-1 0,-1 1 0,0-1 0,2 0 0,-1 1 0,-1-1 0,2 0 0,-2 0 0,0 0 0,2 0 0,-2 0 0,1 0 0,-1 0 0,2 0 0,-2-1 0,1 1 0,0 0 0,0-1 0,-1 1 0,0-1 0,1 0 0,1 1 0,-2-1 0,0 0 0,1 0 0,-1 0 0,2-1 0,8-4 0,0-1 0,-1-1 0,15-11 0,-24 18 0,29-22 0,3 2 0,1 0 0,0 2 0,74-31 0,-63 29 0,-5 3-114,-1 0 1,2 3-1,1 0 0,1 2 0,-1 1 1,3 1-1,-1 2 0,1 2 0,1 0 1,-1 3-1,63-2 0,-71 7-6712</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21:16:30.106"/>
    </inkml:context>
    <inkml:brush xml:id="br0">
      <inkml:brushProperty name="width" value="0.035" units="cm"/>
      <inkml:brushProperty name="height" value="0.035" units="cm"/>
      <inkml:brushProperty name="color" value="#004F8B"/>
    </inkml:brush>
  </inkml:definitions>
  <inkml:trace contextRef="#ctx0" brushRef="#br0">1 1 24575,'12'7'0,"-2"1"0,1 0 0,0 0 0,12 15 0,6 6 0,253 254 17,-46-44-202,179 149-722,-302-293 977,241 155 0,71-23-51,17-27-22,-369-168 2,305 120 1,-167-70 0,365 120 456,12-29 8,-581-171-464,685 157 0,-122-84 0,-510-69 0,-2 3 0,66 17 0,29 6 0,-64-18 0,0 5 0,-3 2 0,132 49 0,-173-52 0,142 50 0,-157-59 0,0-1 0,1-1 0,0-2 0,43 4 0,69 11 0,-142-20 0,1 0 0,-2 0 0,1 0 0,0 0 0,-1 1 0,1-1 0,-1-1 0,1 1 0,0 0 0,-1 0 0,2 0 0,-1 0 0,-1 0 0,1 0 0,-1-1 0,1 1 0,0 0 0,-1-1 0,1 1 0,-1 0 0,1-1 0,-1 1 0,2-1 0,-2 1 0,1-1 0,-1 1 0,0-1 0,1 1 0,-1-1 0,1 0 0,-1 0 0,0-1 0,0 1 0,0 0 0,0-1 0,0 1 0,0 0 0,0-1 0,0 1 0,-1-1 0,1 1 0,-1 0 0,1-1 0,-1 0 0,-4-6 0,0 1 0,1 0 0,-1 1 0,-6-7 0,-4-2 0,-3 1 0,-29-20 0,-22-19 0,-21-21 0,74 60 0,-2 1 0,1 0 0,-1 1 0,-24-12 0,-39-26 0,59 37 0,13 11 0,15 12 0,114 98 0,-31-3 0,24 24 0,-89-106 0,-15-16 0,-1 1 0,-1-1 0,0 1 0,0 0 0,8 13 0,-14-20 0,-1-1 0,0 1 0,0-1 0,0 1 0,0-1 0,0 1 0,0 0 0,0-1 0,0 1 0,0-1 0,0 1 0,0 0 0,0-1 0,0 1 0,0-1 0,0 1 0,-1 0 0,1-1 0,0 1 0,0-1 0,-1 1 0,1-1 0,0 1 0,-1-1 0,1 1 0,-1-1 0,1 1 0,0-1 0,-1 0 0,1 1 0,-2-1 0,2 0 0,-1 1 0,0-1 0,1 0 0,-1 0 0,1 1 0,-1-1 0,1 0 0,-1 0 0,-2 0 0,-31 6 0,30-6 0,-37 2 0,-54-3 0,-33 1 0,113 1 0,0 0 0,0 2 0,0-1 0,0 1 0,0 1 0,-15 6 0,7 0-195,0-1 0,-1-1 0,-1-1 0,1 0 0,-1-2 0,-36 4 0,36-8-6631</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7T19:01:31.531"/>
    </inkml:context>
    <inkml:brush xml:id="br0">
      <inkml:brushProperty name="width" value="0.035" units="cm"/>
      <inkml:brushProperty name="height" value="0.035" units="cm"/>
      <inkml:brushProperty name="color" value="#E71224"/>
    </inkml:brush>
  </inkml:definitions>
  <inkml:trace contextRef="#ctx0" brushRef="#br0">373 0 24575,'-5'4'0,"0"-1"0,-1 1 0,1 0 0,1 0 0,-1 1 0,1-1 0,0 1 0,0 0 0,-4 6 0,-28 54 0,23-40 0,-177 356 0,176-344 0,1 1 0,-13 63 0,16-57 0,1 9 0,2 1 0,2 0 0,6 104 0,0-80 0,4 11 0,17 96 0,5 58 0,-21-181 0,3 0 0,3 0 0,35 106 0,2 13 0,-32-103 0,4 0 0,2-2 0,5 0 0,36 72 0,-54-131 0,1 0 0,19 22 0,4 5 0,-21-26 0,2-1 0,0-1 0,1 0 0,1-1 0,0 0 0,37 22 0,124 61 0,-171-94 0,35 16 0,1-1 0,1-2 0,1-2 0,57 12 0,-52-15 0,0 2 0,-1 2 0,74 35 0,128 89 0,-217-117 0,-2 1 0,-1 1 0,45 48 0,72 99 0,-84-87 0,104 184 0,-153-239 0,0 1 0,-2 1 0,-1 0 0,-2 0 0,8 42 0,-11-24 0,-1-1 0,-2 97 0,-5-93-1365,1-30-5461</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7T19:03:02.255"/>
    </inkml:context>
    <inkml:brush xml:id="br0">
      <inkml:brushProperty name="width" value="0.035" units="cm"/>
      <inkml:brushProperty name="height" value="0.035" units="cm"/>
      <inkml:brushProperty name="color" value="#E71224"/>
    </inkml:brush>
  </inkml:definitions>
  <inkml:trace contextRef="#ctx0" brushRef="#br0">403 0 24575,'-2'4'0,"1"0"0,-1 0 0,1 0 0,-1-1 0,0 1 0,-1-1 0,1 1 0,0-1 0,-1 0 0,0 0 0,-4 3 0,-8 11 0,-9 21 0,-24 49 0,38-72 0,0 1 0,0-1 0,-2-1 0,-25 26 0,-10 13 0,42-45 0,1-1 0,0 1 0,0 0 0,0 1 0,1-1 0,0 1 0,-2 14 0,-13 34 0,12-41 0,0 0 0,-5 25 0,8-27 0,-1-1 0,0 0 0,0 0 0,-1-1 0,-8 14 0,5-11 0,0 1 0,1 0 0,1 0 0,1 0 0,0 1 0,1 0 0,1 0 0,-2 28 0,3 1 0,2 1 0,6 45 0,-5-83 0,1 1 0,1-1 0,0 0 0,0 0 0,1-1 0,0 1 0,0-1 0,1 1 0,0-1 0,1-1 0,7 10 0,-1-3 0,1-1 0,1 0 0,0 0 0,26 17 0,-29-24 0,1 0 0,0-1 0,0 0 0,1-1 0,14 4 0,-12-4 0,0 0 0,-1 1 0,16 8 0,-29-13 0,0 1 0,0-1 0,0 1 0,0-1 0,0 1 0,0 0 0,0-1 0,0 1 0,0 0 0,0 0 0,0 0 0,0 0 0,0 0 0,-1 0 0,1 0 0,0 0 0,-1 0 0,1 0 0,-1 0 0,1 0 0,-1 0 0,0 1 0,1-1 0,-1 0 0,0 0 0,0 0 0,0 1 0,0-1 0,0 0 0,0 0 0,0 1 0,0-1 0,0 0 0,-1 0 0,1 1 0,-1-1 0,1 0 0,0 0 0,-1 0 0,0 0 0,1 0 0,-1 0 0,0 0 0,0 0 0,1 0 0,-1 0 0,0 0 0,-2 1 0,-6 7 0,-1 0 0,-1 0 0,-20 12 0,14-9 0,-1 1 0,7-6 0,1 0 0,0 1 0,1 0 0,0 0 0,0 1 0,1 0 0,0 0 0,0 1 0,1 0 0,-11 23 0,10-13 0,2 1 0,1 0 0,0 0 0,-2 32 0,4 88 0,2 9 0,4 118 0,-2-256 0,0-1 0,1 0 0,1 0 0,0 0 0,0 0 0,1 0 0,0-1 0,1 1 0,1-1 0,-1-1 0,1 1 0,11 12 0,5 2 0,0-1 0,2-2 0,27 20 0,-31-25 0,7 7-48,-22-17-99,1-1 1,0 0 0,0 0-1,0-1 1,0 1 0,1-1 0,0-1-1,11 5 1,2-2-6680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21:06:42.784"/>
    </inkml:context>
    <inkml:brush xml:id="br0">
      <inkml:brushProperty name="width" value="0.035" units="cm"/>
      <inkml:brushProperty name="height" value="0.035" units="cm"/>
      <inkml:brushProperty name="color" value="#00A0D7"/>
    </inkml:brush>
  </inkml:definitions>
  <inkml:trace contextRef="#ctx0" brushRef="#br0">0 0 24575,'7'0'0,"-1"1"0,1-1 0,-1 1 0,1 1 0,-1-1 0,0 1 0,0 0 0,1 1 0,-1-1 0,-1 1 0,1 0 0,0 1 0,-1-1 0,1 1 0,-1 0 0,4 5 0,0 0 0,-1 1 0,0 0 0,-1 0 0,0 0 0,-1 1 0,0 0 0,7 19 0,-7-16 0,-2 1 0,0 0 0,0 0 0,-2 1 0,2 21 0,-5 77 0,0 9 0,1-116 0,1 0 0,0 0 0,0-1 0,1 1 0,0 0 0,0-1 0,1 1 0,0-1 0,0 0 0,0 0 0,1 0 0,-1-1 0,2 1 0,-1-1 0,7 7 0,-3-5 0,1 0 0,0-1 0,0 0 0,0 0 0,1-1 0,0-1 0,0 1 0,0-2 0,11 4 0,-16-6 0,0 1 0,0 0 0,0 0 0,0 0 0,0 0 0,-1 1 0,7 4 0,-11-6 0,1 0 0,0-1 0,-1 1 0,1 0 0,0-1 0,-1 1 0,1 0 0,-1 0 0,1-1 0,-1 1 0,0 0 0,1 0 0,-1 0 0,0 0 0,1 0 0,-1 0 0,0-1 0,0 1 0,0 2 0,0-2 0,-1 0 0,1 1 0,-1-1 0,1 0 0,-1 0 0,1 1 0,-1-1 0,0 0 0,0 0 0,0 0 0,1 0 0,-1 0 0,0 0 0,0 0 0,-1 0 0,1-1 0,-2 2 0,-43 26 0,30-19 0,1 0 0,0 1 0,-16 15 0,27-22 0,0 1 0,0 0 0,0 1 0,1-1 0,0 1 0,0-1 0,0 1 0,1 0 0,-1 0 0,1 0 0,0 0 0,1 0 0,-1 1 0,-1 9 0,0 39 0,5 87 0,1-36 0,-2-82 0,1 0 0,2 0 0,0 0 0,1-1 0,11 33 0,-9-35 0,-2 0 0,5 31 0,-9-43 0,-1-1 0,0 1 0,0-1 0,0 1 0,-1-1 0,0 0 0,0 1 0,-1-1 0,0 0 0,-4 11 0,-1-3 0,-1 0 0,0 0 0,-17 22 0,20-31 0,0 0 0,0-1 0,-1 0 0,0 0 0,0-1 0,0 1 0,0-1 0,0 0 0,-1-1 0,-12 5 0,-44 14-1365,44-18-5461</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8T23:04:25.060"/>
    </inkml:context>
    <inkml:brush xml:id="br0">
      <inkml:brushProperty name="width" value="0.035" units="cm"/>
      <inkml:brushProperty name="height" value="0.035" units="cm"/>
      <inkml:brushProperty name="color" value="#AB008B"/>
    </inkml:brush>
  </inkml:definitions>
  <inkml:trace contextRef="#ctx0" brushRef="#br0">1 299 24575,'61'-54'0,"3"2"0,116-72 0,-166 115 0,1 0 0,0 1 0,0 1 0,0 0 0,1 1 0,-1 1 0,2 0 0,-1 1 0,0 1 0,1 1 0,0 0 0,-1 1 0,1 1 0,0 0 0,-1 2 0,1 0 0,0 0 0,-1 2 0,0 0 0,0 0 0,20 10 0,366 174 0,-389-183 0,0 0 0,0-1 0,0 0 0,1-1 0,-1-1 0,1 0 0,0-1 0,-1 0 0,1-1 0,21-2 0,-16-1 0,0-1 0,-1-1 0,1 0 0,-1-2 0,0 0 0,-1-1 0,17-10 0,14-6 12,-33 18-356,0-2-1,0 0 1,23-17 0,-25 13-6482</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04:16:50.540"/>
    </inkml:context>
    <inkml:brush xml:id="br0">
      <inkml:brushProperty name="width" value="0.035" units="cm"/>
      <inkml:brushProperty name="height" value="0.035" units="cm"/>
      <inkml:brushProperty name="color" value="#AB008B"/>
    </inkml:brush>
  </inkml:definitions>
  <inkml:trace contextRef="#ctx0" brushRef="#br0">1 299 24575,'61'-54'0,"3"2"0,116-72 0,-166 115 0,1 0 0,0 1 0,0 1 0,0 0 0,1 1 0,-1 1 0,2 0 0,-1 1 0,0 1 0,1 1 0,0 0 0,-1 1 0,1 1 0,0 0 0,-1 2 0,1 0 0,0 0 0,-1 2 0,0 0 0,0 0 0,20 10 0,366 174 0,-389-183 0,0 0 0,0-1 0,0 0 0,1-1 0,-1-1 0,1 0 0,0-1 0,-1 0 0,1-1 0,21-2 0,-16-1 0,0-1 0,-1-1 0,1 0 0,-1-2 0,0 0 0,-1-1 0,17-10 0,14-6 12,-33 18-356,0-2-1,0 0 1,23-17 0,-25 13-6482</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04:12:37.042"/>
    </inkml:context>
    <inkml:brush xml:id="br0">
      <inkml:brushProperty name="width" value="0.035" units="cm"/>
      <inkml:brushProperty name="height" value="0.035" units="cm"/>
      <inkml:brushProperty name="color" value="#FF0066"/>
    </inkml:brush>
  </inkml:definitions>
  <inkml:trace contextRef="#ctx0" brushRef="#br0">1 166 24575,'24'-25'0,"-4"4"0,35-29 0,-48 45 0,1 0 0,-1 0 0,1 1 0,0 0 0,0 0 0,0 0 0,1 1 0,-1 1 0,14-3 0,1 1 0,45-6 0,107-4 0,-154 14 0,1 1 0,0 1 0,0 1 0,-1 1 0,1 1 0,-1 0 0,-1 2 0,1 0 0,20 12 0,36 17 0,1-4 0,109 31 0,-104-34 0,20 6 0,-71-25 0,43 19 0,7 3 0,-74-30 0,-1 0 0,1-1 0,-1 0 0,1 0 0,0 0 0,0-1 0,-1-1 0,1 1 0,0-1 0,-1 0 0,1-1 0,0 0 0,-1 0 0,9-4 0,9-6 0,-1 0 0,39-28 0,-50 32 0,3-4-91,-1-1 1,-1-1-1,0 0 0,0 0 0,19-31 0,-19 28-729,-3 3-6006</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04:19:41.298"/>
    </inkml:context>
    <inkml:brush xml:id="br0">
      <inkml:brushProperty name="width" value="0.035" units="cm"/>
      <inkml:brushProperty name="height" value="0.035" units="cm"/>
      <inkml:brushProperty name="color" value="#004F8B"/>
    </inkml:brush>
  </inkml:definitions>
  <inkml:trace contextRef="#ctx0" brushRef="#br0">7664 1 24575,'-168'7'0,"-166"30"0,114-10 0,-663 9 0,657-34 0,-86 10 0,-26 0 0,-321 19 0,571-25 0,-224 27 0,24-1 0,-421 0 0,203 9 0,297-17 0,67-11 0,-182 22 0,285-30 0,-411 68 0,-57 1 0,478-72 0,1 3 0,-1 0 0,1 1 0,0 2 0,0 1 0,1 2 0,1 0 0,0 2 0,-48 30 0,29-16 0,-1-1 0,-91 35 0,82-37 0,30-11 0,0 2 0,0 0 0,2 2 0,0 0 0,1 2 0,-29 31 0,32-28 25,1 1 0,0 1 0,-19 36 0,-10 15-1490,37-61-5361</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19:27:05.045"/>
    </inkml:context>
    <inkml:brush xml:id="br0">
      <inkml:brushProperty name="width" value="0.035" units="cm"/>
      <inkml:brushProperty name="height" value="0.035" units="cm"/>
      <inkml:brushProperty name="color" value="#FF0066"/>
    </inkml:brush>
  </inkml:definitions>
  <inkml:trace contextRef="#ctx0" brushRef="#br0">1 166 24575,'24'-25'0,"-4"4"0,35-29 0,-48 45 0,1 0 0,-1 0 0,1 1 0,0 0 0,0 0 0,0 0 0,1 1 0,-1 1 0,14-3 0,1 1 0,45-6 0,107-4 0,-154 14 0,1 1 0,0 1 0,0 1 0,-1 1 0,1 1 0,-1 0 0,-1 2 0,1 0 0,20 12 0,36 17 0,1-4 0,109 31 0,-104-34 0,20 6 0,-71-25 0,43 19 0,7 3 0,-74-30 0,-1 0 0,1-1 0,-1 0 0,1 0 0,0 0 0,0-1 0,-1-1 0,1 1 0,0-1 0,-1 0 0,1-1 0,0 0 0,-1 0 0,9-4 0,9-6 0,-1 0 0,39-28 0,-50 32 0,3-4-91,-1-1 1,-1-1-1,0 0 0,0 0 0,19-31 0,-19 28-729,-3 3-6006</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6T18:53:47.261"/>
    </inkml:context>
    <inkml:brush xml:id="br0">
      <inkml:brushProperty name="width" value="0.035" units="cm"/>
      <inkml:brushProperty name="height" value="0.035" units="cm"/>
      <inkml:brushProperty name="color" value="#66CC00"/>
    </inkml:brush>
  </inkml:definitions>
  <inkml:trace contextRef="#ctx0" brushRef="#br0">0 0 24575,'6'1'0,"-1"0"0,1 0 0,-1 0 0,0 1 0,1-1 0,-1 1 0,0 0 0,0 1 0,0 0 0,-1-1 0,1 1 0,0 1 0,-1-1 0,0 1 0,0-1 0,0 1 0,0 1 0,-1-1 0,0 0 0,0 1 0,0 0 0,4 6 0,2 8 0,-1-1 0,0 1 0,-1 0 0,8 37 0,-8-18 0,-1 1 0,-1 69 0,-12 78 0,-20 15 0,15-134 0,-5 110 0,17-104 0,18 136 0,-9-134 0,-3-30 0,14 62 0,-14-91 0,0-1 0,2 1 0,0-2 0,0 1 0,14 17 0,0 0 0,42 79 0,-43-71 0,1 0 0,3-2 0,29 36 0,-46-67 0,-1-1 0,1 1 0,0-2 0,1 1 0,-1-1 0,1 0 0,0-1 0,0 0 0,0 0 0,1-1 0,14 3 0,-7-1 0,0 0 0,21 11 0,-36-15 0,0 0 0,-1-1 0,1 1 0,0 0 0,-1 0 0,1 0 0,-1 0 0,1 0 0,-1 0 0,0 1 0,1-1 0,-1 0 0,0 1 0,0-1 0,0 1 0,0-1 0,0 1 0,0-1 0,0 1 0,-1 0 0,1 0 0,-1-1 0,1 1 0,-1 0 0,1 0 0,-1 0 0,0-1 0,0 1 0,0 0 0,-1 3 0,0-2 0,0 0 0,0 0 0,-1 0 0,1 0 0,-1-1 0,0 1 0,0-1 0,0 1 0,0-1 0,-1 0 0,1 0 0,0 0 0,-1 0 0,1 0 0,-1 0 0,0-1 0,-3 2 0,-60 27 0,33-15 0,-44 25 0,67-34 0,1 1 0,-1 0 0,1 1 0,0 0 0,1 0 0,0 1 0,0 0 0,-8 13 0,-4 10 0,1 1 0,1 0 0,-18 53 0,15-33 0,15-41 0,0 1 0,1-1 0,1 2 0,0-1 0,1 0 0,0 1 0,1-1 0,0 1 0,1 0 0,2 25 0,5 2 0,3 19 0,2 85 0,-10-107 0,10 52 0,2 22 0,1 8 0,-8-81 0,3 60 0,-8-84 0,0 0 0,1 0 0,1 1 0,0-1 0,2-1 0,-1 1 0,2-1 0,7 15 0,12 18 0,30 43 0,4 6 0,-37-54 0,22 55 0,-37-77 0,-1-1 0,-1 1 0,0 0 0,-2 0 0,1 31 0,-5-1 0,-2-1 0,-3 0 0,-2 0 0,-14 49 0,17-75 0,-8 39 0,9-34 0,-2-1 0,-1 1 0,-2-1 0,-22 51 0,15-44 0,-18 56 0,26-66 0,0 0 0,-1-1 0,-2 0 0,0 0 0,-1-2 0,-17 23 0,2-12-1365,16-18-5461</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6T18:55:17.868"/>
    </inkml:context>
    <inkml:brush xml:id="br0">
      <inkml:brushProperty name="width" value="0.035" units="cm"/>
      <inkml:brushProperty name="height" value="0.035" units="cm"/>
      <inkml:brushProperty name="color" value="#E71224"/>
    </inkml:brush>
  </inkml:definitions>
  <inkml:trace contextRef="#ctx0" brushRef="#br0">1 0 24575,'8'5'0,"1"-2"0,-1 1 0,1 0 0,0-1 0,0 0 0,0 0 0,14 2 0,14 5 0,303 102 0,190 54 0,-463-150 0,2-1 0,0-3 0,1-1 0,1-2 0,75 3 0,-113-10 0,2 1 0,0 1 0,-2 1 0,1 1 0,-1 0 0,40 13 0,-16-6 0,0-2 0,1-2 0,102 9 0,-1-1 0,-29 2 0,0-5 0,234 8 0,-348-22 0,464 13 0,-71-2 0,-61-3 0,181 8 0,-479-11 0,0 1 0,86 18 0,-89-14 0,2-2 0,97 9 0,-59-13 0,0-2 0,-1-3 0,1-2 0,139-16 0,-85-1 0,3 5 0,287-7 0,31 11 0,-20-1 0,580 13 0,-763 12 0,-4-1 0,305-13 0,-543 2 0,-1 0 0,1 1 0,1 1 0,-1 0 0,-2 0 0,20 5 0,49 9 0,198 30 0,-244-39 0,-2 1 0,0 1 0,-1 1 0,-1 1 0,47 21 0,-38-12 0,-12-7 0,-1 1 0,0 1 0,30 21 0,1 1 0,-50-32 0,0 1 0,1-1 0,-3 1 0,3 1 0,-4-1 0,2 1 0,-2 0 0,-1 0 0,1 0 0,-2 1 0,8 11 0,-3 5 0,-7-18 0,1-1 0,-3 1 0,1-1 0,0 1 0,-2-1 0,1 1 0,-1 0 0,-1 0 0,0 8 0,-1-14 0,1 0 0,-2 1 0,1-1 0,0 0 0,1 0 0,-2 0 0,1 0 0,-1 0 0,1 0 0,0-1 0,-2 1 0,1 0 0,1 0 0,0-1 0,-2 1 0,1 0 0,1-1 0,-2 1 0,2-1 0,-1 0 0,0 1 0,0-1 0,-1 0 0,2 0 0,-2 0 0,2 0 0,-2 0 0,2 0 0,-2 0 0,1 0 0,1 0 0,-5-1 0,-66-11 0,70 12 0,-28-8 0,-1 0 0,2 0 0,1-2 0,-35-15 0,62 25 0,-1 0 0,1-1 0,-1 1 0,1-1 0,0 0 0,1 1 0,-2-1 0,1 1 0,-1-1 0,2 0 0,-1 1 0,1-1 0,-1 0 0,-1 0 0,2 0 0,0 1 0,-1-1 0,1-1 0,0 2 0,0-1 0,0 1 0,0 0 0,1-1 0,-1 1 0,0 0 0,0-1 0,2 1 0,-2 0 0,0-1 0,1 1 0,-1 0 0,0 0 0,1-1 0,-1 1 0,0 0 0,2 0 0,-2 0 0,1 0 0,-1-1 0,0 1 0,2 0 0,-2 0 0,1 0 0,-1 0 0,1 0 0,1 0 0,51 1 0,79 24 0,-20-3 0,-16 3 0,-94-25 0,-1 0 0,1 0 0,-1 0 0,2 0 0,-2 0 0,1 0 0,-1-1 0,0 1 0,1 0 0,-1-1 0,1 1 0,-1-1 0,-1 1 0,1-1 0,1 1 0,-1-1 0,1 1 0,-1-1 0,-1 0 0,1 1 0,1-1 0,-2 0 0,1 0 0,1 0 0,-2 1 0,1-1 0,-1 0 0,0 0 0,1 0 0,-1 0 0,2-1 0,9-30 0,-7 0-144,-2-54-1,-2 60-931,-2 4-5750</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21:31:32.844"/>
    </inkml:context>
    <inkml:brush xml:id="br0">
      <inkml:brushProperty name="width" value="0.035" units="cm"/>
      <inkml:brushProperty name="height" value="0.035" units="cm"/>
      <inkml:brushProperty name="color" value="#004F8B"/>
    </inkml:brush>
  </inkml:definitions>
  <inkml:trace contextRef="#ctx0" brushRef="#br0">0 1 24575,'85'85'0,"241"229"0,-25-70 0,-207-177 0,140 75 0,-84-56 0,-90-49 0,1-3 0,1-2 0,102 36 0,-149-64 0,0 2 0,0 0 0,-1 0 0,0 1 0,0 1 0,-1 1 0,0-1 0,0 2 0,-1 0 0,0 1 0,17 20 0,0 2 0,30 44 0,-49-61 0,0 0 0,-1 1 0,-1 0 0,0 1 0,6 24 0,-7-13 0,-2 0 0,0 0 0,0 41 0,-8 93 0,0-58 0,3 418 0,2-501 0,0 1 0,10 39 0,-1-11 0,0-8 0,-9-36 0,0-1 0,0 1 0,0 0 0,-1 0 0,0 0 0,0 0 0,-1 0 0,1 0 0,-2 0 0,0 8 0,1-14 0,0-1 0,0 1 0,0 0 0,-1-1 0,1 1 0,0 0 0,0-1 0,-1 1 0,1 0 0,0-1 0,-1 1 0,1-1 0,-1 1 0,1-1 0,-1 1 0,1 0 0,-1-1 0,1 0 0,-1 1 0,1-1 0,-1 1 0,1-1 0,-1 0 0,0 1 0,1-1 0,-1 0 0,0 0 0,1 1 0,-2-1 0,0 0 0,1 0 0,-1-1 0,0 1 0,1 0 0,-1-1 0,1 1 0,-1-1 0,1 0 0,-1 0 0,1 1 0,-1-1 0,-1-1 0,-36-35 0,36 35 0,-39-41 0,18 19 0,-30-36 0,96 128 0,-12-34-455,1-2 0,37 31 0,-55-53-6371</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21:31:34.063"/>
    </inkml:context>
    <inkml:brush xml:id="br0">
      <inkml:brushProperty name="width" value="0.035" units="cm"/>
      <inkml:brushProperty name="height" value="0.035" units="cm"/>
      <inkml:brushProperty name="color" value="#004F8B"/>
    </inkml:brush>
  </inkml:definitions>
  <inkml:trace contextRef="#ctx0" brushRef="#br0">1 245 24575,'4'0'0,"2"-4"0,0-7 0,3-5 0,0-5 0,3-3 0,0-6 0,-3-3 0,-2-1 0,1 7 0,1 2 0,-2 6-8191</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21:31:38.443"/>
    </inkml:context>
    <inkml:brush xml:id="br0">
      <inkml:brushProperty name="width" value="0.035" units="cm"/>
      <inkml:brushProperty name="height" value="0.035" units="cm"/>
      <inkml:brushProperty name="color" value="#004F8B"/>
    </inkml:brush>
  </inkml:definitions>
  <inkml:trace contextRef="#ctx0" brushRef="#br0">0 0 24575,'72'5'0,"-1"3"0,0 2 0,104 31 0,-45-10 0,-26-9 0,1-4 0,210 9 0,-17-31 0,251 6 0,-211 36 0,-167-14 0,146 10 0,-180-24 0,226-12 0,-227-10 0,40-3 0,-65 17 0,-63 0 0,1-2 0,-1-2 0,53-9 0,13-12 0,202-34 0,-246 48 0,0 3 0,110 5 0,-147 5 0,1 1 0,-1 2 0,0 1 0,33 13 0,173 51 0,-123-43 0,57 17 0,-121-32 0,0-3 0,67 7 0,67 15 0,-166-28 0,0 1 0,-1 1 0,0 1 0,0 1 0,0 0 0,-2 1 0,1 1 0,-1 1 0,-1 1 0,0 0 0,-1 1 0,0 0 0,-1 1 0,-1 1 0,0 0 0,19 33 0,-15-17 0,14 37 0,-27-59 0,0 0 0,-1 0 0,-1 1 0,0-1 0,0 0 0,-1 1 0,0 0 0,-1 13 0,0-23 0,0 0 0,0-1 0,0 1 0,0 0 0,0-1 0,0 1 0,-1 0 0,1 0 0,0-1 0,0 1 0,0 0 0,-1-1 0,1 1 0,0-1 0,-1 1 0,1 0 0,-1-1 0,1 1 0,-1-1 0,1 1 0,-1-1 0,1 1 0,-1-1 0,1 1 0,-1-1 0,1 1 0,-1-1 0,0 1 0,-1-1 0,1 0 0,0 0 0,0-1 0,-1 1 0,1 0 0,0 0 0,0-1 0,-1 1 0,1 0 0,0-1 0,0 1 0,0-1 0,0 0 0,-2-1 0,-35-31 0,35 29 0,-20-22 0,-10-12 0,31 36 0,0 0 0,0 0 0,-1 0 0,1 0 0,-1 0 0,1 1 0,-1-1 0,1 1 0,-1 0 0,0 0 0,-4-2 0,7 5 0,0-1 0,1 1 0,-1-1 0,0 1 0,1-1 0,0 1 0,-1-1 0,1 1 0,0-1 0,0 1 0,-1-1 0,1 0 0,0 0 0,1 1 0,0 0 0,24 30 0,6-2 0,54 41 0,-84-70 0,0 1 0,0-1 0,0 0 0,1 1 0,-1-1 0,0 0 0,0 0 0,1 0 0,-1-1 0,0 1 0,1-1 0,-1 1 0,1-1 0,-1 0 0,0 0 0,1 0 0,-1 0 0,1 0 0,-1 0 0,1-1 0,3 0 0,-4-1 0,0 1 0,0 0 0,0-1 0,0 1 0,-1-1 0,1 0 0,0 0 0,-1 0 0,1 1 0,-1-2 0,1 1 0,-1 0 0,0 0 0,0 0 0,0 0 0,0-1 0,0 1 0,-1 0 0,1-1 0,-1 1 0,1-4 0,4-58 82,-5 46-565,1 0 1,6-27 0,-2 26-6344</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21:06:45.569"/>
    </inkml:context>
    <inkml:brush xml:id="br0">
      <inkml:brushProperty name="width" value="0.035" units="cm"/>
      <inkml:brushProperty name="height" value="0.035" units="cm"/>
      <inkml:brushProperty name="color" value="#00A0D7"/>
    </inkml:brush>
  </inkml:definitions>
  <inkml:trace contextRef="#ctx0" brushRef="#br0">0 4210 24575,'79'-28'0,"119"-27"0,-114 34 0,154-35 0,247-77 0,-119 13 0,-295 96 0,-1-2 0,86-47 0,-26 12 0,20-1 0,-60 26 0,97-52 0,-100 39 0,232-145 0,-138 84 0,-11 6 0,-96 58 0,84-39 0,-83 46 0,86-57 0,-140 81 0,76-53 0,93-85 0,-71 45 0,233-223 0,-31 55 0,-208 185 0,236-210 0,-208 187 0,25-24 0,-84 62 0,-23 23 0,64-76 0,56-81 0,-134 158 0,59-55 0,24-26 0,-120 125 0,156-178 0,-148 170 0,0 1 0,1 1 0,1 1 0,0 0 0,0 1 0,2 2 0,-1-1 0,1 2 0,1 1 0,-1 1 0,2 0 0,-1 1 0,0 2 0,1 0 0,32-1 0,171 8-1365,-202-3-5461</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8T23:08:20.260"/>
    </inkml:context>
    <inkml:brush xml:id="br0">
      <inkml:brushProperty name="width" value="0.035" units="cm"/>
      <inkml:brushProperty name="height" value="0.035" units="cm"/>
      <inkml:brushProperty name="color" value="#00A0D7"/>
    </inkml:brush>
  </inkml:definitions>
  <inkml:trace contextRef="#ctx0" brushRef="#br0">339 1 24575,'5'7'0,"-1"1"0,1-1 0,1 0 0,6 7 0,9 11 0,15 25 0,-5-10 0,48 86 0,-72-110 0,0-1 0,0 1 0,-2 0 0,0 0 0,-1 1 0,0 0 0,-2-1 0,0 1 0,0 32 0,-4-30 0,0 0 0,-2 0 0,0 0 0,-1 0 0,-1-1 0,0 0 0,-2 0 0,-9 17 0,-14 20 0,-43 55 0,44-67 0,-2 3 0,8-14 0,1 2 0,1 1 0,-31 73 0,45-87 0,1 0 0,1 1 0,1 0 0,1 0 0,-2 38 0,5-48 0,1-1 0,1 0 0,0 0 0,1 0 0,0 0 0,1 0 0,0-1 0,0 1 0,1-1 0,1 1 0,0-1 0,0 0 0,9 12 0,20 22 0,25 35 0,-74-99 0,0 1 0,-2 1 0,0 0 0,-1 1 0,0 1 0,-1 0 0,-30-17 0,28 18 0,-65-58 0,17 12 0,90 77 0,0-1 0,0-1 0,2-1 0,-1-1 0,40 14 0,-20-12 0,-2 2 0,1 2 0,50 30 0,-88-45 0,0-1 0,0 0 0,-1 1 0,0 0 0,1 0 0,-1 0 0,0 0 0,0 0 0,-1 0 0,1 0 0,0 1 0,-1-1 0,0 0 0,0 1 0,1 6 0,2 5 0,-5-20 0,0 1 0,1-1 0,-1 0 0,1 1 0,0-1 0,0 0 0,1 1 0,-1-1 0,1 0 0,2-5 0,19-57 0,-16 51 0,0-1 0,6-31 0,-7-10-1365,-4 33-5461</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6T20:24:20.161"/>
    </inkml:context>
    <inkml:brush xml:id="br0">
      <inkml:brushProperty name="width" value="0.035" units="cm"/>
      <inkml:brushProperty name="height" value="0.035" units="cm"/>
      <inkml:brushProperty name="color" value="#AB008B"/>
    </inkml:brush>
  </inkml:definitions>
  <inkml:trace contextRef="#ctx0" brushRef="#br0">685 0 24575,'-19'12'0,"1"1"0,0 0 0,1 1 0,-23 25 0,11-12 0,-38 38 0,2 3 0,-103 140 0,121-133 0,3 3 0,4 1 0,-38 103 0,70-160 0,1 0 0,2 0 0,0 1 0,1-1 0,-1 27 0,5 116 0,2-88 0,-2-64 0,2-1 0,0 0 0,0 0 0,1 0 0,1 0 0,0-1 0,0 1 0,1-1 0,1 0 0,-1 0 0,2-1 0,10 13 0,9 10 0,1-2 0,40 35 0,-49-53 0,0 0 0,1-1 0,1-1 0,-1 0 0,2-2 0,0 0 0,32 8 0,26 13 0,-15 0 0,-37-16 0,47 17 0,-72-30 0,1 0 0,0-1 0,0 1 0,0-1 0,-1 1 0,1-1 0,0 0 0,0 0 0,0 0 0,0-1 0,0 1 0,2-1 0,-4 0 0,-1 1 0,1 0 0,0 0 0,-1-1 0,1 1 0,-1 0 0,1-1 0,-1 1 0,0 0 0,1-1 0,-1 1 0,1-1 0,-1 1 0,0-1 0,1 1 0,-1-1 0,0 1 0,1-1 0,-1 1 0,0-1 0,0 1 0,0-1 0,1 0 0,-1-1 0,0 1 0,0-1 0,-1 1 0,1-1 0,0 1 0,-1 0 0,1-1 0,-1 1 0,1-1 0,-1 1 0,1 0 0,-1 0 0,0-1 0,-1 0 0,-4-6 0,0 1 0,-1 0 0,0 1 0,0-1 0,-1 1 0,1 0 0,-1 1 0,-1 0 0,1 0 0,-1 1 0,-9-3 0,3 0 0,0-1 0,-19-13 0,13 7 0,-21-17 0,39 29 0,1 0 0,0 0 0,-1 0 0,1 0 0,0-1 0,0 1 0,1-1 0,-1 0 0,1 1 0,-1-1 0,1 0 0,-2-5 0,3 8 0,1 0 0,-1-1 0,0 1 0,0 0 0,1 0 0,-1-1 0,0 1 0,0 0 0,1 0 0,-1-1 0,0 1 0,0 0 0,1 0 0,-1 0 0,0 0 0,1-1 0,-1 1 0,0 0 0,1 0 0,-1 0 0,1 0 0,-1 0 0,0 0 0,1 0 0,-1 0 0,0 0 0,1 0 0,-1 0 0,0 0 0,1 0 0,-1 0 0,0 0 0,1 0 0,0 1 0,17 2 0,-15-3 0,15 5 0,0 0 0,-1 1 0,1 0 0,-1 2 0,21 12 0,-17-8 0,1-2 0,31 11 0,-39-17 0,-1 1 0,-1 0 0,1 1 0,-1 0 0,18 14 0,-27-19 0,0 1 0,0 0 0,-1 0 0,1 0 0,-1 0 0,1 1 0,-1-1 0,0 1 0,0-1 0,0 1 0,0 0 0,-1-1 0,1 1 0,-1 0 0,0 0 0,0 1 0,0-1 0,0 0 0,0 0 0,-1 0 0,1 1 0,-1-1 0,0 0 0,0 0 0,0 1 0,0-1 0,-1 0 0,0 5 0,-1-4 0,0-1 0,0 0 0,0 1 0,-1-1 0,1 0 0,-1-1 0,0 1 0,1 0 0,-1-1 0,-1 1 0,1-1 0,0 0 0,0 0 0,-1 0 0,1-1 0,-1 1 0,-6 1 0,-2 1 0,0 0 0,-1-2 0,0 1 0,-13 0 0,-5 0-341,-1 2 0,1 1-1,-55 18 1,69-18-6485</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03:50:54.489"/>
    </inkml:context>
    <inkml:brush xml:id="br0">
      <inkml:brushProperty name="width" value="0.035" units="cm"/>
      <inkml:brushProperty name="height" value="0.035" units="cm"/>
      <inkml:brushProperty name="color" value="#004F8B"/>
    </inkml:brush>
  </inkml:definitions>
  <inkml:trace contextRef="#ctx0" brushRef="#br0">797 1 24575,'-37'16'0,"-105"32"0,-21 6 0,144-47 0,1 1 0,0 0 0,0 1 0,0 1 0,-18 15 0,12-9 0,-40 20 0,54-31 0,0 1 0,0-1 0,0 2 0,1-1 0,0 1 0,0 1 0,-13 14 0,4 0 0,-27 45 0,42-62 0,-7 11 0,0-3 0,2 0 0,-1 1 0,2 0 0,0 1 0,1-1 0,0 1 0,1 0 0,-6 30 0,6 26 0,5 124 0,2-77 0,-2 331 0,1-425 0,2 0 0,1 0 0,0-1 0,2 1 0,1-1 0,0 0 0,22 43 0,-24-53 0,0 0 0,-1 1 0,-1 0 0,2 15 0,9 36 0,2-15 0,23 48 0,-31-82 0,1 0 0,0 0 0,1-1 0,0 0 0,2-1 0,20 22 0,-1-6 0,-18-16 0,0-2 0,1 1 0,0-2 0,1 0 0,29 17 0,-23-18 0,0 0 0,0 1 0,21 14 0,26 14 0,-52-32 0,0 1 0,-1 1 0,22 17 0,-13-8 0,11 11 0,0 5 0,-28-29 0,0 1 0,-1 0 0,0 0 0,0 1 0,0 0 0,-1 0 0,0 0 0,5 9 0,-12-16 0,0 0 0,-1 0 0,1-1 0,0 1 0,0-1 0,0 1 0,0-1 0,0 0 0,-4-2 0,-4-2 0,0 1 0,-1 0 0,1 0 0,-1 1 0,0 0 0,0 1 0,-12-2 0,-77 1 0,104 3 0,15-1 0,0 1 0,0 1 0,0 1 0,1 0 0,-2 1 0,1 1 0,21 8 0,-38-11 0,8 4 0,0-1 0,0 0 0,0-1 0,1 0 0,10 2 0,-19-5 0,-1 1 0,1-1 0,-1 0 0,1 0 0,-1 0 0,0 0 0,1 0 0,-1 0 0,1-1 0,-1 1 0,1 0 0,-1-1 0,0 1 0,1-1 0,-1 0 0,0 1 0,1-1 0,-1 0 0,0 0 0,0 0 0,0 0 0,0 0 0,0 0 0,0 0 0,0 0 0,0 0 0,0 0 0,0 0 0,-1-1 0,1 1 0,0 0 0,-1-1 0,1 1 0,-1 0 0,0-1 0,1 1 0,-1-1 0,0 1 0,0-1 0,0 1 0,0-1 0,0 1 0,0 0 0,0-1 0,0 1 0,-2-3 0,-1-21 0,-2 1 0,0 0 0,-2 0 0,-1 1 0,-1-1 0,-21-38 0,18 36 0,4 7-1365,2 1-5461</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6T18:53:47.261"/>
    </inkml:context>
    <inkml:brush xml:id="br0">
      <inkml:brushProperty name="width" value="0.035" units="cm"/>
      <inkml:brushProperty name="height" value="0.035" units="cm"/>
      <inkml:brushProperty name="color" value="#66CC00"/>
    </inkml:brush>
  </inkml:definitions>
  <inkml:trace contextRef="#ctx0" brushRef="#br0">0 0 24575,'6'1'0,"-1"0"0,1 0 0,-1 0 0,0 1 0,1-1 0,-1 1 0,0 0 0,0 1 0,0 0 0,-1-1 0,1 1 0,0 1 0,-1-1 0,0 1 0,0-1 0,0 1 0,0 1 0,-1-1 0,0 0 0,0 1 0,0 0 0,4 6 0,2 8 0,-1-1 0,0 1 0,-1 0 0,8 37 0,-8-18 0,-1 1 0,-1 69 0,-12 78 0,-20 15 0,15-134 0,-5 110 0,17-104 0,18 136 0,-9-134 0,-3-30 0,14 62 0,-14-91 0,0-1 0,2 1 0,0-2 0,0 1 0,14 17 0,0 0 0,42 79 0,-43-71 0,1 0 0,3-2 0,29 36 0,-46-67 0,-1-1 0,1 1 0,0-2 0,1 1 0,-1-1 0,1 0 0,0-1 0,0 0 0,0 0 0,1-1 0,14 3 0,-7-1 0,0 0 0,21 11 0,-36-15 0,0 0 0,-1-1 0,1 1 0,0 0 0,-1 0 0,1 0 0,-1 0 0,1 0 0,-1 0 0,0 1 0,1-1 0,-1 0 0,0 1 0,0-1 0,0 1 0,0-1 0,0 1 0,0-1 0,0 1 0,-1 0 0,1 0 0,-1-1 0,1 1 0,-1 0 0,1 0 0,-1 0 0,0-1 0,0 1 0,0 0 0,-1 3 0,0-2 0,0 0 0,0 0 0,-1 0 0,1 0 0,-1-1 0,0 1 0,0-1 0,0 1 0,0-1 0,-1 0 0,1 0 0,0 0 0,-1 0 0,1 0 0,-1 0 0,0-1 0,-3 2 0,-60 27 0,33-15 0,-44 25 0,67-34 0,1 1 0,-1 0 0,1 1 0,0 0 0,1 0 0,0 1 0,0 0 0,-8 13 0,-4 10 0,1 1 0,1 0 0,-18 53 0,15-33 0,15-41 0,0 1 0,1-1 0,1 2 0,0-1 0,1 0 0,0 1 0,1-1 0,0 1 0,1 0 0,2 25 0,5 2 0,3 19 0,2 85 0,-10-107 0,10 52 0,2 22 0,1 8 0,-8-81 0,3 60 0,-8-84 0,0 0 0,1 0 0,1 1 0,0-1 0,2-1 0,-1 1 0,2-1 0,7 15 0,12 18 0,30 43 0,4 6 0,-37-54 0,22 55 0,-37-77 0,-1-1 0,-1 1 0,0 0 0,-2 0 0,1 31 0,-5-1 0,-2-1 0,-3 0 0,-2 0 0,-14 49 0,17-75 0,-8 39 0,9-34 0,-2-1 0,-1 1 0,-2-1 0,-22 51 0,15-44 0,-18 56 0,26-66 0,0 0 0,-1-1 0,-2 0 0,0 0 0,-1-2 0,-17 23 0,2-12-1365,16-18-5461</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6T18:55:17.868"/>
    </inkml:context>
    <inkml:brush xml:id="br0">
      <inkml:brushProperty name="width" value="0.035" units="cm"/>
      <inkml:brushProperty name="height" value="0.035" units="cm"/>
      <inkml:brushProperty name="color" value="#E71224"/>
    </inkml:brush>
  </inkml:definitions>
  <inkml:trace contextRef="#ctx0" brushRef="#br0">1 0 24575,'8'7'0,"1"-3"0,-1 1 0,1 1 0,0-2 0,0 0 0,0 0 0,14 3 0,14 7 0,303 140 0,190 74 0,-463-206 0,1-1 0,2-5 0,0-1 0,1-2 0,74 3 0,-111-13 0,1 1 0,0 1 0,-2 2 0,1 2 0,-1-1 0,40 18 0,-16-8 0,0-3 0,0-3 0,104 13 0,-2-2 0,-29 3 0,0-6 0,234 10 0,-349-30 0,466 18 0,-72-3 0,-62-4 0,182 11 0,-479-15 0,1 1 0,84 25 0,-87-19 0,0-3 0,99 12 0,-60-17 0,-1-4 0,1-3 0,-1-3 0,140-22 0,-85-2 0,3 8 0,287-11 0,31 16 0,-19-1 0,579 17 0,-764 17 0,-3-2 0,305-17 0,-543 2 0,0 1 0,-1 1 0,2 1 0,-1 0 0,-1 0 0,18 7 0,50 12 0,198 42 0,-244-54 0,-2 1 0,0 2 0,-1 1 0,-1 2 0,47 28 0,-38-16 0,-12-10 0,0 2 0,-2 1 0,31 29 0,1 1 0,-50-44 0,1 2 0,-1-2 0,-1 1 0,1 2 0,-3-1 0,2 1 0,-2 0 0,-1 0 0,2 0 0,-4 1 0,9 16 0,-3 6 0,-6-24 0,-1-2 0,-2 2 0,1-2 0,0 2 0,-2-2 0,1 1 0,-1 1 0,-1 0 0,0 10 0,-1-18 0,1-1 0,-2 2 0,1-2 0,0 1 0,1-1 0,-2 0 0,1 1 0,-1-1 0,1 0 0,0-1 0,-2 2 0,2-1 0,-1 1 0,1-2 0,-2 1 0,2 0 0,-1-1 0,-1 2 0,2-2 0,0 0 0,-2 1 0,1-1 0,0 0 0,0 0 0,-1 0 0,2 0 0,-2 0 0,2 0 0,-2 0 0,2 0 0,-1 0 0,-3-1 0,-68-16 0,72 17 0,-30-11 0,0 0 0,2 0 0,1-3 0,-35-20 0,62 34 0,-1 0 0,1-1 0,0 1 0,-1-2 0,1 1 0,1 1 0,-2-1 0,1 1 0,0-2 0,1 1 0,-2 1 0,2-2 0,-1 1 0,-1 0 0,2-1 0,0 2 0,-1-1 0,1-2 0,0 3 0,0-1 0,0 1 0,0 0 0,1-2 0,-1 2 0,0 0 0,0-1 0,2 1 0,-2 0 0,0-1 0,1 1 0,-1 0 0,0 0 0,2-2 0,-2 2 0,0 0 0,1 0 0,-1 0 0,1 0 0,-1-1 0,0 1 0,2 0 0,-2 0 0,1 0 0,-1 0 0,2 0 0,-1 0 0,52 1 0,80 34 0,-22-5 0,-14 4 0,-96-34 0,0 0 0,1 0 0,-1 0 0,2 0 0,-2 0 0,1 0 0,-1-1 0,1 1 0,-1 0 0,0-1 0,1 1 0,-1-2 0,-1 2 0,2-1 0,-1 1 0,0-2 0,1 2 0,-1-1 0,-1 0 0,2 1 0,-1-2 0,-1 1 0,1 0 0,1-1 0,-2 2 0,1-1 0,-1-1 0,0 1 0,2 0 0,-2-1 0,1 0 0,10-42 0,-7 0-144,-2-75-1,-2 84-931,-2 4-5750</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7T18:18:31.991"/>
    </inkml:context>
    <inkml:brush xml:id="br0">
      <inkml:brushProperty name="width" value="0.035" units="cm"/>
      <inkml:brushProperty name="height" value="0.035" units="cm"/>
      <inkml:brushProperty name="color" value="#00A0D7"/>
    </inkml:brush>
  </inkml:definitions>
  <inkml:trace contextRef="#ctx0" brushRef="#br0">1990 57 24575,'-1435'0'0,"1423"0"0,-1 1 0,1 0 0,0 0 0,0 1 0,0 0 0,0 1 0,1 0 0,-1 1 0,1 0 0,-1 0 0,2 1 0,-19 11 0,12-4 0,1 0 0,0 1 0,1 1 0,1 1 0,0-1 0,-15 23 0,26-32 0,-34 41 0,3 2 0,-46 88 0,42-64 0,27-54 0,0 0 0,3 1 0,-1 0 0,2 0 0,0 0 0,2 1 0,-6 36 0,9-29 0,2 1 0,0-1 0,2 1 0,1-1 0,3 0 0,0 0 0,2 0 0,11 26 0,-7-27 0,0 0 0,24 31 0,-30-49 0,1 0 0,0 0 0,0 0 0,1-1 0,1 1 0,-1-2 0,1 1 0,0-1 0,1 0 0,10 5 0,52 20 0,0-2 0,3-2 0,0-4 0,2-2 0,1-3 0,0-4 0,1-2 0,141 5 0,-21-15 0,-54-3 0,205 24 0,-224-8 0,2-4 0,249-9 0,-296-10 0,113-23 0,-120 16 0,142-11 0,5 26 0,32-2 0,-225-1 0,0-2 0,-1-1 0,0 0 0,1-2 0,-2-1 0,28-13 0,4 0 0,-43 15 0,0 0 0,0-1 0,-1 0 0,-1-1 0,1 0 0,-1-1 0,14-14 0,-8 7 0,35-23 0,-41 31 0,0 0 0,0-1 0,0 0 0,-1 0 0,-1-2 0,0 1 0,0-1 0,-2 0 0,16-27 0,-12 14 0,103-227 0,-108 236 0,-1 0 0,2 0 0,13-18 0,-11 20 0,-2 0 0,-1-1 0,1 0 0,5-17 0,-13 27 0,0 0 0,0-1 0,0 1 0,0 0 0,-1 0 0,0-1 0,-1 1 0,1 0 0,-1 0 0,0 0 0,0-1 0,0 1 0,-2 0 0,1 0 0,0 1 0,-1-1 0,-3-5 0,1 4 0,0-1 0,-1 1 0,0 0 0,0 1 0,-1-1 0,1 1 0,-13-7 0,-60-29 0,19 11 0,-105-47 0,51 26 0,46 22 0,-130-39 0,93 35 0,60 20 0,1 1 0,-2 2 0,1 2 0,-89-5 0,-191 11 0,150 5 0,91-4 0,-103 3 0,171 0 0,1 2 0,0 0 0,0 0 0,0 1 0,1 0 0,-1 1 0,-18 11 0,-6 2 0,-31 15 0,54-25 0,0 0 0,0-1 0,0-1 0,-1 0 0,-2-1 0,2-1 0,-1-1 0,-18 4 0,-14-5-104,-78-4 1,84 0-1055,9 1-5668</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7T18:18:51.225"/>
    </inkml:context>
    <inkml:brush xml:id="br0">
      <inkml:brushProperty name="width" value="0.035" units="cm"/>
      <inkml:brushProperty name="height" value="0.035" units="cm"/>
      <inkml:brushProperty name="color" value="#00A0D7"/>
    </inkml:brush>
  </inkml:definitions>
  <inkml:trace contextRef="#ctx0" brushRef="#br0">631 1 24575,'10'11'0,"-1"0"0,0 1 0,-1 0 0,-1 0 0,0 1 0,0 0 0,-1 1 0,-1-1 0,0 1 0,-1 0 0,-1 0 0,0 1 0,-1-1 0,0 1 0,-1-1 0,-1 1 0,0 0 0,-3 15 0,1-21 0,0 0 0,0 0 0,-1-1 0,0 1 0,0-1 0,-1 1 0,0-1 0,-1-1 0,0 1 0,0-1 0,0 1 0,-13 11 0,-8 6 0,-51 40 0,69-59 0,-349 271 0,348-269 0,1 2 0,0-1 0,0 1 0,1 0 0,0 1 0,1-1 0,0 1 0,-4 12 0,1-5 0,2 0 0,0-1 0,2 1 0,0 0 0,-2 19 0,-10 33 0,-4-11 0,13-38 0,1 0 0,0 1 0,2 0 0,0 0 0,-2 28 0,7-42 0,-1 104 0,2-99 0,1 1 0,0-1 0,0 0 0,1 0 0,1 0 0,7 15 0,69 172 0,-77-191-151,1-1-1,1 1 0,0-2 0,0 1 1,0 0-1,1-1 0,0 0 1,10 9-1,-3-6-6674</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7T18:18:54.179"/>
    </inkml:context>
    <inkml:brush xml:id="br0">
      <inkml:brushProperty name="width" value="0.035" units="cm"/>
      <inkml:brushProperty name="height" value="0.035" units="cm"/>
      <inkml:brushProperty name="color" value="#00A0D7"/>
    </inkml:brush>
  </inkml:definitions>
  <inkml:trace contextRef="#ctx0" brushRef="#br0">1 0 24575,'7'5'0,"0"0"0,-1 0 0,1 0 0,-1 1 0,0 0 0,-1 0 0,1 0 0,5 9 0,20 23 0,3-4 0,1-1 0,1-2 0,2-1 0,1-2 0,2-1 0,0-3 0,1-1 0,58 22 0,94 43 0,-9-4 0,-144-69 0,0-3 0,1-1 0,0-2 0,71 6 0,-8-6 0,88 5 0,-140-10 0,0 3 0,92 23 0,-90-16 0,0-3 0,82 6 0,585 47 0,-530-45 0,-21-4 0,-103-7 0,184 27 0,-153-21 0,84 17 0,46 14 0,-203-36 0,0 0 0,35 19 0,-20-8 0,-19-8 0,0 1 0,-1 1 0,-1 1 0,0 1 0,-1 0 0,-1 2 0,19 21 0,-25-27 0,1-1 0,1 0 0,0-1 0,22 11 0,-15-9 0,29 23 0,-5-1 0,58 33 0,-5-3 0,-78-50 0,-1 0 0,27 27 0,-38-32 0,-1-1 0,0 1 0,0 0 0,-1 0 0,0 1 0,-1 0 0,7 18 0,-5-13 0,-1-1 0,18 26 0,-18-30 0,1 1 0,-1 0 0,-1 0 0,0 0 0,0 1 0,2 12 0,5 24-1365,-5-31-5461</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7T18:30:44.955"/>
    </inkml:context>
    <inkml:brush xml:id="br0">
      <inkml:brushProperty name="width" value="0.035" units="cm"/>
      <inkml:brushProperty name="height" value="0.035" units="cm"/>
      <inkml:brushProperty name="color" value="#00A0D7"/>
    </inkml:brush>
  </inkml:definitions>
  <inkml:trace contextRef="#ctx0" brushRef="#br0">1663 28 24575,'-58'0'0,"1"3"0,-62 10 0,40-4 0,0-4 0,-114-6 0,65-1 0,85 2 0,1 2 0,-71 11 0,59-3 0,-97 25 0,60-13 0,60-15 0,0 1 0,-47 19 0,-3 2 0,54-21 0,-32 15 0,48-18 0,0 0 0,1 1 0,-1 1 0,1 0 0,0 0 0,1 1 0,-14 14 0,17-15 0,1 0 0,0 0 0,0 1 0,1 0 0,0 0 0,0 0 0,1 0 0,0 1 0,0-1 0,-2 19 0,2-5 0,1 1 0,0 0 0,2 0 0,1 0 0,1 0 0,1 0 0,0 0 0,2 0 0,1-1 0,1 0 0,16 36 0,-9-21 0,-2 0 0,9 46 0,16 46 0,-34-121 0,1-1 0,1 1 0,0-1 0,0 0 0,0 0 0,1-1 0,0 1 0,0-1 0,0-1 0,1 1 0,0-1 0,10 6 0,7 3 0,0-1 0,39 15 0,-17-12 0,1-2 0,1-1 0,0-3 0,1-2 0,49 2 0,249-8 0,-175-5 0,133 30 0,-36-2 0,-97-12 0,11 1 0,342-30 0,-29 6 0,-108 8 0,-355-2 0,0-1 0,0-2 0,-1-2 0,0 0 0,48-23 0,-43 17 0,0 1 0,1 2 0,54-9 0,37-2 0,50-6 0,-87 19 0,90-6 0,-13 3 0,23-1 0,-21 2 0,-8-1 0,447 14 0,-596-3 0,-1 0 0,0-1 0,0-1 0,-1 0 0,1 0 0,-1-1 0,0-1 0,0 0 0,21-15 0,6-1 0,-25 14 0,0-2 0,0 1 0,-1-2 0,0 0 0,-1 0 0,0-1 0,-1 0 0,12-19 0,-10 13 0,-1-2 0,-1 1 0,0-1 0,-2-1 0,11-35 0,-15 33 0,-1 0 0,-2 0 0,0-1 0,-1 1 0,-4-33 0,1-1 0,3 50 0,-1 0 0,0-1 0,-1 1 0,0 0 0,0 0 0,0 0 0,-1-1 0,0 1 0,0 1 0,-1-1 0,0 0 0,0 1 0,0-1 0,-1 1 0,0 0 0,-1 0 0,1 0 0,-1 1 0,0-1 0,0 1 0,-1 1 0,1-1 0,-1 1 0,-12-7 0,-23-12 0,-1 3 0,-1 1 0,-48-14 0,-140-26 0,76 39 0,43 8 0,45 5 0,-124 4 0,109 4 0,34 2 0,0 2 0,-62 14 0,62-10 0,0-1 0,-66 1 0,74-8 0,-76 13 0,37-1 0,-226 31 0,264-39 0,-360 22 0,358-29 0,1-1 0,-1-3 0,1-1 0,0-2 0,-43-16 0,-98-24 0,142 39 0,2 2 0,-1 2 0,-77-1 0,-28-3 0,-8-24 0,11 1 0,86 23 0,25 4 0,-1 1 0,-36-1 0,48 6 0,0 0 0,-1 1 0,1 1 0,0 1 0,0 1 0,0 0 0,1 2 0,-24 9 0,31-10 0,-1-1 0,0 0 0,0-1 0,-1 0 0,-23 1 0,-71-5 0,80-1 0,0 2 0,0 0 0,-50 9 0,45-3 0,-59 2 0,36-5 0,37 0 0,1 1 0,-1 0 0,-25 10 0,27-8 0,0-1 0,0 0 0,0-1 0,-24 1 0,-19-3-1365,33-3-5461</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7T18:30:51.691"/>
    </inkml:context>
    <inkml:brush xml:id="br0">
      <inkml:brushProperty name="width" value="0.035" units="cm"/>
      <inkml:brushProperty name="height" value="0.035" units="cm"/>
      <inkml:brushProperty name="color" value="#00A0D7"/>
    </inkml:brush>
  </inkml:definitions>
  <inkml:trace contextRef="#ctx0" brushRef="#br0">1819 1 24575,'-27'0'0,"-19"-1"0,0 2 0,0 2 0,0 2 0,-52 12 0,16 4 0,-126 38 0,189-53 0,0-2 0,-1 1 0,1-2 0,-36 1 0,-13 2 0,45-1 0,0 1 0,-43 17 0,42-14 0,-1 0 0,-27 4 0,5-7 0,0-1 0,-80-5 0,89 0 0,18-2 0,-1-1 0,1-1 0,0-1 0,1 0 0,-24-10 0,-28-8 0,54 19 0,0 0 0,0 1 0,0 0 0,-19 1 0,28 2 0,0 1 0,-1 0 0,1 0 0,0 1 0,0 0 0,-1 0 0,1 1 0,1 0 0,-1 1 0,-10 5 0,-13 9 0,19-13 0,1 1 0,0 1 0,1 0 0,-11 9 0,18-13 0,0 0 0,0 1 0,0-1 0,0 1 0,1-1 0,-1 1 0,1 0 0,0 0 0,0 0 0,1 0 0,-1 0 0,1 1 0,0-1 0,0 0 0,0 8 0,0-3 0,1-1 0,0 1 0,1 0 0,-1 0 0,2-1 0,-1 1 0,1 0 0,5 12 0,0-5 0,1-1 0,0 0 0,15 21 0,-18-28 0,-1 0 0,0 1 0,0-1 0,-1 1 0,0 0 0,2 12 0,12 34 0,-10-40 0,-2 1 0,0-1 0,-1 1 0,0 1 0,-1-1 0,0 23 0,-3-38 0,3 14 0,1 1 0,0-1 0,1-1 0,1 1 0,14 26 0,9 24 0,-25-54 0,1-1 0,0-1 0,0 1 0,0-1 0,2 1 0,-1-2 0,1 1 0,11 11 0,7 2 0,39 28 0,-24-20 0,-23-18 0,1-1 0,1 0 0,0-1 0,0-1 0,1-1 0,27 8 0,130 25 0,-153-37 0,62 8 0,0-5 0,166-7 0,-112-2 0,-25 3 0,-53 2 0,1-3 0,-1-3 0,88-15 0,-100 7 0,76-14 0,-104 20 0,0 0 0,0-1 0,32-14 0,-33 11 0,0 1 0,0 2 0,39-8 0,48 4 0,-66 7 0,0-1 0,-1-2 0,1-2 0,57-18 0,-84 20 0,8-4 0,1 2 0,-1 0 0,1 2 0,0 0 0,31-2 0,59-4 0,28-2 0,-73 13 0,198 4 0,-220 2 0,59 16 0,-67-12 0,0-2 0,64 4 0,335-12 0,-392-2 0,51-8 0,34-2 0,32 15 0,80-4 0,-159-11 0,-57 8 0,50-4 0,-28 8 0,74-13 0,-80 9 0,70-1 0,-81 7 0,0-2 0,0-2 0,-1-1 0,51-12 0,-42 3 0,69-33 0,-99 42 0,0 0 0,0 1 0,0 0 0,1 1 0,18-2 0,-16 3 0,-1-1 0,0-1 0,14-4 0,-21 5 0,-1 0 0,0 0 0,0 0 0,0 0 0,0-1 0,0 0 0,0 0 0,-1 0 0,1 0 0,-1-1 0,0 1 0,4-6 0,0-3 0,0 0 0,-1-1 0,0 0 0,-1-1 0,-1 1 0,0-1 0,0 0 0,-2 0 0,1 0 0,-2 0 0,0 0 0,-2-21 0,-1-2 0,-2 0 0,-1 1 0,-17-58 0,18 77 0,-1 0 0,0 0 0,-2 1 0,0 0 0,0 0 0,-2 1 0,0 0 0,0 0 0,-1 1 0,-1 1 0,-19-19 0,15 18 0,-1 2 0,0 0 0,0 1 0,-1 0 0,-1 2 0,1 0 0,-37-13 0,18 10 0,1 2 0,-1 2 0,-1 1 0,-58-4 0,21 11 0,-127 16 0,-71 30 0,163-28 0,0-5 0,-178 0 0,218-14 0,-28 2 0,0-5 0,-161-26 0,157 12 0,0 4 0,-1 5 0,-108 5 0,136 4 0,-107 5 0,156-3 0,0 2 0,0 1 0,0 1 0,0 1 0,-24 10 0,4 2 0,-1-2 0,-1-3 0,0-1 0,-63 8 0,49-12 0,0 0 0,-68 0 0,-409-10 0,503-1 0,1-2 0,0-1 0,-47-14 0,-18-3 0,54 14 0,7 1 0,0 1 0,-50 0 0,-123 7-1365,183-1-5461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5T17:52:37.386"/>
    </inkml:context>
    <inkml:brush xml:id="br0">
      <inkml:brushProperty name="width" value="0.05" units="cm"/>
      <inkml:brushProperty name="height" value="0.05" units="cm"/>
      <inkml:brushProperty name="color" value="#FF0066"/>
    </inkml:brush>
  </inkml:definitions>
  <inkml:trace contextRef="#ctx0" brushRef="#br0">0 193 24575,'32'8'0,"1"-1"0,0-2 0,0-1 0,64-1 0,-15-1 0,52 10 0,-70-4 0,101-2 0,-160-7 0,0 1 0,0-1 0,-1 0 0,1-1 0,-1 1 0,1-1 0,-1 1 0,1-1 0,-1-1 0,0 1 0,0-1 0,0 1 0,0-1 0,0 0 0,3-4 0,5-6 0,-1-1 0,18-28 0,-20 29 0,0-1 0,21-22 0,-22 28 0,1 0 0,0 0 0,1 1 0,0 1 0,0-1 0,0 1 0,1 1 0,0 0 0,0 0 0,0 2 0,0-1 0,1 1 0,-1 1 0,1 0 0,0 0 0,0 1 0,18 1 0,-22 0 0,1 1 0,-1 0 0,0 1 0,1-1 0,-1 1 0,0 1 0,0 0 0,10 5 0,-1 2 0,0 0 0,18 16 0,-22-16 0,11 5 0,2-1 0,-1-1 0,2-1 0,0-1 0,0-1 0,33 6 0,49 19 0,-102-32 0,0 0 0,0-1 0,1 0 0,-1-1 0,0 0 0,1 0 0,-1 0 0,0-1 0,1 0 0,-1-1 0,1 1 0,-1-2 0,0 1 0,13-5 0,-9 2 0,-1-1 0,0 0 0,0-1 0,0 0 0,-1-1 0,0 0 0,0 0 0,14-17 0,18-22-1365,-31 32-5461</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21:06:55.992"/>
    </inkml:context>
    <inkml:brush xml:id="br0">
      <inkml:brushProperty name="width" value="0.035" units="cm"/>
      <inkml:brushProperty name="height" value="0.035" units="cm"/>
      <inkml:brushProperty name="color" value="#66CC00"/>
    </inkml:brush>
  </inkml:definitions>
  <inkml:trace contextRef="#ctx0" brushRef="#br0">1 1094 24575,'121'-39'0,"393"-148"0,-184 65 0,-31 2 0,-128 47 0,94-43 0,-181 70 0,-57 30 0,0 1 0,41-16 0,1 10 0,1 3 0,1 4 0,132-10 0,-146 20 0,-30 3 0,0-1 0,0-1 0,51-13 0,-26-1 0,-9 5 0,-1-3 0,47-22 0,-58 21 0,0 2 0,1 2 0,0 1 0,1 1 0,1 2 0,-1 1 0,1 2 0,1 1 0,35 1 0,-27 0 0,47-7 0,34-3 0,-98 11 0,49-10 0,-47 7 0,35-3 0,127 7-1365,-163 1-5461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21:40:08.686"/>
    </inkml:context>
    <inkml:brush xml:id="br0">
      <inkml:brushProperty name="width" value="0.035" units="cm"/>
      <inkml:brushProperty name="height" value="0.035" units="cm"/>
      <inkml:brushProperty name="color" value="#004F8B"/>
    </inkml:brush>
  </inkml:definitions>
  <inkml:trace contextRef="#ctx0" brushRef="#br0">0 0 24575,'36'23'0,"0"-2"0,1-1 0,1-3 0,49 15 0,-48-17 0,25 5 0,90 15 0,30 9 0,71 53 0,-211-75 0,0 1 0,-2 3 0,65 50 0,-35-8 0,99 118 0,-50-50 0,-56-63 0,-32-34 0,60 53 0,-68-67 0,-1 0 0,-2 2 0,0 1 0,32 52 0,-16-22 0,-18-26 0,-2 2 0,-1 0 0,-1 2 0,13 41 0,13 31 0,-33-83 0,12 48 0,-15-51 0,0-1 0,1 1 0,13 28 0,-8-24 0,-1 1 0,14 54 0,-17-51 0,1 0 0,16 33 0,-7-22 0,17 49 0,-29-75 0,1 0 0,0-1 0,1 0 0,15 21 0,-11-19 0,-2 2 0,11 20 0,-9-13 0,-4-8 0,0 1 0,-1 0 0,-1 0 0,6 24 0,9 45 0,8 44 0,-26-117 0,-2-1 0,0 1 0,0-1 0,-1 1 0,-1 0 0,0-1 0,-4 21 0,5-33 0,0-1 0,0 1 0,0-1 0,0 1 0,-1 0 0,1-1 0,0 1 0,0-1 0,0 1 0,-1-1 0,1 1 0,0-1 0,-1 1 0,1-1 0,-1 1 0,1-1 0,0 1 0,-1-1 0,1 0 0,-1 1 0,1-1 0,-1 0 0,1 1 0,-1-1 0,1 0 0,-1 0 0,1 1 0,-1-1 0,1 0 0,-1 0 0,1 0 0,-2 0 0,-20-10 0,-20-32 0,38 38 0,-32-38 0,16 18 0,-1 0 0,-26-21 0,46 43 0,-1 1 0,1 0 0,-1 0 0,0 0 0,0 0 0,1 0 0,-1 0 0,0 1 0,0-1 0,0 0 0,0 1 0,0 0 0,1 0 0,-4-1 0,4 1 0,1 1 0,0-1 0,0 0 0,-1 0 0,1 0 0,0 0 0,-1 0 0,1 0 0,0 1 0,0-1 0,-1 0 0,1 0 0,0 0 0,0 1 0,-1-1 0,1 0 0,0 0 0,0 1 0,0-1 0,0 0 0,-1 0 0,1 1 0,0-1 0,0 0 0,0 1 0,0-1 0,0 0 0,0 1 0,0-1 0,0 0 0,0 1 0,6 19 0,4-4 0,1-1 0,0 0 0,1 0 0,1-2 0,0 1 0,0-2 0,18 13 0,9 3 0,61 32 0,-98-58 0,1 0 0,0 0 0,0 0 0,-1-1 0,1 0 0,0 1 0,0-2 0,0 1 0,0 0 0,0-1 0,0 0 0,0 0 0,0-1 0,0 1 0,6-2 0,-8 0 0,1 1 0,0-1 0,-1 1 0,1-1 0,-1 0 0,0 0 0,1 0 0,-1 0 0,0-1 0,0 1 0,0-1 0,0 0 0,-1 1 0,1-1 0,-1 0 0,1 0 0,-1 0 0,0 0 0,0 0 0,0-1 0,1-5 0,2-17 0,0-1 0,0-33 0,-3 37 0,0 1 0,2-1 0,0 0 0,8-27 0,5 0-1365,-11 28-5461</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21:40:13.227"/>
    </inkml:context>
    <inkml:brush xml:id="br0">
      <inkml:brushProperty name="width" value="0.035" units="cm"/>
      <inkml:brushProperty name="height" value="0.035" units="cm"/>
      <inkml:brushProperty name="color" value="#004F8B"/>
    </inkml:brush>
  </inkml:definitions>
  <inkml:trace contextRef="#ctx0" brushRef="#br0">0 0 24575,'36'18'0,"228"120"0,-199-105 0,1-3 0,2-3 0,1-2 0,1-4 0,0-3 0,100 13 0,-2-5 0,260 6 0,266-35 0,-631 1 0,0-2 0,107-23 0,118-47 0,-145 35 0,-86 26 0,0 2 0,103-5 0,117 15 0,-190 2 0,93 14 0,5-1 0,-22-1 0,-10 0 0,-72-12 0,225 13 0,-152-3 0,171-10 0,-147-3 0,-47 0 0,149 5 0,-261-1 0,1 1 0,-1 1 0,1 0 0,-1 2 0,23 9 0,-1 4 0,46 27 0,-59-29 0,14 7 0,66 50 0,-44-24 0,87 75 0,-106-83 0,-20-19 0,-1 0 0,0 2 0,23 32 0,-28-30 0,-6-10 0,-1 0 0,-1 1 0,-1 0 0,10 25 0,58 141 0,-78-183 0,1-1 0,-1 0 0,0 1 0,1-1 0,-1 1 0,0-1 0,0 1 0,1-1 0,-1 1 0,0-1 0,0 1 0,0-1 0,1 1 0,-1-1 0,0 1 0,0-1 0,0 1 0,0 0 0,0-1 0,0 1 0,0-1 0,0 1 0,0-1 0,-1 1 0,1-1 0,0 1 0,-1 0 0,-12-9 0,-25-30 0,34 34 0,-54-69 0,44 53 0,-1 1 0,0 0 0,-22-19 0,31 33 0,0 1 0,0-1 0,0 1 0,-1 0 0,1 0 0,-1 1 0,0 0 0,0 0 0,0 1 0,0 0 0,-1 0 0,1 1 0,0 0 0,-12-1 0,17 2 0,0 0 0,0 0 0,0 0 0,0 0 0,1 0 0,-1 1 0,0-1 0,0 1 0,0-1 0,1 1 0,-1-1 0,0 1 0,1 0 0,-1 0 0,0 0 0,1 0 0,-3 2 0,4-2 0,0 0 0,-1 0 0,1-1 0,0 1 0,-1 0 0,1 0 0,0 0 0,0 0 0,0 0 0,0 0 0,0 0 0,0 0 0,0 0 0,0 0 0,1 0 0,-1 0 0,0 0 0,0-1 0,1 1 0,-1 0 0,1 0 0,-1 0 0,1 0 0,-1-1 0,1 1 0,-1 0 0,1 0 0,0-1 0,-1 1 0,1 0 0,0-1 0,0 1 0,-1-1 0,1 1 0,1 0 0,17 16 0,1-1 0,1-1 0,0-1 0,0 0 0,1-2 0,40 16 0,-32-18 0,1-2 0,35 5 0,-58-12 0,0 1 0,0 1 0,0-1 0,0 1 0,-1 0 0,14 8 0,-26-19 0,0 0 0,0-1 0,1 0 0,0 0 0,0 0 0,-2-11 0,1 6 0,-2-4 0,2-1 0,0 0 0,1 0 0,0 0 0,2-1 0,0 1 0,2-1 0,0 1 0,1-1 0,0 1 0,2-1 0,5-18 0,-3 15-1365,-1 3-5461</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7T18:28:20.817"/>
    </inkml:context>
    <inkml:brush xml:id="br0">
      <inkml:brushProperty name="width" value="0.035" units="cm"/>
      <inkml:brushProperty name="height" value="0.035" units="cm"/>
      <inkml:brushProperty name="color" value="#00A0D7"/>
    </inkml:brush>
  </inkml:definitions>
  <inkml:trace contextRef="#ctx0" brushRef="#br0">978 2 24575,'-119'-1'0,"-129"3"0,240-2 0,1 1 0,-1 0 0,1 0 0,0 1 0,-1 0 0,1 0 0,0 0 0,0 1 0,1 0 0,-1 0 0,1 1 0,0 0 0,0-1 0,-7 7 0,0 2 0,1 1 0,0 0 0,1 1 0,-13 18 0,13-17 0,-2 0 0,-19 17 0,20-21 0,1 1 0,0 0 0,0 1 0,-9 15 0,-21 51 0,-16 27 0,49-94 0,-1 0 0,0-1 0,0 0 0,-2 0 0,0-1 0,-15 12 0,15-14 0,1-1 0,0 2 0,1-1 0,0 1 0,0 0 0,1 1 0,0 0 0,1 0 0,1 1 0,0-1 0,0 1 0,1 0 0,1 1 0,0-1 0,1 1 0,0-1 0,-1 25 0,2-21 0,0 1 0,2 0 0,0-1 0,1 1 0,1 0 0,0-1 0,2 1 0,0-1 0,0 0 0,2 0 0,0 0 0,1-1 0,1 0 0,1 0 0,12 15 0,46 53 0,-46-53 0,2-1 0,1-1 0,2-1 0,28 23 0,45 31 0,-54-42 0,88 58 0,-58-47 0,-41-26 0,58 31 0,-61-41 0,1-1 0,0-2 0,1-1 0,0-1 0,52 6 0,48 12 0,-53-2 0,-59-16 0,1-1 0,-1-1 0,1-1 0,35 4 0,269-6 0,-161-6 0,4 4 0,190-3 0,-226-10 0,-1-5 0,150-37 0,-187 36 0,-35 7 0,85-25 0,-108 25 0,-14 4 0,-1 0 0,-1-1 0,32-15 0,110-60 0,-78 42 0,-44 17 0,-1 0 0,45-37 0,-3 2 0,-57 41 0,-11 8 0,1 1 0,26-15 0,-30 18 0,0-1 0,-1 0 0,0 0 0,0-1 0,-1 0 0,11-13 0,13-11 0,-28 27 0,0-1 0,0 0 0,-1 0 0,0 0 0,-1 0 0,1-1 0,-1 1 0,-1-1 0,0 0 0,0 0 0,0 1 0,-1-1 0,0 0 0,0-9 0,0-14 0,-8-56 0,7 85 0,-1-7 0,-1 0 0,0 1 0,0-1 0,-1 0 0,0 1 0,-1-1 0,0 1 0,0 0 0,-1 0 0,0 0 0,0 1 0,-1-1 0,-8-6 0,-7-5 0,-1 1 0,-44-25 0,20 13 0,25 17 0,-2 0 0,0 1 0,-25-9 0,23 11 0,1-2 0,-35-20 0,1-4 0,-2 2 0,-1 3 0,-75-28 0,19 8 0,75 30 0,-2 2 0,-52-15 0,19 11 0,11 3 0,-104-18 0,139 31 0,1-1 0,0-1 0,-50-21 0,55 18 0,-1 2 0,0 0 0,0 2 0,-1 0 0,-32-3 0,-76 7 0,96 4 0,0-2 0,-56-6 0,-3-4 0,0 4 0,-157 7 0,108 2 0,92 1 0,1 2 0,-1 2 0,1 2 0,-81 23 0,108-25 0,-1-2 0,1-1 0,-1-1 0,0-1 0,0-1 0,0-1 0,0-1 0,0-1 0,-51-10 0,41 6 0,0 3 0,-1 0 0,1 3 0,-1 0 0,1 2 0,-1 2 0,-69 14 0,91-14 34,0 1 0,-31 12 0,35-11-328,-1-1 1,0-1 0,0 0-1,-24 4 1,14-5-6533</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7T18:29:12.824"/>
    </inkml:context>
    <inkml:brush xml:id="br0">
      <inkml:brushProperty name="width" value="0.035" units="cm"/>
      <inkml:brushProperty name="height" value="0.035" units="cm"/>
      <inkml:brushProperty name="color" value="#AB008B"/>
    </inkml:brush>
  </inkml:definitions>
  <inkml:trace contextRef="#ctx0" brushRef="#br0">757 1 24575,'-3'1'0,"-1"0"0,1 0 0,0 0 0,0 1 0,0-1 0,0 1 0,0 0 0,1 0 0,-6 4 0,-2 1 0,-17 11 0,7-5 0,0 0 0,-25 10 0,20-10 0,0 2 0,-31 21 0,2 0 0,31-23 0,1 1 0,0 1 0,1 1 0,1 0 0,0 2 0,1 0 0,-22 29 0,10-4 0,-12 16 0,-47 88 0,80-127 0,1 1 0,1 1 0,1-1 0,1 1 0,1 0 0,-4 40 0,5 136 0,5-147 0,-1-39 0,-2 1 0,1-1 0,-2 0 0,-6 23 0,5-24 0,1 0 0,1 0 0,-1 1 0,2-1 0,0 1 0,0 13 0,3-8 0,1 0 0,0 0 0,1 0 0,1 0 0,1-1 0,0 1 0,2-1 0,14 25 0,7 4 0,53 61 0,-64-87 0,1-1 0,1 0 0,0-2 0,35 22 0,-25-18 0,36 33 0,76 79 0,-116-111 0,36 21 0,-51-34 0,-1 0 0,1 1 0,-2 0 0,1 1 0,11 13 0,-21-22 0,0-1 0,0 0 0,0 0 0,0 0 0,1 1 0,-1-1 0,0 0 0,0 0 0,0 0 0,0 1 0,0-1 0,0 0 0,0 0 0,0 0 0,0 1 0,0-1 0,0 0 0,0 0 0,0 1 0,0-1 0,0 0 0,0 0 0,0 0 0,0 1 0,0-1 0,0 0 0,0 0 0,0 1 0,0-1 0,0 0 0,0 0 0,-1 0 0,1 1 0,0-1 0,0 0 0,0 0 0,-1 0 0,-10 5 0,-17-4 0,26-1 0,-145-3 0,221 4 0,-34 1 0,0-2 0,42-5 0,-80 5 0,0 0 0,0 0 0,0-1 0,0 1 0,0-1 0,0 1 0,0-1 0,0 0 0,0 0 0,0 0 0,0 0 0,0 0 0,0 0 0,-1-1 0,1 1 0,2-2 0,-4 2 0,1 0 0,-1 0 0,1 0 0,-1-1 0,0 1 0,0 0 0,1 0 0,-1 0 0,0 0 0,0 0 0,0 0 0,0 0 0,0 0 0,0-1 0,0 1 0,-1 0 0,1 0 0,0 0 0,-1 0 0,1 0 0,0 0 0,-2-1 0,-3-7 0,-2 0 0,1 0 0,-1 1 0,0 0 0,-11-8 0,3 0 0,7 8-76,1-1 1,1 0-1,0 0 0,0 0 0,1-1 0,0 1 0,0-1 0,1-1 1,1 1-1,0 0 0,0-1 0,1 0 0,0 0 0,1 1 1,0-1-1,1 0 0,1-12 0,-1 0-6750</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7T18:29:18.363"/>
    </inkml:context>
    <inkml:brush xml:id="br0">
      <inkml:brushProperty name="width" value="0.035" units="cm"/>
      <inkml:brushProperty name="height" value="0.035" units="cm"/>
      <inkml:brushProperty name="color" value="#00A0D7"/>
    </inkml:brush>
  </inkml:definitions>
  <inkml:trace contextRef="#ctx0" brushRef="#br0">1 1 24575,'118'103'0,"-93"-73"0,-1 1 0,-2 0 0,0 2 0,-3 0 0,-1 1 0,-1 2 0,12 36 0,-7-18 0,2-1 0,59 95 0,-72-134 0,1 0 0,0-1 0,1-1 0,0 0 0,24 16 0,-7-5 0,-19-15 0,0-1 0,0 0 0,0-1 0,1 0 0,-1 0 0,1-2 0,17 6 0,92 13 0,-35-8 0,-69-12 0,74 19 0,0-5 0,178 10 0,-246-26-10,-1 2 0,1 1 0,0 1 0,-1 1 0,41 16 0,-4-2-1295,-29-11-5521</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16T15:58:36.653"/>
    </inkml:context>
    <inkml:brush xml:id="br0">
      <inkml:brushProperty name="width" value="0.035" units="cm"/>
      <inkml:brushProperty name="height" value="0.035" units="cm"/>
      <inkml:brushProperty name="color" value="#F6630D"/>
    </inkml:brush>
  </inkml:definitions>
  <inkml:trace contextRef="#ctx0" brushRef="#br0">1 213 24575,'62'1'0,"-14"0"0,74-7 0,-108 4 0,0 0 0,0-1 0,0 0 0,-1-1 0,0-1 0,1 0 0,-2-1 0,1-1 0,20-13 0,18-24 0,-36 29 0,32-22 0,-33 30 0,1 0 0,1 1 0,-1 0 0,1 1 0,0 1 0,17-2 0,-25 4 0,35-4 0,-1 2 0,1 2 0,66 4 0,-18 1 0,-32-4 0,65 3 0,-115 0 0,0 0 0,0 1 0,0 0 0,-1 0 0,1 1 0,-1 0 0,0 1 0,0 0 0,7 6 0,21 11 0,6 1 0,1-2 0,1-2 0,1-2 0,1-2 0,0-2 0,1-2 0,0-2 0,1-2 0,90 1 0,-10-9-1365,-106 1-5461</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16T15:58:36.653"/>
    </inkml:context>
    <inkml:brush xml:id="br0">
      <inkml:brushProperty name="width" value="0.035" units="cm"/>
      <inkml:brushProperty name="height" value="0.035" units="cm"/>
      <inkml:brushProperty name="color" value="#F6630D"/>
    </inkml:brush>
  </inkml:definitions>
  <inkml:trace contextRef="#ctx0" brushRef="#br0">1 213 24575,'62'1'0,"-14"0"0,74-7 0,-108 4 0,0 0 0,0-1 0,0 0 0,-1-1 0,0-1 0,1 0 0,-2-1 0,1-1 0,20-13 0,18-24 0,-36 29 0,32-22 0,-33 30 0,1 0 0,1 1 0,-1 0 0,1 1 0,0 1 0,17-2 0,-25 4 0,35-4 0,-1 2 0,1 2 0,66 4 0,-18 1 0,-32-4 0,65 3 0,-115 0 0,0 0 0,0 1 0,0 0 0,-1 0 0,1 1 0,-1 0 0,0 1 0,0 0 0,7 6 0,21 11 0,6 1 0,1-2 0,1-2 0,1-2 0,1-2 0,0-2 0,1-2 0,0-2 0,1-2 0,90 1 0,-10-9-1365,-106 1-5461</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16T17:40:35.390"/>
    </inkml:context>
    <inkml:brush xml:id="br0">
      <inkml:brushProperty name="width" value="0.035" units="cm"/>
      <inkml:brushProperty name="height" value="0.035" units="cm"/>
      <inkml:brushProperty name="color" value="#F6630D"/>
    </inkml:brush>
  </inkml:definitions>
  <inkml:trace contextRef="#ctx0" brushRef="#br0">1 213 24575,'62'1'0,"-14"0"0,74-7 0,-108 4 0,0 0 0,0-1 0,0 0 0,-1-1 0,0-1 0,1 0 0,-2-1 0,1-1 0,20-13 0,18-24 0,-36 29 0,32-22 0,-33 30 0,1 0 0,1 1 0,-1 0 0,1 1 0,0 1 0,17-2 0,-25 4 0,35-4 0,-1 2 0,1 2 0,66 4 0,-18 1 0,-32-4 0,65 3 0,-115 0 0,0 0 0,0 1 0,0 0 0,-1 0 0,1 1 0,-1 0 0,0 1 0,0 0 0,7 6 0,21 11 0,6 1 0,1-2 0,1-2 0,1-2 0,1-2 0,0-2 0,1-2 0,0-2 0,1-2 0,90 1 0,-10-9-1365,-106 1-5461</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16T17:41:25.624"/>
    </inkml:context>
    <inkml:brush xml:id="br0">
      <inkml:brushProperty name="width" value="0.035" units="cm"/>
      <inkml:brushProperty name="height" value="0.035" units="cm"/>
      <inkml:brushProperty name="color" value="#F6630D"/>
    </inkml:brush>
  </inkml:definitions>
  <inkml:trace contextRef="#ctx0" brushRef="#br0">1 213 24575,'62'1'0,"-14"0"0,74-7 0,-108 4 0,0 0 0,0-1 0,0 0 0,-1-1 0,0-1 0,1 0 0,-2-1 0,1-1 0,20-13 0,18-24 0,-36 29 0,32-22 0,-33 30 0,1 0 0,1 1 0,-1 0 0,1 1 0,0 1 0,17-2 0,-25 4 0,35-4 0,-1 2 0,1 2 0,66 4 0,-18 1 0,-32-4 0,65 3 0,-115 0 0,0 0 0,0 1 0,0 0 0,-1 0 0,1 1 0,-1 0 0,0 1 0,0 0 0,7 6 0,21 11 0,6 1 0,1-2 0,1-2 0,1-2 0,1-2 0,0-2 0,1-2 0,0-2 0,1-2 0,90 1 0,-10-9-1365,-106 1-5461</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16T17:44:16.739"/>
    </inkml:context>
    <inkml:brush xml:id="br0">
      <inkml:brushProperty name="width" value="0.035" units="cm"/>
      <inkml:brushProperty name="height" value="0.035" units="cm"/>
      <inkml:brushProperty name="color" value="#E71224"/>
    </inkml:brush>
  </inkml:definitions>
  <inkml:trace contextRef="#ctx0" brushRef="#br0">154 0 24575,'1'1'0,"0"-1"0,-1 0 0,1 1 0,0-1 0,0 0 0,-1 1 0,1-1 0,0 1 0,-1-1 0,1 1 0,0 0 0,-1-1 0,1 1 0,-1 0 0,1-1 0,-1 1 0,0 0 0,1-1 0,-1 1 0,1 0 0,-1 0 0,0-1 0,0 1 0,0 0 0,1 1 0,5 27 0,-5-21 0,21 106 0,-6 1 0,4 160 0,-22 77 0,-3-314 0,5-37 0,0-1 0,0 1 0,0-1 0,-1 1 0,1-1 0,0 1 0,0-1 0,-1 1 0,1-1 0,0 1 0,-1-1 0,1 1 0,-1-1 0,1 1 0,-1-1 0,1 0 0,0 1 0,-1-1 0,1 0 0,-1 1 0,0-1 0,0 0 0,0 0 0,0 0 0,0 0 0,1 0 0,-1-1 0,0 1 0,0 0 0,0-1 0,0 1 0,1-1 0,-1 1 0,0-1 0,0 1 0,1-1 0,-1 0 0,0 1 0,1-1 0,-1 0 0,1 1 0,-1-1 0,0-1 0,-41-60 0,32 46 0,-1-1 0,0 1 0,-1 1 0,-1 0 0,0 1 0,-1 0 0,-30-22 0,41 34 0,0 0 0,0 1 0,1-1 0,-1 0 0,0 0 0,1 0 0,-1-1 0,1 1 0,0 0 0,-2-4 0,4 6 0,0 1 0,0-1 0,0 0 0,0 0 0,0 0 0,0 0 0,1 0 0,-1 0 0,0 0 0,0 0 0,0 1 0,0-1 0,0 0 0,0 0 0,1 0 0,-1 0 0,0 0 0,0 0 0,0 0 0,0 0 0,0 0 0,1 0 0,-1 0 0,0 0 0,0 0 0,0 0 0,0 0 0,0 0 0,1 0 0,-1 0 0,0 0 0,0 0 0,0 0 0,0-1 0,0 1 0,1 0 0,-1 0 0,0 0 0,0 0 0,0 0 0,0 0 0,0 0 0,0 0 0,0-1 0,0 1 0,1 0 0,-1 0 0,0 0 0,0 0 0,0 0 0,0 0 0,0-1 0,0 1 0,0 0 0,0 0 0,0 0 0,0 0 0,0-1 0,0 1 0,0 0 0,0 0 0,0 0 0,0-1 0,13 8 0,41 39 0,51 57 0,-32-30 0,-44-34 0,-26-34 0,0 0 0,-1-1 0,1 1 0,1-1 0,-1 0 0,1 0 0,0 0 0,0-1 0,0 1 0,0-1 0,0 0 0,1 0 0,8 4 0,-13-7 0,1 0 0,0 0 0,-1 0 0,1 0 0,0 0 0,-1 0 0,1 0 0,0 0 0,-1 0 0,1 0 0,0 0 0,-1 0 0,1-1 0,-1 1 0,1 0 0,0 0 0,-1-1 0,1 1 0,-1 0 0,1-1 0,-1 1 0,1-1 0,-1 1 0,1-1 0,-1 1 0,1-1 0,-1 1 0,1-1 0,-1 1 0,0-1 0,0 1 0,1-1 0,-1 0 0,0 1 0,0-1 0,1 0 0,-1 1 0,0-1 0,0 0 0,4-30 0,-4 28 0,0-67 0,-1 45 0,1 1 0,6-44 0,-5 59 0,1 1 0,1 0 0,-1 0 0,1 0 0,1 0 0,0 0 0,0 0 0,0 1 0,1 0 0,0 0 0,11-12 0,11-8-79,-10 11-350,-1-1 1,26-35-1,-31 36-6397</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19:50:16.880"/>
    </inkml:context>
    <inkml:brush xml:id="br0">
      <inkml:brushProperty name="width" value="0.035" units="cm"/>
      <inkml:brushProperty name="height" value="0.035" units="cm"/>
      <inkml:brushProperty name="color" value="#00A0D7"/>
    </inkml:brush>
  </inkml:definitions>
  <inkml:trace contextRef="#ctx0" brushRef="#br0">0 141 24575,'52'-22'0,"0"2"0,2 3 0,70-14 0,-74 19 0,6-1 0,1 3 0,0 2 0,1 3 0,-1 2 0,94 8 0,-113 1 0,0 2 0,0 2 0,52 20 0,-35-11 0,-32-10 0,0-2 0,1-1 0,0 0 0,0-2 0,39 2 0,451-8-1365,-489 2-5461</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3T03:13:34.045"/>
    </inkml:context>
    <inkml:brush xml:id="br0">
      <inkml:brushProperty name="width" value="0.05" units="cm"/>
      <inkml:brushProperty name="height" value="0.05" units="cm"/>
      <inkml:brushProperty name="color" value="#E71224"/>
    </inkml:brush>
  </inkml:definitions>
  <inkml:trace contextRef="#ctx0" brushRef="#br0">0 137 24575,'44'-2'0,"-1"-2"0,72-18 0,6 0 0,74-16 0,-119 21 0,105-10 0,-142 24 0,-1 2 0,1 1 0,0 2 0,-1 2 0,70 16 0,15 12 0,157 19 0,-206-41 0,-15-1 0,77 1 0,-56-9 0,115-4 0,-173-2-1365,-5 0-5461</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3T15:34:41.427"/>
    </inkml:context>
    <inkml:brush xml:id="br0">
      <inkml:brushProperty name="width" value="0.05" units="cm"/>
      <inkml:brushProperty name="height" value="0.05" units="cm"/>
      <inkml:brushProperty name="color" value="#E71224"/>
    </inkml:brush>
  </inkml:definitions>
  <inkml:trace contextRef="#ctx0" brushRef="#br0">0 137 24575,'44'-2'0,"-1"-2"0,72-18 0,6 0 0,74-16 0,-119 21 0,105-10 0,-142 24 0,-1 2 0,1 1 0,0 2 0,-1 2 0,70 16 0,15 12 0,157 19 0,-206-41 0,-15-1 0,77 1 0,-56-9 0,115-4 0,-173-2-1365,-5 0-5461</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3T15:49:34.074"/>
    </inkml:context>
    <inkml:brush xml:id="br0">
      <inkml:brushProperty name="width" value="0.05" units="cm"/>
      <inkml:brushProperty name="height" value="0.05" units="cm"/>
      <inkml:brushProperty name="color" value="#E71224"/>
    </inkml:brush>
  </inkml:definitions>
  <inkml:trace contextRef="#ctx0" brushRef="#br0">0 137 24575,'44'-2'0,"-1"-2"0,72-18 0,6 0 0,74-16 0,-119 21 0,105-10 0,-142 24 0,-1 2 0,1 1 0,0 2 0,-1 2 0,70 16 0,15 12 0,157 19 0,-206-41 0,-15-1 0,77 1 0,-56-9 0,115-4 0,-173-2-1365,-5 0-5461</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1T20:50:15.074"/>
    </inkml:context>
    <inkml:brush xml:id="br0">
      <inkml:brushProperty name="width" value="0.05" units="cm"/>
      <inkml:brushProperty name="height" value="0.05" units="cm"/>
      <inkml:brushProperty name="color" value="#E71224"/>
    </inkml:brush>
  </inkml:definitions>
  <inkml:trace contextRef="#ctx0" brushRef="#br0">0 137 24575,'44'-2'0,"-1"-2"0,72-18 0,6 0 0,74-16 0,-119 21 0,105-10 0,-142 24 0,-1 2 0,1 1 0,0 2 0,-1 2 0,70 16 0,15 12 0,157 19 0,-206-41 0,-15-1 0,77 1 0,-56-9 0,115-4 0,-173-2-1365,-5 0-5461</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7T22:21:10.366"/>
    </inkml:context>
    <inkml:brush xml:id="br0">
      <inkml:brushProperty name="width" value="0.05" units="cm"/>
      <inkml:brushProperty name="height" value="0.05" units="cm"/>
      <inkml:brushProperty name="color" value="#E71224"/>
    </inkml:brush>
  </inkml:definitions>
  <inkml:trace contextRef="#ctx0" brushRef="#br0">0 137 24575,'44'-2'0,"-1"-2"0,72-18 0,6 0 0,74-16 0,-119 21 0,105-10 0,-142 24 0,-1 2 0,1 1 0,0 2 0,-1 2 0,70 16 0,15 12 0,157 19 0,-206-41 0,-15-1 0,77 1 0,-56-9 0,115-4 0,-173-2-1365,-5 0-5461</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8T17:36:56.411"/>
    </inkml:context>
    <inkml:brush xml:id="br0">
      <inkml:brushProperty name="width" value="0.05" units="cm"/>
      <inkml:brushProperty name="height" value="0.05" units="cm"/>
      <inkml:brushProperty name="color" value="#E71224"/>
    </inkml:brush>
  </inkml:definitions>
  <inkml:trace contextRef="#ctx0" brushRef="#br0">0 137 24575,'44'-2'0,"-1"-2"0,72-18 0,6 0 0,74-16 0,-119 21 0,105-10 0,-142 24 0,-1 2 0,1 1 0,0 2 0,-1 2 0,70 16 0,15 12 0,157 19 0,-206-41 0,-15-1 0,77 1 0,-56-9 0,115-4 0,-173-2-1365,-5 0-5461</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3T03:13:34.045"/>
    </inkml:context>
    <inkml:brush xml:id="br0">
      <inkml:brushProperty name="width" value="0.05" units="cm"/>
      <inkml:brushProperty name="height" value="0.05" units="cm"/>
      <inkml:brushProperty name="color" value="#E71224"/>
    </inkml:brush>
  </inkml:definitions>
  <inkml:trace contextRef="#ctx0" brushRef="#br0">0 137 24575,'44'-2'0,"-1"-2"0,72-18 0,6 0 0,74-16 0,-119 21 0,105-10 0,-142 24 0,-1 2 0,1 1 0,0 2 0,-1 2 0,70 16 0,15 12 0,157 19 0,-206-41 0,-15-1 0,77 1 0,-56-9 0,115-4 0,-173-2-1365,-5 0-5461</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3T15:34:41.427"/>
    </inkml:context>
    <inkml:brush xml:id="br0">
      <inkml:brushProperty name="width" value="0.05" units="cm"/>
      <inkml:brushProperty name="height" value="0.05" units="cm"/>
      <inkml:brushProperty name="color" value="#E71224"/>
    </inkml:brush>
  </inkml:definitions>
  <inkml:trace contextRef="#ctx0" brushRef="#br0">0 137 24575,'44'-2'0,"-1"-2"0,72-18 0,6 0 0,74-16 0,-119 21 0,105-10 0,-142 24 0,-1 2 0,1 1 0,0 2 0,-1 2 0,70 16 0,15 12 0,157 19 0,-206-41 0,-15-1 0,77 1 0,-56-9 0,115-4 0,-173-2-1365,-5 0-5461</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3T15:49:34.074"/>
    </inkml:context>
    <inkml:brush xml:id="br0">
      <inkml:brushProperty name="width" value="0.05" units="cm"/>
      <inkml:brushProperty name="height" value="0.05" units="cm"/>
      <inkml:brushProperty name="color" value="#E71224"/>
    </inkml:brush>
  </inkml:definitions>
  <inkml:trace contextRef="#ctx0" brushRef="#br0">0 137 24575,'44'-2'0,"-1"-2"0,72-18 0,6 0 0,74-16 0,-119 21 0,105-10 0,-142 24 0,-1 2 0,1 1 0,0 2 0,-1 2 0,70 16 0,15 12 0,157 19 0,-206-41 0,-15-1 0,77 1 0,-56-9 0,115-4 0,-173-2-1365,-5 0-5461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2T18:20:30.395"/>
    </inkml:context>
    <inkml:brush xml:id="br0">
      <inkml:brushProperty name="width" value="0.05" units="cm"/>
      <inkml:brushProperty name="height" value="0.05" units="cm"/>
      <inkml:brushProperty name="color" value="#E71224"/>
    </inkml:brush>
  </inkml:definitions>
  <inkml:trace contextRef="#ctx0" brushRef="#br0">0 137 24575,'44'-2'0,"-1"-2"0,72-18 0,6 0 0,74-16 0,-119 21 0,105-10 0,-142 24 0,-1 2 0,1 1 0,0 2 0,-1 2 0,70 16 0,15 12 0,157 19 0,-206-41 0,-15-1 0,77 1 0,-56-9 0,115-4 0,-173-2-1365,-5 0-5461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19:50:19.562"/>
    </inkml:context>
    <inkml:brush xml:id="br0">
      <inkml:brushProperty name="width" value="0.035" units="cm"/>
      <inkml:brushProperty name="height" value="0.035" units="cm"/>
      <inkml:brushProperty name="color" value="#00A0D7"/>
    </inkml:brush>
  </inkml:definitions>
  <inkml:trace contextRef="#ctx0" brushRef="#br0">1 30 24575,'9'1'0,"0"0"0,1 0 0,-1 1 0,17 6 0,2 0 0,63 12 0,1-3 0,1-5 0,158 1 0,-160-13 0,70-3 0,-77-12 0,-39 6 0,-24 4 0,-1-1 0,0 0 0,35-18 0,-40 16 0,1 1 0,0 1 0,0 0 0,0 1 0,1 1 0,30-4 0,192 8 0,-106 2 0,-115-1-341,0 1 0,0 0-1,31 9 1,-30-6-6485</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8T17:41:22.160"/>
    </inkml:context>
    <inkml:brush xml:id="br0">
      <inkml:brushProperty name="width" value="0.05" units="cm"/>
      <inkml:brushProperty name="height" value="0.05" units="cm"/>
      <inkml:brushProperty name="color" value="#E71224"/>
    </inkml:brush>
  </inkml:definitions>
  <inkml:trace contextRef="#ctx0" brushRef="#br0">0 137 24575,'44'-2'0,"-1"-2"0,72-18 0,6 0 0,74-16 0,-119 21 0,105-10 0,-142 24 0,-1 2 0,1 1 0,0 2 0,-1 2 0,70 16 0,15 12 0,157 19 0,-206-41 0,-15-1 0,77 1 0,-56-9 0,115-4 0,-173-2-1365,-5 0-5461</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7T17:07:59.398"/>
    </inkml:context>
    <inkml:brush xml:id="br0">
      <inkml:brushProperty name="width" value="0.05" units="cm"/>
      <inkml:brushProperty name="height" value="0.05" units="cm"/>
      <inkml:brushProperty name="color" value="#00A0D7"/>
    </inkml:brush>
  </inkml:definitions>
  <inkml:trace contextRef="#ctx0" brushRef="#br0">0 413 24575,'2739'0'0,"-2668"-4"0,0-3 0,107-25 0,-105 17 0,2 2 0,83-2 0,-70 14 0,306-21 0,-367 18 0,154-15 0,-161 18 0,0 1 0,0 1 0,0 1 0,0 0 0,-1 2 0,36 10 0,82 51 0,-137-62 0,-12-1 0,-16-2 0,-89-15 0,1-5 0,-148-46 0,207 47 0,0-3 0,1-2 0,2-2 0,-71-47 0,64 28 0,50 35 0,0 1 0,0 0 0,-1 1 0,-1 1 0,-23-12 0,113 41 0,-34-11 0,0 1 0,-1 2 0,0 2 0,52 29 0,-49-20 0,0-3 0,2-1 0,80 24 0,-5-1 0,-85-32 0,1-1 0,68 10 0,-8-2 0,32 25 0,-62-19 0,-92-21 0,0 2 0,-33 11 0,51-15 0,-196 81 0,74-28 0,-101 25 0,212-73 0,1 0 0,0 2 0,0 0 0,1 0 0,0 2 0,0 0 0,1 0 0,1 2 0,0-1 0,-17 23 0,-44 39 0,-30-3-1365,70-48-5461</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7T17:08:15.006"/>
    </inkml:context>
    <inkml:brush xml:id="br0">
      <inkml:brushProperty name="width" value="0.05" units="cm"/>
      <inkml:brushProperty name="height" value="0.05" units="cm"/>
      <inkml:brushProperty name="color" value="#E71224"/>
    </inkml:brush>
  </inkml:definitions>
  <inkml:trace contextRef="#ctx0" brushRef="#br0">1 1312 24575,'365'-23'18,"-7"-27"-561,-242 33-7,679-131 372,-265 24 359,-500 116-74,0-1 0,-1-2 0,0-1 1,-1-1-1,0-1 0,-1-2 0,-1-1 1,0-1-1,34-31 0,80-74-107,211-172 0,-291 250 0,2 3 0,3 3 0,1 3 0,73-30 0,-83 46 0,1 3 0,1 1 0,88-10 0,182-3 0,-150 16 0,33-1-1365,-151 12-5461</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7T17:08:47.130"/>
    </inkml:context>
    <inkml:brush xml:id="br0">
      <inkml:brushProperty name="width" value="0.05" units="cm"/>
      <inkml:brushProperty name="height" value="0.05" units="cm"/>
      <inkml:brushProperty name="color" value="#E71224"/>
    </inkml:brush>
  </inkml:definitions>
  <inkml:trace contextRef="#ctx0" brushRef="#br0">1 1312 24575,'365'-23'18,"-7"-27"-561,-242 33-7,679-131 372,-265 24 359,-500 116-74,0-1 0,-1-2 0,0-1 1,-1-1-1,0-1 0,-1-2 0,-1-1 1,0-1-1,34-31 0,80-74-107,211-172 0,-291 250 0,2 3 0,3 3 0,1 3 0,73-30 0,-83 46 0,1 3 0,1 1 0,88-10 0,182-3 0,-150 16 0,33-1-1365,-151 12-5461</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7T17:08:47.444"/>
    </inkml:context>
    <inkml:brush xml:id="br0">
      <inkml:brushProperty name="width" value="0.05" units="cm"/>
      <inkml:brushProperty name="height" value="0.05" units="cm"/>
      <inkml:brushProperty name="color" value="#E71224"/>
    </inkml:brush>
  </inkml:definitions>
  <inkml:trace contextRef="#ctx0" brushRef="#br0">1 1312 24575,'365'-23'18,"-7"-27"-561,-242 33-7,679-131 372,-265 24 359,-500 116-74,0-1 0,-1-2 0,0-1 1,-1-1-1,0-1 0,-1-2 0,-1-1 1,0-1-1,34-31 0,80-74-107,211-172 0,-291 250 0,2 3 0,3 3 0,1 3 0,73-30 0,-83 46 0,1 3 0,1 1 0,88-10 0,182-3 0,-150 16 0,33-1-1365,-151 12-5461</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7T17:07:59.398"/>
    </inkml:context>
    <inkml:brush xml:id="br0">
      <inkml:brushProperty name="width" value="0.05" units="cm"/>
      <inkml:brushProperty name="height" value="0.05" units="cm"/>
      <inkml:brushProperty name="color" value="#00A0D7"/>
    </inkml:brush>
  </inkml:definitions>
  <inkml:trace contextRef="#ctx0" brushRef="#br0">0 270 24575,'1796'0'0,"-1750"-2"0,0-3 0,71-15 0,-69 9 0,1 3 0,54-1 0,-45 8 0,200-14 0,-240 13 0,101-11 0,-106 13 0,0 0 0,0 0 0,0 1 0,0 1 0,0 0 0,23 8 0,54 32 0,-90-40 0,-8-1 0,-10 0 0,-59-11 0,1-4 0,-97-29 0,135 31 0,1-2 0,1-2 0,0-1 0,-46-31 0,42 18 0,33 24 0,0 0 0,-1 0 0,0 1 0,0 0 0,-16-7 0,75 26 0,-23-7 0,0 1 0,0 2 0,-1 0 0,35 19 0,-33-13 0,1-1 0,1-1 0,52 16 0,-3-2 0,-56-20 0,1-1 0,45 7 0,-6-1 0,21 15 0,-40-11 0,-61-14 0,0 0 0,-21 9 0,33-11 0,-129 53 0,50-18 0,-67 17 0,139-49 0,0 1 0,0 1 0,1-1 0,0 2 0,0 0 0,1 0 0,-1 0 0,2 1 0,-1 1 0,-10 14 0,-30 25 0,-19-1-1365,45-32-5461</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1T20:57:32.589"/>
    </inkml:context>
    <inkml:brush xml:id="br0">
      <inkml:brushProperty name="width" value="0.035" units="cm"/>
      <inkml:brushProperty name="height" value="0.035" units="cm"/>
      <inkml:brushProperty name="color" value="#008C3A"/>
    </inkml:brush>
  </inkml:definitions>
  <inkml:trace contextRef="#ctx0" brushRef="#br0">1 0 24575,'425'34'-5,"-271"-17"-134,462 49-645,401 40 844,-785-83 115,528 40 409,-142-33-475,49 30-109,-3 45 0,-99-15 0,-242-41 0,222 30 0,-427-65 0,435 70 0,607 232 0,-1130-306 0,196 61 0,253 44 0,-387-103 0,179-3 0,-23-2 0,674 101 0,-797-83 0,68 8 0,-132-27 0,9 1 0,0 2 0,133 36 0,82 54 0,-107-56 0,-150-35 24,1-2-1,0 0 1,49 2 0,90-6-867,-136-3 226,-8 1-6209</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3T03:13:34.045"/>
    </inkml:context>
    <inkml:brush xml:id="br0">
      <inkml:brushProperty name="width" value="0.05" units="cm"/>
      <inkml:brushProperty name="height" value="0.05" units="cm"/>
      <inkml:brushProperty name="color" value="#E71224"/>
    </inkml:brush>
  </inkml:definitions>
  <inkml:trace contextRef="#ctx0" brushRef="#br0">0 137 24575,'44'-2'0,"-1"-2"0,72-18 0,6 0 0,74-16 0,-119 21 0,105-10 0,-142 24 0,-1 2 0,1 1 0,0 2 0,-1 2 0,70 16 0,15 12 0,157 19 0,-206-41 0,-15-1 0,77 1 0,-56-9 0,115-4 0,-173-2-1365,-5 0-5461</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3T15:34:41.427"/>
    </inkml:context>
    <inkml:brush xml:id="br0">
      <inkml:brushProperty name="width" value="0.05" units="cm"/>
      <inkml:brushProperty name="height" value="0.05" units="cm"/>
      <inkml:brushProperty name="color" value="#E71224"/>
    </inkml:brush>
  </inkml:definitions>
  <inkml:trace contextRef="#ctx0" brushRef="#br0">0 137 24575,'44'-2'0,"-1"-2"0,72-18 0,6 0 0,74-16 0,-119 21 0,105-10 0,-142 24 0,-1 2 0,1 1 0,0 2 0,-1 2 0,70 16 0,15 12 0,157 19 0,-206-41 0,-15-1 0,77 1 0,-56-9 0,115-4 0,-173-2-1365,-5 0-5461</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1T18:10:13.977"/>
    </inkml:context>
    <inkml:brush xml:id="br0">
      <inkml:brushProperty name="width" value="0.05" units="cm"/>
      <inkml:brushProperty name="height" value="0.05" units="cm"/>
      <inkml:brushProperty name="color" value="#E71224"/>
    </inkml:brush>
  </inkml:definitions>
  <inkml:trace contextRef="#ctx0" brushRef="#br0">0 137 24575,'44'-2'0,"-1"-2"0,72-18 0,6 0 0,74-16 0,-119 21 0,105-10 0,-142 24 0,-1 2 0,1 1 0,0 2 0,-1 2 0,70 16 0,15 12 0,157 19 0,-206-41 0,-15-1 0,77 1 0,-56-9 0,115-4 0,-173-2-1365,-5 0-5461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20:03:34.953"/>
    </inkml:context>
    <inkml:brush xml:id="br0">
      <inkml:brushProperty name="width" value="0.035" units="cm"/>
      <inkml:brushProperty name="height" value="0.035" units="cm"/>
      <inkml:brushProperty name="color" value="#00A0D7"/>
    </inkml:brush>
  </inkml:definitions>
  <inkml:trace contextRef="#ctx0" brushRef="#br0">1 30 24575,'9'1'0,"0"0"0,1 0 0,-1 1 0,17 6 0,2 0 0,63 12 0,1-3 0,1-5 0,158 1 0,-160-13 0,70-3 0,-77-12 0,-39 6 0,-24 4 0,-1-1 0,0 0 0,35-18 0,-40 16 0,1 1 0,0 1 0,0 0 0,0 1 0,1 1 0,30-4 0,192 8 0,-106 2 0,-115-1-341,0 1 0,0 0-1,31 9 1,-30-6-6485</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1T18:54:16.189"/>
    </inkml:context>
    <inkml:brush xml:id="br0">
      <inkml:brushProperty name="width" value="0.035" units="cm"/>
      <inkml:brushProperty name="height" value="0.035" units="cm"/>
      <inkml:brushProperty name="color" value="#E71224"/>
    </inkml:brush>
  </inkml:definitions>
  <inkml:trace contextRef="#ctx0" brushRef="#br0">0 1324 24575,'628'-13'0,"-434"-1"0,234-47 0,-294 34 0,162-11 0,120-15 0,-234 25 0,98-14 0,554-64 0,-448 56 0,-27-5 0,21-4 0,17 8 0,232-21 0,-5-37 0,-444 76 0,239-32 0,-151 35 0,-43 6 0,-101 7 0,458-82 0,1-38 0,-485 116 0,1 4 0,0 4 0,158 1 0,-233 12 0,275-1 0,-4-27 0,-7-16 0,-235 40-1365,-30 3-5461</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1T18:54:34.948"/>
    </inkml:context>
    <inkml:brush xml:id="br0">
      <inkml:brushProperty name="width" value="0.035" units="cm"/>
      <inkml:brushProperty name="height" value="0.035" units="cm"/>
      <inkml:brushProperty name="color" value="#E71224"/>
    </inkml:brush>
  </inkml:definitions>
  <inkml:trace contextRef="#ctx0" brushRef="#br0">1 0 24575,'4'1'0,"0"1"0,0 0 0,0 0 0,-1 0 0,1 0 0,-1 1 0,1-1 0,-1 1 0,0 0 0,0 0 0,0 0 0,3 4 0,2 2 0,39 30 0,-36-31 0,0 1 0,0 0 0,-1 1 0,14 16 0,-16-14 0,0 0 0,0 0 0,-2 1 0,1 0 0,-2 0 0,1 0 0,-2 1 0,0 0 0,-1 0 0,0 0 0,-1 0 0,0 0 0,-1 28 0,-5 796 0,4-827 0,2 1 0,0-1 0,0 0 0,1 0 0,0 0 0,1 0 0,0 0 0,1-1 0,0 1 0,0-1 0,1-1 0,1 1 0,0-1 0,0 0 0,9 9 0,8 5 0,0-1 0,1-1 0,1-1 0,30 17 0,75 38 0,-117-68 0,1-1 0,-1 0 0,1-1 0,0-1 0,1 0 0,-1-1 0,18 1 0,-82-4 0,0 2 0,-92 15 0,-97 36 0,234-52 0,0 0 0,-1 0 0,1 1 0,0-1 0,0 1 0,0 0 0,1 0 0,-1 0 0,0 0 0,1 1 0,-1 0 0,1-1 0,0 1 0,-4 5 0,4-3 0,0-1 0,1 1 0,0 0 0,0 0 0,0 0 0,1 1 0,0-1 0,0 0 0,0 0 0,0 1 0,1 5 0,0 7 0,1 0 0,1-1 0,0 1 0,6 18 0,5 38 0,-6-27 0,2 1 0,20 63 0,3 6 0,-29-99 0,1 0 0,1 0 0,1 0 0,1-1 0,0 0 0,11 17 0,-11-19 0,-1 0 0,0 1 0,-1-1 0,0 1 0,-1 0 0,-1 1 0,-1-1 0,1 26 0,6 32 0,1-19 0,-1-13 0,5 73 0,0 23 0,0 25 0,-13-75 0,-4 143 0,2-223 0,0 1 0,0-1 0,-1 1 0,0-1 0,-1 0 0,0 0 0,0 0 0,-1 0 0,0 0 0,0-1 0,-1 0 0,-8 11 0,4-9 0,0 0 0,-1 0 0,0 0 0,-1-2 0,0 1 0,0-1 0,-17 7 0,9-5 0,-1-1 0,0-1 0,0-1 0,-1 0 0,0-2 0,0-1 0,0 0 0,0-1 0,-41-3 0,38 1-1365,2-1-5461</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1T19:02:00.261"/>
    </inkml:context>
    <inkml:brush xml:id="br0">
      <inkml:brushProperty name="width" value="0.035" units="cm"/>
      <inkml:brushProperty name="height" value="0.035" units="cm"/>
      <inkml:brushProperty name="color" value="#AB008B"/>
    </inkml:brush>
  </inkml:definitions>
  <inkml:trace contextRef="#ctx0" brushRef="#br0">0 1 24575,'9'1'0,"0"1"0,0-1 0,0 2 0,0-1 0,-1 1 0,1 1 0,-1 0 0,0 0 0,8 5 0,10 5 0,446 240 0,-425-228 0,1 4 0,-1 2 0,-1 1 0,-2 3 0,55 57 0,50 77 0,-24 3 0,-47-62 0,-9 2 0,-13-20 0,13 14 0,71 96 0,-43-68 0,-65-88 0,1-1 0,56 59 0,54 25 0,48 51 0,-144-130 0,-14-17 0,-2 2 0,-1 1 0,27 44 0,64 113 0,-114-182 0,2-1 0,-1 0 0,2 0 0,-1-1 0,2 0 0,-1-1 0,1 0 0,0-1 0,1 0 0,0-1 0,0 0 0,1-1 0,14 5 0,13 2 0,1-2 0,82 11 0,-73-14 0,73 20 0,-103-21 0,33 18 0,15 6 0,-12-10-1365,-38-16-5461</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1T19:03:23.699"/>
    </inkml:context>
    <inkml:brush xml:id="br0">
      <inkml:brushProperty name="width" value="0.035" units="cm"/>
      <inkml:brushProperty name="height" value="0.035" units="cm"/>
      <inkml:brushProperty name="color" value="#008C3A"/>
    </inkml:brush>
  </inkml:definitions>
  <inkml:trace contextRef="#ctx0" brushRef="#br0">1 1 24575,'-1'126'0,"6"282"0,35 2 0,17-145 0,-40-207 0,3-1 0,39 81 0,187 300 0,-220-400 0,1-2 0,2-1 0,2-2 0,1 0 0,1-2 0,2-2 0,1-1 0,1-2 0,41 22 0,52 45 0,-7-4 0,-22-31 0,-45-27 0,80 58 0,-119-77 0,1-2 0,1 0 0,0 0 0,0-2 0,40 12 0,-17-6 0,-38-13 0,0 0 0,0 1 0,0-1 0,0 0 0,0-1 0,1 1 0,-1-1 0,0 0 0,0 0 0,7-1 0,-11 1 0,1 0 0,-1 0 0,1-1 0,0 1 0,-1 0 0,1 0 0,-1-1 0,1 1 0,-1 0 0,1-1 0,-1 1 0,1-1 0,-1 1 0,1 0 0,-1-1 0,0 1 0,1-1 0,-1 1 0,0-1 0,1 0 0,-1 1 0,0-1 0,0 1 0,0-1 0,1 1 0,-1-1 0,0 0 0,0-2 0,0 1 0,-1 0 0,1 0 0,-1 0 0,1 0 0,-1-1 0,0 1 0,1 0 0,-1 0 0,0 0 0,-1 0 0,0-1 0,-26-40 0,-2 2 0,-54-60 0,73 88 0,0-2 0,1 0 0,0 0 0,1 0 0,-9-25 0,-21-34 0,26 54 0,4 5 0,25 32 0,170 206 0,-173-208 0,-2 2 0,0-1 0,-1 1 0,-1 1 0,9 22 0,-14-33 0,1-1 0,-1 0 0,1 0 0,0 0 0,0-1 0,1 0 0,9 7 0,26 29 0,-39-39 0,-1 0 0,1 0 0,-1 0 0,0 0 0,0 1 0,0-1 0,0 0 0,0 1 0,0-1 0,0 1 0,-1-1 0,1 0 0,-1 1 0,0-1 0,0 1 0,0-1 0,0 1 0,-1 2 0,1-3 0,-1 0 0,0 0 0,0 0 0,0 0 0,0 0 0,0-1 0,0 1 0,-1-1 0,1 1 0,0-1 0,-1 1 0,1-1 0,-1 0 0,0 1 0,1-1 0,-1 0 0,0 0 0,0 0 0,0-1 0,0 1 0,0 0 0,0-1 0,0 1 0,0-1 0,0 0 0,0 1 0,0-1 0,0 0 0,0 0 0,-2-1 0,-9 1 0,1-1 0,0 0 0,-19-5 0,-113-31-35,85 20-298,0 2 1,-1 3-1,-91-6 1,119 17-6494</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3T03:13:34.045"/>
    </inkml:context>
    <inkml:brush xml:id="br0">
      <inkml:brushProperty name="width" value="0.05" units="cm"/>
      <inkml:brushProperty name="height" value="0.05" units="cm"/>
      <inkml:brushProperty name="color" value="#E71224"/>
    </inkml:brush>
  </inkml:definitions>
  <inkml:trace contextRef="#ctx0" brushRef="#br0">0 137 24575,'44'-2'0,"-1"-2"0,72-18 0,6 0 0,74-16 0,-119 21 0,105-10 0,-142 24 0,-1 2 0,1 1 0,0 2 0,-1 2 0,70 16 0,15 12 0,157 19 0,-206-41 0,-15-1 0,77 1 0,-56-9 0,115-4 0,-173-2-1365,-5 0-5461</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3T15:34:41.427"/>
    </inkml:context>
    <inkml:brush xml:id="br0">
      <inkml:brushProperty name="width" value="0.05" units="cm"/>
      <inkml:brushProperty name="height" value="0.05" units="cm"/>
      <inkml:brushProperty name="color" value="#E71224"/>
    </inkml:brush>
  </inkml:definitions>
  <inkml:trace contextRef="#ctx0" brushRef="#br0">0 137 24575,'44'-2'0,"-1"-2"0,72-18 0,6 0 0,74-16 0,-119 21 0,105-10 0,-142 24 0,-1 2 0,1 1 0,0 2 0,-1 2 0,70 16 0,15 12 0,157 19 0,-206-41 0,-15-1 0,77 1 0,-56-9 0,115-4 0,-173-2-1365,-5 0-5461</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0T18:49:42.899"/>
    </inkml:context>
    <inkml:brush xml:id="br0">
      <inkml:brushProperty name="width" value="0.035" units="cm"/>
      <inkml:brushProperty name="height" value="0.035" units="cm"/>
      <inkml:brushProperty name="color" value="#00A0D7"/>
    </inkml:brush>
  </inkml:definitions>
  <inkml:trace contextRef="#ctx0" brushRef="#br0">1 101 24575,'74'11'0,"143"3"0,-105-10 0,653 22 0,-688-19 0,117 26 0,33 4 0,-207-36 0,-6 2 0,-1-2 0,0 0 0,0-1 0,1 0 0,-1-1 0,0 0 0,23-6 0,-36 7 0,1 0 0,-1 0 0,0-1 0,1 1 0,-1 0 0,0 0 0,1-1 0,-1 1 0,0 0 0,0 0 0,1-1 0,-1 1 0,0 0 0,0-1 0,0 1 0,1-1 0,-1 1 0,0 0 0,0-1 0,0 1 0,0 0 0,0-1 0,0 1 0,0-1 0,0 1 0,0 0 0,0-1 0,0 1 0,0-1 0,0 1 0,0 0 0,0-1 0,0 1 0,0-1 0,-1 1 0,1 0 0,0-1 0,0 1 0,0 0 0,-1-1 0,1 1 0,0 0 0,0 0 0,-1-1 0,1 1 0,0 0 0,-1 0 0,1-1 0,0 1 0,-1 0 0,1 0 0,0 0 0,-1-1 0,1 1 0,0 0 0,-2 0 0,-22-15 0,23 15 0,-29-14 0,-1 2 0,-60-15 0,-8-2 0,31 7 0,50 18 0,0-1 0,1 0 0,0-2 0,0 0 0,0-1 0,1 0 0,-19-15 0,34 23 0,0 0 0,1-1 0,-1 1 0,0-1 0,1 1 0,-1-1 0,0 1 0,1-1 0,-1 0 0,1 1 0,-1-1 0,0 0 0,1 1 0,0-1 0,-1 0 0,1 1 0,-1-1 0,1 0 0,0 0 0,0 0 0,-1 0 0,1 1 0,0-1 0,0 0 0,0 0 0,0-1 0,1 2 0,-1-1 0,1 0 0,0 1 0,0-1 0,-1 1 0,1-1 0,0 1 0,0-1 0,0 1 0,0-1 0,0 1 0,0 0 0,0 0 0,0-1 0,-1 1 0,1 0 0,0 0 0,2 0 0,6 0 0,0 0 0,1 0 0,14 4 0,14 7 0,-2 1 0,1 2 0,-2 2 0,56 32 0,-55-27 0,1-2 0,1-1 0,69 22 0,-97-38 0,0 1 0,1 0 0,-1 1 0,0 1 0,-1-1 0,1 1 0,-1 1 0,12 9 0,-20-15 0,-1 1 0,1-1 0,-1 0 0,1 1 0,-1-1 0,0 1 0,1-1 0,-1 1 0,0-1 0,1 1 0,-1-1 0,0 1 0,0 0 0,0-1 0,1 1 0,-1-1 0,0 1 0,0-1 0,0 1 0,0 0 0,0-1 0,0 1 0,0-1 0,0 1 0,0 0 0,0-1 0,-1 1 0,1-1 0,0 1 0,0-1 0,0 1 0,-1-1 0,1 1 0,0-1 0,-1 1 0,1-1 0,0 1 0,-1-1 0,1 1 0,-1 0 0,-24 14 0,19-11 0,-30 12 0,-1-1 0,-1-1 0,0-2 0,0-2 0,-49 6 0,42-8 0,1 2 0,0 1 0,-72 31 0,57-6 12,36-21-1389,4-2-5449</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7T18:49:34.375"/>
    </inkml:context>
    <inkml:brush xml:id="br0">
      <inkml:brushProperty name="width" value="0.05" units="cm"/>
      <inkml:brushProperty name="height" value="0.05" units="cm"/>
      <inkml:brushProperty name="color" value="#004F8B"/>
    </inkml:brush>
  </inkml:definitions>
  <inkml:trace contextRef="#ctx0" brushRef="#br0">67 0 24575,'16'16'0,"-7"-8"0,-1 1 0,1 0 0,-1 0 0,-1 1 0,9 14 0,-8-9 0,-1 1 0,-1 0 0,-1 1 0,0-1 0,-1 1 0,-1 0 0,0 0 0,-1 0 0,-1 0 0,-1 0 0,-2 23 0,-1-11 0,-2 0 0,-1 0 0,-1-1 0,-1 1 0,-22 47 0,26-67 0,0 0 0,1 0 0,0 0 0,0 1 0,1-1 0,-2 14 0,4-21 0,0 0 0,0 0 0,0 0 0,0 0 0,0 0 0,1 0 0,-1 0 0,1 0 0,0 0 0,-1 0 0,1 0 0,0 0 0,0 0 0,0 0 0,0 0 0,1-1 0,-1 1 0,0-1 0,1 1 0,-1-1 0,1 1 0,-1-1 0,1 0 0,0 1 0,0-1 0,-1 0 0,1 0 0,0-1 0,0 1 0,0 0 0,0-1 0,0 1 0,0-1 0,0 1 0,3-1 0,55 5 0,-44-5 0,0 2 0,20 3 0,23 6 0,-59-11 0,0 0 0,0 0 0,1 0 0,-1 0 0,0 0 0,0 0 0,0 0 0,0 0 0,0 0 0,1 0 0,-1 0 0,0 0 0,0 0 0,0 0 0,0 0 0,0 1 0,0-1 0,1 0 0,-1 0 0,0 0 0,0 0 0,0 0 0,0 0 0,0 0 0,0 0 0,0 0 0,0 1 0,0-1 0,1 0 0,-1 0 0,0 0 0,0 0 0,0 0 0,0 0 0,0 1 0,0-1 0,0 0 0,0 0 0,0 0 0,0 0 0,0 0 0,0 0 0,0 1 0,0-1 0,0 0 0,0 0 0,0 0 0,0 0 0,0 0 0,0 1 0,-8 5 0,-12 3 0,-9-2 0,20-5 0,0 0 0,0 0 0,0 1 0,1 0 0,-14 7 0,19-8 0,0 1 0,0-1 0,0 0 0,1 1 0,-1 0 0,0 0 0,1 0 0,0 0 0,0 0 0,0 0 0,0 0 0,1 1 0,-1-1 0,1 1 0,0-1 0,0 1 0,-1 6 0,-1 10 0,1 0 0,2 0 0,0 0 0,1 0 0,0-1 0,2 1 0,1 0 0,0-1 0,1 1 0,14 32 0,21 90 0,-39-137 0,0 0 0,0 0 0,0-1 0,0 1 0,0 0 0,-1 0 0,0 0 0,0 0 0,-1 0 0,1 0 0,-1 0 0,0 0 0,-1 0 0,1 0 0,-5 8 0,3-7 0,-1-1 0,1 0 0,-1 0 0,-1 0 0,1-1 0,-1 1 0,0-1 0,0 0 0,0-1 0,0 1 0,-8 3 0,-151 90-1365,147-87-5461</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7T18:52:18.674"/>
    </inkml:context>
    <inkml:brush xml:id="br0">
      <inkml:brushProperty name="width" value="0.05" units="cm"/>
      <inkml:brushProperty name="height" value="0.05" units="cm"/>
      <inkml:brushProperty name="color" value="#E71224"/>
    </inkml:brush>
  </inkml:definitions>
  <inkml:trace contextRef="#ctx0" brushRef="#br0">0 246 24575,'104'-1'0,"114"3"0,-191 2 0,1 0 0,49 16 0,-52-12 0,1-2 0,0 0 0,31 2 0,37-8 0,142-15 0,-165 8 0,163 3 0,-21 1 0,-212 3 0,0 0 0,1 0 0,-1 0 0,0 0 0,1 0 0,-1 0 0,0-1 0,1 1 0,-1-1 0,0 1 0,0-1 0,1 1 0,-1-1 0,0 1 0,0-1 0,2-1 0,-3 1 0,0 1 0,0 0 0,0-1 0,0 1 0,0-1 0,0 1 0,0-1 0,0 1 0,-1-1 0,1 1 0,0-1 0,0 1 0,0-1 0,0 1 0,-1 0 0,1-1 0,0 1 0,0-1 0,-1 1 0,1 0 0,0-1 0,-1 1 0,1 0 0,0-1 0,-1 1 0,1 0 0,-1 0 0,0-1 0,-43-22 0,41 21 0,-354-176 0,326 164 0,-39-12 0,39 14 0,451 169 0,-307-130 0,-86-23 0,0 2 0,0 1 0,-1 1 0,0 1 0,30 15 0,-45-18 0,1-1 0,0 0 0,15 3 0,18 7 0,-45-15 0,1 0 0,-1 0 0,1 1 0,-1-1 0,1 0 0,-1 0 0,0 1 0,1-1 0,-1 0 0,1 0 0,-1 1 0,0-1 0,1 0 0,-1 1 0,1-1 0,-1 0 0,0 1 0,0-1 0,1 1 0,-1-1 0,0 1 0,0-1 0,1 1 0,-1-1 0,0 1 0,0-1 0,0 1 0,0-1 0,0 1 0,0-1 0,0 1 0,0-1 0,0 1 0,0-1 0,0 1 0,0-1 0,0 1 0,0-1 0,0 1 0,-1-1 0,1 0 0,0 1 0,0-1 0,-1 1 0,1-1 0,0 1 0,0-1 0,-1 0 0,0 1 0,-23 18 0,-19 0 0,-1-2 0,0-2 0,-69 14 0,89-23 0,-421 79 0,345-63-1365,79-18-5461</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7T18:54:00.952"/>
    </inkml:context>
    <inkml:brush xml:id="br0">
      <inkml:brushProperty name="width" value="0.05" units="cm"/>
      <inkml:brushProperty name="height" value="0.05" units="cm"/>
      <inkml:brushProperty name="color" value="#E71224"/>
    </inkml:brush>
  </inkml:definitions>
  <inkml:trace contextRef="#ctx0" brushRef="#br0">0 246 24575,'104'-1'0,"114"3"0,-191 2 0,1 0 0,49 16 0,-52-12 0,1-2 0,0 0 0,31 2 0,37-8 0,142-15 0,-165 8 0,163 3 0,-21 1 0,-212 3 0,0 0 0,1 0 0,-1 0 0,0 0 0,1 0 0,-1 0 0,0-1 0,1 1 0,-1-1 0,0 1 0,0-1 0,1 1 0,-1-1 0,0 1 0,0-1 0,2-1 0,-3 1 0,0 1 0,0 0 0,0-1 0,0 1 0,0-1 0,0 1 0,0-1 0,0 1 0,-1-1 0,1 1 0,0-1 0,0 1 0,0-1 0,0 1 0,-1 0 0,1-1 0,0 1 0,0-1 0,-1 1 0,1 0 0,0-1 0,-1 1 0,1 0 0,0-1 0,-1 1 0,1 0 0,-1 0 0,0-1 0,-43-22 0,41 21 0,-354-176 0,326 164 0,-39-12 0,39 14 0,451 169 0,-307-130 0,-86-23 0,0 2 0,0 1 0,-1 1 0,0 1 0,30 15 0,-45-18 0,1-1 0,0 0 0,15 3 0,18 7 0,-45-15 0,1 0 0,-1 0 0,1 1 0,-1-1 0,1 0 0,-1 0 0,0 1 0,1-1 0,-1 0 0,1 0 0,-1 1 0,0-1 0,1 0 0,-1 1 0,1-1 0,-1 0 0,0 1 0,0-1 0,1 1 0,-1-1 0,0 1 0,0-1 0,1 1 0,-1-1 0,0 1 0,0-1 0,0 1 0,0-1 0,0 1 0,0-1 0,0 1 0,0-1 0,0 1 0,0-1 0,0 1 0,0-1 0,0 1 0,0-1 0,0 1 0,-1-1 0,1 0 0,0 1 0,0-1 0,-1 1 0,1-1 0,0 1 0,0-1 0,-1 0 0,0 1 0,-23 18 0,-19 0 0,-1-2 0,0-2 0,-69 14 0,89-23 0,-421 79 0,345-63-1365,79-18-5461</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03:21:08.865"/>
    </inkml:context>
    <inkml:brush xml:id="br0">
      <inkml:brushProperty name="width" value="0.035" units="cm"/>
      <inkml:brushProperty name="height" value="0.035" units="cm"/>
      <inkml:brushProperty name="color" value="#00A0D7"/>
    </inkml:brush>
  </inkml:definitions>
  <inkml:trace contextRef="#ctx0" brushRef="#br0">1 30 24575,'9'1'0,"0"0"0,1 0 0,-1 1 0,17 6 0,2 0 0,63 12 0,1-3 0,1-5 0,158 1 0,-160-13 0,70-3 0,-77-12 0,-39 6 0,-24 4 0,-1-1 0,0 0 0,35-18 0,-40 16 0,1 1 0,0 1 0,0 0 0,0 1 0,1 1 0,30-4 0,192 8 0,-106 2 0,-115-1-341,0 1 0,0 0-1,31 9 1,-30-6-6485</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7T19:03:32.878"/>
    </inkml:context>
    <inkml:brush xml:id="br0">
      <inkml:brushProperty name="width" value="0.05" units="cm"/>
      <inkml:brushProperty name="height" value="0.05" units="cm"/>
      <inkml:brushProperty name="color" value="#E71224"/>
    </inkml:brush>
  </inkml:definitions>
  <inkml:trace contextRef="#ctx0" brushRef="#br0">0 211 24575,'1632'0'0,"-1610"1"0,0 1 0,30 7 0,-38-6 0,0 0 0,0-1 0,0-1 0,0 0 0,1 0 0,-1-2 0,28-4 0,-39 5 0,7-2 0,-1-1 0,0 1 0,1-2 0,11-5 0,-21 9 0,1 0 0,-1 0 0,1-1 0,0 1 0,-1 0 0,1-1 0,-1 1 0,1-1 0,-1 1 0,1-1 0,-1 1 0,0-1 0,1 1 0,-1-1 0,0 1 0,1-1 0,-1 1 0,0-1 0,1 0 0,-1 1 0,0-1 0,0 1 0,0-1 0,0 0 0,0 1 0,0-1 0,0 0 0,0-1 0,-1 1 0,0-1 0,0 1 0,0-1 0,0 1 0,-1-1 0,1 1 0,-1-1 0,1 1 0,-1 0 0,1 0 0,-1 0 0,0 0 0,1 0 0,-1 0 0,-3 0 0,-3-3 0,-56-27 0,-2 3 0,-74-20 0,131 45 0,1 0 0,-1-1 0,1 0 0,-17-11 0,18 10 0,-1 0 0,-1 0 0,1 1 0,-14-5 0,21 9 0,0-1 0,0 1 0,0-1 0,0 1 0,0 0 0,0-1 0,0 1 0,0 0 0,0 0 0,0 0 0,0 0 0,0 0 0,0 0 0,0 0 0,0 0 0,0 0 0,0 0 0,0 1 0,0-1 0,0 0 0,-1 1 0,1 0 0,1 0 0,0 0 0,0 0 0,0-1 0,1 1 0,-1 0 0,0 0 0,0-1 0,0 1 0,0 0 0,1-1 0,-1 1 0,0 0 0,1 0 0,-1-1 0,1 1 0,-1-1 0,0 1 0,1 0 0,0-1 0,0 1 0,37 37 0,17 1 0,1-2 0,1-2 0,80 34 0,-121-62 0,1 1 0,0 0 0,-1 1 0,1 1 0,-2 1 0,16 12 0,-24-18 0,1 0 0,0 0 0,0-1 0,17 7 0,-11-5 0,-14-6 0,0 0 0,0 0 0,0 0 0,0 0 0,0 0 0,0 0 0,0 0 0,-1 0 0,1 0 0,0 0 0,0 0 0,0 0 0,0 0 0,0 0 0,0 0 0,0 0 0,0 0 0,0 0 0,0 0 0,0 0 0,0 0 0,0 0 0,0 0 0,0 1 0,0-1 0,0 0 0,0 0 0,0 0 0,0 0 0,0 0 0,0 0 0,0 0 0,0 0 0,0 0 0,0 0 0,0 0 0,0 0 0,0 1 0,-47-4 0,16 1 0,-53 4 0,74-1 0,1 0 0,0 1 0,0 0 0,0 1 0,0 0 0,0 0 0,0 1 0,1 0 0,-1 0 0,-7 6 0,8-4-195,-1-1 0,1 0 0,-1 0 0,0-1 0,0 0 0,-15 4 0,-2-2-6631</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23T20:10:52.953"/>
    </inkml:context>
    <inkml:brush xml:id="br0">
      <inkml:brushProperty name="width" value="0.05" units="cm"/>
      <inkml:brushProperty name="height" value="0.05" units="cm"/>
      <inkml:brushProperty name="color" value="#008C3A"/>
    </inkml:brush>
  </inkml:definitions>
  <inkml:trace contextRef="#ctx0" brushRef="#br0">1 269 24575,'54'10'0,"0"-3"0,0-2 0,79-3 0,-99-2 0,635-54 0,-14-1 0,490 58 0,-1105-5 0,56-10 0,16-1 0,351 11 0,-269 4 0,-230-5 0,-1-2 0,1-1 0,0-2 0,-50-17 0,-8-2 0,-103-38 0,161 52 0,24 6 0,24 6 0,26 6 0,-11 1 0,-1 2 0,33 14 0,13 4 0,-1 1 0,-52-19 0,0-1 0,0 0 0,1-2 0,30 6 0,79 12 0,-128-23 0,-1 0 0,1 0 0,0 0 0,0 0 0,-1 1 0,1-1 0,0 0 0,0 0 0,-1 0 0,1 0 0,0 1 0,-1-1 0,1 0 0,0 1 0,-1-1 0,1 1 0,0-1 0,-1 0 0,1 1 0,-1 0 0,1-1 0,-1 1 0,1-1 0,-1 1 0,1 0 0,-1 0 0,-1 0 0,1-1 0,0 1 0,-1 0 0,1-1 0,0 1 0,-1 0 0,1-1 0,-1 1 0,0-1 0,1 1 0,-1 0 0,1-1 0,-1 0 0,0 1 0,1-1 0,-1 1 0,-1 0 0,-40 17 0,41-18 0,-192 55 0,1 0 0,100-16 83,45-18-1531,26-12-5378</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23T20:11:40.832"/>
    </inkml:context>
    <inkml:brush xml:id="br0">
      <inkml:brushProperty name="width" value="0.05" units="cm"/>
      <inkml:brushProperty name="height" value="0.05" units="cm"/>
      <inkml:brushProperty name="color" value="#008C3A"/>
    </inkml:brush>
  </inkml:definitions>
  <inkml:trace contextRef="#ctx0" brushRef="#br0">1 269 24575,'54'10'0,"0"-3"0,0-2 0,79-3 0,-99-2 0,635-54 0,-14-1 0,490 58 0,-1105-5 0,56-10 0,16-1 0,351 11 0,-269 4 0,-230-5 0,-1-2 0,1-1 0,0-2 0,-50-17 0,-8-2 0,-103-38 0,161 52 0,24 6 0,24 6 0,26 6 0,-11 1 0,-1 2 0,33 14 0,13 4 0,-1 1 0,-52-19 0,0-1 0,0 0 0,1-2 0,30 6 0,79 12 0,-128-23 0,-1 0 0,1 0 0,0 0 0,0 0 0,-1 1 0,1-1 0,0 0 0,0 0 0,-1 0 0,1 0 0,0 1 0,-1-1 0,1 0 0,0 1 0,-1-1 0,1 1 0,0-1 0,-1 0 0,1 1 0,-1 0 0,1-1 0,-1 1 0,1-1 0,-1 1 0,1 0 0,-1 0 0,-1 0 0,1-1 0,0 1 0,-1 0 0,1-1 0,0 1 0,-1 0 0,1-1 0,-1 1 0,0-1 0,1 1 0,-1 0 0,1-1 0,-1 0 0,0 1 0,1-1 0,-1 1 0,-1 0 0,-40 17 0,41-18 0,-192 55 0,1 0 0,100-16 83,45-18-1531,26-12-5378</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01T13:25:17.465"/>
    </inkml:context>
    <inkml:brush xml:id="br0">
      <inkml:brushProperty name="width" value="0.05" units="cm"/>
      <inkml:brushProperty name="height" value="0.05" units="cm"/>
      <inkml:brushProperty name="color" value="#33CCFF"/>
    </inkml:brush>
  </inkml:definitions>
  <inkml:trace contextRef="#ctx0" brushRef="#br0">1 464 24575,'11'4'0,"0"0"0,0-1 0,1 0 0,-1-1 0,1 0 0,0-1 0,0 0 0,15-1 0,9 1 0,384 5 0,-374-9 0,1-3 0,-1-2 0,53-15 0,135-53 0,-108 32 0,-60 22 0,-2 0 0,1 3 0,69-12 0,-114 28 0,0 0 0,1 2 0,-1 0 0,0 2 0,1 0 0,-1 1 0,0 1 0,0 1 0,0 0 0,0 2 0,22 9 0,-23-7 0,1-1 0,-1 0 0,42 7 0,-61-14 0,1 0 0,0 0 0,0 1 0,-1-1 0,1 0 0,0 0 0,0 0 0,0 0 0,0 0 0,-1 0 0,1 0 0,0 0 0,0 0 0,0 0 0,-1-1 0,1 1 0,0 0 0,0-1 0,-1 1 0,2-1 0,-8-9 0,-26-12 0,-54-17 0,53 25 0,0-1 0,1-1 0,-51-35 0,-43-50 0,119 97 0,0 0 0,0 1 0,0-1 0,0 1 0,-1 1 0,1-1 0,-1 1 0,1 1 0,-1-1 0,-11 0 0,19 2 0,0 0 0,0 0 0,-1 0 0,1 0 0,0 0 0,0 0 0,0 0 0,0 0 0,-1 0 0,1-1 0,0 1 0,0 0 0,0 0 0,0 0 0,-1 0 0,1 0 0,0 0 0,0 0 0,0 0 0,0 0 0,-1 1 0,1-1 0,0 0 0,0 0 0,0 0 0,-1 0 0,1 0 0,0 0 0,0 0 0,0 0 0,0 0 0,0 0 0,-1 1 0,1-1 0,0 0 0,0 0 0,0 0 0,0 0 0,0 0 0,0 1 0,0-1 0,0 0 0,0 0 0,-1 0 0,1 0 0,0 1 0,0-1 0,0 0 0,0 0 0,0 0 0,0 1 0,0-1 0,0 0 0,0 0 0,0 0 0,0 0 0,0 1 0,0-1 0,1 0 0,-1 0 0,0 0 0,0 0 0,0 1 0,0-1 0,14 15 0,24 14 0,1-4 0,1-1 0,1-2 0,0-2 0,2-2 0,58 18 0,-59-25 0,0 2 0,-1 2 0,70 35 0,-111-50 0,0 0 0,1 0 0,-1 0 0,0 0 0,0 0 0,1 1 0,-1-1 0,0 0 0,1 0 0,-1 0 0,0 0 0,0 0 0,1 0 0,-1 1 0,0-1 0,0 0 0,1 0 0,-1 0 0,0 1 0,0-1 0,0 0 0,1 0 0,-1 1 0,0-1 0,0 0 0,0 0 0,0 1 0,0-1 0,1 0 0,-1 0 0,0 1 0,0-1 0,0 0 0,0 1 0,0-1 0,0 0 0,0 1 0,0-1 0,0 0 0,0 0 0,0 1 0,0-1 0,0 0 0,-1 1 0,1-1 0,0 0 0,0 0 0,0 1 0,0-1 0,-20 6 0,-32-4 0,51-2 0,-17 0 0,-34-1 0,-92 11 0,127-7 0,0 0 0,0 1 0,1 1 0,-1 1 0,1 0 0,0 2 0,1-1 0,-1 2 0,-17 13 0,21-14 0,-24 19 0,-38 36 0,64-53 0,0 1 0,0 0 0,1 0 0,1 1 0,0 0 0,1 1 0,-10 22 0,7-14-1365,1-4-5461</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02T13:52:45.275"/>
    </inkml:context>
    <inkml:brush xml:id="br0">
      <inkml:brushProperty name="width" value="0.05" units="cm"/>
      <inkml:brushProperty name="height" value="0.05" units="cm"/>
      <inkml:brushProperty name="color" value="#33CCFF"/>
    </inkml:brush>
  </inkml:definitions>
  <inkml:trace contextRef="#ctx0" brushRef="#br0">1 464 24575,'11'4'0,"0"0"0,0-1 0,1 0 0,-1-1 0,1 0 0,0-1 0,0 0 0,15-1 0,9 1 0,384 5 0,-374-9 0,1-3 0,-1-2 0,53-15 0,135-53 0,-108 32 0,-60 22 0,-2 0 0,1 3 0,69-12 0,-114 28 0,0 0 0,1 2 0,-1 0 0,0 2 0,1 0 0,-1 1 0,0 1 0,0 1 0,0 0 0,0 2 0,22 9 0,-23-7 0,1-1 0,-1 0 0,42 7 0,-61-14 0,1 0 0,0 0 0,0 1 0,-1-1 0,1 0 0,0 0 0,0 0 0,0 0 0,0 0 0,-1 0 0,1 0 0,0 0 0,0 0 0,0 0 0,-1-1 0,1 1 0,0 0 0,0-1 0,-1 1 0,2-1 0,-8-9 0,-26-12 0,-54-17 0,53 25 0,0-1 0,1-1 0,-51-35 0,-43-50 0,119 97 0,0 0 0,0 1 0,0-1 0,0 1 0,-1 1 0,1-1 0,-1 1 0,1 1 0,-1-1 0,-11 0 0,19 2 0,0 0 0,0 0 0,-1 0 0,1 0 0,0 0 0,0 0 0,0 0 0,0 0 0,-1 0 0,1-1 0,0 1 0,0 0 0,0 0 0,0 0 0,-1 0 0,1 0 0,0 0 0,0 0 0,0 0 0,0 0 0,-1 1 0,1-1 0,0 0 0,0 0 0,0 0 0,-1 0 0,1 0 0,0 0 0,0 0 0,0 0 0,0 0 0,0 0 0,-1 1 0,1-1 0,0 0 0,0 0 0,0 0 0,0 0 0,0 0 0,0 1 0,0-1 0,0 0 0,0 0 0,-1 0 0,1 0 0,0 1 0,0-1 0,0 0 0,0 0 0,0 0 0,0 1 0,0-1 0,0 0 0,0 0 0,0 0 0,0 0 0,0 1 0,0-1 0,1 0 0,-1 0 0,0 0 0,0 0 0,0 1 0,0-1 0,14 15 0,24 14 0,1-4 0,1-1 0,1-2 0,0-2 0,2-2 0,58 18 0,-59-25 0,0 2 0,-1 2 0,70 35 0,-111-50 0,0 0 0,1 0 0,-1 0 0,0 0 0,0 0 0,1 1 0,-1-1 0,0 0 0,1 0 0,-1 0 0,0 0 0,0 0 0,1 0 0,-1 1 0,0-1 0,0 0 0,1 0 0,-1 0 0,0 1 0,0-1 0,0 0 0,1 0 0,-1 1 0,0-1 0,0 0 0,0 0 0,0 1 0,0-1 0,1 0 0,-1 0 0,0 1 0,0-1 0,0 0 0,0 1 0,0-1 0,0 0 0,0 1 0,0-1 0,0 0 0,0 0 0,0 1 0,0-1 0,0 0 0,-1 1 0,1-1 0,0 0 0,0 0 0,0 1 0,0-1 0,-20 6 0,-32-4 0,51-2 0,-17 0 0,-34-1 0,-92 11 0,127-7 0,0 0 0,0 1 0,1 1 0,-1 1 0,1 0 0,0 2 0,1-1 0,-1 2 0,-17 13 0,21-14 0,-24 19 0,-38 36 0,64-53 0,0 1 0,0 0 0,1 0 0,1 1 0,0 0 0,1 1 0,-10 22 0,7-14-1365,1-4-5461</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02T13:52:48.261"/>
    </inkml:context>
    <inkml:brush xml:id="br0">
      <inkml:brushProperty name="width" value="0.05" units="cm"/>
      <inkml:brushProperty name="height" value="0.05" units="cm"/>
      <inkml:brushProperty name="color" value="#33CCFF"/>
    </inkml:brush>
  </inkml:definitions>
  <inkml:trace contextRef="#ctx0" brushRef="#br0">1 464 24575,'11'4'0,"0"0"0,0-1 0,1 0 0,-1-1 0,1 0 0,0-1 0,0 0 0,15-1 0,9 1 0,384 5 0,-374-9 0,1-3 0,-1-2 0,53-15 0,135-53 0,-108 32 0,-60 22 0,-2 0 0,1 3 0,69-12 0,-114 28 0,0 0 0,1 2 0,-1 0 0,0 2 0,1 0 0,-1 1 0,0 1 0,0 1 0,0 0 0,0 2 0,22 9 0,-23-7 0,1-1 0,-1 0 0,42 7 0,-61-14 0,1 0 0,0 0 0,0 1 0,-1-1 0,1 0 0,0 0 0,0 0 0,0 0 0,0 0 0,-1 0 0,1 0 0,0 0 0,0 0 0,0 0 0,-1-1 0,1 1 0,0 0 0,0-1 0,-1 1 0,2-1 0,-8-9 0,-26-12 0,-54-17 0,53 25 0,0-1 0,1-1 0,-51-35 0,-43-50 0,119 97 0,0 0 0,0 1 0,0-1 0,0 1 0,-1 1 0,1-1 0,-1 1 0,1 1 0,-1-1 0,-11 0 0,19 2 0,0 0 0,0 0 0,-1 0 0,1 0 0,0 0 0,0 0 0,0 0 0,0 0 0,-1 0 0,1-1 0,0 1 0,0 0 0,0 0 0,0 0 0,-1 0 0,1 0 0,0 0 0,0 0 0,0 0 0,0 0 0,-1 1 0,1-1 0,0 0 0,0 0 0,0 0 0,-1 0 0,1 0 0,0 0 0,0 0 0,0 0 0,0 0 0,0 0 0,-1 1 0,1-1 0,0 0 0,0 0 0,0 0 0,0 0 0,0 0 0,0 1 0,0-1 0,0 0 0,0 0 0,-1 0 0,1 0 0,0 1 0,0-1 0,0 0 0,0 0 0,0 0 0,0 1 0,0-1 0,0 0 0,0 0 0,0 0 0,0 0 0,0 1 0,0-1 0,1 0 0,-1 0 0,0 0 0,0 0 0,0 1 0,0-1 0,14 15 0,24 14 0,1-4 0,1-1 0,1-2 0,0-2 0,2-2 0,58 18 0,-59-25 0,0 2 0,-1 2 0,70 35 0,-111-50 0,0 0 0,1 0 0,-1 0 0,0 0 0,0 0 0,1 1 0,-1-1 0,0 0 0,1 0 0,-1 0 0,0 0 0,0 0 0,1 0 0,-1 1 0,0-1 0,0 0 0,1 0 0,-1 0 0,0 1 0,0-1 0,0 0 0,1 0 0,-1 1 0,0-1 0,0 0 0,0 0 0,0 1 0,0-1 0,1 0 0,-1 0 0,0 1 0,0-1 0,0 0 0,0 1 0,0-1 0,0 0 0,0 1 0,0-1 0,0 0 0,0 0 0,0 1 0,0-1 0,0 0 0,-1 1 0,1-1 0,0 0 0,0 0 0,0 1 0,0-1 0,-20 6 0,-32-4 0,51-2 0,-17 0 0,-34-1 0,-92 11 0,127-7 0,0 0 0,0 1 0,1 1 0,-1 1 0,1 0 0,0 2 0,1-1 0,-1 2 0,-17 13 0,21-14 0,-24 19 0,-38 36 0,64-53 0,0 1 0,0 0 0,1 0 0,1 1 0,0 0 0,1 1 0,-10 22 0,7-14-1365,1-4-5461</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3T21:35:59.544"/>
    </inkml:context>
    <inkml:brush xml:id="br0">
      <inkml:brushProperty name="width" value="0.05" units="cm"/>
      <inkml:brushProperty name="height" value="0.05" units="cm"/>
      <inkml:brushProperty name="color" value="#FF0066"/>
    </inkml:brush>
  </inkml:definitions>
  <inkml:trace contextRef="#ctx0" brushRef="#br0">1 213 24575,'237'-2'0,"262"5"0,-198 18 0,-241-16 0,47 7 0,-44-4 0,67 0 0,-101-8 0,11-1 0,0 1 0,0 3 0,65 11 0,-64-7 0,0-3 0,0-1 0,73-4 0,-71 0 0,-52-1 0,0 0 0,0 0 0,1-1 0,-1 0 0,-9-5 0,-56-27 0,-140-58 0,186 82 0,-45-22 0,62 27 0,0-1 0,0 0 0,1 0 0,0-1 0,1-1 0,-13-12 0,21 20 0,0 0 0,0 0 0,1 0 0,-1-1 0,0 1 0,0 0 0,1 0 0,-1 0 0,1 0 0,-1-1 0,1 1 0,0 0 0,-1 0 0,1-1 0,0 1 0,0 0 0,0-1 0,0 1 0,0 0 0,0-1 0,0 1 0,1-2 0,-1 2 0,1 0 0,-1 1 0,1-1 0,0 1 0,-1-1 0,1 1 0,0-1 0,-1 1 0,1-1 0,0 1 0,-1-1 0,1 1 0,0 0 0,0-1 0,0 1 0,-1 0 0,1 0 0,0 0 0,0 0 0,0 0 0,0 0 0,-1 0 0,1 0 0,0 0 0,0 0 0,0 0 0,-1 0 0,1 0 0,0 1 0,0-1 0,0 0 0,-1 1 0,1-1 0,0 1 0,1 0 0,121 61 0,-78-37 0,90 34 0,-78-33 0,-47-20 0,0-1 0,0 0 0,1 0 0,-1-2 0,1 1 0,17 2 0,-14-4 0,0 1 0,0 1 0,0-1 0,19 9 0,-26-9 0,0 1 0,0 0 0,0 0 0,-1 0 0,1 0 0,-1 1 0,0 0 0,0 1 0,8 10 0,-13-16 0,-1 1 0,1-1 0,-1 1 0,0-1 0,1 1 0,-1-1 0,0 1 0,1 0 0,-1-1 0,0 1 0,0 0 0,1-1 0,-1 1 0,0 0 0,0-1 0,0 1 0,0 0 0,0-1 0,0 1 0,0 0 0,0-1 0,0 1 0,-1 0 0,1-1 0,0 1 0,0 0 0,0-1 0,-1 1 0,1 0 0,0-1 0,-1 1 0,1-1 0,-1 1 0,1-1 0,0 1 0,-1-1 0,1 1 0,-1-1 0,0 1 0,1-1 0,-1 0 0,1 1 0,-1-1 0,0 0 0,1 1 0,-1-1 0,-1 0 0,-39 11 0,29-9 0,-47 9 0,44-9 0,1 0 0,0 1 0,0 1 0,0 0 0,0 1 0,-15 7 0,0 3 0,21-11 0,-1 0 0,1 0 0,0 1 0,1 0 0,-1 1 0,1-1 0,-7 8 0,-16 16 67,-53 40 0,-5 5-1566,68-55-5327</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17T16:46:19.312"/>
    </inkml:context>
    <inkml:brush xml:id="br0">
      <inkml:brushProperty name="width" value="0.05" units="cm"/>
      <inkml:brushProperty name="height" value="0.05" units="cm"/>
      <inkml:brushProperty name="color" value="#33CCFF"/>
    </inkml:brush>
  </inkml:definitions>
  <inkml:trace contextRef="#ctx0" brushRef="#br0">1 1 24575,'760'0'0,"-698"3"0,1 4 0,113 27 0,-145-27 0,21 4 0,0-2 0,0-3 0,69 1 0,-115-8 0,15 2 0,0-1 0,0-1 0,-1-1 0,1-1 0,-1-1 0,0 0 0,26-10 0,-30 8-227,0 0-1,1 1 1,0 1-1,0 0 1,28-1-1,-21 4-6598</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7T19:29:31.182"/>
    </inkml:context>
    <inkml:brush xml:id="br0">
      <inkml:brushProperty name="width" value="0.05" units="cm"/>
      <inkml:brushProperty name="height" value="0.05" units="cm"/>
      <inkml:brushProperty name="color" value="#F6630D"/>
    </inkml:brush>
  </inkml:definitions>
  <inkml:trace contextRef="#ctx0" brushRef="#br0">1 386 24575,'599'0'0,"-556"-3"0,-1-2 0,1-1 0,-1-3 0,74-25 0,32-7 0,-91 31 0,112-7 0,60 16 0,-141 2 0,-79 0 0,1-1 0,-1-1 0,1 0 0,-1 0 0,1-1 0,-1 0 0,0-1 0,0 1 0,0-2 0,0 0 0,0 0 0,-1 0 0,0-1 0,0 0 0,10-9 0,-8 7 0,0 0 0,0 0 0,0 1 0,1 1 0,0 0 0,0 0 0,0 1 0,17-4 0,9 1 0,48-5 0,-56 9 0,-29 3 0,0 0 0,0 0 0,0 0 0,-1 0 0,1-1 0,0 1 0,0 0 0,0 0 0,0 0 0,0 0 0,0 0 0,0 0 0,0-1 0,0 1 0,0 0 0,0 0 0,0 0 0,0 0 0,0 0 0,0-1 0,0 1 0,0 0 0,0 0 0,0 0 0,0 0 0,0 0 0,0-1 0,0 1 0,1 0 0,-1 0 0,0 0 0,0 0 0,0 0 0,0 0 0,0 0 0,0-1 0,0 1 0,0 0 0,0 0 0,1 0 0,-1 0 0,0 0 0,0 0 0,0 0 0,0 0 0,0 0 0,1 0 0,-1 0 0,0 0 0,0 0 0,0 0 0,0 0 0,0 0 0,0 0 0,1 0 0,-1 0 0,0 0 0,0 0 0,0 0 0,0 0 0,0 0 0,1 0 0,-1 0 0,0 0 0,-17-8 0,-28-6 0,-163-50 0,168 43 0,34 18 0,1-1 0,-1 1 0,0 0 0,0 1 0,0-1 0,-7-1 0,66 34 0,-16-15 0,0-1 0,1-1 0,1-2 0,43 6 0,-57-12 0,0 1 0,46 18 0,-60-19 0,-1-1 0,1 2 0,-1 0 0,-1 0 0,1 0 0,-1 1 0,0 1 0,14 14 0,-22-21 0,-1 0 0,1 0 0,-1 0 0,1 0 0,-1 0 0,1 0 0,-1 0 0,0 0 0,1 0 0,-1 0 0,0 0 0,0 0 0,0 0 0,0 0 0,0 1 0,0-1 0,0 0 0,0 0 0,0 0 0,0 0 0,-1 0 0,1 0 0,0 0 0,-1 0 0,1 0 0,-1 0 0,1 0 0,-1 0 0,1 0 0,-1 0 0,0-1 0,0 1 0,1 0 0,-1 0 0,0-1 0,0 1 0,0 0 0,0-1 0,0 1 0,0-1 0,-1 1 0,-7 4 0,1 0 0,-1-1 0,-14 5 0,18-7 0,-13 4 0,0 1 0,1 0 0,0 1 0,0 1 0,1 1 0,0 0 0,1 1 0,0 1 0,1 0 0,-15 17 0,13-11-1365,3-4-5461</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1T01:05:51.447"/>
    </inkml:context>
    <inkml:brush xml:id="br0">
      <inkml:brushProperty name="width" value="0.05" units="cm"/>
      <inkml:brushProperty name="height" value="0.05" units="cm"/>
      <inkml:brushProperty name="color" value="#5B2D90"/>
    </inkml:brush>
  </inkml:definitions>
  <inkml:trace contextRef="#ctx0" brushRef="#br0">315 0 24575,'0'763'0,"-14"-601"0,-1-1 0,16-131 0,0-21 0,0-1 0,-1 1 0,0-1 0,-1 0 0,1 1 0,-2-1 0,-3 15 0,5-22 0,-1 0 0,1 0 0,0 0 0,-1 0 0,0 0 0,1 0 0,-1 0 0,1-1 0,-1 1 0,0 0 0,0 0 0,1 0 0,-1-1 0,0 1 0,0 0 0,0-1 0,0 1 0,0-1 0,0 1 0,0-1 0,0 1 0,0-1 0,0 0 0,0 1 0,-2-1 0,1 0 0,0 0 0,0-1 0,0 1 0,0-1 0,0 1 0,0-1 0,0 0 0,0 0 0,0 0 0,0 0 0,1 0 0,-4-2 0,-4-5 0,1 0 0,0 0 0,-12-16 0,19 24 0,-92-132 0,48 66 0,42 61 0,-26-38 0,27 40 0,0-1 0,1 1 0,-1 0 0,1-1 0,-1 1 0,1-1 0,0 0 0,0 1 0,1-1 0,-1-5 0,1 8 0,0 1 0,-1-1 0,2 1 0,-1-1 0,0 1 0,0-1 0,0 1 0,0 0 0,0-1 0,0 1 0,0-1 0,1 1 0,-1-1 0,0 1 0,0-1 0,1 1 0,-1 0 0,0-1 0,0 1 0,1-1 0,-1 1 0,1 0 0,-1-1 0,0 1 0,1 0 0,-1 0 0,1-1 0,-1 1 0,0 0 0,1 0 0,-1 0 0,1 0 0,-1-1 0,1 1 0,-1 0 0,1 0 0,-1 0 0,1 0 0,-1 0 0,1 0 0,-1 0 0,1 0 0,-1 0 0,1 1 0,-1-1 0,1 0 0,-1 0 0,1 0 0,-1 0 0,0 1 0,2-1 0,24 18 0,-24-16 0,29 23 0,-1 1 0,-1 1 0,-2 1 0,38 50 0,23 38 0,-84-111 0,-1 1 0,0-1 0,0 1 0,-1-1 0,1 1 0,-1 0 0,0 0 0,-1 0 0,1 0 0,-1 1 0,-1-1 0,1 0 0,-1 0 0,-1 10 0,1-5 0,1-1 0,0 1 0,3 14 0,-4-25 0,0 1 0,0-1 0,0 0 0,0 1 0,0-1 0,0 1 0,0-1 0,0 0 0,0 1 0,0-1 0,0 0 0,0 1 0,0-1 0,1 0 0,-1 1 0,0-1 0,0 0 0,0 1 0,1-1 0,-1 0 0,0 0 0,0 1 0,1-1 0,-1 0 0,0 0 0,0 1 0,1-1 0,-1 0 0,0 0 0,1 0 0,-1 1 0,0-1 0,1 0 0,-1 0 0,1 0 0,-1 0 0,0 0 0,1 0 0,0 0 0,9-14 0,6-33 0,-15 43 0,7-19 0,2-10 0,10-48 0,-18 69 0,1 0 0,0 0 0,1 0 0,0 0 0,1 1 0,12-21 0,2 3 0,28-32 0,-7 4-1365,-30 39-5461</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03:01:28.500"/>
    </inkml:context>
    <inkml:brush xml:id="br0">
      <inkml:brushProperty name="width" value="0.035" units="cm"/>
      <inkml:brushProperty name="height" value="0.035" units="cm"/>
      <inkml:brushProperty name="color" value="#E71224"/>
    </inkml:brush>
  </inkml:definitions>
  <inkml:trace contextRef="#ctx0" brushRef="#br0">1 430 24575,'18'-32'0,"2"2"0,1 0 0,36-39 0,-33 42 0,-6 6 0,1 1 0,1 0 0,1 2 0,0 0 0,32-18 0,-23 17 0,0 1 0,2 1 0,48-17 0,-66 29 0,0 1 0,0 1 0,1 0 0,-1 1 0,1 0 0,0 1 0,0 1 0,-1 0 0,1 1 0,29 6 0,-8 2 0,1 2 0,-2 2 0,0 1 0,46 26 0,145 87 0,-212-119 7,0-1 0,1 0 0,0-2 0,1 0 0,-1 0 0,1-1 0,29 2 0,3-3-176,62-3 1,-38-2-916,-50 2-5742</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4T22:45:05.297"/>
    </inkml:context>
    <inkml:brush xml:id="br0">
      <inkml:brushProperty name="width" value="0.05" units="cm"/>
      <inkml:brushProperty name="height" value="0.05" units="cm"/>
      <inkml:brushProperty name="color" value="#AB008B"/>
    </inkml:brush>
  </inkml:definitions>
  <inkml:trace contextRef="#ctx0" brushRef="#br0">1 1247 24575,'1'-10'0,"0"0"0,2-1 0,-1 1 0,1 0 0,0 0 0,10-19 0,3-10 0,-3-3 0,-5 18 0,17-42 0,-20 58 0,-1 0 0,1 0 0,0 0 0,1 0 0,0 1 0,0 0 0,1 1 0,10-10 0,147-112 0,-125 97 0,-14 12 0,-2-1 0,40-42 0,-56 54 0,-1-1 0,0 1 0,0-1 0,-1 0 0,0-1 0,-1 0 0,0 1 0,0-1 0,-1-1 0,-1 1 0,0 0 0,2-15 0,-3 11 0,-1 1 0,0-1 0,-1 0 0,0 0 0,-1 0 0,-1 1 0,0-1 0,-1 1 0,0 0 0,-1 0 0,-7-13 0,6 13 0,-11-24 0,1-1 0,-12-46 0,26 72-43,1 0-1,0 0 0,1 0 1,0 0-1,1 0 0,0 0 1,5-20-1,-2 9-972,1-3-5810</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4T22:56:58.499"/>
    </inkml:context>
    <inkml:brush xml:id="br0">
      <inkml:brushProperty name="width" value="0.05" units="cm"/>
      <inkml:brushProperty name="height" value="0.05" units="cm"/>
      <inkml:brushProperty name="color" value="#CC0066"/>
    </inkml:brush>
  </inkml:definitions>
  <inkml:trace contextRef="#ctx0" brushRef="#br0">1 323 24575,'146'2'0,"159"-4"0,-198-11 0,-65 6 0,47 0 0,111 9 0,98-5 0,-266 0 0,-1-3 0,38-11 0,-37 9 0,-1 1 0,36-3 0,118 9 0,11-1 0,-129-10 0,-50 7 0,1 2 0,23-3 0,133 5 0,-182 0 0,0 0 0,0-1 0,0-1 0,0 1 0,1-1 0,-15-8 0,-62-36 0,33 18 0,-13-1 0,-131-44 0,192 73 0,-2-1 0,1 0 0,-1 1 0,0-1 0,1 1 0,-1 0 0,0 1 0,0-1 0,0 1 0,0 0 0,-8 1 0,13-1 0,0 0 0,0 0 0,0 0 0,0 0 0,-1 0 0,1 0 0,0 0 0,0 0 0,0 0 0,0 0 0,0 1 0,0-1 0,0 0 0,-1 0 0,1 0 0,0 0 0,0 0 0,0 0 0,0 0 0,0 0 0,0 0 0,0 1 0,0-1 0,0 0 0,0 0 0,-1 0 0,1 0 0,0 0 0,0 0 0,0 1 0,0-1 0,0 0 0,0 0 0,0 0 0,0 0 0,0 0 0,0 1 0,0-1 0,0 0 0,0 0 0,0 0 0,1 0 0,-1 0 0,0 0 0,0 1 0,0-1 0,0 0 0,0 0 0,0 0 0,0 0 0,0 0 0,0 0 0,0 0 0,0 0 0,1 1 0,-1-1 0,0 0 0,12 9 0,15 6 0,20 6 0,-24-12 0,-1 2 0,-1 0 0,0 1 0,20 15 0,-14-8 0,2 0 0,0-2 0,34 14 0,-35-17 0,8-4 0,13 5 0,-48-15 0,1 1 0,-1 0 0,1-1 0,-1 1 0,0 0 0,1 0 0,-1-1 0,0 1 0,0 0 0,0 0 0,0 1 0,0-1 0,0 0 0,0 0 0,0 0 0,0 1 0,0-1 0,-1 0 0,1 1 0,0-1 0,-1 1 0,0-1 0,1 1 0,-1 1 0,0 0 0,-1 0 0,1 0 0,-1-1 0,0 1 0,0 0 0,0-1 0,-1 1 0,1-1 0,0 1 0,-1-1 0,0 1 0,0-1 0,1 0 0,-1 0 0,-1 0 0,1 0 0,0 0 0,-5 2 0,-49 30 0,48-30 0,-117 71 0,71-42 0,34-22 63,-35 14-1,-15 8-1552,51-21-5336</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6T15:13:48.223"/>
    </inkml:context>
    <inkml:brush xml:id="br0">
      <inkml:brushProperty name="width" value="0.05" units="cm"/>
      <inkml:brushProperty name="height" value="0.05" units="cm"/>
      <inkml:brushProperty name="color" value="#AB008B"/>
    </inkml:brush>
  </inkml:definitions>
  <inkml:trace contextRef="#ctx0" brushRef="#br0">0 22 24575,'175'6'0,"0"8"0,264 54 0,72 6 0,-431-65 0,144 37 0,-137-25 0,95 10 0,-82-16 0,-66-9 0,-1-1 0,1-1 0,53-2 0,-84-2 0,0 0 0,0 0 0,-1 0 0,1-1 0,0 1 0,0-1 0,-1 1 0,1-1 0,0 0 0,-1 0 0,1-1 0,-1 1 0,1 0 0,-1-1 0,0 0 0,0 1 0,1-1 0,-1 0 0,0 0 0,-1 0 0,1 0 0,0 0 0,-1-1 0,3-3 0,-3 3 0,-1 0 0,1 0 0,-1 0 0,0 0 0,0 0 0,0 0 0,0 0 0,0 0 0,-1-1 0,1 1 0,-1 0 0,0 1 0,0-1 0,0 0 0,-1 0 0,1 0 0,0 1 0,-1-1 0,0 0 0,0 1 0,-3-4 0,-7-8 0,0 1 0,0 1 0,-2 0 0,1 1 0,-29-17 0,-80-35 0,27 16 0,87 43 0,0 0 0,0 1 0,0 0 0,0 0 0,-9-1 0,14 6 0,9 5 0,8 5 0,118 69 0,52 44 0,-70-44 0,3 7 0,-115-87 0,0 0 0,-1 0 0,1 0 0,-1 0 0,1 1 0,-1-1 0,0 0 0,0 1 0,1 0 0,-1-1 0,0 1 0,0 0 0,0-1 0,-1 1 0,1 0 0,0 0 0,-1 0 0,1 0 0,0 3 0,-2-3 0,1-1 0,0 1 0,-1-1 0,1 1 0,-1 0 0,1-1 0,-1 1 0,0-1 0,0 0 0,0 1 0,0-1 0,0 0 0,0 1 0,0-1 0,0 0 0,0 0 0,-1 0 0,-1 1 0,-4 3 0,0-2 0,0 1 0,-1-1 0,1 0 0,-1 0 0,0-1 0,0 0 0,-8 1 0,-73 6 0,45-5 0,1 1 0,-60 16 0,59-9 0,1 2 0,1 2 0,0 1 0,1 3 0,1 1 0,-41 30 0,-89 66-1365,153-105-5461</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4T19:00:03.218"/>
    </inkml:context>
    <inkml:brush xml:id="br0">
      <inkml:brushProperty name="width" value="0.05" units="cm"/>
      <inkml:brushProperty name="height" value="0.05" units="cm"/>
      <inkml:brushProperty name="color" value="#00A0D7"/>
    </inkml:brush>
  </inkml:definitions>
  <inkml:trace contextRef="#ctx0" brushRef="#br0">1 0 24575,'22'260'0,"-19"-237"0,-1-8 0,0 0 0,2 1 0,-1-1 0,2 0 0,0-1 0,1 1 0,9 16 0,-11-23 0,2-1 0,-1 1 0,1-1 0,1 0 0,-1 0 0,1 0 0,0-1 0,1 0 0,-1-1 0,1 0 0,0 0 0,0 0 0,10 3 0,13 3 0,0 0 0,0-2 0,54 7 0,105 5 0,-164-19 0,2023 101-3333,-1683-100 1833,348-4 1434,325 2-1982,-5 28 1027,-610-5 1021,136 14-392,404 22 376,1-52 2135,-474-47-2168,-37 2 621,-169 29 2950,233-18-1337,-106-8-2218,612 25 0,-157 85-436,-811-67 469,192 26 0,-185-29 0,123-5 0,1014-27 559,-1142 26-556,-55 0-3,36-4 0,-39 4 0,1-1 0,0 1 0,-1 0 0,1 0 0,0-1 0,-1 1 0,1 0 0,0-1 0,-1 1 0,1-1 0,-1 1 0,1-1 0,-1 1 0,1-1 0,-1 1 0,1-1 0,-1 1 0,0-1 0,1 1 0,-1-1 0,0 0 0,1 1 0,-1-1 0,0 0 0,0 1 0,1-1 0,-1 0 0,0 1 0,0-1 0,0 0 0,0 0 0,0 1 0,0-1 0,0 0 0,0 1 0,-1-1 0,1 0 0,0 1 0,0-1 0,-1 0 0,1 1 0,0-1 0,-1 0 0,1 1 0,0-1 0,-1 1 0,1-1 0,-1 1 0,1-1 0,-1 0 0,-4-4 0,1 0 0,0 1 0,-1-1 0,0 1 0,0 0 0,-1 0 0,1 1 0,-10-5 0,-11-8 0,-195-123 0,165 107 0,-2 3 0,-66-22 0,111 46 0,-1 1 0,0-1 0,1 0 0,-1-1 0,1-1 0,1 0 0,-14-10 0,70 28 0,10 16 0,-2 3 0,0 3 0,83 68 0,45 31 0,-148-110 0,47 43 0,-62-50 0,-12-11 0,-1 1 0,0 0 0,0 0 0,-1 1 0,1-1 0,-1 1 0,-1-1 0,1 1 0,1 7 0,11 20 0,-13-30 0,-1 0 0,1-1 0,-1 1 0,0 0 0,0 0 0,0 0 0,0 0 0,-1 0 0,1 0 0,-1 0 0,0 0 0,1 0 0,-1 0 0,-1 0 0,1 0 0,0 0 0,-1 0 0,0 0 0,0 0 0,1-1 0,-2 1 0,1 0 0,-2 4 0,0-4 0,0 1 0,1-1 0,-1 0 0,-1 0 0,1 0 0,0-1 0,-1 1 0,1-1 0,-1 0 0,0 0 0,0 0 0,0 0 0,0-1 0,0 1 0,0-1 0,-7 1 0,-53 13 0,1 3 0,0 2 0,1 4 0,2 2 0,-88 51 0,77-42 0,-145 50 0,99-42 0,114-42-37,-11 3-184,0 2-1,1 0 1,0 0 0,0 2-1,-18 12 1,13-3-6605</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4T19:02:24.608"/>
    </inkml:context>
    <inkml:brush xml:id="br0">
      <inkml:brushProperty name="width" value="0.05" units="cm"/>
      <inkml:brushProperty name="height" value="0.05" units="cm"/>
      <inkml:brushProperty name="color" value="#00A0D7"/>
    </inkml:brush>
  </inkml:definitions>
  <inkml:trace contextRef="#ctx0" brushRef="#br0">225 30 24575,'-5'1'0,"-1"-1"0,1 1 0,0 1 0,0-1 0,-1 1 0,1 0 0,0 0 0,0 0 0,1 1 0,-1-1 0,0 1 0,1 0 0,0 1 0,0-1 0,0 1 0,0 0 0,-5 7 0,-7 9 0,1 1 0,-17 32 0,20-32 0,3-4 0,0 0 0,1 0 0,1 0 0,1 1 0,-8 36 0,12-43 0,0 1 0,1-1 0,0 0 0,1 1 0,0-1 0,1 1 0,0-1 0,1 1 0,0-1 0,1 0 0,4 11 0,1-8 0,0-1 0,0 0 0,2 0 0,-1-1 0,2 0 0,15 14 0,-12-14 0,0 0 0,2-2 0,-1 0 0,1 0 0,1-2 0,-1 0 0,1-1 0,1 0 0,28 6 0,-4-8 0,1-2 0,80-5 0,-35-1 0,-27 4 0,-20 1 0,0-3 0,1-1 0,43-9 0,-25 2 0,0 3 0,0 2 0,64 5 0,-69 0 0,-27 1 0,0 0 0,30 8 0,-26-4 0,33 2 0,61 6 0,-75-7 0,56 1 0,686-9 0,-746 3 0,-1 3 0,0 2 0,71 20 0,-72-15 0,0-2 0,0-2 0,79 4 0,-19-12 0,128-3 0,-221 2 0,0-1 0,0 0 0,-1-1 0,1 0 0,-1-1 0,1 0 0,13-8 0,6-5 0,33-25 0,-27 16 0,-21 13 0,-1 0 0,0-1 0,-1 0 0,-1-1 0,12-18 0,17-17 0,-34 42 0,-1-1 0,0 0 0,0 0 0,-1-1 0,0 1 0,-1-1 0,0 0 0,0-1 0,-1 1 0,-1-1 0,0 0 0,0 0 0,-1 0 0,0 0 0,-1-1 0,-1-18 0,0 26 0,-1 0 0,0 0 0,0 0 0,0 0 0,-1 0 0,1 0 0,-1 1 0,0-1 0,0 1 0,0-1 0,-1 1 0,1 0 0,-1-1 0,0 1 0,1 1 0,-2-1 0,1 0 0,-5-3 0,-8-4 0,0 0 0,-30-12 0,33 16 0,4 2 0,-53-26 0,-106-33 0,145 58 0,0 1 0,0 1 0,-29 0 0,-23-2 0,-230-48 0,270 46 0,-17 0 0,-1 2 0,0 3 0,-59 5 0,15-1 0,-873-2 0,934-2 0,-60-11 0,58 7 0,-46-2 0,-357 7 0,207 3 0,210-1 0,0 2 0,0 1 0,0 0 0,-32 12 0,32-9 0,-1 0 0,0-2 0,0 0 0,-26 0 0,-46-6-1365,70 1-5461</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4T19:03:11.517"/>
    </inkml:context>
    <inkml:brush xml:id="br0">
      <inkml:brushProperty name="width" value="0.05" units="cm"/>
      <inkml:brushProperty name="height" value="0.05" units="cm"/>
      <inkml:brushProperty name="color" value="#00A0D7"/>
    </inkml:brush>
  </inkml:definitions>
  <inkml:trace contextRef="#ctx0" brushRef="#br0">318 68 24575,'-7'1'0,"0"-1"0,0 2 0,0-1 0,0 1 0,0 0 0,1 0 0,-1 1 0,1 0 0,0 0 0,0 1 0,-9 5 0,-9 10 0,-31 28 0,20-16 0,25-20 0,1-1 0,0 2 0,0-1 0,1 1 0,0 0 0,1 1 0,-7 18 0,-5 6 0,15-29 0,1 0 0,0 0 0,0 0 0,0 1 0,1-1 0,1 1 0,-1-1 0,1 1 0,1 0 0,0 0 0,0-1 0,0 1 0,1 0 0,1 0 0,-1-1 0,1 1 0,1-1 0,0 0 0,0 0 0,0 0 0,1 0 0,1 0 0,-1-1 0,1 1 0,0-1 0,1 0 0,6 6 0,10 7 0,2 0 0,32 20 0,-46-34 0,1-1 0,0 1 0,0-2 0,0 0 0,1 0 0,-1-1 0,1-1 0,23 3 0,38-3 0,-57-3 0,0 1 0,0 1 0,0 0 0,0 1 0,0 1 0,0 0 0,29 11 0,-21-6 0,1 0 0,0-2 0,0-1 0,0 0 0,1-2 0,-1-1 0,1-1 0,27-3 0,65 5 0,-40 12 0,-59-10 0,0-1 0,24 2 0,274-3 0,-164-5 0,-141 1 0,0-1 0,1 0 0,-1-1 0,0 0 0,0-1 0,-1 0 0,15-7 0,-10 3 0,1 2 0,29-8 0,147-13 0,-112 18 0,-1 3 0,125 8 0,-65 0 0,12 1 0,163-7 0,-310 4 0,1-1 0,0 0 0,-1 0 0,1-1 0,-1 1 0,1-1 0,-1 0 0,0-1 0,0 0 0,0 1 0,0-1 0,-1-1 0,1 1 0,-1-1 0,0 0 0,0 0 0,0 0 0,0 0 0,-1-1 0,0 0 0,1 1 0,-2-1 0,1 0 0,-1-1 0,0 1 0,0 0 0,0-1 0,1-6 0,2-14 0,0 0 0,-2-1 0,-2 1 0,-1-43 0,0 66 0,0-19 0,0 3 0,0 0 0,-2 1 0,0-1 0,-8-34 0,9 49 0,-1 0 0,1 0 0,-1 0 0,0 0 0,0 0 0,0 1 0,-1-1 0,1 1 0,-1-1 0,0 1 0,0 0 0,0 0 0,0 0 0,0 0 0,-1 1 0,0-1 0,1 1 0,-1 0 0,0 0 0,0 0 0,0 1 0,0-1 0,0 1 0,-1 0 0,1 0 0,-6 0 0,-70-5 0,48 5 0,-62-11 0,-59-28 0,76 18 0,-112-17 0,-169-23 0,252 53 0,-160 9 0,108 3 0,112-3 0,-1 3 0,-80 14 0,-155 27 0,139-24 0,55-11-41,-170-5 0,144-6-1242,87 2-5543</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8:42:22.575"/>
    </inkml:context>
    <inkml:brush xml:id="br0">
      <inkml:brushProperty name="width" value="0.05" units="cm"/>
      <inkml:brushProperty name="height" value="0.05" units="cm"/>
      <inkml:brushProperty name="color" value="#5B2D90"/>
    </inkml:brush>
  </inkml:definitions>
  <inkml:trace contextRef="#ctx0" brushRef="#br0">1 548 24575,'20'9'0,"1"0"0,1-2 0,41 9 0,-9-3 0,422 101 0,-396-92 0,-41-9 0,1-2 0,1-2 0,-1-2 0,1-1 0,58 0 0,-21-10 0,101-17 0,-141 13 0,-1 0 0,0-3 0,-1-1 0,61-29 0,251-129 0,-143 77 0,-42 16 0,29-10 0,-171 79 0,118-44 0,190-44 0,-289 88 0,346-59 0,-291 56 0,75-5 0,-41 16-341,0 6 0,-1 5-1,201 44 1,-297-48-6485</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6:29:15.402"/>
    </inkml:context>
    <inkml:brush xml:id="br0">
      <inkml:brushProperty name="width" value="0.05" units="cm"/>
      <inkml:brushProperty name="height" value="0.05" units="cm"/>
      <inkml:brushProperty name="color" value="#E71224"/>
    </inkml:brush>
  </inkml:definitions>
  <inkml:trace contextRef="#ctx0" brushRef="#br0">448 1 24575,'-13'182'0,"2"-51"0,9-95 0,-2 1 0,-2 0 0,-18 64 0,17-74 0,2 1 0,1 0 0,1 0 0,1 46 0,-1 10 0,3-81 0,0-1 0,0 0 0,0 0 0,-1 0 0,1 0 0,-1 1 0,1-1 0,-1 0 0,0 0 0,0 0 0,0 0 0,0 0 0,0 0 0,0-1 0,0 1 0,-1 0 0,1 0 0,-1-1 0,-1 2 0,1-2 0,1 0 0,-1 0 0,0-1 0,0 1 0,1-1 0,-1 1 0,0-1 0,0 0 0,0 0 0,1 0 0,-1 0 0,0 0 0,0 0 0,0 0 0,0 0 0,1-1 0,-1 1 0,-2-1 0,-3-2 0,0-1 0,-1 1 0,1-1 0,1 0 0,-1-1 0,1 1 0,-1-1 0,1-1 0,-6-6 0,-155-196 0,129 167 0,15 19 0,14 9 0,16 11 0,20 16 0,-1 10 0,37 44 0,-14-13 0,36 44 0,-57-64 0,64 62 0,-79-84 0,-8-8 0,0 1 0,1-1 0,0 0 0,7 6 0,-12-11 0,-1 1 0,1-1 0,0 1 0,0-1 0,0 1 0,0-1 0,0 1 0,0-1 0,0 0 0,0 1 0,0-1 0,0 0 0,0 0 0,0 0 0,0 0 0,0 0 0,0 0 0,0 0 0,0 0 0,0 0 0,0-1 0,0 1 0,0 0 0,0-1 0,0 1 0,0 0 0,-1-1 0,1 1 0,0-1 0,0 0 0,0 1 0,0-1 0,-1 0 0,1 1 0,0-1 0,-1 0 0,2-1 0,6-12 0,-1-1 0,-1 0 0,0 0 0,0-1 0,3-23 0,4-5 0,1 0 0,-1-4 0,3 0 0,2 2 0,46-85 0,91-117 0,-137 219 0,-11 16 0,0 1 0,2 0 0,-1 0 0,21-20 0,-14 17-1365,-2 2-5461</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6T15:09:31.200"/>
    </inkml:context>
    <inkml:brush xml:id="br0">
      <inkml:brushProperty name="width" value="0.05" units="cm"/>
      <inkml:brushProperty name="height" value="0.05" units="cm"/>
      <inkml:brushProperty name="color" value="#AB008B"/>
    </inkml:brush>
  </inkml:definitions>
  <inkml:trace contextRef="#ctx0" brushRef="#br0">0 0 24575,'580'0'0,"-528"4"0,0 1 0,-1 3 0,0 2 0,57 19 0,-39-10 0,85 12 0,-68-24 0,136-7 0,-87-3 0,-124 3-80,1-1 0,0-1-1,-1 0 1,1 0 0,-1-1-1,0-1 1,0 0 0,0 0-1,0-1 1,-1-1 0,1 1 0,-1-2-1,-1 1 1,1-2 0,-1 1-1,8-10 1,-5 5-6746</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16T15:09:31.200"/>
    </inkml:context>
    <inkml:brush xml:id="br0">
      <inkml:brushProperty name="width" value="0.05" units="cm"/>
      <inkml:brushProperty name="height" value="0.05" units="cm"/>
      <inkml:brushProperty name="color" value="#AB008B"/>
    </inkml:brush>
  </inkml:definitions>
  <inkml:trace contextRef="#ctx0" brushRef="#br0">0 0 24575,'580'0'0,"-528"4"0,0 1 0,-1 3 0,0 2 0,57 19 0,-39-10 0,85 12 0,-68-24 0,136-7 0,-87-3 0,-124 3-80,1-1 0,0-1-1,-1 0 1,1 0 0,-1-1-1,0-1 1,0 0 0,0 0-1,0-1 1,-1-1 0,1 1 0,-1-2-1,-1 1 1,1-2 0,-1 1-1,8-10 1,-5 5-6746</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03:20:02.110"/>
    </inkml:context>
    <inkml:brush xml:id="br0">
      <inkml:brushProperty name="width" value="0.035" units="cm"/>
      <inkml:brushProperty name="height" value="0.035" units="cm"/>
      <inkml:brushProperty name="color" value="#E71224"/>
    </inkml:brush>
  </inkml:definitions>
  <inkml:trace contextRef="#ctx0" brushRef="#br0">1 66 24575,'1367'0'0,"-1309"-3"0,0-2 0,101-19 0,55-6 0,-89 27 0,218 15 0,-272-7 0,265 28 0,-263-24 0,75 1 0,-84-7 0,0 2 0,66 13 0,125 43 0,-244-58 0,0 1 0,0 0 0,0 0 0,-1 1 0,19 11 0,31 15 0,131 34 0,-135-47 0,-26-7 0,-2 1 0,44 25 0,-17-8 0,54 23 0,120 64 0,-221-112 0,124 82 0,-117-75 0,-1 1 0,0 1 0,-1 0 0,-1 0 0,-1 1 0,13 19 0,17 27 0,-28-44 0,-1 0 0,-2 1 0,0 0 0,11 29 0,88 244 0,-98-266 0,21 33 0,-19-37 0,-1 2 0,10 25 0,67 265 0,-60-148 0,-22-106 0,-6-45 0,0 0 0,0 0 0,2-1 0,0 1 0,1 0 0,0-1 0,7 13 0,-1-7 0,-1 0 0,-1 1 0,-1 1 0,-1-1 0,-1 1 0,1 21 0,1 122 0,-2-9 0,28 189 0,-7-46 0,12 211 0,-38-497 0,0-1 0,1 0 0,1 0 0,0 0 0,1 0 0,0 0 0,1 0 0,0-1 0,12 18 0,-7-14 0,2 0 0,0-1 0,0 0 0,2-1 0,0 0 0,14 10 0,98 77 0,-58-44 0,133 114 0,-133-111 0,3 5 0,29 25 0,-77-70 0,-5-5 0,-2 0 0,0 2 0,20 21 0,-32-32 3,1 1-1,0 0 1,0-1-1,0 1 1,0-1-1,1 0 1,0 0-1,-1 0 1,1-1-1,1 0 1,-1 1-1,0-1 1,8 1 0,8 2-58,-1-1 0,31 3 1,1 1-1183,-29-4-5589</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1T15:53:10.998"/>
    </inkml:context>
    <inkml:brush xml:id="br0">
      <inkml:brushProperty name="width" value="0.05" units="cm"/>
      <inkml:brushProperty name="height" value="0.05" units="cm"/>
      <inkml:brushProperty name="color" value="#AB008B"/>
    </inkml:brush>
  </inkml:definitions>
  <inkml:trace contextRef="#ctx0" brushRef="#br0">0 0 24575,'504'0'0,"-459"4"0,1 2 0,-2 3 0,0 2 0,50 22 0,-34-12 0,74 14 0,-59-27 0,118-8 0,-76-3 0,-108 3-80,2-1 0,-1-2-1,0 1 1,0 0 0,0-2-1,-1 0 1,1-1 0,0 1-1,-1-2 1,0 0 0,0 0 0,0-2-1,-1 1 1,1-2 0,-2 1-1,8-11 1,-4 6-6746</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1T15:55:02.321"/>
    </inkml:context>
    <inkml:brush xml:id="br0">
      <inkml:brushProperty name="width" value="0.05" units="cm"/>
      <inkml:brushProperty name="height" value="0.05" units="cm"/>
      <inkml:brushProperty name="color" value="#AB008B"/>
    </inkml:brush>
  </inkml:definitions>
  <inkml:trace contextRef="#ctx0" brushRef="#br0">0 0 24575,'504'0'0,"-459"4"0,1 2 0,-2 3 0,0 2 0,50 22 0,-34-12 0,74 14 0,-59-27 0,118-8 0,-76-3 0,-108 3-80,2-1 0,-1-2-1,0 1 1,0 0 0,0-2-1,-1 0 1,1-1 0,0 1-1,-1-2 1,0 0 0,0 0 0,0-2-1,-1 1 1,1-2 0,-2 1-1,8-11 1,-4 6-6746</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1T15:57:01.397"/>
    </inkml:context>
    <inkml:brush xml:id="br0">
      <inkml:brushProperty name="width" value="0.05" units="cm"/>
      <inkml:brushProperty name="height" value="0.05" units="cm"/>
      <inkml:brushProperty name="color" value="#AB008B"/>
    </inkml:brush>
  </inkml:definitions>
  <inkml:trace contextRef="#ctx0" brushRef="#br0">0 0 24575,'504'0'0,"-459"4"0,1 2 0,-2 3 0,0 2 0,50 22 0,-34-12 0,74 14 0,-59-27 0,118-8 0,-76-3 0,-108 3-80,2-1 0,-1-2-1,0 1 1,0 0 0,0-2-1,-1 0 1,1-1 0,0 1-1,-1-2 1,0 0 0,0 0 0,0-2-1,-1 1 1,1-2 0,-2 1-1,8-11 1,-4 6-6746</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1T16:07:45.605"/>
    </inkml:context>
    <inkml:brush xml:id="br0">
      <inkml:brushProperty name="width" value="0.05" units="cm"/>
      <inkml:brushProperty name="height" value="0.05" units="cm"/>
      <inkml:brushProperty name="color" value="#AB008B"/>
    </inkml:brush>
  </inkml:definitions>
  <inkml:trace contextRef="#ctx0" brushRef="#br0">0 0 24575,'504'0'0,"-459"4"0,1 2 0,-2 3 0,0 2 0,50 22 0,-34-12 0,74 14 0,-59-27 0,118-8 0,-76-3 0,-108 3-80,2-1 0,-1-2-1,0 1 1,0 0 0,0-2-1,-1 0 1,1-1 0,0 1-1,-1-2 1,0 0 0,0 0 0,0-2-1,-1 1 1,1-2 0,-2 1-1,8-11 1,-4 6-6746</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1T16:09:43.265"/>
    </inkml:context>
    <inkml:brush xml:id="br0">
      <inkml:brushProperty name="width" value="0.05" units="cm"/>
      <inkml:brushProperty name="height" value="0.05" units="cm"/>
      <inkml:brushProperty name="color" value="#AB008B"/>
    </inkml:brush>
  </inkml:definitions>
  <inkml:trace contextRef="#ctx0" brushRef="#br0">0 0 24575,'504'0'0,"-459"4"0,1 2 0,-2 3 0,0 2 0,50 22 0,-34-12 0,74 14 0,-59-27 0,118-8 0,-76-3 0,-108 3-80,2-1 0,-1-2-1,0 1 1,0 0 0,0-2-1,-1 0 1,1-1 0,0 1-1,-1-2 1,0 0 0,0 0 0,0-2-1,-1 1 1,1-2 0,-2 1-1,8-11 1,-4 6-6746</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06T14:44:03.252"/>
    </inkml:context>
    <inkml:brush xml:id="br0">
      <inkml:brushProperty name="width" value="0.05" units="cm"/>
      <inkml:brushProperty name="height" value="0.05" units="cm"/>
      <inkml:brushProperty name="color" value="#F6630D"/>
    </inkml:brush>
  </inkml:definitions>
  <inkml:trace contextRef="#ctx0" brushRef="#br0">1 292 24575,'197'-14'0,"-20"0"0,-35 1 0,-2 0 0,-84 13 0,-36 1 0,1 0 0,-1-2 0,1 0 0,-1-2 0,23-5 0,92-34 0,-133 39 0,-8-1 0,-11-3 0,14 6 0,-89-39 0,50 21 0,-1 1 0,0 2 0,-68-15 0,96 28 0,0 0 0,0-2 0,0 0 0,1 0 0,0-2 0,-19-10 0,103 29 0,-54-9 0,-1 1 0,0 0 0,0 1 0,-1 1 0,19 9 0,65 45 0,-55-33 0,-33-21 0,-1-2 0,2 1 0,19 5 0,-24-9 0,0 0 0,0 1 0,-1 0 0,1 0 0,0 1 0,-1-1 0,1 1 0,-1 0 0,0 1 0,0-1 0,0 1 0,-1 0 0,1 0 0,-1 1 0,4 5 0,-7-9 0,0 1 0,0 0 0,-1 0 0,1 0 0,0 0 0,-1 0 0,0 0 0,0 0 0,1 0 0,-1 0 0,0 0 0,0 0 0,-1 0 0,1 0 0,0-1 0,-1 1 0,1 0 0,-1 0 0,0 0 0,1 0 0,-1 0 0,0-1 0,0 1 0,0 0 0,-1-1 0,1 1 0,0-1 0,0 1 0,-1-1 0,1 1 0,-1-1 0,1 0 0,-4 2 0,-4 3 0,-1 0 0,1 0 0,-1-1 0,-17 7 0,-9 2 0,1 1 0,1 2 0,1 1 0,-59 42 0,87-55-31,-1 1-1,1 0 1,0 0-1,0 0 1,-7 13-1,3-5-1144,-3 4-5650</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06T14:49:15.010"/>
    </inkml:context>
    <inkml:brush xml:id="br0">
      <inkml:brushProperty name="width" value="0.05" units="cm"/>
      <inkml:brushProperty name="height" value="0.05" units="cm"/>
      <inkml:brushProperty name="color" value="#F6630D"/>
    </inkml:brush>
  </inkml:definitions>
  <inkml:trace contextRef="#ctx0" brushRef="#br0">0 254 24575,'481'0'0,"-455"-1"0,-1-2 0,32-6 0,-39 5 0,0 0 0,0 2 0,0 0 0,0 1 0,1 1 0,21 3 0,-18 0 0,-1 1 0,0 2 0,0 0 0,0 1 0,23 11 0,-86-26 0,9-4 0,0-1 0,1-1 0,-44-28 0,58 30 0,-1-1 0,2-1 0,0 0 0,1-1 0,0-1 0,-21-28 0,28 32 0,6 8 0,0 1 0,0-1 0,1 1 0,-1-1 0,1 0 0,0 0 0,0 0 0,-2-7 0,5 11 0,-1 0 0,0 0 0,0 1 0,0-1 0,0 0 0,0 0 0,1 0 0,-1 0 0,0 1 0,0-1 0,0 0 0,0 0 0,1 0 0,-1 0 0,0 0 0,0 0 0,1 0 0,-1 0 0,0 0 0,0 1 0,0-1 0,1 0 0,-1 0 0,0 0 0,0 0 0,1 0 0,-1 0 0,0-1 0,0 1 0,1 0 0,-1 0 0,0 0 0,0 0 0,0 0 0,1 0 0,-1 0 0,0 0 0,0 0 0,0-1 0,1 1 0,-1 0 0,0 0 0,0 0 0,0 0 0,0-1 0,0 1 0,1 0 0,-1 0 0,0 0 0,0-1 0,0 1 0,0 0 0,0 0 0,0 0 0,0-1 0,0 1 0,0 0 0,0 0 0,0-1 0,0 1 0,0 0 0,0 0 0,0-1 0,0 1 0,0 0 0,17 13 0,29 28 0,1-2 0,59 36 0,-69-52 0,-22-15 0,0 1 0,-1 1 0,0 0 0,0 1 0,-1 0 0,12 14 0,-24-24 0,0 1 0,0 0 0,0-1 0,0 1 0,0 0 0,-1 0 0,1-1 0,-1 1 0,1 0 0,-1 0 0,1 0 0,-1 0 0,0 0 0,0-1 0,0 1 0,0 0 0,0 0 0,-1 0 0,1 0 0,0 0 0,-1 0 0,1-1 0,-1 1 0,0 0 0,0 0 0,-1 1 0,-3 6 0,-1-1 0,0 0 0,0 0 0,-9 7 0,-9 13 0,-1 6 0,-44 47 0,-13 4-1365,66-70-5461</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06T15:03:09.499"/>
    </inkml:context>
    <inkml:brush xml:id="br0">
      <inkml:brushProperty name="width" value="0.05" units="cm"/>
      <inkml:brushProperty name="height" value="0.05" units="cm"/>
      <inkml:brushProperty name="color" value="#33CCFF"/>
    </inkml:brush>
  </inkml:definitions>
  <inkml:trace contextRef="#ctx0" brushRef="#br0">1 272 24575,'1519'0'0,"-1056"-28"0,-19 1 0,-61 44 0,-155-5 0,-277-14 0,0-3 0,-77-16 0,-95-36 0,194 48 0,-48-24 0,14 6 0,-6-8 0,55 27 0,-1 0 0,0 2 0,0-1 0,-1 2 0,-19-6 0,18 7 0,0 1 0,0 1 0,-1 0 0,1 1 0,-25 2 0,39-1 0,1 0 0,0 0 0,0 0 0,0 0 0,-1 0 0,1 0 0,0 0 0,0 1 0,0-1 0,-1 0 0,1 0 0,0 0 0,0 0 0,0 0 0,0 0 0,-1 1 0,1-1 0,0 0 0,0 0 0,0 0 0,0 0 0,0 1 0,0-1 0,0 0 0,-1 0 0,1 0 0,0 1 0,0-1 0,0 0 0,0 0 0,0 1 0,0-1 0,0 0 0,0 0 0,0 0 0,0 1 0,0-1 0,0 0 0,0 0 0,0 1 0,0-1 0,0 0 0,1 0 0,-1 0 0,0 1 0,0-1 0,0 0 0,0 0 0,0 0 0,0 0 0,1 1 0,-1-1 0,0 0 0,0 0 0,0 0 0,11 12 0,9 3 0,1 0 0,1-1 0,0-1 0,27 11 0,104 37 0,-90-37 0,175 52 0,-36-13 0,-195-61 0,5 3 0,1 0 0,0-1 0,1-1 0,20 3 0,-31-8 0,-9-2 0,-13-3 0,0 4 0,0 2 0,-1-1 0,1 2 0,-1 1 0,1 0 0,0 2 0,-1 0 0,1 1 0,0 1 0,-31 12 0,13-2 0,1 3 0,1 0 0,1 2 0,-41 32 0,-2 4-1365,65-46-5461</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06T15:08:07.061"/>
    </inkml:context>
    <inkml:brush xml:id="br0">
      <inkml:brushProperty name="width" value="0.05" units="cm"/>
      <inkml:brushProperty name="height" value="0.05" units="cm"/>
      <inkml:brushProperty name="color" value="#F6630D"/>
    </inkml:brush>
  </inkml:definitions>
  <inkml:trace contextRef="#ctx0" brushRef="#br0">1 0 24575,'-1'18'0,"2"0"0,0 0 0,1-1 0,0 1 0,2-1 0,0 1 0,1-1 0,1-1 0,0 1 0,1-1 0,1 0 0,1 0 0,0-1 0,16 21 0,83 87 0,83 109 0,-150-165 0,47 99 0,-7-12 0,53 106 0,-26-44 0,155 233 0,237 233 0,-403-554 0,-14-16 0,-69-96 0,-1 0 0,0 1 0,-1 1 0,-1 0 0,-1 0 0,-1 1 0,12 33 0,-21-49 0,1 0 0,-1 1 0,0-1 0,0 0 0,0 0 0,0 0 0,-1 0 0,1 0 0,-1 0 0,0 0 0,0 0 0,0 0 0,0 0 0,0 0 0,-1-1 0,1 1 0,-1 0 0,0-1 0,0 1 0,0-1 0,0 0 0,0 0 0,-3 3 0,-7 5 0,-1-1 0,0 0 0,-20 11 0,8-5 0,-8 9 0,1 3 0,1 0 0,1 2 0,-33 42 0,58-65 0,-8 11 0,1-1 0,1 2 0,-18 35 0,21-35 0,-1-2 0,-1 1 0,0-1 0,-20 24 0,3-9 0,-43 67 0,-3 5 0,-17 13 0,67-85 0,11-15 0,0 0 0,1 1 0,-13 27 0,-10 28 0,-64 99 0,-18 34 0,70-112 0,-49 117 0,25-44 0,59-142 0,-1 0 0,0-1 0,-21 28 0,18-28 0,0 0 0,2 1 0,-12 28 0,-6 16 0,19-44 0,-13 33 0,7-9 64,-30 55 0,-14 34-1557,56-119-5333</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06T15:08:24.712"/>
    </inkml:context>
    <inkml:brush xml:id="br0">
      <inkml:brushProperty name="width" value="0.05" units="cm"/>
      <inkml:brushProperty name="height" value="0.05" units="cm"/>
      <inkml:brushProperty name="color" value="#F6630D"/>
    </inkml:brush>
  </inkml:definitions>
  <inkml:trace contextRef="#ctx0" brushRef="#br0">0 0 24575,'0'381'0,"2"-352"0,1 0 0,8 36 0,-2-17 0,-7-36 0,0 0 0,1 0 0,0 0 0,1 0 0,9 18 0,-12-29 0,0 1 0,0 0 0,0-1 0,0 1 0,0-1 0,0 1 0,1-1 0,-1 1 0,1-1 0,-1 0 0,1 0 0,-1 0 0,1 0 0,0 0 0,-1 0 0,1 0 0,3 1 0,-2-2 0,-1 0 0,0 0 0,0-1 0,1 1 0,-1 0 0,0-1 0,0 0 0,0 1 0,1-1 0,-1 0 0,0 0 0,0 0 0,0 0 0,0 0 0,-1-1 0,1 1 0,0-1 0,0 1 0,1-3 0,56-51 0,65-57 0,-100 93 0,1 1 0,0 1 0,42-21 0,-50 30-110,3-2-99,1 0 0,0 2 0,0 0-1,1 1 1,32-6 0,-31 11-6617</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03:20:27.547"/>
    </inkml:context>
    <inkml:brush xml:id="br0">
      <inkml:brushProperty name="width" value="0.035" units="cm"/>
      <inkml:brushProperty name="height" value="0.035" units="cm"/>
      <inkml:brushProperty name="color" value="#E71224"/>
    </inkml:brush>
  </inkml:definitions>
  <inkml:trace contextRef="#ctx0" brushRef="#br0">0 0 24575,'1'2'0,"0"0"0,0-1 0,0 1 0,0-1 0,1 1 0,-1-1 0,0 1 0,1-1 0,0 0 0,-1 1 0,1-1 0,0 0 0,0 0 0,3 1 0,0 1 0,14 7 0,0 0 0,0-2 0,2 0 0,40 12 0,-35-12 0,0 1 0,47 21 0,-44-16 0,-2 1 0,0 1 0,-1 1 0,-2 1 0,0 0 0,36 37 0,85 82 0,-26-28 0,90 94 0,-161-153 0,-29-29 0,1 0 0,28 22 0,-15-17 0,0 1 0,-3 1 0,-1 1 0,-1 0 0,-3 2 0,25 40 0,-14-5 0,47 131 0,-10 74 0,-25-126 0,0-5 0,106 550 0,-140-624 0,3 120 0,-14-147 0,2 0 0,13 39 0,6 37 0,-20-75 0,33 184 0,35-21 0,-13-46 0,-26-60 0,35 132 0,-34-46 0,51 228 0,-74-374 0,3-1 0,2-1 0,28 45 0,72 140 0,-67-122 0,-17-28 0,-21-42 0,3 0 0,1 0 0,23 30 0,-18-33 0,2-1 0,1-1 0,2 0 0,51 36 0,422 258 0,-432-277 0,-22-10 0,-2 1 0,50 48 0,-83-72 0,7 8 0,23 21 0,1-2 0,78 50 0,-94-72 0,0-1 0,1 0 0,46 13 0,12 6 0,-69-24 0,46 18 0,0-1 0,85 21 0,-75-25 0,-17-6 0,82 15 0,-109-23 0,0 1 0,-1 1 0,0 0 0,36 16 0,-34-13 0,0 0 0,1-2 0,39 9 0,-22-11 0,1-1 0,64 1 0,-55-4 0,61 9 0,207 38 0,-299-46 0,-1 1 0,1 0 0,-1 1 0,-1 1 0,1 0 0,-1 1 0,-1 1 0,21 10 0,-32-13 0,0 0 0,0-1 0,0 0 0,1 0 0,0-1 0,0 1 0,1-2 0,17 4 0,2-3 0,60 1 0,-50-3 0,-28 1 0,0-1 0,0 1 0,-1 1 0,1 0 0,-1 0 0,0 1 0,21 8 0,-17-6 0,0-1 0,0 0 0,24 5 0,-6-4 0,29 6 0,1-2 0,1-2 0,111 3 0,-119-12 0,-20 0 0,63 4 0,-88-2 0,0 1 0,-1 0 0,1 0 0,0 1 0,-1 0 0,0 0 0,0 1 0,0 0 0,12 6 0,-15-6 10,0 0-1,1-1 0,-1 0 1,1 0-1,0-1 1,0 0-1,0 0 0,1 0 1,10 0-1,9 0-426,48-2 1,-56 0-210,4-1-6200</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5T14:51:02.770"/>
    </inkml:context>
    <inkml:brush xml:id="br0">
      <inkml:brushProperty name="width" value="0.05" units="cm"/>
      <inkml:brushProperty name="height" value="0.05" units="cm"/>
      <inkml:brushProperty name="color" value="#E71224"/>
    </inkml:brush>
  </inkml:definitions>
  <inkml:trace contextRef="#ctx0" brushRef="#br0">1 0 24575,'1'18'0,"0"1"0,2-1 0,0 0 0,1-1 0,1 1 0,1-1 0,0 0 0,2 0 0,0 0 0,0-1 0,14 18 0,-14-26 0,0 0 0,1 0 0,0-1 0,1 0 0,-1 0 0,1-1 0,1-1 0,20 9 0,-11-4 0,-7-5 0,0 0 0,0-1 0,0 0 0,1-1 0,-1 0 0,28 1 0,86-7 0,-56 0 0,-54 3 0,18 0 0,0-1 0,0-2 0,47-10 0,158-34 0,-217 42 0,0 1 0,0 1 0,1 1 0,-1 0 0,1 2 0,36 5 0,-48-4 0,-1 2 0,1-1 0,-1 2 0,0-1 0,0 2 0,0-1 0,-1 1 0,0 1 0,0 0 0,0 1 0,0-1 0,-1 2 0,0-1 0,-1 1 0,9 11 0,14 18 0,44 59 0,-66-82 0,0 1 0,-1 0 0,-1 0 0,0 1 0,5 19 0,-10-31 0,5 18 0,-4-21 0,-2-14 0,-4-83 0,3-86 0,0 179 0,1 0 0,-1 0 0,1 0 0,0 0 0,0 0 0,0 0 0,0 1 0,0-1 0,1 0 0,-1 1 0,1-1 0,0 1 0,0-1 0,0 1 0,0 0 0,3-4 0,0 3 0,0 0 0,0 0 0,0 0 0,0 0 0,1 1 0,-1 0 0,0 0 0,7-1 0,8-1 0,1 1 0,-1 1 0,37 0 0,25 2 0,106 4 0,-178-2 0,0 0 0,1 1 0,-2 0 0,1 1 0,17 8 0,-15-7 0,0 0 0,24 7 0,-30-10 0,1-2 0,-1 1 0,1 1 0,-1-1 0,0 1 0,1 1 0,-1-1 0,0 1 0,0 0 0,-1 0 0,1 0 0,-1 1 0,1 0 0,7 8 0,-8-7 0,-1-1 0,1 1 0,0-1 0,1 0 0,-1-1 0,0 1 0,1-1 0,0-1 0,0 1 0,0-1 0,0 0 0,0 0 0,0 0 0,1-1 0,-1 0 0,0 0 0,1-1 0,12 0 0,-8-1 0,-1 0 0,0 0 0,1-1 0,-1 0 0,0-1 0,0 0 0,0-1 0,0 0 0,-1 0 0,19-12 0,72-45 0,-66 42 0,4 1 0,-31 16 0,1-1 0,-1-1 0,0 0 0,0 0 0,0 0 0,7-6 0,-4 2 2,-1 1-1,2 1 1,-1 0-1,15-7 1,3-1-1375,-9 3-5453</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8T20:22:09.638"/>
    </inkml:context>
    <inkml:brush xml:id="br0">
      <inkml:brushProperty name="width" value="0.05" units="cm"/>
      <inkml:brushProperty name="height" value="0.05" units="cm"/>
      <inkml:brushProperty name="color" value="#004F8B"/>
    </inkml:brush>
  </inkml:definitions>
  <inkml:trace contextRef="#ctx0" brushRef="#br0">0 5112 24575,'11'-1'0,"0"0"0,-1-1 0,1 0 0,-1-1 0,0 0 0,15-7 0,2 0 0,115-48 0,-2-7 0,171-106 0,-228 119 0,-3-4 0,-2-3 0,-2-3 0,-4-4 0,-2-3 0,103-131 0,-92 92 0,-5-3 0,-5-3 0,-4-4 0,-6-2 0,-5-2 0,-6-3 0,-5-2 0,-6-2 0,-5-2 0,-6-1 0,10-136 0,-30 181 0,-4 0 0,-4 0 0,-4 0 0,-4 0 0,-3 0 0,-4 1 0,-30-97 0,-67-134 0,30 90 0,63 170 0,2-2 0,3 0 0,-11-112 0,22 134 0,3 0 0,1 0 0,1 0 0,2 0 0,2 1 0,2-1 0,17-53 0,-11 55 0,1 0 0,2 2 0,1 0 0,23-30 0,99-113 0,-132 168 0,0 0 0,1 1 0,0 0 0,14-8 0,-13 9 0,0-1 0,-1 0 0,16-15 0,29-33 0,-54 55 0,0 0 0,0-1 0,1 1 0,-1 0 0,0-1 0,0 1 0,0 0 0,0-1 0,0 1 0,0-1 0,0 1 0,0 0 0,0-1 0,0 1 0,0-1 0,0 1 0,0 0 0,0-1 0,0 1 0,0 0 0,0-1 0,0 1 0,0-1 0,-1 1 0,1 0 0,0-1 0,0 1 0,0 0 0,-1-1 0,1 1 0,0 0 0,0 0 0,-1-1 0,1 1 0,0 0 0,-1 0 0,1-1 0,0 1 0,-1 0 0,1 0 0,0 0 0,-1 0 0,1 0 0,-1-1 0,1 1 0,0 0 0,-1 0 0,1 0 0,-1 0 0,1 0 0,0 0 0,-1 0 0,0 1 0,-28-4 0,26 3 0,-321-30 0,192 14 0,96 12 0,0 1 0,-1 2 0,-37 3 0,73-2 0,0 0 0,0 0 0,1 0 0,-1 0 0,0 0 0,0 0 0,0 0 0,1 0 0,-1 0 0,0 1 0,0-1 0,1 0 0,-1 1 0,0-1 0,0 0 0,1 1 0,-1-1 0,0 0 0,1 1 0,-1-1 0,1 1 0,-1 0 0,1-1 0,-1 1 0,1-1 0,-1 1 0,0 1 0,2-2 0,-1 1 0,0 0 0,1 0 0,-1 0 0,1 0 0,0 0 0,-1 0 0,1 0 0,0-1 0,-1 1 0,1 0 0,0-1 0,0 1 0,0 0 0,-1-1 0,1 1 0,1 0 0,51 23 0,-50-22 0,38 13 0,1-2 0,1-2 0,-1-1 0,47 4 0,-19-4 0,-35-4 0,55 3 0,-9-11 0,-47 1 0,1 0 0,40 6 0,-72-4 0,1 0 0,0 0 0,0 0 0,-1 0 0,1 1 0,-1-1 0,1 1 0,-1 0 0,1 0 0,-1 1 0,0-1 0,0 0 0,0 1 0,-1 0 0,1 0 0,-1 0 0,1 0 0,-1 0 0,0 0 0,0 1 0,0-1 0,-1 1 0,1-1 0,-1 1 0,0 0 0,0 0 0,0-1 0,0 1 0,0 7 0,0-2 0,-1-1 0,0 1 0,0 0 0,-1 0 0,0-1 0,-1 1 0,1-1 0,-2 1 0,1-1 0,-1 0 0,0 1 0,-6 9 0,3-7-136,0 0-1,1 0 1,1 1-1,0-1 1,0 1-1,1 0 1,1 0-1,0 0 0,-1 21 1,2-6-6690</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8T20:22:21.366"/>
    </inkml:context>
    <inkml:brush xml:id="br0">
      <inkml:brushProperty name="width" value="0.05" units="cm"/>
      <inkml:brushProperty name="height" value="0.05" units="cm"/>
      <inkml:brushProperty name="color" value="#004F8B"/>
    </inkml:brush>
  </inkml:definitions>
  <inkml:trace contextRef="#ctx0" brushRef="#br0">1 0 24575,'3'1'0,"0"-1"0,0 1 0,0 0 0,0 0 0,0 0 0,0 0 0,0 0 0,0 1 0,0-1 0,0 1 0,-1 0 0,6 4 0,29 30 0,-31-30 0,44 47 0,2-2 0,111 81 0,-139-118 0,0-1 0,30 12 0,-30-15 0,0 1 0,36 24 0,-27-14 0,2-2 0,0-2 0,1-1 0,66 20 0,-23-9 0,-39-13 0,-1-2 0,2-2 0,-1-1 0,81 5 0,-70-8 0,100 23 0,-59-9 0,358 31 0,-208-44 0,21 1 0,333 8 0,-545-16 0,-25-4 0,-21-1 0,-15-2 0,-23-5 0,8 4 0,1-2 0,0 0 0,1-2 0,-39-24 0,-2-11 0,56 40 0,-2 0 0,1 1 0,-1 0 0,1 1 0,-2 0 0,-13-5 0,16 7 0,-1 0 0,1-1 0,0 1 0,0-1 0,1-1 0,-1 0 0,1 0 0,0 0 0,1-1 0,-12-12 0,18 18 0,0 0 0,-1-1 0,1 1 0,0 0 0,0 0 0,-1-1 0,1 1 0,0 0 0,0-1 0,0 1 0,0 0 0,0-1 0,-1 1 0,1 0 0,0-1 0,0 1 0,0 0 0,0-1 0,0 1 0,0 0 0,0-1 0,0 1 0,0 0 0,0-1 0,0 1 0,1 0 0,-1-1 0,0 1 0,0 0 0,0-1 0,0 1 0,0 0 0,1-1 0,-1 1 0,0 0 0,0 0 0,1-1 0,-1 1 0,0 0 0,0 0 0,1 0 0,-1-1 0,0 1 0,0 0 0,1 0 0,-1 0 0,0 0 0,1-1 0,-1 1 0,0 0 0,1 0 0,-1 0 0,0 0 0,1 0 0,-1 0 0,0 0 0,1 0 0,-1 0 0,0 0 0,1 0 0,-1 0 0,0 0 0,1 1 0,-1-1 0,0 0 0,1 0 0,-1 0 0,1 1 0,26 3 0,-27-3 0,151 49 0,-135-42 0,0 0 0,27 20 0,13 7 0,-48-31 0,0 1 0,-1 1 0,1-1 0,-1 1 0,0 1 0,-1-1 0,0 1 0,0 0 0,8 12 0,-4-2 0,0 0 0,-1 1 0,10 26 0,-19-43 0,1 1 0,-1-1 0,1 1 0,-1-1 0,1 0 0,-1 1 0,0-1 0,0 1 0,0-1 0,0 1 0,0-1 0,0 0 0,0 1 0,0-1 0,0 1 0,-1-1 0,1 1 0,-1-1 0,1 0 0,-1 1 0,1-1 0,-1 0 0,0 0 0,0 1 0,1-1 0,-1 0 0,0 0 0,0 0 0,0 0 0,0 0 0,-1 0 0,1 0 0,0 0 0,0-1 0,0 1 0,-1 0 0,1-1 0,0 1 0,-1-1 0,1 1 0,-1-1 0,1 0 0,-2 1 0,-9 1 0,0 0 0,0-1 0,-1 0 0,-15-2 0,5 1 0,15 1 0,1 0 0,-1 0 0,0 1 0,1 0 0,-1 0 0,1 1 0,0-1 0,0 2 0,-11 5 0,1 3 0,1 0 0,-19 18 0,15-12 0,11-8-105,0 0 0,1 0 0,0 1 0,0 0 0,1 1 0,1-1 0,0 1 0,1 1 0,0-1 0,1 1 0,0-1 0,-3 27 0,4-19-6721</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8T20:25:14.235"/>
    </inkml:context>
    <inkml:brush xml:id="br0">
      <inkml:brushProperty name="width" value="0.05" units="cm"/>
      <inkml:brushProperty name="height" value="0.05" units="cm"/>
      <inkml:brushProperty name="color" value="#E71224"/>
    </inkml:brush>
  </inkml:definitions>
  <inkml:trace contextRef="#ctx0" brushRef="#br0">851 968 24575,'-21'-21'0,"-1"2"0,0 0 0,-2 1 0,-41-24 0,10 3 0,42 29 0,0 1 0,0 0 0,-1 1 0,-22-11 0,-105-42 0,37 21 0,82 34 0,-1-2 0,1-1 0,0-1 0,1 0 0,-34-24 0,10 5 0,32 22 0,1-1 0,-1-1 0,-15-14 0,25 20 0,0-1 0,0 0 0,0-1 0,1 1 0,-1 0 0,1-1 0,0 1 0,1-1 0,-1 0 0,1 0 0,0 0 0,-1-6 0,-1-65 0,3 59 0,-1-33 0,2-67 0,0 103 0,0 1 0,2-1 0,-1 1 0,2-1 0,0 1 0,6-15 0,-5 19-222,1-1 0,0 1 0,12-13 0,-16 18-255,9-9-6349</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22:56:17.722"/>
    </inkml:context>
    <inkml:brush xml:id="br0">
      <inkml:brushProperty name="width" value="0.05" units="cm"/>
      <inkml:brushProperty name="height" value="0.05" units="cm"/>
      <inkml:brushProperty name="color" value="#E71224"/>
    </inkml:brush>
  </inkml:definitions>
  <inkml:trace contextRef="#ctx0" brushRef="#br0">0 195 24575,'36'0'0,"-9"1"0,1-2 0,33-4 0,-51 3 0,-1 0 0,0-1 0,0 0 0,0 0 0,0-1 0,0 0 0,-1 0 0,1-1 0,-1 0 0,9-8 0,-10 7 0,-1 0 0,1 0 0,1 1 0,-1 0 0,1 1 0,0 0 0,0 0 0,0 0 0,0 1 0,1 0 0,0 1 0,16-3 0,-10 2 0,0-1 0,0 0 0,0-1 0,27-13 0,26-9 0,-31 19 0,0 2 0,0 1 0,1 2 0,0 2 0,37 3 0,-60-2 0,-1 1 0,0 1 0,0 1 0,0 0 0,0 1 0,22 9 0,-18-6 0,1-1 0,22 5 0,-38-11 0,32 5 0,-1 2 0,0 1 0,0 2 0,44 18 0,-61-21-136,0-1-1,0-1 1,1-1-1,-1 0 1,1-1-1,0-1 1,0-1-1,0 0 0,20-3 1,-15 2-6690</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22:58:40.878"/>
    </inkml:context>
    <inkml:brush xml:id="br0">
      <inkml:brushProperty name="width" value="0.05" units="cm"/>
      <inkml:brushProperty name="height" value="0.05" units="cm"/>
      <inkml:brushProperty name="color" value="#E71224"/>
    </inkml:brush>
  </inkml:definitions>
  <inkml:trace contextRef="#ctx0" brushRef="#br0">0 195 24575,'36'0'0,"-9"1"0,1-2 0,33-4 0,-51 3 0,-1 0 0,0-1 0,0 0 0,0 0 0,0-1 0,0 0 0,-1 0 0,1-1 0,-1 0 0,9-8 0,-10 7 0,-1 0 0,1 0 0,1 1 0,-1 0 0,1 1 0,0 0 0,0 0 0,0 0 0,0 1 0,1 0 0,0 1 0,16-3 0,-10 2 0,0-1 0,0 0 0,0-1 0,27-13 0,26-9 0,-31 19 0,0 2 0,0 1 0,1 2 0,0 2 0,37 3 0,-60-2 0,-1 1 0,0 1 0,0 1 0,0 0 0,0 1 0,22 9 0,-18-6 0,1-1 0,22 5 0,-38-11 0,32 5 0,-1 2 0,0 1 0,0 2 0,44 18 0,-61-21-136,0-1-1,0-1 1,1-1-1,-1 0 1,1-1-1,0-1 1,0-1-1,0 0 0,20-3 1,-15 2-6690</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3T23:00:57.236"/>
    </inkml:context>
    <inkml:brush xml:id="br0">
      <inkml:brushProperty name="width" value="0.05" units="cm"/>
      <inkml:brushProperty name="height" value="0.05" units="cm"/>
      <inkml:brushProperty name="color" value="#E71224"/>
    </inkml:brush>
  </inkml:definitions>
  <inkml:trace contextRef="#ctx0" brushRef="#br0">1 219 24575,'42'2'0,"59"10"0,30 2 0,-104-13 0,1 0 0,44-4 0,-63 2 0,-1 0 0,0-1 0,1 0 0,-1 0 0,0-1 0,0 0 0,0-1 0,-1 1 0,12-9 0,145-118 0,-147 116 0,-3 3 0,1-1 0,0 2 0,21-12 0,-32 20 0,1 0 0,0 0 0,0 0 0,-1 1 0,1-1 0,0 1 0,0 1 0,0-1 0,1 1 0,-1-1 0,0 1 0,0 1 0,0-1 0,0 1 0,0 0 0,8 2 0,12 8 0,0 0 0,35 23 0,-39-21 0,1-1 0,0-1 0,41 14 0,-33-17 0,-17-5 0,0 0 0,0 1 0,0 0 0,0 2 0,-1-1 0,0 1 0,0 1 0,13 9 0,-14-8 5,1-1 0,0 0 0,0-1 0,0-1 0,1 1-1,0-2 1,0 0 0,0-1 0,26 4 0,33 10-1419,-53-11-5412</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1T16:13:06.576"/>
    </inkml:context>
    <inkml:brush xml:id="br0">
      <inkml:brushProperty name="width" value="0.05" units="cm"/>
      <inkml:brushProperty name="height" value="0.05" units="cm"/>
      <inkml:brushProperty name="color" value="#5B2D90"/>
    </inkml:brush>
  </inkml:definitions>
  <inkml:trace contextRef="#ctx0" brushRef="#br0">1 238 24575,'941'16'0,"-536"-4"0,-390-13 0,-1 0 0,0-2 0,0 0 0,0 0 0,0-1 0,16-8 0,-13 6 0,1 0 0,35-7 0,53 7 0,-106 3 0,-9-1 0,-13-4 0,-23-5 0,1-3 0,0-1 0,1-2 0,1-2 0,-58-39 0,65 36 0,1 1 0,62 44 0,109 72 0,-84-59 0,-2 1 0,-33-21 0,1-1 0,1 0 0,0-2 0,42 18 0,-58-27 0,29 11 0,-31-13 0,-1 1 0,1-1 0,-1 1 0,1 0 0,-1 0 0,0 0 0,0 0 0,1 0 0,-1 0 0,0 0 0,0 0 0,0 1 0,0-1 0,0 0 0,0 1 0,-1-1 0,2 3 0,-2-3 0,0-1 0,0 1 0,0 0 0,0-1 0,0 1 0,-1-1 0,1 1 0,0 0 0,0-1 0,-1 1 0,1-1 0,0 1 0,-1-1 0,1 1 0,0-1 0,-1 1 0,1-1 0,-1 0 0,1 1 0,-1-1 0,1 0 0,-1 1 0,1-1 0,-1 0 0,0 1 0,1-1 0,-1 0 0,1 0 0,-1 0 0,1 0 0,-2 1 0,-24 4 0,20-4 0,2 0 0,-44 8 0,-51 17 0,83-21 0,1 1 0,0 1 0,0 1 0,0 0 0,1 0 0,1 2 0,-15 11 0,-9 8-8,27-22-218,1 0 0,-1 1 0,1 0-1,1 0 1,-11 14 0,7-3-6600</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5T19:08:03.182"/>
    </inkml:context>
    <inkml:brush xml:id="br0">
      <inkml:brushProperty name="width" value="0.05" units="cm"/>
      <inkml:brushProperty name="height" value="0.05" units="cm"/>
      <inkml:brushProperty name="color" value="#00A0D7"/>
    </inkml:brush>
  </inkml:definitions>
  <inkml:trace contextRef="#ctx0" brushRef="#br0">0 9607 24575,'20'0'0,"120"-1"0,220 34 0,11 4 0,5-38 0,-148-1 0,21 4 0,286-5 0,-474-2 0,0-3 0,72-21 0,119-50 0,-91 26 0,-104 36 0,481-162 0,-463 150 0,614-222 0,17-25 0,-546 200 0,232-154 0,130-144 0,-365 252 0,162-162 0,-253 216 0,-2-4 0,-3-2 0,-3-4 0,87-151 0,-86 113-96,-4-4 1,-5-2-1,64-225 0,52-410-287,-125 507 383,25-447 0,-65 630 0,-3 1 0,-2-1 0,-2 1 0,-3 0 0,-2 1 0,-3 0 0,-1 1 0,-4 1 0,-1 1 0,-46-99 0,-229-392 23,-37 30 18,60 98-25,260 406 37,0 0 0,1-2 0,1 0-1,1 0 1,0-1 0,1 0 0,1-1-1,1 0 1,0 0 0,2-1 0,0 0-1,-1-31 1,5 12-53,1-1 0,1 1 0,3 0 0,0 1 0,3-1 0,20-74 0,-10 60 0,2 0 0,2 1 0,2 2 0,38-63 0,-34 71 0,3 1 0,1 2 0,1 2 0,2 2 0,1 1 0,2 2 0,1 3 0,1 2 0,1 1 0,1 3 0,1 2 0,1 3 0,1 1 0,57-15 0,440-103 0,5-1 0,-48-34 0,-434 150 0,1 4 0,112-16 0,-130 31 0,0 2 0,0 3 0,0 3 0,76 16 0,2 3 0,150 4 0,-168-12 0,-65-7 0,48 1 0,-76-8 0,0-1 0,-1-1 0,1-1 0,0 0 0,-1-1 0,0-1 0,17-8 0,9-3 0,0 1 0,1 3 0,0 2 0,51-5 0,-70 9 0,1 0 0,-1-2 0,42-21 0,-44 18 0,0 2 0,0 1 0,0 1 0,1 0 0,27-2 0,-33 8 0,0 0 0,0 0 0,0-2 0,0 0 0,0-2 0,0 0 0,-1 0 0,0-2 0,0 0 0,14-10 0,-14 8 0,1 0 0,-1 1 0,1 1 0,0 1 0,1 1 0,17-4 0,40-15 0,-49 15 0,1 1 0,0 2 0,0 1 0,1 1 0,-1 2 0,38 2 0,-214 3 0,-101-5 0,123-27 0,51 12 0,60 12 0,-1 0 0,0 2 0,-34-2 0,52 5 0,0 0 0,-1 0 0,1 0 0,0 0 0,0 0 0,-1 0 0,1 0 0,0 0 0,0 1 0,-1-1 0,1 1 0,0-1 0,0 1 0,0-1 0,0 1 0,0 0 0,-1 0 0,1-1 0,0 1 0,0 0 0,-1 2 0,2-2 0,0 0 0,0 0 0,1 0 0,-1 0 0,0 0 0,0 0 0,0 0 0,0 0 0,1 0 0,-1-1 0,0 1 0,1 0 0,-1 0 0,0 0 0,1 0 0,-1 0 0,1-1 0,0 1 0,-1 0 0,1 0 0,-1-1 0,1 1 0,0 0 0,8 7 0,-1 0 0,1-1 0,17 11 0,30 15 0,2-3 0,0-3 0,107 30 0,-131-50 0,0-1 0,0-3 0,1-1 0,-1-2 0,58-9 0,-58-3 0,-33 12 0,1 0 0,-1 0 0,0 0 0,0-1 0,0 1 0,0-1 0,-1 1 0,1-1 0,0 1 0,0-1 0,0 0 0,0 1 0,0-1 0,0 0 0,-1 0 0,1 0 0,0 0 0,-1 0 0,1 0 0,0 0 0,-1 0 0,1 0 0,-1 0 0,0 0 0,1 0 0,-1 0 0,0-1 0,1 1 0,-1 0 0,0-2 0,-1 2 0,1 0 0,-1 1 0,0-1 0,0 0 0,0 0 0,0 0 0,0 1 0,-1-1 0,1 1 0,0-1 0,0 1 0,0 0 0,0-1 0,0 1 0,-1 0 0,1 0 0,0 0 0,0 0 0,0 0 0,-1 0 0,0 1 0,-28 3 0,20-2 0,1 1 0,-1 1 0,1 0 0,-1 1 0,1 0 0,0 1 0,1 0 0,-1 1 0,1 0 0,-9 9 0,-9 13 0,-35 50 0,25-31 0,26-35 17,1 1 0,0 0-1,1 1 1,1 0 0,0 0-1,-7 22 1,-24 102-1396,37-136 1276,-4 20-6723</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08T02:54:42.439"/>
    </inkml:context>
    <inkml:brush xml:id="br0">
      <inkml:brushProperty name="width" value="0.05" units="cm"/>
      <inkml:brushProperty name="height" value="0.05" units="cm"/>
      <inkml:brushProperty name="color" value="#FF0000"/>
    </inkml:brush>
  </inkml:definitions>
  <inkml:trace contextRef="#ctx0" brushRef="#br0">0 90 24575,'1260'0'0,"-1246"-1"0,-1-1 0,0 0 0,0-1 0,0 0 0,-1-1 0,1-1 0,-1 0 0,18-10 0,-14 7 0,0 1 0,1 0 0,0 2 0,17-5 0,26 3 0,0 3 0,0 2 0,73 8 0,-113-5 0,22 3 0,0 3 0,0 1 0,63 21 0,-47-12 0,-21-7-1365,-7-4-5461</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8:03:25.205"/>
    </inkml:context>
    <inkml:brush xml:id="br0">
      <inkml:brushProperty name="width" value="0.05" units="cm"/>
      <inkml:brushProperty name="height" value="0.05" units="cm"/>
      <inkml:brushProperty name="color" value="#F6630D"/>
    </inkml:brush>
  </inkml:definitions>
  <inkml:trace contextRef="#ctx0" brushRef="#br0">0 194 24575,'21'-1'0,"-1"-1"0,0-1 0,39-11 0,-7 2 0,88-10 0,1 6 0,252 4 0,-342 10 0,0-1 0,0-3 0,-1-2 0,78-22 0,-50 11 0,0 3 0,1 4 0,0 3 0,132 2 0,-172 8 0,44 0 0,115 16 0,-26 16 0,-141-29 0,1-2 0,35-3 0,-46 0 0,0 0 0,0 2 0,-1 0 0,1 1 0,0 2 0,-1 0 0,26 8 0,-16 1-273,0-2 0,1 0 0,0-3 0,54 9 0,-57-15-6553</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08T02:57:03.739"/>
    </inkml:context>
    <inkml:brush xml:id="br0">
      <inkml:brushProperty name="width" value="0.05" units="cm"/>
      <inkml:brushProperty name="height" value="0.05" units="cm"/>
      <inkml:brushProperty name="color" value="#FF0000"/>
    </inkml:brush>
  </inkml:definitions>
  <inkml:trace contextRef="#ctx0" brushRef="#br0">0 90 24575,'1260'0'0,"-1246"-1"0,-1-1 0,0 0 0,0-1 0,0 0 0,-1-1 0,1-1 0,-1 0 0,18-10 0,-14 7 0,0 1 0,1 0 0,0 2 0,17-5 0,26 3 0,0 3 0,0 2 0,73 8 0,-113-5 0,22 3 0,0 3 0,0 1 0,63 21 0,-47-12 0,-21-7-1365,-7-4-5461</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08T02:57:13.871"/>
    </inkml:context>
    <inkml:brush xml:id="br0">
      <inkml:brushProperty name="width" value="0.05" units="cm"/>
      <inkml:brushProperty name="height" value="0.05" units="cm"/>
      <inkml:brushProperty name="color" value="#FF0000"/>
    </inkml:brush>
  </inkml:definitions>
  <inkml:trace contextRef="#ctx0" brushRef="#br0">0 90 24575,'1260'0'0,"-1246"-1"0,-1-1 0,0 0 0,0-1 0,0 0 0,-1-1 0,1-1 0,-1 0 0,18-10 0,-14 7 0,0 1 0,1 0 0,0 2 0,17-5 0,26 3 0,0 3 0,0 2 0,73 8 0,-113-5 0,22 3 0,0 3 0,0 1 0,63 21 0,-47-12 0,-21-7-1365,-7-4-5461</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08T02:57:18.645"/>
    </inkml:context>
    <inkml:brush xml:id="br0">
      <inkml:brushProperty name="width" value="0.05" units="cm"/>
      <inkml:brushProperty name="height" value="0.05" units="cm"/>
      <inkml:brushProperty name="color" value="#FF0000"/>
    </inkml:brush>
  </inkml:definitions>
  <inkml:trace contextRef="#ctx0" brushRef="#br0">0 90 24575,'1260'0'0,"-1246"-1"0,-1-1 0,0 0 0,0-1 0,0 0 0,-1-1 0,1-1 0,-1 0 0,18-10 0,-14 7 0,0 1 0,1 0 0,0 2 0,17-5 0,26 3 0,0 3 0,0 2 0,73 8 0,-113-5 0,22 3 0,0 3 0,0 1 0,63 21 0,-47-12 0,-21-7-1365,-7-4-5461</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1T18:02:00.772"/>
    </inkml:context>
    <inkml:brush xml:id="br0">
      <inkml:brushProperty name="width" value="0.05" units="cm"/>
      <inkml:brushProperty name="height" value="0.05" units="cm"/>
      <inkml:brushProperty name="color" value="#004F8B"/>
    </inkml:brush>
  </inkml:definitions>
  <inkml:trace contextRef="#ctx0" brushRef="#br0">1 85 24575,'73'-1'0,"-26"0"0,-1 1 0,92 13 0,-114-8 0,0-1 0,0-1 0,0-1 0,0-1 0,0-1 0,1-1 0,-1-1 0,0-1 0,0-2 0,-1 0 0,36-13 0,-29 6 0,1 2 0,64-13 0,-58 16 0,10-2 0,-1 3 0,54-1 0,-61 6 0,-20 0 0,1 1 0,-1 0 0,1 1 0,-1 1 0,0 1 0,1 1 0,31 10 0,-32-6 0,1-2 0,27 5 0,-35-9 0,0 1 0,0 0 0,0 0 0,-1 1 0,1 1 0,-1 0 0,0 0 0,0 1 0,18 13 0,-18-11-105,0 0 0,0-1 0,1-1 0,0 0 0,0 0 0,0-2 0,1 1 0,0-1 0,0-1 0,0-1 0,0 0 0,21 1 0,-11-2-6721</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5T16:58:10.068"/>
    </inkml:context>
    <inkml:brush xml:id="br0">
      <inkml:brushProperty name="width" value="0.035" units="cm"/>
      <inkml:brushProperty name="height" value="0.035" units="cm"/>
      <inkml:brushProperty name="color" value="#008C3A"/>
    </inkml:brush>
  </inkml:definitions>
  <inkml:trace contextRef="#ctx0" brushRef="#br0">3174 0 24575,'31'1'0,"-1"1"0,0 0 0,-1 1 0,1 1 0,-1 0 0,0 1 0,-1 1 0,53 16 0,-69-19 0,-1 1 0,0 0 0,-1 0 0,1 1 0,-2 0 0,1 0 0,-1 0 0,-1 1 0,1-1 0,-2 1 0,1 0 0,-2 1 0,1-1 0,-2 0 0,1 1 0,-2 0 0,0 0 0,0 0 0,-1 0 0,0 0 0,-2 0 0,1 0 0,-1 1 0,-1-1 0,-2 7 0,1-9 0,-1-1 0,0 0 0,0 0 0,-1 1 0,0-1 0,0 0 0,-1-1 0,0 1 0,0 0 0,0 0 0,-1-1 0,0 0 0,-1 1 0,-9 3 0,-4 2 0,0-1 0,-2 0 0,-29 8 0,-42 10 0,-1-2 0,-3-3 0,-129 19 0,-308 28 0,515-66 0,-426 41 0,-155 18 0,530-50 0,1 1 0,-123 32 0,93-16 0,-105 41 0,91-31 0,-140 35 0,5-3 0,206-58 0,-29 10 0,54-14-1365,6-1-5461</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1T22:26:38.009"/>
    </inkml:context>
    <inkml:brush xml:id="br0">
      <inkml:brushProperty name="width" value="0.05" units="cm"/>
      <inkml:brushProperty name="height" value="0.05" units="cm"/>
      <inkml:brushProperty name="color" value="#004F8B"/>
    </inkml:brush>
  </inkml:definitions>
  <inkml:trace contextRef="#ctx0" brushRef="#br0">1 141 24575,'117'1'0,"124"-3"0,-227 0 0,1-1 0,-1 0 0,0-1 0,0-1 0,0 0 0,-1-1 0,0 0 0,0-1 0,0-1 0,12-9 0,35-19 0,-45 29 0,-1 1 0,1 0 0,1 2 0,-1-1 0,1 2 0,0 0 0,23-1 0,118 5 0,-82 2 0,-54-1 0,1 0 0,-1 1 0,0 0 0,0 2 0,36 13 0,95 52 0,-2-2 0,-136-62 0,0-2 0,1 0 0,0 0 0,-1-1 0,1-1 0,0-1 0,0 0 0,0-1 0,1 0 0,-1-1 0,0-1 0,-1-1 0,1 0 0,0-1 0,20-7 0,-20 5-273,0 0 0,0 1 0,1 1 0,31-3 0,-9 1-6553</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5T16:39:32.535"/>
    </inkml:context>
    <inkml:brush xml:id="br0">
      <inkml:brushProperty name="width" value="0.035" units="cm"/>
      <inkml:brushProperty name="height" value="0.035" units="cm"/>
      <inkml:brushProperty name="color" value="#333333"/>
    </inkml:brush>
  </inkml:definitions>
  <inkml:trace contextRef="#ctx0" brushRef="#br0">0 1 24575,'360'133'0,"-309"-117"0,47 18 0,-81-27 0,0-1 0,1-1 0,-1 0 0,1-2 0,1 0 0,-1-1 0,0-1 0,31-1 0,12-6 0,77-17 0,38-3 0,-123 23 0,-25 3 0,-1-2 0,1 0 0,-1-2 0,0-1 0,52-17 0,-47 12 0,1 1 0,1 2 0,-1 2 0,58-3 0,-88 8 0,404-6 10,-240 7-1385,-144-1-5451</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1T22:26:38.009"/>
    </inkml:context>
    <inkml:brush xml:id="br0">
      <inkml:brushProperty name="width" value="0.05" units="cm"/>
      <inkml:brushProperty name="height" value="0.05" units="cm"/>
      <inkml:brushProperty name="color" value="#004F8B"/>
    </inkml:brush>
  </inkml:definitions>
  <inkml:trace contextRef="#ctx0" brushRef="#br0">1 141 24575,'117'1'0,"124"-3"0,-227 0 0,1-1 0,-1 0 0,0-1 0,0-1 0,0 0 0,-1-1 0,0 0 0,0-1 0,0-1 0,12-9 0,35-19 0,-45 29 0,-1 1 0,1 0 0,1 2 0,-1-1 0,1 2 0,0 0 0,23-1 0,118 5 0,-82 2 0,-54-1 0,1 0 0,-1 1 0,0 0 0,0 2 0,36 13 0,95 52 0,-2-2 0,-136-62 0,0-2 0,1 0 0,0 0 0,-1-1 0,1-1 0,0-1 0,0 0 0,0-1 0,1 0 0,-1-1 0,0-1 0,-1-1 0,1 0 0,0-1 0,20-7 0,-20 5-273,0 0 0,0 1 0,1 1 0,31-3 0,-9 1-6553</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1T22:26:39.833"/>
    </inkml:context>
    <inkml:brush xml:id="br0">
      <inkml:brushProperty name="width" value="0.05" units="cm"/>
      <inkml:brushProperty name="height" value="0.05" units="cm"/>
      <inkml:brushProperty name="color" value="#004F8B"/>
    </inkml:brush>
  </inkml:definitions>
  <inkml:trace contextRef="#ctx0" brushRef="#br0">0 166 24575,'258'-16'0,"-134"9"0,16-2 0,-124 7 0,1-1 0,-2-1 0,1 0 0,0-1 0,-1-1 0,21-11 0,-16 6 0,0 1 0,1 1 0,0 0 0,0 2 0,43-10 0,-35 12 0,17-4 0,-1 2 0,48-1 0,-40 8 0,146 2 0,-169 2 0,1 2 0,36 11 0,-37-9 0,0-1 0,34 4 0,67-7-1365,-106-4-5461</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1T22:26:41.815"/>
    </inkml:context>
    <inkml:brush xml:id="br0">
      <inkml:brushProperty name="width" value="0.05" units="cm"/>
      <inkml:brushProperty name="height" value="0.05" units="cm"/>
      <inkml:brushProperty name="color" value="#004F8B"/>
    </inkml:brush>
  </inkml:definitions>
  <inkml:trace contextRef="#ctx0" brushRef="#br0">1 1 24575,'21'9'0,"0"-2"0,1 0 0,1-1 0,38 5 0,24 6 0,105 44 0,-95-28 0,-40-12 0,-44-16 0,0 0 0,1 0 0,-1-2 0,1 1 0,-1-1 0,1-1 0,0 0 0,0-1 0,0 0 0,14-1 0,-16-1 0,8-1 0,0 0 0,0 1 0,0 1 0,33 5 0,-31-3 0,-1-1 0,1 0 0,0-2 0,0 0 0,20-5 0,36-1 0,-33 6 0,-1-2 0,49-10 0,-54 8-227,0 1 0,75 2 0,-92 2-457,6 0-6142</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8:03:26.972"/>
    </inkml:context>
    <inkml:brush xml:id="br0">
      <inkml:brushProperty name="width" value="0.05" units="cm"/>
      <inkml:brushProperty name="height" value="0.05" units="cm"/>
      <inkml:brushProperty name="color" value="#F6630D"/>
    </inkml:brush>
  </inkml:definitions>
  <inkml:trace contextRef="#ctx0" brushRef="#br0">1 0 24575,'872'0'0,"-806"3"0,72 13 0,-69-7 0,-9 0 0,-42-5 0,0-1 0,0-1 0,0-1 0,0 0 0,0-1 0,20-3 0,35-10 0,-27 3 0,0 3 0,1 1 0,0 3 0,47 2 0,-72 4 40,0 1 1,41 14-1,-42-11-536,0-1 1,42 6 0,-41-11-6331</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1T22:26:43.409"/>
    </inkml:context>
    <inkml:brush xml:id="br0">
      <inkml:brushProperty name="width" value="0.05" units="cm"/>
      <inkml:brushProperty name="height" value="0.05" units="cm"/>
      <inkml:brushProperty name="color" value="#004F8B"/>
    </inkml:brush>
  </inkml:definitions>
  <inkml:trace contextRef="#ctx0" brushRef="#br0">1 112 24575,'42'-11'0,"0"1"0,0 2 0,76-4 0,-84 9 0,198-10 0,31-3 0,-45-15 0,-153 25 0,130 5 0,-88 3 0,-77-1 63,55 11 0,-8-1-1554,-50-9-5335</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1T23:13:06.881"/>
    </inkml:context>
    <inkml:brush xml:id="br0">
      <inkml:brushProperty name="width" value="0.05" units="cm"/>
      <inkml:brushProperty name="height" value="0.05" units="cm"/>
      <inkml:brushProperty name="color" value="#004F8B"/>
    </inkml:brush>
  </inkml:definitions>
  <inkml:trace contextRef="#ctx0" brushRef="#br0">0 166 24575,'258'-16'0,"-134"9"0,16-2 0,-124 7 0,1-1 0,-2-1 0,1 0 0,0-1 0,-1-1 0,21-11 0,-16 6 0,0 1 0,1 1 0,0 0 0,0 2 0,43-10 0,-35 12 0,17-4 0,-1 2 0,48-1 0,-40 8 0,146 2 0,-169 2 0,1 2 0,36 11 0,-37-9 0,0-1 0,34 4 0,67-7-1365,-106-4-5461</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30T18:07:28.413"/>
    </inkml:context>
    <inkml:brush xml:id="br0">
      <inkml:brushProperty name="width" value="0.035" units="cm"/>
      <inkml:brushProperty name="height" value="0.035" units="cm"/>
      <inkml:brushProperty name="color" value="#008C3A"/>
    </inkml:brush>
  </inkml:definitions>
  <inkml:trace contextRef="#ctx0" brushRef="#br0">478 1 24575,'-14'13'0,"-1"1"0,0-2 0,0 0 0,-1-1 0,-1 0 0,0-2 0,-26 12 0,7-6 0,0 1 0,1 2 0,1 2 0,-40 29 0,68-45 0,0 1 0,0 0 0,1 0 0,-1 0 0,1 1 0,0-1 0,1 1 0,-1 0 0,1 1 0,0-1 0,1 1 0,-1 0 0,1 0 0,1 0 0,-1 0 0,1 0 0,0 1 0,1-1 0,0 0 0,0 1 0,1 12 0,-1 4 0,0 16 0,7 65 0,-4-92 0,0-1 0,1 1 0,0-1 0,1 0 0,1 0 0,0 0 0,0-1 0,1 1 0,10 13 0,123 152 0,-128-163 0,0 0 0,-1 0 0,-1 1 0,0 0 0,-1 1 0,-1 0 0,-1 0 0,0 1 0,-1-1 0,0 1 0,-1 0 0,-2 1 0,1-1 0,-1 32 0,-2-36 0,-1-1 0,1 0 0,-2 0 0,0 0 0,0 0 0,-1 0 0,-1 0 0,-4 12 0,4-16 0,0-1 0,-1 0 0,1 0 0,-1 0 0,-1-1 0,1 1 0,-1-1 0,0 0 0,0-1 0,-1 1 0,0-2 0,-13 9 0,3-5 0,0-1 0,0-1 0,-1-1 0,0 0 0,-32 4 0,-30 8 0,111-22 0,1 2 0,0 0 0,-1 2 0,1 2 0,53 7 0,-39-1 0,72 19 0,-116-25 0,1-1 0,-1 1 0,0 0 0,1 0 0,-1 0 0,0 1 0,0-1 0,1 1 0,-1-1 0,0 1 0,-1-1 0,1 1 0,0 0 0,0 0 0,-1 0 0,1 0 0,-1 0 0,0 1 0,1-1 0,-1 0 0,0 1 0,0-1 0,-1 0 0,1 1 0,0-1 0,-1 1 0,0 0 0,1-1 0,-1 1 0,0-1 0,0 1 0,0-1 0,-1 1 0,1-1 0,-1 4 0,-1 0 0,0 0 0,1 0 0,-2 0 0,1 0 0,-1 0 0,0-1 0,0 1 0,0-1 0,-1 1 0,0-1 0,0-1 0,0 1 0,-7 5 0,-6 3 0,-2-2 0,-21 12 0,23-14 0,1 0 0,1 1 0,-18 13 0,28-18 0,1-1 0,-1 1 0,1 0 0,0 0 0,0 1 0,0-1 0,1 1 0,-1 0 0,1 0 0,1 0 0,-1 0 0,-2 12 0,2-1 0,0 0 0,1 1 0,1-1 0,1 1 0,0-1 0,2 1 0,0-1 0,0 1 0,8 24 0,0-13 0,0 0 0,2-1 0,1 0 0,25 39 0,-19-31 0,-1 0 0,20 59 0,-27-68 0,-8-20 0,-1-1 0,2 0 0,-1 0 0,0-1 0,1 1 0,0-1 0,1 1 0,-1-1 0,1 0 0,0-1 0,0 0 0,0 1 0,1-1 0,10 5 0,-6-4 0,-1-1 0,1-1 0,0 0 0,0 0 0,0-1 0,0 0 0,0 0 0,0-1 0,11-1 0,72-2-1365,-65 1-5461</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32:25.509"/>
    </inkml:context>
    <inkml:brush xml:id="br0">
      <inkml:brushProperty name="width" value="0.035" units="cm"/>
      <inkml:brushProperty name="height" value="0.035" units="cm"/>
      <inkml:brushProperty name="color" value="#333333"/>
    </inkml:brush>
  </inkml:definitions>
  <inkml:trace contextRef="#ctx0" brushRef="#br0">1 17 24575,'170'-2'0,"185"4"0,-324 2 0,0 1 0,43 12 0,-44-9 0,0-2 0,49 6 0,-7-10 0,-28-2 0,79 13 0,-104-10 0,0-1 0,0 0 0,0-1 0,1-1 0,-1-1 0,0-1 0,37-8 0,-34 6 0,0 1 0,26 0 0,-34 3 0,1 0 0,0-2 0,0 0 0,-1 0 0,1-1 0,24-10 0,52-26-1365,-72 31-5461</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32:38.335"/>
    </inkml:context>
    <inkml:brush xml:id="br0">
      <inkml:brushProperty name="width" value="0.035" units="cm"/>
      <inkml:brushProperty name="height" value="0.035" units="cm"/>
      <inkml:brushProperty name="color" value="#333333"/>
    </inkml:brush>
  </inkml:definitions>
  <inkml:trace contextRef="#ctx0" brushRef="#br0">1 17 24575,'170'-2'0,"185"4"0,-324 2 0,0 1 0,43 12 0,-44-9 0,0-2 0,49 6 0,-7-10 0,-28-2 0,79 13 0,-104-10 0,0-1 0,0 0 0,0-1 0,1-1 0,-1-1 0,0-1 0,37-8 0,-34 6 0,0 1 0,26 0 0,-34 3 0,1 0 0,0-2 0,0 0 0,-1 0 0,1-1 0,24-10 0,52-26-1365,-72 31-5461</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33:20.566"/>
    </inkml:context>
    <inkml:brush xml:id="br0">
      <inkml:brushProperty name="width" value="0.035" units="cm"/>
      <inkml:brushProperty name="height" value="0.035" units="cm"/>
      <inkml:brushProperty name="color" value="#333333"/>
    </inkml:brush>
  </inkml:definitions>
  <inkml:trace contextRef="#ctx0" brushRef="#br0">1 17 24575,'170'-2'0,"185"4"0,-324 2 0,0 1 0,43 12 0,-44-9 0,0-2 0,49 6 0,-7-10 0,-28-2 0,79 13 0,-104-10 0,0-1 0,0 0 0,0-1 0,1-1 0,-1-1 0,0-1 0,37-8 0,-34 6 0,0 1 0,26 0 0,-34 3 0,1 0 0,0-2 0,0 0 0,-1 0 0,1-1 0,24-10 0,52-26-1365,-72 31-5461</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34:06.124"/>
    </inkml:context>
    <inkml:brush xml:id="br0">
      <inkml:brushProperty name="width" value="0.035" units="cm"/>
      <inkml:brushProperty name="height" value="0.035" units="cm"/>
      <inkml:brushProperty name="color" value="#333333"/>
    </inkml:brush>
  </inkml:definitions>
  <inkml:trace contextRef="#ctx0" brushRef="#br0">1 17 24575,'170'-2'0,"185"4"0,-324 2 0,0 1 0,43 12 0,-44-9 0,0-2 0,49 6 0,-7-10 0,-28-2 0,79 13 0,-104-10 0,0-1 0,0 0 0,0-1 0,1-1 0,-1-1 0,0-1 0,37-8 0,-34 6 0,0 1 0,26 0 0,-34 3 0,1 0 0,0-2 0,0 0 0,-1 0 0,1-1 0,24-10 0,52-26-1365,-72 31-5461</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34:51.786"/>
    </inkml:context>
    <inkml:brush xml:id="br0">
      <inkml:brushProperty name="width" value="0.035" units="cm"/>
      <inkml:brushProperty name="height" value="0.035" units="cm"/>
      <inkml:brushProperty name="color" value="#333333"/>
    </inkml:brush>
  </inkml:definitions>
  <inkml:trace contextRef="#ctx0" brushRef="#br0">1 17 24575,'252'-2'0,"273"4"0,-479 2 0,0 1 0,63 12 0,-65-9 0,0-2 0,74 6 0,-13-10 0,-39-2 0,116 13 0,-154-10 0,0-1 0,0 0 0,0-1 0,1-1 0,-1-1 0,0-1 0,56-8 0,-52 6 0,0 1 0,39 0 0,-49 3 0,0 0 0,-1-2 0,1 0 0,0 0 0,-1-1 0,38-10 0,74-26-1365,-105 31-5461</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38:41.182"/>
    </inkml:context>
    <inkml:brush xml:id="br0">
      <inkml:brushProperty name="width" value="0.035" units="cm"/>
      <inkml:brushProperty name="height" value="0.035" units="cm"/>
      <inkml:brushProperty name="color" value="#333333"/>
    </inkml:brush>
  </inkml:definitions>
  <inkml:trace contextRef="#ctx0" brushRef="#br0">1 17 24575,'252'-2'0,"273"4"0,-479 2 0,0 1 0,63 12 0,-65-9 0,0-2 0,74 6 0,-13-10 0,-39-2 0,116 13 0,-154-10 0,0-1 0,0 0 0,0-1 0,1-1 0,-1-1 0,0-1 0,56-8 0,-52 6 0,0 1 0,39 0 0,-49 3 0,0 0 0,-1-2 0,1 0 0,0 0 0,-1-1 0,38-10 0,74-26-1365,-105 31-5461</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39:12.387"/>
    </inkml:context>
    <inkml:brush xml:id="br0">
      <inkml:brushProperty name="width" value="0.035" units="cm"/>
      <inkml:brushProperty name="height" value="0.035" units="cm"/>
      <inkml:brushProperty name="color" value="#333333"/>
    </inkml:brush>
  </inkml:definitions>
  <inkml:trace contextRef="#ctx0" brushRef="#br0">1 17 24575,'252'-2'0,"273"4"0,-479 2 0,0 1 0,63 12 0,-65-9 0,0-2 0,74 6 0,-13-10 0,-39-2 0,116 13 0,-154-10 0,0-1 0,0 0 0,0-1 0,1-1 0,-1-1 0,0-1 0,56-8 0,-52 6 0,0 1 0,39 0 0,-49 3 0,0 0 0,-1-2 0,1 0 0,0 0 0,-1-1 0,38-10 0,74-26-1365,-105 31-5461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5T17:52:55.830"/>
    </inkml:context>
    <inkml:brush xml:id="br0">
      <inkml:brushProperty name="width" value="0.05" units="cm"/>
      <inkml:brushProperty name="height" value="0.05" units="cm"/>
      <inkml:brushProperty name="color" value="#FF0066"/>
    </inkml:brush>
  </inkml:definitions>
  <inkml:trace contextRef="#ctx0" brushRef="#br0">0 193 24575,'32'8'0,"1"-1"0,0-2 0,0-1 0,64-1 0,-15-1 0,52 10 0,-70-4 0,101-2 0,-160-7 0,0 1 0,0-1 0,-1 0 0,1-1 0,-1 1 0,1-1 0,-1 1 0,1-1 0,-1-1 0,0 1 0,0-1 0,0 1 0,0-1 0,0 0 0,3-4 0,5-6 0,-1-1 0,18-28 0,-20 29 0,0-1 0,21-22 0,-22 28 0,1 0 0,0 0 0,1 1 0,0 1 0,0-1 0,0 1 0,1 1 0,0 0 0,0 0 0,0 2 0,0-1 0,1 1 0,-1 1 0,1 0 0,0 0 0,0 1 0,18 1 0,-22 0 0,1 1 0,-1 0 0,0 1 0,1-1 0,-1 1 0,0 1 0,0 0 0,10 5 0,-1 2 0,0 0 0,18 16 0,-22-16 0,11 5 0,2-1 0,-1-1 0,2-1 0,0-1 0,0-1 0,33 6 0,49 19 0,-102-32 0,0 0 0,0-1 0,1 0 0,-1-1 0,0 0 0,1 0 0,-1 0 0,0-1 0,1 0 0,-1-1 0,1 1 0,-1-2 0,0 1 0,13-5 0,-9 2 0,-1-1 0,0 0 0,0-1 0,0 0 0,-1-1 0,0 0 0,0 0 0,14-17 0,18-22-1365,-31 32-5461</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8:03:28.818"/>
    </inkml:context>
    <inkml:brush xml:id="br0">
      <inkml:brushProperty name="width" value="0.05" units="cm"/>
      <inkml:brushProperty name="height" value="0.05" units="cm"/>
      <inkml:brushProperty name="color" value="#F6630D"/>
    </inkml:brush>
  </inkml:definitions>
  <inkml:trace contextRef="#ctx0" brushRef="#br0">0 104 24575,'198'-14'0,"-42"2"0,293 8 0,-270 5 0,-140-3 0,0-2 0,75-18 0,-75 13 0,-1 2 0,79-5 0,8 3 0,-101 5 0,1 1 0,0 1 0,-1 2 0,1 0 0,0 1 0,0 2 0,27 6 0,-28 0 27,0 0 0,-1 2 0,-1 0-1,31 21 1,-27-15-527,1-2 1,33 14-1,-42-22-6326</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40:02.927"/>
    </inkml:context>
    <inkml:brush xml:id="br0">
      <inkml:brushProperty name="width" value="0.035" units="cm"/>
      <inkml:brushProperty name="height" value="0.035" units="cm"/>
      <inkml:brushProperty name="color" value="#333333"/>
    </inkml:brush>
  </inkml:definitions>
  <inkml:trace contextRef="#ctx0" brushRef="#br0">1 17 24575,'252'-2'0,"273"4"0,-479 2 0,0 1 0,63 12 0,-65-9 0,0-2 0,74 6 0,-13-10 0,-39-2 0,116 13 0,-154-10 0,0-1 0,0 0 0,0-1 0,1-1 0,-1-1 0,0-1 0,56-8 0,-52 6 0,0 1 0,39 0 0,-49 3 0,0 0 0,-1-2 0,1 0 0,0 0 0,-1-1 0,38-10 0,74-26-1365,-105 31-5461</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42:04.784"/>
    </inkml:context>
    <inkml:brush xml:id="br0">
      <inkml:brushProperty name="width" value="0.035" units="cm"/>
      <inkml:brushProperty name="height" value="0.035" units="cm"/>
      <inkml:brushProperty name="color" value="#333333"/>
    </inkml:brush>
  </inkml:definitions>
  <inkml:trace contextRef="#ctx0" brushRef="#br0">1 17 24575,'252'-2'0,"273"4"0,-479 2 0,0 1 0,63 12 0,-65-9 0,0-2 0,74 6 0,-13-10 0,-39-2 0,116 13 0,-154-10 0,0-1 0,0 0 0,0-1 0,1-1 0,-1-1 0,0-1 0,56-8 0,-52 6 0,0 1 0,39 0 0,-49 3 0,0 0 0,-1-2 0,1 0 0,0 0 0,-1-1 0,38-10 0,74-26-1365,-105 31-5461</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30T17:58:11.653"/>
    </inkml:context>
    <inkml:brush xml:id="br0">
      <inkml:brushProperty name="width" value="0.035" units="cm"/>
      <inkml:brushProperty name="height" value="0.035" units="cm"/>
      <inkml:brushProperty name="color" value="#008C3A"/>
    </inkml:brush>
  </inkml:definitions>
  <inkml:trace contextRef="#ctx0" brushRef="#br0">478 1 24575,'-14'13'0,"-1"1"0,0-2 0,0 0 0,-1-1 0,-1 0 0,0-2 0,-26 12 0,7-6 0,0 1 0,1 2 0,1 2 0,-40 29 0,68-45 0,0 1 0,0 0 0,1 0 0,-1 0 0,1 1 0,0-1 0,1 1 0,-1 0 0,1 1 0,0-1 0,1 1 0,-1 0 0,1 0 0,1 0 0,-1 0 0,1 0 0,0 1 0,1-1 0,0 0 0,0 1 0,1 12 0,-1 4 0,0 16 0,7 65 0,-4-92 0,0-1 0,1 1 0,0-1 0,1 0 0,1 0 0,0 0 0,0-1 0,1 1 0,10 13 0,123 152 0,-128-163 0,0 0 0,-1 0 0,-1 1 0,0 0 0,-1 1 0,-1 0 0,-1 0 0,0 1 0,-1-1 0,0 1 0,-1 0 0,-2 1 0,1-1 0,-1 32 0,-2-36 0,-1-1 0,1 0 0,-2 0 0,0 0 0,0 0 0,-1 0 0,-1 0 0,-4 12 0,4-16 0,0-1 0,-1 0 0,1 0 0,-1 0 0,-1-1 0,1 1 0,-1-1 0,0 0 0,0-1 0,-1 1 0,0-2 0,-13 9 0,3-5 0,0-1 0,0-1 0,-1-1 0,0 0 0,-32 4 0,-30 8 0,111-22 0,1 2 0,0 0 0,-1 2 0,1 2 0,53 7 0,-39-1 0,72 19 0,-116-25 0,1-1 0,-1 1 0,0 0 0,1 0 0,-1 0 0,0 1 0,0-1 0,1 1 0,-1-1 0,0 1 0,-1-1 0,1 1 0,0 0 0,0 0 0,-1 0 0,1 0 0,-1 0 0,0 1 0,1-1 0,-1 0 0,0 1 0,0-1 0,-1 0 0,1 1 0,0-1 0,-1 1 0,0 0 0,1-1 0,-1 1 0,0-1 0,0 1 0,0-1 0,-1 1 0,1-1 0,-1 4 0,-1 0 0,0 0 0,1 0 0,-2 0 0,1 0 0,-1 0 0,0-1 0,0 1 0,0-1 0,-1 1 0,0-1 0,0-1 0,0 1 0,-7 5 0,-6 3 0,-2-2 0,-21 12 0,23-14 0,1 0 0,1 1 0,-18 13 0,28-18 0,1-1 0,-1 1 0,1 0 0,0 0 0,0 1 0,0-1 0,1 1 0,-1 0 0,1 0 0,1 0 0,-1 0 0,-2 12 0,2-1 0,0 0 0,1 1 0,1-1 0,1 1 0,0-1 0,2 1 0,0-1 0,0 1 0,8 24 0,0-13 0,0 0 0,2-1 0,1 0 0,25 39 0,-19-31 0,-1 0 0,20 59 0,-27-68 0,-8-20 0,-1-1 0,2 0 0,-1 0 0,0-1 0,1 1 0,0-1 0,1 1 0,-1-1 0,1 0 0,0-1 0,0 0 0,0 1 0,1-1 0,10 5 0,-6-4 0,-1-1 0,1-1 0,0 0 0,0 0 0,0-1 0,0 0 0,0 0 0,0-1 0,11-1 0,72-2-1365,-65 1-5461</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32:25.509"/>
    </inkml:context>
    <inkml:brush xml:id="br0">
      <inkml:brushProperty name="width" value="0.035" units="cm"/>
      <inkml:brushProperty name="height" value="0.035" units="cm"/>
      <inkml:brushProperty name="color" value="#333333"/>
    </inkml:brush>
  </inkml:definitions>
  <inkml:trace contextRef="#ctx0" brushRef="#br0">1 17 24575,'170'-2'0,"185"4"0,-324 2 0,0 1 0,43 12 0,-44-9 0,0-2 0,49 6 0,-7-10 0,-28-2 0,79 13 0,-104-10 0,0-1 0,0 0 0,0-1 0,1-1 0,-1-1 0,0-1 0,37-8 0,-34 6 0,0 1 0,26 0 0,-34 3 0,1 0 0,0-2 0,0 0 0,-1 0 0,1-1 0,24-10 0,52-26-1365,-72 31-5461</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32:38.335"/>
    </inkml:context>
    <inkml:brush xml:id="br0">
      <inkml:brushProperty name="width" value="0.035" units="cm"/>
      <inkml:brushProperty name="height" value="0.035" units="cm"/>
      <inkml:brushProperty name="color" value="#333333"/>
    </inkml:brush>
  </inkml:definitions>
  <inkml:trace contextRef="#ctx0" brushRef="#br0">1 17 24575,'170'-2'0,"185"4"0,-324 2 0,0 1 0,43 12 0,-44-9 0,0-2 0,49 6 0,-7-10 0,-28-2 0,79 13 0,-104-10 0,0-1 0,0 0 0,0-1 0,1-1 0,-1-1 0,0-1 0,37-8 0,-34 6 0,0 1 0,26 0 0,-34 3 0,1 0 0,0-2 0,0 0 0,-1 0 0,1-1 0,24-10 0,52-26-1365,-72 31-5461</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33:20.566"/>
    </inkml:context>
    <inkml:brush xml:id="br0">
      <inkml:brushProperty name="width" value="0.035" units="cm"/>
      <inkml:brushProperty name="height" value="0.035" units="cm"/>
      <inkml:brushProperty name="color" value="#333333"/>
    </inkml:brush>
  </inkml:definitions>
  <inkml:trace contextRef="#ctx0" brushRef="#br0">1 17 24575,'170'-2'0,"185"4"0,-324 2 0,0 1 0,43 12 0,-44-9 0,0-2 0,49 6 0,-7-10 0,-28-2 0,79 13 0,-104-10 0,0-1 0,0 0 0,0-1 0,1-1 0,-1-1 0,0-1 0,37-8 0,-34 6 0,0 1 0,26 0 0,-34 3 0,1 0 0,0-2 0,0 0 0,-1 0 0,1-1 0,24-10 0,52-26-1365,-72 31-5461</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34:06.124"/>
    </inkml:context>
    <inkml:brush xml:id="br0">
      <inkml:brushProperty name="width" value="0.035" units="cm"/>
      <inkml:brushProperty name="height" value="0.035" units="cm"/>
      <inkml:brushProperty name="color" value="#333333"/>
    </inkml:brush>
  </inkml:definitions>
  <inkml:trace contextRef="#ctx0" brushRef="#br0">1 17 24575,'170'-2'0,"185"4"0,-324 2 0,0 1 0,43 12 0,-44-9 0,0-2 0,49 6 0,-7-10 0,-28-2 0,79 13 0,-104-10 0,0-1 0,0 0 0,0-1 0,1-1 0,-1-1 0,0-1 0,37-8 0,-34 6 0,0 1 0,26 0 0,-34 3 0,1 0 0,0-2 0,0 0 0,-1 0 0,1-1 0,24-10 0,52-26-1365,-72 31-5461</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34:51.786"/>
    </inkml:context>
    <inkml:brush xml:id="br0">
      <inkml:brushProperty name="width" value="0.035" units="cm"/>
      <inkml:brushProperty name="height" value="0.035" units="cm"/>
      <inkml:brushProperty name="color" value="#333333"/>
    </inkml:brush>
  </inkml:definitions>
  <inkml:trace contextRef="#ctx0" brushRef="#br0">1 17 24575,'252'-2'0,"273"4"0,-479 2 0,0 1 0,63 12 0,-65-9 0,0-2 0,74 6 0,-13-10 0,-39-2 0,116 13 0,-154-10 0,0-1 0,0 0 0,0-1 0,1-1 0,-1-1 0,0-1 0,56-8 0,-52 6 0,0 1 0,39 0 0,-49 3 0,0 0 0,-1-2 0,1 0 0,0 0 0,-1-1 0,38-10 0,74-26-1365,-105 31-5461</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38:41.182"/>
    </inkml:context>
    <inkml:brush xml:id="br0">
      <inkml:brushProperty name="width" value="0.035" units="cm"/>
      <inkml:brushProperty name="height" value="0.035" units="cm"/>
      <inkml:brushProperty name="color" value="#333333"/>
    </inkml:brush>
  </inkml:definitions>
  <inkml:trace contextRef="#ctx0" brushRef="#br0">1 17 24575,'252'-2'0,"273"4"0,-479 2 0,0 1 0,63 12 0,-65-9 0,0-2 0,74 6 0,-13-10 0,-39-2 0,116 13 0,-154-10 0,0-1 0,0 0 0,0-1 0,1-1 0,-1-1 0,0-1 0,56-8 0,-52 6 0,0 1 0,39 0 0,-49 3 0,0 0 0,-1-2 0,1 0 0,0 0 0,-1-1 0,38-10 0,74-26-1365,-105 31-5461</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39:12.387"/>
    </inkml:context>
    <inkml:brush xml:id="br0">
      <inkml:brushProperty name="width" value="0.035" units="cm"/>
      <inkml:brushProperty name="height" value="0.035" units="cm"/>
      <inkml:brushProperty name="color" value="#333333"/>
    </inkml:brush>
  </inkml:definitions>
  <inkml:trace contextRef="#ctx0" brushRef="#br0">1 17 24575,'252'-2'0,"273"4"0,-479 2 0,0 1 0,63 12 0,-65-9 0,0-2 0,74 6 0,-13-10 0,-39-2 0,116 13 0,-154-10 0,0-1 0,0 0 0,0-1 0,1-1 0,-1-1 0,0-1 0,56-8 0,-52 6 0,0 1 0,39 0 0,-49 3 0,0 0 0,-1-2 0,1 0 0,0 0 0,-1-1 0,38-10 0,74-26-1365,-105 31-5461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8:03:30.882"/>
    </inkml:context>
    <inkml:brush xml:id="br0">
      <inkml:brushProperty name="width" value="0.05" units="cm"/>
      <inkml:brushProperty name="height" value="0.05" units="cm"/>
      <inkml:brushProperty name="color" value="#F6630D"/>
    </inkml:brush>
  </inkml:definitions>
  <inkml:trace contextRef="#ctx0" brushRef="#br0">1 138 24575,'36'-12'0,"195"-57"0,-188 59 0,1 2 0,0 1 0,65 0 0,473 10 0,-537-5 0,57-10 0,36-1 0,208 13-1365,-320 0-5461</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40:02.927"/>
    </inkml:context>
    <inkml:brush xml:id="br0">
      <inkml:brushProperty name="width" value="0.035" units="cm"/>
      <inkml:brushProperty name="height" value="0.035" units="cm"/>
      <inkml:brushProperty name="color" value="#333333"/>
    </inkml:brush>
  </inkml:definitions>
  <inkml:trace contextRef="#ctx0" brushRef="#br0">1 17 24575,'252'-2'0,"273"4"0,-479 2 0,0 1 0,63 12 0,-65-9 0,0-2 0,74 6 0,-13-10 0,-39-2 0,116 13 0,-154-10 0,0-1 0,0 0 0,0-1 0,1-1 0,-1-1 0,0-1 0,56-8 0,-52 6 0,0 1 0,39 0 0,-49 3 0,0 0 0,-1-2 0,1 0 0,0 0 0,-1-1 0,38-10 0,74-26-1365,-105 31-5461</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7T17:42:04.784"/>
    </inkml:context>
    <inkml:brush xml:id="br0">
      <inkml:brushProperty name="width" value="0.035" units="cm"/>
      <inkml:brushProperty name="height" value="0.035" units="cm"/>
      <inkml:brushProperty name="color" value="#333333"/>
    </inkml:brush>
  </inkml:definitions>
  <inkml:trace contextRef="#ctx0" brushRef="#br0">1 17 24575,'252'-2'0,"273"4"0,-479 2 0,0 1 0,63 12 0,-65-9 0,0-2 0,74 6 0,-13-10 0,-39-2 0,116 13 0,-154-10 0,0-1 0,0 0 0,0-1 0,1-1 0,-1-1 0,0-1 0,56-8 0,-52 6 0,0 1 0,39 0 0,-49 3 0,0 0 0,-1-2 0,1 0 0,0 0 0,-1-1 0,38-10 0,74-26-1365,-105 31-5461</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17T17:07:02.558"/>
    </inkml:context>
    <inkml:brush xml:id="br0">
      <inkml:brushProperty name="width" value="0.05" units="cm"/>
      <inkml:brushProperty name="height" value="0.05" units="cm"/>
      <inkml:brushProperty name="color" value="#FF0066"/>
    </inkml:brush>
  </inkml:definitions>
  <inkml:trace contextRef="#ctx0" brushRef="#br0">0 58 24575,'315'23'0,"-124"-5"0,416 23 0,-476-28 0,-76-6 0,0-3 0,0-1 0,0-3 0,72-10 0,-38 0 0,1 4 0,102 5 0,-104 2 0,-67 0 0,0 1 0,35 8 0,-34-5 0,0-1 0,27 1 0,-23-4 0,220-3 0,-244 2 0,-1 0 0,1 0 0,0-1 0,-1 1 0,1 0 0,-1-1 0,1 1 0,-1-1 0,0 0 0,1 1 0,-1-1 0,2-1 0,-2 2 0,-1-1 0,0 1 0,1-1 0,-1 1 0,0 0 0,1-1 0,-1 1 0,0-1 0,0 1 0,0-1 0,1 1 0,-1-1 0,0 1 0,0-1 0,0 1 0,0-1 0,0 1 0,0-1 0,0 1 0,0-1 0,0 1 0,0-1 0,0 1 0,0-1 0,-1 0 0,0-1 0,0 0 0,-1-1 0,1 1 0,-1 0 0,1 0 0,-1 0 0,0 0 0,0 0 0,0 1 0,0-1 0,0 1 0,-1-1 0,-3-1 0,-23-10 0,0 1 0,-1 2 0,-60-13 0,-5-2 0,70 17 0,1 1 0,-1 1 0,0 1 0,-1 1 0,1 1 0,-1 2 0,-27 1 0,92-1 0,0 1 0,0 2 0,48 10 0,136 34 0,-196-36 0,1 1 0,-2 1 0,40 23 0,-39-19 0,1-2 0,46 18 0,-78-28 0,-18 3 0,-25 4 0,-133 1 0,163-8 0,0 0 0,0 2 0,-17 7 0,-17 7 0,33-13 0,1 2 0,0 0 0,0 1 0,1 0 0,-25 21 0,13-9 0,-2 1-1365,16-13-5461</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0T15:12:37.161"/>
    </inkml:context>
    <inkml:brush xml:id="br0">
      <inkml:brushProperty name="width" value="0.05" units="cm"/>
      <inkml:brushProperty name="height" value="0.05" units="cm"/>
      <inkml:brushProperty name="color" value="#E71224"/>
    </inkml:brush>
  </inkml:definitions>
  <inkml:trace contextRef="#ctx0" brushRef="#br0">1 0 24575,'9'4'0,"1"0"0,-1-1 0,1-1 0,0 0 0,13 2 0,-2-1 0,483 48 0,3-40 0,-422-10 0,61 0 0,522-5 0,-341-23 0,34-1 0,245 29 0,-528 2 0,-1 2 0,1 4 0,-1 4 0,0 3 0,137 47 0,-197-56-151,-1 1-1,0 0 0,-1 1 0,0 0 1,0 2-1,-1-1 0,0 2 1,16 17-1,-18-15-6674</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0T15:16:38.818"/>
    </inkml:context>
    <inkml:brush xml:id="br0">
      <inkml:brushProperty name="width" value="0.05" units="cm"/>
      <inkml:brushProperty name="height" value="0.05" units="cm"/>
      <inkml:brushProperty name="color" value="#E71224"/>
    </inkml:brush>
  </inkml:definitions>
  <inkml:trace contextRef="#ctx0" brushRef="#br0">1 0 24575,'9'4'0,"1"0"0,-1-1 0,1-1 0,0 0 0,13 2 0,-2-1 0,483 48 0,3-40 0,-422-10 0,61 0 0,522-5 0,-341-23 0,34-1 0,245 29 0,-528 2 0,-1 2 0,1 4 0,-1 4 0,0 3 0,137 47 0,-197-56-151,-1 1-1,0 0 0,-1 1 0,0 0 1,0 2-1,-1-1 0,0 2 1,16 17-1,-18-15-6674</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8:51:24.199"/>
    </inkml:context>
    <inkml:brush xml:id="br0">
      <inkml:brushProperty name="width" value="0.05" units="cm"/>
      <inkml:brushProperty name="height" value="0.05" units="cm"/>
      <inkml:brushProperty name="color" value="#F6630D"/>
    </inkml:brush>
  </inkml:definitions>
  <inkml:trace contextRef="#ctx0" brushRef="#br0">1 0 24575,'872'0'0,"-806"3"0,72 13 0,-69-7 0,-9 0 0,-42-5 0,0-1 0,0-1 0,0-1 0,0 0 0,0-1 0,20-3 0,35-10 0,-27 3 0,0 3 0,1 1 0,0 3 0,47 2 0,-72 4 40,0 1 1,41 14-1,-42-11-536,0-1 1,42 6 0,-41-11-6331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8:35:42.428"/>
    </inkml:context>
    <inkml:brush xml:id="br0">
      <inkml:brushProperty name="width" value="0.05" units="cm"/>
      <inkml:brushProperty name="height" value="0.05" units="cm"/>
      <inkml:brushProperty name="color" value="#E71224"/>
    </inkml:brush>
  </inkml:definitions>
  <inkml:trace contextRef="#ctx0" brushRef="#br0">0 410 24575,'643'-18'0,"-393"9"0,7-1 0,1070-23 0,-590 16 0,77 0 0,-787 17 0,184 1 0,222-29 0,757-82 0,-859 109 0,310-19 0,820-68 0,-50 71-718,-761-2 566,1032-5 160,-1420 39-8,424 78 0,276 48-59,-805-121 56,147 21 219,626 69 492,-656-84-708,389 28 0,4-50 0,1147-32 0,-1247 31 0,-205 15 0,-33 0 0,649-18 0,-947-2 0,-1-2 0,1 0 0,-1-2 0,0-1 0,-1-2 0,0-1 0,55-26 0,-66 29 0,2 1 0,-1 0 0,0 2 0,1 0 0,0 1 0,0 2 0,39 0 0,-36 1 0,0 0 0,0-2 0,0-1 0,0 0 0,34-11 0,-1-7 0,1 3 0,72-13 0,-68 25-1365,-33 5-5461</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8:35:53.517"/>
    </inkml:context>
    <inkml:brush xml:id="br0">
      <inkml:brushProperty name="width" value="0.05" units="cm"/>
      <inkml:brushProperty name="height" value="0.05" units="cm"/>
      <inkml:brushProperty name="color" value="#00A0D7"/>
    </inkml:brush>
  </inkml:definitions>
  <inkml:trace contextRef="#ctx0" brushRef="#br0">0 275 24575,'360'1'0,"412"-3"0,72-67 0,-73 2 0,-206 26 0,-479 33 0,-54 5 0,1-1 0,-1-2 0,32-9 0,-7 1 0,1 2 0,100-8 0,-116 16 0,343-6 0,-282 11 0,-10 4 0,-1 4 0,102 24 0,-5 0 0,290 26 0,-152-24 0,80 11 0,-83 18 0,-98-16 0,-180-39 0,602 135 0,-331-67 0,3-27 0,-69-11 0,-169-20 0,-1 3 0,0 4 0,86 41 0,-44-17 0,150 71 0,-225-98 0,2-3 0,1-1 0,67 15 0,160 18 0,-187-37 0,-14-2 0,0 4 0,-1 3 0,-1 3 0,130 59 0,-3 4 0,-108-49 0,394 120 0,-197-72 0,-186-55 0,-56-17 0,63 25 0,-85-28 0,0-1 0,0-1 0,1-1 0,48 5 0,112-3 0,-74-7 0,6 14 0,-75-8 0,-25-4-341,0 0 0,0 1-1,25 11 1,-24-7-6485</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8:36:39.165"/>
    </inkml:context>
    <inkml:brush xml:id="br0">
      <inkml:brushProperty name="width" value="0.05" units="cm"/>
      <inkml:brushProperty name="height" value="0.05" units="cm"/>
      <inkml:brushProperty name="color" value="#66CC00"/>
    </inkml:brush>
  </inkml:definitions>
  <inkml:trace contextRef="#ctx0" brushRef="#br0">1 22 24575,'85'0'0,"515"17"0,-358-7 0,70 8 0,-178-7 0,185-9 0,-152-4 0,-102 2 0,15 2 0,-1-4 0,1-3 0,82-17 0,-78 9 0,-1 3 0,122 1 0,2 1 0,-109 1 0,0 4 0,135 13 0,58 2 0,-22-2 0,-99 9 0,101 8 0,-161-19 0,264 11 0,18 8 0,-31 0 0,248-44 0,-467 11 0,269 22 0,-364-8 0,0 2 0,0 2 0,65 26 0,37 10 0,42-8 0,37 10 0,-137-27 0,-61-17 0,0 2 0,0 1 0,0 1 0,32 17 0,-19 1 0,14 7 0,-40-26 0,0 1 0,-1 1 0,0 1 0,17 15 0,25 19 0,-33-27 0,-1 1 0,-2 1 0,28 31 0,-22-21 0,-16-20 0,1 0 0,0-1 0,0-1 0,28 14 0,-22-12 0,33 24 0,-23-9 0,35 41 0,-22-21 0,-19-21 0,-1 2 0,-2 0 0,32 55 0,60 101 0,-80-131 0,25 44 0,-40-67 0,1-1 0,1 0 0,25 26 0,21 30 0,-56-71 0,132 181 0,-113-160 0,2 0 0,1-3 0,49 39 0,0-3 0,-47-38 0,2-2 0,0-1 0,49 27 0,13-1 0,-19-9 0,143 55 0,-28-20 0,-82-30 0,-33-15 0,-39-14 0,1-3 0,0-1 0,1-2 0,58 10 0,39-8 0,39 6 0,-145-15 0,0 1 0,0 2 0,43 18 0,-56-20 0,1 0 0,0 0 0,0-2 0,1-1 0,0 0 0,0-2 0,0 0 0,26-2 0,-30 2 0,-1 0 0,1 0 0,-1 2 0,1 0 0,-1 1 0,0 0 0,21 11 0,-18-7 0,0-2 0,0 0 0,0-1 0,33 5 0,17-7 0,96-6 0,-45-1 0,-75 4 0,-1 1 0,57 11 0,-73-9 38,35 0 1,-43-3-400,0 0 1,0 1-1,37 8 1,-40-4-6466</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8:38:17.615"/>
    </inkml:context>
    <inkml:brush xml:id="br0">
      <inkml:brushProperty name="width" value="0.05" units="cm"/>
      <inkml:brushProperty name="height" value="0.05" units="cm"/>
      <inkml:brushProperty name="color" value="#5B2D90"/>
    </inkml:brush>
  </inkml:definitions>
  <inkml:trace contextRef="#ctx0" brushRef="#br0">0 0 24575,'5'1'0,"-1"0"0,1 0 0,-1 1 0,1-1 0,-1 1 0,0 0 0,0 1 0,0-1 0,0 0 0,0 1 0,0 0 0,-1 0 0,0 0 0,7 8 0,1-1 0,71 71 0,132 167 0,-183-208 0,20 23 0,-4 1 0,71 129 0,-46-65 0,-43-80 0,38 88 0,-55-106 0,-1 0 0,-1 1 0,-2 1 0,-1-1 0,-1 1 0,1 43 0,-7 238 0,-2-124 0,1-137 0,-3 0 0,-2-1 0,-2 0 0,-2 0 0,-26 75 0,31-107 0,0 0 0,1 0 0,1 1 0,-1 28 0,5 81 0,1-50 0,-2-42 0,2 0 0,6 43 0,-5-68 0,0 0 0,0 0 0,1 0 0,0 0 0,1-1 0,1 0 0,-1 0 0,2 0 0,0 0 0,10 12 0,-1-2 0,-1 1 0,-1 0 0,-1 2 0,13 30 0,-3-5 0,-13-35 0,-1 0 0,2-1 0,-1 0 0,2-1 0,0 0 0,0-1 0,25 17 0,2 4 0,-9-10 0,-22-17 0,-1 1 0,1 0 0,-1 0 0,10 12 0,3 5 0,38 33 0,-41-44-1365,-1-2-5461</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9:01:35.133"/>
    </inkml:context>
    <inkml:brush xml:id="br0">
      <inkml:brushProperty name="width" value="0.05" units="cm"/>
      <inkml:brushProperty name="height" value="0.05" units="cm"/>
      <inkml:brushProperty name="color" value="#5B2D90"/>
    </inkml:brush>
  </inkml:definitions>
  <inkml:trace contextRef="#ctx0" brushRef="#br0">0 104 24575,'452'-14'0,"112"1"0,-433 22 0,190 38 0,-101 7 0,-246-61 0,-1-1 0,1-1 0,1-1 0,-31-17 0,-23-10 0,59 28-273,1 0 0,0-2 0,1 0 0,-24-20 0,23 14-6553</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9:01:37.638"/>
    </inkml:context>
    <inkml:brush xml:id="br0">
      <inkml:brushProperty name="width" value="0.05" units="cm"/>
      <inkml:brushProperty name="height" value="0.05" units="cm"/>
      <inkml:brushProperty name="color" value="#5B2D90"/>
    </inkml:brush>
  </inkml:definitions>
  <inkml:trace contextRef="#ctx0" brushRef="#br0">0 105 24575,'5'-1'0,"0"0"0,0 0 0,0-1 0,0 0 0,8-4 0,7-3 0,36-11 0,-34 12 0,0 0 0,0 1 0,1 1 0,-1 1 0,29-2 0,65-8-717,-104 13 69,15-2-6178</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14T22:22:24.754"/>
    </inkml:context>
    <inkml:brush xml:id="br0">
      <inkml:brushProperty name="width" value="0.035" units="cm"/>
      <inkml:brushProperty name="height" value="0.035" units="cm"/>
      <inkml:brushProperty name="color" value="#5B2D90"/>
    </inkml:brush>
  </inkml:definitions>
  <inkml:trace contextRef="#ctx0" brushRef="#br0">0 1 24575,'24'1'0,"0"2"0,0 1 0,-1 1 0,37 12 0,0 0 0,29 8 0,-2 4 0,0 3 0,112 61 0,-160-72 0,65 47 0,-85-53 0,-1 0 0,-1 1 0,-1 1 0,0 0 0,13 21 0,-12-14 0,0 1 0,-2 0 0,-1 1 0,14 37 0,17 44 0,-30-76 0,-1 1 0,-1 0 0,15 66 0,-19-61 0,2-1 0,1 0 0,22 44 0,-18-45 0,0-2 0,2 0 0,1-2 0,2 0 0,1-2 0,1 0 0,1-1 0,42 36 0,-26-31 0,2-2 0,1-1 0,1-3 0,2-2 0,0-1 0,68 23 0,-74-33-682,57 10-1,-75-20-6143</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5T17:54:16.841"/>
    </inkml:context>
    <inkml:brush xml:id="br0">
      <inkml:brushProperty name="width" value="0.05" units="cm"/>
      <inkml:brushProperty name="height" value="0.05" units="cm"/>
      <inkml:brushProperty name="color" value="#E71224"/>
    </inkml:brush>
  </inkml:definitions>
  <inkml:trace contextRef="#ctx0" brushRef="#br0">0 257 24575,'958'0'0,"-931"1"0,0 2 0,31 6 0,-29-3 0,49 2 0,-1-5 0,-1-4 0,123-18 0,-118 9 0,-59 8 0,0 0 0,0-2 0,-1 0 0,0-1 0,26-11 0,-29 10 0,-1 2 0,1-1 0,0 2 0,30-2 0,-69 5 0,0-1 0,0-1 0,0-1 0,1 0 0,-1-2 0,1 0 0,0-2 0,0 0 0,0-1 0,1-1 0,0 0 0,1-2 0,0 0 0,1-1 0,0-1 0,1-1 0,-22-23 0,11 14 0,5 4 0,21 17 0,12 8 0,5 5 0,-1 1 0,26 24 0,-32-26 0,2 0 0,-1-1 0,1 0 0,0-1 0,1 0 0,0-1 0,23 10 0,17 1 0,65 25 0,-100-36 0,0 1 0,0 1 0,-1 0 0,21 18 0,-36-27 0,0 1 0,0-1 0,-1 1 0,1-1 0,0 1 0,0 0 0,-1-1 0,1 1 0,-1 0 0,1 0 0,0 0 0,-1-1 0,0 1 0,1 0 0,-1 0 0,1 0 0,-1 0 0,0 0 0,0 0 0,0 0 0,1 0 0,-1-1 0,0 1 0,0 0 0,0 0 0,0 0 0,-1 0 0,1 0 0,0 0 0,0 0 0,0 0 0,-1 0 0,1 0 0,0 0 0,-1-1 0,1 1 0,-1 0 0,1 0 0,-1 0 0,0-1 0,1 1 0,-1 0 0,0-1 0,1 1 0,-1 0 0,0-1 0,0 1 0,0-1 0,1 1 0,-1-1 0,0 0 0,-1 1 0,-8 4 0,0 0 0,0-1 0,-17 6 0,17-7 0,-10 5 0,-35 20 0,42-20 0,-2 0 0,1-1 0,-1-1 0,-29 9 0,31-12-93,-27 5-331,0 2 0,-43 18 0,66-21-6402</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8:03:25.205"/>
    </inkml:context>
    <inkml:brush xml:id="br0">
      <inkml:brushProperty name="width" value="0.05" units="cm"/>
      <inkml:brushProperty name="height" value="0.05" units="cm"/>
      <inkml:brushProperty name="color" value="#F6630D"/>
    </inkml:brush>
  </inkml:definitions>
  <inkml:trace contextRef="#ctx0" brushRef="#br0">0 194 24575,'21'-1'0,"-1"-1"0,0-1 0,39-11 0,-7 2 0,88-10 0,1 6 0,252 4 0,-342 10 0,0-1 0,0-3 0,-1-2 0,78-22 0,-50 11 0,0 3 0,1 4 0,0 3 0,132 2 0,-172 8 0,44 0 0,115 16 0,-26 16 0,-141-29 0,1-2 0,35-3 0,-46 0 0,0 0 0,0 2 0,-1 0 0,1 1 0,0 2 0,-1 0 0,26 8 0,-16 1-273,0-2 0,1 0 0,0-3 0,54 9 0,-57-15-6553</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8:03:26.972"/>
    </inkml:context>
    <inkml:brush xml:id="br0">
      <inkml:brushProperty name="width" value="0.05" units="cm"/>
      <inkml:brushProperty name="height" value="0.05" units="cm"/>
      <inkml:brushProperty name="color" value="#F6630D"/>
    </inkml:brush>
  </inkml:definitions>
  <inkml:trace contextRef="#ctx0" brushRef="#br0">1 0 24575,'872'0'0,"-806"3"0,72 13 0,-69-7 0,-9 0 0,-42-5 0,0-1 0,0-1 0,0-1 0,0 0 0,0-1 0,20-3 0,35-10 0,-27 3 0,0 3 0,1 1 0,0 3 0,47 2 0,-72 4 40,0 1 1,41 14-1,-42-11-536,0-1 1,42 6 0,-41-11-6331</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8:51:24.199"/>
    </inkml:context>
    <inkml:brush xml:id="br0">
      <inkml:brushProperty name="width" value="0.05" units="cm"/>
      <inkml:brushProperty name="height" value="0.05" units="cm"/>
      <inkml:brushProperty name="color" value="#F6630D"/>
    </inkml:brush>
  </inkml:definitions>
  <inkml:trace contextRef="#ctx0" brushRef="#br0">1 0 24575,'872'0'0,"-806"3"0,72 13 0,-69-7 0,-9 0 0,-42-5 0,0-1 0,0-1 0,0-1 0,0 0 0,0-1 0,20-3 0,35-10 0,-27 3 0,0 3 0,1 1 0,0 3 0,47 2 0,-72 4 40,0 1 1,41 14-1,-42-11-536,0-1 1,42 6 0,-41-11-6331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8:03:28.818"/>
    </inkml:context>
    <inkml:brush xml:id="br0">
      <inkml:brushProperty name="width" value="0.05" units="cm"/>
      <inkml:brushProperty name="height" value="0.05" units="cm"/>
      <inkml:brushProperty name="color" value="#F6630D"/>
    </inkml:brush>
  </inkml:definitions>
  <inkml:trace contextRef="#ctx0" brushRef="#br0">0 104 24575,'198'-14'0,"-42"2"0,293 8 0,-270 5 0,-140-3 0,0-2 0,75-18 0,-75 13 0,-1 2 0,79-5 0,8 3 0,-101 5 0,1 1 0,0 1 0,-1 2 0,1 0 0,0 1 0,0 2 0,27 6 0,-28 0 27,0 0 0,-1 2 0,-1 0-1,31 21 1,-27-15-527,1-2 1,33 14-1,-42-22-6326</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1:32:52.250"/>
    </inkml:context>
    <inkml:brush xml:id="br0">
      <inkml:brushProperty name="width" value="0.05" units="cm"/>
      <inkml:brushProperty name="height" value="0.05" units="cm"/>
      <inkml:brushProperty name="color" value="#F6630D"/>
    </inkml:brush>
  </inkml:definitions>
  <inkml:trace contextRef="#ctx0" brushRef="#br0">0 104 24575,'198'-14'0,"-42"2"0,293 8 0,-270 5 0,-140-3 0,0-2 0,75-18 0,-75 13 0,-1 2 0,79-5 0,8 3 0,-101 5 0,1 1 0,0 1 0,-1 2 0,1 0 0,0 1 0,0 2 0,27 6 0,-28 0 27,0 0 0,-1 2 0,-1 0-1,31 21 1,-27-15-527,1-2 1,33 14-1,-42-22-6326</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1:47:24.020"/>
    </inkml:context>
    <inkml:brush xml:id="br0">
      <inkml:brushProperty name="width" value="0.05" units="cm"/>
      <inkml:brushProperty name="height" value="0.05" units="cm"/>
      <inkml:brushProperty name="color" value="#F6630D"/>
    </inkml:brush>
  </inkml:definitions>
  <inkml:trace contextRef="#ctx0" brushRef="#br0">0 104 24575,'198'-14'0,"-42"2"0,293 8 0,-270 5 0,-140-3 0,0-2 0,75-18 0,-75 13 0,-1 2 0,79-5 0,8 3 0,-101 5 0,1 1 0,0 1 0,-1 2 0,1 0 0,0 1 0,0 2 0,27 6 0,-28 0 27,0 0 0,-1 2 0,-1 0-1,31 21 1,-27-15-527,1-2 1,33 14-1,-42-22-6326</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8T18:03:30.882"/>
    </inkml:context>
    <inkml:brush xml:id="br0">
      <inkml:brushProperty name="width" value="0.05" units="cm"/>
      <inkml:brushProperty name="height" value="0.05" units="cm"/>
      <inkml:brushProperty name="color" value="#F6630D"/>
    </inkml:brush>
  </inkml:definitions>
  <inkml:trace contextRef="#ctx0" brushRef="#br0">1 138 24575,'36'-12'0,"195"-57"0,-188 59 0,1 2 0,0 1 0,65 0 0,473 10 0,-537-5 0,57-10 0,36-1 0,208 13-1365,-320 0-5461</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1:20:30.028"/>
    </inkml:context>
    <inkml:brush xml:id="br0">
      <inkml:brushProperty name="width" value="0.05" units="cm"/>
      <inkml:brushProperty name="height" value="0.05" units="cm"/>
      <inkml:brushProperty name="color" value="#F6630D"/>
    </inkml:brush>
  </inkml:definitions>
  <inkml:trace contextRef="#ctx0" brushRef="#br0">1 138 24575,'36'-12'0,"195"-57"0,-188 59 0,1 2 0,0 1 0,65 0 0,473 10 0,-537-5 0,57-10 0,36-1 0,208 13-1365,-320 0-5461</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1T03:15:09.358"/>
    </inkml:context>
    <inkml:brush xml:id="br0">
      <inkml:brushProperty name="width" value="0.035" units="cm"/>
      <inkml:brushProperty name="height" value="0.035" units="cm"/>
      <inkml:brushProperty name="color" value="#AB008B"/>
    </inkml:brush>
  </inkml:definitions>
  <inkml:trace contextRef="#ctx0" brushRef="#br0">0 2459 24575,'20'-2'0,"1"0"0,32-8 0,-13 3 0,18-4 0,-16 3 0,-1 1 0,58 0 0,-69 7 0,0-1 0,-1-1 0,50-10 0,-34 1 0,-17 3 0,1 2 0,0 0 0,29-1 0,118-6 0,50-1 0,390 15 0,-601-1 0,1-1 0,0-1 0,-1 0 0,0-1 0,1-1 0,-1-1 0,23-10 0,-18 9 0,0 1 0,0 0 0,1 2 0,-1 0 0,1 1 0,-1 1 0,31 2 0,-25 0 0,-1-1 0,0-1 0,0-1 0,37-9 0,15-13 0,-52 15 0,0 1 0,1 1 0,-1 1 0,1 1 0,35-1 0,118 6 0,189-9 0,147-5 0,-25 2 0,152-13 0,100 71 0,-587-36 0,291-19 0,-426 8 0,92-5 0,-1-5 0,161-36 0,179-59 0,-330 85 0,219-11 0,325 31 0,-310 3 0,58-9 0,0-31 0,-254 20 0,2 6 0,0 7 0,298 30 0,-363-15 0,0-4 0,1-4 0,142-16 0,-199 8 0,654-101 0,-112-41 0,-183 42 0,-124 42 0,288-76 0,-255 52 0,226-71 0,-377 107 0,269-53 0,-265 77 0,133-21 0,-246 42 0,128-21 0,-160 23 0,0 0 0,0-1 0,0-1 0,16-10 0,-14 8 0,1 0 0,21-7 0,17-5 0,0-3 0,99-57 0,-92 45 0,91-37 0,-50 35 0,-33 13 0,127-64 0,38-34 0,-125 71 0,-14 7 0,-76 34 0,-1 2 0,1 0 0,1 1 0,-1 1 0,2 1 0,-1 1 0,28-2 0,116-18 0,-13-1 0,-54 6-1365,-76 16-5461</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1T03:15:13.116"/>
    </inkml:context>
    <inkml:brush xml:id="br0">
      <inkml:brushProperty name="width" value="0.035" units="cm"/>
      <inkml:brushProperty name="height" value="0.035" units="cm"/>
      <inkml:brushProperty name="color" value="#AB008B"/>
    </inkml:brush>
  </inkml:definitions>
  <inkml:trace contextRef="#ctx0" brushRef="#br0">1 187 24575,'49'-2'0,"64"-11"0,-45 3 0,453-42 0,-375 39 0,1-5 0,83-5 0,13-4 0,-163 14 0,104-2 0,829 15 0,-446 1 0,-477 4 0,0 4 0,152 34 0,-143-23 0,235 30 0,-63-11 0,-102-10 0,384 69 0,-4 27 0,-89-10 0,-350-94 0,132 10 0,98 19 0,135 41 0,34 8 0,-429-79 0,666 173 0,-637-168 0,-75-19 0,-1 1 0,0 2 0,59 25 0,-56-16-120,-10-4-58,1-1 0,0-2 1,0 0-1,1-1 0,0-2 0,39 6 0,-44-12-6648</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5T17:55:09.417"/>
    </inkml:context>
    <inkml:brush xml:id="br0">
      <inkml:brushProperty name="width" value="0.05" units="cm"/>
      <inkml:brushProperty name="height" value="0.05" units="cm"/>
      <inkml:brushProperty name="color" value="#FF0066"/>
    </inkml:brush>
  </inkml:definitions>
  <inkml:trace contextRef="#ctx0" brushRef="#br0">0 193 24575,'32'8'0,"1"-1"0,0-2 0,0-1 0,64-1 0,-15-1 0,52 10 0,-70-4 0,101-2 0,-160-7 0,0 1 0,0-1 0,-1 0 0,1-1 0,-1 1 0,1-1 0,-1 1 0,1-1 0,-1-1 0,0 1 0,0-1 0,0 1 0,0-1 0,0 0 0,3-4 0,5-6 0,-1-1 0,18-28 0,-20 29 0,0-1 0,21-22 0,-22 28 0,1 0 0,0 0 0,1 1 0,0 1 0,0-1 0,0 1 0,1 1 0,0 0 0,0 0 0,0 2 0,0-1 0,1 1 0,-1 1 0,1 0 0,0 0 0,0 1 0,18 1 0,-22 0 0,1 1 0,-1 0 0,0 1 0,1-1 0,-1 1 0,0 1 0,0 0 0,10 5 0,-1 2 0,0 0 0,18 16 0,-22-16 0,11 5 0,2-1 0,-1-1 0,2-1 0,0-1 0,0-1 0,33 6 0,49 19 0,-102-32 0,0 0 0,0-1 0,1 0 0,-1-1 0,0 0 0,1 0 0,-1 0 0,0-1 0,1 0 0,-1-1 0,1 1 0,-1-2 0,0 1 0,13-5 0,-9 2 0,-1-1 0,0 0 0,0-1 0,0 0 0,-1-1 0,0 0 0,0 0 0,14-17 0,18-22-1365,-31 32-5461</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1T03:15:16.637"/>
    </inkml:context>
    <inkml:brush xml:id="br0">
      <inkml:brushProperty name="width" value="0.035" units="cm"/>
      <inkml:brushProperty name="height" value="0.035" units="cm"/>
      <inkml:brushProperty name="color" value="#AB008B"/>
    </inkml:brush>
  </inkml:definitions>
  <inkml:trace contextRef="#ctx0" brushRef="#br0">1 0 24575,'270'22'0,"-140"-7"0,927 50 0,-772-51 0,163 3 0,-217-5 0,-58-1 0,120 17 0,5-1 0,-138-14 0,164 34 0,-77-8 0,267-1 0,-76-9 0,124 57 0,-127 7 0,536 47 0,-279-57 0,500 142 0,-733-84 0,-172-45 0,128 68 0,-152-52 0,-34-20 0,116 42 0,-94-31 0,37 12 0,-126-53 0,-126-49 0,1 3 0,62 36 0,-63-31 0,1-1 0,51 18 0,-10-16 0,140 22 0,-141-32 0,0 4 0,73 25 0,31 21 0,140 52 0,-285-98 0,0 2 0,57 40 0,-45-27 0,-38-26 0,0 0 0,0-1 0,0 0 0,0 0 0,12 1 0,-11-2 0,0 0 0,0 1 0,-1 0 0,14 7 0,91 61 0,34 19 0,-116-77 0,-26-11 0,1 0 0,-1 0 0,0 0 0,-1 1 0,11 7 0,-14-8-55,9 6-207,0 1 0,0 0 0,-1 1 0,16 21 0,-17-16-6564</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1T03:15:21.538"/>
    </inkml:context>
    <inkml:brush xml:id="br0">
      <inkml:brushProperty name="width" value="0.035" units="cm"/>
      <inkml:brushProperty name="height" value="0.035" units="cm"/>
      <inkml:brushProperty name="color" value="#AB008B"/>
    </inkml:brush>
  </inkml:definitions>
  <inkml:trace contextRef="#ctx0" brushRef="#br0">0 0 24575,'240'37'0,"-84"-16"0,993 186-880,-985-168 969,109 24 28,-195-49-56,118 6-1,34-6 217,354 67-1,-179-15-276,22 23 0,-253-46 0,275 89 0,-279-78 0,475 148 0,-521-162 0,227 83 0,-259-83 0,14 5 0,156 46 0,-187-71 0,50 12 0,204 80 0,-91-21 0,-128-52 0,18 13 0,203 117 0,92 108 0,-194-112 0,-43-9 0,-113-90 0,-36-32 0,-15-14 0,0 0 0,34 21 0,53 20 0,6 3 0,-93-52 12,-1-1-1,1-1 0,1-1 1,25 6-1,17 8-1433,-44-15-5404</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1T03:15:27.673"/>
    </inkml:context>
    <inkml:brush xml:id="br0">
      <inkml:brushProperty name="width" value="0.035" units="cm"/>
      <inkml:brushProperty name="height" value="0.035" units="cm"/>
      <inkml:brushProperty name="color" value="#AB008B"/>
    </inkml:brush>
  </inkml:definitions>
  <inkml:trace contextRef="#ctx0" brushRef="#br0">321 0 24575,'5'7'0,"0"-1"0,0 0 0,0-1 0,1 1 0,0-1 0,0 0 0,0-1 0,1 1 0,10 4 0,0 1 0,65 36 0,-66-39 0,0 1 0,0 1 0,-1 0 0,0 1 0,-1 1 0,0 0 0,-1 1 0,24 26 0,-12-4 0,30 51 0,-48-71 0,0 1 0,0 0 0,-2 0 0,0 0 0,0 1 0,4 29 0,-5-1 0,-2 0 0,-5 70 0,2-103 0,-2 0 0,0 1 0,0-1 0,-1-1 0,0 1 0,-1 0 0,-6 9 0,-1 2 0,-1-2 0,-19 23 0,-1-9 0,-2-1 0,0-1 0,-2-2 0,-67 40 0,-13 13 0,70-48 40,2 2 0,-75 79 0,109-103-146,-1 1 0,2 0 0,0 0 0,1 1 0,0 1 0,1 0-1,1 0 1,1 0 0,0 1 0,1-1 0,0 1 0,2 1 0,-3 33 0,6-29-6720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0T23:26:23.849"/>
    </inkml:context>
    <inkml:brush xml:id="br0">
      <inkml:brushProperty name="width" value="0.035" units="cm"/>
      <inkml:brushProperty name="height" value="0.035" units="cm"/>
      <inkml:brushProperty name="color" value="#E71224"/>
    </inkml:brush>
  </inkml:definitions>
  <inkml:trace contextRef="#ctx0" brushRef="#br0">1 1 24575,'3'0'0,"-1"1"0,1-1 0,0 1 0,0 0 0,-1 0 0,1 0 0,0 0 0,-1 1 0,1-1 0,-1 1 0,0-1 0,1 1 0,-1 0 0,2 3 0,27 31 0,19 52 0,-17-28 0,-20-37 0,-2 1 0,0-1 0,-2 2 0,0-1 0,-2 1 0,-1 0 0,4 29 0,-4 13 0,-2 102 0,-7-31 0,4 192 0,25-124 0,-12-103 0,-9-69 0,4 52 0,4 137 0,0 38 0,-15-202 0,1-36 0,0 0 0,1 1 0,1-1 0,6 29 0,-3-40 0,0 0 0,1 0 0,1 0 0,0-1 0,1 0 0,9 13 0,-8-13 0,-1 0 0,0 1 0,0-1 0,-2 2 0,8 20 0,-3 14 0,6 70 0,-13-94 0,3 41 0,8 57 0,-7-78 0,-3-20 0,0 0 0,12 38 0,-13-53 0,0-1 0,1 0 0,0 1 0,0-1 0,1-1 0,-1 1 0,1-1 0,1 0 0,-1 0 0,1 0 0,11 8 0,-4-4 0,0 0 0,-1 0 0,21 25 0,-29-31 0,0 1 0,0-1 0,-1 1 0,1 0 0,-1 0 0,0 1 0,-1-1 0,3 6 0,-5-9 0,1 0 0,-1 0 0,0 0 0,0 0 0,-1 0 0,1-1 0,0 1 0,-1 0 0,1 0 0,-1 0 0,1 0 0,-1-1 0,0 1 0,0 0 0,0-1 0,0 1 0,0-1 0,0 1 0,0-1 0,0 1 0,-1-1 0,1 0 0,0 0 0,-1 1 0,1-1 0,-1 0 0,0 0 0,1 0 0,-1-1 0,-2 2 0,-7 3 0,-1 1 0,0-2 0,-23 7 0,22-8 0,0 1 0,-23 11 0,32-13 0,0 1 0,0-1 0,0 1 0,0 0 0,1 0 0,-1 0 0,1 0 0,0 1 0,0-1 0,0 1 0,0 0 0,-2 6 0,1-3 0,-1 0 0,0-1 0,0 1 0,0-1 0,-10 8 0,10-10 0,1 1 0,-1-1 0,1 1 0,0 0 0,0 0 0,1 0 0,-1 0 0,1 1 0,0 0 0,1-1 0,-3 7 0,1 14 0,0 1 0,2-1 0,1 1 0,1-1 0,4 30 0,-1 17 0,-2 716 0,2-732 0,2 0 0,16 65 0,2 26 0,-18-107 0,19 295 0,-27-282 0,-13 72 0,6-55 0,-2-6 0,7-45 0,1 0 0,-2 33 0,6 9 0,0-25 0,-1 0 0,-2 0 0,-8 39 0,5-37 0,2 0 0,1 0 0,5 75 0,-2 42 0,-16-52 0,6-50 0,6-36 0,0-1 0,-2 0 0,0 0 0,-17 30 0,-9 26 0,27-61 0,-1 0 0,-1-1 0,0 0 0,0 0 0,-1-1 0,-1 0 0,0 0 0,-12 10 0,-6 8 0,18-18-273,0-1 0,-1-1 0,0 0 0,-13 9 0,3-5-6553</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3:31.104"/>
    </inkml:context>
    <inkml:brush xml:id="br0">
      <inkml:brushProperty name="width" value="0.05" units="cm"/>
      <inkml:brushProperty name="height" value="0.05" units="cm"/>
      <inkml:brushProperty name="color" value="#AB008B"/>
    </inkml:brush>
  </inkml:definitions>
  <inkml:trace contextRef="#ctx0" brushRef="#br0">290 3 24575,'-5'1'0,"1"0"0,-1 0 0,1 0 0,0 0 0,-1 1 0,1 0 0,0-1 0,0 2 0,0-1 0,-6 5 0,-17 8 0,17-11 0,0 0 0,0 1 0,1 0 0,-1 0 0,1 1 0,0 1 0,1-1 0,-1 1 0,1 1 0,1-1 0,-1 1 0,1 1 0,1-1 0,0 1 0,-10 19 0,7-10 0,0-3 0,1 1 0,1 1 0,0-1 0,1 1 0,1 1 0,0-1 0,1 1 0,-1 22 0,3 21 0,6 69 0,-4-126 0,1 0 0,0 0 0,0 0 0,0 0 0,1 0 0,-1-1 0,1 1 0,0 0 0,0-1 0,0 0 0,1 1 0,-1-1 0,1 0 0,0 0 0,-1 0 0,1-1 0,1 1 0,-1-1 0,0 1 0,1-1 0,6 3 0,7 2 0,0 0 0,0-1 0,31 5 0,-7-1 0,-18-4 0,1-1 0,-1-2 0,1 0 0,0-1 0,0-2 0,0 0 0,0-2 0,32-6 0,-47 6 0,1 0 0,-1-1 0,0-1 0,1 1 0,-2-1 0,1-1 0,0 0 0,-1 0 0,0-1 0,0 0 0,12-13 0,-11 10 0,-1-1 0,0-1 0,-1 1 0,0-1 0,-1-1 0,0 1 0,-1-1 0,5-14 0,-2-3 0,-2 0 0,-1 0 0,0-1 0,-3 1 0,0-1 0,-2 0 0,-4-32 0,3 51 0,-1-1 0,-1 0 0,0 1 0,0-1 0,-1 1 0,0 0 0,-1 0 0,0 1 0,-1-1 0,0 1 0,-1 0 0,0 1 0,-10-11 0,11 14 0,0-1 0,-1 2 0,0-1 0,0 1 0,-1-1 0,1 2 0,-1-1 0,0 1 0,-1 1 0,1-1 0,0 2 0,-1-1 0,0 1 0,1 0 0,-1 1 0,0 0 0,0 0 0,-10 1 0,7 2 0,0 0 0,0 1 0,0 1 0,1 0 0,-1 0 0,-12 8 0,-12 3 0,27-11-97,-1 1-1,1 0 1,-1 0-1,2 1 1,-1 0-1,0 1 1,1 0-1,1 0 1,-1 0-1,1 1 1,0 0-1,1 1 0,-8 12 1,0 1-6729</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3:39.433"/>
    </inkml:context>
    <inkml:brush xml:id="br0">
      <inkml:brushProperty name="width" value="0.05" units="cm"/>
      <inkml:brushProperty name="height" value="0.05" units="cm"/>
      <inkml:brushProperty name="color" value="#AB008B"/>
    </inkml:brush>
  </inkml:definitions>
  <inkml:trace contextRef="#ctx0" brushRef="#br0">1818 26 24575,'-56'3'0,"0"3"0,-99 22 0,3 1 0,19-18 0,-208-8 0,169-5 0,58 1 0,-125 3 0,207 3 0,0 1 0,0 1 0,-48 19 0,75-24 0,-4 2 0,0 0 0,0 1 0,1 0 0,0 0 0,0 1 0,-8 7 0,6-6 0,1 1 0,-1-2 0,-14 8 0,16-10 0,0 0 0,1 0 0,-1 1 0,1 0 0,0 0 0,0 1 0,1-1 0,0 2 0,-9 10 0,12-13 0,1 0 0,-1 0 0,1 0 0,0 0 0,1 1 0,-1-1 0,1 0 0,0 1 0,0-1 0,0 1 0,1 0 0,-1-1 0,1 1 0,0 0 0,0-1 0,1 1 0,0-1 0,-1 1 0,4 8 0,-1-7 0,0 0 0,0 0 0,0 0 0,1 0 0,0-1 0,0 1 0,1-1 0,-1 0 0,1 0 0,0 0 0,11 6 0,-4-2 0,1-1 0,0 0 0,0-1 0,19 7 0,55 26 0,-65-29 0,-1 0 0,2-2 0,-1 0 0,24 5 0,28 9 0,-60-18 0,1 1 0,0-2 0,1 0 0,30 3 0,168-6 0,-103-2 0,-81-1 0,53-9 0,-6 1 0,-52 6 0,0-2 0,0 0 0,-1-1 0,0-2 0,25-12 0,-24 10 0,1 1 0,1 1 0,-1 1 0,29-5 0,-12 9 0,-1 2 0,85 5 0,-103 1 0,1 1 0,-1 2 0,0 0 0,40 19 0,-32-13 0,46 13 0,-39-16 0,-5-1 0,0-1 0,0-1 0,52 2 0,-56-7 0,45 9 0,-45-6 0,42 2 0,-51-6 0,1 0 0,1 0 0,-1-1 0,1-1 0,-1-1 0,0-2 0,1 0 0,26-9 0,-5-3 0,0 1 0,55-11 0,-92 25 0,-1 0 0,1-1 0,-1 0 0,0-1 0,0 1 0,0-1 0,0 0 0,0-1 0,0 1 0,-1-1 0,0 0 0,0-1 0,0 1 0,0-1 0,0 0 0,-1 0 0,0-1 0,0 1 0,-1-1 0,0 0 0,0 0 0,0 0 0,0 0 0,-1 0 0,0-1 0,0 1 0,-1-1 0,0 1 0,0-1 0,0-8 0,0-2 0,0-1 0,-1 0 0,-1 1 0,-4-26 0,3 35 0,0 0 0,0 1 0,-1-1 0,0 1 0,-1 0 0,1 0 0,-2 0 0,1 0 0,0 1 0,-1-1 0,-1 1 0,-7-7 0,-2 0 0,-1 1 0,0 0 0,-1 1 0,0 1 0,-22-9 0,-93-32 0,70 32 0,37 13 0,1-2 0,-1-1 0,-37-20 0,52 24 0,0 0 0,-1 0 0,1 1 0,-1 0 0,1 1 0,-1 1 0,0-1 0,0 2 0,0 0 0,-1 0 0,1 1 0,-17 1 0,-5 4 0,0 2 0,-59 19 0,65-17 0,-1-1 0,-1-1 0,1-1 0,-48 3 0,63-8 0,0 1 0,0 0 0,0 1 0,1 0 0,0 1 0,-1 1 0,1 0 0,1 0 0,-1 1 0,1 1 0,-15 10 0,-9 5 0,-5-6-1365,21-12-5461</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3:48.133"/>
    </inkml:context>
    <inkml:brush xml:id="br0">
      <inkml:brushProperty name="width" value="0.05" units="cm"/>
      <inkml:brushProperty name="height" value="0.05" units="cm"/>
      <inkml:brushProperty name="color" value="#FF0066"/>
    </inkml:brush>
  </inkml:definitions>
  <inkml:trace contextRef="#ctx0" brushRef="#br0">215 0 24575,'-1'6'0,"-1"-1"0,0 0 0,0 0 0,0 0 0,-1-1 0,0 1 0,0 0 0,0-1 0,0 0 0,-1 0 0,-4 4 0,-3 6 0,-32 50 0,33-46 0,-1-1 0,-1-1 0,-1 1 0,-17 16 0,25-28 0,1 0 0,-1 0 0,1 1 0,0 0 0,1 0 0,-1 0 0,1 0 0,0 0 0,1 1 0,0-1 0,0 1 0,0 0 0,1-1 0,-1 11 0,0 10 0,1 0 0,5 39 0,-1-7 0,-2-50 0,1 0 0,-1 0 0,2 0 0,-1 0 0,1 0 0,1-1 0,-1 0 0,7 10 0,10 26 0,-15-29 0,0 2 0,1-1 0,0 1 0,2-1 0,0-1 0,10 16 0,-10-24 0,-1-1 0,1 0 0,0 0 0,0-1 0,1 0 0,18 8 0,-5-2 0,-14-7 0,1 0 0,0-1 0,-1 0 0,1-1 0,0 0 0,0 0 0,0 0 0,1-2 0,-1 1 0,0-1 0,0 0 0,0-1 0,1 0 0,-1 0 0,0-1 0,9-3 0,-5 0 0,0 1 0,-1-2 0,0 0 0,0 0 0,0-1 0,-1-1 0,0 0 0,0 0 0,-1-1 0,12-13 0,4-7 0,-2-2 0,27-44 0,-47 68 0,0-1 0,-1 0 0,0-1 0,-1 1 0,0 0 0,0-1 0,0 1 0,-1-1 0,-1-9 0,-3-82 0,2 86 0,-1-11 0,-1 1 0,-7-31 0,7 45 0,0 1 0,0 0 0,-1 0 0,0 0 0,0 0 0,-1 1 0,0 0 0,-12-14 0,6 10 0,0 0 0,-1 1 0,0 0 0,-1 1 0,0 0 0,0 1 0,-1 1 0,-1 0 0,1 1 0,-23-8 0,11 6 0,0 1 0,-35-6 0,49 13 0,1 0 0,-1 0 0,1 1 0,-1 0 0,1 1 0,-1 1 0,1 0 0,-14 4 0,-34 12-1365,44-10-5461</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3:52.871"/>
    </inkml:context>
    <inkml:brush xml:id="br0">
      <inkml:brushProperty name="width" value="0.05" units="cm"/>
      <inkml:brushProperty name="height" value="0.05" units="cm"/>
      <inkml:brushProperty name="color" value="#FF0066"/>
    </inkml:brush>
  </inkml:definitions>
  <inkml:trace contextRef="#ctx0" brushRef="#br0">1187 1 24575,'-17'7'0,"0"-1"0,0-1 0,0 0 0,-31 3 0,-22 6 0,-35 14 0,-61 18 0,141-37 0,0-1 0,-1-2 0,0-1 0,0 0 0,-39 0 0,56-4 0,0 0 0,0 1 0,1 0 0,-1 1 0,0-1 0,1 2 0,-13 6 0,11-6 0,0 1 0,0-1 0,-1-1 0,1 0 0,-12 2 0,-4-3 0,0 2 0,1 0 0,0 2 0,0 1 0,0 1 0,-28 13 0,38-13 0,1 1 0,0 0 0,1 1 0,0 0 0,1 1 0,0 1 0,-14 16 0,17-17 0,1-3 0,0 1 0,1 0 0,-7 12 0,12-18 0,1-1 0,-1 1 0,1 0 0,0 0 0,0 0 0,0 0 0,0 0 0,1 0 0,-1 0 0,1 0 0,0 0 0,0 0 0,0 1 0,0-1 0,1 0 0,0 5 0,2 2 0,0 0 0,1 0 0,0-1 0,1 1 0,0-1 0,0 0 0,1 0 0,0 0 0,0-1 0,1 0 0,8 7 0,-4-6 0,0 0 0,0-1 0,1-1 0,0 0 0,0-1 0,1 0 0,24 8 0,-19-8 0,9 4 0,0-2 0,1 0 0,0-2 0,0-1 0,41 2 0,-11-6 0,77 12 0,-43-4 0,182-6 0,-138-5 0,-18 3 0,131-3 0,-154-10 0,-56 6 0,41-2 0,474 7 0,-266 3 0,-279-2 0,0 0 0,0-1 0,-1 0 0,1-1 0,0 0 0,-1 0 0,1-1 0,-1 0 0,1 0 0,-1-1 0,0 0 0,-1 0 0,1-1 0,-1 0 0,0-1 0,0 1 0,0-1 0,-1-1 0,0 1 0,0-1 0,-1 0 0,0 0 0,0-1 0,0 0 0,-1 0 0,0 0 0,-1 0 0,0 0 0,0-1 0,-1 1 0,3-17 0,-4 17 0,0 0 0,0 0 0,-1 0 0,1 1 0,-2-1 0,1 0 0,-1 0 0,0 0 0,-4-10 0,3 13 0,0 0 0,0 0 0,-1 0 0,0 1 0,0-1 0,-1 1 0,1 0 0,-1 0 0,0 0 0,0 0 0,0 0 0,0 1 0,-10-6 0,-8-4 0,-2 1 0,0 1 0,0 1 0,-51-14 0,23 12 0,-78-8 0,63 16 0,-72 4 0,-50-1 0,156-3 0,-63-16 0,83 15 0,0 0 0,0-1 0,-23-14 0,24 13 0,0 0 0,-1 1 0,0 0 0,-17-5 0,-118-20 0,95 22 0,3 1 0,-86-4 0,118 12 0,-59 0 0,0 2 0,-84 14 0,108-9-179,-1-3 0,-71-3 0,92-2-649,10 1-5998</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4:01.645"/>
    </inkml:context>
    <inkml:brush xml:id="br0">
      <inkml:brushProperty name="width" value="0.05" units="cm"/>
      <inkml:brushProperty name="height" value="0.05" units="cm"/>
      <inkml:brushProperty name="color" value="#FF0066"/>
    </inkml:brush>
  </inkml:definitions>
  <inkml:trace contextRef="#ctx0" brushRef="#br0">1609 3 24575,'-91'-1'0,"16"0"0,0 2 0,-104 16 0,131-11 0,-1-3 0,-77-3 0,-27 2 0,51 12 0,71-9 0,-54 3 0,44-8 0,10-1 0,-1 2 0,1 1 0,0 1 0,-47 11 0,-30 6 0,79-16 0,0 1 0,-54 16 0,77-19 0,0 1 0,0-1 0,0 1 0,1 0 0,-1 1 0,1-1 0,0 1 0,0 0 0,0 1 0,0-1 0,1 1 0,0 0 0,0 0 0,0 0 0,0 0 0,1 1 0,0-1 0,0 1 0,1 0 0,-1 0 0,1 0 0,-2 12 0,3-10 0,1 1 0,-1-1 0,2 0 0,-1 1 0,1-1 0,0 0 0,1 0 0,0 0 0,0 0 0,1 0 0,0 0 0,0 0 0,1-1 0,0 0 0,0 0 0,1 0 0,6 8 0,12 10 0,1-2 0,2 0 0,0-2 0,1-1 0,32 18 0,-28-17 0,-15-12 0,-1 0 0,1-2 0,1 0 0,32 10 0,73 11 0,-97-24 0,25 3 0,1-2 0,0-3 0,98-8 0,-112 2 0,59-16 0,9-2 0,-83 18 0,0-1 0,34-13 0,-37 11 0,1 1 0,0 0 0,31-4 0,1 8 0,53 3 0,-67 1 0,1-1 0,-1-3 0,56-8 0,-53 4 0,53-2 0,35-5 0,128-23 0,-220 32 0,56 2 0,-67 4 0,-1-3 0,1 0 0,-1-1 0,51-12 0,-74 14 0,1-1 0,-1 0 0,1 0 0,-1 0 0,1 0 0,-1 0 0,1 0 0,-1-1 0,0 1 0,0-1 0,0 0 0,0 1 0,0-1 0,0 0 0,0 0 0,-1-1 0,1 1 0,-1 0 0,1 0 0,-1-1 0,0 1 0,0-1 0,0 1 0,0-1 0,-1 1 0,1-1 0,0 0 0,-1 1 0,0-1 0,0 0 0,0 1 0,0-1 0,0 0 0,0 1 0,-1-1 0,0 0 0,1 1 0,-1-1 0,0 1 0,0-1 0,0 1 0,0-1 0,-1 1 0,1 0 0,-1 0 0,1-1 0,-1 1 0,-3-3 0,-8-8 0,0 0 0,-1 1 0,-1 0 0,0 1 0,-1 0 0,0 2 0,0 0 0,-33-13 0,-16-11 0,54 26 0,1 1 0,-1 0 0,0 1 0,0 1 0,0-1 0,-1 2 0,-23-5 0,-45 7 0,63 2 0,-1-1 0,1-1 0,0 0 0,-31-7 0,14 2 0,-1 1 0,0 1 0,0 2 0,-67 4 0,-55-3 0,94-11 0,47 8 0,0 1 0,-20-2 0,26 4 0,0 0 0,-1 0 0,1-1 0,0 0 0,0-1 0,0 0 0,1 0 0,-1-1 0,1-1 0,0 0 0,0 0 0,-9-7 0,14 9-227,0 0-1,-1 0 1,0 0-1,0 1 1,-7-4-1,-10-1-6598</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4:15.420"/>
    </inkml:context>
    <inkml:brush xml:id="br0">
      <inkml:brushProperty name="width" value="0.05" units="cm"/>
      <inkml:brushProperty name="height" value="0.05" units="cm"/>
      <inkml:brushProperty name="color" value="#AB008B"/>
    </inkml:brush>
  </inkml:definitions>
  <inkml:trace contextRef="#ctx0" brushRef="#br0">1455 2 24575,'-1126'0'0,"1109"0"0,0 1 0,0 0 0,-25 6 0,36-5 0,1-1 0,0 1 0,0-1 0,0 1 0,0 1 0,0-1 0,1 1 0,-1 0 0,1 0 0,-1 0 0,1 1 0,0-1 0,1 1 0,-8 8 0,-18 27 0,21-29 0,-1 0 0,2 1 0,0 0 0,-12 24 0,-3 16 0,6-17 0,-15 51 0,28-75 0,1 0 0,0 0 0,0 0 0,1 0 0,0 0 0,1 0 0,0 0 0,1 1 0,0-1 0,2 11 0,0-13 0,0 0 0,0 1 0,1-1 0,0-1 0,1 1 0,-1-1 0,2 1 0,-1-1 0,1-1 0,0 1 0,0-1 0,0 0 0,1 0 0,8 4 0,12 8 0,2-1 0,43 18 0,-41-20 0,-10-7 0,0 0 0,0-1 0,1-1 0,-1-1 0,2-1 0,36 3 0,141-9 0,-83-1 0,1573 3 0,-1672-1 0,-1-1 0,0-1 0,24-6 0,-3 0 0,-20 3 0,0-1 0,-1-1 0,0-1 0,0 0 0,-1-1 0,0-1 0,-1 0 0,20-19 0,-23 19 0,-2 0 0,1-1 0,-1-1 0,-1 0 0,0 0 0,-1-1 0,-1 1 0,0-2 0,0 1 0,-2-1 0,0 0 0,0 0 0,-2-1 0,0 1 0,0-1 0,-2 0 0,0 0 0,-1 0 0,0 1 0,-1-1 0,-1 0 0,-1 0 0,-5-21 0,5 30 0,0 0 0,-1 0 0,0 1 0,0-1 0,0 1 0,0 0 0,-1 0 0,0 0 0,-1 1 0,1 0 0,-1 0 0,0 0 0,0 1 0,0-1 0,-10-3 0,-12-6 0,-1 1 0,-42-12 0,30 11 0,7 2 0,-1 3 0,0 1 0,0 1 0,-1 2 0,1 1 0,-62 2 0,-11 2 0,-88 2 0,122 11 0,54-8 0,-39 3 0,-100-8 0,-27 1 0,162 2 0,1 2 0,-41 12 0,43-10 0,0-1 0,-1-1 0,-34 3 0,-21-9 24,59-1-301,-1 2-1,0 0 0,0 1 0,-34 6 0,37-2-6548</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19:50:16.880"/>
    </inkml:context>
    <inkml:brush xml:id="br0">
      <inkml:brushProperty name="width" value="0.035" units="cm"/>
      <inkml:brushProperty name="height" value="0.035" units="cm"/>
      <inkml:brushProperty name="color" value="#00A0D7"/>
    </inkml:brush>
  </inkml:definitions>
  <inkml:trace contextRef="#ctx0" brushRef="#br0">0 141 24575,'52'-22'0,"0"2"0,2 3 0,70-14 0,-74 19 0,6-1 0,1 3 0,0 2 0,1 3 0,-1 2 0,94 8 0,-113 1 0,0 2 0,0 2 0,52 20 0,-35-11 0,-32-10 0,0-2 0,1-1 0,0 0 0,0-2 0,39 2 0,451-8-1365,-489 2-5461</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5:17.671"/>
    </inkml:context>
    <inkml:brush xml:id="br0">
      <inkml:brushProperty name="width" value="0.05" units="cm"/>
      <inkml:brushProperty name="height" value="0.05" units="cm"/>
      <inkml:brushProperty name="color" value="#FFC114"/>
    </inkml:brush>
  </inkml:definitions>
  <inkml:trace contextRef="#ctx0" brushRef="#br0">1429 1 24575,'-13'1'0,"0"1"0,0 0 0,0 1 0,-20 7 0,-10 2 0,-92 9 0,94-17 0,0 2 0,-74 21 0,98-21 0,-1-2 0,0 0 0,0-2 0,-28 2 0,-76-6 0,42 0 0,15 1 0,-1 2 0,1 3 0,0 4 0,-68 15 0,116-16 0,0 0 0,1 1 0,0 1 0,1 0 0,-26 21 0,41-30 0,-12 8 0,0 2 0,1-1 0,0 1 0,0 1 0,2 0 0,-1 0 0,-9 17 0,13-18 0,0 1 0,2 0 0,-1 0 0,1 0 0,1 1 0,0-1 0,1 1 0,0 0 0,-1 18 0,3-22 0,-1 0 0,1 1 0,1-1 0,0 0 0,0 1 0,0-1 0,4 10 0,-3-13 0,1 0 0,-1 0 0,1 0 0,0 0 0,0-1 0,1 1 0,0-1 0,-1 0 0,1 0 0,1 0 0,5 4 0,13 8 0,1-2 0,1-1 0,0 0 0,1-2 0,45 14 0,5 2 0,-64-21 0,0 0 0,-1 1 0,0 0 0,18 15 0,-17-12 0,1-1 0,24 14 0,-3-6 0,-18-7 0,1-1 0,1-1 0,-1-1 0,1-1 0,1 0 0,30 5 0,118 14 0,-102-14 0,0-2 0,68-1 0,0-6 0,135-6 0,-185-8 0,8 0 0,81 12 0,22-1 0,-99-11 0,-58 6 0,44-2 0,64 10 0,67-4 0,-202 1 0,0-1 0,-1-1 0,1 1 0,-1-1 0,0-1 0,0 0 0,0 0 0,0-1 0,-1 0 0,15-12 0,5-5 0,39-44 0,-55 54 0,21-26 0,-2-2 0,43-71 0,-49 73 0,-21 30 0,1 1 0,-1 0 0,-1-1 0,1 0 0,-1 0 0,-1 0 0,1 0 0,-1-1 0,-1 1 0,2-16 0,-3 20 0,-1 0 0,1 0 0,0 0 0,-1 0 0,0 0 0,0 0 0,0 0 0,-1 0 0,1 0 0,-1 1 0,0-1 0,0 0 0,0 1 0,0 0 0,-1-1 0,1 1 0,-1 0 0,0 1 0,0-1 0,0 0 0,0 1 0,-1-1 0,1 1 0,-5-2 0,-23-10 0,-1 2 0,0 2 0,0 0 0,-1 3 0,-60-8 0,44 8 0,-78-21 0,63 11 0,0 3 0,-79-7 0,95 17 0,-71 4 0,-25-1 0,113-3 0,0-1 0,1-1 0,-1-2 0,1-1 0,-42-19 0,60 23 0,0 1 0,-1 1 0,1 0 0,-1 0 0,0 1 0,-16 0 0,-83 4 0,50 0 0,41-2 0,0 1 0,0 1 0,1 1 0,-1 1 0,1 1 0,-33 11 0,21-4-455,-1-2 0,-66 12 0,75-19-6371</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5:21.868"/>
    </inkml:context>
    <inkml:brush xml:id="br0">
      <inkml:brushProperty name="width" value="0.05" units="cm"/>
      <inkml:brushProperty name="height" value="0.05" units="cm"/>
      <inkml:brushProperty name="color" value="#FFC114"/>
    </inkml:brush>
  </inkml:definitions>
  <inkml:trace contextRef="#ctx0" brushRef="#br0">288 31 24575,'-4'0'0,"1"1"0,-1-1 0,0 1 0,0 0 0,0 1 0,1-1 0,-1 0 0,0 1 0,1 0 0,-1 0 0,1 0 0,0 1 0,0-1 0,0 1 0,0-1 0,0 1 0,0 0 0,-2 5 0,-2 1 0,0 1 0,1-1 0,0 2 0,1-1 0,-4 12 0,2-8 0,0 0 0,-1 0 0,-15 19 0,-7 13 0,20-28 0,3-7 0,0 1 0,1 0 0,0 1 0,1-1 0,-5 17 0,-13 38 0,17-54 0,1-1 0,0 1 0,1 1 0,-3 21 0,4-16 0,2 0 0,1 0 0,0 0 0,5 33 0,-3-44 0,-1 0 0,1 0 0,0 0 0,1-1 0,0 1 0,0-1 0,1 0 0,0 0 0,0 0 0,1 0 0,0-1 0,0 0 0,11 11 0,-6-9 0,0 0 0,1-1 0,0 0 0,0 0 0,0-1 0,1-1 0,0 0 0,17 5 0,-10-6 0,1-1 0,0 0 0,0-1 0,34-2 0,-34-1 0,-1 0 0,1-1 0,-1-1 0,34-11 0,-43 11 0,0-1 0,0 0 0,-1-1 0,1 0 0,-1-1 0,0 1 0,-1-2 0,1 1 0,-1-1 0,9-12 0,27-24 0,-37 37 0,0 0 0,-1 0 0,0 0 0,0-1 0,0 1 0,-1-2 0,0 1 0,0 0 0,0-1 0,-1 0 0,-1 0 0,1 0 0,-1-1 0,-1 1 0,3-10 0,-2-15 0,-1 1 0,-1-1 0,-2 1 0,-1-1 0,-1 1 0,-2 0 0,-1 0 0,-19-53 0,-36-76 0,59 156 0,-1 1 0,1 0 0,-1 0 0,0 0 0,0 0 0,0 0 0,-1 1 0,1-1 0,-1 1 0,0 0 0,0 0 0,0 0 0,0 1 0,-1-1 0,1 1 0,-1 0 0,1 1 0,-1-1 0,0 1 0,0 0 0,-6-1 0,-11-1 0,-1 1 0,0 1 0,-30 2 0,23 0 0,22 0 7,-1-1-1,1 1 0,0 1 1,0 0-1,0 0 1,0 0-1,0 1 0,0 0 1,1 1-1,-1 0 1,1 0-1,-9 7 0,-3 4-226,1 1 0,-30 34 0,26-26-568,5-6-6038</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5:29.903"/>
    </inkml:context>
    <inkml:brush xml:id="br0">
      <inkml:brushProperty name="width" value="0.05" units="cm"/>
      <inkml:brushProperty name="height" value="0.05" units="cm"/>
      <inkml:brushProperty name="color" value="#FFC114"/>
    </inkml:brush>
  </inkml:definitions>
  <inkml:trace contextRef="#ctx0" brushRef="#br0">2067 0 24575,'-13'0'0,"-142"4"0,127-1 0,0 1 0,-1 1 0,-38 13 0,47-13 0,0-1 0,0 0 0,-28 0 0,30-3 0,-1 1 0,1 1 0,0 1 0,-27 8 0,24-5 0,1-1 0,-1 0 0,-1-2 0,-38 3 0,-85-6 0,-8 0 0,71 11 0,55-6 0,-45 2 0,-365-7 0,210-3 0,220 2 0,1 1 0,-1-1 0,1 1 0,-1 1 0,1-1 0,0 1 0,-1 0 0,1 1 0,-9 4 0,0 2 0,0 1 0,-15 13 0,-13 9 0,38-29 0,1 0 0,0 0 0,0 0 0,0 0 0,1 1 0,-1-1 0,1 1 0,0 0 0,0 0 0,0 1 0,0-1 0,1 1 0,0-1 0,0 1 0,0 0 0,0-1 0,1 1 0,0 0 0,0 0 0,-1 8 0,3-8 0,-1 1 0,1-1 0,0 1 0,0-1 0,0 1 0,1-1 0,-1 0 0,2 0 0,-1 0 0,0 0 0,1 0 0,0 0 0,0 0 0,0-1 0,1 0 0,0 1 0,-1-1 0,7 4 0,10 8 0,0-1 0,2 0 0,0-2 0,0 0 0,47 17 0,128 32 0,-103-35 0,-65-20 0,54 7 0,-5-2 0,-31-5 0,0-3 0,0-1 0,69-6 0,-19 1 0,-41 2 0,-9 2 0,-1-3 0,68-10 0,-48 3 0,-1 2 0,116 6 0,47-2 0,-209-1 0,1 0 0,-1-1 0,0-1 0,0-1 0,29-14 0,86-51 0,-100 52 0,-26 13 0,-1 0 0,1-1 0,-1 0 0,-1 0 0,1-1 0,-1 0 0,0 0 0,-1 0 0,0-1 0,7-14 0,3-6 0,-8 17 0,-1 0 0,-1-1 0,0 1 0,-1-1 0,0 0 0,-1-1 0,-1 1 0,0 0 0,-1-1 0,0 1 0,-1-1 0,0 1 0,-1-1 0,-1 1 0,-4-17 0,4 25 0,1 1 0,-1 0 0,-1 0 0,1 0 0,-1 0 0,1 0 0,-1 0 0,0 1 0,-1-1 0,1 1 0,0 0 0,-1 0 0,0 0 0,0 1 0,0-1 0,-5-1 0,-7-4 0,-1 1 0,-33-8 0,21 6 0,2 3-26,-1 2-1,1 0 1,-1 2-1,0 0 0,-44 5 1,13-1-1180,35-2-5620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5:37.493"/>
    </inkml:context>
    <inkml:brush xml:id="br0">
      <inkml:brushProperty name="width" value="0.05" units="cm"/>
      <inkml:brushProperty name="height" value="0.05" units="cm"/>
      <inkml:brushProperty name="color" value="#008C3A"/>
    </inkml:brush>
  </inkml:definitions>
  <inkml:trace contextRef="#ctx0" brushRef="#br0">311 1 24575,'-5'1'0,"0"1"0,1 0 0,-1 0 0,1 1 0,0-1 0,0 1 0,0 0 0,0 0 0,0 1 0,1-1 0,-1 1 0,-5 7 0,-1 0 0,-20 17 0,19-18 0,0 1 0,0 0 0,1 1 0,0 0 0,1 0 0,-12 22 0,0 6 0,10-21 0,1 1 0,1 0 0,1 0 0,-10 40 0,-5 19 0,15-55 0,-9 41 0,16-57 0,0 0 0,0 1 0,1-1 0,0 1 0,0-1 0,1 0 0,0 1 0,5 15 0,-2-13 0,0 0 0,1 0 0,1-1 0,-1 1 0,2-1 0,-1-1 0,2 1 0,-1-1 0,1-1 0,0 1 0,1-1 0,13 10 0,0-3 0,1-1 0,1 0 0,0-2 0,34 13 0,-43-20 0,1 0 0,0-1 0,0-1 0,0 0 0,1-1 0,-1-1 0,0-1 0,1 0 0,-1-1 0,1-1 0,-1 0 0,30-9 0,-42 9 0,1 0 0,-1 0 0,0 0 0,0-1 0,0 0 0,0 0 0,0 0 0,-1 0 0,0-1 0,1 1 0,-1-1 0,0 0 0,-1 0 0,1 0 0,3-8 0,2-6 0,-2 1 0,8-34 0,-4 13 0,4-8 0,-2 0 0,-3-1 0,-2-1 0,-1 1 0,-2-65 0,-4 95 0,0-10 0,-6-47 0,4 64 0,0 0 0,-1 1 0,0-1 0,-1 1 0,0 0 0,0 0 0,-1 0 0,-7-11 0,5 11 0,0 1 0,-1 0 0,0 0 0,0 1 0,0 0 0,-1 0 0,-1 1 0,1 0 0,-1 1 0,0 0 0,0 0 0,0 1 0,0 0 0,-1 1 0,-22-4 0,19 5 0,0 0 0,0 1 0,0 1 0,0 0 0,0 1 0,-1 1 0,1 0 0,0 0 0,1 2 0,-1 0 0,1 0 0,-14 7 0,18-7-273,-1 0 0,1-1 0,-1 0 0,-16 3 0,6-3-6553</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5:42.168"/>
    </inkml:context>
    <inkml:brush xml:id="br0">
      <inkml:brushProperty name="width" value="0.05" units="cm"/>
      <inkml:brushProperty name="height" value="0.05" units="cm"/>
      <inkml:brushProperty name="color" value="#008C3A"/>
    </inkml:brush>
  </inkml:definitions>
  <inkml:trace contextRef="#ctx0" brushRef="#br0">1011 0 24575,'0'2'0,"-1"0"0,1-1 0,-1 1 0,1 0 0,-1-1 0,0 1 0,0-1 0,0 1 0,0-1 0,0 1 0,0-1 0,-1 0 0,1 1 0,0-1 0,-3 2 0,-24 16 0,27-18 0,-32 17 0,0-1 0,-36 12 0,10-5 0,45-18 0,-1-1 0,1-1 0,-1 0 0,0-1 0,0-1 0,-20 1 0,-94-5 0,49-1 0,19 1 0,32 0 0,0 1 0,0 2 0,-29 4 0,50-2 0,1 0 0,-1 1 0,0 0 0,1 0 0,0 0 0,0 1 0,0 0 0,1 0 0,-1 1 0,-9 11 0,-10 8 0,14-15 0,1 0 0,1 1 0,0 1 0,0 0 0,1 0 0,1 1 0,0 0 0,0 0 0,2 1 0,-9 24 0,12-30 0,1 0 0,0 0 0,0 0 0,1 0 0,0 1 0,1-1 0,0 1 0,0-1 0,0 0 0,1 1 0,1-1 0,-1 0 0,2 1 0,-1-1 0,1 0 0,0-1 0,0 1 0,1 0 0,0-1 0,8 11 0,2-2 0,1 0 0,0-1 0,1-1 0,1-1 0,0 0 0,0-1 0,35 18 0,142 52 0,-185-79 0,31 11 0,0-1 0,1-3 0,1-1 0,0-2 0,0-2 0,61-1 0,-56-2 0,52 9 0,41 2 0,-53-13 0,151-17 0,-116 9 0,-86 8 0,-1-3 0,43-7 0,-48 4 0,1-1 0,-1-2 0,47-20 0,-29 9 0,0 2 0,69-15 0,-11 4 0,-52 15 0,1 3 0,-1 2 0,2 2 0,-1 3 0,71 3 0,-95 2 0,-6 0 0,1-2 0,43-5 0,-61 5 0,0-1 0,1-1 0,-1 1 0,-1-1 0,1-1 0,0 1 0,-1-1 0,1-1 0,-1 1 0,0-1 0,-1 0 0,8-8 0,-7 7 0,-1 0 0,0 0 0,0-1 0,0 0 0,0-1 0,-1 1 0,-1-1 0,1 0 0,-1 0 0,-1-1 0,1 1 0,-1-1 0,-1 1 0,0-1 0,0 0 0,-1 0 0,1-17 0,-1 14 0,-1 0 0,-1 1 0,0-1 0,0 0 0,-1 1 0,-5-15 0,5 19 0,-2 0 0,1 0 0,-1 0 0,1 1 0,-2-1 0,1 1 0,-1 0 0,0 1 0,0-1 0,-12-8 0,-6-5 0,-2 2 0,0 0 0,-1 2 0,-1 1 0,0 1 0,-1 2 0,0 0 0,-1 2 0,0 1 0,0 1 0,-1 2 0,0 1 0,-52-1 0,-763 7 0,813-3 0,-57-11 0,54 6 0,-43-1 0,-318 7 0,362 2 0,-54 9 0,-11 2 0,70-10-87,1 1 0,-54 17 1,50-13-1019,6-1-5721</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5:58.318"/>
    </inkml:context>
    <inkml:brush xml:id="br0">
      <inkml:brushProperty name="width" value="0.05" units="cm"/>
      <inkml:brushProperty name="height" value="0.05" units="cm"/>
      <inkml:brushProperty name="color" value="#008C3A"/>
    </inkml:brush>
  </inkml:definitions>
  <inkml:trace contextRef="#ctx0" brushRef="#br0">968 1 24575,'-80'-1'0,"-131"17"0,166-11 0,-44-1 0,9-1 0,0 10 0,58-8 0,-47 3 0,50-6 0,0 0 0,0 1 0,1 2 0,-36 12 0,18-6 0,1-3 0,28-7 0,0 0 0,0 0 0,1 1 0,-1 0 0,-6 3 0,11-3 0,0-1 0,-1 1 0,1-1 0,0 1 0,0 0 0,0 0 0,0 0 0,0 0 0,0 0 0,1 1 0,-1-1 0,1 0 0,-1 1 0,1-1 0,0 1 0,-1 3 0,-1 5 0,0-1 0,0 1 0,1 0 0,1 0 0,0 1 0,1-1 0,0 0 0,3 22 0,-2-26 0,0 0 0,1-1 0,-1 1 0,2-1 0,-1 1 0,1-1 0,0 0 0,0 0 0,0 0 0,1 0 0,0 0 0,0-1 0,1 0 0,-1 0 0,9 7 0,8 4 0,100 83 0,-109-89 0,1 1 0,0-2 0,1 1 0,0-2 0,26 12 0,80 25 0,-115-43 0,13 4 0,0-2 0,0 0 0,1-1 0,29 1 0,79-7 0,-45 1 0,-54 0 0,0-1 0,-1-1 0,46-13 0,-45 9 0,0 1 0,1 2 0,40-2 0,-46 7 0,0 2 0,0 0 0,0 1 0,0 2 0,24 7 0,107 48 0,-141-56 0,0 0 0,0 0 0,0-2 0,0 1 0,0-2 0,1 0 0,21 0 0,40 3 0,-68-2 0,0 0 0,0 0 0,-1 1 0,1 0 0,8 5 0,25 9 0,-5-10 0,0-2 0,1-2 0,-1-1 0,1-1 0,57-7 0,-70 2 0,-1 0 0,1-2 0,-1 0 0,24-11 0,-16 7 0,-26 8 0,1 0 0,-1 0 0,0-1 0,0 1 0,-1-1 0,1 0 0,0 0 0,-1 0 0,0 0 0,1-1 0,-1 0 0,-1 1 0,1-1 0,-1 0 0,4-8 0,2-6 0,-1 0 0,8-29 0,-2 5 0,-7 22 0,0 0 0,5-30 0,-9 42 0,-1 0 0,-1 1 0,1-1 0,-1 0 0,-1 1 0,1-1 0,-1 0 0,-1 1 0,-4-15 0,4 18 0,0 0 0,-1 0 0,1 0 0,-1 1 0,0-1 0,0 1 0,0 0 0,-1 0 0,1 0 0,-1 0 0,0 0 0,-7-3 0,-58-24 0,35 16 0,14 6 0,-1-2 0,1-1 0,1 0 0,0-1 0,0-2 0,-29-26 0,43 35 0,0 0 0,-1 1 0,1 0 0,-1 0 0,0 1 0,0-1 0,-1 1 0,1 1 0,0-1 0,-1 1 0,0 0 0,1 1 0,-1-1 0,-9 1 0,-13-1 0,1 1 0,-36 5 0,10-2 0,-492-1 0,523-2 45,0-2-1,-31-6 1,-26-3-1544,57 11-5327</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6:08.314"/>
    </inkml:context>
    <inkml:brush xml:id="br0">
      <inkml:brushProperty name="width" value="0.05" units="cm"/>
      <inkml:brushProperty name="height" value="0.05" units="cm"/>
      <inkml:brushProperty name="color" value="#849398"/>
    </inkml:brush>
  </inkml:definitions>
  <inkml:trace contextRef="#ctx0" brushRef="#br0">1088 1 24575,'-675'0'0,"648"2"0,1 1 0,-1 1 0,1 2 0,0 0 0,-30 13 0,32-11 0,14-4 0,1 0 0,-1 1 0,1 0 0,1 0 0,-1 1 0,1 0 0,0 1 0,0 0 0,1 0 0,0 1 0,0 0 0,1 0 0,0 0 0,0 1 0,1 0 0,-7 15 0,-2 8 0,2-1 0,2 1 0,-12 59 0,19-77 0,1-1 0,1 1 0,0-1 0,1 1 0,0-1 0,1 1 0,5 23 0,-5-30 0,1 0 0,1 1 0,-1-1 0,1 0 0,0 0 0,1-1 0,0 1 0,0-1 0,0 1 0,1-1 0,0-1 0,0 1 0,0-1 0,1 0 0,8 6 0,45 30 0,19 14 0,115 60 0,-167-103 0,0-1 0,1-1 0,0-1 0,0-1 0,1-2 0,0-1 0,0-1 0,0-1 0,38-2 0,70 0 0,113-5 0,-83-20 0,-5-1 0,14-1 0,-121 15 0,96-6 0,295 16 0,-216 2 0,-219-2 0,-1 0 0,1 0 0,0-1 0,0-1 0,-1 1 0,0-2 0,1 1 0,-1-1 0,0-1 0,-1 1 0,1-1 0,-1-1 0,0 0 0,10-10 0,-2 1 0,0 0 0,-2-2 0,0 0 0,-1 0 0,16-29 0,57-129 0,-81 166 0,0-1 0,0 0 0,-1 0 0,0-1 0,-1 1 0,0-1 0,0 1 0,1-19 0,-4 25 0,0 0 0,0 1 0,0-1 0,0 0 0,-1 0 0,1 0 0,-1 1 0,0-1 0,0 0 0,0 1 0,-1-1 0,1 1 0,-1-1 0,0 1 0,0 0 0,0-1 0,0 1 0,-1 0 0,1 1 0,-1-1 0,0 0 0,0 1 0,0-1 0,0 1 0,0 0 0,0 0 0,-6-2 0,-7-2 0,1 0 0,-1 1 0,-1 1 0,1 1 0,-31-3 0,-84 6 0,-4-1 0,105-3 0,0-1 0,-32-11 0,35 8 0,-1 2 0,-54-6 0,-41-3 0,35 3 0,53 7 0,-52-15 0,60 13 0,-1 1 0,1 1 0,-43-3 0,-449 8 0,227 1 0,236-6-1365,34 0-5461</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6:11.686"/>
    </inkml:context>
    <inkml:brush xml:id="br0">
      <inkml:brushProperty name="width" value="0.05" units="cm"/>
      <inkml:brushProperty name="height" value="0.05" units="cm"/>
      <inkml:brushProperty name="color" value="#849398"/>
    </inkml:brush>
  </inkml:definitions>
  <inkml:trace contextRef="#ctx0" brushRef="#br0">262 134 24575,'-9'5'0,"1"0"0,0 1 0,0 0 0,1 1 0,-1 0 0,1 0 0,1 0 0,0 1 0,0 0 0,0 0 0,1 1 0,-7 15 0,9-13 0,0 0 0,1 0 0,0 1 0,1-1 0,0 1 0,0-1 0,2 1 0,-1-1 0,2 1 0,-1-1 0,2 1 0,5 18 0,5 5 0,2 0 0,28 49 0,-37-71 0,-1 0 0,0 0 0,4 15 0,12 33 0,-10-37 0,-5-11 0,0-1 0,1 0 0,13 19 0,-17-26 0,1-1 0,0-1 0,0 1 0,0 0 0,0-1 0,1 0 0,-1 0 0,1 0 0,0-1 0,0 1 0,0-1 0,0-1 0,6 3 0,6 0 0,1-1 0,0-1 0,0 0 0,-1-1 0,1-1 0,0 0 0,0-2 0,0 0 0,0-1 0,32-10 0,-43 11 0,-1-1 0,0 0 0,0 0 0,0-1 0,0 0 0,-1 0 0,1 0 0,-1-1 0,0 0 0,4-5 0,6-9 0,20-32 0,-3 4 0,-19 28 0,0-1 0,-2 0 0,0 0 0,-1-1 0,-1 0 0,-1-1 0,-1 0 0,5-25 0,-6 15 0,-2 1 0,-1-1 0,-1-1 0,-2 1 0,-5-40 0,5 66 0,-1 0 0,0 1 0,0-1 0,0 1 0,-1-1 0,0 1 0,0 0 0,0-1 0,-1 1 0,0 0 0,0 0 0,0 1 0,0-1 0,-1 1 0,0-1 0,0 1 0,0 0 0,0 1 0,-1-1 0,-4-3 0,-21-16 0,21 15 0,0 1 0,0 0 0,-1 0 0,0 1 0,-1 1 0,1-1 0,-16-4 0,0 3 0,-1 1 0,0 1 0,0 1 0,-33 1 0,-111 7 0,148-1 0,1 1 0,0 0 0,1 2 0,-1 1 0,1 0 0,-33 17 0,19-9 0,21-9 0,0 0 0,0 0 0,-23 17 0,32-20 0,1 1 0,0 0 0,0 0 0,0 0 0,0 0 0,1 1 0,0 0 0,0-1 0,0 1 0,0 1 0,1-1 0,0 0 0,0 0 0,-2 7 0,0 10-341,1-1 0,0 1-1,2 34 1,1-31-6485</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6:18.685"/>
    </inkml:context>
    <inkml:brush xml:id="br0">
      <inkml:brushProperty name="width" value="0.05" units="cm"/>
      <inkml:brushProperty name="height" value="0.05" units="cm"/>
      <inkml:brushProperty name="color" value="#849398"/>
    </inkml:brush>
  </inkml:definitions>
  <inkml:trace contextRef="#ctx0" brushRef="#br0">882 1 24575,'-19'-1'0,"-1"1"0,1 1 0,0 0 0,0 2 0,0 0 0,0 1 0,0 1 0,-25 9 0,30-8 0,-1-1 0,0-1 0,-18 3 0,18-5 0,0 2 0,1 0 0,-21 8 0,-1 3 0,15-6 0,1 1 0,0 0 0,-19 13 0,27-16 0,0-1 0,0 0 0,-1-1 0,0 0 0,0-1 0,0 0 0,-1-1 0,-26 2 0,21-3 0,1 1 0,0 1 0,0 1 0,-20 8 0,22-7 0,1 1 0,0 1 0,1 0 0,-1 1 0,-19 16 0,32-23 0,-1 1 0,0-1 0,1 1 0,0 0 0,0 0 0,-1 0 0,1 0 0,1 0 0,-1 0 0,0 0 0,1 1 0,0-1 0,0 1 0,0-1 0,0 1 0,0-1 0,1 1 0,0-1 0,0 1 0,0 0 0,0-1 0,0 1 0,1-1 0,-1 1 0,1 0 0,0-1 0,0 1 0,0-1 0,1 0 0,-1 1 0,4 4 0,2 1 0,0 0 0,1 0 0,0-1 0,1 0 0,0 0 0,0-1 0,0 0 0,1-1 0,0 0 0,15 7 0,25 17 0,-39-22 0,0 0 0,1-1 0,0 0 0,0-1 0,1 0 0,0-1 0,0 0 0,0-1 0,0-1 0,1 0 0,25 2 0,-1-1 0,0 2 0,0 1 0,47 15 0,42 9 0,-107-27 0,-1-2 0,0 0 0,1-2 0,32-2 0,-39 0 0,1-1 0,-1-1 0,0 0 0,16-8 0,-14 6 0,0 0 0,22-4 0,-32 9 0,11-2 0,1 0 0,-1 0 0,0-2 0,-1 0 0,1-1 0,-1-1 0,21-12 0,-27 14 0,0 0 0,0 1 0,0 0 0,1 0 0,-1 1 0,1 0 0,0 1 0,0 0 0,15-1 0,11 1 0,50 5 0,-23-1 0,-24-2 0,-5-1 0,50 7 0,-74-5 0,0 1 0,0 0 0,0 1 0,0 0 0,-1 0 0,1 1 0,-1 0 0,0 1 0,12 9 0,2 0 0,0-1 0,1 0 0,26 9 0,-43-19 0,133 48 0,-20-5 0,-29-12 0,-73-28 0,1-1 0,0-1 0,0-1 0,0-1 0,0 0 0,1-2 0,32-2 0,-28 1 0,1 0 0,0 2 0,-1 1 0,27 5 0,-28-1 0,1-1 0,0-1 0,0-2 0,0 0 0,0-1 0,1-2 0,46-6 0,-65 5 0,-1 0 0,1 0 0,-1 0 0,0-1 0,0 0 0,0 0 0,0 0 0,-1-1 0,1 1 0,-1-1 0,0 0 0,0 0 0,0-1 0,-1 1 0,1-1 0,-1 0 0,0 0 0,-1 0 0,1 0 0,-1 0 0,3-11 0,0-1 0,-1-1 0,0 1 0,-2-1 0,0 0 0,-1-30 0,-1 33 0,-1 1 0,0 0 0,-1-1 0,-3-14 0,3 23 0,0 1 0,0-1 0,-1 0 0,0 1 0,0 0 0,0-1 0,-1 1 0,1 0 0,-1 1 0,-1-1 0,1 1 0,-6-5 0,-9-5 0,-1 0 0,0 1 0,-1 2 0,-1 0 0,0 1 0,-37-12 0,3-2 0,39 17 0,0-1 0,-31-7 0,2 4 0,0 3 0,-1 2 0,-83 0 0,88 6 0,-51-6 0,75 3 0,1 0 0,0-1 0,1 0 0,-1-2 0,-27-13 0,19 7 0,0 0 0,-1 2 0,0 0 0,-27-5 0,23 7 0,-56-23 0,10 3 0,60 24 0,1 1 0,-1 1 0,-23-1 0,-32-6 0,22 1 0,0 2 0,0 3 0,-89 4 0,45 1 0,82-1 0,0 0 0,0 1 0,0 0 0,0 0 0,0 2 0,0-1 0,1 1 0,0 1 0,0 0 0,0 0 0,0 1 0,-13 10 0,18-12-170,-1-2-1,0 1 0,1-1 1,-1 1-1,0-2 0,0 1 1,-11 1-1,-3 0-6655</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6:31.650"/>
    </inkml:context>
    <inkml:brush xml:id="br0">
      <inkml:brushProperty name="width" value="0.05" units="cm"/>
      <inkml:brushProperty name="height" value="0.05" units="cm"/>
      <inkml:brushProperty name="color" value="#F6630D"/>
    </inkml:brush>
  </inkml:definitions>
  <inkml:trace contextRef="#ctx0" brushRef="#br0">964 0 24575,'-1'2'0,"1"0"0,-1 0 0,0-1 0,0 1 0,1 0 0,-1-1 0,0 1 0,0-1 0,-1 1 0,1-1 0,0 1 0,0-1 0,-1 0 0,1 0 0,-1 0 0,1 0 0,-1 0 0,1 0 0,-1 0 0,0 0 0,0 0 0,-2 0 0,-41 13 0,-92 24 0,103-27 0,16-6 0,-1-2 0,0 0 0,0-1 0,-23 0 0,22-2 0,-1 1 0,1 1 0,-31 7 0,-71 25 0,92-26 0,-1 2 0,1 1 0,1 2 0,0 0 0,-38 26 0,55-31 0,1 1 0,0 1 0,0 0 0,1 1 0,0 0 0,-11 17 0,13-18 0,1 1 0,0 0 0,1 0 0,0 1 0,1-1 0,0 2 0,0-1 0,2 0 0,0 1 0,0-1 0,1 1 0,0 0 0,1 0 0,1 0 0,0 0 0,3 19 0,-1-25 0,0 1 0,1-1 0,0 0 0,0 0 0,1 0 0,0-1 0,0 1 0,0-1 0,1 0 0,0 0 0,0 0 0,10 8 0,5 3 0,1 0 0,29 18 0,-29-21 0,0-1 0,1-1 0,1 0 0,0-2 0,0-1 0,1 0 0,0-2 0,0-1 0,1-1 0,-1-1 0,35 1 0,-21-4 0,19 0 0,85 12 0,-74-5 0,-1-3 0,1-3 0,83-8 0,-116 1 0,-1-1 0,-1-2 0,0-1 0,0-2 0,46-21 0,15-5 0,-74 30 0,0 2 0,0 1 0,1 0 0,36-1 0,86 7 0,-53 1 0,-70-1 0,1 0 0,-1 1 0,-1 1 0,34 11 0,-32-8 0,1-1 0,0-1 0,38 4 0,-33-7 0,-1-1 0,1-2 0,0 0 0,0-2 0,-1-1 0,42-11 0,-31 5 0,67-10 0,-77 17 0,-1-1 0,0-1 0,0-2 0,-1 0 0,47-21 0,-41 12 0,-20 12 0,0-2 0,-1 1 0,17-13 0,-24 15 0,0 0 0,0 0 0,0 0 0,0 0 0,0-1 0,-1 1 0,0-1 0,1 0 0,-1 1 0,-1-1 0,1 0 0,0 0 0,-1-1 0,1-3 0,1-14 0,-1 1 0,-1-1 0,-2-37 0,-1 20 0,2 34 0,0 1 0,0-1 0,-1 0 0,0 0 0,0 0 0,0 1 0,-1-1 0,1 1 0,-1-1 0,0 1 0,0-1 0,-1 1 0,1 0 0,-1 0 0,0 0 0,0 1 0,-1-1 0,1 1 0,-1-1 0,1 1 0,-1 0 0,0 1 0,0-1 0,0 0 0,-1 1 0,-5-2 0,-27-18 0,28 15 0,-1 1 0,0 1 0,0 0 0,0 0 0,-17-5 0,-46-15 0,58 18 0,-1 1 0,1 1 0,-1 1 0,0 0 0,-18-2 0,-24 5 0,0 2 0,0 3 0,-59 11 0,103-14 0,-12 2 0,-1-1 0,0-2 0,0 0 0,0-2 0,-48-10 0,34 6 0,-77-1 0,92 8 0,0-2 0,0 0 0,0-2 0,0-1 0,1-2 0,-1 0 0,-33-13 0,20 4 0,-1 1 0,-53-10 0,16 4 0,40 13-22,0 1 0,0 2-1,0 2 1,-72 4 0,30 0-1232,57-2-5572</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19:50:19.562"/>
    </inkml:context>
    <inkml:brush xml:id="br0">
      <inkml:brushProperty name="width" value="0.035" units="cm"/>
      <inkml:brushProperty name="height" value="0.035" units="cm"/>
      <inkml:brushProperty name="color" value="#00A0D7"/>
    </inkml:brush>
  </inkml:definitions>
  <inkml:trace contextRef="#ctx0" brushRef="#br0">1 30 24575,'9'1'0,"0"0"0,1 0 0,-1 1 0,17 6 0,2 0 0,63 12 0,1-3 0,1-5 0,158 1 0,-160-13 0,70-3 0,-77-12 0,-39 6 0,-24 4 0,-1-1 0,0 0 0,35-18 0,-40 16 0,1 1 0,0 1 0,0 0 0,0 1 0,1 1 0,30-4 0,192 8 0,-106 2 0,-115-1-341,0 1 0,0 0-1,31 9 1,-30-6-6485</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6:35.871"/>
    </inkml:context>
    <inkml:brush xml:id="br0">
      <inkml:brushProperty name="width" value="0.05" units="cm"/>
      <inkml:brushProperty name="height" value="0.05" units="cm"/>
      <inkml:brushProperty name="color" value="#F6630D"/>
    </inkml:brush>
  </inkml:definitions>
  <inkml:trace contextRef="#ctx0" brushRef="#br0">233 80 24575,'-4'0'0,"1"0"0,-1 1 0,1 0 0,-1 0 0,1 0 0,0 0 0,-1 1 0,1-1 0,0 1 0,0 0 0,0 0 0,0 0 0,0 0 0,-5 5 0,-34 42 0,29-33 0,-12 13 0,12-14 0,1 0 0,-12 18 0,20-27 0,1 1 0,-1 0 0,1 0 0,1 1 0,-1-1 0,1 0 0,0 1 0,-1 12 0,2 4 0,0-1 0,1 0 0,1 1 0,1-1 0,1 0 0,1 0 0,1 0 0,1-1 0,1 0 0,1 0 0,1 0 0,1-1 0,1-1 0,1 1 0,14 18 0,-22-35 0,0 0 0,0 0 0,1 0 0,-1 0 0,1-1 0,0 1 0,0-1 0,0-1 0,1 1 0,-1-1 0,0 0 0,1 0 0,0 0 0,-1-1 0,1 0 0,0 0 0,0-1 0,-1 1 0,1-1 0,0 0 0,0-1 0,0 1 0,0-1 0,-1-1 0,8-1 0,-1-1 0,1 0 0,-1-1 0,-1 0 0,1-1 0,-1 0 0,0-1 0,0 0 0,-1 0 0,1-2 0,12-13 0,-2-3 0,26-41 0,-29 40 0,-13 16 0,1 0 0,-1-1 0,-1 0 0,6-16 0,8-22 0,-11 30 0,0-1 0,-1 0 0,-2 0 0,0-1 0,-1 0 0,-1 1 0,0-1 0,-2 0 0,-1 0 0,-4-26 0,5 41 0,0 1 0,-1 0 0,1 0 0,-1-1 0,-1 1 0,1 0 0,-1 0 0,0 0 0,0 0 0,0 0 0,-1 1 0,1-1 0,-1 1 0,0 0 0,-1-1 0,1 1 0,-1 1 0,0-1 0,0 0 0,0 1 0,0 0 0,0 0 0,-1 0 0,-9-4 0,-8-3 0,6 2 0,-1 0 0,-25-7 0,23 10 0,-5-2 0,-1 1 0,0 0 0,-38-1 0,55 6 0,1 1 0,-1 1 0,1 0 0,-1 0 0,1 0 0,-1 1 0,1 0 0,0 0 0,0 1 0,0 0 0,0 0 0,1 0 0,-1 1 0,1 0 0,0 1 0,-8 6 0,11-9-29,-59 62 182,55-57-339,2 0 0,-1 1-1,1 0 1,0 0 0,1 1 0,-1-1 0,-2 12 0,-1 8-6640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6:42.101"/>
    </inkml:context>
    <inkml:brush xml:id="br0">
      <inkml:brushProperty name="width" value="0.05" units="cm"/>
      <inkml:brushProperty name="height" value="0.05" units="cm"/>
      <inkml:brushProperty name="color" value="#F6630D"/>
    </inkml:brush>
  </inkml:definitions>
  <inkml:trace contextRef="#ctx0" brushRef="#br0">676 1 24575,'-38'1'0,"0"3"0,0 1 0,-56 14 0,29 1 0,47-13 0,-1-1 0,1-1 0,-1-1 0,-25 3 0,-5-7 0,33 0 0,-1 0 0,0 1 0,1 0 0,-20 5 0,32-4 0,-1-1 0,1 0 0,0 1 0,-1 0 0,1 0 0,0 0 0,0 1 0,1-1 0,-1 1 0,0 0 0,1 0 0,0 0 0,0 1 0,0-1 0,0 1 0,0 0 0,0-1 0,1 1 0,-3 8 0,-6 12 0,1 0 0,1 1 0,1 0 0,1 1 0,2 0 0,0 0 0,2 0 0,1 1 0,1 36 0,2-57 0,1 0 0,-1-1 0,1 1 0,0 0 0,0-1 0,1 1 0,-1-1 0,1 0 0,1 0 0,-1 0 0,1 0 0,0 0 0,7 6 0,6 5 0,1-1 0,22 14 0,-25-19 0,46 29 0,88 41 0,-58-33 0,-74-39 0,0 0 0,1-1 0,0-2 0,0 1 0,1-2 0,-1-1 0,27 2 0,137-4 0,-93-3 0,140-11 0,20 0 0,294 13 0,-533-1 0,0 0 0,-1 0 0,1-1 0,0-1 0,-1 0 0,1 0 0,-1-1 0,0 0 0,0 0 0,-1-1 0,1 0 0,-1-1 0,0 0 0,-1 0 0,1-1 0,-1 0 0,-1 0 0,1-1 0,8-12 0,-9 11 0,1-1 0,-1 1 0,-1-1 0,0-1 0,0 1 0,-1-1 0,-1 0 0,0 0 0,0 0 0,-1 0 0,0 0 0,-1-1 0,0 1 0,-1 0 0,0-1 0,-4-19 0,3 26 0,-1 0 0,1 0 0,-1 0 0,-1 0 0,1 1 0,-1-1 0,1 1 0,-1 0 0,-1-1 0,1 1 0,0 1 0,-1-1 0,-5-4 0,-6-3 0,0 1 0,-24-13 0,1 1 0,1 0 0,21 13 0,0-1 0,1 0 0,1-1 0,-17-15 0,21 17 0,0 0 0,-1 1 0,-15-9 0,14 10 0,0-1 0,-19-18 0,26 22 0,-1-1 0,0 1 0,0 0 0,-1 0 0,1 1 0,-1 0 0,0 0 0,1 0 0,-1 1 0,0 0 0,-1 0 0,1 1 0,-9-1 0,-13 0 0,-59 4 0,39 0 0,-381-1 0,404-2 0,1-1 0,-31-8 0,28 5 0,-44-3 0,-284 7 85,171 3-1535,160-2-5376</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6:49.524"/>
    </inkml:context>
    <inkml:brush xml:id="br0">
      <inkml:brushProperty name="width" value="0.05" units="cm"/>
      <inkml:brushProperty name="height" value="0.05" units="cm"/>
      <inkml:brushProperty name="color" value="#333333"/>
    </inkml:brush>
  </inkml:definitions>
  <inkml:trace contextRef="#ctx0" brushRef="#br0">469 1 24575,'-31'0'0,"1"2"0,-1 1 0,1 2 0,0 1 0,0 1 0,-31 12 0,54-16 0,1 1 0,0-1 0,1 1 0,-1 0 0,1 1 0,-1-1 0,1 1 0,1 0 0,-8 10 0,-34 54 0,44-66 0,-19 32 0,2 1 0,-28 74 0,41-90 0,0 0 0,1 0 0,1 0 0,1 1 0,0 0 0,2-1 0,2 35 0,0-46 0,1-1 0,0 0 0,0 0 0,1 0 0,1 0 0,-1 0 0,1 0 0,0-1 0,1 0 0,-1 0 0,2 0 0,-1 0 0,1-1 0,8 8 0,11 8 0,1-2 0,38 24 0,-47-34 0,0 1 0,1-2 0,0 0 0,1-1 0,0 0 0,0-2 0,0 0 0,1-2 0,0 0 0,0-1 0,0-1 0,0-1 0,31-1 0,-32-2 0,0 0 0,0-1 0,0 0 0,-1-2 0,0 0 0,0-2 0,0 0 0,-1 0 0,0-2 0,0 0 0,-1-1 0,0 0 0,20-18 0,-28 20 0,0-1 0,0 0 0,-1 0 0,0 0 0,-1-1 0,0 0 0,0 0 0,-1 0 0,0-1 0,-1 0 0,-1 0 0,1 0 0,-2 0 0,1 0 0,-2-1 0,1 1 0,-2-1 0,1 0 0,-2 1 0,1-1 0,-2 1 0,-3-17 0,-3-9 0,5 20 0,-1 0 0,-8-21 0,10 32 0,-1-1 0,0 2 0,0-1 0,-1 0 0,0 1 0,0-1 0,0 1 0,-1 0 0,-8-7 0,-7-3 0,0 1 0,-25-13 0,26 17 0,1-1 0,0-1 0,-29-25 0,35 27 0,-1 1 0,0 0 0,0 0 0,-23-9 0,6 1 0,19 13-58,-1 0-1,1 0 0,-1 1 1,0 1-1,0 0 1,0 0-1,0 1 0,0 1 1,-23 2-1,16-2-720,-3 1-6047</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6:54.317"/>
    </inkml:context>
    <inkml:brush xml:id="br0">
      <inkml:brushProperty name="width" value="0.05" units="cm"/>
      <inkml:brushProperty name="height" value="0.05" units="cm"/>
      <inkml:brushProperty name="color" value="#333333"/>
    </inkml:brush>
  </inkml:definitions>
  <inkml:trace contextRef="#ctx0" brushRef="#br0">1405 57 24575,'-113'2'0,"-119"-5"0,150-9 0,57 7 0,-49-3 0,-277 7 0,163 2 0,171 1 0,1 0 0,-1 1 0,1 1 0,0 1 0,0 0 0,1 1 0,-1 0 0,-27 17 0,-27 11 0,62-31 0,0 0 0,0 1 0,0 0 0,1 0 0,-1 1 0,1-1 0,-10 10 0,14-10 0,0-1 0,1 1 0,-1 0 0,1 0 0,0 0 0,0 0 0,0 1 0,0-1 0,1 0 0,-1 1 0,1-1 0,1 1 0,-1-1 0,0 1 0,1 7 0,6 198 0,-4-200 0,0 0 0,0-1 0,1 1 0,0-1 0,1 1 0,0-1 0,1 0 0,-1-1 0,2 1 0,-1-1 0,1 0 0,8 8 0,2 2 0,2-1 0,0 0 0,37 25 0,-24-24 0,1 0 0,1-2 0,1-2 0,0-1 0,0-1 0,45 8 0,51 18 0,-65-18 0,128 23 0,-149-38 0,0-2 0,1-2 0,0-1 0,-1-3 0,1-2 0,77-18 0,19-4 0,-72 15 0,-32 7 0,45-1 0,22-2 0,38-5 0,-69 8 0,27-10 0,-48 6 0,-41 6 0,0 0 0,0 0 0,0-1 0,19-10 0,28-9 0,-20 14 0,1 2 0,0 1 0,0 2 0,48 2 0,-76 1 0,-1 0 0,1-1 0,0 0 0,-1 0 0,1-1 0,-1-1 0,0 0 0,0 0 0,16-10 0,37-15 0,-36 21 0,34-6 0,-40 10 0,0-1 0,0 0 0,-1-2 0,20-8 0,-4-1 0,-31 15 0,0-1 0,0 1 0,0-1 0,0-1 0,-1 1 0,1 0 0,-1-1 0,0 0 0,1 0 0,-2-1 0,1 1 0,0-1 0,-1 1 0,1-1 0,-1 0 0,0-1 0,0 1 0,-1 0 0,4-7 0,-3 3 0,0-1 0,0 1 0,-1 0 0,0-1 0,0 0 0,-1 1 0,0-1 0,-1 0 0,0 0 0,0 0 0,-2-9 0,1 12 0,-1 1 0,1-1 0,-1 0 0,-1 0 0,1 1 0,-1 0 0,0-1 0,0 1 0,-1 0 0,1 0 0,-1 1 0,0-1 0,0 1 0,-1 0 0,1 0 0,-11-7 0,-1 0 0,-2 1 0,1 1 0,-1 0 0,0 1 0,-1 1 0,1 1 0,-2 0 0,1 2 0,0 0 0,-1 1 0,0 1 0,-28 1 0,12 1 0,0-1 0,0-2 0,-38-7 0,-21-6 0,69 14 0,1-1 0,0-2 0,0-1 0,1 0 0,-1-2 0,2-1 0,-35-17 0,22 7 0,0 3 0,-52-17 0,86 32 0,-15-4 0,-1 0 0,0 2 0,0 0 0,-30-1 0,-76 5 0,47 1 0,38-1 0,-1 1 0,-58 12 0,67-10 0,-52 2 0,53-5 0,-59 9 0,38-1-1365,29-5-5461</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27T22:47:02.600"/>
    </inkml:context>
    <inkml:brush xml:id="br0">
      <inkml:brushProperty name="width" value="0.05" units="cm"/>
      <inkml:brushProperty name="height" value="0.05" units="cm"/>
      <inkml:brushProperty name="color" value="#333333"/>
    </inkml:brush>
  </inkml:definitions>
  <inkml:trace contextRef="#ctx0" brushRef="#br0">801 2 24575,'-39'0'0,"-8"-2"0,0 3 0,0 3 0,0 2 0,-72 21 0,98-18 0,1 1 0,-24 16 0,0 1 0,8-10 0,26-13 0,1 1 0,-1 0 0,1 0 0,0 1 0,-13 12 0,-127 117 0,143-127 0,-1-1 0,1 1 0,1 0 0,-1 1 0,1-1 0,0 1 0,1 1 0,-1-1 0,1 1 0,1 0 0,0 0 0,0 1 0,-2 10 0,3-14 0,1 1 0,0-1 0,1 0 0,-1 1 0,1-1 0,0 1 0,0-1 0,1 1 0,0-1 0,0 0 0,0 1 0,1-1 0,0 0 0,0 0 0,0 0 0,1-1 0,-1 1 0,1-1 0,7 12 0,6 3 0,0 0 0,1-2 0,0 0 0,2-2 0,-1 0 0,22 13 0,128 71 0,-116-73 0,-35-20 0,0-1 0,1 0 0,-1-2 0,1-1 0,35 3 0,96-9 0,-64-1 0,91-17 0,-84 5 0,-49 7 0,55-19 0,26-6 0,28 0 0,-117 22 0,44-23 0,-56 22 0,0 2 0,1 0 0,0 2 0,1 2 0,26-3 0,311 7 0,-169 5 0,-187-2 0,0-1 0,0-1 0,-1 1 0,1-1 0,0-1 0,0 1 0,-1-1 0,1-1 0,10-5 0,-14 6 0,0 0 0,0 0 0,0-1 0,0 1 0,0 0 0,0-1 0,0 0 0,-1 1 0,1-1 0,-1 0 0,0 0 0,0 0 0,1 0 0,-1-1 0,-1 1 0,1 0 0,0 0 0,-1-1 0,1 1 0,-1-1 0,0 1 0,0 0 0,0-1 0,0-3 0,-1 2 0,0 0 0,1 0 0,-1 0 0,-1 1 0,1-1 0,-1 0 0,1 1 0,-1 0 0,0-1 0,0 1 0,0 0 0,-5-5 0,-35-46 0,33 44 0,-14-15 0,-1 2 0,0 1 0,-28-18 0,41 34 0,0 1 0,0 0 0,-1 1 0,-12-3 0,-36-17 0,42 15 0,-1 2 0,0 1 0,0 1 0,-1 1 0,-25-2 0,20 3 0,-1-1 0,-33-13 0,31 8 0,0 2 0,-1 2 0,0 1 0,-47 1 0,23 1 0,-47-12 0,-19-1 0,-292 15 86,195 2-1537,194-1-5375</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13T18:18:13.270"/>
    </inkml:context>
    <inkml:brush xml:id="br0">
      <inkml:brushProperty name="width" value="0.05" units="cm"/>
      <inkml:brushProperty name="height" value="0.05" units="cm"/>
      <inkml:brushProperty name="color" value="#33CCFF"/>
    </inkml:brush>
  </inkml:definitions>
  <inkml:trace contextRef="#ctx0" brushRef="#br0">1 527 24575,'39'-3'0,"1"0"0,61-15 0,-3 0 0,38-4 0,245-72 0,-317 72 0,1 3 0,0 3 0,1 3 0,100-7 0,-41 21 0,19-1 0,-128-2 0,-1 0 0,0-2 0,0 0 0,27-11 0,-28 10 0,0 0 0,1 0 0,0 1 0,29-3 0,-30 5 0,-1 1 0,1 1 0,0 1 0,0 0 0,-1 0 0,1 1 0,-1 1 0,0 1 0,24 8 0,-36-9 0,-8-1 0,-9-1 0,-62-13 0,52 6 0,-36-2 0,27 3 0,1-1 0,0-2 0,0-1 0,0-2 0,-52-25 0,41 18 0,15 4 0,-49-31 0,-4-2 0,40 23 0,40 21 0,5 2 0,25 10 0,-1 4 0,1 2 0,40 29 0,15 8 0,-58-38 0,14 8 0,1-2 0,65 24 0,-82-36 0,0 2 0,29 17 0,-32-16 0,0 0 0,1-2 0,25 8 0,-25-11 0,5 2 0,-1-1 0,1-1 0,49 4 0,-97-11 0,-160 1 0,169 3 0,0 0 0,1 1 0,0 0 0,0 1 0,0 1 0,1 0 0,-16 10 0,-17 7 0,36-18-105,1 0 0,0 0 0,0 0 0,1 1 0,0 0 0,0 1 0,0-1 0,1 1 0,0 1 0,0-1 0,1 1 0,-9 15 0,6-3-6721</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19:50:16.880"/>
    </inkml:context>
    <inkml:brush xml:id="br0">
      <inkml:brushProperty name="width" value="0.035" units="cm"/>
      <inkml:brushProperty name="height" value="0.035" units="cm"/>
      <inkml:brushProperty name="color" value="#00A0D7"/>
    </inkml:brush>
  </inkml:definitions>
  <inkml:trace contextRef="#ctx0" brushRef="#br0">0 141 24575,'52'-22'0,"0"2"0,2 3 0,70-14 0,-74 19 0,6-1 0,1 3 0,0 2 0,1 3 0,-1 2 0,94 8 0,-113 1 0,0 2 0,0 2 0,52 20 0,-35-11 0,-32-10 0,0-2 0,1-1 0,0 0 0,0-2 0,39 2 0,451-8-1365,-489 2-5461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19:50:19.562"/>
    </inkml:context>
    <inkml:brush xml:id="br0">
      <inkml:brushProperty name="width" value="0.035" units="cm"/>
      <inkml:brushProperty name="height" value="0.035" units="cm"/>
      <inkml:brushProperty name="color" value="#00A0D7"/>
    </inkml:brush>
  </inkml:definitions>
  <inkml:trace contextRef="#ctx0" brushRef="#br0">1 30 24575,'9'1'0,"0"0"0,1 0 0,-1 1 0,17 6 0,2 0 0,63 12 0,1-3 0,1-5 0,158 1 0,-160-13 0,70-3 0,-77-12 0,-39 6 0,-24 4 0,-1-1 0,0 0 0,35-18 0,-40 16 0,1 1 0,0 1 0,0 0 0,0 1 0,1 1 0,30-4 0,192 8 0,-106 2 0,-115-1-341,0 1 0,0 0-1,31 9 1,-30-6-6485</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20:03:34.953"/>
    </inkml:context>
    <inkml:brush xml:id="br0">
      <inkml:brushProperty name="width" value="0.035" units="cm"/>
      <inkml:brushProperty name="height" value="0.035" units="cm"/>
      <inkml:brushProperty name="color" value="#00A0D7"/>
    </inkml:brush>
  </inkml:definitions>
  <inkml:trace contextRef="#ctx0" brushRef="#br0">1 30 24575,'9'1'0,"0"0"0,1 0 0,-1 1 0,17 6 0,2 0 0,63 12 0,1-3 0,1-5 0,158 1 0,-160-13 0,70-3 0,-77-12 0,-39 6 0,-24 4 0,-1-1 0,0 0 0,35-18 0,-40 16 0,1 1 0,0 1 0,0 0 0,0 1 0,1 1 0,30-4 0,192 8 0,-106 2 0,-115-1-341,0 1 0,0 0-1,31 9 1,-30-6-6485</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5T21:56:16.310"/>
    </inkml:context>
    <inkml:brush xml:id="br0">
      <inkml:brushProperty name="width" value="0.05" units="cm"/>
      <inkml:brushProperty name="height" value="0.05" units="cm"/>
      <inkml:brushProperty name="color" value="#E71224"/>
    </inkml:brush>
  </inkml:definitions>
  <inkml:trace contextRef="#ctx0" brushRef="#br0">1 1152 24575,'207'150'0,"26"5"-833,116 50-1133,7-19 0,533 186 0,-359-201 1348,630 100 1,-960-238 407,236 53 2580,-427-84-2293,38 11 1554,78 11 0,-110-23-1384,0 0-1,0-2 1,0 0 0,0 0 0,0-2-1,0 0 1,0-1 0,0-1 0,22-12-1,557-385-246,-576 388 0,25-17 0,-1-2 0,-1-3 0,-2-2 0,41-49 0,138-209 0,-152 198 0,64-124 0,38-95 0,-64 148 0,-93 151 0,0 1 0,1 1 0,0 0 0,1 1 0,1 1 0,24-21 0,99-59 0,-20 15 0,-112 76 0,93-73 0,112-111 0,-200 177 0,115-112 0,-101 100 0,1 3 0,1 0 0,37-19 0,164-69 0,-142 62 0,-58 28 0,33-13 0,-59 30 0,1 0 0,-1 0 0,0-1 0,0 1 0,0 0 0,0-1 0,0 1 0,0-1 0,0 1 0,1-1 0,-1 1 0,0-1 0,0 0 0,-1 0 0,1 0 0,0 0 0,0 0 0,0 0 0,0 0 0,-1 0 0,1 0 0,0 0 0,0-3 0,-2 3 0,1 0 0,-1 0 0,0 0 0,0 0 0,0 0 0,0 1 0,0-1 0,0 0 0,0 0 0,0 1 0,-1-1 0,1 1 0,0-1 0,0 1 0,0 0 0,0-1 0,-2 1 0,-65-10 0,-185 8 0,212 3 0,176-3 0,139 5 0,-267-3 0,0 1 0,-1 0 0,1 0 0,0 1 0,0 0 0,-1 1 0,0 0 0,1 0 0,11 8 0,-16-9 0,0 0 0,0 0 0,0 0 0,0 1 0,0-1 0,-1 0 0,1 1 0,-1 0 0,1-1 0,-1 1 0,0 0 0,0 0 0,0 0 0,0 0 0,0 0 0,0 0 0,-1 0 0,1 0 0,-1 0 0,0 1 0,1-1 0,-1 0 0,-1 0 0,1 1 0,0-1 0,-1 0 0,-1 6 0,-2 5 0,-2 1 0,1-1 0,-2 0 0,1-1 0,-2 0 0,1 0 0,-2-1 0,-17 22 0,-23 37 0,-25 41-1365,62-87-5461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20:03:34.953"/>
    </inkml:context>
    <inkml:brush xml:id="br0">
      <inkml:brushProperty name="width" value="0.035" units="cm"/>
      <inkml:brushProperty name="height" value="0.035" units="cm"/>
      <inkml:brushProperty name="color" value="#00A0D7"/>
    </inkml:brush>
  </inkml:definitions>
  <inkml:trace contextRef="#ctx0" brushRef="#br0">1 30 24575,'9'1'0,"0"0"0,1 0 0,-1 1 0,17 6 0,2 0 0,63 12 0,1-3 0,1-5 0,158 1 0,-160-13 0,70-3 0,-77-12 0,-39 6 0,-24 4 0,-1-1 0,0 0 0,35-18 0,-40 16 0,1 1 0,0 1 0,0 0 0,0 1 0,1 1 0,30-4 0,192 8 0,-106 2 0,-115-1-341,0 1 0,0 0-1,31 9 1,-30-6-6485</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19:50:16.880"/>
    </inkml:context>
    <inkml:brush xml:id="br0">
      <inkml:brushProperty name="width" value="0.035" units="cm"/>
      <inkml:brushProperty name="height" value="0.035" units="cm"/>
      <inkml:brushProperty name="color" value="#00A0D7"/>
    </inkml:brush>
  </inkml:definitions>
  <inkml:trace contextRef="#ctx0" brushRef="#br0">0 141 24575,'52'-22'0,"0"2"0,2 3 0,70-14 0,-74 19 0,6-1 0,1 3 0,0 2 0,1 3 0,-1 2 0,94 8 0,-113 1 0,0 2 0,0 2 0,52 20 0,-35-11 0,-32-10 0,0-2 0,1-1 0,0 0 0,0-2 0,39 2 0,451-8-1365,-489 2-5461</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19:50:19.562"/>
    </inkml:context>
    <inkml:brush xml:id="br0">
      <inkml:brushProperty name="width" value="0.035" units="cm"/>
      <inkml:brushProperty name="height" value="0.035" units="cm"/>
      <inkml:brushProperty name="color" value="#00A0D7"/>
    </inkml:brush>
  </inkml:definitions>
  <inkml:trace contextRef="#ctx0" brushRef="#br0">1 30 24575,'9'1'0,"0"0"0,1 0 0,-1 1 0,17 6 0,2 0 0,63 12 0,1-3 0,1-5 0,158 1 0,-160-13 0,70-3 0,-77-12 0,-39 6 0,-24 4 0,-1-1 0,0 0 0,35-18 0,-40 16 0,1 1 0,0 1 0,0 0 0,0 1 0,1 1 0,30-4 0,192 8 0,-106 2 0,-115-1-341,0 1 0,0 0-1,31 9 1,-30-6-6485</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20:03:34.953"/>
    </inkml:context>
    <inkml:brush xml:id="br0">
      <inkml:brushProperty name="width" value="0.035" units="cm"/>
      <inkml:brushProperty name="height" value="0.035" units="cm"/>
      <inkml:brushProperty name="color" value="#00A0D7"/>
    </inkml:brush>
  </inkml:definitions>
  <inkml:trace contextRef="#ctx0" brushRef="#br0">1 30 24575,'9'1'0,"0"0"0,1 0 0,-1 1 0,17 6 0,2 0 0,63 12 0,1-3 0,1-5 0,158 1 0,-160-13 0,70-3 0,-77-12 0,-39 6 0,-24 4 0,-1-1 0,0 0 0,35-18 0,-40 16 0,1 1 0,0 1 0,0 0 0,0 1 0,1 1 0,30-4 0,192 8 0,-106 2 0,-115-1-341,0 1 0,0 0-1,31 9 1,-30-6-6485</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6T22:22:24.538"/>
    </inkml:context>
    <inkml:brush xml:id="br0">
      <inkml:brushProperty name="width" value="0.035" units="cm"/>
      <inkml:brushProperty name="height" value="0.035" units="cm"/>
      <inkml:brushProperty name="color" value="#00A0D7"/>
    </inkml:brush>
  </inkml:definitions>
  <inkml:trace contextRef="#ctx0" brushRef="#br0">1 30 24575,'9'1'0,"0"0"0,1 0 0,-1 1 0,17 6 0,2 0 0,63 12 0,1-3 0,1-5 0,158 1 0,-160-13 0,70-3 0,-77-12 0,-39 6 0,-24 4 0,-1-1 0,0 0 0,35-18 0,-40 16 0,1 1 0,0 1 0,0 0 0,0 1 0,1 1 0,30-4 0,192 8 0,-106 2 0,-115-1-341,0 1 0,0 0-1,31 9 1,-30-6-6485</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6T22:28:07.730"/>
    </inkml:context>
    <inkml:brush xml:id="br0">
      <inkml:brushProperty name="width" value="0.035" units="cm"/>
      <inkml:brushProperty name="height" value="0.035" units="cm"/>
      <inkml:brushProperty name="color" value="#00A0D7"/>
    </inkml:brush>
  </inkml:definitions>
  <inkml:trace contextRef="#ctx0" brushRef="#br0">1 30 24575,'9'1'0,"0"0"0,1 0 0,-1 1 0,17 6 0,2 0 0,63 12 0,1-3 0,1-5 0,158 1 0,-160-13 0,70-3 0,-77-12 0,-39 6 0,-24 4 0,-1-1 0,0 0 0,35-18 0,-40 16 0,1 1 0,0 1 0,0 0 0,0 1 0,1 1 0,30-4 0,192 8 0,-106 2 0,-115-1-341,0 1 0,0 0-1,31 9 1,-30-6-6485</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6T22:45:24.547"/>
    </inkml:context>
    <inkml:brush xml:id="br0">
      <inkml:brushProperty name="width" value="0.035" units="cm"/>
      <inkml:brushProperty name="height" value="0.035" units="cm"/>
      <inkml:brushProperty name="color" value="#00A0D7"/>
    </inkml:brush>
  </inkml:definitions>
  <inkml:trace contextRef="#ctx0" brushRef="#br0">1 30 24575,'9'1'0,"0"0"0,1 0 0,-1 1 0,17 6 0,2 0 0,63 12 0,1-3 0,1-5 0,158 1 0,-160-13 0,70-3 0,-77-12 0,-39 6 0,-24 4 0,-1-1 0,0 0 0,35-18 0,-40 16 0,1 1 0,0 1 0,0 0 0,0 1 0,1 1 0,30-4 0,192 8 0,-106 2 0,-115-1-341,0 1 0,0 0-1,31 9 1,-30-6-6485</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6T23:13:52.491"/>
    </inkml:context>
    <inkml:brush xml:id="br0">
      <inkml:brushProperty name="width" value="0.05" units="cm"/>
      <inkml:brushProperty name="height" value="0.05" units="cm"/>
      <inkml:brushProperty name="color" value="#E71224"/>
    </inkml:brush>
  </inkml:definitions>
  <inkml:trace contextRef="#ctx0" brushRef="#br0">0 141 24575,'635'-77'0,"351"13"0,-41 65 0,-670 26 0,241 13 0,36-68 0,-384 15 0,-19 5 0,0 7 0,0 7 0,0 6 0,-1 6 0,199 51 0,-161-19 0,176 38 0,-268-72 0,171 5 0,98-24 0,-147-1 0,29 11 0,-198-2 0,-1 1 0,0 3 0,55 18 0,45 28 0,-102-36 0,1-2 0,1-2 0,0-2 0,70 11 0,-42-20 0,-1-3 0,129-16 0,-121 7 0,107 1-1365,-154 7-5461</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6T23:13:55.489"/>
    </inkml:context>
    <inkml:brush xml:id="br0">
      <inkml:brushProperty name="width" value="0.05" units="cm"/>
      <inkml:brushProperty name="height" value="0.05" units="cm"/>
      <inkml:brushProperty name="color" value="#E71224"/>
    </inkml:brush>
  </inkml:definitions>
  <inkml:trace contextRef="#ctx0" brushRef="#br0">0 19 24575,'298'-10'0,"-24"1"0,800 34-1735,-616-8 1648,360 10 62,-32 37 1872,-469-25-1847,186 27 0,-58-26 0,-107-15 0,208 55 0,-447-64 0,1-5 0,1-4 0,102-5 0,417-4 0,-352 3 0,-248-3 0,0 0 0,1-1 0,-1-1 0,33-11 0,-31 8 0,0 1 0,0 1 0,32-3 0,35 7-1365,-64 2-5461</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16:39:14.303"/>
    </inkml:context>
    <inkml:brush xml:id="br0">
      <inkml:brushProperty name="width" value="0.035" units="cm"/>
      <inkml:brushProperty name="height" value="0.035" units="cm"/>
      <inkml:brushProperty name="color" value="#FF0066"/>
    </inkml:brush>
  </inkml:definitions>
  <inkml:trace contextRef="#ctx0" brushRef="#br0">2957 57 24575,'0'-1'0,"1"-1"0,-1 1 0,0 0 0,1 0 0,-1 0 0,1 1 0,-1-1 0,1 0 0,0 0 0,-1 0 0,1 0 0,0 0 0,0 1 0,-1-1 0,1 0 0,0 1 0,0-1 0,0 0 0,0 1 0,0-1 0,0 1 0,0 0 0,0-1 0,0 1 0,0 0 0,0-1 0,0 1 0,2 0 0,36-5 0,-33 5 0,149-12 0,118-6 0,-234 17 0,44 5 0,-70-3 0,0 1 0,0 1 0,0 1 0,-1-1 0,1 2 0,-1 0 0,13 7 0,-14-6 0,1 1 0,-1 0 0,-1 1 0,1 0 0,-1 0 0,16 19 0,-22-23 0,-1 1 0,0 0 0,0-1 0,-1 1 0,1 0 0,-1 0 0,0 0 0,0 1 0,-1-1 0,1 0 0,-1 1 0,0-1 0,-1 1 0,1-1 0,-1 1 0,0-1 0,-1 1 0,-1 10 0,0-10 0,1 0 0,-1-1 0,-1 1 0,1-1 0,-1 1 0,0-1 0,0 0 0,0 0 0,-7 7 0,-43 38 0,9-8 0,13-10 0,-2-1 0,-47 34 0,62-53 0,0 0 0,0-2 0,-40 16 0,-9 4 0,5 3 0,-2-3 0,-1-3 0,-1-2 0,-1-4 0,-95 18 0,4-9 0,58-10 0,-165 13 0,55-34 0,-9 1 0,171 3 0,-1 1 0,-67 16 0,-185 68 0,98-21 0,-62 25 0,-203 84 0,351-131 0,-160 84 0,272-127-72,1-1 1,-1 1-1,1 1 0,0-1 0,0 1 0,0-1 0,0 1 0,0 0 1,1 0-1,-1 1 0,1-1 0,0 1 0,0 0 0,0 0 0,0 0 1,1 0-1,0 0 0,-3 7 0,1 8-6754</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16:42:22.643"/>
    </inkml:context>
    <inkml:brush xml:id="br0">
      <inkml:brushProperty name="width" value="0.035" units="cm"/>
      <inkml:brushProperty name="height" value="0.035" units="cm"/>
      <inkml:brushProperty name="color" value="#00A0D7"/>
    </inkml:brush>
  </inkml:definitions>
  <inkml:trace contextRef="#ctx0" brushRef="#br0">0 197 24575,'664'0'0,"-651"0"0,-1-1 0,1-1 0,-1 0 0,0-1 0,0 0 0,14-5 0,68-36 0,-19 9 0,-5-3 0,-57 30 0,0 0 0,1 1 0,0 1 0,0 0 0,0 0 0,17-3 0,3 4 0,0 2 0,1 1 0,-1 2 0,51 5 0,-45 2 0,0 1 0,62 22 0,-61-17 0,117 49 0,-135-50-1365,-4 0-5461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20:13:17.975"/>
    </inkml:context>
    <inkml:brush xml:id="br0">
      <inkml:brushProperty name="width" value="0.035" units="cm"/>
      <inkml:brushProperty name="height" value="0.035" units="cm"/>
      <inkml:brushProperty name="color" value="#00A0D7"/>
    </inkml:brush>
  </inkml:definitions>
  <inkml:trace contextRef="#ctx0" brushRef="#br0">1 30 24575,'9'1'0,"0"0"0,1 0 0,-1 1 0,17 6 0,2 0 0,63 12 0,1-3 0,1-5 0,158 1 0,-160-13 0,70-3 0,-77-12 0,-39 6 0,-24 4 0,-1-1 0,0 0 0,35-18 0,-40 16 0,1 1 0,0 1 0,0 0 0,0 1 0,1 1 0,30-4 0,192 8 0,-106 2 0,-115-1-341,0 1 0,0 0-1,31 9 1,-30-6-6485</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15T16:42:24.863"/>
    </inkml:context>
    <inkml:brush xml:id="br0">
      <inkml:brushProperty name="width" value="0.035" units="cm"/>
      <inkml:brushProperty name="height" value="0.035" units="cm"/>
      <inkml:brushProperty name="color" value="#00A0D7"/>
    </inkml:brush>
  </inkml:definitions>
  <inkml:trace contextRef="#ctx0" brushRef="#br0">1 178 24575,'4'-1'0,"0"1"0,0 0 0,0-1 0,0 0 0,0 1 0,0-2 0,-1 2 0,1-2 0,0 1 0,-1-1 0,1 1 0,-1-1 0,3-2 0,45-30 0,-18 10 0,-14 13 0,0 0 0,1 1 0,0 1 0,1 0 0,1 1 0,0 0 0,0 1 0,1 2 0,0-1 0,1 2 0,0 0 0,28-2 0,43 1 0,188 9 0,-264-3 0,1 1 0,-1 0 0,0 1 0,0 0 0,0 1 0,-1 0 0,1 2 0,-2 0 0,26 10 0,24 17 0,-52-24 0,1 0 0,1-1 0,0-1 0,0 0 0,23 7 0,8 2 0,-39-12 0,0-1 0,0 0 0,1 0 0,18 3 0,37 3-341,1-1 0,0-4-1,87 0 1,-128-5-6485</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3T00:53:00.664"/>
    </inkml:context>
    <inkml:brush xml:id="br0">
      <inkml:brushProperty name="width" value="0.05" units="cm"/>
      <inkml:brushProperty name="height" value="0.05" units="cm"/>
      <inkml:brushProperty name="color" value="#E71224"/>
    </inkml:brush>
  </inkml:definitions>
  <inkml:trace contextRef="#ctx0" brushRef="#br0">1 59 24575,'169'-7'0,"171"-29"0,-230 26 0,0 5 0,120 9 0,-139 4 0,135 28 0,-133-23 0,9 1 0,-57-7-1365,-24-5-5461</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06T21:29:48.934"/>
    </inkml:context>
    <inkml:brush xml:id="br0">
      <inkml:brushProperty name="width" value="0.05" units="cm"/>
      <inkml:brushProperty name="height" value="0.05" units="cm"/>
      <inkml:brushProperty name="color" value="#AB008B"/>
    </inkml:brush>
  </inkml:definitions>
  <inkml:trace contextRef="#ctx0" brushRef="#br0">0 0 24575,'580'0'0,"-528"4"0,0 1 0,-1 3 0,0 2 0,57 19 0,-39-10 0,85 12 0,-68-24 0,136-7 0,-87-3 0,-124 3-80,1-1 0,0-1-1,-1 0 1,1 0 0,-1-1-1,0-1 1,0 0 0,0 0-1,0-1 1,-1-1 0,1 1 0,-1-2-1,-1 1 1,1-2 0,-1 1-1,8-10 1,-5 5-6746</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06T21:29:48.934"/>
    </inkml:context>
    <inkml:brush xml:id="br0">
      <inkml:brushProperty name="width" value="0.05" units="cm"/>
      <inkml:brushProperty name="height" value="0.05" units="cm"/>
      <inkml:brushProperty name="color" value="#AB008B"/>
    </inkml:brush>
  </inkml:definitions>
  <inkml:trace contextRef="#ctx0" brushRef="#br0">0 0 24575,'580'0'0,"-528"4"0,0 1 0,-1 3 0,0 2 0,57 19 0,-39-10 0,85 12 0,-68-24 0,136-7 0,-87-3 0,-124 3-80,1-1 0,0-1-1,-1 0 1,1 0 0,-1-1-1,0-1 1,0 0 0,0 0-1,0-1 1,-1-1 0,1 1 0,-1-2-1,-1 1 1,1-2 0,-1 1-1,8-10 1,-5 5-6746</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6T01:12:07.452"/>
    </inkml:context>
    <inkml:brush xml:id="br0">
      <inkml:brushProperty name="width" value="0.05" units="cm"/>
      <inkml:brushProperty name="height" value="0.05" units="cm"/>
      <inkml:brushProperty name="color" value="#AB008B"/>
    </inkml:brush>
  </inkml:definitions>
  <inkml:trace contextRef="#ctx0" brushRef="#br0">0 0 24575,'580'0'0,"-528"4"0,0 1 0,-1 3 0,0 2 0,57 19 0,-39-10 0,85 12 0,-68-24 0,136-7 0,-87-3 0,-124 3-80,1-1 0,0-1-1,-1 0 1,1 0 0,-1-1-1,0-1 1,0 0 0,0 0-1,0-1 1,-1-1 0,1 1 0,-1-2-1,-1 1 1,1-2 0,-1 1-1,8-10 1,-5 5-6746</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6T01:12:07.452"/>
    </inkml:context>
    <inkml:brush xml:id="br0">
      <inkml:brushProperty name="width" value="0.05" units="cm"/>
      <inkml:brushProperty name="height" value="0.05" units="cm"/>
      <inkml:brushProperty name="color" value="#AB008B"/>
    </inkml:brush>
  </inkml:definitions>
  <inkml:trace contextRef="#ctx0" brushRef="#br0">0 0 24575,'580'0'0,"-528"4"0,0 1 0,-1 3 0,0 2 0,57 19 0,-39-10 0,85 12 0,-68-24 0,136-7 0,-87-3 0,-124 3-80,1-1 0,0-1-1,-1 0 1,1 0 0,-1-1-1,0-1 1,0 0 0,0 0-1,0-1 1,-1-1 0,1 1 0,-1-2-1,-1 1 1,1-2 0,-1 1-1,8-10 1,-5 5-6746</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6T01:12:07.453"/>
    </inkml:context>
    <inkml:brush xml:id="br0">
      <inkml:brushProperty name="width" value="0.05" units="cm"/>
      <inkml:brushProperty name="height" value="0.05" units="cm"/>
      <inkml:brushProperty name="color" value="#F6630D"/>
    </inkml:brush>
  </inkml:definitions>
  <inkml:trace contextRef="#ctx0" brushRef="#br0">1 85 24575,'15'2'0,"0"0"0,0 1 0,-1 0 0,1 1 0,-1 1 0,0 0 0,26 14 0,-22-11 0,0 0 0,1-1 0,0 0 0,20 3 0,32 2 0,1-3 0,0-3 0,143-6 0,-207-2 0,1 1 0,0-1 0,-1-1 0,1 1 0,-1-1 0,0-1 0,14-8 0,50-38 0,-51 33 0,29-17 0,-33 24 0,-1 1 0,2 1 0,-1 1 0,1 0 0,0 2 0,0 0 0,1 0 0,-1 2 0,1 1 0,27-1 0,298 6 0,-330-2 0,0-1 0,-1 2 0,1 0 0,-1 1 0,1 0 0,-1 1 0,0 0 0,15 8 0,-9-2 0,1 1 0,-1 1 0,-1 1 0,21 18 0,-20-16-682,39 24-1,-35-26-6143</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5T23:17:34.148"/>
    </inkml:context>
    <inkml:brush xml:id="br0">
      <inkml:brushProperty name="width" value="0.05" units="cm"/>
      <inkml:brushProperty name="height" value="0.05" units="cm"/>
      <inkml:brushProperty name="color" value="#AB008B"/>
    </inkml:brush>
  </inkml:definitions>
  <inkml:trace contextRef="#ctx0" brushRef="#br0">0 0 24575,'580'0'0,"-528"4"0,0 1 0,-1 3 0,0 2 0,57 19 0,-39-10 0,85 12 0,-68-24 0,136-7 0,-87-3 0,-124 3-80,1-1 0,0-1-1,-1 0 1,1 0 0,-1-1-1,0-1 1,0 0 0,0 0-1,0-1 1,-1-1 0,1 1 0,-1-2-1,-1 1 1,1-2 0,-1 1-1,8-10 1,-5 5-6746</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5T23:17:34.150"/>
    </inkml:context>
    <inkml:brush xml:id="br0">
      <inkml:brushProperty name="width" value="0.05" units="cm"/>
      <inkml:brushProperty name="height" value="0.05" units="cm"/>
      <inkml:brushProperty name="color" value="#AB008B"/>
    </inkml:brush>
  </inkml:definitions>
  <inkml:trace contextRef="#ctx0" brushRef="#br0">0 0 24575,'580'0'0,"-528"4"0,0 1 0,-1 3 0,0 2 0,57 19 0,-39-10 0,85 12 0,-68-24 0,136-7 0,-87-3 0,-124 3-80,1-1 0,0-1-1,-1 0 1,1 0 0,-1-1-1,0-1 1,0 0 0,0 0-1,0-1 1,-1-1 0,1 1 0,-1-2-1,-1 1 1,1-2 0,-1 1-1,8-10 1,-5 5-6746</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06T01:12:07.452"/>
    </inkml:context>
    <inkml:brush xml:id="br0">
      <inkml:brushProperty name="width" value="0.05" units="cm"/>
      <inkml:brushProperty name="height" value="0.05" units="cm"/>
      <inkml:brushProperty name="color" value="#AB008B"/>
    </inkml:brush>
  </inkml:definitions>
  <inkml:trace contextRef="#ctx0" brushRef="#br0">0 0 24575,'580'0'0,"-528"4"0,0 1 0,-1 3 0,0 2 0,57 19 0,-39-10 0,85 12 0,-68-24 0,136-7 0,-87-3 0,-124 3-80,1-1 0,0-1-1,-1 0 1,1 0 0,-1-1-1,0-1 1,0 0 0,0 0-1,0-1 1,-1-1 0,1 1 0,-1-2-1,-1 1 1,1-2 0,-1 1-1,8-10 1,-5 5-6746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BB655A-46AA-44F5-9EC3-C06F61BBCBFF}" type="datetimeFigureOut">
              <a:rPr lang="en-US" smtClean="0"/>
              <a:t>7/13/2025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3A7350-5235-4471-83CB-C566E33F8B14}" type="slidenum">
              <a:rPr lang="en-US" smtClean="0"/>
              <a:t>‹#›</a:t>
            </a:fld>
            <a:endParaRPr lang="en-US"/>
          </a:p>
        </p:txBody>
      </p:sp>
    </p:spTree>
    <p:extLst>
      <p:ext uri="{BB962C8B-B14F-4D97-AF65-F5344CB8AC3E}">
        <p14:creationId xmlns:p14="http://schemas.microsoft.com/office/powerpoint/2010/main" val="2807799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a:t>
            </a:fld>
            <a:endParaRPr lang="en-US"/>
          </a:p>
        </p:txBody>
      </p:sp>
    </p:spTree>
    <p:extLst>
      <p:ext uri="{BB962C8B-B14F-4D97-AF65-F5344CB8AC3E}">
        <p14:creationId xmlns:p14="http://schemas.microsoft.com/office/powerpoint/2010/main" val="16666392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B43739-46B7-3C88-1D60-E190981B85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BD52E8-408B-371C-8060-9C1E1FD7BD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999969-3C19-1B34-0470-3237BB55E55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F525FF8-AB17-8A97-E434-13F597F721F6}"/>
              </a:ext>
            </a:extLst>
          </p:cNvPr>
          <p:cNvSpPr>
            <a:spLocks noGrp="1"/>
          </p:cNvSpPr>
          <p:nvPr>
            <p:ph type="sldNum" sz="quarter" idx="5"/>
          </p:nvPr>
        </p:nvSpPr>
        <p:spPr/>
        <p:txBody>
          <a:bodyPr/>
          <a:lstStyle/>
          <a:p>
            <a:fld id="{303A7350-5235-4471-83CB-C566E33F8B14}" type="slidenum">
              <a:rPr lang="en-US" smtClean="0"/>
              <a:t>10</a:t>
            </a:fld>
            <a:endParaRPr lang="en-US"/>
          </a:p>
        </p:txBody>
      </p:sp>
    </p:spTree>
    <p:extLst>
      <p:ext uri="{BB962C8B-B14F-4D97-AF65-F5344CB8AC3E}">
        <p14:creationId xmlns:p14="http://schemas.microsoft.com/office/powerpoint/2010/main" val="175469977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100</a:t>
            </a:fld>
            <a:endParaRPr lang="en-US"/>
          </a:p>
        </p:txBody>
      </p:sp>
    </p:spTree>
    <p:extLst>
      <p:ext uri="{BB962C8B-B14F-4D97-AF65-F5344CB8AC3E}">
        <p14:creationId xmlns:p14="http://schemas.microsoft.com/office/powerpoint/2010/main" val="99732005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101</a:t>
            </a:fld>
            <a:endParaRPr lang="en-US"/>
          </a:p>
        </p:txBody>
      </p:sp>
    </p:spTree>
    <p:extLst>
      <p:ext uri="{BB962C8B-B14F-4D97-AF65-F5344CB8AC3E}">
        <p14:creationId xmlns:p14="http://schemas.microsoft.com/office/powerpoint/2010/main" val="182858484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38DAB0-C2D5-3408-716F-2AB4702C0B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F243FD-B6F5-CBC5-4576-24445EF608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D9819B-2CC6-AC0F-9671-8D813FCCF2F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CDB5E2B-4287-5D32-D068-8300070A865F}"/>
              </a:ext>
            </a:extLst>
          </p:cNvPr>
          <p:cNvSpPr>
            <a:spLocks noGrp="1"/>
          </p:cNvSpPr>
          <p:nvPr>
            <p:ph type="sldNum" sz="quarter" idx="5"/>
          </p:nvPr>
        </p:nvSpPr>
        <p:spPr/>
        <p:txBody>
          <a:bodyPr/>
          <a:lstStyle/>
          <a:p>
            <a:fld id="{303A7350-5235-4471-83CB-C566E33F8B14}" type="slidenum">
              <a:rPr lang="en-US" smtClean="0"/>
              <a:t>102</a:t>
            </a:fld>
            <a:endParaRPr lang="en-US"/>
          </a:p>
        </p:txBody>
      </p:sp>
    </p:spTree>
    <p:extLst>
      <p:ext uri="{BB962C8B-B14F-4D97-AF65-F5344CB8AC3E}">
        <p14:creationId xmlns:p14="http://schemas.microsoft.com/office/powerpoint/2010/main" val="383581595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2FC37-4454-9601-F61C-7F783DAE33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145DD0-AE1D-9133-3FA1-519B483432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13B9C2-ED17-97DA-73E1-8846531D4B7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26DCBE5-C99B-3F1C-4AAA-DD6483BAB249}"/>
              </a:ext>
            </a:extLst>
          </p:cNvPr>
          <p:cNvSpPr>
            <a:spLocks noGrp="1"/>
          </p:cNvSpPr>
          <p:nvPr>
            <p:ph type="sldNum" sz="quarter" idx="5"/>
          </p:nvPr>
        </p:nvSpPr>
        <p:spPr/>
        <p:txBody>
          <a:bodyPr/>
          <a:lstStyle/>
          <a:p>
            <a:fld id="{303A7350-5235-4471-83CB-C566E33F8B14}" type="slidenum">
              <a:rPr lang="en-US" smtClean="0"/>
              <a:t>103</a:t>
            </a:fld>
            <a:endParaRPr lang="en-US"/>
          </a:p>
        </p:txBody>
      </p:sp>
    </p:spTree>
    <p:extLst>
      <p:ext uri="{BB962C8B-B14F-4D97-AF65-F5344CB8AC3E}">
        <p14:creationId xmlns:p14="http://schemas.microsoft.com/office/powerpoint/2010/main" val="78665126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104</a:t>
            </a:fld>
            <a:endParaRPr lang="en-US"/>
          </a:p>
        </p:txBody>
      </p:sp>
    </p:spTree>
    <p:extLst>
      <p:ext uri="{BB962C8B-B14F-4D97-AF65-F5344CB8AC3E}">
        <p14:creationId xmlns:p14="http://schemas.microsoft.com/office/powerpoint/2010/main" val="38124262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105</a:t>
            </a:fld>
            <a:endParaRPr lang="en-US"/>
          </a:p>
        </p:txBody>
      </p:sp>
    </p:spTree>
    <p:extLst>
      <p:ext uri="{BB962C8B-B14F-4D97-AF65-F5344CB8AC3E}">
        <p14:creationId xmlns:p14="http://schemas.microsoft.com/office/powerpoint/2010/main" val="182003145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106</a:t>
            </a:fld>
            <a:endParaRPr lang="en-US"/>
          </a:p>
        </p:txBody>
      </p:sp>
    </p:spTree>
    <p:extLst>
      <p:ext uri="{BB962C8B-B14F-4D97-AF65-F5344CB8AC3E}">
        <p14:creationId xmlns:p14="http://schemas.microsoft.com/office/powerpoint/2010/main" val="70887721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107</a:t>
            </a:fld>
            <a:endParaRPr lang="en-US"/>
          </a:p>
        </p:txBody>
      </p:sp>
    </p:spTree>
    <p:extLst>
      <p:ext uri="{BB962C8B-B14F-4D97-AF65-F5344CB8AC3E}">
        <p14:creationId xmlns:p14="http://schemas.microsoft.com/office/powerpoint/2010/main" val="400415705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108</a:t>
            </a:fld>
            <a:endParaRPr lang="en-US"/>
          </a:p>
        </p:txBody>
      </p:sp>
    </p:spTree>
    <p:extLst>
      <p:ext uri="{BB962C8B-B14F-4D97-AF65-F5344CB8AC3E}">
        <p14:creationId xmlns:p14="http://schemas.microsoft.com/office/powerpoint/2010/main" val="165478080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109</a:t>
            </a:fld>
            <a:endParaRPr lang="en-US"/>
          </a:p>
        </p:txBody>
      </p:sp>
    </p:spTree>
    <p:extLst>
      <p:ext uri="{BB962C8B-B14F-4D97-AF65-F5344CB8AC3E}">
        <p14:creationId xmlns:p14="http://schemas.microsoft.com/office/powerpoint/2010/main" val="17842259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B00B90-A9E4-A7C2-AD40-026A3D6F8A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605615-45A6-AE87-09CE-0B795819D5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34C50E-DFF3-DD83-02E9-B04A70E1EA4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4EEE57E-A857-38C9-B9F3-5FE0220B2ECB}"/>
              </a:ext>
            </a:extLst>
          </p:cNvPr>
          <p:cNvSpPr>
            <a:spLocks noGrp="1"/>
          </p:cNvSpPr>
          <p:nvPr>
            <p:ph type="sldNum" sz="quarter" idx="5"/>
          </p:nvPr>
        </p:nvSpPr>
        <p:spPr/>
        <p:txBody>
          <a:bodyPr/>
          <a:lstStyle/>
          <a:p>
            <a:fld id="{303A7350-5235-4471-83CB-C566E33F8B14}" type="slidenum">
              <a:rPr lang="en-US" smtClean="0"/>
              <a:t>11</a:t>
            </a:fld>
            <a:endParaRPr lang="en-US"/>
          </a:p>
        </p:txBody>
      </p:sp>
    </p:spTree>
    <p:extLst>
      <p:ext uri="{BB962C8B-B14F-4D97-AF65-F5344CB8AC3E}">
        <p14:creationId xmlns:p14="http://schemas.microsoft.com/office/powerpoint/2010/main" val="364062494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110</a:t>
            </a:fld>
            <a:endParaRPr lang="en-US"/>
          </a:p>
        </p:txBody>
      </p:sp>
    </p:spTree>
    <p:extLst>
      <p:ext uri="{BB962C8B-B14F-4D97-AF65-F5344CB8AC3E}">
        <p14:creationId xmlns:p14="http://schemas.microsoft.com/office/powerpoint/2010/main" val="377023897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111</a:t>
            </a:fld>
            <a:endParaRPr lang="en-US"/>
          </a:p>
        </p:txBody>
      </p:sp>
    </p:spTree>
    <p:extLst>
      <p:ext uri="{BB962C8B-B14F-4D97-AF65-F5344CB8AC3E}">
        <p14:creationId xmlns:p14="http://schemas.microsoft.com/office/powerpoint/2010/main" val="374898611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112</a:t>
            </a:fld>
            <a:endParaRPr lang="en-US"/>
          </a:p>
        </p:txBody>
      </p:sp>
    </p:spTree>
    <p:extLst>
      <p:ext uri="{BB962C8B-B14F-4D97-AF65-F5344CB8AC3E}">
        <p14:creationId xmlns:p14="http://schemas.microsoft.com/office/powerpoint/2010/main" val="228225948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113</a:t>
            </a:fld>
            <a:endParaRPr lang="en-US"/>
          </a:p>
        </p:txBody>
      </p:sp>
    </p:spTree>
    <p:extLst>
      <p:ext uri="{BB962C8B-B14F-4D97-AF65-F5344CB8AC3E}">
        <p14:creationId xmlns:p14="http://schemas.microsoft.com/office/powerpoint/2010/main" val="275152424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114</a:t>
            </a:fld>
            <a:endParaRPr lang="en-US"/>
          </a:p>
        </p:txBody>
      </p:sp>
    </p:spTree>
    <p:extLst>
      <p:ext uri="{BB962C8B-B14F-4D97-AF65-F5344CB8AC3E}">
        <p14:creationId xmlns:p14="http://schemas.microsoft.com/office/powerpoint/2010/main" val="19742303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115</a:t>
            </a:fld>
            <a:endParaRPr lang="en-US"/>
          </a:p>
        </p:txBody>
      </p:sp>
    </p:spTree>
    <p:extLst>
      <p:ext uri="{BB962C8B-B14F-4D97-AF65-F5344CB8AC3E}">
        <p14:creationId xmlns:p14="http://schemas.microsoft.com/office/powerpoint/2010/main" val="301590571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116</a:t>
            </a:fld>
            <a:endParaRPr lang="en-US"/>
          </a:p>
        </p:txBody>
      </p:sp>
    </p:spTree>
    <p:extLst>
      <p:ext uri="{BB962C8B-B14F-4D97-AF65-F5344CB8AC3E}">
        <p14:creationId xmlns:p14="http://schemas.microsoft.com/office/powerpoint/2010/main" val="169244868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117</a:t>
            </a:fld>
            <a:endParaRPr lang="en-US"/>
          </a:p>
        </p:txBody>
      </p:sp>
    </p:spTree>
    <p:extLst>
      <p:ext uri="{BB962C8B-B14F-4D97-AF65-F5344CB8AC3E}">
        <p14:creationId xmlns:p14="http://schemas.microsoft.com/office/powerpoint/2010/main" val="323606589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118</a:t>
            </a:fld>
            <a:endParaRPr lang="en-US"/>
          </a:p>
        </p:txBody>
      </p:sp>
    </p:spTree>
    <p:extLst>
      <p:ext uri="{BB962C8B-B14F-4D97-AF65-F5344CB8AC3E}">
        <p14:creationId xmlns:p14="http://schemas.microsoft.com/office/powerpoint/2010/main" val="160570685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119</a:t>
            </a:fld>
            <a:endParaRPr lang="en-US"/>
          </a:p>
        </p:txBody>
      </p:sp>
    </p:spTree>
    <p:extLst>
      <p:ext uri="{BB962C8B-B14F-4D97-AF65-F5344CB8AC3E}">
        <p14:creationId xmlns:p14="http://schemas.microsoft.com/office/powerpoint/2010/main" val="2599457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B00B90-A9E4-A7C2-AD40-026A3D6F8A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605615-45A6-AE87-09CE-0B795819D5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34C50E-DFF3-DD83-02E9-B04A70E1EA4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4EEE57E-A857-38C9-B9F3-5FE0220B2ECB}"/>
              </a:ext>
            </a:extLst>
          </p:cNvPr>
          <p:cNvSpPr>
            <a:spLocks noGrp="1"/>
          </p:cNvSpPr>
          <p:nvPr>
            <p:ph type="sldNum" sz="quarter" idx="5"/>
          </p:nvPr>
        </p:nvSpPr>
        <p:spPr/>
        <p:txBody>
          <a:bodyPr/>
          <a:lstStyle/>
          <a:p>
            <a:fld id="{303A7350-5235-4471-83CB-C566E33F8B14}" type="slidenum">
              <a:rPr lang="en-US" smtClean="0"/>
              <a:t>12</a:t>
            </a:fld>
            <a:endParaRPr lang="en-US"/>
          </a:p>
        </p:txBody>
      </p:sp>
    </p:spTree>
    <p:extLst>
      <p:ext uri="{BB962C8B-B14F-4D97-AF65-F5344CB8AC3E}">
        <p14:creationId xmlns:p14="http://schemas.microsoft.com/office/powerpoint/2010/main" val="276667461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120</a:t>
            </a:fld>
            <a:endParaRPr lang="en-US"/>
          </a:p>
        </p:txBody>
      </p:sp>
    </p:spTree>
    <p:extLst>
      <p:ext uri="{BB962C8B-B14F-4D97-AF65-F5344CB8AC3E}">
        <p14:creationId xmlns:p14="http://schemas.microsoft.com/office/powerpoint/2010/main" val="336674581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121</a:t>
            </a:fld>
            <a:endParaRPr lang="en-US"/>
          </a:p>
        </p:txBody>
      </p:sp>
    </p:spTree>
    <p:extLst>
      <p:ext uri="{BB962C8B-B14F-4D97-AF65-F5344CB8AC3E}">
        <p14:creationId xmlns:p14="http://schemas.microsoft.com/office/powerpoint/2010/main" val="196144313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122</a:t>
            </a:fld>
            <a:endParaRPr lang="en-US"/>
          </a:p>
        </p:txBody>
      </p:sp>
    </p:spTree>
    <p:extLst>
      <p:ext uri="{BB962C8B-B14F-4D97-AF65-F5344CB8AC3E}">
        <p14:creationId xmlns:p14="http://schemas.microsoft.com/office/powerpoint/2010/main" val="309189589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123</a:t>
            </a:fld>
            <a:endParaRPr lang="en-US"/>
          </a:p>
        </p:txBody>
      </p:sp>
    </p:spTree>
    <p:extLst>
      <p:ext uri="{BB962C8B-B14F-4D97-AF65-F5344CB8AC3E}">
        <p14:creationId xmlns:p14="http://schemas.microsoft.com/office/powerpoint/2010/main" val="138701549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124</a:t>
            </a:fld>
            <a:endParaRPr lang="en-US"/>
          </a:p>
        </p:txBody>
      </p:sp>
    </p:spTree>
    <p:extLst>
      <p:ext uri="{BB962C8B-B14F-4D97-AF65-F5344CB8AC3E}">
        <p14:creationId xmlns:p14="http://schemas.microsoft.com/office/powerpoint/2010/main" val="162375777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125</a:t>
            </a:fld>
            <a:endParaRPr lang="en-US"/>
          </a:p>
        </p:txBody>
      </p:sp>
    </p:spTree>
    <p:extLst>
      <p:ext uri="{BB962C8B-B14F-4D97-AF65-F5344CB8AC3E}">
        <p14:creationId xmlns:p14="http://schemas.microsoft.com/office/powerpoint/2010/main" val="52154737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126</a:t>
            </a:fld>
            <a:endParaRPr lang="en-US"/>
          </a:p>
        </p:txBody>
      </p:sp>
    </p:spTree>
    <p:extLst>
      <p:ext uri="{BB962C8B-B14F-4D97-AF65-F5344CB8AC3E}">
        <p14:creationId xmlns:p14="http://schemas.microsoft.com/office/powerpoint/2010/main" val="280839990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127</a:t>
            </a:fld>
            <a:endParaRPr lang="en-US"/>
          </a:p>
        </p:txBody>
      </p:sp>
    </p:spTree>
    <p:extLst>
      <p:ext uri="{BB962C8B-B14F-4D97-AF65-F5344CB8AC3E}">
        <p14:creationId xmlns:p14="http://schemas.microsoft.com/office/powerpoint/2010/main" val="110602197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128</a:t>
            </a:fld>
            <a:endParaRPr lang="en-US"/>
          </a:p>
        </p:txBody>
      </p:sp>
    </p:spTree>
    <p:extLst>
      <p:ext uri="{BB962C8B-B14F-4D97-AF65-F5344CB8AC3E}">
        <p14:creationId xmlns:p14="http://schemas.microsoft.com/office/powerpoint/2010/main" val="1583667813"/>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129</a:t>
            </a:fld>
            <a:endParaRPr lang="en-US"/>
          </a:p>
        </p:txBody>
      </p:sp>
    </p:spTree>
    <p:extLst>
      <p:ext uri="{BB962C8B-B14F-4D97-AF65-F5344CB8AC3E}">
        <p14:creationId xmlns:p14="http://schemas.microsoft.com/office/powerpoint/2010/main" val="12375055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4F3F6-77EE-E15E-F110-FDB63A1A51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3091FE-2A7A-834F-5AD9-CD05BA9EB9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5E7F4B-2804-ABEA-AFB0-24515FE6F8B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60A5B40-EEAA-FFB9-F659-B2B593B196D7}"/>
              </a:ext>
            </a:extLst>
          </p:cNvPr>
          <p:cNvSpPr>
            <a:spLocks noGrp="1"/>
          </p:cNvSpPr>
          <p:nvPr>
            <p:ph type="sldNum" sz="quarter" idx="5"/>
          </p:nvPr>
        </p:nvSpPr>
        <p:spPr/>
        <p:txBody>
          <a:bodyPr/>
          <a:lstStyle/>
          <a:p>
            <a:fld id="{303A7350-5235-4471-83CB-C566E33F8B14}" type="slidenum">
              <a:rPr lang="en-US" smtClean="0"/>
              <a:t>13</a:t>
            </a:fld>
            <a:endParaRPr lang="en-US"/>
          </a:p>
        </p:txBody>
      </p:sp>
    </p:spTree>
    <p:extLst>
      <p:ext uri="{BB962C8B-B14F-4D97-AF65-F5344CB8AC3E}">
        <p14:creationId xmlns:p14="http://schemas.microsoft.com/office/powerpoint/2010/main" val="40519625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130</a:t>
            </a:fld>
            <a:endParaRPr lang="en-US"/>
          </a:p>
        </p:txBody>
      </p:sp>
    </p:spTree>
    <p:extLst>
      <p:ext uri="{BB962C8B-B14F-4D97-AF65-F5344CB8AC3E}">
        <p14:creationId xmlns:p14="http://schemas.microsoft.com/office/powerpoint/2010/main" val="1582224358"/>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131</a:t>
            </a:fld>
            <a:endParaRPr lang="en-US"/>
          </a:p>
        </p:txBody>
      </p:sp>
    </p:spTree>
    <p:extLst>
      <p:ext uri="{BB962C8B-B14F-4D97-AF65-F5344CB8AC3E}">
        <p14:creationId xmlns:p14="http://schemas.microsoft.com/office/powerpoint/2010/main" val="285633824"/>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132</a:t>
            </a:fld>
            <a:endParaRPr lang="en-US"/>
          </a:p>
        </p:txBody>
      </p:sp>
    </p:spTree>
    <p:extLst>
      <p:ext uri="{BB962C8B-B14F-4D97-AF65-F5344CB8AC3E}">
        <p14:creationId xmlns:p14="http://schemas.microsoft.com/office/powerpoint/2010/main" val="160862425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133</a:t>
            </a:fld>
            <a:endParaRPr lang="en-US"/>
          </a:p>
        </p:txBody>
      </p:sp>
    </p:spTree>
    <p:extLst>
      <p:ext uri="{BB962C8B-B14F-4D97-AF65-F5344CB8AC3E}">
        <p14:creationId xmlns:p14="http://schemas.microsoft.com/office/powerpoint/2010/main" val="369800593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134</a:t>
            </a:fld>
            <a:endParaRPr lang="en-US"/>
          </a:p>
        </p:txBody>
      </p:sp>
    </p:spTree>
    <p:extLst>
      <p:ext uri="{BB962C8B-B14F-4D97-AF65-F5344CB8AC3E}">
        <p14:creationId xmlns:p14="http://schemas.microsoft.com/office/powerpoint/2010/main" val="133942437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135</a:t>
            </a:fld>
            <a:endParaRPr lang="en-US"/>
          </a:p>
        </p:txBody>
      </p:sp>
    </p:spTree>
    <p:extLst>
      <p:ext uri="{BB962C8B-B14F-4D97-AF65-F5344CB8AC3E}">
        <p14:creationId xmlns:p14="http://schemas.microsoft.com/office/powerpoint/2010/main" val="128596427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136</a:t>
            </a:fld>
            <a:endParaRPr lang="en-US"/>
          </a:p>
        </p:txBody>
      </p:sp>
    </p:spTree>
    <p:extLst>
      <p:ext uri="{BB962C8B-B14F-4D97-AF65-F5344CB8AC3E}">
        <p14:creationId xmlns:p14="http://schemas.microsoft.com/office/powerpoint/2010/main" val="2117337764"/>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137</a:t>
            </a:fld>
            <a:endParaRPr lang="en-US"/>
          </a:p>
        </p:txBody>
      </p:sp>
    </p:spTree>
    <p:extLst>
      <p:ext uri="{BB962C8B-B14F-4D97-AF65-F5344CB8AC3E}">
        <p14:creationId xmlns:p14="http://schemas.microsoft.com/office/powerpoint/2010/main" val="87432119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138</a:t>
            </a:fld>
            <a:endParaRPr lang="en-US"/>
          </a:p>
        </p:txBody>
      </p:sp>
    </p:spTree>
    <p:extLst>
      <p:ext uri="{BB962C8B-B14F-4D97-AF65-F5344CB8AC3E}">
        <p14:creationId xmlns:p14="http://schemas.microsoft.com/office/powerpoint/2010/main" val="174248532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139</a:t>
            </a:fld>
            <a:endParaRPr lang="en-US"/>
          </a:p>
        </p:txBody>
      </p:sp>
    </p:spTree>
    <p:extLst>
      <p:ext uri="{BB962C8B-B14F-4D97-AF65-F5344CB8AC3E}">
        <p14:creationId xmlns:p14="http://schemas.microsoft.com/office/powerpoint/2010/main" val="41430638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CAA88-3AF2-E6C8-8C7B-224C07F942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230AB2-1197-658D-9082-DBA1B058FE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DBB8FA-B316-6E5F-02B9-4AD1635BD08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B320A8E-3C62-F9CA-CC3B-C083F8084561}"/>
              </a:ext>
            </a:extLst>
          </p:cNvPr>
          <p:cNvSpPr>
            <a:spLocks noGrp="1"/>
          </p:cNvSpPr>
          <p:nvPr>
            <p:ph type="sldNum" sz="quarter" idx="5"/>
          </p:nvPr>
        </p:nvSpPr>
        <p:spPr/>
        <p:txBody>
          <a:bodyPr/>
          <a:lstStyle/>
          <a:p>
            <a:fld id="{303A7350-5235-4471-83CB-C566E33F8B14}" type="slidenum">
              <a:rPr lang="en-US" smtClean="0"/>
              <a:t>14</a:t>
            </a:fld>
            <a:endParaRPr lang="en-US"/>
          </a:p>
        </p:txBody>
      </p:sp>
    </p:spTree>
    <p:extLst>
      <p:ext uri="{BB962C8B-B14F-4D97-AF65-F5344CB8AC3E}">
        <p14:creationId xmlns:p14="http://schemas.microsoft.com/office/powerpoint/2010/main" val="200505293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86B74-06D2-3224-C55D-5071F74071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289A6E-9603-A215-AAD4-83948B02BF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A09AE7-E2D4-1EB8-441D-ADE2C5D53F5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BC7BE8E-36E9-B84A-8790-F1A6619B8E19}"/>
              </a:ext>
            </a:extLst>
          </p:cNvPr>
          <p:cNvSpPr>
            <a:spLocks noGrp="1"/>
          </p:cNvSpPr>
          <p:nvPr>
            <p:ph type="sldNum" sz="quarter" idx="5"/>
          </p:nvPr>
        </p:nvSpPr>
        <p:spPr/>
        <p:txBody>
          <a:bodyPr/>
          <a:lstStyle/>
          <a:p>
            <a:fld id="{303A7350-5235-4471-83CB-C566E33F8B14}" type="slidenum">
              <a:rPr lang="en-US" smtClean="0"/>
              <a:t>140</a:t>
            </a:fld>
            <a:endParaRPr lang="en-US"/>
          </a:p>
        </p:txBody>
      </p:sp>
    </p:spTree>
    <p:extLst>
      <p:ext uri="{BB962C8B-B14F-4D97-AF65-F5344CB8AC3E}">
        <p14:creationId xmlns:p14="http://schemas.microsoft.com/office/powerpoint/2010/main" val="421801437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141</a:t>
            </a:fld>
            <a:endParaRPr lang="en-US"/>
          </a:p>
        </p:txBody>
      </p:sp>
    </p:spTree>
    <p:extLst>
      <p:ext uri="{BB962C8B-B14F-4D97-AF65-F5344CB8AC3E}">
        <p14:creationId xmlns:p14="http://schemas.microsoft.com/office/powerpoint/2010/main" val="1282344104"/>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142</a:t>
            </a:fld>
            <a:endParaRPr lang="en-US"/>
          </a:p>
        </p:txBody>
      </p:sp>
    </p:spTree>
    <p:extLst>
      <p:ext uri="{BB962C8B-B14F-4D97-AF65-F5344CB8AC3E}">
        <p14:creationId xmlns:p14="http://schemas.microsoft.com/office/powerpoint/2010/main" val="3564349455"/>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143</a:t>
            </a:fld>
            <a:endParaRPr lang="en-US"/>
          </a:p>
        </p:txBody>
      </p:sp>
    </p:spTree>
    <p:extLst>
      <p:ext uri="{BB962C8B-B14F-4D97-AF65-F5344CB8AC3E}">
        <p14:creationId xmlns:p14="http://schemas.microsoft.com/office/powerpoint/2010/main" val="163946360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144</a:t>
            </a:fld>
            <a:endParaRPr lang="en-US"/>
          </a:p>
        </p:txBody>
      </p:sp>
    </p:spTree>
    <p:extLst>
      <p:ext uri="{BB962C8B-B14F-4D97-AF65-F5344CB8AC3E}">
        <p14:creationId xmlns:p14="http://schemas.microsoft.com/office/powerpoint/2010/main" val="4002158880"/>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145</a:t>
            </a:fld>
            <a:endParaRPr lang="en-US"/>
          </a:p>
        </p:txBody>
      </p:sp>
    </p:spTree>
    <p:extLst>
      <p:ext uri="{BB962C8B-B14F-4D97-AF65-F5344CB8AC3E}">
        <p14:creationId xmlns:p14="http://schemas.microsoft.com/office/powerpoint/2010/main" val="3367650953"/>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146</a:t>
            </a:fld>
            <a:endParaRPr lang="en-US"/>
          </a:p>
        </p:txBody>
      </p:sp>
    </p:spTree>
    <p:extLst>
      <p:ext uri="{BB962C8B-B14F-4D97-AF65-F5344CB8AC3E}">
        <p14:creationId xmlns:p14="http://schemas.microsoft.com/office/powerpoint/2010/main" val="1348754127"/>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147</a:t>
            </a:fld>
            <a:endParaRPr lang="en-US"/>
          </a:p>
        </p:txBody>
      </p:sp>
    </p:spTree>
    <p:extLst>
      <p:ext uri="{BB962C8B-B14F-4D97-AF65-F5344CB8AC3E}">
        <p14:creationId xmlns:p14="http://schemas.microsoft.com/office/powerpoint/2010/main" val="2162501920"/>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148</a:t>
            </a:fld>
            <a:endParaRPr lang="en-US"/>
          </a:p>
        </p:txBody>
      </p:sp>
    </p:spTree>
    <p:extLst>
      <p:ext uri="{BB962C8B-B14F-4D97-AF65-F5344CB8AC3E}">
        <p14:creationId xmlns:p14="http://schemas.microsoft.com/office/powerpoint/2010/main" val="2138789725"/>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149</a:t>
            </a:fld>
            <a:endParaRPr lang="en-US"/>
          </a:p>
        </p:txBody>
      </p:sp>
    </p:spTree>
    <p:extLst>
      <p:ext uri="{BB962C8B-B14F-4D97-AF65-F5344CB8AC3E}">
        <p14:creationId xmlns:p14="http://schemas.microsoft.com/office/powerpoint/2010/main" val="1316987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CAA88-3AF2-E6C8-8C7B-224C07F942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230AB2-1197-658D-9082-DBA1B058FE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DBB8FA-B316-6E5F-02B9-4AD1635BD08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B320A8E-3C62-F9CA-CC3B-C083F8084561}"/>
              </a:ext>
            </a:extLst>
          </p:cNvPr>
          <p:cNvSpPr>
            <a:spLocks noGrp="1"/>
          </p:cNvSpPr>
          <p:nvPr>
            <p:ph type="sldNum" sz="quarter" idx="5"/>
          </p:nvPr>
        </p:nvSpPr>
        <p:spPr/>
        <p:txBody>
          <a:bodyPr/>
          <a:lstStyle/>
          <a:p>
            <a:fld id="{303A7350-5235-4471-83CB-C566E33F8B14}" type="slidenum">
              <a:rPr lang="en-US" smtClean="0"/>
              <a:t>15</a:t>
            </a:fld>
            <a:endParaRPr lang="en-US"/>
          </a:p>
        </p:txBody>
      </p:sp>
    </p:spTree>
    <p:extLst>
      <p:ext uri="{BB962C8B-B14F-4D97-AF65-F5344CB8AC3E}">
        <p14:creationId xmlns:p14="http://schemas.microsoft.com/office/powerpoint/2010/main" val="2829730299"/>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150</a:t>
            </a:fld>
            <a:endParaRPr lang="en-US"/>
          </a:p>
        </p:txBody>
      </p:sp>
    </p:spTree>
    <p:extLst>
      <p:ext uri="{BB962C8B-B14F-4D97-AF65-F5344CB8AC3E}">
        <p14:creationId xmlns:p14="http://schemas.microsoft.com/office/powerpoint/2010/main" val="3683196154"/>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151</a:t>
            </a:fld>
            <a:endParaRPr lang="en-US"/>
          </a:p>
        </p:txBody>
      </p:sp>
    </p:spTree>
    <p:extLst>
      <p:ext uri="{BB962C8B-B14F-4D97-AF65-F5344CB8AC3E}">
        <p14:creationId xmlns:p14="http://schemas.microsoft.com/office/powerpoint/2010/main" val="2778667523"/>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152</a:t>
            </a:fld>
            <a:endParaRPr lang="en-US"/>
          </a:p>
        </p:txBody>
      </p:sp>
    </p:spTree>
    <p:extLst>
      <p:ext uri="{BB962C8B-B14F-4D97-AF65-F5344CB8AC3E}">
        <p14:creationId xmlns:p14="http://schemas.microsoft.com/office/powerpoint/2010/main" val="2907701095"/>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153</a:t>
            </a:fld>
            <a:endParaRPr lang="en-US"/>
          </a:p>
        </p:txBody>
      </p:sp>
    </p:spTree>
    <p:extLst>
      <p:ext uri="{BB962C8B-B14F-4D97-AF65-F5344CB8AC3E}">
        <p14:creationId xmlns:p14="http://schemas.microsoft.com/office/powerpoint/2010/main" val="535728870"/>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154</a:t>
            </a:fld>
            <a:endParaRPr lang="en-US"/>
          </a:p>
        </p:txBody>
      </p:sp>
    </p:spTree>
    <p:extLst>
      <p:ext uri="{BB962C8B-B14F-4D97-AF65-F5344CB8AC3E}">
        <p14:creationId xmlns:p14="http://schemas.microsoft.com/office/powerpoint/2010/main" val="4239156289"/>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155</a:t>
            </a:fld>
            <a:endParaRPr lang="en-US"/>
          </a:p>
        </p:txBody>
      </p:sp>
    </p:spTree>
    <p:extLst>
      <p:ext uri="{BB962C8B-B14F-4D97-AF65-F5344CB8AC3E}">
        <p14:creationId xmlns:p14="http://schemas.microsoft.com/office/powerpoint/2010/main" val="2212625725"/>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156</a:t>
            </a:fld>
            <a:endParaRPr lang="en-US"/>
          </a:p>
        </p:txBody>
      </p:sp>
    </p:spTree>
    <p:extLst>
      <p:ext uri="{BB962C8B-B14F-4D97-AF65-F5344CB8AC3E}">
        <p14:creationId xmlns:p14="http://schemas.microsoft.com/office/powerpoint/2010/main" val="1761002581"/>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157</a:t>
            </a:fld>
            <a:endParaRPr lang="en-US"/>
          </a:p>
        </p:txBody>
      </p:sp>
    </p:spTree>
    <p:extLst>
      <p:ext uri="{BB962C8B-B14F-4D97-AF65-F5344CB8AC3E}">
        <p14:creationId xmlns:p14="http://schemas.microsoft.com/office/powerpoint/2010/main" val="3277408846"/>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158</a:t>
            </a:fld>
            <a:endParaRPr lang="en-US"/>
          </a:p>
        </p:txBody>
      </p:sp>
    </p:spTree>
    <p:extLst>
      <p:ext uri="{BB962C8B-B14F-4D97-AF65-F5344CB8AC3E}">
        <p14:creationId xmlns:p14="http://schemas.microsoft.com/office/powerpoint/2010/main" val="817521390"/>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159</a:t>
            </a:fld>
            <a:endParaRPr lang="en-US"/>
          </a:p>
        </p:txBody>
      </p:sp>
    </p:spTree>
    <p:extLst>
      <p:ext uri="{BB962C8B-B14F-4D97-AF65-F5344CB8AC3E}">
        <p14:creationId xmlns:p14="http://schemas.microsoft.com/office/powerpoint/2010/main" val="19756501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a:t>
            </a:fld>
            <a:endParaRPr lang="en-US"/>
          </a:p>
        </p:txBody>
      </p:sp>
    </p:spTree>
    <p:extLst>
      <p:ext uri="{BB962C8B-B14F-4D97-AF65-F5344CB8AC3E}">
        <p14:creationId xmlns:p14="http://schemas.microsoft.com/office/powerpoint/2010/main" val="3149784964"/>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160</a:t>
            </a:fld>
            <a:endParaRPr lang="en-US"/>
          </a:p>
        </p:txBody>
      </p:sp>
    </p:spTree>
    <p:extLst>
      <p:ext uri="{BB962C8B-B14F-4D97-AF65-F5344CB8AC3E}">
        <p14:creationId xmlns:p14="http://schemas.microsoft.com/office/powerpoint/2010/main" val="3847355626"/>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161</a:t>
            </a:fld>
            <a:endParaRPr lang="en-US"/>
          </a:p>
        </p:txBody>
      </p:sp>
    </p:spTree>
    <p:extLst>
      <p:ext uri="{BB962C8B-B14F-4D97-AF65-F5344CB8AC3E}">
        <p14:creationId xmlns:p14="http://schemas.microsoft.com/office/powerpoint/2010/main" val="1210793787"/>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162</a:t>
            </a:fld>
            <a:endParaRPr lang="en-US"/>
          </a:p>
        </p:txBody>
      </p:sp>
    </p:spTree>
    <p:extLst>
      <p:ext uri="{BB962C8B-B14F-4D97-AF65-F5344CB8AC3E}">
        <p14:creationId xmlns:p14="http://schemas.microsoft.com/office/powerpoint/2010/main" val="1197836531"/>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163</a:t>
            </a:fld>
            <a:endParaRPr lang="en-US"/>
          </a:p>
        </p:txBody>
      </p:sp>
    </p:spTree>
    <p:extLst>
      <p:ext uri="{BB962C8B-B14F-4D97-AF65-F5344CB8AC3E}">
        <p14:creationId xmlns:p14="http://schemas.microsoft.com/office/powerpoint/2010/main" val="546420655"/>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164</a:t>
            </a:fld>
            <a:endParaRPr lang="en-US"/>
          </a:p>
        </p:txBody>
      </p:sp>
    </p:spTree>
    <p:extLst>
      <p:ext uri="{BB962C8B-B14F-4D97-AF65-F5344CB8AC3E}">
        <p14:creationId xmlns:p14="http://schemas.microsoft.com/office/powerpoint/2010/main" val="1715580129"/>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165</a:t>
            </a:fld>
            <a:endParaRPr lang="en-US"/>
          </a:p>
        </p:txBody>
      </p:sp>
    </p:spTree>
    <p:extLst>
      <p:ext uri="{BB962C8B-B14F-4D97-AF65-F5344CB8AC3E}">
        <p14:creationId xmlns:p14="http://schemas.microsoft.com/office/powerpoint/2010/main" val="3352148967"/>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166</a:t>
            </a:fld>
            <a:endParaRPr lang="en-US"/>
          </a:p>
        </p:txBody>
      </p:sp>
    </p:spTree>
    <p:extLst>
      <p:ext uri="{BB962C8B-B14F-4D97-AF65-F5344CB8AC3E}">
        <p14:creationId xmlns:p14="http://schemas.microsoft.com/office/powerpoint/2010/main" val="3503330488"/>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167</a:t>
            </a:fld>
            <a:endParaRPr lang="en-US"/>
          </a:p>
        </p:txBody>
      </p:sp>
    </p:spTree>
    <p:extLst>
      <p:ext uri="{BB962C8B-B14F-4D97-AF65-F5344CB8AC3E}">
        <p14:creationId xmlns:p14="http://schemas.microsoft.com/office/powerpoint/2010/main" val="1798740700"/>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168</a:t>
            </a:fld>
            <a:endParaRPr lang="en-US"/>
          </a:p>
        </p:txBody>
      </p:sp>
    </p:spTree>
    <p:extLst>
      <p:ext uri="{BB962C8B-B14F-4D97-AF65-F5344CB8AC3E}">
        <p14:creationId xmlns:p14="http://schemas.microsoft.com/office/powerpoint/2010/main" val="602606319"/>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169</a:t>
            </a:fld>
            <a:endParaRPr lang="en-US"/>
          </a:p>
        </p:txBody>
      </p:sp>
    </p:spTree>
    <p:extLst>
      <p:ext uri="{BB962C8B-B14F-4D97-AF65-F5344CB8AC3E}">
        <p14:creationId xmlns:p14="http://schemas.microsoft.com/office/powerpoint/2010/main" val="34947162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a:t>
            </a:fld>
            <a:endParaRPr lang="en-US"/>
          </a:p>
        </p:txBody>
      </p:sp>
    </p:spTree>
    <p:extLst>
      <p:ext uri="{BB962C8B-B14F-4D97-AF65-F5344CB8AC3E}">
        <p14:creationId xmlns:p14="http://schemas.microsoft.com/office/powerpoint/2010/main" val="4096667509"/>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9EA63-B565-4B9A-2403-63082184CC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12175-9ADA-F852-FB95-11FCC87F37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E932B0-A468-26AB-4DC5-DB3FCEAB6A7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D6BE23E-CDAC-D595-7207-4DEFAF8B8280}"/>
              </a:ext>
            </a:extLst>
          </p:cNvPr>
          <p:cNvSpPr>
            <a:spLocks noGrp="1"/>
          </p:cNvSpPr>
          <p:nvPr>
            <p:ph type="sldNum" sz="quarter" idx="5"/>
          </p:nvPr>
        </p:nvSpPr>
        <p:spPr/>
        <p:txBody>
          <a:bodyPr/>
          <a:lstStyle/>
          <a:p>
            <a:fld id="{303A7350-5235-4471-83CB-C566E33F8B14}" type="slidenum">
              <a:rPr lang="en-US" smtClean="0"/>
              <a:t>170</a:t>
            </a:fld>
            <a:endParaRPr lang="en-US"/>
          </a:p>
        </p:txBody>
      </p:sp>
    </p:spTree>
    <p:extLst>
      <p:ext uri="{BB962C8B-B14F-4D97-AF65-F5344CB8AC3E}">
        <p14:creationId xmlns:p14="http://schemas.microsoft.com/office/powerpoint/2010/main" val="231359834"/>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FAD33-90A5-F4A8-9BCA-C9A28DD569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DFC11E-F105-A3E8-B068-E850D07981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A1EE83-E163-44F3-C88F-F12B5F3D2E0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10E5866-124C-3CA8-38AE-31FC9EBA11FF}"/>
              </a:ext>
            </a:extLst>
          </p:cNvPr>
          <p:cNvSpPr>
            <a:spLocks noGrp="1"/>
          </p:cNvSpPr>
          <p:nvPr>
            <p:ph type="sldNum" sz="quarter" idx="5"/>
          </p:nvPr>
        </p:nvSpPr>
        <p:spPr/>
        <p:txBody>
          <a:bodyPr/>
          <a:lstStyle/>
          <a:p>
            <a:fld id="{303A7350-5235-4471-83CB-C566E33F8B14}" type="slidenum">
              <a:rPr lang="en-US" smtClean="0"/>
              <a:t>171</a:t>
            </a:fld>
            <a:endParaRPr lang="en-US"/>
          </a:p>
        </p:txBody>
      </p:sp>
    </p:spTree>
    <p:extLst>
      <p:ext uri="{BB962C8B-B14F-4D97-AF65-F5344CB8AC3E}">
        <p14:creationId xmlns:p14="http://schemas.microsoft.com/office/powerpoint/2010/main" val="287180919"/>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172</a:t>
            </a:fld>
            <a:endParaRPr lang="en-US"/>
          </a:p>
        </p:txBody>
      </p:sp>
    </p:spTree>
    <p:extLst>
      <p:ext uri="{BB962C8B-B14F-4D97-AF65-F5344CB8AC3E}">
        <p14:creationId xmlns:p14="http://schemas.microsoft.com/office/powerpoint/2010/main" val="986034946"/>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173</a:t>
            </a:fld>
            <a:endParaRPr lang="en-US"/>
          </a:p>
        </p:txBody>
      </p:sp>
    </p:spTree>
    <p:extLst>
      <p:ext uri="{BB962C8B-B14F-4D97-AF65-F5344CB8AC3E}">
        <p14:creationId xmlns:p14="http://schemas.microsoft.com/office/powerpoint/2010/main" val="2113498591"/>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174</a:t>
            </a:fld>
            <a:endParaRPr lang="en-US"/>
          </a:p>
        </p:txBody>
      </p:sp>
    </p:spTree>
    <p:extLst>
      <p:ext uri="{BB962C8B-B14F-4D97-AF65-F5344CB8AC3E}">
        <p14:creationId xmlns:p14="http://schemas.microsoft.com/office/powerpoint/2010/main" val="2848984238"/>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175</a:t>
            </a:fld>
            <a:endParaRPr lang="en-US"/>
          </a:p>
        </p:txBody>
      </p:sp>
    </p:spTree>
    <p:extLst>
      <p:ext uri="{BB962C8B-B14F-4D97-AF65-F5344CB8AC3E}">
        <p14:creationId xmlns:p14="http://schemas.microsoft.com/office/powerpoint/2010/main" val="188292732"/>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176</a:t>
            </a:fld>
            <a:endParaRPr lang="en-US"/>
          </a:p>
        </p:txBody>
      </p:sp>
    </p:spTree>
    <p:extLst>
      <p:ext uri="{BB962C8B-B14F-4D97-AF65-F5344CB8AC3E}">
        <p14:creationId xmlns:p14="http://schemas.microsoft.com/office/powerpoint/2010/main" val="823395088"/>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177</a:t>
            </a:fld>
            <a:endParaRPr lang="en-US"/>
          </a:p>
        </p:txBody>
      </p:sp>
    </p:spTree>
    <p:extLst>
      <p:ext uri="{BB962C8B-B14F-4D97-AF65-F5344CB8AC3E}">
        <p14:creationId xmlns:p14="http://schemas.microsoft.com/office/powerpoint/2010/main" val="3585762220"/>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178</a:t>
            </a:fld>
            <a:endParaRPr lang="en-US"/>
          </a:p>
        </p:txBody>
      </p:sp>
    </p:spTree>
    <p:extLst>
      <p:ext uri="{BB962C8B-B14F-4D97-AF65-F5344CB8AC3E}">
        <p14:creationId xmlns:p14="http://schemas.microsoft.com/office/powerpoint/2010/main" val="2298756667"/>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179</a:t>
            </a:fld>
            <a:endParaRPr lang="en-US"/>
          </a:p>
        </p:txBody>
      </p:sp>
    </p:spTree>
    <p:extLst>
      <p:ext uri="{BB962C8B-B14F-4D97-AF65-F5344CB8AC3E}">
        <p14:creationId xmlns:p14="http://schemas.microsoft.com/office/powerpoint/2010/main" val="20906316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a:t>
            </a:fld>
            <a:endParaRPr lang="en-US"/>
          </a:p>
        </p:txBody>
      </p:sp>
    </p:spTree>
    <p:extLst>
      <p:ext uri="{BB962C8B-B14F-4D97-AF65-F5344CB8AC3E}">
        <p14:creationId xmlns:p14="http://schemas.microsoft.com/office/powerpoint/2010/main" val="543474563"/>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180</a:t>
            </a:fld>
            <a:endParaRPr lang="en-US"/>
          </a:p>
        </p:txBody>
      </p:sp>
    </p:spTree>
    <p:extLst>
      <p:ext uri="{BB962C8B-B14F-4D97-AF65-F5344CB8AC3E}">
        <p14:creationId xmlns:p14="http://schemas.microsoft.com/office/powerpoint/2010/main" val="2631118558"/>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181</a:t>
            </a:fld>
            <a:endParaRPr lang="en-US"/>
          </a:p>
        </p:txBody>
      </p:sp>
    </p:spTree>
    <p:extLst>
      <p:ext uri="{BB962C8B-B14F-4D97-AF65-F5344CB8AC3E}">
        <p14:creationId xmlns:p14="http://schemas.microsoft.com/office/powerpoint/2010/main" val="3758739699"/>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182</a:t>
            </a:fld>
            <a:endParaRPr lang="en-US"/>
          </a:p>
        </p:txBody>
      </p:sp>
    </p:spTree>
    <p:extLst>
      <p:ext uri="{BB962C8B-B14F-4D97-AF65-F5344CB8AC3E}">
        <p14:creationId xmlns:p14="http://schemas.microsoft.com/office/powerpoint/2010/main" val="2125398639"/>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183</a:t>
            </a:fld>
            <a:endParaRPr lang="en-US"/>
          </a:p>
        </p:txBody>
      </p:sp>
    </p:spTree>
    <p:extLst>
      <p:ext uri="{BB962C8B-B14F-4D97-AF65-F5344CB8AC3E}">
        <p14:creationId xmlns:p14="http://schemas.microsoft.com/office/powerpoint/2010/main" val="107055340"/>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184</a:t>
            </a:fld>
            <a:endParaRPr lang="en-US"/>
          </a:p>
        </p:txBody>
      </p:sp>
    </p:spTree>
    <p:extLst>
      <p:ext uri="{BB962C8B-B14F-4D97-AF65-F5344CB8AC3E}">
        <p14:creationId xmlns:p14="http://schemas.microsoft.com/office/powerpoint/2010/main" val="1801370288"/>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185</a:t>
            </a:fld>
            <a:endParaRPr lang="en-US"/>
          </a:p>
        </p:txBody>
      </p:sp>
    </p:spTree>
    <p:extLst>
      <p:ext uri="{BB962C8B-B14F-4D97-AF65-F5344CB8AC3E}">
        <p14:creationId xmlns:p14="http://schemas.microsoft.com/office/powerpoint/2010/main" val="3608537514"/>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186</a:t>
            </a:fld>
            <a:endParaRPr lang="en-US"/>
          </a:p>
        </p:txBody>
      </p:sp>
    </p:spTree>
    <p:extLst>
      <p:ext uri="{BB962C8B-B14F-4D97-AF65-F5344CB8AC3E}">
        <p14:creationId xmlns:p14="http://schemas.microsoft.com/office/powerpoint/2010/main" val="3647516604"/>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187</a:t>
            </a:fld>
            <a:endParaRPr lang="en-US"/>
          </a:p>
        </p:txBody>
      </p:sp>
    </p:spTree>
    <p:extLst>
      <p:ext uri="{BB962C8B-B14F-4D97-AF65-F5344CB8AC3E}">
        <p14:creationId xmlns:p14="http://schemas.microsoft.com/office/powerpoint/2010/main" val="3885282200"/>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188</a:t>
            </a:fld>
            <a:endParaRPr lang="en-US"/>
          </a:p>
        </p:txBody>
      </p:sp>
    </p:spTree>
    <p:extLst>
      <p:ext uri="{BB962C8B-B14F-4D97-AF65-F5344CB8AC3E}">
        <p14:creationId xmlns:p14="http://schemas.microsoft.com/office/powerpoint/2010/main" val="2781140993"/>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189</a:t>
            </a:fld>
            <a:endParaRPr lang="en-US"/>
          </a:p>
        </p:txBody>
      </p:sp>
    </p:spTree>
    <p:extLst>
      <p:ext uri="{BB962C8B-B14F-4D97-AF65-F5344CB8AC3E}">
        <p14:creationId xmlns:p14="http://schemas.microsoft.com/office/powerpoint/2010/main" val="5912675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19</a:t>
            </a:fld>
            <a:endParaRPr lang="en-US"/>
          </a:p>
        </p:txBody>
      </p:sp>
    </p:spTree>
    <p:extLst>
      <p:ext uri="{BB962C8B-B14F-4D97-AF65-F5344CB8AC3E}">
        <p14:creationId xmlns:p14="http://schemas.microsoft.com/office/powerpoint/2010/main" val="2782718028"/>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190</a:t>
            </a:fld>
            <a:endParaRPr lang="en-US"/>
          </a:p>
        </p:txBody>
      </p:sp>
    </p:spTree>
    <p:extLst>
      <p:ext uri="{BB962C8B-B14F-4D97-AF65-F5344CB8AC3E}">
        <p14:creationId xmlns:p14="http://schemas.microsoft.com/office/powerpoint/2010/main" val="1400672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F81C4-FA74-2D1F-5943-D62B2614DE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1557B3-DBBB-A44E-E022-A3B8538C88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C9A75B-66BF-E7C0-236D-C1FFB3FAF68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5E7C4D1-1F99-C7B9-37E7-F2DE6960F512}"/>
              </a:ext>
            </a:extLst>
          </p:cNvPr>
          <p:cNvSpPr>
            <a:spLocks noGrp="1"/>
          </p:cNvSpPr>
          <p:nvPr>
            <p:ph type="sldNum" sz="quarter" idx="5"/>
          </p:nvPr>
        </p:nvSpPr>
        <p:spPr/>
        <p:txBody>
          <a:bodyPr/>
          <a:lstStyle/>
          <a:p>
            <a:fld id="{303A7350-5235-4471-83CB-C566E33F8B14}" type="slidenum">
              <a:rPr lang="en-US" smtClean="0"/>
              <a:t>2</a:t>
            </a:fld>
            <a:endParaRPr lang="en-US"/>
          </a:p>
        </p:txBody>
      </p:sp>
    </p:spTree>
    <p:extLst>
      <p:ext uri="{BB962C8B-B14F-4D97-AF65-F5344CB8AC3E}">
        <p14:creationId xmlns:p14="http://schemas.microsoft.com/office/powerpoint/2010/main" val="29931521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20</a:t>
            </a:fld>
            <a:endParaRPr lang="en-US"/>
          </a:p>
        </p:txBody>
      </p:sp>
    </p:spTree>
    <p:extLst>
      <p:ext uri="{BB962C8B-B14F-4D97-AF65-F5344CB8AC3E}">
        <p14:creationId xmlns:p14="http://schemas.microsoft.com/office/powerpoint/2010/main" val="29219452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21</a:t>
            </a:fld>
            <a:endParaRPr lang="en-US"/>
          </a:p>
        </p:txBody>
      </p:sp>
    </p:spTree>
    <p:extLst>
      <p:ext uri="{BB962C8B-B14F-4D97-AF65-F5344CB8AC3E}">
        <p14:creationId xmlns:p14="http://schemas.microsoft.com/office/powerpoint/2010/main" val="27482750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43B97-D674-834D-1EAF-4FD93B8D2C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DE63CD-6CE3-7117-59F4-327315504A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DE7756-023F-FFA0-781E-85693957AC4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97590F9-FC4A-D18B-6980-8516DF5A3670}"/>
              </a:ext>
            </a:extLst>
          </p:cNvPr>
          <p:cNvSpPr>
            <a:spLocks noGrp="1"/>
          </p:cNvSpPr>
          <p:nvPr>
            <p:ph type="sldNum" sz="quarter" idx="5"/>
          </p:nvPr>
        </p:nvSpPr>
        <p:spPr/>
        <p:txBody>
          <a:bodyPr/>
          <a:lstStyle/>
          <a:p>
            <a:fld id="{303A7350-5235-4471-83CB-C566E33F8B14}" type="slidenum">
              <a:rPr lang="en-US" smtClean="0"/>
              <a:t>22</a:t>
            </a:fld>
            <a:endParaRPr lang="en-US"/>
          </a:p>
        </p:txBody>
      </p:sp>
    </p:spTree>
    <p:extLst>
      <p:ext uri="{BB962C8B-B14F-4D97-AF65-F5344CB8AC3E}">
        <p14:creationId xmlns:p14="http://schemas.microsoft.com/office/powerpoint/2010/main" val="8032386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9B561-65F4-E4FD-C990-C620F99306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145735-B0BB-344F-29AF-F7E47E87C8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28BE59-BB87-7BC7-0214-2439DC70513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E9E61A9-93A4-7BCE-21A6-53E03169AB15}"/>
              </a:ext>
            </a:extLst>
          </p:cNvPr>
          <p:cNvSpPr>
            <a:spLocks noGrp="1"/>
          </p:cNvSpPr>
          <p:nvPr>
            <p:ph type="sldNum" sz="quarter" idx="5"/>
          </p:nvPr>
        </p:nvSpPr>
        <p:spPr/>
        <p:txBody>
          <a:bodyPr/>
          <a:lstStyle/>
          <a:p>
            <a:fld id="{303A7350-5235-4471-83CB-C566E33F8B14}" type="slidenum">
              <a:rPr lang="en-US" smtClean="0"/>
              <a:t>23</a:t>
            </a:fld>
            <a:endParaRPr lang="en-US"/>
          </a:p>
        </p:txBody>
      </p:sp>
    </p:spTree>
    <p:extLst>
      <p:ext uri="{BB962C8B-B14F-4D97-AF65-F5344CB8AC3E}">
        <p14:creationId xmlns:p14="http://schemas.microsoft.com/office/powerpoint/2010/main" val="19302871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832EBD-ADCD-F9B0-848B-9217DADE97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F0E9E-6CD6-2093-989E-2D2F0C69FB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F49362-A036-BDAC-A46D-901E8A7D9A6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5C0379F-D180-784C-13F5-F0936E280D1D}"/>
              </a:ext>
            </a:extLst>
          </p:cNvPr>
          <p:cNvSpPr>
            <a:spLocks noGrp="1"/>
          </p:cNvSpPr>
          <p:nvPr>
            <p:ph type="sldNum" sz="quarter" idx="5"/>
          </p:nvPr>
        </p:nvSpPr>
        <p:spPr/>
        <p:txBody>
          <a:bodyPr/>
          <a:lstStyle/>
          <a:p>
            <a:fld id="{303A7350-5235-4471-83CB-C566E33F8B14}" type="slidenum">
              <a:rPr lang="en-US" smtClean="0"/>
              <a:t>24</a:t>
            </a:fld>
            <a:endParaRPr lang="en-US"/>
          </a:p>
        </p:txBody>
      </p:sp>
    </p:spTree>
    <p:extLst>
      <p:ext uri="{BB962C8B-B14F-4D97-AF65-F5344CB8AC3E}">
        <p14:creationId xmlns:p14="http://schemas.microsoft.com/office/powerpoint/2010/main" val="21688598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832EBD-ADCD-F9B0-848B-9217DADE97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F0E9E-6CD6-2093-989E-2D2F0C69FB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F49362-A036-BDAC-A46D-901E8A7D9A6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5C0379F-D180-784C-13F5-F0936E280D1D}"/>
              </a:ext>
            </a:extLst>
          </p:cNvPr>
          <p:cNvSpPr>
            <a:spLocks noGrp="1"/>
          </p:cNvSpPr>
          <p:nvPr>
            <p:ph type="sldNum" sz="quarter" idx="5"/>
          </p:nvPr>
        </p:nvSpPr>
        <p:spPr/>
        <p:txBody>
          <a:bodyPr/>
          <a:lstStyle/>
          <a:p>
            <a:fld id="{303A7350-5235-4471-83CB-C566E33F8B14}" type="slidenum">
              <a:rPr lang="en-US" smtClean="0"/>
              <a:t>25</a:t>
            </a:fld>
            <a:endParaRPr lang="en-US"/>
          </a:p>
        </p:txBody>
      </p:sp>
    </p:spTree>
    <p:extLst>
      <p:ext uri="{BB962C8B-B14F-4D97-AF65-F5344CB8AC3E}">
        <p14:creationId xmlns:p14="http://schemas.microsoft.com/office/powerpoint/2010/main" val="19553838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832EBD-ADCD-F9B0-848B-9217DADE97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F0E9E-6CD6-2093-989E-2D2F0C69FB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F49362-A036-BDAC-A46D-901E8A7D9A6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5C0379F-D180-784C-13F5-F0936E280D1D}"/>
              </a:ext>
            </a:extLst>
          </p:cNvPr>
          <p:cNvSpPr>
            <a:spLocks noGrp="1"/>
          </p:cNvSpPr>
          <p:nvPr>
            <p:ph type="sldNum" sz="quarter" idx="5"/>
          </p:nvPr>
        </p:nvSpPr>
        <p:spPr/>
        <p:txBody>
          <a:bodyPr/>
          <a:lstStyle/>
          <a:p>
            <a:fld id="{303A7350-5235-4471-83CB-C566E33F8B14}" type="slidenum">
              <a:rPr lang="en-US" smtClean="0"/>
              <a:t>26</a:t>
            </a:fld>
            <a:endParaRPr lang="en-US"/>
          </a:p>
        </p:txBody>
      </p:sp>
    </p:spTree>
    <p:extLst>
      <p:ext uri="{BB962C8B-B14F-4D97-AF65-F5344CB8AC3E}">
        <p14:creationId xmlns:p14="http://schemas.microsoft.com/office/powerpoint/2010/main" val="147074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832EBD-ADCD-F9B0-848B-9217DADE97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F0E9E-6CD6-2093-989E-2D2F0C69FB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F49362-A036-BDAC-A46D-901E8A7D9A6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5C0379F-D180-784C-13F5-F0936E280D1D}"/>
              </a:ext>
            </a:extLst>
          </p:cNvPr>
          <p:cNvSpPr>
            <a:spLocks noGrp="1"/>
          </p:cNvSpPr>
          <p:nvPr>
            <p:ph type="sldNum" sz="quarter" idx="5"/>
          </p:nvPr>
        </p:nvSpPr>
        <p:spPr/>
        <p:txBody>
          <a:bodyPr/>
          <a:lstStyle/>
          <a:p>
            <a:fld id="{303A7350-5235-4471-83CB-C566E33F8B14}" type="slidenum">
              <a:rPr lang="en-US" smtClean="0"/>
              <a:t>27</a:t>
            </a:fld>
            <a:endParaRPr lang="en-US"/>
          </a:p>
        </p:txBody>
      </p:sp>
    </p:spTree>
    <p:extLst>
      <p:ext uri="{BB962C8B-B14F-4D97-AF65-F5344CB8AC3E}">
        <p14:creationId xmlns:p14="http://schemas.microsoft.com/office/powerpoint/2010/main" val="1071649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7D72D-5915-7254-0CBF-B98840419B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83DEDA-FC2F-6D6E-B677-585F8628EF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F0C480-0FA7-BDE5-3F56-E42E9A674C6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4D44360-DFA7-5E4F-991C-2ECFD8991458}"/>
              </a:ext>
            </a:extLst>
          </p:cNvPr>
          <p:cNvSpPr>
            <a:spLocks noGrp="1"/>
          </p:cNvSpPr>
          <p:nvPr>
            <p:ph type="sldNum" sz="quarter" idx="5"/>
          </p:nvPr>
        </p:nvSpPr>
        <p:spPr/>
        <p:txBody>
          <a:bodyPr/>
          <a:lstStyle/>
          <a:p>
            <a:fld id="{303A7350-5235-4471-83CB-C566E33F8B14}" type="slidenum">
              <a:rPr lang="en-US" smtClean="0"/>
              <a:t>28</a:t>
            </a:fld>
            <a:endParaRPr lang="en-US"/>
          </a:p>
        </p:txBody>
      </p:sp>
    </p:spTree>
    <p:extLst>
      <p:ext uri="{BB962C8B-B14F-4D97-AF65-F5344CB8AC3E}">
        <p14:creationId xmlns:p14="http://schemas.microsoft.com/office/powerpoint/2010/main" val="2235927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29</a:t>
            </a:fld>
            <a:endParaRPr lang="en-US"/>
          </a:p>
        </p:txBody>
      </p:sp>
    </p:spTree>
    <p:extLst>
      <p:ext uri="{BB962C8B-B14F-4D97-AF65-F5344CB8AC3E}">
        <p14:creationId xmlns:p14="http://schemas.microsoft.com/office/powerpoint/2010/main" val="2409220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A204C1-4622-7761-5375-23C123C39A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5C3D00-69C5-579E-0631-600135E5CB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E9CAC1-9446-616C-F3EC-C0B1D33E14B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37D11C6-42AC-342C-9C43-95FBA8BAB553}"/>
              </a:ext>
            </a:extLst>
          </p:cNvPr>
          <p:cNvSpPr>
            <a:spLocks noGrp="1"/>
          </p:cNvSpPr>
          <p:nvPr>
            <p:ph type="sldNum" sz="quarter" idx="5"/>
          </p:nvPr>
        </p:nvSpPr>
        <p:spPr/>
        <p:txBody>
          <a:bodyPr/>
          <a:lstStyle/>
          <a:p>
            <a:fld id="{303A7350-5235-4471-83CB-C566E33F8B14}" type="slidenum">
              <a:rPr lang="en-US" smtClean="0"/>
              <a:t>3</a:t>
            </a:fld>
            <a:endParaRPr lang="en-US"/>
          </a:p>
        </p:txBody>
      </p:sp>
    </p:spTree>
    <p:extLst>
      <p:ext uri="{BB962C8B-B14F-4D97-AF65-F5344CB8AC3E}">
        <p14:creationId xmlns:p14="http://schemas.microsoft.com/office/powerpoint/2010/main" val="31201693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30</a:t>
            </a:fld>
            <a:endParaRPr lang="en-US"/>
          </a:p>
        </p:txBody>
      </p:sp>
    </p:spTree>
    <p:extLst>
      <p:ext uri="{BB962C8B-B14F-4D97-AF65-F5344CB8AC3E}">
        <p14:creationId xmlns:p14="http://schemas.microsoft.com/office/powerpoint/2010/main" val="9878136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31</a:t>
            </a:fld>
            <a:endParaRPr lang="en-US"/>
          </a:p>
        </p:txBody>
      </p:sp>
    </p:spTree>
    <p:extLst>
      <p:ext uri="{BB962C8B-B14F-4D97-AF65-F5344CB8AC3E}">
        <p14:creationId xmlns:p14="http://schemas.microsoft.com/office/powerpoint/2010/main" val="5498737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32</a:t>
            </a:fld>
            <a:endParaRPr lang="en-US"/>
          </a:p>
        </p:txBody>
      </p:sp>
    </p:spTree>
    <p:extLst>
      <p:ext uri="{BB962C8B-B14F-4D97-AF65-F5344CB8AC3E}">
        <p14:creationId xmlns:p14="http://schemas.microsoft.com/office/powerpoint/2010/main" val="352023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33</a:t>
            </a:fld>
            <a:endParaRPr lang="en-US"/>
          </a:p>
        </p:txBody>
      </p:sp>
    </p:spTree>
    <p:extLst>
      <p:ext uri="{BB962C8B-B14F-4D97-AF65-F5344CB8AC3E}">
        <p14:creationId xmlns:p14="http://schemas.microsoft.com/office/powerpoint/2010/main" val="25373310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34</a:t>
            </a:fld>
            <a:endParaRPr lang="en-US"/>
          </a:p>
        </p:txBody>
      </p:sp>
    </p:spTree>
    <p:extLst>
      <p:ext uri="{BB962C8B-B14F-4D97-AF65-F5344CB8AC3E}">
        <p14:creationId xmlns:p14="http://schemas.microsoft.com/office/powerpoint/2010/main" val="24479406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385982-17CD-A85F-2672-1B9A4B18B7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9A2F9B-6BFB-4ACA-6ECB-9AFE139C55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65BF4B-3D49-9391-E2E6-C8228AB118A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2DB9648-ECB0-424D-E617-274B3C77129C}"/>
              </a:ext>
            </a:extLst>
          </p:cNvPr>
          <p:cNvSpPr>
            <a:spLocks noGrp="1"/>
          </p:cNvSpPr>
          <p:nvPr>
            <p:ph type="sldNum" sz="quarter" idx="5"/>
          </p:nvPr>
        </p:nvSpPr>
        <p:spPr/>
        <p:txBody>
          <a:bodyPr/>
          <a:lstStyle/>
          <a:p>
            <a:fld id="{303A7350-5235-4471-83CB-C566E33F8B14}" type="slidenum">
              <a:rPr lang="en-US" smtClean="0"/>
              <a:t>35</a:t>
            </a:fld>
            <a:endParaRPr lang="en-US"/>
          </a:p>
        </p:txBody>
      </p:sp>
    </p:spTree>
    <p:extLst>
      <p:ext uri="{BB962C8B-B14F-4D97-AF65-F5344CB8AC3E}">
        <p14:creationId xmlns:p14="http://schemas.microsoft.com/office/powerpoint/2010/main" val="37639024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26DA72-7EBA-6AB2-BB27-2FCC91305D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30F5C8-B076-FEF6-56CA-F556820157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D2A3E0-A698-D10D-8DB9-812B2C6E4FF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42BCE41-899D-4E37-DD55-5AF0C7087947}"/>
              </a:ext>
            </a:extLst>
          </p:cNvPr>
          <p:cNvSpPr>
            <a:spLocks noGrp="1"/>
          </p:cNvSpPr>
          <p:nvPr>
            <p:ph type="sldNum" sz="quarter" idx="5"/>
          </p:nvPr>
        </p:nvSpPr>
        <p:spPr/>
        <p:txBody>
          <a:bodyPr/>
          <a:lstStyle/>
          <a:p>
            <a:fld id="{303A7350-5235-4471-83CB-C566E33F8B14}" type="slidenum">
              <a:rPr lang="en-US" smtClean="0"/>
              <a:t>36</a:t>
            </a:fld>
            <a:endParaRPr lang="en-US"/>
          </a:p>
        </p:txBody>
      </p:sp>
    </p:spTree>
    <p:extLst>
      <p:ext uri="{BB962C8B-B14F-4D97-AF65-F5344CB8AC3E}">
        <p14:creationId xmlns:p14="http://schemas.microsoft.com/office/powerpoint/2010/main" val="1683823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2EB8E-FB93-B1AB-5DA7-EEE2C360B9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DB024C-4C46-35F6-9487-FF55C21422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BF34ED-4069-9E1D-55C9-A9BA0238A9C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5962E30-60F4-A722-7F16-939AD68798F1}"/>
              </a:ext>
            </a:extLst>
          </p:cNvPr>
          <p:cNvSpPr>
            <a:spLocks noGrp="1"/>
          </p:cNvSpPr>
          <p:nvPr>
            <p:ph type="sldNum" sz="quarter" idx="5"/>
          </p:nvPr>
        </p:nvSpPr>
        <p:spPr/>
        <p:txBody>
          <a:bodyPr/>
          <a:lstStyle/>
          <a:p>
            <a:fld id="{303A7350-5235-4471-83CB-C566E33F8B14}" type="slidenum">
              <a:rPr lang="en-US" smtClean="0"/>
              <a:t>37</a:t>
            </a:fld>
            <a:endParaRPr lang="en-US"/>
          </a:p>
        </p:txBody>
      </p:sp>
    </p:spTree>
    <p:extLst>
      <p:ext uri="{BB962C8B-B14F-4D97-AF65-F5344CB8AC3E}">
        <p14:creationId xmlns:p14="http://schemas.microsoft.com/office/powerpoint/2010/main" val="1867127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2C308-B2BD-3F59-5713-799640D8E3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CF772B-9FC2-3469-8693-6C5E371171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73E3F5-0607-81F3-BCFB-7009960BE61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086D5DB-E8B5-1355-E8CF-17662BE1BD63}"/>
              </a:ext>
            </a:extLst>
          </p:cNvPr>
          <p:cNvSpPr>
            <a:spLocks noGrp="1"/>
          </p:cNvSpPr>
          <p:nvPr>
            <p:ph type="sldNum" sz="quarter" idx="5"/>
          </p:nvPr>
        </p:nvSpPr>
        <p:spPr/>
        <p:txBody>
          <a:bodyPr/>
          <a:lstStyle/>
          <a:p>
            <a:fld id="{303A7350-5235-4471-83CB-C566E33F8B14}" type="slidenum">
              <a:rPr lang="en-US" smtClean="0"/>
              <a:t>38</a:t>
            </a:fld>
            <a:endParaRPr lang="en-US"/>
          </a:p>
        </p:txBody>
      </p:sp>
    </p:spTree>
    <p:extLst>
      <p:ext uri="{BB962C8B-B14F-4D97-AF65-F5344CB8AC3E}">
        <p14:creationId xmlns:p14="http://schemas.microsoft.com/office/powerpoint/2010/main" val="7603407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02FF05-124B-AADC-B39C-5172C182E9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B650FF-4B69-9AA4-714F-640A7534D5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8CD600-3B6C-A9B2-18C8-9B88F3C66A2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AE03BD4-B8BB-2A02-73F5-903657800B07}"/>
              </a:ext>
            </a:extLst>
          </p:cNvPr>
          <p:cNvSpPr>
            <a:spLocks noGrp="1"/>
          </p:cNvSpPr>
          <p:nvPr>
            <p:ph type="sldNum" sz="quarter" idx="5"/>
          </p:nvPr>
        </p:nvSpPr>
        <p:spPr/>
        <p:txBody>
          <a:bodyPr/>
          <a:lstStyle/>
          <a:p>
            <a:fld id="{303A7350-5235-4471-83CB-C566E33F8B14}" type="slidenum">
              <a:rPr lang="en-US" smtClean="0"/>
              <a:t>39</a:t>
            </a:fld>
            <a:endParaRPr lang="en-US"/>
          </a:p>
        </p:txBody>
      </p:sp>
    </p:spTree>
    <p:extLst>
      <p:ext uri="{BB962C8B-B14F-4D97-AF65-F5344CB8AC3E}">
        <p14:creationId xmlns:p14="http://schemas.microsoft.com/office/powerpoint/2010/main" val="620850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a:t>
            </a:fld>
            <a:endParaRPr lang="en-US"/>
          </a:p>
        </p:txBody>
      </p:sp>
    </p:spTree>
    <p:extLst>
      <p:ext uri="{BB962C8B-B14F-4D97-AF65-F5344CB8AC3E}">
        <p14:creationId xmlns:p14="http://schemas.microsoft.com/office/powerpoint/2010/main" val="21502952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0CDC78-B741-5811-9A30-EC19395DC5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ECC141-8E69-AFC2-6555-4F15603D27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38D9BF-F443-EC8D-AF37-0DF3064FB1F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706C813-0FFE-1F78-03AC-F76344C878D8}"/>
              </a:ext>
            </a:extLst>
          </p:cNvPr>
          <p:cNvSpPr>
            <a:spLocks noGrp="1"/>
          </p:cNvSpPr>
          <p:nvPr>
            <p:ph type="sldNum" sz="quarter" idx="5"/>
          </p:nvPr>
        </p:nvSpPr>
        <p:spPr/>
        <p:txBody>
          <a:bodyPr/>
          <a:lstStyle/>
          <a:p>
            <a:fld id="{303A7350-5235-4471-83CB-C566E33F8B14}" type="slidenum">
              <a:rPr lang="en-US" smtClean="0"/>
              <a:t>40</a:t>
            </a:fld>
            <a:endParaRPr lang="en-US"/>
          </a:p>
        </p:txBody>
      </p:sp>
    </p:spTree>
    <p:extLst>
      <p:ext uri="{BB962C8B-B14F-4D97-AF65-F5344CB8AC3E}">
        <p14:creationId xmlns:p14="http://schemas.microsoft.com/office/powerpoint/2010/main" val="19297648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66C75-C619-1054-88CE-013BAB93DB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21586B-7872-A4F8-A43E-F660E38BA4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71EA9C-D475-ADD6-1839-73380B39406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17E7D50-EDC7-9AAB-015F-63AD8CFB376E}"/>
              </a:ext>
            </a:extLst>
          </p:cNvPr>
          <p:cNvSpPr>
            <a:spLocks noGrp="1"/>
          </p:cNvSpPr>
          <p:nvPr>
            <p:ph type="sldNum" sz="quarter" idx="5"/>
          </p:nvPr>
        </p:nvSpPr>
        <p:spPr/>
        <p:txBody>
          <a:bodyPr/>
          <a:lstStyle/>
          <a:p>
            <a:fld id="{303A7350-5235-4471-83CB-C566E33F8B14}" type="slidenum">
              <a:rPr lang="en-US" smtClean="0"/>
              <a:t>41</a:t>
            </a:fld>
            <a:endParaRPr lang="en-US"/>
          </a:p>
        </p:txBody>
      </p:sp>
    </p:spTree>
    <p:extLst>
      <p:ext uri="{BB962C8B-B14F-4D97-AF65-F5344CB8AC3E}">
        <p14:creationId xmlns:p14="http://schemas.microsoft.com/office/powerpoint/2010/main" val="41478483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42</a:t>
            </a:fld>
            <a:endParaRPr lang="en-US"/>
          </a:p>
        </p:txBody>
      </p:sp>
    </p:spTree>
    <p:extLst>
      <p:ext uri="{BB962C8B-B14F-4D97-AF65-F5344CB8AC3E}">
        <p14:creationId xmlns:p14="http://schemas.microsoft.com/office/powerpoint/2010/main" val="23200952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43</a:t>
            </a:fld>
            <a:endParaRPr lang="en-US"/>
          </a:p>
        </p:txBody>
      </p:sp>
    </p:spTree>
    <p:extLst>
      <p:ext uri="{BB962C8B-B14F-4D97-AF65-F5344CB8AC3E}">
        <p14:creationId xmlns:p14="http://schemas.microsoft.com/office/powerpoint/2010/main" val="17529256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44</a:t>
            </a:fld>
            <a:endParaRPr lang="en-US"/>
          </a:p>
        </p:txBody>
      </p:sp>
    </p:spTree>
    <p:extLst>
      <p:ext uri="{BB962C8B-B14F-4D97-AF65-F5344CB8AC3E}">
        <p14:creationId xmlns:p14="http://schemas.microsoft.com/office/powerpoint/2010/main" val="40995220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6F619F-673F-7ABC-C386-D9033500AA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97C413-42D9-7E11-E98C-0BE3BA5618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7AD468-50F5-7914-AB17-7349B35C9CA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5C155B4-D59D-24E7-5CB8-FCE237CC6D93}"/>
              </a:ext>
            </a:extLst>
          </p:cNvPr>
          <p:cNvSpPr>
            <a:spLocks noGrp="1"/>
          </p:cNvSpPr>
          <p:nvPr>
            <p:ph type="sldNum" sz="quarter" idx="5"/>
          </p:nvPr>
        </p:nvSpPr>
        <p:spPr/>
        <p:txBody>
          <a:bodyPr/>
          <a:lstStyle/>
          <a:p>
            <a:fld id="{303A7350-5235-4471-83CB-C566E33F8B14}" type="slidenum">
              <a:rPr lang="en-US" smtClean="0"/>
              <a:t>45</a:t>
            </a:fld>
            <a:endParaRPr lang="en-US"/>
          </a:p>
        </p:txBody>
      </p:sp>
    </p:spTree>
    <p:extLst>
      <p:ext uri="{BB962C8B-B14F-4D97-AF65-F5344CB8AC3E}">
        <p14:creationId xmlns:p14="http://schemas.microsoft.com/office/powerpoint/2010/main" val="3947623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1FBBF-46FC-4D84-0AC1-DECE8FA7F4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315A75-2767-5743-8C0E-C57D5ED92E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F45F0D-82A1-7B83-B98B-EBA0C521B31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0CF731B-B1FF-1207-F016-203F0A4FE1F4}"/>
              </a:ext>
            </a:extLst>
          </p:cNvPr>
          <p:cNvSpPr>
            <a:spLocks noGrp="1"/>
          </p:cNvSpPr>
          <p:nvPr>
            <p:ph type="sldNum" sz="quarter" idx="5"/>
          </p:nvPr>
        </p:nvSpPr>
        <p:spPr/>
        <p:txBody>
          <a:bodyPr/>
          <a:lstStyle/>
          <a:p>
            <a:fld id="{303A7350-5235-4471-83CB-C566E33F8B14}" type="slidenum">
              <a:rPr lang="en-US" smtClean="0"/>
              <a:t>46</a:t>
            </a:fld>
            <a:endParaRPr lang="en-US"/>
          </a:p>
        </p:txBody>
      </p:sp>
    </p:spTree>
    <p:extLst>
      <p:ext uri="{BB962C8B-B14F-4D97-AF65-F5344CB8AC3E}">
        <p14:creationId xmlns:p14="http://schemas.microsoft.com/office/powerpoint/2010/main" val="3093372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47</a:t>
            </a:fld>
            <a:endParaRPr lang="en-US"/>
          </a:p>
        </p:txBody>
      </p:sp>
    </p:spTree>
    <p:extLst>
      <p:ext uri="{BB962C8B-B14F-4D97-AF65-F5344CB8AC3E}">
        <p14:creationId xmlns:p14="http://schemas.microsoft.com/office/powerpoint/2010/main" val="327298178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48</a:t>
            </a:fld>
            <a:endParaRPr lang="en-US"/>
          </a:p>
        </p:txBody>
      </p:sp>
    </p:spTree>
    <p:extLst>
      <p:ext uri="{BB962C8B-B14F-4D97-AF65-F5344CB8AC3E}">
        <p14:creationId xmlns:p14="http://schemas.microsoft.com/office/powerpoint/2010/main" val="37583218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49</a:t>
            </a:fld>
            <a:endParaRPr lang="en-US"/>
          </a:p>
        </p:txBody>
      </p:sp>
    </p:spTree>
    <p:extLst>
      <p:ext uri="{BB962C8B-B14F-4D97-AF65-F5344CB8AC3E}">
        <p14:creationId xmlns:p14="http://schemas.microsoft.com/office/powerpoint/2010/main" val="140176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0C375A-BB2E-FF00-6149-265B806216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2EAE5A-6460-2453-B8C6-B6D8576D17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6CE318-61E5-18BE-93B4-88758E1A18F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F2B5211-2D2C-5376-154F-76CA3C8AFBCC}"/>
              </a:ext>
            </a:extLst>
          </p:cNvPr>
          <p:cNvSpPr>
            <a:spLocks noGrp="1"/>
          </p:cNvSpPr>
          <p:nvPr>
            <p:ph type="sldNum" sz="quarter" idx="5"/>
          </p:nvPr>
        </p:nvSpPr>
        <p:spPr/>
        <p:txBody>
          <a:bodyPr/>
          <a:lstStyle/>
          <a:p>
            <a:fld id="{303A7350-5235-4471-83CB-C566E33F8B14}" type="slidenum">
              <a:rPr lang="en-US" smtClean="0"/>
              <a:t>5</a:t>
            </a:fld>
            <a:endParaRPr lang="en-US"/>
          </a:p>
        </p:txBody>
      </p:sp>
    </p:spTree>
    <p:extLst>
      <p:ext uri="{BB962C8B-B14F-4D97-AF65-F5344CB8AC3E}">
        <p14:creationId xmlns:p14="http://schemas.microsoft.com/office/powerpoint/2010/main" val="282635811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50</a:t>
            </a:fld>
            <a:endParaRPr lang="en-US"/>
          </a:p>
        </p:txBody>
      </p:sp>
    </p:spTree>
    <p:extLst>
      <p:ext uri="{BB962C8B-B14F-4D97-AF65-F5344CB8AC3E}">
        <p14:creationId xmlns:p14="http://schemas.microsoft.com/office/powerpoint/2010/main" val="14982922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51</a:t>
            </a:fld>
            <a:endParaRPr lang="en-US"/>
          </a:p>
        </p:txBody>
      </p:sp>
    </p:spTree>
    <p:extLst>
      <p:ext uri="{BB962C8B-B14F-4D97-AF65-F5344CB8AC3E}">
        <p14:creationId xmlns:p14="http://schemas.microsoft.com/office/powerpoint/2010/main" val="369729759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52</a:t>
            </a:fld>
            <a:endParaRPr lang="en-US"/>
          </a:p>
        </p:txBody>
      </p:sp>
    </p:spTree>
    <p:extLst>
      <p:ext uri="{BB962C8B-B14F-4D97-AF65-F5344CB8AC3E}">
        <p14:creationId xmlns:p14="http://schemas.microsoft.com/office/powerpoint/2010/main" val="27758220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53</a:t>
            </a:fld>
            <a:endParaRPr lang="en-US"/>
          </a:p>
        </p:txBody>
      </p:sp>
    </p:spTree>
    <p:extLst>
      <p:ext uri="{BB962C8B-B14F-4D97-AF65-F5344CB8AC3E}">
        <p14:creationId xmlns:p14="http://schemas.microsoft.com/office/powerpoint/2010/main" val="213477152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54</a:t>
            </a:fld>
            <a:endParaRPr lang="en-US"/>
          </a:p>
        </p:txBody>
      </p:sp>
    </p:spTree>
    <p:extLst>
      <p:ext uri="{BB962C8B-B14F-4D97-AF65-F5344CB8AC3E}">
        <p14:creationId xmlns:p14="http://schemas.microsoft.com/office/powerpoint/2010/main" val="277859101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55</a:t>
            </a:fld>
            <a:endParaRPr lang="en-US"/>
          </a:p>
        </p:txBody>
      </p:sp>
    </p:spTree>
    <p:extLst>
      <p:ext uri="{BB962C8B-B14F-4D97-AF65-F5344CB8AC3E}">
        <p14:creationId xmlns:p14="http://schemas.microsoft.com/office/powerpoint/2010/main" val="228770850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56</a:t>
            </a:fld>
            <a:endParaRPr lang="en-US"/>
          </a:p>
        </p:txBody>
      </p:sp>
    </p:spTree>
    <p:extLst>
      <p:ext uri="{BB962C8B-B14F-4D97-AF65-F5344CB8AC3E}">
        <p14:creationId xmlns:p14="http://schemas.microsoft.com/office/powerpoint/2010/main" val="37803607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57</a:t>
            </a:fld>
            <a:endParaRPr lang="en-US"/>
          </a:p>
        </p:txBody>
      </p:sp>
    </p:spTree>
    <p:extLst>
      <p:ext uri="{BB962C8B-B14F-4D97-AF65-F5344CB8AC3E}">
        <p14:creationId xmlns:p14="http://schemas.microsoft.com/office/powerpoint/2010/main" val="31032706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9FCB27-A402-42B1-F567-9D0F95FD18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4695E2-81B2-ACAC-F2E1-85BA89E253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E5A4CC-1056-8F83-F75A-87624D5CD0E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FD176C5-C47C-0152-51E5-29458D32F241}"/>
              </a:ext>
            </a:extLst>
          </p:cNvPr>
          <p:cNvSpPr>
            <a:spLocks noGrp="1"/>
          </p:cNvSpPr>
          <p:nvPr>
            <p:ph type="sldNum" sz="quarter" idx="5"/>
          </p:nvPr>
        </p:nvSpPr>
        <p:spPr/>
        <p:txBody>
          <a:bodyPr/>
          <a:lstStyle/>
          <a:p>
            <a:fld id="{303A7350-5235-4471-83CB-C566E33F8B14}" type="slidenum">
              <a:rPr lang="en-US" smtClean="0"/>
              <a:t>58</a:t>
            </a:fld>
            <a:endParaRPr lang="en-US"/>
          </a:p>
        </p:txBody>
      </p:sp>
    </p:spTree>
    <p:extLst>
      <p:ext uri="{BB962C8B-B14F-4D97-AF65-F5344CB8AC3E}">
        <p14:creationId xmlns:p14="http://schemas.microsoft.com/office/powerpoint/2010/main" val="102065952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36D57-3EC6-8757-1247-0CB385AB12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F56309-F996-3CC2-3195-FDC4B0B9FA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4A3845-E69C-7399-191B-8E4417A05FC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4FB51B0-8724-9B14-4FC0-1AD44ADE1A6E}"/>
              </a:ext>
            </a:extLst>
          </p:cNvPr>
          <p:cNvSpPr>
            <a:spLocks noGrp="1"/>
          </p:cNvSpPr>
          <p:nvPr>
            <p:ph type="sldNum" sz="quarter" idx="5"/>
          </p:nvPr>
        </p:nvSpPr>
        <p:spPr/>
        <p:txBody>
          <a:bodyPr/>
          <a:lstStyle/>
          <a:p>
            <a:fld id="{303A7350-5235-4471-83CB-C566E33F8B14}" type="slidenum">
              <a:rPr lang="en-US" smtClean="0"/>
              <a:t>59</a:t>
            </a:fld>
            <a:endParaRPr lang="en-US"/>
          </a:p>
        </p:txBody>
      </p:sp>
    </p:spTree>
    <p:extLst>
      <p:ext uri="{BB962C8B-B14F-4D97-AF65-F5344CB8AC3E}">
        <p14:creationId xmlns:p14="http://schemas.microsoft.com/office/powerpoint/2010/main" val="2605954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17E393-0F75-732D-3428-4CED08589A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7AC405-18A1-B50C-F796-4601AFD0DC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598B79-2365-41F8-F2E2-BC893022581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2AC1794-9FF6-F7FC-F52E-AA7AD05E87FE}"/>
              </a:ext>
            </a:extLst>
          </p:cNvPr>
          <p:cNvSpPr>
            <a:spLocks noGrp="1"/>
          </p:cNvSpPr>
          <p:nvPr>
            <p:ph type="sldNum" sz="quarter" idx="5"/>
          </p:nvPr>
        </p:nvSpPr>
        <p:spPr/>
        <p:txBody>
          <a:bodyPr/>
          <a:lstStyle/>
          <a:p>
            <a:fld id="{303A7350-5235-4471-83CB-C566E33F8B14}" type="slidenum">
              <a:rPr lang="en-US" smtClean="0"/>
              <a:t>6</a:t>
            </a:fld>
            <a:endParaRPr lang="en-US"/>
          </a:p>
        </p:txBody>
      </p:sp>
    </p:spTree>
    <p:extLst>
      <p:ext uri="{BB962C8B-B14F-4D97-AF65-F5344CB8AC3E}">
        <p14:creationId xmlns:p14="http://schemas.microsoft.com/office/powerpoint/2010/main" val="251101816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92C6D-7F3A-2F0C-B035-1B277FC968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CC44C2-A392-A743-2FBA-464096BEA1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6516A8-7B54-C454-763F-B687F96DDC0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CBF9CC5-F392-C109-CAE5-6D450C9D3E1A}"/>
              </a:ext>
            </a:extLst>
          </p:cNvPr>
          <p:cNvSpPr>
            <a:spLocks noGrp="1"/>
          </p:cNvSpPr>
          <p:nvPr>
            <p:ph type="sldNum" sz="quarter" idx="5"/>
          </p:nvPr>
        </p:nvSpPr>
        <p:spPr/>
        <p:txBody>
          <a:bodyPr/>
          <a:lstStyle/>
          <a:p>
            <a:fld id="{303A7350-5235-4471-83CB-C566E33F8B14}" type="slidenum">
              <a:rPr lang="en-US" smtClean="0"/>
              <a:t>60</a:t>
            </a:fld>
            <a:endParaRPr lang="en-US"/>
          </a:p>
        </p:txBody>
      </p:sp>
    </p:spTree>
    <p:extLst>
      <p:ext uri="{BB962C8B-B14F-4D97-AF65-F5344CB8AC3E}">
        <p14:creationId xmlns:p14="http://schemas.microsoft.com/office/powerpoint/2010/main" val="19320465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E417C-B64B-0D6E-EEE8-0634244F88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D32A69-FAB6-1C12-241C-BD4AD11BE1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B120EE-0979-2B4B-F2C8-5E3F5FD217A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EA2CB4B-FCE0-95F6-26CE-AE787F0719CD}"/>
              </a:ext>
            </a:extLst>
          </p:cNvPr>
          <p:cNvSpPr>
            <a:spLocks noGrp="1"/>
          </p:cNvSpPr>
          <p:nvPr>
            <p:ph type="sldNum" sz="quarter" idx="5"/>
          </p:nvPr>
        </p:nvSpPr>
        <p:spPr/>
        <p:txBody>
          <a:bodyPr/>
          <a:lstStyle/>
          <a:p>
            <a:fld id="{303A7350-5235-4471-83CB-C566E33F8B14}" type="slidenum">
              <a:rPr lang="en-US" smtClean="0"/>
              <a:t>61</a:t>
            </a:fld>
            <a:endParaRPr lang="en-US"/>
          </a:p>
        </p:txBody>
      </p:sp>
    </p:spTree>
    <p:extLst>
      <p:ext uri="{BB962C8B-B14F-4D97-AF65-F5344CB8AC3E}">
        <p14:creationId xmlns:p14="http://schemas.microsoft.com/office/powerpoint/2010/main" val="27980557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D8504-EFFA-B092-1B16-B1AAB5CEAC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0EAF84-CE89-43E9-DC93-925B84648D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280B51-36BD-92EC-450A-6697822F146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E7B68E9-16FA-4A91-4138-51C1BF46929D}"/>
              </a:ext>
            </a:extLst>
          </p:cNvPr>
          <p:cNvSpPr>
            <a:spLocks noGrp="1"/>
          </p:cNvSpPr>
          <p:nvPr>
            <p:ph type="sldNum" sz="quarter" idx="5"/>
          </p:nvPr>
        </p:nvSpPr>
        <p:spPr/>
        <p:txBody>
          <a:bodyPr/>
          <a:lstStyle/>
          <a:p>
            <a:fld id="{303A7350-5235-4471-83CB-C566E33F8B14}" type="slidenum">
              <a:rPr lang="en-US" smtClean="0"/>
              <a:t>62</a:t>
            </a:fld>
            <a:endParaRPr lang="en-US"/>
          </a:p>
        </p:txBody>
      </p:sp>
    </p:spTree>
    <p:extLst>
      <p:ext uri="{BB962C8B-B14F-4D97-AF65-F5344CB8AC3E}">
        <p14:creationId xmlns:p14="http://schemas.microsoft.com/office/powerpoint/2010/main" val="100254183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518A91-B373-F169-4DB5-5D5AD1A1B1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6028D6-FC19-4225-4EBF-AFEB8F71A2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28D721-5638-C5A0-43B0-522564C5FCA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36F28A9-8B8C-28F4-F870-F1A1AFCFC297}"/>
              </a:ext>
            </a:extLst>
          </p:cNvPr>
          <p:cNvSpPr>
            <a:spLocks noGrp="1"/>
          </p:cNvSpPr>
          <p:nvPr>
            <p:ph type="sldNum" sz="quarter" idx="5"/>
          </p:nvPr>
        </p:nvSpPr>
        <p:spPr/>
        <p:txBody>
          <a:bodyPr/>
          <a:lstStyle/>
          <a:p>
            <a:fld id="{303A7350-5235-4471-83CB-C566E33F8B14}" type="slidenum">
              <a:rPr lang="en-US" smtClean="0"/>
              <a:t>63</a:t>
            </a:fld>
            <a:endParaRPr lang="en-US"/>
          </a:p>
        </p:txBody>
      </p:sp>
    </p:spTree>
    <p:extLst>
      <p:ext uri="{BB962C8B-B14F-4D97-AF65-F5344CB8AC3E}">
        <p14:creationId xmlns:p14="http://schemas.microsoft.com/office/powerpoint/2010/main" val="30267648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77E607-2D7F-BAAC-27D9-39AE67F946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9CC795-B1AC-9F88-922C-4734A16E4E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82B0D0-100A-3C4B-F269-8332E712616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9EE021F-05F0-96A8-17B6-BDD08A7496B8}"/>
              </a:ext>
            </a:extLst>
          </p:cNvPr>
          <p:cNvSpPr>
            <a:spLocks noGrp="1"/>
          </p:cNvSpPr>
          <p:nvPr>
            <p:ph type="sldNum" sz="quarter" idx="5"/>
          </p:nvPr>
        </p:nvSpPr>
        <p:spPr/>
        <p:txBody>
          <a:bodyPr/>
          <a:lstStyle/>
          <a:p>
            <a:fld id="{303A7350-5235-4471-83CB-C566E33F8B14}" type="slidenum">
              <a:rPr lang="en-US" smtClean="0"/>
              <a:t>64</a:t>
            </a:fld>
            <a:endParaRPr lang="en-US"/>
          </a:p>
        </p:txBody>
      </p:sp>
    </p:spTree>
    <p:extLst>
      <p:ext uri="{BB962C8B-B14F-4D97-AF65-F5344CB8AC3E}">
        <p14:creationId xmlns:p14="http://schemas.microsoft.com/office/powerpoint/2010/main" val="174780661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20AE0C-8EE2-1663-96E4-0AB67BBF15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4E680A-FEC4-5FE1-C8B6-B86CA81013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3C3D34-006E-C806-793D-05DB79178EC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76EE655-6F0A-5F1C-D8F1-AFBEB16679C2}"/>
              </a:ext>
            </a:extLst>
          </p:cNvPr>
          <p:cNvSpPr>
            <a:spLocks noGrp="1"/>
          </p:cNvSpPr>
          <p:nvPr>
            <p:ph type="sldNum" sz="quarter" idx="5"/>
          </p:nvPr>
        </p:nvSpPr>
        <p:spPr/>
        <p:txBody>
          <a:bodyPr/>
          <a:lstStyle/>
          <a:p>
            <a:fld id="{303A7350-5235-4471-83CB-C566E33F8B14}" type="slidenum">
              <a:rPr lang="en-US" smtClean="0"/>
              <a:t>65</a:t>
            </a:fld>
            <a:endParaRPr lang="en-US"/>
          </a:p>
        </p:txBody>
      </p:sp>
    </p:spTree>
    <p:extLst>
      <p:ext uri="{BB962C8B-B14F-4D97-AF65-F5344CB8AC3E}">
        <p14:creationId xmlns:p14="http://schemas.microsoft.com/office/powerpoint/2010/main" val="336325134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A7804-C6A7-D039-34C5-B4C6950712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A097FE-4980-3FE6-7026-D632CDC282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0A70E5-1361-47A9-E2CB-22050326E17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C4375F7-7EDD-32CA-4201-3DDAE6144BF9}"/>
              </a:ext>
            </a:extLst>
          </p:cNvPr>
          <p:cNvSpPr>
            <a:spLocks noGrp="1"/>
          </p:cNvSpPr>
          <p:nvPr>
            <p:ph type="sldNum" sz="quarter" idx="5"/>
          </p:nvPr>
        </p:nvSpPr>
        <p:spPr/>
        <p:txBody>
          <a:bodyPr/>
          <a:lstStyle/>
          <a:p>
            <a:fld id="{303A7350-5235-4471-83CB-C566E33F8B14}" type="slidenum">
              <a:rPr lang="en-US" smtClean="0"/>
              <a:t>66</a:t>
            </a:fld>
            <a:endParaRPr lang="en-US"/>
          </a:p>
        </p:txBody>
      </p:sp>
    </p:spTree>
    <p:extLst>
      <p:ext uri="{BB962C8B-B14F-4D97-AF65-F5344CB8AC3E}">
        <p14:creationId xmlns:p14="http://schemas.microsoft.com/office/powerpoint/2010/main" val="7806310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F6424D-37C4-550B-53D8-45C9625F61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EE0ECB-DF2F-A1B4-B729-30A44AF7CA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B96B77-65B2-21D2-D5DA-FC4DFC26E58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4A80980-635B-0CC5-FD8F-F892032FC857}"/>
              </a:ext>
            </a:extLst>
          </p:cNvPr>
          <p:cNvSpPr>
            <a:spLocks noGrp="1"/>
          </p:cNvSpPr>
          <p:nvPr>
            <p:ph type="sldNum" sz="quarter" idx="5"/>
          </p:nvPr>
        </p:nvSpPr>
        <p:spPr/>
        <p:txBody>
          <a:bodyPr/>
          <a:lstStyle/>
          <a:p>
            <a:fld id="{303A7350-5235-4471-83CB-C566E33F8B14}" type="slidenum">
              <a:rPr lang="en-US" smtClean="0"/>
              <a:t>67</a:t>
            </a:fld>
            <a:endParaRPr lang="en-US"/>
          </a:p>
        </p:txBody>
      </p:sp>
    </p:spTree>
    <p:extLst>
      <p:ext uri="{BB962C8B-B14F-4D97-AF65-F5344CB8AC3E}">
        <p14:creationId xmlns:p14="http://schemas.microsoft.com/office/powerpoint/2010/main" val="187673133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10F9DB-2E8A-09F2-EC14-B6DD322BE3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B7178C-33F8-CB46-8EA0-FD8272ECB5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0341BA-1096-B298-0C4B-B0F74783198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37AEC20-4AE2-6921-4640-9FDCED38F37B}"/>
              </a:ext>
            </a:extLst>
          </p:cNvPr>
          <p:cNvSpPr>
            <a:spLocks noGrp="1"/>
          </p:cNvSpPr>
          <p:nvPr>
            <p:ph type="sldNum" sz="quarter" idx="5"/>
          </p:nvPr>
        </p:nvSpPr>
        <p:spPr/>
        <p:txBody>
          <a:bodyPr/>
          <a:lstStyle/>
          <a:p>
            <a:fld id="{303A7350-5235-4471-83CB-C566E33F8B14}" type="slidenum">
              <a:rPr lang="en-US" smtClean="0"/>
              <a:t>68</a:t>
            </a:fld>
            <a:endParaRPr lang="en-US"/>
          </a:p>
        </p:txBody>
      </p:sp>
    </p:spTree>
    <p:extLst>
      <p:ext uri="{BB962C8B-B14F-4D97-AF65-F5344CB8AC3E}">
        <p14:creationId xmlns:p14="http://schemas.microsoft.com/office/powerpoint/2010/main" val="394540470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69</a:t>
            </a:fld>
            <a:endParaRPr lang="en-US"/>
          </a:p>
        </p:txBody>
      </p:sp>
    </p:spTree>
    <p:extLst>
      <p:ext uri="{BB962C8B-B14F-4D97-AF65-F5344CB8AC3E}">
        <p14:creationId xmlns:p14="http://schemas.microsoft.com/office/powerpoint/2010/main" val="2298530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9CBD6-EF99-BB66-DDE5-519A9D00B1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435444-4E2B-1A33-EDB0-761EF7F99F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485904-1697-3F12-D665-CCF6B1E6F12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E9F3129-AB25-8F2E-CD01-285BBF39F28E}"/>
              </a:ext>
            </a:extLst>
          </p:cNvPr>
          <p:cNvSpPr>
            <a:spLocks noGrp="1"/>
          </p:cNvSpPr>
          <p:nvPr>
            <p:ph type="sldNum" sz="quarter" idx="5"/>
          </p:nvPr>
        </p:nvSpPr>
        <p:spPr/>
        <p:txBody>
          <a:bodyPr/>
          <a:lstStyle/>
          <a:p>
            <a:fld id="{303A7350-5235-4471-83CB-C566E33F8B14}" type="slidenum">
              <a:rPr lang="en-US" smtClean="0"/>
              <a:t>7</a:t>
            </a:fld>
            <a:endParaRPr lang="en-US"/>
          </a:p>
        </p:txBody>
      </p:sp>
    </p:spTree>
    <p:extLst>
      <p:ext uri="{BB962C8B-B14F-4D97-AF65-F5344CB8AC3E}">
        <p14:creationId xmlns:p14="http://schemas.microsoft.com/office/powerpoint/2010/main" val="15958782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70</a:t>
            </a:fld>
            <a:endParaRPr lang="en-US"/>
          </a:p>
        </p:txBody>
      </p:sp>
    </p:spTree>
    <p:extLst>
      <p:ext uri="{BB962C8B-B14F-4D97-AF65-F5344CB8AC3E}">
        <p14:creationId xmlns:p14="http://schemas.microsoft.com/office/powerpoint/2010/main" val="71111120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DB78D-A4C1-D74D-448D-9B9270909B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DB3E6D-C481-A80B-8F8D-3FBD6AE81D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00E056-AABB-0719-0F81-C61C94FC195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90C555D-1900-50C6-20E2-88C780407EB1}"/>
              </a:ext>
            </a:extLst>
          </p:cNvPr>
          <p:cNvSpPr>
            <a:spLocks noGrp="1"/>
          </p:cNvSpPr>
          <p:nvPr>
            <p:ph type="sldNum" sz="quarter" idx="5"/>
          </p:nvPr>
        </p:nvSpPr>
        <p:spPr/>
        <p:txBody>
          <a:bodyPr/>
          <a:lstStyle/>
          <a:p>
            <a:fld id="{303A7350-5235-4471-83CB-C566E33F8B14}" type="slidenum">
              <a:rPr lang="en-US" smtClean="0"/>
              <a:t>71</a:t>
            </a:fld>
            <a:endParaRPr lang="en-US"/>
          </a:p>
        </p:txBody>
      </p:sp>
    </p:spTree>
    <p:extLst>
      <p:ext uri="{BB962C8B-B14F-4D97-AF65-F5344CB8AC3E}">
        <p14:creationId xmlns:p14="http://schemas.microsoft.com/office/powerpoint/2010/main" val="372309497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7D5A7D-52F7-2A3B-15FD-C48932493B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5B741E-B60F-3B2F-A899-24B73FE10E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02B557-A860-7B8F-A1D5-D097CDACA54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EBAA0BF-04A5-07F1-30C9-662E3890886A}"/>
              </a:ext>
            </a:extLst>
          </p:cNvPr>
          <p:cNvSpPr>
            <a:spLocks noGrp="1"/>
          </p:cNvSpPr>
          <p:nvPr>
            <p:ph type="sldNum" sz="quarter" idx="5"/>
          </p:nvPr>
        </p:nvSpPr>
        <p:spPr/>
        <p:txBody>
          <a:bodyPr/>
          <a:lstStyle/>
          <a:p>
            <a:fld id="{303A7350-5235-4471-83CB-C566E33F8B14}" type="slidenum">
              <a:rPr lang="en-US" smtClean="0"/>
              <a:t>72</a:t>
            </a:fld>
            <a:endParaRPr lang="en-US"/>
          </a:p>
        </p:txBody>
      </p:sp>
    </p:spTree>
    <p:extLst>
      <p:ext uri="{BB962C8B-B14F-4D97-AF65-F5344CB8AC3E}">
        <p14:creationId xmlns:p14="http://schemas.microsoft.com/office/powerpoint/2010/main" val="360082573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2DDF30-E739-ADFF-0B03-F3E97FF3C4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D61CD3-709B-3815-9824-6A7C4D3F82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0C2E0E-FC3F-4D5E-EEAF-9EA284518F4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29C102C-F9A5-94D9-C833-1C448E366A6A}"/>
              </a:ext>
            </a:extLst>
          </p:cNvPr>
          <p:cNvSpPr>
            <a:spLocks noGrp="1"/>
          </p:cNvSpPr>
          <p:nvPr>
            <p:ph type="sldNum" sz="quarter" idx="5"/>
          </p:nvPr>
        </p:nvSpPr>
        <p:spPr/>
        <p:txBody>
          <a:bodyPr/>
          <a:lstStyle/>
          <a:p>
            <a:fld id="{303A7350-5235-4471-83CB-C566E33F8B14}" type="slidenum">
              <a:rPr lang="en-US" smtClean="0"/>
              <a:t>73</a:t>
            </a:fld>
            <a:endParaRPr lang="en-US"/>
          </a:p>
        </p:txBody>
      </p:sp>
    </p:spTree>
    <p:extLst>
      <p:ext uri="{BB962C8B-B14F-4D97-AF65-F5344CB8AC3E}">
        <p14:creationId xmlns:p14="http://schemas.microsoft.com/office/powerpoint/2010/main" val="54133672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B8D543-4063-F6D7-0BD8-CC167C3CB7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0217D1-6C90-FDC9-B22D-35E2B02759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A975DA-84D1-F514-0C4D-F8F82E8DCEC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C204EEA-5271-6ADA-C821-EFE4BC8B3E6C}"/>
              </a:ext>
            </a:extLst>
          </p:cNvPr>
          <p:cNvSpPr>
            <a:spLocks noGrp="1"/>
          </p:cNvSpPr>
          <p:nvPr>
            <p:ph type="sldNum" sz="quarter" idx="5"/>
          </p:nvPr>
        </p:nvSpPr>
        <p:spPr/>
        <p:txBody>
          <a:bodyPr/>
          <a:lstStyle/>
          <a:p>
            <a:fld id="{303A7350-5235-4471-83CB-C566E33F8B14}" type="slidenum">
              <a:rPr lang="en-US" smtClean="0"/>
              <a:t>74</a:t>
            </a:fld>
            <a:endParaRPr lang="en-US"/>
          </a:p>
        </p:txBody>
      </p:sp>
    </p:spTree>
    <p:extLst>
      <p:ext uri="{BB962C8B-B14F-4D97-AF65-F5344CB8AC3E}">
        <p14:creationId xmlns:p14="http://schemas.microsoft.com/office/powerpoint/2010/main" val="173447161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75</a:t>
            </a:fld>
            <a:endParaRPr lang="en-US"/>
          </a:p>
        </p:txBody>
      </p:sp>
    </p:spTree>
    <p:extLst>
      <p:ext uri="{BB962C8B-B14F-4D97-AF65-F5344CB8AC3E}">
        <p14:creationId xmlns:p14="http://schemas.microsoft.com/office/powerpoint/2010/main" val="194276619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76</a:t>
            </a:fld>
            <a:endParaRPr lang="en-US"/>
          </a:p>
        </p:txBody>
      </p:sp>
    </p:spTree>
    <p:extLst>
      <p:ext uri="{BB962C8B-B14F-4D97-AF65-F5344CB8AC3E}">
        <p14:creationId xmlns:p14="http://schemas.microsoft.com/office/powerpoint/2010/main" val="145234783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77</a:t>
            </a:fld>
            <a:endParaRPr lang="en-US"/>
          </a:p>
        </p:txBody>
      </p:sp>
    </p:spTree>
    <p:extLst>
      <p:ext uri="{BB962C8B-B14F-4D97-AF65-F5344CB8AC3E}">
        <p14:creationId xmlns:p14="http://schemas.microsoft.com/office/powerpoint/2010/main" val="298961362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78</a:t>
            </a:fld>
            <a:endParaRPr lang="en-US"/>
          </a:p>
        </p:txBody>
      </p:sp>
    </p:spTree>
    <p:extLst>
      <p:ext uri="{BB962C8B-B14F-4D97-AF65-F5344CB8AC3E}">
        <p14:creationId xmlns:p14="http://schemas.microsoft.com/office/powerpoint/2010/main" val="81255117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79</a:t>
            </a:fld>
            <a:endParaRPr lang="en-US"/>
          </a:p>
        </p:txBody>
      </p:sp>
    </p:spTree>
    <p:extLst>
      <p:ext uri="{BB962C8B-B14F-4D97-AF65-F5344CB8AC3E}">
        <p14:creationId xmlns:p14="http://schemas.microsoft.com/office/powerpoint/2010/main" val="253132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F0EE71-59C2-60DA-A934-875D087233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3CD221-B460-FDBB-3610-30640610AD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89263F-48E5-8524-67C0-921023B7EBD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8C2D712-40E6-211E-8CD2-4D0DBA6FD079}"/>
              </a:ext>
            </a:extLst>
          </p:cNvPr>
          <p:cNvSpPr>
            <a:spLocks noGrp="1"/>
          </p:cNvSpPr>
          <p:nvPr>
            <p:ph type="sldNum" sz="quarter" idx="5"/>
          </p:nvPr>
        </p:nvSpPr>
        <p:spPr/>
        <p:txBody>
          <a:bodyPr/>
          <a:lstStyle/>
          <a:p>
            <a:fld id="{303A7350-5235-4471-83CB-C566E33F8B14}" type="slidenum">
              <a:rPr lang="en-US" smtClean="0"/>
              <a:t>8</a:t>
            </a:fld>
            <a:endParaRPr lang="en-US"/>
          </a:p>
        </p:txBody>
      </p:sp>
    </p:spTree>
    <p:extLst>
      <p:ext uri="{BB962C8B-B14F-4D97-AF65-F5344CB8AC3E}">
        <p14:creationId xmlns:p14="http://schemas.microsoft.com/office/powerpoint/2010/main" val="386181235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80</a:t>
            </a:fld>
            <a:endParaRPr lang="en-US"/>
          </a:p>
        </p:txBody>
      </p:sp>
    </p:spTree>
    <p:extLst>
      <p:ext uri="{BB962C8B-B14F-4D97-AF65-F5344CB8AC3E}">
        <p14:creationId xmlns:p14="http://schemas.microsoft.com/office/powerpoint/2010/main" val="203848670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81</a:t>
            </a:fld>
            <a:endParaRPr lang="en-US"/>
          </a:p>
        </p:txBody>
      </p:sp>
    </p:spTree>
    <p:extLst>
      <p:ext uri="{BB962C8B-B14F-4D97-AF65-F5344CB8AC3E}">
        <p14:creationId xmlns:p14="http://schemas.microsoft.com/office/powerpoint/2010/main" val="10078553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82</a:t>
            </a:fld>
            <a:endParaRPr lang="en-US"/>
          </a:p>
        </p:txBody>
      </p:sp>
    </p:spTree>
    <p:extLst>
      <p:ext uri="{BB962C8B-B14F-4D97-AF65-F5344CB8AC3E}">
        <p14:creationId xmlns:p14="http://schemas.microsoft.com/office/powerpoint/2010/main" val="429294080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83</a:t>
            </a:fld>
            <a:endParaRPr lang="en-US"/>
          </a:p>
        </p:txBody>
      </p:sp>
    </p:spTree>
    <p:extLst>
      <p:ext uri="{BB962C8B-B14F-4D97-AF65-F5344CB8AC3E}">
        <p14:creationId xmlns:p14="http://schemas.microsoft.com/office/powerpoint/2010/main" val="307815255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84</a:t>
            </a:fld>
            <a:endParaRPr lang="en-US"/>
          </a:p>
        </p:txBody>
      </p:sp>
    </p:spTree>
    <p:extLst>
      <p:ext uri="{BB962C8B-B14F-4D97-AF65-F5344CB8AC3E}">
        <p14:creationId xmlns:p14="http://schemas.microsoft.com/office/powerpoint/2010/main" val="291236832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85</a:t>
            </a:fld>
            <a:endParaRPr lang="en-US"/>
          </a:p>
        </p:txBody>
      </p:sp>
    </p:spTree>
    <p:extLst>
      <p:ext uri="{BB962C8B-B14F-4D97-AF65-F5344CB8AC3E}">
        <p14:creationId xmlns:p14="http://schemas.microsoft.com/office/powerpoint/2010/main" val="390709429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86</a:t>
            </a:fld>
            <a:endParaRPr lang="en-US"/>
          </a:p>
        </p:txBody>
      </p:sp>
    </p:spTree>
    <p:extLst>
      <p:ext uri="{BB962C8B-B14F-4D97-AF65-F5344CB8AC3E}">
        <p14:creationId xmlns:p14="http://schemas.microsoft.com/office/powerpoint/2010/main" val="97060471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87</a:t>
            </a:fld>
            <a:endParaRPr lang="en-US"/>
          </a:p>
        </p:txBody>
      </p:sp>
    </p:spTree>
    <p:extLst>
      <p:ext uri="{BB962C8B-B14F-4D97-AF65-F5344CB8AC3E}">
        <p14:creationId xmlns:p14="http://schemas.microsoft.com/office/powerpoint/2010/main" val="222241858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88</a:t>
            </a:fld>
            <a:endParaRPr lang="en-US"/>
          </a:p>
        </p:txBody>
      </p:sp>
    </p:spTree>
    <p:extLst>
      <p:ext uri="{BB962C8B-B14F-4D97-AF65-F5344CB8AC3E}">
        <p14:creationId xmlns:p14="http://schemas.microsoft.com/office/powerpoint/2010/main" val="288187673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EB967-E16E-D0ED-96F1-C30AD5051D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A7DDD0-379B-78B2-046D-4F418A9515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6C7A68-0166-B119-7E57-F05142BA6E2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192263B-980C-5FCD-D1CC-2558C12DFDE4}"/>
              </a:ext>
            </a:extLst>
          </p:cNvPr>
          <p:cNvSpPr>
            <a:spLocks noGrp="1"/>
          </p:cNvSpPr>
          <p:nvPr>
            <p:ph type="sldNum" sz="quarter" idx="5"/>
          </p:nvPr>
        </p:nvSpPr>
        <p:spPr/>
        <p:txBody>
          <a:bodyPr/>
          <a:lstStyle/>
          <a:p>
            <a:fld id="{303A7350-5235-4471-83CB-C566E33F8B14}" type="slidenum">
              <a:rPr lang="en-US" smtClean="0"/>
              <a:t>89</a:t>
            </a:fld>
            <a:endParaRPr lang="en-US"/>
          </a:p>
        </p:txBody>
      </p:sp>
    </p:spTree>
    <p:extLst>
      <p:ext uri="{BB962C8B-B14F-4D97-AF65-F5344CB8AC3E}">
        <p14:creationId xmlns:p14="http://schemas.microsoft.com/office/powerpoint/2010/main" val="1862031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9A8FF-73BD-6933-750E-85989F7608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7D2D8F-3B37-3602-7890-A5A41CEBEB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2ADB75-D932-3AED-5326-A461B564BDD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093F1F2-1E06-C90C-383E-DB4524824E80}"/>
              </a:ext>
            </a:extLst>
          </p:cNvPr>
          <p:cNvSpPr>
            <a:spLocks noGrp="1"/>
          </p:cNvSpPr>
          <p:nvPr>
            <p:ph type="sldNum" sz="quarter" idx="5"/>
          </p:nvPr>
        </p:nvSpPr>
        <p:spPr/>
        <p:txBody>
          <a:bodyPr/>
          <a:lstStyle/>
          <a:p>
            <a:fld id="{303A7350-5235-4471-83CB-C566E33F8B14}" type="slidenum">
              <a:rPr lang="en-US" smtClean="0"/>
              <a:t>9</a:t>
            </a:fld>
            <a:endParaRPr lang="en-US"/>
          </a:p>
        </p:txBody>
      </p:sp>
    </p:spTree>
    <p:extLst>
      <p:ext uri="{BB962C8B-B14F-4D97-AF65-F5344CB8AC3E}">
        <p14:creationId xmlns:p14="http://schemas.microsoft.com/office/powerpoint/2010/main" val="133868606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16B21B-73CA-88D1-ECAA-277166815D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93DC1A-BB2E-37E3-CEA0-02956E2EE7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4461AE-DC02-5F19-1A39-A5D14B6EC39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DCD10F2-6707-C1D1-4772-84C0E5A7B013}"/>
              </a:ext>
            </a:extLst>
          </p:cNvPr>
          <p:cNvSpPr>
            <a:spLocks noGrp="1"/>
          </p:cNvSpPr>
          <p:nvPr>
            <p:ph type="sldNum" sz="quarter" idx="5"/>
          </p:nvPr>
        </p:nvSpPr>
        <p:spPr/>
        <p:txBody>
          <a:bodyPr/>
          <a:lstStyle/>
          <a:p>
            <a:fld id="{303A7350-5235-4471-83CB-C566E33F8B14}" type="slidenum">
              <a:rPr lang="en-US" smtClean="0"/>
              <a:t>90</a:t>
            </a:fld>
            <a:endParaRPr lang="en-US"/>
          </a:p>
        </p:txBody>
      </p:sp>
    </p:spTree>
    <p:extLst>
      <p:ext uri="{BB962C8B-B14F-4D97-AF65-F5344CB8AC3E}">
        <p14:creationId xmlns:p14="http://schemas.microsoft.com/office/powerpoint/2010/main" val="401270608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91</a:t>
            </a:fld>
            <a:endParaRPr lang="en-US"/>
          </a:p>
        </p:txBody>
      </p:sp>
    </p:spTree>
    <p:extLst>
      <p:ext uri="{BB962C8B-B14F-4D97-AF65-F5344CB8AC3E}">
        <p14:creationId xmlns:p14="http://schemas.microsoft.com/office/powerpoint/2010/main" val="207457003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92</a:t>
            </a:fld>
            <a:endParaRPr lang="en-US"/>
          </a:p>
        </p:txBody>
      </p:sp>
    </p:spTree>
    <p:extLst>
      <p:ext uri="{BB962C8B-B14F-4D97-AF65-F5344CB8AC3E}">
        <p14:creationId xmlns:p14="http://schemas.microsoft.com/office/powerpoint/2010/main" val="368270787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93</a:t>
            </a:fld>
            <a:endParaRPr lang="en-US"/>
          </a:p>
        </p:txBody>
      </p:sp>
    </p:spTree>
    <p:extLst>
      <p:ext uri="{BB962C8B-B14F-4D97-AF65-F5344CB8AC3E}">
        <p14:creationId xmlns:p14="http://schemas.microsoft.com/office/powerpoint/2010/main" val="318590067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94</a:t>
            </a:fld>
            <a:endParaRPr lang="en-US"/>
          </a:p>
        </p:txBody>
      </p:sp>
    </p:spTree>
    <p:extLst>
      <p:ext uri="{BB962C8B-B14F-4D97-AF65-F5344CB8AC3E}">
        <p14:creationId xmlns:p14="http://schemas.microsoft.com/office/powerpoint/2010/main" val="69559640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95</a:t>
            </a:fld>
            <a:endParaRPr lang="en-US"/>
          </a:p>
        </p:txBody>
      </p:sp>
    </p:spTree>
    <p:extLst>
      <p:ext uri="{BB962C8B-B14F-4D97-AF65-F5344CB8AC3E}">
        <p14:creationId xmlns:p14="http://schemas.microsoft.com/office/powerpoint/2010/main" val="388518627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96</a:t>
            </a:fld>
            <a:endParaRPr lang="en-US"/>
          </a:p>
        </p:txBody>
      </p:sp>
    </p:spTree>
    <p:extLst>
      <p:ext uri="{BB962C8B-B14F-4D97-AF65-F5344CB8AC3E}">
        <p14:creationId xmlns:p14="http://schemas.microsoft.com/office/powerpoint/2010/main" val="421497568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97</a:t>
            </a:fld>
            <a:endParaRPr lang="en-US"/>
          </a:p>
        </p:txBody>
      </p:sp>
    </p:spTree>
    <p:extLst>
      <p:ext uri="{BB962C8B-B14F-4D97-AF65-F5344CB8AC3E}">
        <p14:creationId xmlns:p14="http://schemas.microsoft.com/office/powerpoint/2010/main" val="237088019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98</a:t>
            </a:fld>
            <a:endParaRPr lang="en-US"/>
          </a:p>
        </p:txBody>
      </p:sp>
    </p:spTree>
    <p:extLst>
      <p:ext uri="{BB962C8B-B14F-4D97-AF65-F5344CB8AC3E}">
        <p14:creationId xmlns:p14="http://schemas.microsoft.com/office/powerpoint/2010/main" val="233922767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99</a:t>
            </a:fld>
            <a:endParaRPr lang="en-US"/>
          </a:p>
        </p:txBody>
      </p:sp>
    </p:spTree>
    <p:extLst>
      <p:ext uri="{BB962C8B-B14F-4D97-AF65-F5344CB8AC3E}">
        <p14:creationId xmlns:p14="http://schemas.microsoft.com/office/powerpoint/2010/main" val="4097737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C9EFB-247F-4FEA-AF59-A4C644C3CE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DD3C705-D80E-4E38-B3F2-27C65BABB3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C7E5FBF-A054-4AFA-BB84-6B026DE4DAB6}"/>
              </a:ext>
            </a:extLst>
          </p:cNvPr>
          <p:cNvSpPr>
            <a:spLocks noGrp="1"/>
          </p:cNvSpPr>
          <p:nvPr>
            <p:ph type="dt" sz="half" idx="10"/>
          </p:nvPr>
        </p:nvSpPr>
        <p:spPr/>
        <p:txBody>
          <a:bodyPr/>
          <a:lstStyle/>
          <a:p>
            <a:fld id="{43B4C23C-8E10-4EC1-BE78-AEC21A409AE6}" type="datetimeFigureOut">
              <a:rPr lang="en-US" smtClean="0"/>
              <a:t>7/13/2025</a:t>
            </a:fld>
            <a:endParaRPr lang="en-US"/>
          </a:p>
        </p:txBody>
      </p:sp>
      <p:sp>
        <p:nvSpPr>
          <p:cNvPr id="5" name="Footer Placeholder 4">
            <a:extLst>
              <a:ext uri="{FF2B5EF4-FFF2-40B4-BE49-F238E27FC236}">
                <a16:creationId xmlns:a16="http://schemas.microsoft.com/office/drawing/2014/main" id="{D5916EF4-544A-4B78-860D-93E7000539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331172-3573-45C8-88CC-A5682553682B}"/>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1820981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9EC60-6539-4463-9AF2-EEDB3BE72B5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96EC29A-C12B-41C4-AC9B-C85C063A6C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2A8F37-9BE7-4730-AF15-3F6280FDEAC7}"/>
              </a:ext>
            </a:extLst>
          </p:cNvPr>
          <p:cNvSpPr>
            <a:spLocks noGrp="1"/>
          </p:cNvSpPr>
          <p:nvPr>
            <p:ph type="dt" sz="half" idx="10"/>
          </p:nvPr>
        </p:nvSpPr>
        <p:spPr/>
        <p:txBody>
          <a:bodyPr/>
          <a:lstStyle/>
          <a:p>
            <a:fld id="{43B4C23C-8E10-4EC1-BE78-AEC21A409AE6}" type="datetimeFigureOut">
              <a:rPr lang="en-US" smtClean="0"/>
              <a:t>7/13/2025</a:t>
            </a:fld>
            <a:endParaRPr lang="en-US"/>
          </a:p>
        </p:txBody>
      </p:sp>
      <p:sp>
        <p:nvSpPr>
          <p:cNvPr id="5" name="Footer Placeholder 4">
            <a:extLst>
              <a:ext uri="{FF2B5EF4-FFF2-40B4-BE49-F238E27FC236}">
                <a16:creationId xmlns:a16="http://schemas.microsoft.com/office/drawing/2014/main" id="{55745C73-128A-4A44-B3B9-949F0E4B65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655777-1BFA-4D07-AA69-B4D21C163CC2}"/>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607527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E193ABA-0609-4F87-BB9A-1493D6A60FE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284AB7F-B220-4CFC-B957-9B966B87FDD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56EE45-AC1F-4632-89F8-75F47F91F549}"/>
              </a:ext>
            </a:extLst>
          </p:cNvPr>
          <p:cNvSpPr>
            <a:spLocks noGrp="1"/>
          </p:cNvSpPr>
          <p:nvPr>
            <p:ph type="dt" sz="half" idx="10"/>
          </p:nvPr>
        </p:nvSpPr>
        <p:spPr/>
        <p:txBody>
          <a:bodyPr/>
          <a:lstStyle/>
          <a:p>
            <a:fld id="{43B4C23C-8E10-4EC1-BE78-AEC21A409AE6}" type="datetimeFigureOut">
              <a:rPr lang="en-US" smtClean="0"/>
              <a:t>7/13/2025</a:t>
            </a:fld>
            <a:endParaRPr lang="en-US"/>
          </a:p>
        </p:txBody>
      </p:sp>
      <p:sp>
        <p:nvSpPr>
          <p:cNvPr id="5" name="Footer Placeholder 4">
            <a:extLst>
              <a:ext uri="{FF2B5EF4-FFF2-40B4-BE49-F238E27FC236}">
                <a16:creationId xmlns:a16="http://schemas.microsoft.com/office/drawing/2014/main" id="{DF24D3D2-E21D-41B1-9272-E51DBE09F6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D3F86E-C55E-4DF0-894B-CD256C2AC5C2}"/>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389562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0D495-97CD-4025-96DC-0C7D38B36A8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B36BD7-30FC-4729-BEDC-D92B45B0647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39AD6-7898-485F-95F1-77E2DBD9CD8F}"/>
              </a:ext>
            </a:extLst>
          </p:cNvPr>
          <p:cNvSpPr>
            <a:spLocks noGrp="1"/>
          </p:cNvSpPr>
          <p:nvPr>
            <p:ph type="dt" sz="half" idx="10"/>
          </p:nvPr>
        </p:nvSpPr>
        <p:spPr/>
        <p:txBody>
          <a:bodyPr/>
          <a:lstStyle/>
          <a:p>
            <a:fld id="{43B4C23C-8E10-4EC1-BE78-AEC21A409AE6}" type="datetimeFigureOut">
              <a:rPr lang="en-US" smtClean="0"/>
              <a:t>7/13/2025</a:t>
            </a:fld>
            <a:endParaRPr lang="en-US"/>
          </a:p>
        </p:txBody>
      </p:sp>
      <p:sp>
        <p:nvSpPr>
          <p:cNvPr id="5" name="Footer Placeholder 4">
            <a:extLst>
              <a:ext uri="{FF2B5EF4-FFF2-40B4-BE49-F238E27FC236}">
                <a16:creationId xmlns:a16="http://schemas.microsoft.com/office/drawing/2014/main" id="{A9242F38-F26D-4B26-ACE5-D139795928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789299-5FFB-4FC9-B6FA-52C2C17682B7}"/>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3400047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1EE93-FB6A-424F-B9E4-0036A665E7F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00343D-90AD-4353-B7FD-6178B619D6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D90F56-6376-4D1E-BFB0-4BFC7D96EB78}"/>
              </a:ext>
            </a:extLst>
          </p:cNvPr>
          <p:cNvSpPr>
            <a:spLocks noGrp="1"/>
          </p:cNvSpPr>
          <p:nvPr>
            <p:ph type="dt" sz="half" idx="10"/>
          </p:nvPr>
        </p:nvSpPr>
        <p:spPr/>
        <p:txBody>
          <a:bodyPr/>
          <a:lstStyle/>
          <a:p>
            <a:fld id="{43B4C23C-8E10-4EC1-BE78-AEC21A409AE6}" type="datetimeFigureOut">
              <a:rPr lang="en-US" smtClean="0"/>
              <a:t>7/13/2025</a:t>
            </a:fld>
            <a:endParaRPr lang="en-US"/>
          </a:p>
        </p:txBody>
      </p:sp>
      <p:sp>
        <p:nvSpPr>
          <p:cNvPr id="5" name="Footer Placeholder 4">
            <a:extLst>
              <a:ext uri="{FF2B5EF4-FFF2-40B4-BE49-F238E27FC236}">
                <a16:creationId xmlns:a16="http://schemas.microsoft.com/office/drawing/2014/main" id="{87921F6E-B17B-4F37-9BFD-392396DAF4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3DF437-EE36-4992-B533-A62D1DB2BCF6}"/>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913030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E1CA1-32AB-4316-9885-BE67A15DA2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6CBC17-6D53-4CA4-987E-54BD27EDDFD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F6EDAC-28E7-49EE-B59D-DAF5181777D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84DE826-49E1-4688-B998-B2F7BD49CD81}"/>
              </a:ext>
            </a:extLst>
          </p:cNvPr>
          <p:cNvSpPr>
            <a:spLocks noGrp="1"/>
          </p:cNvSpPr>
          <p:nvPr>
            <p:ph type="dt" sz="half" idx="10"/>
          </p:nvPr>
        </p:nvSpPr>
        <p:spPr/>
        <p:txBody>
          <a:bodyPr/>
          <a:lstStyle/>
          <a:p>
            <a:fld id="{43B4C23C-8E10-4EC1-BE78-AEC21A409AE6}" type="datetimeFigureOut">
              <a:rPr lang="en-US" smtClean="0"/>
              <a:t>7/13/2025</a:t>
            </a:fld>
            <a:endParaRPr lang="en-US"/>
          </a:p>
        </p:txBody>
      </p:sp>
      <p:sp>
        <p:nvSpPr>
          <p:cNvPr id="6" name="Footer Placeholder 5">
            <a:extLst>
              <a:ext uri="{FF2B5EF4-FFF2-40B4-BE49-F238E27FC236}">
                <a16:creationId xmlns:a16="http://schemas.microsoft.com/office/drawing/2014/main" id="{5EE1D6BB-CBEA-4A14-B4CF-FF5D8FC4620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42E714-BAE0-4C2F-9EA5-115B6F704EC1}"/>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715481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B1EA4-8F9D-4201-B0F8-A9BF4EAB935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ED6BB62-458C-4429-A8ED-11C9948A09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69D709-2454-4BD3-BC05-2CED3D149E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5038C10-4BF9-4105-9DB8-B9214CE9CE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C24426-877A-4B01-95DA-71AEBD9765C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C4D13F1-A00C-4EA0-A2FD-955AA885E616}"/>
              </a:ext>
            </a:extLst>
          </p:cNvPr>
          <p:cNvSpPr>
            <a:spLocks noGrp="1"/>
          </p:cNvSpPr>
          <p:nvPr>
            <p:ph type="dt" sz="half" idx="10"/>
          </p:nvPr>
        </p:nvSpPr>
        <p:spPr/>
        <p:txBody>
          <a:bodyPr/>
          <a:lstStyle/>
          <a:p>
            <a:fld id="{43B4C23C-8E10-4EC1-BE78-AEC21A409AE6}" type="datetimeFigureOut">
              <a:rPr lang="en-US" smtClean="0"/>
              <a:t>7/13/2025</a:t>
            </a:fld>
            <a:endParaRPr lang="en-US"/>
          </a:p>
        </p:txBody>
      </p:sp>
      <p:sp>
        <p:nvSpPr>
          <p:cNvPr id="8" name="Footer Placeholder 7">
            <a:extLst>
              <a:ext uri="{FF2B5EF4-FFF2-40B4-BE49-F238E27FC236}">
                <a16:creationId xmlns:a16="http://schemas.microsoft.com/office/drawing/2014/main" id="{F5F9AD41-74F8-4314-974E-F0FC101CCB5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78B4241-6642-466F-9641-01074328E37F}"/>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863442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49E4E-0278-48CD-B563-BFA20047469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41B0676-9A0E-41E9-8046-BCD586625062}"/>
              </a:ext>
            </a:extLst>
          </p:cNvPr>
          <p:cNvSpPr>
            <a:spLocks noGrp="1"/>
          </p:cNvSpPr>
          <p:nvPr>
            <p:ph type="dt" sz="half" idx="10"/>
          </p:nvPr>
        </p:nvSpPr>
        <p:spPr/>
        <p:txBody>
          <a:bodyPr/>
          <a:lstStyle/>
          <a:p>
            <a:fld id="{43B4C23C-8E10-4EC1-BE78-AEC21A409AE6}" type="datetimeFigureOut">
              <a:rPr lang="en-US" smtClean="0"/>
              <a:t>7/13/2025</a:t>
            </a:fld>
            <a:endParaRPr lang="en-US"/>
          </a:p>
        </p:txBody>
      </p:sp>
      <p:sp>
        <p:nvSpPr>
          <p:cNvPr id="4" name="Footer Placeholder 3">
            <a:extLst>
              <a:ext uri="{FF2B5EF4-FFF2-40B4-BE49-F238E27FC236}">
                <a16:creationId xmlns:a16="http://schemas.microsoft.com/office/drawing/2014/main" id="{A67BE729-FF47-46AC-8B63-A038D817AFD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4C8415-6A43-488F-B274-23A24CAEC96C}"/>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1786780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B8CEAC-3258-449A-B569-4197056B8300}"/>
              </a:ext>
            </a:extLst>
          </p:cNvPr>
          <p:cNvSpPr>
            <a:spLocks noGrp="1"/>
          </p:cNvSpPr>
          <p:nvPr>
            <p:ph type="dt" sz="half" idx="10"/>
          </p:nvPr>
        </p:nvSpPr>
        <p:spPr/>
        <p:txBody>
          <a:bodyPr/>
          <a:lstStyle/>
          <a:p>
            <a:fld id="{43B4C23C-8E10-4EC1-BE78-AEC21A409AE6}" type="datetimeFigureOut">
              <a:rPr lang="en-US" smtClean="0"/>
              <a:t>7/13/2025</a:t>
            </a:fld>
            <a:endParaRPr lang="en-US"/>
          </a:p>
        </p:txBody>
      </p:sp>
      <p:sp>
        <p:nvSpPr>
          <p:cNvPr id="3" name="Footer Placeholder 2">
            <a:extLst>
              <a:ext uri="{FF2B5EF4-FFF2-40B4-BE49-F238E27FC236}">
                <a16:creationId xmlns:a16="http://schemas.microsoft.com/office/drawing/2014/main" id="{9AC195A0-46F4-4AE8-985D-A1D75F6AC42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55289DE-679B-454E-AD4B-E31E16F0CB26}"/>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3749004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62C8B-10AF-477F-AC9E-5A720DCF18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F6D80CB-B621-4E69-8CEB-850B3A8D20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3EF743-CF52-4359-8D46-E9866B3993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447F7F-F509-412E-B92A-894F4442D9A3}"/>
              </a:ext>
            </a:extLst>
          </p:cNvPr>
          <p:cNvSpPr>
            <a:spLocks noGrp="1"/>
          </p:cNvSpPr>
          <p:nvPr>
            <p:ph type="dt" sz="half" idx="10"/>
          </p:nvPr>
        </p:nvSpPr>
        <p:spPr/>
        <p:txBody>
          <a:bodyPr/>
          <a:lstStyle/>
          <a:p>
            <a:fld id="{43B4C23C-8E10-4EC1-BE78-AEC21A409AE6}" type="datetimeFigureOut">
              <a:rPr lang="en-US" smtClean="0"/>
              <a:t>7/13/2025</a:t>
            </a:fld>
            <a:endParaRPr lang="en-US"/>
          </a:p>
        </p:txBody>
      </p:sp>
      <p:sp>
        <p:nvSpPr>
          <p:cNvPr id="6" name="Footer Placeholder 5">
            <a:extLst>
              <a:ext uri="{FF2B5EF4-FFF2-40B4-BE49-F238E27FC236}">
                <a16:creationId xmlns:a16="http://schemas.microsoft.com/office/drawing/2014/main" id="{4EF35D43-F8A5-433F-86FB-219E39018C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8B0799-086A-4315-AC03-EBD8AAACF7B0}"/>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2144865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2D85F-9E6A-4CF3-ADF6-FA9AF41090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53C4463-9D85-4D86-A12C-47BCC0266E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DA0E32-5909-48BD-ACB1-4DF4595846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64CF84-980C-45FF-9BAF-BE10D21F384F}"/>
              </a:ext>
            </a:extLst>
          </p:cNvPr>
          <p:cNvSpPr>
            <a:spLocks noGrp="1"/>
          </p:cNvSpPr>
          <p:nvPr>
            <p:ph type="dt" sz="half" idx="10"/>
          </p:nvPr>
        </p:nvSpPr>
        <p:spPr/>
        <p:txBody>
          <a:bodyPr/>
          <a:lstStyle/>
          <a:p>
            <a:fld id="{43B4C23C-8E10-4EC1-BE78-AEC21A409AE6}" type="datetimeFigureOut">
              <a:rPr lang="en-US" smtClean="0"/>
              <a:t>7/13/2025</a:t>
            </a:fld>
            <a:endParaRPr lang="en-US"/>
          </a:p>
        </p:txBody>
      </p:sp>
      <p:sp>
        <p:nvSpPr>
          <p:cNvPr id="6" name="Footer Placeholder 5">
            <a:extLst>
              <a:ext uri="{FF2B5EF4-FFF2-40B4-BE49-F238E27FC236}">
                <a16:creationId xmlns:a16="http://schemas.microsoft.com/office/drawing/2014/main" id="{79BE92BD-1612-453A-A2C7-D63E698C3F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EB4525-37D7-4144-87C4-0D329812A5BA}"/>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1405838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61F0D8-5659-4CF1-89E0-88B2F1252A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773EE59-E633-494B-8564-26ED8C8D14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BB41C5-C028-4611-936B-030F5B0935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B4C23C-8E10-4EC1-BE78-AEC21A409AE6}" type="datetimeFigureOut">
              <a:rPr lang="en-US" smtClean="0"/>
              <a:t>7/13/2025</a:t>
            </a:fld>
            <a:endParaRPr lang="en-US"/>
          </a:p>
        </p:txBody>
      </p:sp>
      <p:sp>
        <p:nvSpPr>
          <p:cNvPr id="5" name="Footer Placeholder 4">
            <a:extLst>
              <a:ext uri="{FF2B5EF4-FFF2-40B4-BE49-F238E27FC236}">
                <a16:creationId xmlns:a16="http://schemas.microsoft.com/office/drawing/2014/main" id="{69AEB8E7-CD4C-4ECE-97E3-80D83E6BA1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C4A56DA-38FE-4EFB-95DD-3DC697CEE1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778D45-874B-4AF7-BDEA-914DF75D1577}" type="slidenum">
              <a:rPr lang="en-US" smtClean="0"/>
              <a:t>‹#›</a:t>
            </a:fld>
            <a:endParaRPr lang="en-US"/>
          </a:p>
        </p:txBody>
      </p:sp>
    </p:spTree>
    <p:extLst>
      <p:ext uri="{BB962C8B-B14F-4D97-AF65-F5344CB8AC3E}">
        <p14:creationId xmlns:p14="http://schemas.microsoft.com/office/powerpoint/2010/main" val="681296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customXml" Target="../ink/ink4.xml"/><Relationship Id="rId3" Type="http://schemas.openxmlformats.org/officeDocument/2006/relationships/image" Target="../media/image1.png"/><Relationship Id="rId7" Type="http://schemas.openxmlformats.org/officeDocument/2006/relationships/image" Target="../media/image3.png"/><Relationship Id="rId12" Type="http://schemas.openxmlformats.org/officeDocument/2006/relationships/customXml" Target="../ink/ink3.xml"/><Relationship Id="rId2" Type="http://schemas.openxmlformats.org/officeDocument/2006/relationships/notesSlide" Target="../notesSlides/notesSlide1.xml"/><Relationship Id="rId16" Type="http://schemas.openxmlformats.org/officeDocument/2006/relationships/customXml" Target="../ink/ink5.xml"/><Relationship Id="rId1" Type="http://schemas.openxmlformats.org/officeDocument/2006/relationships/slideLayout" Target="../slideLayouts/slideLayout7.xml"/><Relationship Id="rId6" Type="http://schemas.openxmlformats.org/officeDocument/2006/relationships/image" Target="../media/image270.png"/><Relationship Id="rId11" Type="http://schemas.openxmlformats.org/officeDocument/2006/relationships/image" Target="../media/image310.png"/><Relationship Id="rId5" Type="http://schemas.openxmlformats.org/officeDocument/2006/relationships/customXml" Target="../ink/ink1.xml"/><Relationship Id="rId15" Type="http://schemas.openxmlformats.org/officeDocument/2006/relationships/image" Target="../media/image6.png"/><Relationship Id="rId10" Type="http://schemas.openxmlformats.org/officeDocument/2006/relationships/customXml" Target="../ink/ink2.xml"/><Relationship Id="rId4" Type="http://schemas.openxmlformats.org/officeDocument/2006/relationships/image" Target="../media/image2.png"/><Relationship Id="rId9" Type="http://schemas.openxmlformats.org/officeDocument/2006/relationships/image" Target="../media/image5.png"/><Relationship Id="rId14" Type="http://schemas.openxmlformats.org/officeDocument/2006/relationships/image" Target="../media/image320.png"/></Relationships>
</file>

<file path=ppt/slides/_rels/slide1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5.png"/><Relationship Id="rId7" Type="http://schemas.openxmlformats.org/officeDocument/2006/relationships/image" Target="../media/image171.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customXml" Target="../ink/ink38.xml"/><Relationship Id="rId5" Type="http://schemas.openxmlformats.org/officeDocument/2006/relationships/image" Target="../media/image161.png"/><Relationship Id="rId4" Type="http://schemas.openxmlformats.org/officeDocument/2006/relationships/customXml" Target="../ink/ink37.xml"/></Relationships>
</file>

<file path=ppt/slides/_rels/slide100.xml.rels><?xml version="1.0" encoding="UTF-8" standalone="yes"?>
<Relationships xmlns="http://schemas.openxmlformats.org/package/2006/relationships"><Relationship Id="rId8" Type="http://schemas.openxmlformats.org/officeDocument/2006/relationships/image" Target="../media/image201.png"/><Relationship Id="rId3" Type="http://schemas.openxmlformats.org/officeDocument/2006/relationships/customXml" Target="../ink/ink243.xml"/><Relationship Id="rId7" Type="http://schemas.openxmlformats.org/officeDocument/2006/relationships/image" Target="../media/image200.png"/><Relationship Id="rId12" Type="http://schemas.openxmlformats.org/officeDocument/2006/relationships/customXml" Target="../ink/ink245.xml"/><Relationship Id="rId2" Type="http://schemas.openxmlformats.org/officeDocument/2006/relationships/notesSlide" Target="../notesSlides/notesSlide100.xml"/><Relationship Id="rId1" Type="http://schemas.openxmlformats.org/officeDocument/2006/relationships/slideLayout" Target="../slideLayouts/slideLayout7.xml"/><Relationship Id="rId6" Type="http://schemas.openxmlformats.org/officeDocument/2006/relationships/image" Target="../media/image199.png"/><Relationship Id="rId11" Type="http://schemas.openxmlformats.org/officeDocument/2006/relationships/customXml" Target="../ink/ink244.xml"/><Relationship Id="rId5" Type="http://schemas.openxmlformats.org/officeDocument/2006/relationships/image" Target="../media/image198.png"/><Relationship Id="rId10" Type="http://schemas.openxmlformats.org/officeDocument/2006/relationships/image" Target="../media/image203.png"/><Relationship Id="rId4" Type="http://schemas.openxmlformats.org/officeDocument/2006/relationships/image" Target="../media/image1390.png"/><Relationship Id="rId9" Type="http://schemas.openxmlformats.org/officeDocument/2006/relationships/image" Target="../media/image202.png"/></Relationships>
</file>

<file path=ppt/slides/_rels/slide101.xml.rels><?xml version="1.0" encoding="UTF-8" standalone="yes"?>
<Relationships xmlns="http://schemas.openxmlformats.org/package/2006/relationships"><Relationship Id="rId3" Type="http://schemas.openxmlformats.org/officeDocument/2006/relationships/image" Target="../media/image204.png"/><Relationship Id="rId7" Type="http://schemas.openxmlformats.org/officeDocument/2006/relationships/image" Target="../media/image1300.png"/><Relationship Id="rId2" Type="http://schemas.openxmlformats.org/officeDocument/2006/relationships/notesSlide" Target="../notesSlides/notesSlide101.xml"/><Relationship Id="rId1" Type="http://schemas.openxmlformats.org/officeDocument/2006/relationships/slideLayout" Target="../slideLayouts/slideLayout7.xml"/><Relationship Id="rId6" Type="http://schemas.openxmlformats.org/officeDocument/2006/relationships/customXml" Target="../ink/ink246.xml"/><Relationship Id="rId5" Type="http://schemas.openxmlformats.org/officeDocument/2006/relationships/image" Target="../media/image206.png"/><Relationship Id="rId4" Type="http://schemas.openxmlformats.org/officeDocument/2006/relationships/image" Target="../media/image205.pn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8" Type="http://schemas.openxmlformats.org/officeDocument/2006/relationships/image" Target="../media/image210.png"/><Relationship Id="rId3" Type="http://schemas.openxmlformats.org/officeDocument/2006/relationships/image" Target="../media/image207.png"/><Relationship Id="rId7" Type="http://schemas.openxmlformats.org/officeDocument/2006/relationships/image" Target="../media/image209.png"/><Relationship Id="rId2" Type="http://schemas.openxmlformats.org/officeDocument/2006/relationships/notesSlide" Target="../notesSlides/notesSlide106.xml"/><Relationship Id="rId1" Type="http://schemas.openxmlformats.org/officeDocument/2006/relationships/slideLayout" Target="../slideLayouts/slideLayout7.xml"/><Relationship Id="rId6" Type="http://schemas.openxmlformats.org/officeDocument/2006/relationships/image" Target="../media/image208.png"/><Relationship Id="rId5" Type="http://schemas.openxmlformats.org/officeDocument/2006/relationships/image" Target="../media/image1770.png"/><Relationship Id="rId10" Type="http://schemas.openxmlformats.org/officeDocument/2006/relationships/image" Target="../media/image1810.png"/><Relationship Id="rId4" Type="http://schemas.openxmlformats.org/officeDocument/2006/relationships/customXml" Target="../ink/ink247.xml"/><Relationship Id="rId9" Type="http://schemas.openxmlformats.org/officeDocument/2006/relationships/customXml" Target="../ink/ink248.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notesSlide" Target="../notesSlides/notesSlide108.xml"/><Relationship Id="rId1" Type="http://schemas.openxmlformats.org/officeDocument/2006/relationships/slideLayout" Target="../slideLayouts/slideLayout7.xml"/><Relationship Id="rId6" Type="http://schemas.openxmlformats.org/officeDocument/2006/relationships/image" Target="../media/image560.png"/><Relationship Id="rId5" Type="http://schemas.openxmlformats.org/officeDocument/2006/relationships/customXml" Target="../ink/ink249.xml"/><Relationship Id="rId4" Type="http://schemas.openxmlformats.org/officeDocument/2006/relationships/image" Target="../media/image212.pn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ustomXml" Target="../ink/ink39.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7.emf"/><Relationship Id="rId5" Type="http://schemas.openxmlformats.org/officeDocument/2006/relationships/oleObject" Target="../embeddings/oleObject1.bin"/><Relationship Id="rId4" Type="http://schemas.openxmlformats.org/officeDocument/2006/relationships/image" Target="../media/image37.png"/></Relationships>
</file>

<file path=ppt/slides/_rels/slide110.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110.xml"/><Relationship Id="rId1" Type="http://schemas.openxmlformats.org/officeDocument/2006/relationships/slideLayout" Target="../slideLayouts/slideLayout7.xml"/><Relationship Id="rId5" Type="http://schemas.openxmlformats.org/officeDocument/2006/relationships/image" Target="../media/image215.png"/><Relationship Id="rId4" Type="http://schemas.openxmlformats.org/officeDocument/2006/relationships/image" Target="../media/image214.png"/></Relationships>
</file>

<file path=ppt/slides/_rels/slide111.xml.rels><?xml version="1.0" encoding="UTF-8" standalone="yes"?>
<Relationships xmlns="http://schemas.openxmlformats.org/package/2006/relationships"><Relationship Id="rId8" Type="http://schemas.openxmlformats.org/officeDocument/2006/relationships/image" Target="../media/image812.png"/><Relationship Id="rId3" Type="http://schemas.openxmlformats.org/officeDocument/2006/relationships/image" Target="../media/image216.png"/><Relationship Id="rId7" Type="http://schemas.openxmlformats.org/officeDocument/2006/relationships/customXml" Target="../ink/ink250.xml"/><Relationship Id="rId2" Type="http://schemas.openxmlformats.org/officeDocument/2006/relationships/notesSlide" Target="../notesSlides/notesSlide111.xml"/><Relationship Id="rId1" Type="http://schemas.openxmlformats.org/officeDocument/2006/relationships/slideLayout" Target="../slideLayouts/slideLayout7.xml"/><Relationship Id="rId6" Type="http://schemas.openxmlformats.org/officeDocument/2006/relationships/image" Target="../media/image219.png"/><Relationship Id="rId5" Type="http://schemas.openxmlformats.org/officeDocument/2006/relationships/image" Target="../media/image218.png"/><Relationship Id="rId4" Type="http://schemas.openxmlformats.org/officeDocument/2006/relationships/image" Target="../media/image217.png"/></Relationships>
</file>

<file path=ppt/slides/_rels/slide112.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112.xml"/><Relationship Id="rId1" Type="http://schemas.openxmlformats.org/officeDocument/2006/relationships/slideLayout" Target="../slideLayouts/slideLayout7.xml"/><Relationship Id="rId4" Type="http://schemas.openxmlformats.org/officeDocument/2006/relationships/image" Target="../media/image222.png"/></Relationships>
</file>

<file path=ppt/slides/_rels/slide113.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notesSlide" Target="../notesSlides/notesSlide113.xml"/><Relationship Id="rId1" Type="http://schemas.openxmlformats.org/officeDocument/2006/relationships/slideLayout" Target="../slideLayouts/slideLayout7.xml"/><Relationship Id="rId6" Type="http://schemas.openxmlformats.org/officeDocument/2006/relationships/image" Target="../media/image860.png"/><Relationship Id="rId5" Type="http://schemas.openxmlformats.org/officeDocument/2006/relationships/customXml" Target="../ink/ink251.xml"/><Relationship Id="rId4" Type="http://schemas.openxmlformats.org/officeDocument/2006/relationships/image" Target="../media/image224.pn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notesSlide" Target="../notesSlides/notesSlide116.xml"/><Relationship Id="rId1" Type="http://schemas.openxmlformats.org/officeDocument/2006/relationships/slideLayout" Target="../slideLayouts/slideLayout7.xml"/><Relationship Id="rId6" Type="http://schemas.openxmlformats.org/officeDocument/2006/relationships/image" Target="../media/image1790.png"/><Relationship Id="rId5" Type="http://schemas.openxmlformats.org/officeDocument/2006/relationships/customXml" Target="../ink/ink252.xml"/><Relationship Id="rId4" Type="http://schemas.openxmlformats.org/officeDocument/2006/relationships/image" Target="../media/image226.png"/></Relationships>
</file>

<file path=ppt/slides/_rels/slide117.xml.rels><?xml version="1.0" encoding="UTF-8" standalone="yes"?>
<Relationships xmlns="http://schemas.openxmlformats.org/package/2006/relationships"><Relationship Id="rId8" Type="http://schemas.openxmlformats.org/officeDocument/2006/relationships/customXml" Target="../ink/ink254.xml"/><Relationship Id="rId3" Type="http://schemas.openxmlformats.org/officeDocument/2006/relationships/image" Target="../media/image227.png"/><Relationship Id="rId7" Type="http://schemas.openxmlformats.org/officeDocument/2006/relationships/image" Target="../media/image1900.png"/><Relationship Id="rId2" Type="http://schemas.openxmlformats.org/officeDocument/2006/relationships/notesSlide" Target="../notesSlides/notesSlide117.xml"/><Relationship Id="rId1" Type="http://schemas.openxmlformats.org/officeDocument/2006/relationships/slideLayout" Target="../slideLayouts/slideLayout7.xml"/><Relationship Id="rId6" Type="http://schemas.openxmlformats.org/officeDocument/2006/relationships/customXml" Target="../ink/ink253.xml"/><Relationship Id="rId11" Type="http://schemas.openxmlformats.org/officeDocument/2006/relationships/image" Target="../media/image2120.png"/><Relationship Id="rId5" Type="http://schemas.openxmlformats.org/officeDocument/2006/relationships/image" Target="../media/image229.png"/><Relationship Id="rId10" Type="http://schemas.openxmlformats.org/officeDocument/2006/relationships/customXml" Target="../ink/ink255.xml"/><Relationship Id="rId4" Type="http://schemas.openxmlformats.org/officeDocument/2006/relationships/image" Target="../media/image228.png"/><Relationship Id="rId9" Type="http://schemas.openxmlformats.org/officeDocument/2006/relationships/image" Target="../media/image2000.png"/></Relationships>
</file>

<file path=ppt/slides/_rels/slide118.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customXml" Target="../ink/ink256.xml"/><Relationship Id="rId2" Type="http://schemas.openxmlformats.org/officeDocument/2006/relationships/notesSlide" Target="../notesSlides/notesSlide119.xml"/><Relationship Id="rId1" Type="http://schemas.openxmlformats.org/officeDocument/2006/relationships/slideLayout" Target="../slideLayouts/slideLayout7.xml"/><Relationship Id="rId4" Type="http://schemas.openxmlformats.org/officeDocument/2006/relationships/image" Target="../media/image1540.png"/></Relationships>
</file>

<file path=ppt/slides/_rels/slide12.xml.rels><?xml version="1.0" encoding="UTF-8" standalone="yes"?>
<Relationships xmlns="http://schemas.openxmlformats.org/package/2006/relationships"><Relationship Id="rId3" Type="http://schemas.openxmlformats.org/officeDocument/2006/relationships/customXml" Target="../ink/ink40.xml"/><Relationship Id="rId7" Type="http://schemas.openxmlformats.org/officeDocument/2006/relationships/customXml" Target="../ink/ink42.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customXml" Target="../ink/ink41.xml"/><Relationship Id="rId4" Type="http://schemas.openxmlformats.org/officeDocument/2006/relationships/image" Target="../media/image40.png"/></Relationships>
</file>

<file path=ppt/slides/_rels/slide120.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notesSlide" Target="../notesSlides/notesSlide120.xml"/><Relationship Id="rId1" Type="http://schemas.openxmlformats.org/officeDocument/2006/relationships/slideLayout" Target="../slideLayouts/slideLayout7.xml"/><Relationship Id="rId6" Type="http://schemas.openxmlformats.org/officeDocument/2006/relationships/image" Target="../media/image650.png"/><Relationship Id="rId5" Type="http://schemas.openxmlformats.org/officeDocument/2006/relationships/customXml" Target="../ink/ink257.xml"/><Relationship Id="rId4" Type="http://schemas.openxmlformats.org/officeDocument/2006/relationships/image" Target="../media/image233.png"/></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customXml" Target="../ink/ink258.xml"/><Relationship Id="rId2" Type="http://schemas.openxmlformats.org/officeDocument/2006/relationships/notesSlide" Target="../notesSlides/notesSlide126.xml"/><Relationship Id="rId1" Type="http://schemas.openxmlformats.org/officeDocument/2006/relationships/slideLayout" Target="../slideLayouts/slideLayout7.xml"/><Relationship Id="rId4" Type="http://schemas.openxmlformats.org/officeDocument/2006/relationships/image" Target="../media/image790.png"/></Relationships>
</file>

<file path=ppt/slides/_rels/slide127.xml.rels><?xml version="1.0" encoding="UTF-8" standalone="yes"?>
<Relationships xmlns="http://schemas.openxmlformats.org/package/2006/relationships"><Relationship Id="rId8" Type="http://schemas.openxmlformats.org/officeDocument/2006/relationships/customXml" Target="../ink/ink262.xml"/><Relationship Id="rId3" Type="http://schemas.openxmlformats.org/officeDocument/2006/relationships/customXml" Target="../ink/ink259.xml"/><Relationship Id="rId7" Type="http://schemas.openxmlformats.org/officeDocument/2006/relationships/customXml" Target="../ink/ink261.xml"/><Relationship Id="rId2" Type="http://schemas.openxmlformats.org/officeDocument/2006/relationships/notesSlide" Target="../notesSlides/notesSlide127.xml"/><Relationship Id="rId1" Type="http://schemas.openxmlformats.org/officeDocument/2006/relationships/slideLayout" Target="../slideLayouts/slideLayout7.xml"/><Relationship Id="rId6" Type="http://schemas.openxmlformats.org/officeDocument/2006/relationships/image" Target="../media/image1500.png"/><Relationship Id="rId5" Type="http://schemas.openxmlformats.org/officeDocument/2006/relationships/customXml" Target="../ink/ink260.xml"/><Relationship Id="rId10" Type="http://schemas.openxmlformats.org/officeDocument/2006/relationships/customXml" Target="../ink/ink264.xml"/><Relationship Id="rId4" Type="http://schemas.openxmlformats.org/officeDocument/2006/relationships/image" Target="../media/image1400.png"/><Relationship Id="rId9" Type="http://schemas.openxmlformats.org/officeDocument/2006/relationships/customXml" Target="../ink/ink263.xml"/></Relationships>
</file>

<file path=ppt/slides/_rels/slide128.xml.rels><?xml version="1.0" encoding="UTF-8" standalone="yes"?>
<Relationships xmlns="http://schemas.openxmlformats.org/package/2006/relationships"><Relationship Id="rId8" Type="http://schemas.openxmlformats.org/officeDocument/2006/relationships/image" Target="../media/image237.png"/><Relationship Id="rId3" Type="http://schemas.openxmlformats.org/officeDocument/2006/relationships/image" Target="../media/image234.png"/><Relationship Id="rId7" Type="http://schemas.openxmlformats.org/officeDocument/2006/relationships/image" Target="../media/image236.png"/><Relationship Id="rId2" Type="http://schemas.openxmlformats.org/officeDocument/2006/relationships/notesSlide" Target="../notesSlides/notesSlide128.xml"/><Relationship Id="rId1" Type="http://schemas.openxmlformats.org/officeDocument/2006/relationships/slideLayout" Target="../slideLayouts/slideLayout7.xml"/><Relationship Id="rId6" Type="http://schemas.openxmlformats.org/officeDocument/2006/relationships/image" Target="../media/image1800.png"/><Relationship Id="rId5" Type="http://schemas.openxmlformats.org/officeDocument/2006/relationships/customXml" Target="../ink/ink265.xml"/><Relationship Id="rId4" Type="http://schemas.openxmlformats.org/officeDocument/2006/relationships/image" Target="../media/image235.png"/></Relationships>
</file>

<file path=ppt/slides/_rels/slide129.xml.rels><?xml version="1.0" encoding="UTF-8" standalone="yes"?>
<Relationships xmlns="http://schemas.openxmlformats.org/package/2006/relationships"><Relationship Id="rId3" Type="http://schemas.openxmlformats.org/officeDocument/2006/relationships/image" Target="../media/image238.png"/><Relationship Id="rId2" Type="http://schemas.openxmlformats.org/officeDocument/2006/relationships/notesSlide" Target="../notesSlides/notesSlide129.xml"/><Relationship Id="rId1" Type="http://schemas.openxmlformats.org/officeDocument/2006/relationships/slideLayout" Target="../slideLayouts/slideLayout7.xml"/><Relationship Id="rId6" Type="http://schemas.openxmlformats.org/officeDocument/2006/relationships/image" Target="../media/image239.png"/><Relationship Id="rId5" Type="http://schemas.openxmlformats.org/officeDocument/2006/relationships/image" Target="../media/image2200.png"/><Relationship Id="rId4" Type="http://schemas.openxmlformats.org/officeDocument/2006/relationships/customXml" Target="../ink/ink266.xml"/></Relationships>
</file>

<file path=ppt/slides/_rels/slide13.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customXml" Target="../ink/ink43.xml"/><Relationship Id="rId7" Type="http://schemas.openxmlformats.org/officeDocument/2006/relationships/customXml" Target="../ink/ink46.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customXml" Target="../ink/ink45.xml"/><Relationship Id="rId5" Type="http://schemas.openxmlformats.org/officeDocument/2006/relationships/customXml" Target="../ink/ink44.xml"/><Relationship Id="rId4" Type="http://schemas.openxmlformats.org/officeDocument/2006/relationships/image" Target="../media/image52.png"/><Relationship Id="rId9" Type="http://schemas.openxmlformats.org/officeDocument/2006/relationships/customXml" Target="../ink/ink47.xml"/></Relationships>
</file>

<file path=ppt/slides/_rels/slide130.xml.rels><?xml version="1.0" encoding="UTF-8" standalone="yes"?>
<Relationships xmlns="http://schemas.openxmlformats.org/package/2006/relationships"><Relationship Id="rId8" Type="http://schemas.openxmlformats.org/officeDocument/2006/relationships/customXml" Target="../ink/ink268.xml"/><Relationship Id="rId13" Type="http://schemas.openxmlformats.org/officeDocument/2006/relationships/image" Target="../media/image452.png"/><Relationship Id="rId3" Type="http://schemas.openxmlformats.org/officeDocument/2006/relationships/image" Target="../media/image241.png"/><Relationship Id="rId7" Type="http://schemas.openxmlformats.org/officeDocument/2006/relationships/image" Target="../media/image239.png"/><Relationship Id="rId12" Type="http://schemas.openxmlformats.org/officeDocument/2006/relationships/customXml" Target="../ink/ink270.xml"/><Relationship Id="rId2" Type="http://schemas.openxmlformats.org/officeDocument/2006/relationships/notesSlide" Target="../notesSlides/notesSlide130.xml"/><Relationship Id="rId1" Type="http://schemas.openxmlformats.org/officeDocument/2006/relationships/slideLayout" Target="../slideLayouts/slideLayout7.xml"/><Relationship Id="rId6" Type="http://schemas.openxmlformats.org/officeDocument/2006/relationships/image" Target="../media/image441.png"/><Relationship Id="rId11" Type="http://schemas.openxmlformats.org/officeDocument/2006/relationships/image" Target="../media/image1690.png"/><Relationship Id="rId5" Type="http://schemas.openxmlformats.org/officeDocument/2006/relationships/customXml" Target="../ink/ink267.xml"/><Relationship Id="rId10" Type="http://schemas.openxmlformats.org/officeDocument/2006/relationships/customXml" Target="../ink/ink269.xml"/><Relationship Id="rId4" Type="http://schemas.openxmlformats.org/officeDocument/2006/relationships/image" Target="../media/image242.png"/><Relationship Id="rId9" Type="http://schemas.openxmlformats.org/officeDocument/2006/relationships/image" Target="../media/image1680.png"/></Relationships>
</file>

<file path=ppt/slides/_rels/slide131.xml.rels><?xml version="1.0" encoding="UTF-8" standalone="yes"?>
<Relationships xmlns="http://schemas.openxmlformats.org/package/2006/relationships"><Relationship Id="rId8" Type="http://schemas.openxmlformats.org/officeDocument/2006/relationships/customXml" Target="../ink/ink271.xml"/><Relationship Id="rId13" Type="http://schemas.openxmlformats.org/officeDocument/2006/relationships/image" Target="../media/image300.png"/><Relationship Id="rId3" Type="http://schemas.openxmlformats.org/officeDocument/2006/relationships/image" Target="../media/image243.png"/><Relationship Id="rId7" Type="http://schemas.openxmlformats.org/officeDocument/2006/relationships/image" Target="../media/image247.png"/><Relationship Id="rId12" Type="http://schemas.openxmlformats.org/officeDocument/2006/relationships/customXml" Target="../ink/ink273.xml"/><Relationship Id="rId2" Type="http://schemas.openxmlformats.org/officeDocument/2006/relationships/notesSlide" Target="../notesSlides/notesSlide131.xml"/><Relationship Id="rId1" Type="http://schemas.openxmlformats.org/officeDocument/2006/relationships/slideLayout" Target="../slideLayouts/slideLayout7.xml"/><Relationship Id="rId6" Type="http://schemas.openxmlformats.org/officeDocument/2006/relationships/image" Target="../media/image246.png"/><Relationship Id="rId11" Type="http://schemas.openxmlformats.org/officeDocument/2006/relationships/image" Target="../media/image290.png"/><Relationship Id="rId5" Type="http://schemas.openxmlformats.org/officeDocument/2006/relationships/image" Target="../media/image245.png"/><Relationship Id="rId10" Type="http://schemas.openxmlformats.org/officeDocument/2006/relationships/customXml" Target="../ink/ink272.xml"/><Relationship Id="rId4" Type="http://schemas.openxmlformats.org/officeDocument/2006/relationships/image" Target="../media/image244.png"/><Relationship Id="rId9" Type="http://schemas.openxmlformats.org/officeDocument/2006/relationships/image" Target="../media/image280.png"/></Relationships>
</file>

<file path=ppt/slides/_rels/slide132.xml.rels><?xml version="1.0" encoding="UTF-8" standalone="yes"?>
<Relationships xmlns="http://schemas.openxmlformats.org/package/2006/relationships"><Relationship Id="rId8" Type="http://schemas.openxmlformats.org/officeDocument/2006/relationships/image" Target="../media/image251.png"/><Relationship Id="rId3" Type="http://schemas.openxmlformats.org/officeDocument/2006/relationships/image" Target="../media/image248.png"/><Relationship Id="rId7" Type="http://schemas.openxmlformats.org/officeDocument/2006/relationships/customXml" Target="../ink/ink275.xml"/><Relationship Id="rId2" Type="http://schemas.openxmlformats.org/officeDocument/2006/relationships/notesSlide" Target="../notesSlides/notesSlide132.xml"/><Relationship Id="rId1" Type="http://schemas.openxmlformats.org/officeDocument/2006/relationships/slideLayout" Target="../slideLayouts/slideLayout7.xml"/><Relationship Id="rId6" Type="http://schemas.openxmlformats.org/officeDocument/2006/relationships/image" Target="../media/image249.png"/><Relationship Id="rId11" Type="http://schemas.openxmlformats.org/officeDocument/2006/relationships/image" Target="../media/image360.png"/><Relationship Id="rId5" Type="http://schemas.openxmlformats.org/officeDocument/2006/relationships/image" Target="../media/image321.png"/><Relationship Id="rId10" Type="http://schemas.openxmlformats.org/officeDocument/2006/relationships/customXml" Target="../ink/ink276.xml"/><Relationship Id="rId4" Type="http://schemas.openxmlformats.org/officeDocument/2006/relationships/customXml" Target="../ink/ink274.xml"/><Relationship Id="rId9" Type="http://schemas.openxmlformats.org/officeDocument/2006/relationships/image" Target="../media/image252.png"/></Relationships>
</file>

<file path=ppt/slides/_rels/slide133.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notesSlide" Target="../notesSlides/notesSlide133.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3" Type="http://schemas.openxmlformats.org/officeDocument/2006/relationships/image" Target="../media/image254.png"/><Relationship Id="rId2" Type="http://schemas.openxmlformats.org/officeDocument/2006/relationships/notesSlide" Target="../notesSlides/notesSlide134.xml"/><Relationship Id="rId1" Type="http://schemas.openxmlformats.org/officeDocument/2006/relationships/slideLayout" Target="../slideLayouts/slideLayout7.xml"/><Relationship Id="rId4" Type="http://schemas.openxmlformats.org/officeDocument/2006/relationships/image" Target="../media/image255.png"/></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image" Target="../media/image256.png"/><Relationship Id="rId2" Type="http://schemas.openxmlformats.org/officeDocument/2006/relationships/notesSlide" Target="../notesSlides/notesSlide137.xml"/><Relationship Id="rId1" Type="http://schemas.openxmlformats.org/officeDocument/2006/relationships/slideLayout" Target="../slideLayouts/slideLayout7.xml"/><Relationship Id="rId4" Type="http://schemas.openxmlformats.org/officeDocument/2006/relationships/image" Target="../media/image257.png"/></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customXml" Target="../ink/ink50.xml"/><Relationship Id="rId18" Type="http://schemas.openxmlformats.org/officeDocument/2006/relationships/image" Target="../media/image500.png"/><Relationship Id="rId3" Type="http://schemas.openxmlformats.org/officeDocument/2006/relationships/image" Target="../media/image38.png"/><Relationship Id="rId7" Type="http://schemas.openxmlformats.org/officeDocument/2006/relationships/image" Target="../media/image44.png"/><Relationship Id="rId12" Type="http://schemas.openxmlformats.org/officeDocument/2006/relationships/image" Target="../media/image471.png"/><Relationship Id="rId17" Type="http://schemas.openxmlformats.org/officeDocument/2006/relationships/customXml" Target="../ink/ink52.xml"/><Relationship Id="rId2" Type="http://schemas.openxmlformats.org/officeDocument/2006/relationships/notesSlide" Target="../notesSlides/notesSlide14.xml"/><Relationship Id="rId16" Type="http://schemas.openxmlformats.org/officeDocument/2006/relationships/image" Target="../media/image490.png"/><Relationship Id="rId20" Type="http://schemas.openxmlformats.org/officeDocument/2006/relationships/image" Target="../media/image510.png"/><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customXml" Target="../ink/ink49.xml"/><Relationship Id="rId5" Type="http://schemas.openxmlformats.org/officeDocument/2006/relationships/image" Target="../media/image42.png"/><Relationship Id="rId15" Type="http://schemas.openxmlformats.org/officeDocument/2006/relationships/customXml" Target="../ink/ink51.xml"/><Relationship Id="rId10" Type="http://schemas.openxmlformats.org/officeDocument/2006/relationships/image" Target="../media/image460.png"/><Relationship Id="rId19" Type="http://schemas.openxmlformats.org/officeDocument/2006/relationships/customXml" Target="../ink/ink53.xml"/><Relationship Id="rId4" Type="http://schemas.openxmlformats.org/officeDocument/2006/relationships/image" Target="../media/image39.png"/><Relationship Id="rId9" Type="http://schemas.openxmlformats.org/officeDocument/2006/relationships/customXml" Target="../ink/ink48.xml"/><Relationship Id="rId14" Type="http://schemas.openxmlformats.org/officeDocument/2006/relationships/image" Target="../media/image480.png"/></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notesSlide" Target="../notesSlides/notesSlide143.xml"/><Relationship Id="rId1" Type="http://schemas.openxmlformats.org/officeDocument/2006/relationships/slideLayout" Target="../slideLayouts/slideLayout7.xml"/><Relationship Id="rId6" Type="http://schemas.openxmlformats.org/officeDocument/2006/relationships/image" Target="../media/image260.png"/><Relationship Id="rId5" Type="http://schemas.openxmlformats.org/officeDocument/2006/relationships/image" Target="../media/image1000.png"/><Relationship Id="rId4" Type="http://schemas.openxmlformats.org/officeDocument/2006/relationships/customXml" Target="../ink/ink277.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3" Type="http://schemas.openxmlformats.org/officeDocument/2006/relationships/customXml" Target="../ink/ink57.xml"/><Relationship Id="rId18" Type="http://schemas.openxmlformats.org/officeDocument/2006/relationships/image" Target="../media/image69.png"/><Relationship Id="rId26" Type="http://schemas.openxmlformats.org/officeDocument/2006/relationships/customXml" Target="../ink/ink63.xml"/><Relationship Id="rId39" Type="http://schemas.openxmlformats.org/officeDocument/2006/relationships/image" Target="../media/image80.png"/><Relationship Id="rId21" Type="http://schemas.openxmlformats.org/officeDocument/2006/relationships/image" Target="../media/image71.png"/><Relationship Id="rId34" Type="http://schemas.openxmlformats.org/officeDocument/2006/relationships/customXml" Target="../ink/ink67.xml"/><Relationship Id="rId42" Type="http://schemas.openxmlformats.org/officeDocument/2006/relationships/customXml" Target="../ink/ink71.xml"/><Relationship Id="rId47" Type="http://schemas.openxmlformats.org/officeDocument/2006/relationships/image" Target="../media/image84.png"/><Relationship Id="rId7" Type="http://schemas.openxmlformats.org/officeDocument/2006/relationships/customXml" Target="../ink/ink54.xml"/><Relationship Id="rId2" Type="http://schemas.openxmlformats.org/officeDocument/2006/relationships/notesSlide" Target="../notesSlides/notesSlide15.xml"/><Relationship Id="rId16" Type="http://schemas.openxmlformats.org/officeDocument/2006/relationships/image" Target="../media/image68.png"/><Relationship Id="rId29" Type="http://schemas.openxmlformats.org/officeDocument/2006/relationships/image" Target="../media/image75.png"/><Relationship Id="rId11" Type="http://schemas.openxmlformats.org/officeDocument/2006/relationships/customXml" Target="../ink/ink56.xml"/><Relationship Id="rId24" Type="http://schemas.openxmlformats.org/officeDocument/2006/relationships/customXml" Target="../ink/ink62.xml"/><Relationship Id="rId32" Type="http://schemas.openxmlformats.org/officeDocument/2006/relationships/customXml" Target="../ink/ink66.xml"/><Relationship Id="rId37" Type="http://schemas.openxmlformats.org/officeDocument/2006/relationships/image" Target="../media/image79.png"/><Relationship Id="rId40" Type="http://schemas.openxmlformats.org/officeDocument/2006/relationships/customXml" Target="../ink/ink70.xml"/><Relationship Id="rId45" Type="http://schemas.openxmlformats.org/officeDocument/2006/relationships/image" Target="../media/image83.png"/><Relationship Id="rId5" Type="http://schemas.openxmlformats.org/officeDocument/2006/relationships/image" Target="../media/image48.png"/><Relationship Id="rId15" Type="http://schemas.openxmlformats.org/officeDocument/2006/relationships/customXml" Target="../ink/ink58.xml"/><Relationship Id="rId23" Type="http://schemas.openxmlformats.org/officeDocument/2006/relationships/image" Target="../media/image72.png"/><Relationship Id="rId28" Type="http://schemas.openxmlformats.org/officeDocument/2006/relationships/customXml" Target="../ink/ink64.xml"/><Relationship Id="rId36" Type="http://schemas.openxmlformats.org/officeDocument/2006/relationships/customXml" Target="../ink/ink68.xml"/><Relationship Id="rId49" Type="http://schemas.openxmlformats.org/officeDocument/2006/relationships/image" Target="../media/image85.png"/><Relationship Id="rId10" Type="http://schemas.openxmlformats.org/officeDocument/2006/relationships/image" Target="../media/image65.png"/><Relationship Id="rId19" Type="http://schemas.openxmlformats.org/officeDocument/2006/relationships/image" Target="../media/image50.png"/><Relationship Id="rId31" Type="http://schemas.openxmlformats.org/officeDocument/2006/relationships/image" Target="../media/image76.png"/><Relationship Id="rId44" Type="http://schemas.openxmlformats.org/officeDocument/2006/relationships/customXml" Target="../ink/ink72.xml"/><Relationship Id="rId4" Type="http://schemas.openxmlformats.org/officeDocument/2006/relationships/image" Target="../media/image47.png"/><Relationship Id="rId9" Type="http://schemas.openxmlformats.org/officeDocument/2006/relationships/customXml" Target="../ink/ink55.xml"/><Relationship Id="rId14" Type="http://schemas.openxmlformats.org/officeDocument/2006/relationships/image" Target="../media/image67.png"/><Relationship Id="rId22" Type="http://schemas.openxmlformats.org/officeDocument/2006/relationships/customXml" Target="../ink/ink61.xml"/><Relationship Id="rId27" Type="http://schemas.openxmlformats.org/officeDocument/2006/relationships/image" Target="../media/image74.png"/><Relationship Id="rId30" Type="http://schemas.openxmlformats.org/officeDocument/2006/relationships/customXml" Target="../ink/ink65.xml"/><Relationship Id="rId35" Type="http://schemas.openxmlformats.org/officeDocument/2006/relationships/image" Target="../media/image78.png"/><Relationship Id="rId43" Type="http://schemas.openxmlformats.org/officeDocument/2006/relationships/image" Target="../media/image82.png"/><Relationship Id="rId48" Type="http://schemas.openxmlformats.org/officeDocument/2006/relationships/customXml" Target="../ink/ink74.xml"/><Relationship Id="rId8" Type="http://schemas.openxmlformats.org/officeDocument/2006/relationships/image" Target="../media/image64.png"/><Relationship Id="rId3" Type="http://schemas.openxmlformats.org/officeDocument/2006/relationships/image" Target="../media/image46.png"/><Relationship Id="rId12" Type="http://schemas.openxmlformats.org/officeDocument/2006/relationships/image" Target="../media/image66.png"/><Relationship Id="rId17" Type="http://schemas.openxmlformats.org/officeDocument/2006/relationships/customXml" Target="../ink/ink59.xml"/><Relationship Id="rId25" Type="http://schemas.openxmlformats.org/officeDocument/2006/relationships/image" Target="../media/image73.png"/><Relationship Id="rId33" Type="http://schemas.openxmlformats.org/officeDocument/2006/relationships/image" Target="../media/image77.png"/><Relationship Id="rId38" Type="http://schemas.openxmlformats.org/officeDocument/2006/relationships/customXml" Target="../ink/ink69.xml"/><Relationship Id="rId46" Type="http://schemas.openxmlformats.org/officeDocument/2006/relationships/customXml" Target="../ink/ink73.xml"/><Relationship Id="rId20" Type="http://schemas.openxmlformats.org/officeDocument/2006/relationships/customXml" Target="../ink/ink60.xml"/><Relationship Id="rId41" Type="http://schemas.openxmlformats.org/officeDocument/2006/relationships/image" Target="../media/image81.png"/><Relationship Id="rId1" Type="http://schemas.openxmlformats.org/officeDocument/2006/relationships/slideLayout" Target="../slideLayouts/slideLayout7.xml"/><Relationship Id="rId6" Type="http://schemas.openxmlformats.org/officeDocument/2006/relationships/image" Target="../media/image49.png"/></Relationships>
</file>

<file path=ppt/slides/_rels/slide150.xml.rels><?xml version="1.0" encoding="UTF-8" standalone="yes"?>
<Relationships xmlns="http://schemas.openxmlformats.org/package/2006/relationships"><Relationship Id="rId3" Type="http://schemas.openxmlformats.org/officeDocument/2006/relationships/image" Target="../media/image261.png"/><Relationship Id="rId7" Type="http://schemas.openxmlformats.org/officeDocument/2006/relationships/image" Target="../media/image263.png"/><Relationship Id="rId2" Type="http://schemas.openxmlformats.org/officeDocument/2006/relationships/notesSlide" Target="../notesSlides/notesSlide150.xml"/><Relationship Id="rId1" Type="http://schemas.openxmlformats.org/officeDocument/2006/relationships/slideLayout" Target="../slideLayouts/slideLayout7.xml"/><Relationship Id="rId6" Type="http://schemas.openxmlformats.org/officeDocument/2006/relationships/image" Target="../media/image600.png"/><Relationship Id="rId5" Type="http://schemas.openxmlformats.org/officeDocument/2006/relationships/customXml" Target="../ink/ink278.xml"/><Relationship Id="rId4" Type="http://schemas.openxmlformats.org/officeDocument/2006/relationships/image" Target="../media/image262.png"/></Relationships>
</file>

<file path=ppt/slides/_rels/slide151.xml.rels><?xml version="1.0" encoding="UTF-8" standalone="yes"?>
<Relationships xmlns="http://schemas.openxmlformats.org/package/2006/relationships"><Relationship Id="rId3" Type="http://schemas.openxmlformats.org/officeDocument/2006/relationships/image" Target="../media/image264.png"/><Relationship Id="rId2" Type="http://schemas.openxmlformats.org/officeDocument/2006/relationships/notesSlide" Target="../notesSlides/notesSlide151.xml"/><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3" Type="http://schemas.openxmlformats.org/officeDocument/2006/relationships/image" Target="../media/image265.png"/><Relationship Id="rId2" Type="http://schemas.openxmlformats.org/officeDocument/2006/relationships/notesSlide" Target="../notesSlides/notesSlide156.xml"/><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11.png"/><Relationship Id="rId5" Type="http://schemas.openxmlformats.org/officeDocument/2006/relationships/customXml" Target="../ink/ink75.xml"/><Relationship Id="rId4" Type="http://schemas.openxmlformats.org/officeDocument/2006/relationships/image" Target="../media/image54.png"/></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3" Type="http://schemas.openxmlformats.org/officeDocument/2006/relationships/image" Target="../media/image266.png"/><Relationship Id="rId2" Type="http://schemas.openxmlformats.org/officeDocument/2006/relationships/notesSlide" Target="../notesSlides/notesSlide163.xml"/><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3" Type="http://schemas.openxmlformats.org/officeDocument/2006/relationships/image" Target="../media/image267.png"/><Relationship Id="rId2" Type="http://schemas.openxmlformats.org/officeDocument/2006/relationships/notesSlide" Target="../notesSlides/notesSlide164.xml"/><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3" Type="http://schemas.openxmlformats.org/officeDocument/2006/relationships/customXml" Target="../ink/ink279.xml"/><Relationship Id="rId7" Type="http://schemas.openxmlformats.org/officeDocument/2006/relationships/customXml" Target="../ink/ink282.xml"/><Relationship Id="rId2" Type="http://schemas.openxmlformats.org/officeDocument/2006/relationships/notesSlide" Target="../notesSlides/notesSlide166.xml"/><Relationship Id="rId1" Type="http://schemas.openxmlformats.org/officeDocument/2006/relationships/slideLayout" Target="../slideLayouts/slideLayout7.xml"/><Relationship Id="rId6" Type="http://schemas.openxmlformats.org/officeDocument/2006/relationships/customXml" Target="../ink/ink281.xml"/><Relationship Id="rId5" Type="http://schemas.openxmlformats.org/officeDocument/2006/relationships/customXml" Target="../ink/ink280.xml"/><Relationship Id="rId4" Type="http://schemas.openxmlformats.org/officeDocument/2006/relationships/image" Target="../media/image390.png"/></Relationships>
</file>

<file path=ppt/slides/_rels/slide167.xml.rels><?xml version="1.0" encoding="UTF-8" standalone="yes"?>
<Relationships xmlns="http://schemas.openxmlformats.org/package/2006/relationships"><Relationship Id="rId3" Type="http://schemas.openxmlformats.org/officeDocument/2006/relationships/customXml" Target="../ink/ink283.xml"/><Relationship Id="rId2" Type="http://schemas.openxmlformats.org/officeDocument/2006/relationships/notesSlide" Target="../notesSlides/notesSlide167.xml"/><Relationship Id="rId1" Type="http://schemas.openxmlformats.org/officeDocument/2006/relationships/slideLayout" Target="../slideLayouts/slideLayout7.xml"/><Relationship Id="rId5" Type="http://schemas.openxmlformats.org/officeDocument/2006/relationships/image" Target="../media/image268.png"/><Relationship Id="rId4" Type="http://schemas.openxmlformats.org/officeDocument/2006/relationships/image" Target="../media/image400.png"/></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3" Type="http://schemas.openxmlformats.org/officeDocument/2006/relationships/customXml" Target="../ink/ink284.xml"/><Relationship Id="rId2" Type="http://schemas.openxmlformats.org/officeDocument/2006/relationships/notesSlide" Target="../notesSlides/notesSlide170.xml"/><Relationship Id="rId1" Type="http://schemas.openxmlformats.org/officeDocument/2006/relationships/slideLayout" Target="../slideLayouts/slideLayout7.xml"/><Relationship Id="rId6" Type="http://schemas.openxmlformats.org/officeDocument/2006/relationships/image" Target="../media/image273.png"/><Relationship Id="rId5" Type="http://schemas.openxmlformats.org/officeDocument/2006/relationships/image" Target="../media/image272.png"/><Relationship Id="rId4" Type="http://schemas.openxmlformats.org/officeDocument/2006/relationships/image" Target="../media/image2150.png"/></Relationships>
</file>

<file path=ppt/slides/_rels/slide171.xml.rels><?xml version="1.0" encoding="UTF-8" standalone="yes"?>
<Relationships xmlns="http://schemas.openxmlformats.org/package/2006/relationships"><Relationship Id="rId8" Type="http://schemas.openxmlformats.org/officeDocument/2006/relationships/image" Target="../media/image2230.png"/><Relationship Id="rId3" Type="http://schemas.openxmlformats.org/officeDocument/2006/relationships/customXml" Target="../ink/ink285.xml"/><Relationship Id="rId7" Type="http://schemas.openxmlformats.org/officeDocument/2006/relationships/customXml" Target="../ink/ink286.xml"/><Relationship Id="rId2" Type="http://schemas.openxmlformats.org/officeDocument/2006/relationships/notesSlide" Target="../notesSlides/notesSlide171.xml"/><Relationship Id="rId1" Type="http://schemas.openxmlformats.org/officeDocument/2006/relationships/slideLayout" Target="../slideLayouts/slideLayout7.xml"/><Relationship Id="rId6" Type="http://schemas.openxmlformats.org/officeDocument/2006/relationships/image" Target="../media/image275.png"/><Relationship Id="rId5" Type="http://schemas.openxmlformats.org/officeDocument/2006/relationships/image" Target="../media/image274.png"/><Relationship Id="rId4" Type="http://schemas.openxmlformats.org/officeDocument/2006/relationships/image" Target="../media/image2180.png"/><Relationship Id="rId9" Type="http://schemas.openxmlformats.org/officeDocument/2006/relationships/image" Target="../media/image276.png"/></Relationships>
</file>

<file path=ppt/slides/_rels/slide172.xml.rels><?xml version="1.0" encoding="UTF-8" standalone="yes"?>
<Relationships xmlns="http://schemas.openxmlformats.org/package/2006/relationships"><Relationship Id="rId8" Type="http://schemas.openxmlformats.org/officeDocument/2006/relationships/image" Target="../media/image540.png"/><Relationship Id="rId3" Type="http://schemas.openxmlformats.org/officeDocument/2006/relationships/customXml" Target="../ink/ink287.xml"/><Relationship Id="rId7" Type="http://schemas.openxmlformats.org/officeDocument/2006/relationships/customXml" Target="../ink/ink289.xml"/><Relationship Id="rId2" Type="http://schemas.openxmlformats.org/officeDocument/2006/relationships/notesSlide" Target="../notesSlides/notesSlide172.xml"/><Relationship Id="rId1" Type="http://schemas.openxmlformats.org/officeDocument/2006/relationships/slideLayout" Target="../slideLayouts/slideLayout7.xml"/><Relationship Id="rId6" Type="http://schemas.openxmlformats.org/officeDocument/2006/relationships/image" Target="../media/image530.png"/><Relationship Id="rId11" Type="http://schemas.openxmlformats.org/officeDocument/2006/relationships/customXml" Target="../ink/ink291.xml"/><Relationship Id="rId5" Type="http://schemas.openxmlformats.org/officeDocument/2006/relationships/customXml" Target="../ink/ink288.xml"/><Relationship Id="rId10" Type="http://schemas.openxmlformats.org/officeDocument/2006/relationships/image" Target="../media/image550.png"/><Relationship Id="rId4" Type="http://schemas.openxmlformats.org/officeDocument/2006/relationships/image" Target="../media/image520.png"/><Relationship Id="rId9" Type="http://schemas.openxmlformats.org/officeDocument/2006/relationships/customXml" Target="../ink/ink290.xml"/></Relationships>
</file>

<file path=ppt/slides/_rels/slide173.xml.rels><?xml version="1.0" encoding="UTF-8" standalone="yes"?>
<Relationships xmlns="http://schemas.openxmlformats.org/package/2006/relationships"><Relationship Id="rId3" Type="http://schemas.openxmlformats.org/officeDocument/2006/relationships/image" Target="../media/image277.png"/><Relationship Id="rId7" Type="http://schemas.openxmlformats.org/officeDocument/2006/relationships/image" Target="../media/image283.png"/><Relationship Id="rId2" Type="http://schemas.openxmlformats.org/officeDocument/2006/relationships/notesSlide" Target="../notesSlides/notesSlide173.xml"/><Relationship Id="rId1" Type="http://schemas.openxmlformats.org/officeDocument/2006/relationships/slideLayout" Target="../slideLayouts/slideLayout7.xml"/><Relationship Id="rId6" Type="http://schemas.openxmlformats.org/officeDocument/2006/relationships/image" Target="../media/image282.png"/><Relationship Id="rId5" Type="http://schemas.openxmlformats.org/officeDocument/2006/relationships/image" Target="../media/image279.png"/><Relationship Id="rId4" Type="http://schemas.openxmlformats.org/officeDocument/2006/relationships/image" Target="../media/image278.png"/></Relationships>
</file>

<file path=ppt/slides/_rels/slide174.xml.rels><?xml version="1.0" encoding="UTF-8" standalone="yes"?>
<Relationships xmlns="http://schemas.openxmlformats.org/package/2006/relationships"><Relationship Id="rId3" Type="http://schemas.openxmlformats.org/officeDocument/2006/relationships/image" Target="../media/image284.png"/><Relationship Id="rId2" Type="http://schemas.openxmlformats.org/officeDocument/2006/relationships/notesSlide" Target="../notesSlides/notesSlide174.xml"/><Relationship Id="rId1" Type="http://schemas.openxmlformats.org/officeDocument/2006/relationships/slideLayout" Target="../slideLayouts/slideLayout7.xml"/><Relationship Id="rId4" Type="http://schemas.openxmlformats.org/officeDocument/2006/relationships/image" Target="../media/image285.png"/></Relationships>
</file>

<file path=ppt/slides/_rels/slide175.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175.xml"/><Relationship Id="rId1" Type="http://schemas.openxmlformats.org/officeDocument/2006/relationships/slideLayout" Target="../slideLayouts/slideLayout7.xml"/><Relationship Id="rId4" Type="http://schemas.openxmlformats.org/officeDocument/2006/relationships/image" Target="../media/image287.png"/></Relationships>
</file>

<file path=ppt/slides/_rels/slide176.xml.rels><?xml version="1.0" encoding="UTF-8" standalone="yes"?>
<Relationships xmlns="http://schemas.openxmlformats.org/package/2006/relationships"><Relationship Id="rId3" Type="http://schemas.openxmlformats.org/officeDocument/2006/relationships/image" Target="../media/image288.png"/><Relationship Id="rId2" Type="http://schemas.openxmlformats.org/officeDocument/2006/relationships/notesSlide" Target="../notesSlides/notesSlide176.xml"/><Relationship Id="rId1" Type="http://schemas.openxmlformats.org/officeDocument/2006/relationships/slideLayout" Target="../slideLayouts/slideLayout7.xml"/><Relationship Id="rId4" Type="http://schemas.openxmlformats.org/officeDocument/2006/relationships/image" Target="../media/image289.png"/></Relationships>
</file>

<file path=ppt/slides/_rels/slide177.xml.rels><?xml version="1.0" encoding="UTF-8" standalone="yes"?>
<Relationships xmlns="http://schemas.openxmlformats.org/package/2006/relationships"><Relationship Id="rId3" Type="http://schemas.openxmlformats.org/officeDocument/2006/relationships/image" Target="../media/image292.png"/><Relationship Id="rId2" Type="http://schemas.openxmlformats.org/officeDocument/2006/relationships/notesSlide" Target="../notesSlides/notesSlide177.xml"/><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3" Type="http://schemas.openxmlformats.org/officeDocument/2006/relationships/customXml" Target="../ink/ink292.xml"/><Relationship Id="rId2" Type="http://schemas.openxmlformats.org/officeDocument/2006/relationships/notesSlide" Target="../notesSlides/notesSlide179.xml"/><Relationship Id="rId1" Type="http://schemas.openxmlformats.org/officeDocument/2006/relationships/slideLayout" Target="../slideLayouts/slideLayout7.xml"/><Relationship Id="rId4" Type="http://schemas.openxmlformats.org/officeDocument/2006/relationships/image" Target="../media/image208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8" Type="http://schemas.openxmlformats.org/officeDocument/2006/relationships/customXml" Target="../ink/ink297.xml"/><Relationship Id="rId13" Type="http://schemas.openxmlformats.org/officeDocument/2006/relationships/customXml" Target="../ink/ink301.xml"/><Relationship Id="rId3" Type="http://schemas.openxmlformats.org/officeDocument/2006/relationships/customXml" Target="../ink/ink293.xml"/><Relationship Id="rId7" Type="http://schemas.openxmlformats.org/officeDocument/2006/relationships/customXml" Target="../ink/ink296.xml"/><Relationship Id="rId12" Type="http://schemas.openxmlformats.org/officeDocument/2006/relationships/customXml" Target="../ink/ink300.xml"/><Relationship Id="rId2" Type="http://schemas.openxmlformats.org/officeDocument/2006/relationships/notesSlide" Target="../notesSlides/notesSlide180.xml"/><Relationship Id="rId1" Type="http://schemas.openxmlformats.org/officeDocument/2006/relationships/slideLayout" Target="../slideLayouts/slideLayout7.xml"/><Relationship Id="rId6" Type="http://schemas.openxmlformats.org/officeDocument/2006/relationships/customXml" Target="../ink/ink295.xml"/><Relationship Id="rId11" Type="http://schemas.openxmlformats.org/officeDocument/2006/relationships/customXml" Target="../ink/ink299.xml"/><Relationship Id="rId5" Type="http://schemas.openxmlformats.org/officeDocument/2006/relationships/customXml" Target="../ink/ink294.xml"/><Relationship Id="rId10" Type="http://schemas.openxmlformats.org/officeDocument/2006/relationships/customXml" Target="../ink/ink298.xml"/><Relationship Id="rId4" Type="http://schemas.openxmlformats.org/officeDocument/2006/relationships/image" Target="../media/image2080.png"/><Relationship Id="rId9" Type="http://schemas.openxmlformats.org/officeDocument/2006/relationships/image" Target="../media/image2090.png"/></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3" Type="http://schemas.openxmlformats.org/officeDocument/2006/relationships/customXml" Target="../ink/ink302.xml"/><Relationship Id="rId2" Type="http://schemas.openxmlformats.org/officeDocument/2006/relationships/notesSlide" Target="../notesSlides/notesSlide183.xml"/><Relationship Id="rId1" Type="http://schemas.openxmlformats.org/officeDocument/2006/relationships/slideLayout" Target="../slideLayouts/slideLayout7.xml"/><Relationship Id="rId4" Type="http://schemas.openxmlformats.org/officeDocument/2006/relationships/image" Target="../media/image2081.png"/></Relationships>
</file>

<file path=ppt/slides/_rels/slide184.xml.rels><?xml version="1.0" encoding="UTF-8" standalone="yes"?>
<Relationships xmlns="http://schemas.openxmlformats.org/package/2006/relationships"><Relationship Id="rId8" Type="http://schemas.openxmlformats.org/officeDocument/2006/relationships/customXml" Target="../ink/ink307.xml"/><Relationship Id="rId13" Type="http://schemas.openxmlformats.org/officeDocument/2006/relationships/customXml" Target="../ink/ink311.xml"/><Relationship Id="rId3" Type="http://schemas.openxmlformats.org/officeDocument/2006/relationships/customXml" Target="../ink/ink303.xml"/><Relationship Id="rId7" Type="http://schemas.openxmlformats.org/officeDocument/2006/relationships/customXml" Target="../ink/ink306.xml"/><Relationship Id="rId12" Type="http://schemas.openxmlformats.org/officeDocument/2006/relationships/customXml" Target="../ink/ink310.xml"/><Relationship Id="rId2" Type="http://schemas.openxmlformats.org/officeDocument/2006/relationships/notesSlide" Target="../notesSlides/notesSlide184.xml"/><Relationship Id="rId1" Type="http://schemas.openxmlformats.org/officeDocument/2006/relationships/slideLayout" Target="../slideLayouts/slideLayout7.xml"/><Relationship Id="rId6" Type="http://schemas.openxmlformats.org/officeDocument/2006/relationships/customXml" Target="../ink/ink305.xml"/><Relationship Id="rId11" Type="http://schemas.openxmlformats.org/officeDocument/2006/relationships/customXml" Target="../ink/ink309.xml"/><Relationship Id="rId5" Type="http://schemas.openxmlformats.org/officeDocument/2006/relationships/customXml" Target="../ink/ink304.xml"/><Relationship Id="rId10" Type="http://schemas.openxmlformats.org/officeDocument/2006/relationships/customXml" Target="../ink/ink308.xml"/><Relationship Id="rId4" Type="http://schemas.openxmlformats.org/officeDocument/2006/relationships/image" Target="../media/image2080.png"/><Relationship Id="rId9" Type="http://schemas.openxmlformats.org/officeDocument/2006/relationships/image" Target="../media/image2090.png"/></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3" Type="http://schemas.openxmlformats.org/officeDocument/2006/relationships/image" Target="../media/image293.png"/><Relationship Id="rId7" Type="http://schemas.openxmlformats.org/officeDocument/2006/relationships/image" Target="../media/image295.wmf"/><Relationship Id="rId2" Type="http://schemas.openxmlformats.org/officeDocument/2006/relationships/notesSlide" Target="../notesSlides/notesSlide186.xml"/><Relationship Id="rId1" Type="http://schemas.openxmlformats.org/officeDocument/2006/relationships/slideLayout" Target="../slideLayouts/slideLayout7.xml"/><Relationship Id="rId6" Type="http://schemas.openxmlformats.org/officeDocument/2006/relationships/oleObject" Target="../embeddings/oleObject3.bin"/><Relationship Id="rId5" Type="http://schemas.openxmlformats.org/officeDocument/2006/relationships/image" Target="../media/image294.wmf"/><Relationship Id="rId4" Type="http://schemas.openxmlformats.org/officeDocument/2006/relationships/oleObject" Target="../embeddings/oleObject2.bin"/></Relationships>
</file>

<file path=ppt/slides/_rels/slide187.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image" Target="../media/image294.wmf"/><Relationship Id="rId2" Type="http://schemas.openxmlformats.org/officeDocument/2006/relationships/notesSlide" Target="../notesSlides/notesSlide187.xml"/><Relationship Id="rId1" Type="http://schemas.openxmlformats.org/officeDocument/2006/relationships/slideLayout" Target="../slideLayouts/slideLayout7.xml"/><Relationship Id="rId6" Type="http://schemas.openxmlformats.org/officeDocument/2006/relationships/oleObject" Target="../embeddings/oleObject2.bin"/><Relationship Id="rId5" Type="http://schemas.openxmlformats.org/officeDocument/2006/relationships/image" Target="../media/image297.png"/><Relationship Id="rId4" Type="http://schemas.openxmlformats.org/officeDocument/2006/relationships/image" Target="../media/image296.wmf"/></Relationships>
</file>

<file path=ppt/slides/_rels/slide188.xml.rels><?xml version="1.0" encoding="UTF-8" standalone="yes"?>
<Relationships xmlns="http://schemas.openxmlformats.org/package/2006/relationships"><Relationship Id="rId3" Type="http://schemas.openxmlformats.org/officeDocument/2006/relationships/image" Target="../media/image298.png"/><Relationship Id="rId7" Type="http://schemas.openxmlformats.org/officeDocument/2006/relationships/image" Target="../media/image300.emf"/><Relationship Id="rId2" Type="http://schemas.openxmlformats.org/officeDocument/2006/relationships/notesSlide" Target="../notesSlides/notesSlide188.xml"/><Relationship Id="rId1" Type="http://schemas.openxmlformats.org/officeDocument/2006/relationships/slideLayout" Target="../slideLayouts/slideLayout7.xml"/><Relationship Id="rId6" Type="http://schemas.openxmlformats.org/officeDocument/2006/relationships/oleObject" Target="../embeddings/oleObject6.bin"/><Relationship Id="rId5" Type="http://schemas.openxmlformats.org/officeDocument/2006/relationships/image" Target="../media/image299.wmf"/><Relationship Id="rId4" Type="http://schemas.openxmlformats.org/officeDocument/2006/relationships/oleObject" Target="../embeddings/oleObject5.bin"/></Relationships>
</file>

<file path=ppt/slides/_rels/slide189.xml.rels><?xml version="1.0" encoding="UTF-8" standalone="yes"?>
<Relationships xmlns="http://schemas.openxmlformats.org/package/2006/relationships"><Relationship Id="rId3" Type="http://schemas.openxmlformats.org/officeDocument/2006/relationships/image" Target="../media/image301.png"/><Relationship Id="rId2" Type="http://schemas.openxmlformats.org/officeDocument/2006/relationships/notesSlide" Target="../notesSlides/notesSlide189.xml"/><Relationship Id="rId1" Type="http://schemas.openxmlformats.org/officeDocument/2006/relationships/slideLayout" Target="../slideLayouts/slideLayout7.xml"/><Relationship Id="rId6" Type="http://schemas.openxmlformats.org/officeDocument/2006/relationships/image" Target="../media/image1360.png"/><Relationship Id="rId5" Type="http://schemas.openxmlformats.org/officeDocument/2006/relationships/customXml" Target="../ink/ink312.xml"/><Relationship Id="rId4" Type="http://schemas.openxmlformats.org/officeDocument/2006/relationships/image" Target="../media/image30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png"/></Relationships>
</file>

<file path=ppt/slides/_rels/slide190.xml.rels><?xml version="1.0" encoding="UTF-8" standalone="yes"?>
<Relationships xmlns="http://schemas.openxmlformats.org/package/2006/relationships"><Relationship Id="rId8" Type="http://schemas.openxmlformats.org/officeDocument/2006/relationships/image" Target="../media/image306.png"/><Relationship Id="rId3" Type="http://schemas.openxmlformats.org/officeDocument/2006/relationships/customXml" Target="../ink/ink313.xml"/><Relationship Id="rId7" Type="http://schemas.openxmlformats.org/officeDocument/2006/relationships/image" Target="../media/image305.png"/><Relationship Id="rId2" Type="http://schemas.openxmlformats.org/officeDocument/2006/relationships/notesSlide" Target="../notesSlides/notesSlide190.xml"/><Relationship Id="rId1" Type="http://schemas.openxmlformats.org/officeDocument/2006/relationships/slideLayout" Target="../slideLayouts/slideLayout7.xml"/><Relationship Id="rId6" Type="http://schemas.openxmlformats.org/officeDocument/2006/relationships/image" Target="../media/image1340.png"/><Relationship Id="rId5" Type="http://schemas.openxmlformats.org/officeDocument/2006/relationships/customXml" Target="../ink/ink314.xml"/><Relationship Id="rId4" Type="http://schemas.openxmlformats.org/officeDocument/2006/relationships/image" Target="../media/image1100.png"/></Relationships>
</file>

<file path=ppt/slides/_rels/slide2.xml.rels><?xml version="1.0" encoding="UTF-8" standalone="yes"?>
<Relationships xmlns="http://schemas.openxmlformats.org/package/2006/relationships"><Relationship Id="rId8" Type="http://schemas.openxmlformats.org/officeDocument/2006/relationships/customXml" Target="../ink/ink9.xml"/><Relationship Id="rId3" Type="http://schemas.openxmlformats.org/officeDocument/2006/relationships/customXml" Target="../ink/ink6.xml"/><Relationship Id="rId7" Type="http://schemas.openxmlformats.org/officeDocument/2006/relationships/customXml" Target="../ink/ink8.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customXml" Target="../ink/ink7.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60.png"/><Relationship Id="rId4" Type="http://schemas.openxmlformats.org/officeDocument/2006/relationships/image" Target="../media/image59.png"/></Relationships>
</file>

<file path=ppt/slides/_rels/slide24.xml.rels><?xml version="1.0" encoding="UTF-8" standalone="yes"?>
<Relationships xmlns="http://schemas.openxmlformats.org/package/2006/relationships"><Relationship Id="rId3" Type="http://schemas.openxmlformats.org/officeDocument/2006/relationships/customXml" Target="../ink/ink76.xml"/><Relationship Id="rId7" Type="http://schemas.openxmlformats.org/officeDocument/2006/relationships/customXml" Target="../ink/ink78.xm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71.png"/><Relationship Id="rId5" Type="http://schemas.openxmlformats.org/officeDocument/2006/relationships/customXml" Target="../ink/ink77.xml"/><Relationship Id="rId4" Type="http://schemas.openxmlformats.org/officeDocument/2006/relationships/image" Target="../media/image269.png"/></Relationships>
</file>

<file path=ppt/slides/_rels/slide25.xml.rels><?xml version="1.0" encoding="UTF-8" standalone="yes"?>
<Relationships xmlns="http://schemas.openxmlformats.org/package/2006/relationships"><Relationship Id="rId8" Type="http://schemas.openxmlformats.org/officeDocument/2006/relationships/image" Target="../media/image324.png"/><Relationship Id="rId3" Type="http://schemas.openxmlformats.org/officeDocument/2006/relationships/image" Target="../media/image61.png"/><Relationship Id="rId7" Type="http://schemas.openxmlformats.org/officeDocument/2006/relationships/customXml" Target="../ink/ink79.xml"/><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63.png"/><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8" Type="http://schemas.openxmlformats.org/officeDocument/2006/relationships/customXml" Target="../ink/ink83.xml"/><Relationship Id="rId3" Type="http://schemas.openxmlformats.org/officeDocument/2006/relationships/customXml" Target="../ink/ink80.xml"/><Relationship Id="rId7" Type="http://schemas.openxmlformats.org/officeDocument/2006/relationships/customXml" Target="../ink/ink82.xm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342.png"/><Relationship Id="rId5" Type="http://schemas.openxmlformats.org/officeDocument/2006/relationships/customXml" Target="../ink/ink81.xml"/><Relationship Id="rId10" Type="http://schemas.openxmlformats.org/officeDocument/2006/relationships/customXml" Target="../ink/ink85.xml"/><Relationship Id="rId4" Type="http://schemas.openxmlformats.org/officeDocument/2006/relationships/image" Target="../media/image331.png"/><Relationship Id="rId9" Type="http://schemas.openxmlformats.org/officeDocument/2006/relationships/customXml" Target="../ink/ink84.xml"/></Relationships>
</file>

<file path=ppt/slides/_rels/slide27.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6.png"/><Relationship Id="rId7" Type="http://schemas.openxmlformats.org/officeDocument/2006/relationships/image" Target="../media/image351.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customXml" Target="../ink/ink87.xml"/><Relationship Id="rId5" Type="http://schemas.openxmlformats.org/officeDocument/2006/relationships/image" Target="../media/image341.png"/><Relationship Id="rId4" Type="http://schemas.openxmlformats.org/officeDocument/2006/relationships/customXml" Target="../ink/ink86.xml"/><Relationship Id="rId9" Type="http://schemas.openxmlformats.org/officeDocument/2006/relationships/image" Target="../media/image88.png"/></Relationships>
</file>

<file path=ppt/slides/_rels/slide28.xml.rels><?xml version="1.0" encoding="UTF-8" standalone="yes"?>
<Relationships xmlns="http://schemas.openxmlformats.org/package/2006/relationships"><Relationship Id="rId8" Type="http://schemas.openxmlformats.org/officeDocument/2006/relationships/image" Target="../media/image511.png"/><Relationship Id="rId3" Type="http://schemas.openxmlformats.org/officeDocument/2006/relationships/customXml" Target="../ink/ink88.xml"/><Relationship Id="rId7" Type="http://schemas.openxmlformats.org/officeDocument/2006/relationships/customXml" Target="../ink/ink90.xml"/><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411.png"/><Relationship Id="rId5" Type="http://schemas.openxmlformats.org/officeDocument/2006/relationships/customXml" Target="../ink/ink89.xml"/><Relationship Id="rId4" Type="http://schemas.openxmlformats.org/officeDocument/2006/relationships/image" Target="../media/image250.png"/></Relationships>
</file>

<file path=ppt/slides/_rels/slide29.xml.rels><?xml version="1.0" encoding="UTF-8" standalone="yes"?>
<Relationships xmlns="http://schemas.openxmlformats.org/package/2006/relationships"><Relationship Id="rId3" Type="http://schemas.openxmlformats.org/officeDocument/2006/relationships/customXml" Target="../ink/ink91.xml"/><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89.png"/><Relationship Id="rId4" Type="http://schemas.openxmlformats.org/officeDocument/2006/relationships/image" Target="../media/image410.png"/></Relationships>
</file>

<file path=ppt/slides/_rels/slide3.xml.rels><?xml version="1.0" encoding="UTF-8" standalone="yes"?>
<Relationships xmlns="http://schemas.openxmlformats.org/package/2006/relationships"><Relationship Id="rId8" Type="http://schemas.openxmlformats.org/officeDocument/2006/relationships/customXml" Target="../ink/ink11.xml"/><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customXml" Target="../ink/ink10.xml"/><Relationship Id="rId4" Type="http://schemas.openxmlformats.org/officeDocument/2006/relationships/image" Target="../media/image8.png"/><Relationship Id="rId9" Type="http://schemas.openxmlformats.org/officeDocument/2006/relationships/image" Target="../media/image18.png"/></Relationships>
</file>

<file path=ppt/slides/_rels/slide30.xml.rels><?xml version="1.0" encoding="UTF-8" standalone="yes"?>
<Relationships xmlns="http://schemas.openxmlformats.org/package/2006/relationships"><Relationship Id="rId3" Type="http://schemas.openxmlformats.org/officeDocument/2006/relationships/customXml" Target="../ink/ink92.xml"/><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91.png"/></Relationships>
</file>

<file path=ppt/slides/_rels/slide31.xml.rels><?xml version="1.0" encoding="UTF-8" standalone="yes"?>
<Relationships xmlns="http://schemas.openxmlformats.org/package/2006/relationships"><Relationship Id="rId3" Type="http://schemas.openxmlformats.org/officeDocument/2006/relationships/customXml" Target="../ink/ink93.xm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191.png"/></Relationships>
</file>

<file path=ppt/slides/_rels/slide32.xml.rels><?xml version="1.0" encoding="UTF-8" standalone="yes"?>
<Relationships xmlns="http://schemas.openxmlformats.org/package/2006/relationships"><Relationship Id="rId3" Type="http://schemas.openxmlformats.org/officeDocument/2006/relationships/customXml" Target="../ink/ink94.xml"/><Relationship Id="rId7" Type="http://schemas.openxmlformats.org/officeDocument/2006/relationships/image" Target="../media/image620.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customXml" Target="../ink/ink96.xml"/><Relationship Id="rId5" Type="http://schemas.openxmlformats.org/officeDocument/2006/relationships/customXml" Target="../ink/ink95.xml"/><Relationship Id="rId4" Type="http://schemas.openxmlformats.org/officeDocument/2006/relationships/image" Target="../media/image613.png"/></Relationships>
</file>

<file path=ppt/slides/_rels/slide33.xml.rels><?xml version="1.0" encoding="UTF-8" standalone="yes"?>
<Relationships xmlns="http://schemas.openxmlformats.org/package/2006/relationships"><Relationship Id="rId3" Type="http://schemas.openxmlformats.org/officeDocument/2006/relationships/customXml" Target="../ink/ink97.xml"/><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90.png"/><Relationship Id="rId5" Type="http://schemas.openxmlformats.org/officeDocument/2006/relationships/customXml" Target="../ink/ink98.xml"/><Relationship Id="rId4" Type="http://schemas.openxmlformats.org/officeDocument/2006/relationships/image" Target="../media/image613.png"/></Relationships>
</file>

<file path=ppt/slides/_rels/slide34.xml.rels><?xml version="1.0" encoding="UTF-8" standalone="yes"?>
<Relationships xmlns="http://schemas.openxmlformats.org/package/2006/relationships"><Relationship Id="rId3" Type="http://schemas.openxmlformats.org/officeDocument/2006/relationships/customXml" Target="../ink/ink99.xml"/><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92.png"/><Relationship Id="rId5" Type="http://schemas.openxmlformats.org/officeDocument/2006/relationships/customXml" Target="../ink/ink100.xml"/><Relationship Id="rId4" Type="http://schemas.openxmlformats.org/officeDocument/2006/relationships/image" Target="../media/image91.png"/></Relationships>
</file>

<file path=ppt/slides/_rels/slide35.xml.rels><?xml version="1.0" encoding="UTF-8" standalone="yes"?>
<Relationships xmlns="http://schemas.openxmlformats.org/package/2006/relationships"><Relationship Id="rId8" Type="http://schemas.openxmlformats.org/officeDocument/2006/relationships/customXml" Target="../ink/ink102.xml"/><Relationship Id="rId3" Type="http://schemas.openxmlformats.org/officeDocument/2006/relationships/image" Target="../media/image93.png"/><Relationship Id="rId7" Type="http://schemas.openxmlformats.org/officeDocument/2006/relationships/image" Target="../media/image96.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customXml" Target="../ink/ink101.xml"/><Relationship Id="rId9" Type="http://schemas.openxmlformats.org/officeDocument/2006/relationships/image" Target="../media/image97.png"/></Relationships>
</file>

<file path=ppt/slides/_rels/slide3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99.png"/></Relationships>
</file>

<file path=ppt/slides/_rels/slide37.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customXml" Target="../ink/ink103.xml"/><Relationship Id="rId7" Type="http://schemas.openxmlformats.org/officeDocument/2006/relationships/image" Target="../media/image100.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customXml" Target="../ink/ink105.xml"/><Relationship Id="rId5" Type="http://schemas.openxmlformats.org/officeDocument/2006/relationships/customXml" Target="../ink/ink104.xml"/><Relationship Id="rId4" Type="http://schemas.openxmlformats.org/officeDocument/2006/relationships/image" Target="../media/image541.png"/></Relationships>
</file>

<file path=ppt/slides/_rels/slide3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customXml" Target="../ink/ink15.xml"/><Relationship Id="rId3" Type="http://schemas.openxmlformats.org/officeDocument/2006/relationships/customXml" Target="../ink/ink12.xml"/><Relationship Id="rId7" Type="http://schemas.openxmlformats.org/officeDocument/2006/relationships/customXml" Target="../ink/ink14.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customXml" Target="../ink/ink13.xml"/><Relationship Id="rId4" Type="http://schemas.openxmlformats.org/officeDocument/2006/relationships/image" Target="../media/image61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image" Target="../media/image302.png"/><Relationship Id="rId3" Type="http://schemas.openxmlformats.org/officeDocument/2006/relationships/customXml" Target="../ink/ink106.xml"/><Relationship Id="rId7" Type="http://schemas.openxmlformats.org/officeDocument/2006/relationships/customXml" Target="../ink/ink108.xml"/><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103.png"/><Relationship Id="rId5" Type="http://schemas.openxmlformats.org/officeDocument/2006/relationships/customXml" Target="../ink/ink107.xml"/><Relationship Id="rId4" Type="http://schemas.openxmlformats.org/officeDocument/2006/relationships/image" Target="../media/image810.png"/><Relationship Id="rId9" Type="http://schemas.openxmlformats.org/officeDocument/2006/relationships/image" Target="../media/image104.png"/></Relationships>
</file>

<file path=ppt/slides/_rels/slide42.xml.rels><?xml version="1.0" encoding="UTF-8" standalone="yes"?>
<Relationships xmlns="http://schemas.openxmlformats.org/package/2006/relationships"><Relationship Id="rId3" Type="http://schemas.openxmlformats.org/officeDocument/2006/relationships/customXml" Target="../ink/ink109.xml"/><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371.png"/></Relationships>
</file>

<file path=ppt/slides/_rels/slide4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231.png"/><Relationship Id="rId4" Type="http://schemas.openxmlformats.org/officeDocument/2006/relationships/customXml" Target="../ink/ink1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image" Target="../media/image810.png"/><Relationship Id="rId3" Type="http://schemas.openxmlformats.org/officeDocument/2006/relationships/image" Target="../media/image106.png"/><Relationship Id="rId7" Type="http://schemas.openxmlformats.org/officeDocument/2006/relationships/customXml" Target="../ink/ink112.xml"/><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107.png"/><Relationship Id="rId5" Type="http://schemas.openxmlformats.org/officeDocument/2006/relationships/image" Target="../media/image610.png"/><Relationship Id="rId4" Type="http://schemas.openxmlformats.org/officeDocument/2006/relationships/customXml" Target="../ink/ink111.xml"/><Relationship Id="rId9" Type="http://schemas.openxmlformats.org/officeDocument/2006/relationships/customXml" Target="../ink/ink113.xml"/></Relationships>
</file>

<file path=ppt/slides/_rels/slide46.xml.rels><?xml version="1.0" encoding="UTF-8" standalone="yes"?>
<Relationships xmlns="http://schemas.openxmlformats.org/package/2006/relationships"><Relationship Id="rId8" Type="http://schemas.openxmlformats.org/officeDocument/2006/relationships/image" Target="../media/image1010.png"/><Relationship Id="rId3" Type="http://schemas.openxmlformats.org/officeDocument/2006/relationships/customXml" Target="../ink/ink114.xml"/><Relationship Id="rId7" Type="http://schemas.openxmlformats.org/officeDocument/2006/relationships/customXml" Target="../ink/ink116.xml"/><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108.png"/><Relationship Id="rId5" Type="http://schemas.openxmlformats.org/officeDocument/2006/relationships/customXml" Target="../ink/ink115.xml"/><Relationship Id="rId4" Type="http://schemas.openxmlformats.org/officeDocument/2006/relationships/image" Target="../media/image810.png"/><Relationship Id="rId9" Type="http://schemas.openxmlformats.org/officeDocument/2006/relationships/image" Target="../media/image109.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image" Target="../media/image340.png"/><Relationship Id="rId13" Type="http://schemas.openxmlformats.org/officeDocument/2006/relationships/image" Target="../media/image691.png"/><Relationship Id="rId3" Type="http://schemas.openxmlformats.org/officeDocument/2006/relationships/customXml" Target="../ink/ink117.xml"/><Relationship Id="rId7" Type="http://schemas.openxmlformats.org/officeDocument/2006/relationships/customXml" Target="../ink/ink119.xml"/><Relationship Id="rId12" Type="http://schemas.openxmlformats.org/officeDocument/2006/relationships/customXml" Target="../ink/ink122.xml"/><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image" Target="../media/image330.png"/><Relationship Id="rId11" Type="http://schemas.openxmlformats.org/officeDocument/2006/relationships/image" Target="../media/image350.png"/><Relationship Id="rId5" Type="http://schemas.openxmlformats.org/officeDocument/2006/relationships/customXml" Target="../ink/ink118.xml"/><Relationship Id="rId10" Type="http://schemas.openxmlformats.org/officeDocument/2006/relationships/customXml" Target="../ink/ink121.xml"/><Relationship Id="rId4" Type="http://schemas.openxmlformats.org/officeDocument/2006/relationships/image" Target="../media/image322.png"/><Relationship Id="rId9" Type="http://schemas.openxmlformats.org/officeDocument/2006/relationships/customXml" Target="../ink/ink120.xml"/></Relationships>
</file>

<file path=ppt/slides/_rels/slide49.xml.rels><?xml version="1.0" encoding="UTF-8" standalone="yes"?>
<Relationships xmlns="http://schemas.openxmlformats.org/package/2006/relationships"><Relationship Id="rId8" Type="http://schemas.openxmlformats.org/officeDocument/2006/relationships/customXml" Target="../ink/ink126.xml"/><Relationship Id="rId3" Type="http://schemas.openxmlformats.org/officeDocument/2006/relationships/customXml" Target="../ink/ink123.xml"/><Relationship Id="rId7" Type="http://schemas.openxmlformats.org/officeDocument/2006/relationships/customXml" Target="../ink/ink125.xml"/><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701.png"/><Relationship Id="rId5" Type="http://schemas.openxmlformats.org/officeDocument/2006/relationships/customXml" Target="../ink/ink124.xml"/><Relationship Id="rId10" Type="http://schemas.openxmlformats.org/officeDocument/2006/relationships/customXml" Target="../ink/ink128.xml"/><Relationship Id="rId4" Type="http://schemas.openxmlformats.org/officeDocument/2006/relationships/image" Target="../media/image603.png"/><Relationship Id="rId9" Type="http://schemas.openxmlformats.org/officeDocument/2006/relationships/customXml" Target="../ink/ink127.xml"/></Relationships>
</file>

<file path=ppt/slides/_rels/slide5.xml.rels><?xml version="1.0" encoding="UTF-8" standalone="yes"?>
<Relationships xmlns="http://schemas.openxmlformats.org/package/2006/relationships"><Relationship Id="rId8" Type="http://schemas.openxmlformats.org/officeDocument/2006/relationships/customXml" Target="../ink/ink16.xml"/><Relationship Id="rId13" Type="http://schemas.openxmlformats.org/officeDocument/2006/relationships/image" Target="../media/image1310.png"/><Relationship Id="rId18"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7.png"/><Relationship Id="rId12" Type="http://schemas.openxmlformats.org/officeDocument/2006/relationships/customXml" Target="../ink/ink18.xml"/><Relationship Id="rId17" Type="http://schemas.openxmlformats.org/officeDocument/2006/relationships/image" Target="../media/image151.png"/><Relationship Id="rId2" Type="http://schemas.openxmlformats.org/officeDocument/2006/relationships/notesSlide" Target="../notesSlides/notesSlide5.xml"/><Relationship Id="rId16" Type="http://schemas.openxmlformats.org/officeDocument/2006/relationships/customXml" Target="../ink/ink20.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1210.png"/><Relationship Id="rId5" Type="http://schemas.openxmlformats.org/officeDocument/2006/relationships/image" Target="../media/image14.png"/><Relationship Id="rId15" Type="http://schemas.openxmlformats.org/officeDocument/2006/relationships/image" Target="../media/image149.png"/><Relationship Id="rId10" Type="http://schemas.openxmlformats.org/officeDocument/2006/relationships/customXml" Target="../ink/ink17.xml"/><Relationship Id="rId4" Type="http://schemas.openxmlformats.org/officeDocument/2006/relationships/image" Target="../media/image11.png"/><Relationship Id="rId9" Type="http://schemas.openxmlformats.org/officeDocument/2006/relationships/image" Target="../media/image1111.png"/><Relationship Id="rId14" Type="http://schemas.openxmlformats.org/officeDocument/2006/relationships/customXml" Target="../ink/ink19.xml"/></Relationships>
</file>

<file path=ppt/slides/_rels/slide50.xml.rels><?xml version="1.0" encoding="UTF-8" standalone="yes"?>
<Relationships xmlns="http://schemas.openxmlformats.org/package/2006/relationships"><Relationship Id="rId8" Type="http://schemas.openxmlformats.org/officeDocument/2006/relationships/image" Target="../media/image1060.png"/><Relationship Id="rId3" Type="http://schemas.openxmlformats.org/officeDocument/2006/relationships/customXml" Target="../ink/ink129.xml"/><Relationship Id="rId7" Type="http://schemas.openxmlformats.org/officeDocument/2006/relationships/customXml" Target="../ink/ink131.xml"/><Relationship Id="rId12" Type="http://schemas.openxmlformats.org/officeDocument/2006/relationships/customXml" Target="../ink/ink134.xml"/><Relationship Id="rId2" Type="http://schemas.openxmlformats.org/officeDocument/2006/relationships/notesSlide" Target="../notesSlides/notesSlide50.xml"/><Relationship Id="rId16" Type="http://schemas.openxmlformats.org/officeDocument/2006/relationships/image" Target="../media/image391.png"/><Relationship Id="rId1" Type="http://schemas.openxmlformats.org/officeDocument/2006/relationships/slideLayout" Target="../slideLayouts/slideLayout7.xml"/><Relationship Id="rId6" Type="http://schemas.openxmlformats.org/officeDocument/2006/relationships/image" Target="../media/image1050.png"/><Relationship Id="rId11" Type="http://schemas.openxmlformats.org/officeDocument/2006/relationships/customXml" Target="../ink/ink133.xml"/><Relationship Id="rId5" Type="http://schemas.openxmlformats.org/officeDocument/2006/relationships/customXml" Target="../ink/ink130.xml"/><Relationship Id="rId15" Type="http://schemas.openxmlformats.org/officeDocument/2006/relationships/customXml" Target="../ink/ink135.xml"/><Relationship Id="rId10" Type="http://schemas.openxmlformats.org/officeDocument/2006/relationships/image" Target="../media/image1071.png"/><Relationship Id="rId4" Type="http://schemas.openxmlformats.org/officeDocument/2006/relationships/image" Target="../media/image1040.png"/><Relationship Id="rId9" Type="http://schemas.openxmlformats.org/officeDocument/2006/relationships/customXml" Target="../ink/ink132.xml"/><Relationship Id="rId14" Type="http://schemas.openxmlformats.org/officeDocument/2006/relationships/image" Target="../media/image380.png"/></Relationships>
</file>

<file path=ppt/slides/_rels/slide51.xml.rels><?xml version="1.0" encoding="UTF-8" standalone="yes"?>
<Relationships xmlns="http://schemas.openxmlformats.org/package/2006/relationships"><Relationship Id="rId8" Type="http://schemas.openxmlformats.org/officeDocument/2006/relationships/customXml" Target="../ink/ink139.xml"/><Relationship Id="rId3" Type="http://schemas.openxmlformats.org/officeDocument/2006/relationships/customXml" Target="../ink/ink136.xml"/><Relationship Id="rId7" Type="http://schemas.openxmlformats.org/officeDocument/2006/relationships/customXml" Target="../ink/ink138.xml"/><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openxmlformats.org/officeDocument/2006/relationships/image" Target="../media/image420.png"/><Relationship Id="rId5" Type="http://schemas.openxmlformats.org/officeDocument/2006/relationships/customXml" Target="../ink/ink137.xml"/><Relationship Id="rId10" Type="http://schemas.openxmlformats.org/officeDocument/2006/relationships/customXml" Target="../ink/ink141.xml"/><Relationship Id="rId4" Type="http://schemas.openxmlformats.org/officeDocument/2006/relationships/image" Target="../media/image1080.png"/><Relationship Id="rId9" Type="http://schemas.openxmlformats.org/officeDocument/2006/relationships/customXml" Target="../ink/ink140.xml"/></Relationships>
</file>

<file path=ppt/slides/_rels/slide5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54.xml"/><Relationship Id="rId1" Type="http://schemas.openxmlformats.org/officeDocument/2006/relationships/slideLayout" Target="../slideLayouts/slideLayout7.xml"/><Relationship Id="rId5" Type="http://schemas.openxmlformats.org/officeDocument/2006/relationships/image" Target="../media/image114.png"/><Relationship Id="rId4" Type="http://schemas.openxmlformats.org/officeDocument/2006/relationships/image" Target="../media/image113.png"/></Relationships>
</file>

<file path=ppt/slides/_rels/slide55.xml.rels><?xml version="1.0" encoding="UTF-8" standalone="yes"?>
<Relationships xmlns="http://schemas.openxmlformats.org/package/2006/relationships"><Relationship Id="rId3" Type="http://schemas.openxmlformats.org/officeDocument/2006/relationships/customXml" Target="../ink/ink142.xml"/><Relationship Id="rId2" Type="http://schemas.openxmlformats.org/officeDocument/2006/relationships/notesSlide" Target="../notesSlides/notesSlide55.xml"/><Relationship Id="rId1" Type="http://schemas.openxmlformats.org/officeDocument/2006/relationships/slideLayout" Target="../slideLayouts/slideLayout7.xml"/><Relationship Id="rId6" Type="http://schemas.openxmlformats.org/officeDocument/2006/relationships/image" Target="../media/image1150.png"/><Relationship Id="rId5" Type="http://schemas.openxmlformats.org/officeDocument/2006/relationships/customXml" Target="../ink/ink143.xml"/><Relationship Id="rId4" Type="http://schemas.openxmlformats.org/officeDocument/2006/relationships/image" Target="../media/image1140.png"/></Relationships>
</file>

<file path=ppt/slides/_rels/slide56.xml.rels><?xml version="1.0" encoding="UTF-8" standalone="yes"?>
<Relationships xmlns="http://schemas.openxmlformats.org/package/2006/relationships"><Relationship Id="rId3" Type="http://schemas.openxmlformats.org/officeDocument/2006/relationships/customXml" Target="../ink/ink144.xml"/><Relationship Id="rId7" Type="http://schemas.openxmlformats.org/officeDocument/2006/relationships/customXml" Target="../ink/ink147.xml"/><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customXml" Target="../ink/ink146.xml"/><Relationship Id="rId5" Type="http://schemas.openxmlformats.org/officeDocument/2006/relationships/customXml" Target="../ink/ink145.xml"/><Relationship Id="rId4" Type="http://schemas.openxmlformats.org/officeDocument/2006/relationships/image" Target="../media/image1160.png"/></Relationships>
</file>

<file path=ppt/slides/_rels/slide57.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115.png"/><Relationship Id="rId7" Type="http://schemas.openxmlformats.org/officeDocument/2006/relationships/image" Target="../media/image117.png"/><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image" Target="../media/image116.png"/><Relationship Id="rId5" Type="http://schemas.openxmlformats.org/officeDocument/2006/relationships/image" Target="../media/image1180.png"/><Relationship Id="rId4" Type="http://schemas.openxmlformats.org/officeDocument/2006/relationships/customXml" Target="../ink/ink148.xml"/><Relationship Id="rId9" Type="http://schemas.openxmlformats.org/officeDocument/2006/relationships/image" Target="../media/image119.png"/></Relationships>
</file>

<file path=ppt/slides/_rels/slide58.xml.rels><?xml version="1.0" encoding="UTF-8" standalone="yes"?>
<Relationships xmlns="http://schemas.openxmlformats.org/package/2006/relationships"><Relationship Id="rId3" Type="http://schemas.openxmlformats.org/officeDocument/2006/relationships/customXml" Target="../ink/ink149.xml"/><Relationship Id="rId7" Type="http://schemas.openxmlformats.org/officeDocument/2006/relationships/customXml" Target="../ink/ink151.xml"/><Relationship Id="rId2" Type="http://schemas.openxmlformats.org/officeDocument/2006/relationships/notesSlide" Target="../notesSlides/notesSlide58.xml"/><Relationship Id="rId1" Type="http://schemas.openxmlformats.org/officeDocument/2006/relationships/slideLayout" Target="../slideLayouts/slideLayout7.xml"/><Relationship Id="rId6" Type="http://schemas.openxmlformats.org/officeDocument/2006/relationships/image" Target="../media/image711.png"/><Relationship Id="rId5" Type="http://schemas.openxmlformats.org/officeDocument/2006/relationships/customXml" Target="../ink/ink150.xml"/><Relationship Id="rId4" Type="http://schemas.openxmlformats.org/officeDocument/2006/relationships/image" Target="../media/image700.png"/></Relationships>
</file>

<file path=ppt/slides/_rels/slide59.xml.rels><?xml version="1.0" encoding="UTF-8" standalone="yes"?>
<Relationships xmlns="http://schemas.openxmlformats.org/package/2006/relationships"><Relationship Id="rId8" Type="http://schemas.openxmlformats.org/officeDocument/2006/relationships/image" Target="../media/image751.png"/><Relationship Id="rId13" Type="http://schemas.openxmlformats.org/officeDocument/2006/relationships/image" Target="../media/image740.png"/><Relationship Id="rId3" Type="http://schemas.openxmlformats.org/officeDocument/2006/relationships/customXml" Target="../ink/ink152.xml"/><Relationship Id="rId7" Type="http://schemas.openxmlformats.org/officeDocument/2006/relationships/customXml" Target="../ink/ink154.xml"/><Relationship Id="rId12" Type="http://schemas.openxmlformats.org/officeDocument/2006/relationships/customXml" Target="../ink/ink157.xml"/><Relationship Id="rId2" Type="http://schemas.openxmlformats.org/officeDocument/2006/relationships/notesSlide" Target="../notesSlides/notesSlide59.xml"/><Relationship Id="rId1" Type="http://schemas.openxmlformats.org/officeDocument/2006/relationships/slideLayout" Target="../slideLayouts/slideLayout7.xml"/><Relationship Id="rId6" Type="http://schemas.openxmlformats.org/officeDocument/2006/relationships/image" Target="../media/image741.png"/><Relationship Id="rId11" Type="http://schemas.openxmlformats.org/officeDocument/2006/relationships/image" Target="../media/image730.png"/><Relationship Id="rId5" Type="http://schemas.openxmlformats.org/officeDocument/2006/relationships/customXml" Target="../ink/ink153.xml"/><Relationship Id="rId15" Type="http://schemas.openxmlformats.org/officeDocument/2006/relationships/image" Target="../media/image750.png"/><Relationship Id="rId10" Type="http://schemas.openxmlformats.org/officeDocument/2006/relationships/customXml" Target="../ink/ink156.xml"/><Relationship Id="rId4" Type="http://schemas.openxmlformats.org/officeDocument/2006/relationships/image" Target="../media/image700.png"/><Relationship Id="rId9" Type="http://schemas.openxmlformats.org/officeDocument/2006/relationships/customXml" Target="../ink/ink155.xml"/><Relationship Id="rId14" Type="http://schemas.openxmlformats.org/officeDocument/2006/relationships/customXml" Target="../ink/ink158.xml"/></Relationships>
</file>

<file path=ppt/slides/_rels/slide6.xml.rels><?xml version="1.0" encoding="UTF-8" standalone="yes"?>
<Relationships xmlns="http://schemas.openxmlformats.org/package/2006/relationships"><Relationship Id="rId8" Type="http://schemas.openxmlformats.org/officeDocument/2006/relationships/customXml" Target="../ink/ink24.xml"/><Relationship Id="rId3" Type="http://schemas.openxmlformats.org/officeDocument/2006/relationships/customXml" Target="../ink/ink21.xml"/><Relationship Id="rId7" Type="http://schemas.openxmlformats.org/officeDocument/2006/relationships/customXml" Target="../ink/ink23.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customXml" Target="../ink/ink22.xml"/><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customXml" Target="../ink/ink159.xml"/><Relationship Id="rId7" Type="http://schemas.openxmlformats.org/officeDocument/2006/relationships/customXml" Target="../ink/ink161.xml"/><Relationship Id="rId2" Type="http://schemas.openxmlformats.org/officeDocument/2006/relationships/notesSlide" Target="../notesSlides/notesSlide60.xml"/><Relationship Id="rId1" Type="http://schemas.openxmlformats.org/officeDocument/2006/relationships/slideLayout" Target="../slideLayouts/slideLayout7.xml"/><Relationship Id="rId6" Type="http://schemas.openxmlformats.org/officeDocument/2006/relationships/image" Target="../media/image711.png"/><Relationship Id="rId5" Type="http://schemas.openxmlformats.org/officeDocument/2006/relationships/customXml" Target="../ink/ink160.xml"/><Relationship Id="rId4" Type="http://schemas.openxmlformats.org/officeDocument/2006/relationships/image" Target="../media/image700.png"/></Relationships>
</file>

<file path=ppt/slides/_rels/slide61.xml.rels><?xml version="1.0" encoding="UTF-8" standalone="yes"?>
<Relationships xmlns="http://schemas.openxmlformats.org/package/2006/relationships"><Relationship Id="rId8" Type="http://schemas.openxmlformats.org/officeDocument/2006/relationships/image" Target="../media/image700.png"/><Relationship Id="rId13" Type="http://schemas.openxmlformats.org/officeDocument/2006/relationships/image" Target="../media/image821.png"/><Relationship Id="rId3" Type="http://schemas.openxmlformats.org/officeDocument/2006/relationships/customXml" Target="../ink/ink162.xml"/><Relationship Id="rId7" Type="http://schemas.openxmlformats.org/officeDocument/2006/relationships/customXml" Target="../ink/ink164.xml"/><Relationship Id="rId12" Type="http://schemas.openxmlformats.org/officeDocument/2006/relationships/customXml" Target="../ink/ink167.xml"/><Relationship Id="rId2" Type="http://schemas.openxmlformats.org/officeDocument/2006/relationships/notesSlide" Target="../notesSlides/notesSlide61.xml"/><Relationship Id="rId1" Type="http://schemas.openxmlformats.org/officeDocument/2006/relationships/slideLayout" Target="../slideLayouts/slideLayout7.xml"/><Relationship Id="rId6" Type="http://schemas.openxmlformats.org/officeDocument/2006/relationships/image" Target="../media/image730.png"/><Relationship Id="rId11" Type="http://schemas.openxmlformats.org/officeDocument/2006/relationships/image" Target="../media/image814.png"/><Relationship Id="rId5" Type="http://schemas.openxmlformats.org/officeDocument/2006/relationships/customXml" Target="../ink/ink163.xml"/><Relationship Id="rId15" Type="http://schemas.openxmlformats.org/officeDocument/2006/relationships/image" Target="../media/image762.png"/><Relationship Id="rId10" Type="http://schemas.openxmlformats.org/officeDocument/2006/relationships/customXml" Target="../ink/ink166.xml"/><Relationship Id="rId4" Type="http://schemas.openxmlformats.org/officeDocument/2006/relationships/image" Target="../media/image721.png"/><Relationship Id="rId9" Type="http://schemas.openxmlformats.org/officeDocument/2006/relationships/customXml" Target="../ink/ink165.xml"/><Relationship Id="rId14" Type="http://schemas.openxmlformats.org/officeDocument/2006/relationships/customXml" Target="../ink/ink168.xml"/></Relationships>
</file>

<file path=ppt/slides/_rels/slide62.xml.rels><?xml version="1.0" encoding="UTF-8" standalone="yes"?>
<Relationships xmlns="http://schemas.openxmlformats.org/package/2006/relationships"><Relationship Id="rId3" Type="http://schemas.openxmlformats.org/officeDocument/2006/relationships/customXml" Target="../ink/ink169.xml"/><Relationship Id="rId7" Type="http://schemas.openxmlformats.org/officeDocument/2006/relationships/customXml" Target="../ink/ink171.xml"/><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image" Target="../media/image780.png"/><Relationship Id="rId5" Type="http://schemas.openxmlformats.org/officeDocument/2006/relationships/customXml" Target="../ink/ink170.xml"/><Relationship Id="rId4" Type="http://schemas.openxmlformats.org/officeDocument/2006/relationships/image" Target="../media/image771.png"/></Relationships>
</file>

<file path=ppt/slides/_rels/slide6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63.xml"/><Relationship Id="rId1" Type="http://schemas.openxmlformats.org/officeDocument/2006/relationships/slideLayout" Target="../slideLayouts/slideLayout7.xml"/><Relationship Id="rId5" Type="http://schemas.openxmlformats.org/officeDocument/2006/relationships/image" Target="../media/image122.png"/><Relationship Id="rId4" Type="http://schemas.openxmlformats.org/officeDocument/2006/relationships/image" Target="../media/image121.png"/></Relationships>
</file>

<file path=ppt/slides/_rels/slide6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64.xml"/><Relationship Id="rId1" Type="http://schemas.openxmlformats.org/officeDocument/2006/relationships/slideLayout" Target="../slideLayouts/slideLayout7.xml"/><Relationship Id="rId5" Type="http://schemas.openxmlformats.org/officeDocument/2006/relationships/image" Target="../media/image124.png"/><Relationship Id="rId4" Type="http://schemas.openxmlformats.org/officeDocument/2006/relationships/image" Target="../media/image123.png"/></Relationships>
</file>

<file path=ppt/slides/_rels/slide65.xml.rels><?xml version="1.0" encoding="UTF-8" standalone="yes"?>
<Relationships xmlns="http://schemas.openxmlformats.org/package/2006/relationships"><Relationship Id="rId8" Type="http://schemas.openxmlformats.org/officeDocument/2006/relationships/customXml" Target="../ink/ink173.xml"/><Relationship Id="rId3" Type="http://schemas.openxmlformats.org/officeDocument/2006/relationships/image" Target="../media/image125.png"/><Relationship Id="rId7" Type="http://schemas.openxmlformats.org/officeDocument/2006/relationships/image" Target="../media/image862.png"/><Relationship Id="rId2" Type="http://schemas.openxmlformats.org/officeDocument/2006/relationships/notesSlide" Target="../notesSlides/notesSlide65.xml"/><Relationship Id="rId1" Type="http://schemas.openxmlformats.org/officeDocument/2006/relationships/slideLayout" Target="../slideLayouts/slideLayout7.xml"/><Relationship Id="rId6" Type="http://schemas.openxmlformats.org/officeDocument/2006/relationships/customXml" Target="../ink/ink172.xml"/><Relationship Id="rId5" Type="http://schemas.openxmlformats.org/officeDocument/2006/relationships/image" Target="../media/image127.png"/><Relationship Id="rId4" Type="http://schemas.openxmlformats.org/officeDocument/2006/relationships/image" Target="../media/image126.png"/><Relationship Id="rId9" Type="http://schemas.openxmlformats.org/officeDocument/2006/relationships/image" Target="../media/image871.png"/></Relationships>
</file>

<file path=ppt/slides/_rels/slide66.xml.rels><?xml version="1.0" encoding="UTF-8" standalone="yes"?>
<Relationships xmlns="http://schemas.openxmlformats.org/package/2006/relationships"><Relationship Id="rId8" Type="http://schemas.openxmlformats.org/officeDocument/2006/relationships/image" Target="../media/image902.png"/><Relationship Id="rId3" Type="http://schemas.openxmlformats.org/officeDocument/2006/relationships/image" Target="../media/image128.png"/><Relationship Id="rId7" Type="http://schemas.openxmlformats.org/officeDocument/2006/relationships/customXml" Target="../ink/ink175.xml"/><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image" Target="../media/image862.png"/><Relationship Id="rId5" Type="http://schemas.openxmlformats.org/officeDocument/2006/relationships/customXml" Target="../ink/ink174.xml"/><Relationship Id="rId4" Type="http://schemas.openxmlformats.org/officeDocument/2006/relationships/image" Target="../media/image126.png"/><Relationship Id="rId9" Type="http://schemas.openxmlformats.org/officeDocument/2006/relationships/image" Target="../media/image129.png"/></Relationships>
</file>

<file path=ppt/slides/_rels/slide67.xml.rels><?xml version="1.0" encoding="UTF-8" standalone="yes"?>
<Relationships xmlns="http://schemas.openxmlformats.org/package/2006/relationships"><Relationship Id="rId8" Type="http://schemas.openxmlformats.org/officeDocument/2006/relationships/image" Target="../media/image902.png"/><Relationship Id="rId13" Type="http://schemas.openxmlformats.org/officeDocument/2006/relationships/image" Target="../media/image131.png"/><Relationship Id="rId3" Type="http://schemas.openxmlformats.org/officeDocument/2006/relationships/image" Target="../media/image130.png"/><Relationship Id="rId7" Type="http://schemas.openxmlformats.org/officeDocument/2006/relationships/customXml" Target="../ink/ink177.xml"/><Relationship Id="rId12" Type="http://schemas.openxmlformats.org/officeDocument/2006/relationships/image" Target="../media/image951.png"/><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image" Target="../media/image931.png"/><Relationship Id="rId11" Type="http://schemas.openxmlformats.org/officeDocument/2006/relationships/customXml" Target="../ink/ink179.xml"/><Relationship Id="rId5" Type="http://schemas.openxmlformats.org/officeDocument/2006/relationships/customXml" Target="../ink/ink176.xml"/><Relationship Id="rId10" Type="http://schemas.openxmlformats.org/officeDocument/2006/relationships/image" Target="../media/image940.png"/><Relationship Id="rId4" Type="http://schemas.openxmlformats.org/officeDocument/2006/relationships/image" Target="../media/image126.png"/><Relationship Id="rId9" Type="http://schemas.openxmlformats.org/officeDocument/2006/relationships/customXml" Target="../ink/ink178.xml"/></Relationships>
</file>

<file path=ppt/slides/_rels/slide68.xml.rels><?xml version="1.0" encoding="UTF-8" standalone="yes"?>
<Relationships xmlns="http://schemas.openxmlformats.org/package/2006/relationships"><Relationship Id="rId3" Type="http://schemas.openxmlformats.org/officeDocument/2006/relationships/customXml" Target="../ink/ink180.xml"/><Relationship Id="rId2" Type="http://schemas.openxmlformats.org/officeDocument/2006/relationships/notesSlide" Target="../notesSlides/notesSlide68.xml"/><Relationship Id="rId1" Type="http://schemas.openxmlformats.org/officeDocument/2006/relationships/slideLayout" Target="../slideLayouts/slideLayout7.xml"/><Relationship Id="rId6" Type="http://schemas.openxmlformats.org/officeDocument/2006/relationships/customXml" Target="../ink/ink181.xml"/><Relationship Id="rId5" Type="http://schemas.openxmlformats.org/officeDocument/2006/relationships/image" Target="../media/image132.png"/><Relationship Id="rId4" Type="http://schemas.openxmlformats.org/officeDocument/2006/relationships/image" Target="../media/image901.png"/></Relationships>
</file>

<file path=ppt/slides/_rels/slide69.xml.rels><?xml version="1.0" encoding="UTF-8" standalone="yes"?>
<Relationships xmlns="http://schemas.openxmlformats.org/package/2006/relationships"><Relationship Id="rId3" Type="http://schemas.openxmlformats.org/officeDocument/2006/relationships/customXml" Target="../ink/ink182.xml"/><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image" Target="../media/image820.png"/><Relationship Id="rId5" Type="http://schemas.openxmlformats.org/officeDocument/2006/relationships/customXml" Target="../ink/ink183.xml"/><Relationship Id="rId4" Type="http://schemas.openxmlformats.org/officeDocument/2006/relationships/image" Target="../media/image813.png"/></Relationships>
</file>

<file path=ppt/slides/_rels/slide7.xml.rels><?xml version="1.0" encoding="UTF-8" standalone="yes"?>
<Relationships xmlns="http://schemas.openxmlformats.org/package/2006/relationships"><Relationship Id="rId8" Type="http://schemas.openxmlformats.org/officeDocument/2006/relationships/image" Target="../media/image281.png"/><Relationship Id="rId13" Type="http://schemas.openxmlformats.org/officeDocument/2006/relationships/image" Target="../media/image25.png"/><Relationship Id="rId3" Type="http://schemas.openxmlformats.org/officeDocument/2006/relationships/customXml" Target="../ink/ink25.xml"/><Relationship Id="rId7" Type="http://schemas.openxmlformats.org/officeDocument/2006/relationships/customXml" Target="../ink/ink26.xml"/><Relationship Id="rId12"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303.png"/><Relationship Id="rId5" Type="http://schemas.openxmlformats.org/officeDocument/2006/relationships/image" Target="../media/image21.png"/><Relationship Id="rId10" Type="http://schemas.openxmlformats.org/officeDocument/2006/relationships/customXml" Target="../ink/ink27.xml"/><Relationship Id="rId4" Type="http://schemas.openxmlformats.org/officeDocument/2006/relationships/image" Target="../media/image259.png"/><Relationship Id="rId9" Type="http://schemas.openxmlformats.org/officeDocument/2006/relationships/image" Target="../media/image23.png"/></Relationships>
</file>

<file path=ppt/slides/_rels/slide70.xml.rels><?xml version="1.0" encoding="UTF-8" standalone="yes"?>
<Relationships xmlns="http://schemas.openxmlformats.org/package/2006/relationships"><Relationship Id="rId8" Type="http://schemas.openxmlformats.org/officeDocument/2006/relationships/image" Target="../media/image1002.png"/><Relationship Id="rId13" Type="http://schemas.openxmlformats.org/officeDocument/2006/relationships/customXml" Target="../ink/ink189.xml"/><Relationship Id="rId3" Type="http://schemas.openxmlformats.org/officeDocument/2006/relationships/customXml" Target="../ink/ink184.xml"/><Relationship Id="rId7" Type="http://schemas.openxmlformats.org/officeDocument/2006/relationships/customXml" Target="../ink/ink186.xml"/><Relationship Id="rId12" Type="http://schemas.openxmlformats.org/officeDocument/2006/relationships/image" Target="../media/image1001.png"/><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image" Target="../media/image991.png"/><Relationship Id="rId11" Type="http://schemas.openxmlformats.org/officeDocument/2006/relationships/customXml" Target="../ink/ink188.xml"/><Relationship Id="rId5" Type="http://schemas.openxmlformats.org/officeDocument/2006/relationships/customXml" Target="../ink/ink185.xml"/><Relationship Id="rId10" Type="http://schemas.openxmlformats.org/officeDocument/2006/relationships/image" Target="../media/image990.png"/><Relationship Id="rId4" Type="http://schemas.openxmlformats.org/officeDocument/2006/relationships/image" Target="../media/image980.png"/><Relationship Id="rId9" Type="http://schemas.openxmlformats.org/officeDocument/2006/relationships/customXml" Target="../ink/ink187.xml"/><Relationship Id="rId14" Type="http://schemas.openxmlformats.org/officeDocument/2006/relationships/image" Target="../media/image1011.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33.png"/><Relationship Id="rId7" Type="http://schemas.openxmlformats.org/officeDocument/2006/relationships/image" Target="../media/image135.png"/><Relationship Id="rId2" Type="http://schemas.openxmlformats.org/officeDocument/2006/relationships/notesSlide" Target="../notesSlides/notesSlide72.xml"/><Relationship Id="rId1" Type="http://schemas.openxmlformats.org/officeDocument/2006/relationships/slideLayout" Target="../slideLayouts/slideLayout7.xml"/><Relationship Id="rId6" Type="http://schemas.openxmlformats.org/officeDocument/2006/relationships/image" Target="../media/image134.png"/><Relationship Id="rId5" Type="http://schemas.openxmlformats.org/officeDocument/2006/relationships/image" Target="../media/image1070.png"/><Relationship Id="rId4" Type="http://schemas.openxmlformats.org/officeDocument/2006/relationships/customXml" Target="../ink/ink190.xml"/></Relationships>
</file>

<file path=ppt/slides/_rels/slide7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73.xml"/><Relationship Id="rId1" Type="http://schemas.openxmlformats.org/officeDocument/2006/relationships/slideLayout" Target="../slideLayouts/slideLayout7.xml"/><Relationship Id="rId4" Type="http://schemas.openxmlformats.org/officeDocument/2006/relationships/image" Target="../media/image137.png"/></Relationships>
</file>

<file path=ppt/slides/_rels/slide74.xml.rels><?xml version="1.0" encoding="UTF-8" standalone="yes"?>
<Relationships xmlns="http://schemas.openxmlformats.org/package/2006/relationships"><Relationship Id="rId8" Type="http://schemas.openxmlformats.org/officeDocument/2006/relationships/image" Target="../media/image570.png"/><Relationship Id="rId3" Type="http://schemas.openxmlformats.org/officeDocument/2006/relationships/image" Target="../media/image138.png"/><Relationship Id="rId7" Type="http://schemas.openxmlformats.org/officeDocument/2006/relationships/customXml" Target="../ink/ink191.xml"/><Relationship Id="rId2" Type="http://schemas.openxmlformats.org/officeDocument/2006/relationships/notesSlide" Target="../notesSlides/notesSlide74.xml"/><Relationship Id="rId1" Type="http://schemas.openxmlformats.org/officeDocument/2006/relationships/slideLayout" Target="../slideLayouts/slideLayout7.xml"/><Relationship Id="rId6" Type="http://schemas.openxmlformats.org/officeDocument/2006/relationships/image" Target="../media/image141.png"/><Relationship Id="rId5" Type="http://schemas.openxmlformats.org/officeDocument/2006/relationships/image" Target="../media/image140.png"/><Relationship Id="rId10" Type="http://schemas.openxmlformats.org/officeDocument/2006/relationships/image" Target="../media/image930.png"/><Relationship Id="rId4" Type="http://schemas.openxmlformats.org/officeDocument/2006/relationships/image" Target="../media/image139.png"/><Relationship Id="rId9" Type="http://schemas.openxmlformats.org/officeDocument/2006/relationships/customXml" Target="../ink/ink192.xml"/></Relationships>
</file>

<file path=ppt/slides/_rels/slide75.xml.rels><?xml version="1.0" encoding="UTF-8" standalone="yes"?>
<Relationships xmlns="http://schemas.openxmlformats.org/package/2006/relationships"><Relationship Id="rId8" Type="http://schemas.openxmlformats.org/officeDocument/2006/relationships/image" Target="../media/image1112.png"/><Relationship Id="rId18" Type="http://schemas.openxmlformats.org/officeDocument/2006/relationships/image" Target="../media/image571.png"/><Relationship Id="rId3" Type="http://schemas.openxmlformats.org/officeDocument/2006/relationships/customXml" Target="../ink/ink193.xml"/><Relationship Id="rId21" Type="http://schemas.openxmlformats.org/officeDocument/2006/relationships/customXml" Target="../ink/ink200.xml"/><Relationship Id="rId7" Type="http://schemas.openxmlformats.org/officeDocument/2006/relationships/customXml" Target="../ink/ink195.xml"/><Relationship Id="rId17" Type="http://schemas.openxmlformats.org/officeDocument/2006/relationships/customXml" Target="../ink/ink198.xml"/><Relationship Id="rId2" Type="http://schemas.openxmlformats.org/officeDocument/2006/relationships/notesSlide" Target="../notesSlides/notesSlide75.xml"/><Relationship Id="rId16" Type="http://schemas.openxmlformats.org/officeDocument/2006/relationships/image" Target="../media/image561.png"/><Relationship Id="rId20" Type="http://schemas.openxmlformats.org/officeDocument/2006/relationships/image" Target="../media/image580.png"/><Relationship Id="rId1" Type="http://schemas.openxmlformats.org/officeDocument/2006/relationships/slideLayout" Target="../slideLayouts/slideLayout7.xml"/><Relationship Id="rId6" Type="http://schemas.openxmlformats.org/officeDocument/2006/relationships/image" Target="../media/image1121.png"/><Relationship Id="rId24" Type="http://schemas.openxmlformats.org/officeDocument/2006/relationships/image" Target="../media/image1130.png"/><Relationship Id="rId5" Type="http://schemas.openxmlformats.org/officeDocument/2006/relationships/customXml" Target="../ink/ink194.xml"/><Relationship Id="rId15" Type="http://schemas.openxmlformats.org/officeDocument/2006/relationships/customXml" Target="../ink/ink197.xml"/><Relationship Id="rId23" Type="http://schemas.openxmlformats.org/officeDocument/2006/relationships/customXml" Target="../ink/ink201.xml"/><Relationship Id="rId19" Type="http://schemas.openxmlformats.org/officeDocument/2006/relationships/customXml" Target="../ink/ink199.xml"/><Relationship Id="rId4" Type="http://schemas.openxmlformats.org/officeDocument/2006/relationships/image" Target="../media/image971.png"/><Relationship Id="rId9" Type="http://schemas.openxmlformats.org/officeDocument/2006/relationships/customXml" Target="../ink/ink196.xml"/><Relationship Id="rId14" Type="http://schemas.openxmlformats.org/officeDocument/2006/relationships/image" Target="../media/image551.png"/><Relationship Id="rId22" Type="http://schemas.openxmlformats.org/officeDocument/2006/relationships/image" Target="../media/image1120.png"/></Relationships>
</file>

<file path=ppt/slides/_rels/slide76.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image" Target="../media/image142.png"/><Relationship Id="rId7" Type="http://schemas.openxmlformats.org/officeDocument/2006/relationships/image" Target="../media/image690.png"/><Relationship Id="rId12" Type="http://schemas.openxmlformats.org/officeDocument/2006/relationships/image" Target="../media/image720.png"/><Relationship Id="rId2" Type="http://schemas.openxmlformats.org/officeDocument/2006/relationships/notesSlide" Target="../notesSlides/notesSlide76.xml"/><Relationship Id="rId1" Type="http://schemas.openxmlformats.org/officeDocument/2006/relationships/slideLayout" Target="../slideLayouts/slideLayout7.xml"/><Relationship Id="rId6" Type="http://schemas.openxmlformats.org/officeDocument/2006/relationships/customXml" Target="../ink/ink202.xml"/><Relationship Id="rId11" Type="http://schemas.openxmlformats.org/officeDocument/2006/relationships/customXml" Target="../ink/ink204.xml"/><Relationship Id="rId5" Type="http://schemas.openxmlformats.org/officeDocument/2006/relationships/image" Target="../media/image145.png"/><Relationship Id="rId10" Type="http://schemas.openxmlformats.org/officeDocument/2006/relationships/image" Target="../media/image710.png"/><Relationship Id="rId4" Type="http://schemas.openxmlformats.org/officeDocument/2006/relationships/image" Target="../media/image144.png"/><Relationship Id="rId9" Type="http://schemas.openxmlformats.org/officeDocument/2006/relationships/customXml" Target="../ink/ink203.xml"/></Relationships>
</file>

<file path=ppt/slides/_rels/slide77.xml.rels><?xml version="1.0" encoding="UTF-8" standalone="yes"?>
<Relationships xmlns="http://schemas.openxmlformats.org/package/2006/relationships"><Relationship Id="rId3" Type="http://schemas.openxmlformats.org/officeDocument/2006/relationships/customXml" Target="../ink/ink205.xml"/><Relationship Id="rId2" Type="http://schemas.openxmlformats.org/officeDocument/2006/relationships/notesSlide" Target="../notesSlides/notesSlide77.xml"/><Relationship Id="rId1" Type="http://schemas.openxmlformats.org/officeDocument/2006/relationships/slideLayout" Target="../slideLayouts/slideLayout7.xml"/><Relationship Id="rId4" Type="http://schemas.openxmlformats.org/officeDocument/2006/relationships/image" Target="../media/image1520.png"/></Relationships>
</file>

<file path=ppt/slides/_rels/slide78.xml.rels><?xml version="1.0" encoding="UTF-8" standalone="yes"?>
<Relationships xmlns="http://schemas.openxmlformats.org/package/2006/relationships"><Relationship Id="rId3" Type="http://schemas.openxmlformats.org/officeDocument/2006/relationships/customXml" Target="../ink/ink206.xml"/><Relationship Id="rId2" Type="http://schemas.openxmlformats.org/officeDocument/2006/relationships/notesSlide" Target="../notesSlides/notesSlide78.xml"/><Relationship Id="rId1" Type="http://schemas.openxmlformats.org/officeDocument/2006/relationships/slideLayout" Target="../slideLayouts/slideLayout7.xml"/><Relationship Id="rId6" Type="http://schemas.openxmlformats.org/officeDocument/2006/relationships/customXml" Target="../ink/ink208.xml"/><Relationship Id="rId5" Type="http://schemas.openxmlformats.org/officeDocument/2006/relationships/customXml" Target="../ink/ink207.xml"/><Relationship Id="rId4" Type="http://schemas.openxmlformats.org/officeDocument/2006/relationships/image" Target="../media/image1520.png"/></Relationships>
</file>

<file path=ppt/slides/_rels/slide79.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79.xml"/><Relationship Id="rId1" Type="http://schemas.openxmlformats.org/officeDocument/2006/relationships/slideLayout" Target="../slideLayouts/slideLayout7.xml"/><Relationship Id="rId6" Type="http://schemas.openxmlformats.org/officeDocument/2006/relationships/image" Target="../media/image1550.png"/><Relationship Id="rId5" Type="http://schemas.openxmlformats.org/officeDocument/2006/relationships/customXml" Target="../ink/ink209.xml"/><Relationship Id="rId4" Type="http://schemas.openxmlformats.org/officeDocument/2006/relationships/image" Target="../media/image148.png"/></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customXml" Target="../ink/ink28.xml"/><Relationship Id="rId7" Type="http://schemas.openxmlformats.org/officeDocument/2006/relationships/customXml" Target="../ink/ink30.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7.png"/><Relationship Id="rId11" Type="http://schemas.openxmlformats.org/officeDocument/2006/relationships/customXml" Target="../ink/ink32.xml"/><Relationship Id="rId5" Type="http://schemas.openxmlformats.org/officeDocument/2006/relationships/customXml" Target="../ink/ink29.xml"/><Relationship Id="rId10" Type="http://schemas.openxmlformats.org/officeDocument/2006/relationships/image" Target="../media/image29.png"/><Relationship Id="rId4" Type="http://schemas.openxmlformats.org/officeDocument/2006/relationships/image" Target="../media/image26.png"/><Relationship Id="rId9" Type="http://schemas.openxmlformats.org/officeDocument/2006/relationships/customXml" Target="../ink/ink31.xml"/></Relationships>
</file>

<file path=ppt/slides/_rels/slide80.xml.rels><?xml version="1.0" encoding="UTF-8" standalone="yes"?>
<Relationships xmlns="http://schemas.openxmlformats.org/package/2006/relationships"><Relationship Id="rId8" Type="http://schemas.openxmlformats.org/officeDocument/2006/relationships/customXml" Target="../ink/ink214.xml"/><Relationship Id="rId3" Type="http://schemas.openxmlformats.org/officeDocument/2006/relationships/customXml" Target="../ink/ink210.xml"/><Relationship Id="rId7" Type="http://schemas.openxmlformats.org/officeDocument/2006/relationships/customXml" Target="../ink/ink213.xml"/><Relationship Id="rId2" Type="http://schemas.openxmlformats.org/officeDocument/2006/relationships/notesSlide" Target="../notesSlides/notesSlide80.xml"/><Relationship Id="rId1" Type="http://schemas.openxmlformats.org/officeDocument/2006/relationships/slideLayout" Target="../slideLayouts/slideLayout7.xml"/><Relationship Id="rId6" Type="http://schemas.openxmlformats.org/officeDocument/2006/relationships/customXml" Target="../ink/ink212.xml"/><Relationship Id="rId5" Type="http://schemas.openxmlformats.org/officeDocument/2006/relationships/customXml" Target="../ink/ink211.xml"/><Relationship Id="rId4" Type="http://schemas.openxmlformats.org/officeDocument/2006/relationships/image" Target="../media/image1301.png"/><Relationship Id="rId9" Type="http://schemas.openxmlformats.org/officeDocument/2006/relationships/customXml" Target="../ink/ink215.xml"/></Relationships>
</file>

<file path=ppt/slides/_rels/slide81.xml.rels><?xml version="1.0" encoding="UTF-8" standalone="yes"?>
<Relationships xmlns="http://schemas.openxmlformats.org/package/2006/relationships"><Relationship Id="rId8" Type="http://schemas.openxmlformats.org/officeDocument/2006/relationships/customXml" Target="../ink/ink219.xml"/><Relationship Id="rId3" Type="http://schemas.openxmlformats.org/officeDocument/2006/relationships/customXml" Target="../ink/ink216.xml"/><Relationship Id="rId7" Type="http://schemas.openxmlformats.org/officeDocument/2006/relationships/customXml" Target="../ink/ink218.xml"/><Relationship Id="rId2" Type="http://schemas.openxmlformats.org/officeDocument/2006/relationships/notesSlide" Target="../notesSlides/notesSlide81.xml"/><Relationship Id="rId1" Type="http://schemas.openxmlformats.org/officeDocument/2006/relationships/slideLayout" Target="../slideLayouts/slideLayout7.xml"/><Relationship Id="rId6" Type="http://schemas.openxmlformats.org/officeDocument/2006/relationships/image" Target="../media/image760.png"/><Relationship Id="rId5" Type="http://schemas.openxmlformats.org/officeDocument/2006/relationships/customXml" Target="../ink/ink217.xml"/><Relationship Id="rId10" Type="http://schemas.openxmlformats.org/officeDocument/2006/relationships/customXml" Target="../ink/ink220.xml"/><Relationship Id="rId4" Type="http://schemas.openxmlformats.org/officeDocument/2006/relationships/image" Target="../media/image1301.png"/><Relationship Id="rId9" Type="http://schemas.openxmlformats.org/officeDocument/2006/relationships/image" Target="../media/image770.png"/></Relationships>
</file>

<file path=ppt/slides/_rels/slide82.xml.rels><?xml version="1.0" encoding="UTF-8" standalone="yes"?>
<Relationships xmlns="http://schemas.openxmlformats.org/package/2006/relationships"><Relationship Id="rId8" Type="http://schemas.openxmlformats.org/officeDocument/2006/relationships/customXml" Target="../ink/ink222.xml"/><Relationship Id="rId3" Type="http://schemas.openxmlformats.org/officeDocument/2006/relationships/image" Target="../media/image150.png"/><Relationship Id="rId7" Type="http://schemas.openxmlformats.org/officeDocument/2006/relationships/image" Target="../media/image1600.png"/><Relationship Id="rId2" Type="http://schemas.openxmlformats.org/officeDocument/2006/relationships/notesSlide" Target="../notesSlides/notesSlide82.xml"/><Relationship Id="rId1" Type="http://schemas.openxmlformats.org/officeDocument/2006/relationships/slideLayout" Target="../slideLayouts/slideLayout7.xml"/><Relationship Id="rId6" Type="http://schemas.openxmlformats.org/officeDocument/2006/relationships/customXml" Target="../ink/ink221.xml"/><Relationship Id="rId11" Type="http://schemas.openxmlformats.org/officeDocument/2006/relationships/customXml" Target="../ink/ink224.xml"/><Relationship Id="rId5" Type="http://schemas.openxmlformats.org/officeDocument/2006/relationships/image" Target="../media/image153.png"/><Relationship Id="rId10" Type="http://schemas.openxmlformats.org/officeDocument/2006/relationships/customXml" Target="../ink/ink223.xml"/><Relationship Id="rId4" Type="http://schemas.openxmlformats.org/officeDocument/2006/relationships/image" Target="../media/image152.png"/><Relationship Id="rId9" Type="http://schemas.openxmlformats.org/officeDocument/2006/relationships/image" Target="../media/image170.png"/></Relationships>
</file>

<file path=ppt/slides/_rels/slide83.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customXml" Target="../ink/ink225.xml"/><Relationship Id="rId7" Type="http://schemas.openxmlformats.org/officeDocument/2006/relationships/image" Target="../media/image156.png"/><Relationship Id="rId2" Type="http://schemas.openxmlformats.org/officeDocument/2006/relationships/notesSlide" Target="../notesSlides/notesSlide83.xml"/><Relationship Id="rId1" Type="http://schemas.openxmlformats.org/officeDocument/2006/relationships/slideLayout" Target="../slideLayouts/slideLayout7.xml"/><Relationship Id="rId6" Type="http://schemas.openxmlformats.org/officeDocument/2006/relationships/image" Target="../media/image155.png"/><Relationship Id="rId11" Type="http://schemas.openxmlformats.org/officeDocument/2006/relationships/image" Target="../media/image861.png"/><Relationship Id="rId5" Type="http://schemas.openxmlformats.org/officeDocument/2006/relationships/image" Target="../media/image154.png"/><Relationship Id="rId10" Type="http://schemas.openxmlformats.org/officeDocument/2006/relationships/customXml" Target="../ink/ink226.xml"/><Relationship Id="rId4" Type="http://schemas.openxmlformats.org/officeDocument/2006/relationships/image" Target="../media/image800.png"/><Relationship Id="rId9" Type="http://schemas.openxmlformats.org/officeDocument/2006/relationships/image" Target="../media/image158.png"/></Relationships>
</file>

<file path=ppt/slides/_rels/slide84.xml.rels><?xml version="1.0" encoding="UTF-8" standalone="yes"?>
<Relationships xmlns="http://schemas.openxmlformats.org/package/2006/relationships"><Relationship Id="rId3" Type="http://schemas.openxmlformats.org/officeDocument/2006/relationships/customXml" Target="../ink/ink227.xml"/><Relationship Id="rId2" Type="http://schemas.openxmlformats.org/officeDocument/2006/relationships/notesSlide" Target="../notesSlides/notesSlide84.xml"/><Relationship Id="rId1" Type="http://schemas.openxmlformats.org/officeDocument/2006/relationships/slideLayout" Target="../slideLayouts/slideLayout7.xml"/><Relationship Id="rId6" Type="http://schemas.openxmlformats.org/officeDocument/2006/relationships/customXml" Target="../ink/ink229.xml"/><Relationship Id="rId5" Type="http://schemas.openxmlformats.org/officeDocument/2006/relationships/customXml" Target="../ink/ink228.xml"/><Relationship Id="rId4" Type="http://schemas.openxmlformats.org/officeDocument/2006/relationships/image" Target="../media/image761.png"/></Relationships>
</file>

<file path=ppt/slides/_rels/slide85.xml.rels><?xml version="1.0" encoding="UTF-8" standalone="yes"?>
<Relationships xmlns="http://schemas.openxmlformats.org/package/2006/relationships"><Relationship Id="rId8" Type="http://schemas.openxmlformats.org/officeDocument/2006/relationships/customXml" Target="../ink/ink231.xml"/><Relationship Id="rId13" Type="http://schemas.openxmlformats.org/officeDocument/2006/relationships/customXml" Target="../ink/ink232.xml"/><Relationship Id="rId3" Type="http://schemas.openxmlformats.org/officeDocument/2006/relationships/image" Target="../media/image159.png"/><Relationship Id="rId7" Type="http://schemas.openxmlformats.org/officeDocument/2006/relationships/image" Target="../media/image900.png"/><Relationship Id="rId12" Type="http://schemas.openxmlformats.org/officeDocument/2006/relationships/image" Target="../media/image165.png"/><Relationship Id="rId17" Type="http://schemas.openxmlformats.org/officeDocument/2006/relationships/image" Target="../media/image970.png"/><Relationship Id="rId2" Type="http://schemas.openxmlformats.org/officeDocument/2006/relationships/notesSlide" Target="../notesSlides/notesSlide85.xml"/><Relationship Id="rId16" Type="http://schemas.openxmlformats.org/officeDocument/2006/relationships/customXml" Target="../ink/ink233.xml"/><Relationship Id="rId1" Type="http://schemas.openxmlformats.org/officeDocument/2006/relationships/slideLayout" Target="../slideLayouts/slideLayout7.xml"/><Relationship Id="rId6" Type="http://schemas.openxmlformats.org/officeDocument/2006/relationships/customXml" Target="../ink/ink230.xml"/><Relationship Id="rId11" Type="http://schemas.openxmlformats.org/officeDocument/2006/relationships/image" Target="../media/image164.png"/><Relationship Id="rId5" Type="http://schemas.openxmlformats.org/officeDocument/2006/relationships/image" Target="../media/image162.png"/><Relationship Id="rId15" Type="http://schemas.openxmlformats.org/officeDocument/2006/relationships/image" Target="../media/image166.png"/><Relationship Id="rId10" Type="http://schemas.openxmlformats.org/officeDocument/2006/relationships/image" Target="../media/image163.png"/><Relationship Id="rId4" Type="http://schemas.openxmlformats.org/officeDocument/2006/relationships/image" Target="../media/image160.png"/><Relationship Id="rId9" Type="http://schemas.openxmlformats.org/officeDocument/2006/relationships/image" Target="../media/image912.png"/><Relationship Id="rId14" Type="http://schemas.openxmlformats.org/officeDocument/2006/relationships/image" Target="../media/image950.png"/></Relationships>
</file>

<file path=ppt/slides/_rels/slide86.xml.rels><?xml version="1.0" encoding="UTF-8" standalone="yes"?>
<Relationships xmlns="http://schemas.openxmlformats.org/package/2006/relationships"><Relationship Id="rId8" Type="http://schemas.openxmlformats.org/officeDocument/2006/relationships/image" Target="../media/image174.png"/><Relationship Id="rId3" Type="http://schemas.openxmlformats.org/officeDocument/2006/relationships/image" Target="../media/image167.png"/><Relationship Id="rId7" Type="http://schemas.openxmlformats.org/officeDocument/2006/relationships/image" Target="../media/image173.png"/><Relationship Id="rId2" Type="http://schemas.openxmlformats.org/officeDocument/2006/relationships/notesSlide" Target="../notesSlides/notesSlide86.xml"/><Relationship Id="rId1" Type="http://schemas.openxmlformats.org/officeDocument/2006/relationships/slideLayout" Target="../slideLayouts/slideLayout7.xml"/><Relationship Id="rId6" Type="http://schemas.openxmlformats.org/officeDocument/2006/relationships/image" Target="../media/image172.png"/><Relationship Id="rId11" Type="http://schemas.openxmlformats.org/officeDocument/2006/relationships/image" Target="../media/image177.png"/><Relationship Id="rId5" Type="http://schemas.openxmlformats.org/officeDocument/2006/relationships/image" Target="../media/image169.png"/><Relationship Id="rId10" Type="http://schemas.openxmlformats.org/officeDocument/2006/relationships/image" Target="../media/image176.png"/><Relationship Id="rId4" Type="http://schemas.openxmlformats.org/officeDocument/2006/relationships/image" Target="../media/image168.png"/><Relationship Id="rId9" Type="http://schemas.openxmlformats.org/officeDocument/2006/relationships/image" Target="../media/image175.png"/></Relationships>
</file>

<file path=ppt/slides/_rels/slide87.xml.rels><?xml version="1.0" encoding="UTF-8" standalone="yes"?>
<Relationships xmlns="http://schemas.openxmlformats.org/package/2006/relationships"><Relationship Id="rId3" Type="http://schemas.openxmlformats.org/officeDocument/2006/relationships/customXml" Target="../ink/ink234.xml"/><Relationship Id="rId2" Type="http://schemas.openxmlformats.org/officeDocument/2006/relationships/notesSlide" Target="../notesSlides/notesSlide87.xml"/><Relationship Id="rId1" Type="http://schemas.openxmlformats.org/officeDocument/2006/relationships/slideLayout" Target="../slideLayouts/slideLayout7.xml"/><Relationship Id="rId5" Type="http://schemas.openxmlformats.org/officeDocument/2006/relationships/customXml" Target="../ink/ink235.xml"/><Relationship Id="rId4" Type="http://schemas.openxmlformats.org/officeDocument/2006/relationships/image" Target="../media/image770.png"/></Relationships>
</file>

<file path=ppt/slides/_rels/slide88.xml.rels><?xml version="1.0" encoding="UTF-8" standalone="yes"?>
<Relationships xmlns="http://schemas.openxmlformats.org/package/2006/relationships"><Relationship Id="rId8" Type="http://schemas.openxmlformats.org/officeDocument/2006/relationships/image" Target="../media/image181.png"/><Relationship Id="rId3" Type="http://schemas.openxmlformats.org/officeDocument/2006/relationships/image" Target="../media/image178.png"/><Relationship Id="rId7" Type="http://schemas.openxmlformats.org/officeDocument/2006/relationships/image" Target="../media/image180.png"/><Relationship Id="rId2" Type="http://schemas.openxmlformats.org/officeDocument/2006/relationships/notesSlide" Target="../notesSlides/notesSlide88.xml"/><Relationship Id="rId1" Type="http://schemas.openxmlformats.org/officeDocument/2006/relationships/slideLayout" Target="../slideLayouts/slideLayout7.xml"/><Relationship Id="rId6" Type="http://schemas.openxmlformats.org/officeDocument/2006/relationships/image" Target="../media/image870.png"/><Relationship Id="rId5" Type="http://schemas.openxmlformats.org/officeDocument/2006/relationships/customXml" Target="../ink/ink236.xml"/><Relationship Id="rId4" Type="http://schemas.openxmlformats.org/officeDocument/2006/relationships/image" Target="../media/image179.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910.png"/><Relationship Id="rId13" Type="http://schemas.openxmlformats.org/officeDocument/2006/relationships/image" Target="../media/image34.png"/><Relationship Id="rId3" Type="http://schemas.openxmlformats.org/officeDocument/2006/relationships/image" Target="../media/image30.png"/><Relationship Id="rId7" Type="http://schemas.openxmlformats.org/officeDocument/2006/relationships/customXml" Target="../ink/ink34.xml"/><Relationship Id="rId12"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811.png"/><Relationship Id="rId11" Type="http://schemas.openxmlformats.org/officeDocument/2006/relationships/image" Target="../media/image1110.png"/><Relationship Id="rId5" Type="http://schemas.openxmlformats.org/officeDocument/2006/relationships/customXml" Target="../ink/ink33.xml"/><Relationship Id="rId15" Type="http://schemas.openxmlformats.org/officeDocument/2006/relationships/image" Target="../media/image143.png"/><Relationship Id="rId10" Type="http://schemas.openxmlformats.org/officeDocument/2006/relationships/customXml" Target="../ink/ink35.xml"/><Relationship Id="rId4" Type="http://schemas.openxmlformats.org/officeDocument/2006/relationships/image" Target="../media/image31.png"/><Relationship Id="rId9" Type="http://schemas.openxmlformats.org/officeDocument/2006/relationships/image" Target="../media/image32.png"/><Relationship Id="rId14" Type="http://schemas.openxmlformats.org/officeDocument/2006/relationships/customXml" Target="../ink/ink36.xml"/></Relationships>
</file>

<file path=ppt/slides/_rels/slide90.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90.xml"/><Relationship Id="rId1" Type="http://schemas.openxmlformats.org/officeDocument/2006/relationships/slideLayout" Target="../slideLayouts/slideLayout7.xml"/><Relationship Id="rId6" Type="http://schemas.openxmlformats.org/officeDocument/2006/relationships/image" Target="../media/image185.png"/><Relationship Id="rId5" Type="http://schemas.openxmlformats.org/officeDocument/2006/relationships/image" Target="../media/image184.png"/><Relationship Id="rId4" Type="http://schemas.openxmlformats.org/officeDocument/2006/relationships/image" Target="../media/image183.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93.xml"/><Relationship Id="rId1" Type="http://schemas.openxmlformats.org/officeDocument/2006/relationships/slideLayout" Target="../slideLayouts/slideLayout7.xml"/><Relationship Id="rId5" Type="http://schemas.openxmlformats.org/officeDocument/2006/relationships/image" Target="../media/image221.png"/><Relationship Id="rId4" Type="http://schemas.openxmlformats.org/officeDocument/2006/relationships/customXml" Target="../ink/ink237.xml"/></Relationships>
</file>

<file path=ppt/slides/_rels/slide94.xml.rels><?xml version="1.0" encoding="UTF-8" standalone="yes"?>
<Relationships xmlns="http://schemas.openxmlformats.org/package/2006/relationships"><Relationship Id="rId8" Type="http://schemas.openxmlformats.org/officeDocument/2006/relationships/customXml" Target="../ink/ink239.xml"/><Relationship Id="rId3" Type="http://schemas.openxmlformats.org/officeDocument/2006/relationships/image" Target="../media/image187.png"/><Relationship Id="rId7" Type="http://schemas.openxmlformats.org/officeDocument/2006/relationships/image" Target="../media/image189.png"/><Relationship Id="rId2" Type="http://schemas.openxmlformats.org/officeDocument/2006/relationships/notesSlide" Target="../notesSlides/notesSlide94.xml"/><Relationship Id="rId1" Type="http://schemas.openxmlformats.org/officeDocument/2006/relationships/slideLayout" Target="../slideLayouts/slideLayout7.xml"/><Relationship Id="rId6" Type="http://schemas.openxmlformats.org/officeDocument/2006/relationships/image" Target="../media/image188.png"/><Relationship Id="rId5" Type="http://schemas.openxmlformats.org/officeDocument/2006/relationships/image" Target="../media/image240.png"/><Relationship Id="rId4" Type="http://schemas.openxmlformats.org/officeDocument/2006/relationships/customXml" Target="../ink/ink238.xml"/><Relationship Id="rId9" Type="http://schemas.openxmlformats.org/officeDocument/2006/relationships/image" Target="../media/image190.png"/></Relationships>
</file>

<file path=ppt/slides/_rels/slide95.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notesSlide" Target="../notesSlides/notesSlide95.xml"/><Relationship Id="rId1" Type="http://schemas.openxmlformats.org/officeDocument/2006/relationships/slideLayout" Target="../slideLayouts/slideLayout7.xml"/><Relationship Id="rId6" Type="http://schemas.openxmlformats.org/officeDocument/2006/relationships/image" Target="../media/image193.png"/><Relationship Id="rId5" Type="http://schemas.openxmlformats.org/officeDocument/2006/relationships/image" Target="../media/image291.png"/><Relationship Id="rId4" Type="http://schemas.openxmlformats.org/officeDocument/2006/relationships/customXml" Target="../ink/ink24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8" Type="http://schemas.openxmlformats.org/officeDocument/2006/relationships/image" Target="../media/image197.png"/><Relationship Id="rId3" Type="http://schemas.openxmlformats.org/officeDocument/2006/relationships/image" Target="../media/image194.png"/><Relationship Id="rId7" Type="http://schemas.openxmlformats.org/officeDocument/2006/relationships/image" Target="../media/image196.png"/><Relationship Id="rId2" Type="http://schemas.openxmlformats.org/officeDocument/2006/relationships/notesSlide" Target="../notesSlides/notesSlide97.xml"/><Relationship Id="rId1" Type="http://schemas.openxmlformats.org/officeDocument/2006/relationships/slideLayout" Target="../slideLayouts/slideLayout7.xml"/><Relationship Id="rId6" Type="http://schemas.openxmlformats.org/officeDocument/2006/relationships/image" Target="../media/image470.png"/><Relationship Id="rId5" Type="http://schemas.openxmlformats.org/officeDocument/2006/relationships/customXml" Target="../ink/ink241.xml"/><Relationship Id="rId4" Type="http://schemas.openxmlformats.org/officeDocument/2006/relationships/image" Target="../media/image195.png"/><Relationship Id="rId9" Type="http://schemas.openxmlformats.org/officeDocument/2006/relationships/customXml" Target="../ink/ink24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854692" cy="461665"/>
          </a:xfrm>
          <a:prstGeom prst="rect">
            <a:avLst/>
          </a:prstGeom>
        </p:spPr>
        <p:txBody>
          <a:bodyPr wrap="none">
            <a:spAutoFit/>
          </a:bodyPr>
          <a:lstStyle/>
          <a:p>
            <a:r>
              <a:rPr lang="en-US" sz="2400" b="1" u="sng"/>
              <a:t>sklearn: digits library</a:t>
            </a:r>
          </a:p>
        </p:txBody>
      </p:sp>
      <p:sp>
        <p:nvSpPr>
          <p:cNvPr id="5" name="TextBox 4">
            <a:extLst>
              <a:ext uri="{FF2B5EF4-FFF2-40B4-BE49-F238E27FC236}">
                <a16:creationId xmlns:a16="http://schemas.microsoft.com/office/drawing/2014/main" id="{605F8C19-CD34-4EDD-B6A8-9C5A953B5925}"/>
              </a:ext>
            </a:extLst>
          </p:cNvPr>
          <p:cNvSpPr txBox="1"/>
          <p:nvPr/>
        </p:nvSpPr>
        <p:spPr>
          <a:xfrm>
            <a:off x="217669" y="800277"/>
            <a:ext cx="4318052" cy="338554"/>
          </a:xfrm>
          <a:prstGeom prst="rect">
            <a:avLst/>
          </a:prstGeom>
          <a:noFill/>
        </p:spPr>
        <p:txBody>
          <a:bodyPr wrap="square" rtlCol="0">
            <a:spAutoFit/>
          </a:bodyPr>
          <a:lstStyle/>
          <a:p>
            <a:r>
              <a:rPr lang="en-US" sz="1600"/>
              <a:t>sklearn comes with a class </a:t>
            </a:r>
            <a:r>
              <a:rPr lang="en-US" sz="1600" i="1"/>
              <a:t>load_digits()</a:t>
            </a:r>
            <a:r>
              <a:rPr lang="en-US" sz="1600"/>
              <a:t>, </a:t>
            </a:r>
          </a:p>
        </p:txBody>
      </p:sp>
      <p:pic>
        <p:nvPicPr>
          <p:cNvPr id="4" name="Picture 3">
            <a:extLst>
              <a:ext uri="{FF2B5EF4-FFF2-40B4-BE49-F238E27FC236}">
                <a16:creationId xmlns:a16="http://schemas.microsoft.com/office/drawing/2014/main" id="{EE293835-0609-F64D-73D0-E1835A61057F}"/>
              </a:ext>
            </a:extLst>
          </p:cNvPr>
          <p:cNvPicPr>
            <a:picLocks noChangeAspect="1"/>
          </p:cNvPicPr>
          <p:nvPr/>
        </p:nvPicPr>
        <p:blipFill>
          <a:blip r:embed="rId3"/>
          <a:stretch>
            <a:fillRect/>
          </a:stretch>
        </p:blipFill>
        <p:spPr>
          <a:xfrm>
            <a:off x="296613" y="1438821"/>
            <a:ext cx="3321658" cy="762347"/>
          </a:xfrm>
          <a:prstGeom prst="rect">
            <a:avLst/>
          </a:prstGeom>
        </p:spPr>
      </p:pic>
      <p:pic>
        <p:nvPicPr>
          <p:cNvPr id="8" name="Picture 7">
            <a:extLst>
              <a:ext uri="{FF2B5EF4-FFF2-40B4-BE49-F238E27FC236}">
                <a16:creationId xmlns:a16="http://schemas.microsoft.com/office/drawing/2014/main" id="{E3A1228C-808B-0830-A96C-BB318BC5FA41}"/>
              </a:ext>
            </a:extLst>
          </p:cNvPr>
          <p:cNvPicPr>
            <a:picLocks noChangeAspect="1"/>
          </p:cNvPicPr>
          <p:nvPr/>
        </p:nvPicPr>
        <p:blipFill>
          <a:blip r:embed="rId4"/>
          <a:stretch>
            <a:fillRect/>
          </a:stretch>
        </p:blipFill>
        <p:spPr>
          <a:xfrm>
            <a:off x="3663711" y="1725251"/>
            <a:ext cx="5585944" cy="647756"/>
          </a:xfrm>
          <a:prstGeom prst="rect">
            <a:avLst/>
          </a:prstGeom>
        </p:spPr>
      </p:pic>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7C93F81C-6C38-AC5A-A4D2-0364795EAE7E}"/>
                  </a:ext>
                </a:extLst>
              </p14:cNvPr>
              <p14:cNvContentPartPr/>
              <p14:nvPr/>
            </p14:nvContentPartPr>
            <p14:xfrm>
              <a:off x="2535907" y="1967127"/>
              <a:ext cx="803160" cy="150840"/>
            </p14:xfrm>
          </p:contentPart>
        </mc:Choice>
        <mc:Fallback xmlns="">
          <p:pic>
            <p:nvPicPr>
              <p:cNvPr id="11" name="Ink 10">
                <a:extLst>
                  <a:ext uri="{FF2B5EF4-FFF2-40B4-BE49-F238E27FC236}">
                    <a16:creationId xmlns:a16="http://schemas.microsoft.com/office/drawing/2014/main" id="{7C93F81C-6C38-AC5A-A4D2-0364795EAE7E}"/>
                  </a:ext>
                </a:extLst>
              </p:cNvPr>
              <p:cNvPicPr/>
              <p:nvPr/>
            </p:nvPicPr>
            <p:blipFill>
              <a:blip r:embed="rId6"/>
              <a:stretch>
                <a:fillRect/>
              </a:stretch>
            </p:blipFill>
            <p:spPr>
              <a:xfrm>
                <a:off x="2526907" y="1958487"/>
                <a:ext cx="820800" cy="168480"/>
              </a:xfrm>
              <a:prstGeom prst="rect">
                <a:avLst/>
              </a:prstGeom>
            </p:spPr>
          </p:pic>
        </mc:Fallback>
      </mc:AlternateContent>
      <p:sp>
        <p:nvSpPr>
          <p:cNvPr id="18" name="TextBox 17">
            <a:extLst>
              <a:ext uri="{FF2B5EF4-FFF2-40B4-BE49-F238E27FC236}">
                <a16:creationId xmlns:a16="http://schemas.microsoft.com/office/drawing/2014/main" id="{1929EF41-FA25-2234-9B31-D6DB1E65FB37}"/>
              </a:ext>
            </a:extLst>
          </p:cNvPr>
          <p:cNvSpPr txBox="1"/>
          <p:nvPr/>
        </p:nvSpPr>
        <p:spPr>
          <a:xfrm>
            <a:off x="296613" y="2719914"/>
            <a:ext cx="4160164" cy="738664"/>
          </a:xfrm>
          <a:prstGeom prst="rect">
            <a:avLst/>
          </a:prstGeom>
          <a:noFill/>
        </p:spPr>
        <p:txBody>
          <a:bodyPr wrap="square" rtlCol="0">
            <a:spAutoFit/>
          </a:bodyPr>
          <a:lstStyle/>
          <a:p>
            <a:r>
              <a:rPr lang="en-US" sz="1400"/>
              <a:t>digits.data = list of 1797, 1</a:t>
            </a:r>
            <a:r>
              <a:rPr lang="en-US" sz="1400">
                <a:latin typeface="Calibri" panose="020F0502020204030204" pitchFamily="34" charset="0"/>
                <a:cs typeface="Calibri" panose="020F0502020204030204" pitchFamily="34" charset="0"/>
              </a:rPr>
              <a:t>×64 arrays of non-negative digits, corresponding to pixel brightnesses, representing a single digit number.   </a:t>
            </a:r>
            <a:endParaRPr lang="en-US"/>
          </a:p>
        </p:txBody>
      </p:sp>
      <p:sp>
        <p:nvSpPr>
          <p:cNvPr id="19" name="TextBox 18">
            <a:extLst>
              <a:ext uri="{FF2B5EF4-FFF2-40B4-BE49-F238E27FC236}">
                <a16:creationId xmlns:a16="http://schemas.microsoft.com/office/drawing/2014/main" id="{387A4549-1FBD-9950-1E96-0EC57B177477}"/>
              </a:ext>
            </a:extLst>
          </p:cNvPr>
          <p:cNvSpPr txBox="1"/>
          <p:nvPr/>
        </p:nvSpPr>
        <p:spPr>
          <a:xfrm>
            <a:off x="336578" y="4028572"/>
            <a:ext cx="3609654" cy="738664"/>
          </a:xfrm>
          <a:prstGeom prst="rect">
            <a:avLst/>
          </a:prstGeom>
          <a:noFill/>
        </p:spPr>
        <p:txBody>
          <a:bodyPr wrap="square" rtlCol="0">
            <a:spAutoFit/>
          </a:bodyPr>
          <a:lstStyle/>
          <a:p>
            <a:r>
              <a:rPr lang="en-US" sz="1400"/>
              <a:t>digits.images = same list as ‘data’, but arrays are in 8</a:t>
            </a:r>
            <a:r>
              <a:rPr lang="en-US" sz="1400">
                <a:latin typeface="Calibri" panose="020F0502020204030204" pitchFamily="34" charset="0"/>
                <a:cs typeface="Calibri" panose="020F0502020204030204" pitchFamily="34" charset="0"/>
              </a:rPr>
              <a:t>×8 form.  This makes it easy to plot with matplotlib.</a:t>
            </a:r>
            <a:endParaRPr lang="en-US"/>
          </a:p>
        </p:txBody>
      </p:sp>
      <p:pic>
        <p:nvPicPr>
          <p:cNvPr id="23" name="Picture 22">
            <a:extLst>
              <a:ext uri="{FF2B5EF4-FFF2-40B4-BE49-F238E27FC236}">
                <a16:creationId xmlns:a16="http://schemas.microsoft.com/office/drawing/2014/main" id="{9D5BAC58-BF03-9CC0-9CF3-71A8D651FFDF}"/>
              </a:ext>
            </a:extLst>
          </p:cNvPr>
          <p:cNvPicPr>
            <a:picLocks noChangeAspect="1"/>
          </p:cNvPicPr>
          <p:nvPr/>
        </p:nvPicPr>
        <p:blipFill>
          <a:blip r:embed="rId7"/>
          <a:stretch>
            <a:fillRect/>
          </a:stretch>
        </p:blipFill>
        <p:spPr>
          <a:xfrm>
            <a:off x="9898460" y="3912708"/>
            <a:ext cx="1932821" cy="1926063"/>
          </a:xfrm>
          <a:prstGeom prst="rect">
            <a:avLst/>
          </a:prstGeom>
        </p:spPr>
      </p:pic>
      <p:pic>
        <p:nvPicPr>
          <p:cNvPr id="25" name="Picture 24">
            <a:extLst>
              <a:ext uri="{FF2B5EF4-FFF2-40B4-BE49-F238E27FC236}">
                <a16:creationId xmlns:a16="http://schemas.microsoft.com/office/drawing/2014/main" id="{D6D106B1-87A5-A47D-24AC-94E75FF277CE}"/>
              </a:ext>
            </a:extLst>
          </p:cNvPr>
          <p:cNvPicPr>
            <a:picLocks noChangeAspect="1"/>
          </p:cNvPicPr>
          <p:nvPr/>
        </p:nvPicPr>
        <p:blipFill>
          <a:blip r:embed="rId8"/>
          <a:stretch>
            <a:fillRect/>
          </a:stretch>
        </p:blipFill>
        <p:spPr>
          <a:xfrm>
            <a:off x="5303822" y="2646273"/>
            <a:ext cx="4968671" cy="1127858"/>
          </a:xfrm>
          <a:prstGeom prst="rect">
            <a:avLst/>
          </a:prstGeom>
        </p:spPr>
      </p:pic>
      <p:pic>
        <p:nvPicPr>
          <p:cNvPr id="27" name="Picture 26">
            <a:extLst>
              <a:ext uri="{FF2B5EF4-FFF2-40B4-BE49-F238E27FC236}">
                <a16:creationId xmlns:a16="http://schemas.microsoft.com/office/drawing/2014/main" id="{0BA4AC5A-D55D-5076-03AA-BE79D7D95380}"/>
              </a:ext>
            </a:extLst>
          </p:cNvPr>
          <p:cNvPicPr>
            <a:picLocks noChangeAspect="1"/>
          </p:cNvPicPr>
          <p:nvPr/>
        </p:nvPicPr>
        <p:blipFill>
          <a:blip r:embed="rId9"/>
          <a:stretch>
            <a:fillRect/>
          </a:stretch>
        </p:blipFill>
        <p:spPr>
          <a:xfrm>
            <a:off x="5146506" y="4035741"/>
            <a:ext cx="3444538" cy="1585097"/>
          </a:xfrm>
          <a:prstGeom prst="rect">
            <a:avLst/>
          </a:prstGeom>
        </p:spPr>
      </p:pic>
      <mc:AlternateContent xmlns:mc="http://schemas.openxmlformats.org/markup-compatibility/2006" xmlns:p14="http://schemas.microsoft.com/office/powerpoint/2010/main">
        <mc:Choice Requires="p14">
          <p:contentPart p14:bwMode="auto" r:id="rId10">
            <p14:nvContentPartPr>
              <p14:cNvPr id="29" name="Ink 28">
                <a:extLst>
                  <a:ext uri="{FF2B5EF4-FFF2-40B4-BE49-F238E27FC236}">
                    <a16:creationId xmlns:a16="http://schemas.microsoft.com/office/drawing/2014/main" id="{AAF4965A-2005-E829-F08D-6876A2B9FBD0}"/>
                  </a:ext>
                </a:extLst>
              </p14:cNvPr>
              <p14:cNvContentPartPr/>
              <p14:nvPr/>
            </p14:nvContentPartPr>
            <p14:xfrm>
              <a:off x="4288289" y="3089246"/>
              <a:ext cx="655920" cy="89280"/>
            </p14:xfrm>
          </p:contentPart>
        </mc:Choice>
        <mc:Fallback xmlns="">
          <p:pic>
            <p:nvPicPr>
              <p:cNvPr id="29" name="Ink 28">
                <a:extLst>
                  <a:ext uri="{FF2B5EF4-FFF2-40B4-BE49-F238E27FC236}">
                    <a16:creationId xmlns:a16="http://schemas.microsoft.com/office/drawing/2014/main" id="{AAF4965A-2005-E829-F08D-6876A2B9FBD0}"/>
                  </a:ext>
                </a:extLst>
              </p:cNvPr>
              <p:cNvPicPr/>
              <p:nvPr/>
            </p:nvPicPr>
            <p:blipFill>
              <a:blip r:embed="rId11"/>
              <a:stretch>
                <a:fillRect/>
              </a:stretch>
            </p:blipFill>
            <p:spPr>
              <a:xfrm>
                <a:off x="4279289" y="3080246"/>
                <a:ext cx="6735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30" name="Ink 29">
                <a:extLst>
                  <a:ext uri="{FF2B5EF4-FFF2-40B4-BE49-F238E27FC236}">
                    <a16:creationId xmlns:a16="http://schemas.microsoft.com/office/drawing/2014/main" id="{568F2EE3-6F47-C3FA-1C5B-DD20CA6A3B1A}"/>
                  </a:ext>
                </a:extLst>
              </p14:cNvPr>
              <p14:cNvContentPartPr/>
              <p14:nvPr/>
            </p14:nvContentPartPr>
            <p14:xfrm>
              <a:off x="4215336" y="4242028"/>
              <a:ext cx="655920" cy="89280"/>
            </p14:xfrm>
          </p:contentPart>
        </mc:Choice>
        <mc:Fallback xmlns="">
          <p:pic>
            <p:nvPicPr>
              <p:cNvPr id="30" name="Ink 29">
                <a:extLst>
                  <a:ext uri="{FF2B5EF4-FFF2-40B4-BE49-F238E27FC236}">
                    <a16:creationId xmlns:a16="http://schemas.microsoft.com/office/drawing/2014/main" id="{568F2EE3-6F47-C3FA-1C5B-DD20CA6A3B1A}"/>
                  </a:ext>
                </a:extLst>
              </p:cNvPr>
              <p:cNvPicPr/>
              <p:nvPr/>
            </p:nvPicPr>
            <p:blipFill>
              <a:blip r:embed="rId11"/>
              <a:stretch>
                <a:fillRect/>
              </a:stretch>
            </p:blipFill>
            <p:spPr>
              <a:xfrm>
                <a:off x="4206336" y="4233028"/>
                <a:ext cx="673560" cy="106920"/>
              </a:xfrm>
              <a:prstGeom prst="rect">
                <a:avLst/>
              </a:prstGeom>
            </p:spPr>
          </p:pic>
        </mc:Fallback>
      </mc:AlternateContent>
      <p:sp>
        <p:nvSpPr>
          <p:cNvPr id="31" name="TextBox 30">
            <a:extLst>
              <a:ext uri="{FF2B5EF4-FFF2-40B4-BE49-F238E27FC236}">
                <a16:creationId xmlns:a16="http://schemas.microsoft.com/office/drawing/2014/main" id="{2EEEBCC0-EC71-9D23-CBC7-C769BE62B9CB}"/>
              </a:ext>
            </a:extLst>
          </p:cNvPr>
          <p:cNvSpPr txBox="1"/>
          <p:nvPr/>
        </p:nvSpPr>
        <p:spPr>
          <a:xfrm>
            <a:off x="8717418" y="3930430"/>
            <a:ext cx="1086654" cy="523220"/>
          </a:xfrm>
          <a:prstGeom prst="rect">
            <a:avLst/>
          </a:prstGeom>
          <a:noFill/>
        </p:spPr>
        <p:txBody>
          <a:bodyPr wrap="square" rtlCol="0">
            <a:spAutoFit/>
          </a:bodyPr>
          <a:lstStyle/>
          <a:p>
            <a:r>
              <a:rPr lang="en-US" sz="1400"/>
              <a:t>with matplotlib.</a:t>
            </a:r>
          </a:p>
        </p:txBody>
      </p:sp>
      <mc:AlternateContent xmlns:mc="http://schemas.openxmlformats.org/markup-compatibility/2006" xmlns:p14="http://schemas.microsoft.com/office/powerpoint/2010/main">
        <mc:Choice Requires="p14">
          <p:contentPart p14:bwMode="auto" r:id="rId13">
            <p14:nvContentPartPr>
              <p14:cNvPr id="32" name="Ink 31">
                <a:extLst>
                  <a:ext uri="{FF2B5EF4-FFF2-40B4-BE49-F238E27FC236}">
                    <a16:creationId xmlns:a16="http://schemas.microsoft.com/office/drawing/2014/main" id="{3A565E5D-712C-3263-A667-BEFECDAFF0D4}"/>
                  </a:ext>
                </a:extLst>
              </p14:cNvPr>
              <p14:cNvContentPartPr/>
              <p14:nvPr/>
            </p14:nvContentPartPr>
            <p14:xfrm>
              <a:off x="8894472" y="4793361"/>
              <a:ext cx="700560" cy="168120"/>
            </p14:xfrm>
          </p:contentPart>
        </mc:Choice>
        <mc:Fallback xmlns="">
          <p:pic>
            <p:nvPicPr>
              <p:cNvPr id="32" name="Ink 31">
                <a:extLst>
                  <a:ext uri="{FF2B5EF4-FFF2-40B4-BE49-F238E27FC236}">
                    <a16:creationId xmlns:a16="http://schemas.microsoft.com/office/drawing/2014/main" id="{3A565E5D-712C-3263-A667-BEFECDAFF0D4}"/>
                  </a:ext>
                </a:extLst>
              </p:cNvPr>
              <p:cNvPicPr/>
              <p:nvPr/>
            </p:nvPicPr>
            <p:blipFill>
              <a:blip r:embed="rId14"/>
              <a:stretch>
                <a:fillRect/>
              </a:stretch>
            </p:blipFill>
            <p:spPr>
              <a:xfrm>
                <a:off x="8885472" y="4784361"/>
                <a:ext cx="718200" cy="185760"/>
              </a:xfrm>
              <a:prstGeom prst="rect">
                <a:avLst/>
              </a:prstGeom>
            </p:spPr>
          </p:pic>
        </mc:Fallback>
      </mc:AlternateContent>
      <p:sp>
        <p:nvSpPr>
          <p:cNvPr id="33" name="TextBox 32">
            <a:extLst>
              <a:ext uri="{FF2B5EF4-FFF2-40B4-BE49-F238E27FC236}">
                <a16:creationId xmlns:a16="http://schemas.microsoft.com/office/drawing/2014/main" id="{E421BDA8-8E04-993C-A08C-318C19652769}"/>
              </a:ext>
            </a:extLst>
          </p:cNvPr>
          <p:cNvSpPr txBox="1"/>
          <p:nvPr/>
        </p:nvSpPr>
        <p:spPr>
          <a:xfrm>
            <a:off x="352175" y="5773373"/>
            <a:ext cx="2937732" cy="307777"/>
          </a:xfrm>
          <a:prstGeom prst="rect">
            <a:avLst/>
          </a:prstGeom>
          <a:noFill/>
        </p:spPr>
        <p:txBody>
          <a:bodyPr wrap="square" rtlCol="0">
            <a:spAutoFit/>
          </a:bodyPr>
          <a:lstStyle/>
          <a:p>
            <a:r>
              <a:rPr lang="en-US" sz="1400"/>
              <a:t>digits.target = identity of the image.</a:t>
            </a:r>
            <a:endParaRPr lang="en-US"/>
          </a:p>
        </p:txBody>
      </p:sp>
      <p:pic>
        <p:nvPicPr>
          <p:cNvPr id="34" name="Picture 33">
            <a:extLst>
              <a:ext uri="{FF2B5EF4-FFF2-40B4-BE49-F238E27FC236}">
                <a16:creationId xmlns:a16="http://schemas.microsoft.com/office/drawing/2014/main" id="{E1AF32B8-47A2-33EC-D0B2-E36C0C5F3C35}"/>
              </a:ext>
            </a:extLst>
          </p:cNvPr>
          <p:cNvPicPr>
            <a:picLocks noChangeAspect="1"/>
          </p:cNvPicPr>
          <p:nvPr/>
        </p:nvPicPr>
        <p:blipFill>
          <a:blip r:embed="rId15"/>
          <a:stretch>
            <a:fillRect/>
          </a:stretch>
        </p:blipFill>
        <p:spPr>
          <a:xfrm>
            <a:off x="4079525" y="5817517"/>
            <a:ext cx="1988992" cy="350550"/>
          </a:xfrm>
          <a:prstGeom prst="rect">
            <a:avLst/>
          </a:prstGeom>
        </p:spPr>
      </p:pic>
      <mc:AlternateContent xmlns:mc="http://schemas.openxmlformats.org/markup-compatibility/2006" xmlns:p14="http://schemas.microsoft.com/office/powerpoint/2010/main">
        <mc:Choice Requires="p14">
          <p:contentPart p14:bwMode="auto" r:id="rId16">
            <p14:nvContentPartPr>
              <p14:cNvPr id="35" name="Ink 34">
                <a:extLst>
                  <a:ext uri="{FF2B5EF4-FFF2-40B4-BE49-F238E27FC236}">
                    <a16:creationId xmlns:a16="http://schemas.microsoft.com/office/drawing/2014/main" id="{F4287B9E-F9EB-2D98-8851-18816EB66550}"/>
                  </a:ext>
                </a:extLst>
              </p14:cNvPr>
              <p14:cNvContentPartPr/>
              <p14:nvPr/>
            </p14:nvContentPartPr>
            <p14:xfrm>
              <a:off x="3241150" y="5864733"/>
              <a:ext cx="655920" cy="89280"/>
            </p14:xfrm>
          </p:contentPart>
        </mc:Choice>
        <mc:Fallback xmlns="">
          <p:pic>
            <p:nvPicPr>
              <p:cNvPr id="35" name="Ink 34">
                <a:extLst>
                  <a:ext uri="{FF2B5EF4-FFF2-40B4-BE49-F238E27FC236}">
                    <a16:creationId xmlns:a16="http://schemas.microsoft.com/office/drawing/2014/main" id="{F4287B9E-F9EB-2D98-8851-18816EB66550}"/>
                  </a:ext>
                </a:extLst>
              </p:cNvPr>
              <p:cNvPicPr/>
              <p:nvPr/>
            </p:nvPicPr>
            <p:blipFill>
              <a:blip r:embed="rId11"/>
              <a:stretch>
                <a:fillRect/>
              </a:stretch>
            </p:blipFill>
            <p:spPr>
              <a:xfrm>
                <a:off x="3232150" y="5855733"/>
                <a:ext cx="673560" cy="106920"/>
              </a:xfrm>
              <a:prstGeom prst="rect">
                <a:avLst/>
              </a:prstGeom>
            </p:spPr>
          </p:pic>
        </mc:Fallback>
      </mc:AlternateContent>
    </p:spTree>
    <p:extLst>
      <p:ext uri="{BB962C8B-B14F-4D97-AF65-F5344CB8AC3E}">
        <p14:creationId xmlns:p14="http://schemas.microsoft.com/office/powerpoint/2010/main" val="25074985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6D3AAE-B0A3-E72D-C48D-123B0D0B74B2}"/>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76715EF7-7ED0-B8C9-B8AE-3F3D4B07F087}"/>
              </a:ext>
            </a:extLst>
          </p:cNvPr>
          <p:cNvSpPr/>
          <p:nvPr/>
        </p:nvSpPr>
        <p:spPr>
          <a:xfrm>
            <a:off x="4229748" y="158537"/>
            <a:ext cx="2351926" cy="461665"/>
          </a:xfrm>
          <a:prstGeom prst="rect">
            <a:avLst/>
          </a:prstGeom>
        </p:spPr>
        <p:txBody>
          <a:bodyPr wrap="none">
            <a:spAutoFit/>
          </a:bodyPr>
          <a:lstStyle/>
          <a:p>
            <a:r>
              <a:rPr lang="en-US" sz="2400" b="1" u="sng">
                <a:solidFill>
                  <a:srgbClr val="7030A0"/>
                </a:solidFill>
              </a:rPr>
              <a:t>sklearn: example</a:t>
            </a:r>
          </a:p>
        </p:txBody>
      </p:sp>
      <p:sp>
        <p:nvSpPr>
          <p:cNvPr id="4" name="TextBox 3">
            <a:extLst>
              <a:ext uri="{FF2B5EF4-FFF2-40B4-BE49-F238E27FC236}">
                <a16:creationId xmlns:a16="http://schemas.microsoft.com/office/drawing/2014/main" id="{472F8ED2-D4A7-9AE0-4C5C-B7C8521A50F3}"/>
              </a:ext>
            </a:extLst>
          </p:cNvPr>
          <p:cNvSpPr txBox="1"/>
          <p:nvPr/>
        </p:nvSpPr>
        <p:spPr>
          <a:xfrm>
            <a:off x="312189" y="1029202"/>
            <a:ext cx="11004738" cy="338554"/>
          </a:xfrm>
          <a:prstGeom prst="rect">
            <a:avLst/>
          </a:prstGeom>
          <a:noFill/>
        </p:spPr>
        <p:txBody>
          <a:bodyPr wrap="square" rtlCol="0">
            <a:spAutoFit/>
          </a:bodyPr>
          <a:lstStyle/>
          <a:p>
            <a:r>
              <a:rPr lang="en-US" sz="1600"/>
              <a:t>And can add a new saying, and transform it according to the rubric established already.</a:t>
            </a:r>
          </a:p>
        </p:txBody>
      </p:sp>
      <p:pic>
        <p:nvPicPr>
          <p:cNvPr id="2" name="Picture 1">
            <a:extLst>
              <a:ext uri="{FF2B5EF4-FFF2-40B4-BE49-F238E27FC236}">
                <a16:creationId xmlns:a16="http://schemas.microsoft.com/office/drawing/2014/main" id="{0E2D3C88-66E9-F19A-011B-3FCC8E869B63}"/>
              </a:ext>
            </a:extLst>
          </p:cNvPr>
          <p:cNvPicPr>
            <a:picLocks noChangeAspect="1"/>
          </p:cNvPicPr>
          <p:nvPr/>
        </p:nvPicPr>
        <p:blipFill>
          <a:blip r:embed="rId3"/>
          <a:stretch>
            <a:fillRect/>
          </a:stretch>
        </p:blipFill>
        <p:spPr>
          <a:xfrm>
            <a:off x="411109" y="1641988"/>
            <a:ext cx="3706155" cy="847938"/>
          </a:xfrm>
          <a:prstGeom prst="rect">
            <a:avLst/>
          </a:prstGeom>
        </p:spPr>
      </p:pic>
      <p:grpSp>
        <p:nvGrpSpPr>
          <p:cNvPr id="7" name="Group 6">
            <a:extLst>
              <a:ext uri="{FF2B5EF4-FFF2-40B4-BE49-F238E27FC236}">
                <a16:creationId xmlns:a16="http://schemas.microsoft.com/office/drawing/2014/main" id="{C5497D39-1224-6210-8799-7911D232A498}"/>
              </a:ext>
            </a:extLst>
          </p:cNvPr>
          <p:cNvGrpSpPr/>
          <p:nvPr/>
        </p:nvGrpSpPr>
        <p:grpSpPr>
          <a:xfrm>
            <a:off x="4394775" y="2007588"/>
            <a:ext cx="627480" cy="96840"/>
            <a:chOff x="4394775" y="2007588"/>
            <a:chExt cx="627480" cy="96840"/>
          </a:xfrm>
        </p:grpSpPr>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71C5E970-EE7F-361E-FB0A-F3073E49F899}"/>
                    </a:ext>
                  </a:extLst>
                </p14:cNvPr>
                <p14:cNvContentPartPr/>
                <p14:nvPr/>
              </p14:nvContentPartPr>
              <p14:xfrm>
                <a:off x="4394775" y="2007588"/>
                <a:ext cx="608040" cy="67320"/>
              </p14:xfrm>
            </p:contentPart>
          </mc:Choice>
          <mc:Fallback xmlns="">
            <p:pic>
              <p:nvPicPr>
                <p:cNvPr id="5" name="Ink 4">
                  <a:extLst>
                    <a:ext uri="{FF2B5EF4-FFF2-40B4-BE49-F238E27FC236}">
                      <a16:creationId xmlns:a16="http://schemas.microsoft.com/office/drawing/2014/main" id="{72C60A37-2EAD-C8A6-D576-13DE03662A05}"/>
                    </a:ext>
                  </a:extLst>
                </p:cNvPr>
                <p:cNvPicPr/>
                <p:nvPr/>
              </p:nvPicPr>
              <p:blipFill>
                <a:blip r:embed="rId5"/>
                <a:stretch>
                  <a:fillRect/>
                </a:stretch>
              </p:blipFill>
              <p:spPr>
                <a:xfrm>
                  <a:off x="4385775" y="1998948"/>
                  <a:ext cx="62568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00114EA9-2C2D-103F-01D3-740D0C9A6174}"/>
                    </a:ext>
                  </a:extLst>
                </p14:cNvPr>
                <p14:cNvContentPartPr/>
                <p14:nvPr/>
              </p14:nvContentPartPr>
              <p14:xfrm>
                <a:off x="4866735" y="2066268"/>
                <a:ext cx="155520" cy="38160"/>
              </p14:xfrm>
            </p:contentPart>
          </mc:Choice>
          <mc:Fallback xmlns="">
            <p:pic>
              <p:nvPicPr>
                <p:cNvPr id="6" name="Ink 5">
                  <a:extLst>
                    <a:ext uri="{FF2B5EF4-FFF2-40B4-BE49-F238E27FC236}">
                      <a16:creationId xmlns:a16="http://schemas.microsoft.com/office/drawing/2014/main" id="{1602702F-5A75-06EE-7F3E-519CF670C99E}"/>
                    </a:ext>
                  </a:extLst>
                </p:cNvPr>
                <p:cNvPicPr/>
                <p:nvPr/>
              </p:nvPicPr>
              <p:blipFill>
                <a:blip r:embed="rId7"/>
                <a:stretch>
                  <a:fillRect/>
                </a:stretch>
              </p:blipFill>
              <p:spPr>
                <a:xfrm>
                  <a:off x="4857735" y="2057628"/>
                  <a:ext cx="173160" cy="55800"/>
                </a:xfrm>
                <a:prstGeom prst="rect">
                  <a:avLst/>
                </a:prstGeom>
              </p:spPr>
            </p:pic>
          </mc:Fallback>
        </mc:AlternateContent>
      </p:grpSp>
      <p:pic>
        <p:nvPicPr>
          <p:cNvPr id="8" name="Picture 7">
            <a:extLst>
              <a:ext uri="{FF2B5EF4-FFF2-40B4-BE49-F238E27FC236}">
                <a16:creationId xmlns:a16="http://schemas.microsoft.com/office/drawing/2014/main" id="{FA58F5D6-F8FD-309A-1A64-4C65BDF16034}"/>
              </a:ext>
            </a:extLst>
          </p:cNvPr>
          <p:cNvPicPr>
            <a:picLocks noChangeAspect="1"/>
          </p:cNvPicPr>
          <p:nvPr/>
        </p:nvPicPr>
        <p:blipFill>
          <a:blip r:embed="rId8"/>
          <a:stretch>
            <a:fillRect/>
          </a:stretch>
        </p:blipFill>
        <p:spPr>
          <a:xfrm>
            <a:off x="5523684" y="1974508"/>
            <a:ext cx="2115981" cy="235109"/>
          </a:xfrm>
          <a:prstGeom prst="rect">
            <a:avLst/>
          </a:prstGeom>
        </p:spPr>
      </p:pic>
      <p:sp>
        <p:nvSpPr>
          <p:cNvPr id="10" name="TextBox 9">
            <a:extLst>
              <a:ext uri="{FF2B5EF4-FFF2-40B4-BE49-F238E27FC236}">
                <a16:creationId xmlns:a16="http://schemas.microsoft.com/office/drawing/2014/main" id="{FA2BECD0-73A9-BA90-7CD4-A2FDD97CEF05}"/>
              </a:ext>
            </a:extLst>
          </p:cNvPr>
          <p:cNvSpPr txBox="1"/>
          <p:nvPr/>
        </p:nvSpPr>
        <p:spPr>
          <a:xfrm>
            <a:off x="411109" y="3290857"/>
            <a:ext cx="4837471" cy="1077218"/>
          </a:xfrm>
          <a:prstGeom prst="rect">
            <a:avLst/>
          </a:prstGeom>
          <a:noFill/>
          <a:ln w="19050">
            <a:solidFill>
              <a:srgbClr val="FF0000"/>
            </a:solidFill>
          </a:ln>
        </p:spPr>
        <p:txBody>
          <a:bodyPr wrap="square">
            <a:spAutoFit/>
          </a:bodyPr>
          <a:lstStyle/>
          <a:p>
            <a:r>
              <a:rPr lang="en-US" sz="1600"/>
              <a:t>Worth mentioning that you can use CV.transform(list_train) as X_train, etc., in ML algorithms.  Don’t need to convert to a conventional numpy array via CV.transform(list_train).toarray() first.  </a:t>
            </a:r>
          </a:p>
        </p:txBody>
      </p:sp>
    </p:spTree>
    <p:extLst>
      <p:ext uri="{BB962C8B-B14F-4D97-AF65-F5344CB8AC3E}">
        <p14:creationId xmlns:p14="http://schemas.microsoft.com/office/powerpoint/2010/main" val="181954046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51926" cy="461665"/>
          </a:xfrm>
          <a:prstGeom prst="rect">
            <a:avLst/>
          </a:prstGeom>
        </p:spPr>
        <p:txBody>
          <a:bodyPr wrap="none">
            <a:spAutoFit/>
          </a:bodyPr>
          <a:lstStyle/>
          <a:p>
            <a:r>
              <a:rPr lang="en-US" sz="2400" b="1" u="sng">
                <a:solidFill>
                  <a:srgbClr val="FF0000"/>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255503" y="676208"/>
            <a:ext cx="3385749" cy="307777"/>
          </a:xfrm>
          <a:prstGeom prst="rect">
            <a:avLst/>
          </a:prstGeom>
          <a:noFill/>
        </p:spPr>
        <p:txBody>
          <a:bodyPr wrap="square" rtlCol="0">
            <a:spAutoFit/>
          </a:bodyPr>
          <a:lstStyle/>
          <a:p>
            <a:r>
              <a:rPr lang="en-US" sz="1400"/>
              <a:t>For example, here’s my table again….</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1FFD929E-2A82-48CF-9989-45AE43B5300C}"/>
                  </a:ext>
                </a:extLst>
              </p14:cNvPr>
              <p14:cNvContentPartPr/>
              <p14:nvPr/>
            </p14:nvContentPartPr>
            <p14:xfrm>
              <a:off x="4621162" y="1887435"/>
              <a:ext cx="710640" cy="229680"/>
            </p14:xfrm>
          </p:contentPart>
        </mc:Choice>
        <mc:Fallback xmlns="">
          <p:pic>
            <p:nvPicPr>
              <p:cNvPr id="7" name="Ink 6">
                <a:extLst>
                  <a:ext uri="{FF2B5EF4-FFF2-40B4-BE49-F238E27FC236}">
                    <a16:creationId xmlns:a16="http://schemas.microsoft.com/office/drawing/2014/main" id="{1FFD929E-2A82-48CF-9989-45AE43B5300C}"/>
                  </a:ext>
                </a:extLst>
              </p:cNvPr>
              <p:cNvPicPr/>
              <p:nvPr/>
            </p:nvPicPr>
            <p:blipFill>
              <a:blip r:embed="rId4"/>
              <a:stretch>
                <a:fillRect/>
              </a:stretch>
            </p:blipFill>
            <p:spPr>
              <a:xfrm>
                <a:off x="4612162" y="1878435"/>
                <a:ext cx="728280" cy="247320"/>
              </a:xfrm>
              <a:prstGeom prst="rect">
                <a:avLst/>
              </a:prstGeom>
            </p:spPr>
          </p:pic>
        </mc:Fallback>
      </mc:AlternateContent>
      <p:sp>
        <p:nvSpPr>
          <p:cNvPr id="8" name="TextBox 7">
            <a:extLst>
              <a:ext uri="{FF2B5EF4-FFF2-40B4-BE49-F238E27FC236}">
                <a16:creationId xmlns:a16="http://schemas.microsoft.com/office/drawing/2014/main" id="{2620A6D6-9CAC-4E4C-96B9-06A5D30C1E6F}"/>
              </a:ext>
            </a:extLst>
          </p:cNvPr>
          <p:cNvSpPr txBox="1"/>
          <p:nvPr/>
        </p:nvSpPr>
        <p:spPr>
          <a:xfrm>
            <a:off x="6101248" y="3047107"/>
            <a:ext cx="5822416" cy="738664"/>
          </a:xfrm>
          <a:prstGeom prst="rect">
            <a:avLst/>
          </a:prstGeom>
          <a:noFill/>
        </p:spPr>
        <p:txBody>
          <a:bodyPr wrap="square" rtlCol="0">
            <a:spAutoFit/>
          </a:bodyPr>
          <a:lstStyle/>
          <a:p>
            <a:r>
              <a:rPr lang="en-US" sz="1400"/>
              <a:t>note, the average grade listed under Average is </a:t>
            </a:r>
            <a:r>
              <a:rPr lang="en-US" sz="1400" i="1"/>
              <a:t>not</a:t>
            </a:r>
            <a:r>
              <a:rPr lang="en-US" sz="1400"/>
              <a:t> actually the average of Test1, Test2, Test3, Test4; otherwise, I’m sure the regression coefficients would’ve come out to ¼, ¼, ¼, ¼ .</a:t>
            </a:r>
          </a:p>
        </p:txBody>
      </p:sp>
      <p:pic>
        <p:nvPicPr>
          <p:cNvPr id="2" name="Picture 1">
            <a:extLst>
              <a:ext uri="{FF2B5EF4-FFF2-40B4-BE49-F238E27FC236}">
                <a16:creationId xmlns:a16="http://schemas.microsoft.com/office/drawing/2014/main" id="{35D0DACB-B2CC-47DC-8EB2-37829F9D6009}"/>
              </a:ext>
            </a:extLst>
          </p:cNvPr>
          <p:cNvPicPr>
            <a:picLocks noChangeAspect="1"/>
          </p:cNvPicPr>
          <p:nvPr/>
        </p:nvPicPr>
        <p:blipFill>
          <a:blip r:embed="rId5"/>
          <a:stretch>
            <a:fillRect/>
          </a:stretch>
        </p:blipFill>
        <p:spPr>
          <a:xfrm>
            <a:off x="255503" y="1160380"/>
            <a:ext cx="4053850" cy="1750354"/>
          </a:xfrm>
          <a:prstGeom prst="rect">
            <a:avLst/>
          </a:prstGeom>
        </p:spPr>
      </p:pic>
      <p:pic>
        <p:nvPicPr>
          <p:cNvPr id="9" name="Picture 8">
            <a:extLst>
              <a:ext uri="{FF2B5EF4-FFF2-40B4-BE49-F238E27FC236}">
                <a16:creationId xmlns:a16="http://schemas.microsoft.com/office/drawing/2014/main" id="{512DD0A3-9347-4D3F-901E-AE98B2C1CF44}"/>
              </a:ext>
            </a:extLst>
          </p:cNvPr>
          <p:cNvPicPr>
            <a:picLocks noChangeAspect="1"/>
          </p:cNvPicPr>
          <p:nvPr/>
        </p:nvPicPr>
        <p:blipFill>
          <a:blip r:embed="rId6"/>
          <a:stretch>
            <a:fillRect/>
          </a:stretch>
        </p:blipFill>
        <p:spPr>
          <a:xfrm>
            <a:off x="6176772" y="1199313"/>
            <a:ext cx="3804105" cy="1750355"/>
          </a:xfrm>
          <a:prstGeom prst="rect">
            <a:avLst/>
          </a:prstGeom>
        </p:spPr>
      </p:pic>
      <p:pic>
        <p:nvPicPr>
          <p:cNvPr id="10" name="Picture 9">
            <a:extLst>
              <a:ext uri="{FF2B5EF4-FFF2-40B4-BE49-F238E27FC236}">
                <a16:creationId xmlns:a16="http://schemas.microsoft.com/office/drawing/2014/main" id="{97DF703B-5842-4EB5-977E-CD044150D1F3}"/>
              </a:ext>
            </a:extLst>
          </p:cNvPr>
          <p:cNvPicPr>
            <a:picLocks noChangeAspect="1"/>
          </p:cNvPicPr>
          <p:nvPr/>
        </p:nvPicPr>
        <p:blipFill>
          <a:blip r:embed="rId7"/>
          <a:stretch>
            <a:fillRect/>
          </a:stretch>
        </p:blipFill>
        <p:spPr>
          <a:xfrm>
            <a:off x="268337" y="3636372"/>
            <a:ext cx="3221406" cy="1299991"/>
          </a:xfrm>
          <a:prstGeom prst="rect">
            <a:avLst/>
          </a:prstGeom>
        </p:spPr>
      </p:pic>
      <p:pic>
        <p:nvPicPr>
          <p:cNvPr id="11" name="Picture 10">
            <a:extLst>
              <a:ext uri="{FF2B5EF4-FFF2-40B4-BE49-F238E27FC236}">
                <a16:creationId xmlns:a16="http://schemas.microsoft.com/office/drawing/2014/main" id="{2D72A94E-45B8-4531-BD3E-AE9530D1B52A}"/>
              </a:ext>
            </a:extLst>
          </p:cNvPr>
          <p:cNvPicPr>
            <a:picLocks noChangeAspect="1"/>
          </p:cNvPicPr>
          <p:nvPr/>
        </p:nvPicPr>
        <p:blipFill>
          <a:blip r:embed="rId8"/>
          <a:stretch>
            <a:fillRect/>
          </a:stretch>
        </p:blipFill>
        <p:spPr>
          <a:xfrm>
            <a:off x="6212497" y="4038684"/>
            <a:ext cx="4734586" cy="495369"/>
          </a:xfrm>
          <a:prstGeom prst="rect">
            <a:avLst/>
          </a:prstGeom>
        </p:spPr>
      </p:pic>
      <p:pic>
        <p:nvPicPr>
          <p:cNvPr id="12" name="Picture 11">
            <a:extLst>
              <a:ext uri="{FF2B5EF4-FFF2-40B4-BE49-F238E27FC236}">
                <a16:creationId xmlns:a16="http://schemas.microsoft.com/office/drawing/2014/main" id="{2A5D29A5-CC47-4F0F-AF34-29063316E705}"/>
              </a:ext>
            </a:extLst>
          </p:cNvPr>
          <p:cNvPicPr>
            <a:picLocks noChangeAspect="1"/>
          </p:cNvPicPr>
          <p:nvPr/>
        </p:nvPicPr>
        <p:blipFill>
          <a:blip r:embed="rId9"/>
          <a:stretch>
            <a:fillRect/>
          </a:stretch>
        </p:blipFill>
        <p:spPr>
          <a:xfrm>
            <a:off x="255502" y="5585308"/>
            <a:ext cx="3509101" cy="1192968"/>
          </a:xfrm>
          <a:prstGeom prst="rect">
            <a:avLst/>
          </a:prstGeom>
        </p:spPr>
      </p:pic>
      <p:pic>
        <p:nvPicPr>
          <p:cNvPr id="13" name="Picture 12">
            <a:extLst>
              <a:ext uri="{FF2B5EF4-FFF2-40B4-BE49-F238E27FC236}">
                <a16:creationId xmlns:a16="http://schemas.microsoft.com/office/drawing/2014/main" id="{67F667CC-C0B2-4193-BC48-F71B59F78CF6}"/>
              </a:ext>
            </a:extLst>
          </p:cNvPr>
          <p:cNvPicPr>
            <a:picLocks noChangeAspect="1"/>
          </p:cNvPicPr>
          <p:nvPr/>
        </p:nvPicPr>
        <p:blipFill>
          <a:blip r:embed="rId10"/>
          <a:stretch>
            <a:fillRect/>
          </a:stretch>
        </p:blipFill>
        <p:spPr>
          <a:xfrm>
            <a:off x="5636154" y="5980873"/>
            <a:ext cx="5887272" cy="285790"/>
          </a:xfrm>
          <a:prstGeom prst="rect">
            <a:avLst/>
          </a:prstGeom>
        </p:spPr>
      </p:pic>
      <mc:AlternateContent xmlns:mc="http://schemas.openxmlformats.org/markup-compatibility/2006" xmlns:p14="http://schemas.microsoft.com/office/powerpoint/2010/main">
        <mc:Choice Requires="p14">
          <p:contentPart p14:bwMode="auto" r:id="rId11">
            <p14:nvContentPartPr>
              <p14:cNvPr id="14" name="Ink 13">
                <a:extLst>
                  <a:ext uri="{FF2B5EF4-FFF2-40B4-BE49-F238E27FC236}">
                    <a16:creationId xmlns:a16="http://schemas.microsoft.com/office/drawing/2014/main" id="{A4E63BC1-DA3D-4A33-9D7A-DD9BBF8A14AE}"/>
                  </a:ext>
                </a:extLst>
              </p14:cNvPr>
              <p14:cNvContentPartPr/>
              <p14:nvPr/>
            </p14:nvContentPartPr>
            <p14:xfrm>
              <a:off x="4495800" y="4195017"/>
              <a:ext cx="710640" cy="229680"/>
            </p14:xfrm>
          </p:contentPart>
        </mc:Choice>
        <mc:Fallback xmlns="">
          <p:pic>
            <p:nvPicPr>
              <p:cNvPr id="14" name="Ink 13">
                <a:extLst>
                  <a:ext uri="{FF2B5EF4-FFF2-40B4-BE49-F238E27FC236}">
                    <a16:creationId xmlns:a16="http://schemas.microsoft.com/office/drawing/2014/main" id="{A4E63BC1-DA3D-4A33-9D7A-DD9BBF8A14AE}"/>
                  </a:ext>
                </a:extLst>
              </p:cNvPr>
              <p:cNvPicPr/>
              <p:nvPr/>
            </p:nvPicPr>
            <p:blipFill>
              <a:blip r:embed="rId4"/>
              <a:stretch>
                <a:fillRect/>
              </a:stretch>
            </p:blipFill>
            <p:spPr>
              <a:xfrm>
                <a:off x="4486800" y="4186017"/>
                <a:ext cx="72828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5" name="Ink 14">
                <a:extLst>
                  <a:ext uri="{FF2B5EF4-FFF2-40B4-BE49-F238E27FC236}">
                    <a16:creationId xmlns:a16="http://schemas.microsoft.com/office/drawing/2014/main" id="{3D55D00E-5C3A-4476-B168-3EBDDA239980}"/>
                  </a:ext>
                </a:extLst>
              </p14:cNvPr>
              <p14:cNvContentPartPr/>
              <p14:nvPr/>
            </p14:nvContentPartPr>
            <p14:xfrm>
              <a:off x="4330563" y="5952112"/>
              <a:ext cx="710640" cy="229680"/>
            </p14:xfrm>
          </p:contentPart>
        </mc:Choice>
        <mc:Fallback xmlns="">
          <p:pic>
            <p:nvPicPr>
              <p:cNvPr id="15" name="Ink 14">
                <a:extLst>
                  <a:ext uri="{FF2B5EF4-FFF2-40B4-BE49-F238E27FC236}">
                    <a16:creationId xmlns:a16="http://schemas.microsoft.com/office/drawing/2014/main" id="{3D55D00E-5C3A-4476-B168-3EBDDA239980}"/>
                  </a:ext>
                </a:extLst>
              </p:cNvPr>
              <p:cNvPicPr/>
              <p:nvPr/>
            </p:nvPicPr>
            <p:blipFill>
              <a:blip r:embed="rId4"/>
              <a:stretch>
                <a:fillRect/>
              </a:stretch>
            </p:blipFill>
            <p:spPr>
              <a:xfrm>
                <a:off x="4321563" y="5943112"/>
                <a:ext cx="728280" cy="247320"/>
              </a:xfrm>
              <a:prstGeom prst="rect">
                <a:avLst/>
              </a:prstGeom>
            </p:spPr>
          </p:pic>
        </mc:Fallback>
      </mc:AlternateContent>
      <p:sp>
        <p:nvSpPr>
          <p:cNvPr id="16" name="TextBox 15">
            <a:extLst>
              <a:ext uri="{FF2B5EF4-FFF2-40B4-BE49-F238E27FC236}">
                <a16:creationId xmlns:a16="http://schemas.microsoft.com/office/drawing/2014/main" id="{D141FF2B-5F81-49B2-9784-F4B5DA0CFE20}"/>
              </a:ext>
            </a:extLst>
          </p:cNvPr>
          <p:cNvSpPr txBox="1"/>
          <p:nvPr/>
        </p:nvSpPr>
        <p:spPr>
          <a:xfrm>
            <a:off x="255502" y="3045233"/>
            <a:ext cx="4950938" cy="307777"/>
          </a:xfrm>
          <a:prstGeom prst="rect">
            <a:avLst/>
          </a:prstGeom>
          <a:noFill/>
        </p:spPr>
        <p:txBody>
          <a:bodyPr wrap="square" rtlCol="0">
            <a:spAutoFit/>
          </a:bodyPr>
          <a:lstStyle/>
          <a:p>
            <a:r>
              <a:rPr lang="en-US" sz="1400"/>
              <a:t>now I’m doing a multiple regression to see fit tests to average.</a:t>
            </a:r>
          </a:p>
        </p:txBody>
      </p:sp>
      <p:sp>
        <p:nvSpPr>
          <p:cNvPr id="17" name="TextBox 16">
            <a:extLst>
              <a:ext uri="{FF2B5EF4-FFF2-40B4-BE49-F238E27FC236}">
                <a16:creationId xmlns:a16="http://schemas.microsoft.com/office/drawing/2014/main" id="{C3F343BF-2964-4923-96A3-53A5ACD55A8A}"/>
              </a:ext>
            </a:extLst>
          </p:cNvPr>
          <p:cNvSpPr txBox="1"/>
          <p:nvPr/>
        </p:nvSpPr>
        <p:spPr>
          <a:xfrm>
            <a:off x="228958" y="5103476"/>
            <a:ext cx="7145236" cy="307777"/>
          </a:xfrm>
          <a:prstGeom prst="rect">
            <a:avLst/>
          </a:prstGeom>
          <a:noFill/>
        </p:spPr>
        <p:txBody>
          <a:bodyPr wrap="square" rtlCol="0">
            <a:spAutoFit/>
          </a:bodyPr>
          <a:lstStyle/>
          <a:p>
            <a:r>
              <a:rPr lang="en-US" sz="1400"/>
              <a:t>again doing a multiple regression to compare fit tests to average, but scaling the tests first.</a:t>
            </a:r>
          </a:p>
        </p:txBody>
      </p:sp>
    </p:spTree>
    <p:extLst>
      <p:ext uri="{BB962C8B-B14F-4D97-AF65-F5344CB8AC3E}">
        <p14:creationId xmlns:p14="http://schemas.microsoft.com/office/powerpoint/2010/main" val="40134108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67955"/>
            <a:ext cx="2351926" cy="461665"/>
          </a:xfrm>
          <a:prstGeom prst="rect">
            <a:avLst/>
          </a:prstGeom>
        </p:spPr>
        <p:txBody>
          <a:bodyPr wrap="none">
            <a:spAutoFit/>
          </a:bodyPr>
          <a:lstStyle/>
          <a:p>
            <a:r>
              <a:rPr lang="en-US" sz="2400" b="1" u="sng">
                <a:solidFill>
                  <a:srgbClr val="FF0000"/>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255502" y="753701"/>
            <a:ext cx="11848008" cy="738664"/>
          </a:xfrm>
          <a:prstGeom prst="rect">
            <a:avLst/>
          </a:prstGeom>
          <a:noFill/>
        </p:spPr>
        <p:txBody>
          <a:bodyPr wrap="square" rtlCol="0">
            <a:spAutoFit/>
          </a:bodyPr>
          <a:lstStyle/>
          <a:p>
            <a:r>
              <a:rPr lang="en-US" sz="1400"/>
              <a:t>Here’s another example of multiple regression using some random data of home prices per township.  First we create a dummy variables dataframe, township, of the towns (see Pandas).  Then concatenate the homePrices and township.  Then drop the town column, and an extraneous town column from township.  And then run the linear regression.  Should be noted that even if you don’t automatically drop one of the columns, sklearn will implicitly do it in its analysis.</a:t>
            </a:r>
          </a:p>
        </p:txBody>
      </p:sp>
      <p:pic>
        <p:nvPicPr>
          <p:cNvPr id="2" name="Picture 1">
            <a:extLst>
              <a:ext uri="{FF2B5EF4-FFF2-40B4-BE49-F238E27FC236}">
                <a16:creationId xmlns:a16="http://schemas.microsoft.com/office/drawing/2014/main" id="{6906A58B-781A-1E44-28E6-F3426DBA38D8}"/>
              </a:ext>
            </a:extLst>
          </p:cNvPr>
          <p:cNvPicPr>
            <a:picLocks noChangeAspect="1"/>
          </p:cNvPicPr>
          <p:nvPr/>
        </p:nvPicPr>
        <p:blipFill>
          <a:blip r:embed="rId3"/>
          <a:stretch>
            <a:fillRect/>
          </a:stretch>
        </p:blipFill>
        <p:spPr>
          <a:xfrm>
            <a:off x="394170" y="1622324"/>
            <a:ext cx="2644544" cy="2746257"/>
          </a:xfrm>
          <a:prstGeom prst="rect">
            <a:avLst/>
          </a:prstGeom>
        </p:spPr>
      </p:pic>
      <p:pic>
        <p:nvPicPr>
          <p:cNvPr id="7" name="Picture 6">
            <a:extLst>
              <a:ext uri="{FF2B5EF4-FFF2-40B4-BE49-F238E27FC236}">
                <a16:creationId xmlns:a16="http://schemas.microsoft.com/office/drawing/2014/main" id="{4E1E2144-7011-3D63-8037-41B5A7350D22}"/>
              </a:ext>
            </a:extLst>
          </p:cNvPr>
          <p:cNvPicPr>
            <a:picLocks noChangeAspect="1"/>
          </p:cNvPicPr>
          <p:nvPr/>
        </p:nvPicPr>
        <p:blipFill>
          <a:blip r:embed="rId4"/>
          <a:stretch>
            <a:fillRect/>
          </a:stretch>
        </p:blipFill>
        <p:spPr>
          <a:xfrm>
            <a:off x="394170" y="4518204"/>
            <a:ext cx="6953490" cy="2118704"/>
          </a:xfrm>
          <a:prstGeom prst="rect">
            <a:avLst/>
          </a:prstGeom>
        </p:spPr>
      </p:pic>
      <p:pic>
        <p:nvPicPr>
          <p:cNvPr id="8" name="Picture 7">
            <a:extLst>
              <a:ext uri="{FF2B5EF4-FFF2-40B4-BE49-F238E27FC236}">
                <a16:creationId xmlns:a16="http://schemas.microsoft.com/office/drawing/2014/main" id="{193EC558-E978-FAC8-65EC-9F9EB0410B07}"/>
              </a:ext>
            </a:extLst>
          </p:cNvPr>
          <p:cNvPicPr>
            <a:picLocks noChangeAspect="1"/>
          </p:cNvPicPr>
          <p:nvPr/>
        </p:nvPicPr>
        <p:blipFill>
          <a:blip r:embed="rId5"/>
          <a:stretch>
            <a:fillRect/>
          </a:stretch>
        </p:blipFill>
        <p:spPr>
          <a:xfrm>
            <a:off x="8536799" y="5577556"/>
            <a:ext cx="1641477" cy="738664"/>
          </a:xfrm>
          <a:prstGeom prst="rect">
            <a:avLst/>
          </a:prstGeom>
        </p:spPr>
      </p:pic>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6F95B561-C6FE-6178-0D5D-1DFD2B0AEF5E}"/>
                  </a:ext>
                </a:extLst>
              </p14:cNvPr>
              <p14:cNvContentPartPr/>
              <p14:nvPr/>
            </p14:nvContentPartPr>
            <p14:xfrm>
              <a:off x="7421100" y="5819195"/>
              <a:ext cx="732240" cy="225000"/>
            </p14:xfrm>
          </p:contentPart>
        </mc:Choice>
        <mc:Fallback xmlns="">
          <p:pic>
            <p:nvPicPr>
              <p:cNvPr id="9" name="Ink 8">
                <a:extLst>
                  <a:ext uri="{FF2B5EF4-FFF2-40B4-BE49-F238E27FC236}">
                    <a16:creationId xmlns:a16="http://schemas.microsoft.com/office/drawing/2014/main" id="{6F95B561-C6FE-6178-0D5D-1DFD2B0AEF5E}"/>
                  </a:ext>
                </a:extLst>
              </p:cNvPr>
              <p:cNvPicPr/>
              <p:nvPr/>
            </p:nvPicPr>
            <p:blipFill>
              <a:blip r:embed="rId7"/>
              <a:stretch>
                <a:fillRect/>
              </a:stretch>
            </p:blipFill>
            <p:spPr>
              <a:xfrm>
                <a:off x="7412460" y="5810555"/>
                <a:ext cx="749880" cy="242640"/>
              </a:xfrm>
              <a:prstGeom prst="rect">
                <a:avLst/>
              </a:prstGeom>
            </p:spPr>
          </p:pic>
        </mc:Fallback>
      </mc:AlternateContent>
      <p:sp>
        <p:nvSpPr>
          <p:cNvPr id="5" name="TextBox 4">
            <a:extLst>
              <a:ext uri="{FF2B5EF4-FFF2-40B4-BE49-F238E27FC236}">
                <a16:creationId xmlns:a16="http://schemas.microsoft.com/office/drawing/2014/main" id="{5CE8BD02-E0A6-F1E6-ACB5-BCD71C5D2312}"/>
              </a:ext>
            </a:extLst>
          </p:cNvPr>
          <p:cNvSpPr txBox="1"/>
          <p:nvPr/>
        </p:nvSpPr>
        <p:spPr>
          <a:xfrm>
            <a:off x="7006954" y="1768714"/>
            <a:ext cx="4054336" cy="2800767"/>
          </a:xfrm>
          <a:prstGeom prst="rect">
            <a:avLst/>
          </a:prstGeom>
          <a:noFill/>
          <a:ln>
            <a:solidFill>
              <a:srgbClr val="0066FF"/>
            </a:solidFill>
          </a:ln>
        </p:spPr>
        <p:txBody>
          <a:bodyPr wrap="square" rtlCol="0">
            <a:spAutoFit/>
          </a:bodyPr>
          <a:lstStyle/>
          <a:p>
            <a:r>
              <a:rPr lang="en-US" sz="1600"/>
              <a:t>note that after one-hot-encoding, we’d have the correspondence: </a:t>
            </a:r>
          </a:p>
          <a:p>
            <a:r>
              <a:rPr lang="en-US" sz="1600"/>
              <a:t>“Monroe township” = (1,0,0), </a:t>
            </a:r>
          </a:p>
          <a:p>
            <a:r>
              <a:rPr lang="en-US" sz="1600"/>
              <a:t>“West Windsor” = (0,1,0), </a:t>
            </a:r>
          </a:p>
          <a:p>
            <a:r>
              <a:rPr lang="en-US" sz="1600"/>
              <a:t>“Robinsville” = (0,0,1).  </a:t>
            </a:r>
          </a:p>
          <a:p>
            <a:endParaRPr lang="en-US" sz="1600"/>
          </a:p>
          <a:p>
            <a:r>
              <a:rPr lang="en-US" sz="1600"/>
              <a:t>After we drop “Monroe Township”, we’d have the correspondence: </a:t>
            </a:r>
          </a:p>
          <a:p>
            <a:r>
              <a:rPr lang="en-US" sz="1600"/>
              <a:t>“Monroe township” = (0,0), </a:t>
            </a:r>
          </a:p>
          <a:p>
            <a:r>
              <a:rPr lang="en-US" sz="1600"/>
              <a:t>“West Windsor” = (1,0), </a:t>
            </a:r>
          </a:p>
          <a:p>
            <a:r>
              <a:rPr lang="en-US" sz="1600"/>
              <a:t>“Robinsville” = (0,1).  </a:t>
            </a:r>
          </a:p>
        </p:txBody>
      </p:sp>
    </p:spTree>
    <p:extLst>
      <p:ext uri="{BB962C8B-B14F-4D97-AF65-F5344CB8AC3E}">
        <p14:creationId xmlns:p14="http://schemas.microsoft.com/office/powerpoint/2010/main" val="99386254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B07A7-4751-15F5-D206-1AD7E58DBF1A}"/>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A66BDF9-33E8-2620-4047-49C9BA809BCE}"/>
              </a:ext>
            </a:extLst>
          </p:cNvPr>
          <p:cNvSpPr/>
          <p:nvPr/>
        </p:nvSpPr>
        <p:spPr>
          <a:xfrm>
            <a:off x="469508" y="2815667"/>
            <a:ext cx="11359324" cy="1077218"/>
          </a:xfrm>
          <a:prstGeom prst="rect">
            <a:avLst/>
          </a:prstGeom>
        </p:spPr>
        <p:txBody>
          <a:bodyPr wrap="square">
            <a:spAutoFit/>
          </a:bodyPr>
          <a:lstStyle/>
          <a:p>
            <a:r>
              <a:rPr lang="en-US" sz="1600"/>
              <a:t>model.fit(X</a:t>
            </a:r>
            <a:r>
              <a:rPr lang="en-US" sz="1600" baseline="-25000"/>
              <a:t>train</a:t>
            </a:r>
            <a:r>
              <a:rPr lang="en-US" sz="1600"/>
              <a:t>,Y</a:t>
            </a:r>
            <a:r>
              <a:rPr lang="en-US" sz="1600" baseline="-25000"/>
              <a:t>train</a:t>
            </a:r>
            <a:r>
              <a:rPr lang="en-US" sz="1600"/>
              <a:t>)				creates a linear regression fit based on independent data X</a:t>
            </a:r>
            <a:r>
              <a:rPr lang="en-US" sz="1600" baseline="-25000"/>
              <a:t>train</a:t>
            </a:r>
            <a:r>
              <a:rPr lang="en-US" sz="1600"/>
              <a:t>, and dependent</a:t>
            </a:r>
          </a:p>
          <a:p>
            <a:r>
              <a:rPr lang="en-US" sz="1600"/>
              <a:t>					data Y</a:t>
            </a:r>
            <a:r>
              <a:rPr lang="en-US" sz="1600" baseline="-25000"/>
              <a:t>train</a:t>
            </a:r>
            <a:r>
              <a:rPr lang="en-US" sz="1600"/>
              <a:t>.  Looks like X</a:t>
            </a:r>
            <a:r>
              <a:rPr lang="en-US" sz="1600" baseline="-25000"/>
              <a:t>train</a:t>
            </a:r>
            <a:r>
              <a:rPr lang="en-US" sz="1600"/>
              <a:t> must be of dataframe type.  And Y</a:t>
            </a:r>
            <a:r>
              <a:rPr lang="en-US" sz="1600" baseline="-25000"/>
              <a:t>train</a:t>
            </a:r>
            <a:r>
              <a:rPr lang="en-US" sz="1600"/>
              <a:t> must be series</a:t>
            </a:r>
          </a:p>
          <a:p>
            <a:r>
              <a:rPr lang="en-US" sz="1600"/>
              <a:t>					type.  Well they can be numpy arrays.  But X</a:t>
            </a:r>
            <a:r>
              <a:rPr lang="en-US" sz="1600" baseline="-25000"/>
              <a:t>train</a:t>
            </a:r>
            <a:r>
              <a:rPr lang="en-US" sz="1600"/>
              <a:t> must be a column vector, i.e., an</a:t>
            </a:r>
          </a:p>
          <a:p>
            <a:r>
              <a:rPr lang="en-US" sz="1600"/>
              <a:t>					array of tuples.    </a:t>
            </a:r>
          </a:p>
        </p:txBody>
      </p:sp>
      <p:sp>
        <p:nvSpPr>
          <p:cNvPr id="3" name="Rectangle 2">
            <a:extLst>
              <a:ext uri="{FF2B5EF4-FFF2-40B4-BE49-F238E27FC236}">
                <a16:creationId xmlns:a16="http://schemas.microsoft.com/office/drawing/2014/main" id="{DB5FA298-C354-BE62-EC78-8191CBF04B15}"/>
              </a:ext>
            </a:extLst>
          </p:cNvPr>
          <p:cNvSpPr/>
          <p:nvPr/>
        </p:nvSpPr>
        <p:spPr>
          <a:xfrm>
            <a:off x="3431017" y="142185"/>
            <a:ext cx="5017271" cy="461665"/>
          </a:xfrm>
          <a:prstGeom prst="rect">
            <a:avLst/>
          </a:prstGeom>
        </p:spPr>
        <p:txBody>
          <a:bodyPr wrap="none">
            <a:spAutoFit/>
          </a:bodyPr>
          <a:lstStyle/>
          <a:p>
            <a:r>
              <a:rPr lang="en-US" sz="2400" b="1" u="sng">
                <a:solidFill>
                  <a:srgbClr val="FF0000"/>
                </a:solidFill>
              </a:rPr>
              <a:t>sklearn: multivariate linear regression</a:t>
            </a:r>
          </a:p>
        </p:txBody>
      </p:sp>
      <p:sp>
        <p:nvSpPr>
          <p:cNvPr id="4" name="TextBox 3">
            <a:extLst>
              <a:ext uri="{FF2B5EF4-FFF2-40B4-BE49-F238E27FC236}">
                <a16:creationId xmlns:a16="http://schemas.microsoft.com/office/drawing/2014/main" id="{40DAB8F0-BC1B-2B61-C80F-FE8970DCAE44}"/>
              </a:ext>
            </a:extLst>
          </p:cNvPr>
          <p:cNvSpPr txBox="1"/>
          <p:nvPr/>
        </p:nvSpPr>
        <p:spPr>
          <a:xfrm>
            <a:off x="469509" y="981744"/>
            <a:ext cx="7356968" cy="338554"/>
          </a:xfrm>
          <a:prstGeom prst="rect">
            <a:avLst/>
          </a:prstGeom>
          <a:noFill/>
        </p:spPr>
        <p:txBody>
          <a:bodyPr wrap="square" rtlCol="0">
            <a:spAutoFit/>
          </a:bodyPr>
          <a:lstStyle/>
          <a:p>
            <a:r>
              <a:rPr lang="en-US" sz="1600"/>
              <a:t>Now we’ll get into specific models.  Here’s how to create a linear regression model. </a:t>
            </a:r>
          </a:p>
        </p:txBody>
      </p:sp>
      <p:sp>
        <p:nvSpPr>
          <p:cNvPr id="20" name="Rectangle 19">
            <a:extLst>
              <a:ext uri="{FF2B5EF4-FFF2-40B4-BE49-F238E27FC236}">
                <a16:creationId xmlns:a16="http://schemas.microsoft.com/office/drawing/2014/main" id="{EDAB5ECE-4047-3445-E440-7A58CD76F7DC}"/>
              </a:ext>
            </a:extLst>
          </p:cNvPr>
          <p:cNvSpPr/>
          <p:nvPr/>
        </p:nvSpPr>
        <p:spPr>
          <a:xfrm>
            <a:off x="469508" y="3950129"/>
            <a:ext cx="11359324" cy="830997"/>
          </a:xfrm>
          <a:prstGeom prst="rect">
            <a:avLst/>
          </a:prstGeom>
        </p:spPr>
        <p:txBody>
          <a:bodyPr wrap="square">
            <a:spAutoFit/>
          </a:bodyPr>
          <a:lstStyle/>
          <a:p>
            <a:r>
              <a:rPr lang="en-US" sz="1600"/>
              <a:t>model.predict(X</a:t>
            </a:r>
            <a:r>
              <a:rPr lang="en-US" sz="1600" baseline="-25000"/>
              <a:t>test</a:t>
            </a:r>
            <a:r>
              <a:rPr lang="en-US" sz="1600"/>
              <a:t>)				outputs prediction, Y</a:t>
            </a:r>
            <a:r>
              <a:rPr lang="en-US" sz="1600" baseline="-25000"/>
              <a:t>pred</a:t>
            </a:r>
            <a:r>
              <a:rPr lang="en-US" sz="1600"/>
              <a:t>, of LinearRegression fit evaluated at X</a:t>
            </a:r>
            <a:r>
              <a:rPr lang="en-US" sz="1600" baseline="-25000"/>
              <a:t>test</a:t>
            </a:r>
            <a:r>
              <a:rPr lang="en-US" sz="1600"/>
              <a:t>.  	Seems that </a:t>
            </a:r>
          </a:p>
          <a:p>
            <a:r>
              <a:rPr lang="en-US" sz="1600"/>
              <a:t>					X</a:t>
            </a:r>
            <a:r>
              <a:rPr lang="en-US" sz="1600" baseline="-25000"/>
              <a:t>test</a:t>
            </a:r>
            <a:r>
              <a:rPr lang="en-US" sz="1600"/>
              <a:t> must be of dataframe type.  And if X</a:t>
            </a:r>
            <a:r>
              <a:rPr lang="en-US" sz="1600" baseline="-25000"/>
              <a:t>test</a:t>
            </a:r>
            <a:r>
              <a:rPr lang="en-US" sz="1600"/>
              <a:t> has multiple rows, then the output</a:t>
            </a:r>
          </a:p>
          <a:p>
            <a:r>
              <a:rPr lang="en-US" sz="1600"/>
              <a:t>					will too.  Will return numpy.array thing.</a:t>
            </a:r>
          </a:p>
        </p:txBody>
      </p:sp>
      <p:sp>
        <p:nvSpPr>
          <p:cNvPr id="21" name="Rectangle 20">
            <a:extLst>
              <a:ext uri="{FF2B5EF4-FFF2-40B4-BE49-F238E27FC236}">
                <a16:creationId xmlns:a16="http://schemas.microsoft.com/office/drawing/2014/main" id="{F3DB9709-24D3-98EF-7686-A058FB507B96}"/>
              </a:ext>
            </a:extLst>
          </p:cNvPr>
          <p:cNvSpPr/>
          <p:nvPr/>
        </p:nvSpPr>
        <p:spPr>
          <a:xfrm>
            <a:off x="469509" y="1929024"/>
            <a:ext cx="11359324" cy="830997"/>
          </a:xfrm>
          <a:prstGeom prst="rect">
            <a:avLst/>
          </a:prstGeom>
        </p:spPr>
        <p:txBody>
          <a:bodyPr wrap="square">
            <a:spAutoFit/>
          </a:bodyPr>
          <a:lstStyle/>
          <a:p>
            <a:r>
              <a:rPr lang="en-US" sz="1600"/>
              <a:t>model = linear_model.LinearRegression()		creates a linear regression model object.   Gotta create the object before you</a:t>
            </a:r>
          </a:p>
          <a:p>
            <a:r>
              <a:rPr lang="en-US" sz="1600"/>
              <a:t>					can apply the methods below.  Takes an optional </a:t>
            </a:r>
            <a:r>
              <a:rPr lang="en-US" sz="1600" b="1"/>
              <a:t>fit_intercept = False </a:t>
            </a:r>
            <a:r>
              <a:rPr lang="en-US" sz="1600"/>
              <a:t>argument </a:t>
            </a:r>
          </a:p>
          <a:p>
            <a:r>
              <a:rPr lang="en-US" sz="1600"/>
              <a:t>					if want intercept to be zero.  </a:t>
            </a:r>
          </a:p>
        </p:txBody>
      </p:sp>
      <p:sp>
        <p:nvSpPr>
          <p:cNvPr id="22" name="Rectangle 21">
            <a:extLst>
              <a:ext uri="{FF2B5EF4-FFF2-40B4-BE49-F238E27FC236}">
                <a16:creationId xmlns:a16="http://schemas.microsoft.com/office/drawing/2014/main" id="{9675CB1A-E5B1-2B92-6EEA-0375726E6258}"/>
              </a:ext>
            </a:extLst>
          </p:cNvPr>
          <p:cNvSpPr/>
          <p:nvPr/>
        </p:nvSpPr>
        <p:spPr>
          <a:xfrm>
            <a:off x="469508" y="4991472"/>
            <a:ext cx="11164772" cy="830997"/>
          </a:xfrm>
          <a:prstGeom prst="rect">
            <a:avLst/>
          </a:prstGeom>
        </p:spPr>
        <p:txBody>
          <a:bodyPr wrap="square">
            <a:spAutoFit/>
          </a:bodyPr>
          <a:lstStyle/>
          <a:p>
            <a:r>
              <a:rPr lang="en-US" sz="1600"/>
              <a:t>model.coef_				outputs the linear regression slope(s).  Yes, underscore should be there.</a:t>
            </a:r>
          </a:p>
          <a:p>
            <a:r>
              <a:rPr lang="en-US" sz="1600"/>
              <a:t>model.intercept_				outputs the linear regression intercept.</a:t>
            </a:r>
          </a:p>
          <a:p>
            <a:r>
              <a:rPr lang="en-US" sz="1600"/>
              <a:t>model.score(X</a:t>
            </a:r>
            <a:r>
              <a:rPr lang="en-US" sz="1600" baseline="-25000"/>
              <a:t>test</a:t>
            </a:r>
            <a:r>
              <a:rPr lang="en-US" sz="1600"/>
              <a:t>, y</a:t>
            </a:r>
            <a:r>
              <a:rPr lang="en-US" sz="1600" baseline="-25000"/>
              <a:t>test</a:t>
            </a:r>
            <a:r>
              <a:rPr lang="en-US" sz="1600"/>
              <a:t>)			outputs R</a:t>
            </a:r>
            <a:r>
              <a:rPr lang="en-US" sz="1600" baseline="30000"/>
              <a:t>2</a:t>
            </a:r>
            <a:r>
              <a:rPr lang="en-US" sz="1600"/>
              <a:t> score.  Can also do test on training data of course.  </a:t>
            </a:r>
          </a:p>
        </p:txBody>
      </p:sp>
      <p:sp>
        <p:nvSpPr>
          <p:cNvPr id="9" name="TextBox 8">
            <a:extLst>
              <a:ext uri="{FF2B5EF4-FFF2-40B4-BE49-F238E27FC236}">
                <a16:creationId xmlns:a16="http://schemas.microsoft.com/office/drawing/2014/main" id="{3A6ED5BB-3C75-6D31-A465-986DD51813A7}"/>
              </a:ext>
            </a:extLst>
          </p:cNvPr>
          <p:cNvSpPr txBox="1"/>
          <p:nvPr/>
        </p:nvSpPr>
        <p:spPr>
          <a:xfrm>
            <a:off x="469508" y="1505273"/>
            <a:ext cx="3557742" cy="338554"/>
          </a:xfrm>
          <a:prstGeom prst="rect">
            <a:avLst/>
          </a:prstGeom>
          <a:noFill/>
        </p:spPr>
        <p:txBody>
          <a:bodyPr wrap="square">
            <a:spAutoFit/>
          </a:bodyPr>
          <a:lstStyle/>
          <a:p>
            <a:r>
              <a:rPr lang="en-US" sz="1600" b="1"/>
              <a:t>from sklearn import linear_model</a:t>
            </a:r>
          </a:p>
        </p:txBody>
      </p:sp>
      <p:sp>
        <p:nvSpPr>
          <p:cNvPr id="5" name="TextBox 4">
            <a:extLst>
              <a:ext uri="{FF2B5EF4-FFF2-40B4-BE49-F238E27FC236}">
                <a16:creationId xmlns:a16="http://schemas.microsoft.com/office/drawing/2014/main" id="{92E6B0CC-9D29-C461-7311-2F742B4F15E1}"/>
              </a:ext>
            </a:extLst>
          </p:cNvPr>
          <p:cNvSpPr txBox="1"/>
          <p:nvPr/>
        </p:nvSpPr>
        <p:spPr>
          <a:xfrm>
            <a:off x="8757276" y="411121"/>
            <a:ext cx="2687217" cy="584775"/>
          </a:xfrm>
          <a:prstGeom prst="rect">
            <a:avLst/>
          </a:prstGeom>
          <a:solidFill>
            <a:schemeClr val="accent2">
              <a:lumMod val="20000"/>
              <a:lumOff val="80000"/>
            </a:schemeClr>
          </a:solidFill>
        </p:spPr>
        <p:txBody>
          <a:bodyPr wrap="square" rtlCol="0">
            <a:spAutoFit/>
          </a:bodyPr>
          <a:lstStyle/>
          <a:p>
            <a:r>
              <a:rPr lang="en-US" sz="1600"/>
              <a:t>generally best to scale data first for lin regression.</a:t>
            </a:r>
          </a:p>
        </p:txBody>
      </p:sp>
      <p:sp>
        <p:nvSpPr>
          <p:cNvPr id="6" name="TextBox 5">
            <a:extLst>
              <a:ext uri="{FF2B5EF4-FFF2-40B4-BE49-F238E27FC236}">
                <a16:creationId xmlns:a16="http://schemas.microsoft.com/office/drawing/2014/main" id="{C63BA5BD-ACDF-86C4-75CF-C6674B576E25}"/>
              </a:ext>
            </a:extLst>
          </p:cNvPr>
          <p:cNvSpPr txBox="1"/>
          <p:nvPr/>
        </p:nvSpPr>
        <p:spPr>
          <a:xfrm>
            <a:off x="8757276" y="1171465"/>
            <a:ext cx="2351711" cy="584775"/>
          </a:xfrm>
          <a:prstGeom prst="rect">
            <a:avLst/>
          </a:prstGeom>
          <a:solidFill>
            <a:srgbClr val="0066FF"/>
          </a:solidFill>
        </p:spPr>
        <p:txBody>
          <a:bodyPr wrap="square" rtlCol="0">
            <a:spAutoFit/>
          </a:bodyPr>
          <a:lstStyle/>
          <a:p>
            <a:r>
              <a:rPr lang="en-US" sz="1600"/>
              <a:t>Can handle multi-output regression same way.</a:t>
            </a:r>
          </a:p>
        </p:txBody>
      </p:sp>
    </p:spTree>
    <p:extLst>
      <p:ext uri="{BB962C8B-B14F-4D97-AF65-F5344CB8AC3E}">
        <p14:creationId xmlns:p14="http://schemas.microsoft.com/office/powerpoint/2010/main" val="140704132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1EAEFD-6216-286C-07D2-D6C2ADE6000F}"/>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F68D932B-7A8A-5DAE-14C7-9980E2F597FF}"/>
              </a:ext>
            </a:extLst>
          </p:cNvPr>
          <p:cNvSpPr/>
          <p:nvPr/>
        </p:nvSpPr>
        <p:spPr>
          <a:xfrm>
            <a:off x="3897944" y="127933"/>
            <a:ext cx="3388556" cy="461665"/>
          </a:xfrm>
          <a:prstGeom prst="rect">
            <a:avLst/>
          </a:prstGeom>
        </p:spPr>
        <p:txBody>
          <a:bodyPr wrap="none">
            <a:spAutoFit/>
          </a:bodyPr>
          <a:lstStyle/>
          <a:p>
            <a:r>
              <a:rPr lang="en-US" sz="2400" b="1" u="sng">
                <a:solidFill>
                  <a:srgbClr val="FF0000"/>
                </a:solidFill>
              </a:rPr>
              <a:t>sklearn: linear regression</a:t>
            </a:r>
          </a:p>
        </p:txBody>
      </p:sp>
      <p:sp>
        <p:nvSpPr>
          <p:cNvPr id="4" name="TextBox 3">
            <a:extLst>
              <a:ext uri="{FF2B5EF4-FFF2-40B4-BE49-F238E27FC236}">
                <a16:creationId xmlns:a16="http://schemas.microsoft.com/office/drawing/2014/main" id="{87AE1CF3-3E98-04D3-840C-9940B059B93E}"/>
              </a:ext>
            </a:extLst>
          </p:cNvPr>
          <p:cNvSpPr txBox="1"/>
          <p:nvPr/>
        </p:nvSpPr>
        <p:spPr>
          <a:xfrm>
            <a:off x="469509" y="981744"/>
            <a:ext cx="7356968" cy="338554"/>
          </a:xfrm>
          <a:prstGeom prst="rect">
            <a:avLst/>
          </a:prstGeom>
          <a:noFill/>
        </p:spPr>
        <p:txBody>
          <a:bodyPr wrap="square" rtlCol="0">
            <a:spAutoFit/>
          </a:bodyPr>
          <a:lstStyle/>
          <a:p>
            <a:r>
              <a:rPr lang="en-US" sz="1600"/>
              <a:t>Now we’ll get into specific models.  Here’s how to create a linear regression model. </a:t>
            </a:r>
          </a:p>
        </p:txBody>
      </p:sp>
      <p:sp>
        <p:nvSpPr>
          <p:cNvPr id="5" name="Rectangle 4">
            <a:extLst>
              <a:ext uri="{FF2B5EF4-FFF2-40B4-BE49-F238E27FC236}">
                <a16:creationId xmlns:a16="http://schemas.microsoft.com/office/drawing/2014/main" id="{CA4A94D8-9CA3-DED9-B802-DAD2BFEC8210}"/>
              </a:ext>
            </a:extLst>
          </p:cNvPr>
          <p:cNvSpPr/>
          <p:nvPr/>
        </p:nvSpPr>
        <p:spPr>
          <a:xfrm>
            <a:off x="526006" y="1911954"/>
            <a:ext cx="11139988" cy="584775"/>
          </a:xfrm>
          <a:prstGeom prst="rect">
            <a:avLst/>
          </a:prstGeom>
        </p:spPr>
        <p:txBody>
          <a:bodyPr wrap="square">
            <a:spAutoFit/>
          </a:bodyPr>
          <a:lstStyle/>
          <a:p>
            <a:r>
              <a:rPr lang="en-US" sz="1600"/>
              <a:t>r2_score(Y</a:t>
            </a:r>
            <a:r>
              <a:rPr lang="en-US" sz="1600" baseline="-25000"/>
              <a:t>test</a:t>
            </a:r>
            <a:r>
              <a:rPr lang="en-US" sz="1600"/>
              <a:t>,Y</a:t>
            </a:r>
            <a:r>
              <a:rPr lang="en-US" sz="1600" baseline="-25000"/>
              <a:t>pred</a:t>
            </a:r>
            <a:r>
              <a:rPr lang="en-US" sz="1600"/>
              <a:t>)				returns R</a:t>
            </a:r>
            <a:r>
              <a:rPr lang="en-US" sz="1600" baseline="30000"/>
              <a:t>2</a:t>
            </a:r>
            <a:r>
              <a:rPr lang="en-US" sz="1600"/>
              <a:t> coefficient between data points Y</a:t>
            </a:r>
            <a:r>
              <a:rPr lang="en-US" sz="1600" baseline="-25000"/>
              <a:t>test</a:t>
            </a:r>
            <a:r>
              <a:rPr lang="en-US" sz="1600"/>
              <a:t> and fit points (from any kind</a:t>
            </a:r>
          </a:p>
          <a:p>
            <a:r>
              <a:rPr lang="en-US" sz="1600"/>
              <a:t>					of regression) Y</a:t>
            </a:r>
            <a:r>
              <a:rPr lang="en-US" sz="1600" baseline="-25000"/>
              <a:t>pred</a:t>
            </a:r>
            <a:r>
              <a:rPr lang="en-US" sz="1600"/>
              <a:t>.  </a:t>
            </a:r>
          </a:p>
        </p:txBody>
      </p:sp>
      <p:sp>
        <p:nvSpPr>
          <p:cNvPr id="6" name="TextBox 5">
            <a:extLst>
              <a:ext uri="{FF2B5EF4-FFF2-40B4-BE49-F238E27FC236}">
                <a16:creationId xmlns:a16="http://schemas.microsoft.com/office/drawing/2014/main" id="{C5CEA8FC-8466-A421-2EE4-0A93A4292897}"/>
              </a:ext>
            </a:extLst>
          </p:cNvPr>
          <p:cNvSpPr txBox="1"/>
          <p:nvPr/>
        </p:nvSpPr>
        <p:spPr>
          <a:xfrm>
            <a:off x="526007" y="1632265"/>
            <a:ext cx="3388822" cy="338554"/>
          </a:xfrm>
          <a:prstGeom prst="rect">
            <a:avLst/>
          </a:prstGeom>
          <a:noFill/>
        </p:spPr>
        <p:txBody>
          <a:bodyPr wrap="square">
            <a:spAutoFit/>
          </a:bodyPr>
          <a:lstStyle/>
          <a:p>
            <a:r>
              <a:rPr lang="en-US" sz="1600" b="1"/>
              <a:t>from sklearn.metrics import r2_score</a:t>
            </a:r>
          </a:p>
        </p:txBody>
      </p:sp>
      <p:sp>
        <p:nvSpPr>
          <p:cNvPr id="7" name="Rectangle 6">
            <a:extLst>
              <a:ext uri="{FF2B5EF4-FFF2-40B4-BE49-F238E27FC236}">
                <a16:creationId xmlns:a16="http://schemas.microsoft.com/office/drawing/2014/main" id="{57313B3B-78A9-F8BF-E93D-E0B0F396013E}"/>
              </a:ext>
            </a:extLst>
          </p:cNvPr>
          <p:cNvSpPr/>
          <p:nvPr/>
        </p:nvSpPr>
        <p:spPr>
          <a:xfrm>
            <a:off x="526006" y="3088422"/>
            <a:ext cx="11139988" cy="584775"/>
          </a:xfrm>
          <a:prstGeom prst="rect">
            <a:avLst/>
          </a:prstGeom>
        </p:spPr>
        <p:txBody>
          <a:bodyPr wrap="square">
            <a:spAutoFit/>
          </a:bodyPr>
          <a:lstStyle/>
          <a:p>
            <a:r>
              <a:rPr lang="en-US" sz="1600"/>
              <a:t>mean_squared_error(Y</a:t>
            </a:r>
            <a:r>
              <a:rPr lang="en-US" sz="1600" baseline="-25000"/>
              <a:t>test</a:t>
            </a:r>
            <a:r>
              <a:rPr lang="en-US" sz="1600"/>
              <a:t>,Y</a:t>
            </a:r>
            <a:r>
              <a:rPr lang="en-US" sz="1600" baseline="-25000"/>
              <a:t>pred</a:t>
            </a:r>
            <a:r>
              <a:rPr lang="en-US" sz="1600"/>
              <a:t>)			returns mse.  Has optional argument </a:t>
            </a:r>
            <a:r>
              <a:rPr lang="en-US" sz="1600" b="1"/>
              <a:t>squared = False</a:t>
            </a:r>
            <a:r>
              <a:rPr lang="en-US" sz="1600"/>
              <a:t>, which will give you the</a:t>
            </a:r>
          </a:p>
          <a:p>
            <a:r>
              <a:rPr lang="en-US" sz="1600"/>
              <a:t>					rmse, then.</a:t>
            </a:r>
          </a:p>
        </p:txBody>
      </p:sp>
      <p:sp>
        <p:nvSpPr>
          <p:cNvPr id="8" name="TextBox 7">
            <a:extLst>
              <a:ext uri="{FF2B5EF4-FFF2-40B4-BE49-F238E27FC236}">
                <a16:creationId xmlns:a16="http://schemas.microsoft.com/office/drawing/2014/main" id="{0A35E17E-372A-0BB9-C938-9002CBDCC8EB}"/>
              </a:ext>
            </a:extLst>
          </p:cNvPr>
          <p:cNvSpPr txBox="1"/>
          <p:nvPr/>
        </p:nvSpPr>
        <p:spPr>
          <a:xfrm>
            <a:off x="526007" y="2776418"/>
            <a:ext cx="4694922" cy="338554"/>
          </a:xfrm>
          <a:prstGeom prst="rect">
            <a:avLst/>
          </a:prstGeom>
          <a:noFill/>
        </p:spPr>
        <p:txBody>
          <a:bodyPr wrap="square">
            <a:spAutoFit/>
          </a:bodyPr>
          <a:lstStyle/>
          <a:p>
            <a:r>
              <a:rPr lang="en-US" sz="1600" b="1"/>
              <a:t>from sklearn.metrics import mean_squared_error</a:t>
            </a:r>
          </a:p>
        </p:txBody>
      </p:sp>
    </p:spTree>
    <p:extLst>
      <p:ext uri="{BB962C8B-B14F-4D97-AF65-F5344CB8AC3E}">
        <p14:creationId xmlns:p14="http://schemas.microsoft.com/office/powerpoint/2010/main" val="152993727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469508" y="3279477"/>
            <a:ext cx="11359324" cy="830997"/>
          </a:xfrm>
          <a:prstGeom prst="rect">
            <a:avLst/>
          </a:prstGeom>
        </p:spPr>
        <p:txBody>
          <a:bodyPr wrap="square">
            <a:spAutoFit/>
          </a:bodyPr>
          <a:lstStyle/>
          <a:p>
            <a:r>
              <a:rPr lang="en-US" sz="1600"/>
              <a:t>model.fit(X</a:t>
            </a:r>
            <a:r>
              <a:rPr lang="en-US" sz="1600" baseline="-25000"/>
              <a:t>train</a:t>
            </a:r>
            <a:r>
              <a:rPr lang="en-US" sz="1600"/>
              <a:t>,Y</a:t>
            </a:r>
            <a:r>
              <a:rPr lang="en-US" sz="1600" baseline="-25000"/>
              <a:t>train</a:t>
            </a:r>
            <a:r>
              <a:rPr lang="en-US" sz="1600"/>
              <a:t>)				creates a linear regression fit based on independent data X</a:t>
            </a:r>
            <a:r>
              <a:rPr lang="en-US" sz="1600" baseline="-25000"/>
              <a:t>train</a:t>
            </a:r>
            <a:r>
              <a:rPr lang="en-US" sz="1600"/>
              <a:t>, and dependent</a:t>
            </a:r>
          </a:p>
          <a:p>
            <a:r>
              <a:rPr lang="en-US" sz="1600"/>
              <a:t>					data Y</a:t>
            </a:r>
            <a:r>
              <a:rPr lang="en-US" sz="1600" baseline="-25000"/>
              <a:t>train</a:t>
            </a:r>
            <a:r>
              <a:rPr lang="en-US" sz="1600"/>
              <a:t>.  Looks like X</a:t>
            </a:r>
            <a:r>
              <a:rPr lang="en-US" sz="1600" baseline="-25000"/>
              <a:t>train</a:t>
            </a:r>
            <a:r>
              <a:rPr lang="en-US" sz="1600"/>
              <a:t> must be of dataframe type.  And Y</a:t>
            </a:r>
            <a:r>
              <a:rPr lang="en-US" sz="1600" baseline="-25000"/>
              <a:t>train</a:t>
            </a:r>
            <a:r>
              <a:rPr lang="en-US" sz="1600"/>
              <a:t> must be series</a:t>
            </a:r>
          </a:p>
          <a:p>
            <a:r>
              <a:rPr lang="en-US" sz="1600"/>
              <a:t>					type. </a:t>
            </a:r>
          </a:p>
        </p:txBody>
      </p:sp>
      <p:sp>
        <p:nvSpPr>
          <p:cNvPr id="3" name="Rectangle 2">
            <a:extLst>
              <a:ext uri="{FF2B5EF4-FFF2-40B4-BE49-F238E27FC236}">
                <a16:creationId xmlns:a16="http://schemas.microsoft.com/office/drawing/2014/main" id="{C9FF0876-164E-442B-9B99-2C547C2A0238}"/>
              </a:ext>
            </a:extLst>
          </p:cNvPr>
          <p:cNvSpPr/>
          <p:nvPr/>
        </p:nvSpPr>
        <p:spPr>
          <a:xfrm>
            <a:off x="3347337" y="196506"/>
            <a:ext cx="5188600" cy="461665"/>
          </a:xfrm>
          <a:prstGeom prst="rect">
            <a:avLst/>
          </a:prstGeom>
        </p:spPr>
        <p:txBody>
          <a:bodyPr wrap="none">
            <a:spAutoFit/>
          </a:bodyPr>
          <a:lstStyle/>
          <a:p>
            <a:r>
              <a:rPr lang="en-US" sz="2400" b="1" u="sng">
                <a:solidFill>
                  <a:srgbClr val="FF0000"/>
                </a:solidFill>
              </a:rPr>
              <a:t>sklearn: linear regression (Lasso/Ridge)</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9" y="981744"/>
            <a:ext cx="7356968" cy="338554"/>
          </a:xfrm>
          <a:prstGeom prst="rect">
            <a:avLst/>
          </a:prstGeom>
          <a:noFill/>
        </p:spPr>
        <p:txBody>
          <a:bodyPr wrap="square" rtlCol="0">
            <a:spAutoFit/>
          </a:bodyPr>
          <a:lstStyle/>
          <a:p>
            <a:r>
              <a:rPr lang="en-US" sz="1600"/>
              <a:t>Now we’ll get into specific models.  Here’s how to create a linear regression model. </a:t>
            </a:r>
          </a:p>
        </p:txBody>
      </p:sp>
      <p:sp>
        <p:nvSpPr>
          <p:cNvPr id="20" name="Rectangle 19">
            <a:extLst>
              <a:ext uri="{FF2B5EF4-FFF2-40B4-BE49-F238E27FC236}">
                <a16:creationId xmlns:a16="http://schemas.microsoft.com/office/drawing/2014/main" id="{B60D370D-3589-48CB-BF53-E1CC60C69858}"/>
              </a:ext>
            </a:extLst>
          </p:cNvPr>
          <p:cNvSpPr/>
          <p:nvPr/>
        </p:nvSpPr>
        <p:spPr>
          <a:xfrm>
            <a:off x="469508" y="4295955"/>
            <a:ext cx="11359324" cy="830997"/>
          </a:xfrm>
          <a:prstGeom prst="rect">
            <a:avLst/>
          </a:prstGeom>
        </p:spPr>
        <p:txBody>
          <a:bodyPr wrap="square">
            <a:spAutoFit/>
          </a:bodyPr>
          <a:lstStyle/>
          <a:p>
            <a:r>
              <a:rPr lang="en-US" sz="1600"/>
              <a:t>model.predict(X</a:t>
            </a:r>
            <a:r>
              <a:rPr lang="en-US" sz="1600" baseline="-25000"/>
              <a:t>test</a:t>
            </a:r>
            <a:r>
              <a:rPr lang="en-US" sz="1600"/>
              <a:t>)				outputs prediction, Y</a:t>
            </a:r>
            <a:r>
              <a:rPr lang="en-US" sz="1600" baseline="-25000"/>
              <a:t>pred</a:t>
            </a:r>
            <a:r>
              <a:rPr lang="en-US" sz="1600"/>
              <a:t>, of LinearRegression fit evaluated at X</a:t>
            </a:r>
            <a:r>
              <a:rPr lang="en-US" sz="1600" baseline="-25000"/>
              <a:t>test</a:t>
            </a:r>
            <a:r>
              <a:rPr lang="en-US" sz="1600"/>
              <a:t>.  	Seems that </a:t>
            </a:r>
          </a:p>
          <a:p>
            <a:r>
              <a:rPr lang="en-US" sz="1600"/>
              <a:t>					X</a:t>
            </a:r>
            <a:r>
              <a:rPr lang="en-US" sz="1600" baseline="-25000"/>
              <a:t>test</a:t>
            </a:r>
            <a:r>
              <a:rPr lang="en-US" sz="1600"/>
              <a:t> must be of dataframe type.  And if X</a:t>
            </a:r>
            <a:r>
              <a:rPr lang="en-US" sz="1600" baseline="-25000"/>
              <a:t>test</a:t>
            </a:r>
            <a:r>
              <a:rPr lang="en-US" sz="1600"/>
              <a:t> has multiple rows, then the output</a:t>
            </a:r>
          </a:p>
          <a:p>
            <a:r>
              <a:rPr lang="en-US" sz="1600"/>
              <a:t>					will too.</a:t>
            </a:r>
          </a:p>
        </p:txBody>
      </p:sp>
      <p:sp>
        <p:nvSpPr>
          <p:cNvPr id="21" name="Rectangle 20">
            <a:extLst>
              <a:ext uri="{FF2B5EF4-FFF2-40B4-BE49-F238E27FC236}">
                <a16:creationId xmlns:a16="http://schemas.microsoft.com/office/drawing/2014/main" id="{340755F4-E71B-4914-983D-72096246A1B6}"/>
              </a:ext>
            </a:extLst>
          </p:cNvPr>
          <p:cNvSpPr/>
          <p:nvPr/>
        </p:nvSpPr>
        <p:spPr>
          <a:xfrm>
            <a:off x="469509" y="1929024"/>
            <a:ext cx="11016475" cy="1077218"/>
          </a:xfrm>
          <a:prstGeom prst="rect">
            <a:avLst/>
          </a:prstGeom>
        </p:spPr>
        <p:txBody>
          <a:bodyPr wrap="square">
            <a:spAutoFit/>
          </a:bodyPr>
          <a:lstStyle/>
          <a:p>
            <a:r>
              <a:rPr lang="en-US" sz="1600"/>
              <a:t>model = linear_model.Lasso(alpha = #)		creates a Lasso linear regression model object.  alpha is the regularization</a:t>
            </a:r>
          </a:p>
          <a:p>
            <a:r>
              <a:rPr lang="en-US" sz="1600"/>
              <a:t>					parameter.   And can do Ridge instead.  Has an additional </a:t>
            </a:r>
            <a:r>
              <a:rPr lang="en-US" sz="1600" b="1"/>
              <a:t>fit_intercept =</a:t>
            </a:r>
          </a:p>
          <a:p>
            <a:r>
              <a:rPr lang="en-US" sz="1600" b="1"/>
              <a:t>					 True/False </a:t>
            </a:r>
            <a:r>
              <a:rPr lang="en-US" sz="1600"/>
              <a:t>argument.  And a </a:t>
            </a:r>
            <a:r>
              <a:rPr lang="en-US" sz="1600" b="1"/>
              <a:t>max_iter </a:t>
            </a:r>
            <a:r>
              <a:rPr lang="en-US" sz="1600"/>
              <a:t>parameter, for specifying maximum</a:t>
            </a:r>
          </a:p>
          <a:p>
            <a:r>
              <a:rPr lang="en-US" sz="1600"/>
              <a:t>					number of iterations acceptable.</a:t>
            </a:r>
          </a:p>
        </p:txBody>
      </p:sp>
      <p:sp>
        <p:nvSpPr>
          <p:cNvPr id="22" name="Rectangle 21">
            <a:extLst>
              <a:ext uri="{FF2B5EF4-FFF2-40B4-BE49-F238E27FC236}">
                <a16:creationId xmlns:a16="http://schemas.microsoft.com/office/drawing/2014/main" id="{1B9112DA-ABE1-4415-AD54-B802BD216614}"/>
              </a:ext>
            </a:extLst>
          </p:cNvPr>
          <p:cNvSpPr/>
          <p:nvPr/>
        </p:nvSpPr>
        <p:spPr>
          <a:xfrm>
            <a:off x="469508" y="5337298"/>
            <a:ext cx="11164772" cy="830997"/>
          </a:xfrm>
          <a:prstGeom prst="rect">
            <a:avLst/>
          </a:prstGeom>
        </p:spPr>
        <p:txBody>
          <a:bodyPr wrap="square">
            <a:spAutoFit/>
          </a:bodyPr>
          <a:lstStyle/>
          <a:p>
            <a:r>
              <a:rPr lang="en-US" sz="1600"/>
              <a:t>model.coef_				outputs the linear regression slope.  Yes, underscore should be there.</a:t>
            </a:r>
          </a:p>
          <a:p>
            <a:r>
              <a:rPr lang="en-US" sz="1600"/>
              <a:t>model.intercept_				outputs the linear regression intercept.</a:t>
            </a:r>
          </a:p>
          <a:p>
            <a:r>
              <a:rPr lang="en-US" sz="1600"/>
              <a:t>model.score(X</a:t>
            </a:r>
            <a:r>
              <a:rPr lang="en-US" sz="1600" baseline="-25000"/>
              <a:t>test</a:t>
            </a:r>
            <a:r>
              <a:rPr lang="en-US" sz="1600"/>
              <a:t>,y</a:t>
            </a:r>
            <a:r>
              <a:rPr lang="en-US" sz="1600" baseline="-25000"/>
              <a:t>test</a:t>
            </a:r>
            <a:r>
              <a:rPr lang="en-US" sz="1600"/>
              <a:t>)				outputs R</a:t>
            </a:r>
            <a:r>
              <a:rPr lang="en-US" sz="1600" baseline="30000"/>
              <a:t>2</a:t>
            </a:r>
            <a:r>
              <a:rPr lang="en-US" sz="1600"/>
              <a:t> score?  Can also do test on training data.</a:t>
            </a:r>
          </a:p>
        </p:txBody>
      </p:sp>
      <p:sp>
        <p:nvSpPr>
          <p:cNvPr id="9" name="TextBox 8">
            <a:extLst>
              <a:ext uri="{FF2B5EF4-FFF2-40B4-BE49-F238E27FC236}">
                <a16:creationId xmlns:a16="http://schemas.microsoft.com/office/drawing/2014/main" id="{BB0B12F5-5514-4CDD-8547-0D66306FFD7A}"/>
              </a:ext>
            </a:extLst>
          </p:cNvPr>
          <p:cNvSpPr txBox="1"/>
          <p:nvPr/>
        </p:nvSpPr>
        <p:spPr>
          <a:xfrm>
            <a:off x="469508" y="1505273"/>
            <a:ext cx="3557742" cy="338554"/>
          </a:xfrm>
          <a:prstGeom prst="rect">
            <a:avLst/>
          </a:prstGeom>
          <a:noFill/>
        </p:spPr>
        <p:txBody>
          <a:bodyPr wrap="square">
            <a:spAutoFit/>
          </a:bodyPr>
          <a:lstStyle/>
          <a:p>
            <a:r>
              <a:rPr lang="en-US" sz="1600" b="1"/>
              <a:t>from sklearn import linear_model</a:t>
            </a:r>
          </a:p>
        </p:txBody>
      </p:sp>
      <p:sp>
        <p:nvSpPr>
          <p:cNvPr id="7" name="TextBox 6">
            <a:extLst>
              <a:ext uri="{FF2B5EF4-FFF2-40B4-BE49-F238E27FC236}">
                <a16:creationId xmlns:a16="http://schemas.microsoft.com/office/drawing/2014/main" id="{2BD59723-02F0-0279-7785-B9286923F332}"/>
              </a:ext>
            </a:extLst>
          </p:cNvPr>
          <p:cNvSpPr txBox="1"/>
          <p:nvPr/>
        </p:nvSpPr>
        <p:spPr>
          <a:xfrm>
            <a:off x="9141615" y="396969"/>
            <a:ext cx="2687217" cy="584775"/>
          </a:xfrm>
          <a:prstGeom prst="rect">
            <a:avLst/>
          </a:prstGeom>
          <a:solidFill>
            <a:schemeClr val="accent2">
              <a:lumMod val="20000"/>
              <a:lumOff val="80000"/>
            </a:schemeClr>
          </a:solidFill>
        </p:spPr>
        <p:txBody>
          <a:bodyPr wrap="square" rtlCol="0">
            <a:spAutoFit/>
          </a:bodyPr>
          <a:lstStyle/>
          <a:p>
            <a:r>
              <a:rPr lang="en-US" sz="1600"/>
              <a:t>generally best to scale data first for lin regression.</a:t>
            </a:r>
          </a:p>
        </p:txBody>
      </p:sp>
      <p:sp>
        <p:nvSpPr>
          <p:cNvPr id="5" name="TextBox 4">
            <a:extLst>
              <a:ext uri="{FF2B5EF4-FFF2-40B4-BE49-F238E27FC236}">
                <a16:creationId xmlns:a16="http://schemas.microsoft.com/office/drawing/2014/main" id="{4B5B030D-6B03-8556-717C-A503C9C28483}"/>
              </a:ext>
            </a:extLst>
          </p:cNvPr>
          <p:cNvSpPr txBox="1"/>
          <p:nvPr/>
        </p:nvSpPr>
        <p:spPr>
          <a:xfrm>
            <a:off x="9141615" y="1151021"/>
            <a:ext cx="2351711" cy="584775"/>
          </a:xfrm>
          <a:prstGeom prst="rect">
            <a:avLst/>
          </a:prstGeom>
          <a:solidFill>
            <a:srgbClr val="0066FF"/>
          </a:solidFill>
        </p:spPr>
        <p:txBody>
          <a:bodyPr wrap="square" rtlCol="0">
            <a:spAutoFit/>
          </a:bodyPr>
          <a:lstStyle/>
          <a:p>
            <a:r>
              <a:rPr lang="en-US" sz="1600"/>
              <a:t>Can handle multi-output regression same way.</a:t>
            </a:r>
          </a:p>
        </p:txBody>
      </p:sp>
    </p:spTree>
    <p:extLst>
      <p:ext uri="{BB962C8B-B14F-4D97-AF65-F5344CB8AC3E}">
        <p14:creationId xmlns:p14="http://schemas.microsoft.com/office/powerpoint/2010/main" val="146263750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469508" y="3196909"/>
            <a:ext cx="11359324" cy="830997"/>
          </a:xfrm>
          <a:prstGeom prst="rect">
            <a:avLst/>
          </a:prstGeom>
        </p:spPr>
        <p:txBody>
          <a:bodyPr wrap="square">
            <a:spAutoFit/>
          </a:bodyPr>
          <a:lstStyle/>
          <a:p>
            <a:r>
              <a:rPr lang="en-US" sz="1600"/>
              <a:t>model.fit(X</a:t>
            </a:r>
            <a:r>
              <a:rPr lang="en-US" sz="1600" baseline="-25000"/>
              <a:t>train</a:t>
            </a:r>
            <a:r>
              <a:rPr lang="en-US" sz="1600"/>
              <a:t>,Y</a:t>
            </a:r>
            <a:r>
              <a:rPr lang="en-US" sz="1600" baseline="-25000"/>
              <a:t>train</a:t>
            </a:r>
            <a:r>
              <a:rPr lang="en-US" sz="1600"/>
              <a:t>)				does cv = 5 or 10 fold cross validation on X_train for all the alphas in the range,</a:t>
            </a:r>
          </a:p>
          <a:p>
            <a:r>
              <a:rPr lang="en-US" sz="1600"/>
              <a:t>					and it picks the best alpha.  Using the best alpha, it then retrains the model on</a:t>
            </a:r>
          </a:p>
          <a:p>
            <a:r>
              <a:rPr lang="en-US" sz="1600"/>
              <a:t>					the entire X_train.  </a:t>
            </a:r>
          </a:p>
        </p:txBody>
      </p:sp>
      <p:sp>
        <p:nvSpPr>
          <p:cNvPr id="3" name="Rectangle 2">
            <a:extLst>
              <a:ext uri="{FF2B5EF4-FFF2-40B4-BE49-F238E27FC236}">
                <a16:creationId xmlns:a16="http://schemas.microsoft.com/office/drawing/2014/main" id="{C9FF0876-164E-442B-9B99-2C547C2A0238}"/>
              </a:ext>
            </a:extLst>
          </p:cNvPr>
          <p:cNvSpPr/>
          <p:nvPr/>
        </p:nvSpPr>
        <p:spPr>
          <a:xfrm>
            <a:off x="3347337" y="196506"/>
            <a:ext cx="5188600" cy="461665"/>
          </a:xfrm>
          <a:prstGeom prst="rect">
            <a:avLst/>
          </a:prstGeom>
        </p:spPr>
        <p:txBody>
          <a:bodyPr wrap="none">
            <a:spAutoFit/>
          </a:bodyPr>
          <a:lstStyle/>
          <a:p>
            <a:r>
              <a:rPr lang="en-US" sz="2400" b="1" u="sng">
                <a:solidFill>
                  <a:srgbClr val="FF0000"/>
                </a:solidFill>
              </a:rPr>
              <a:t>sklearn: linear regression (Lasso/Ridge)</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8" y="1214257"/>
            <a:ext cx="7356968" cy="338554"/>
          </a:xfrm>
          <a:prstGeom prst="rect">
            <a:avLst/>
          </a:prstGeom>
          <a:noFill/>
        </p:spPr>
        <p:txBody>
          <a:bodyPr wrap="square" rtlCol="0">
            <a:spAutoFit/>
          </a:bodyPr>
          <a:lstStyle/>
          <a:p>
            <a:r>
              <a:rPr lang="en-US" sz="1600"/>
              <a:t>Lasso/Ridge regression also has a related class with built-in cross-validation.  </a:t>
            </a:r>
          </a:p>
        </p:txBody>
      </p:sp>
      <p:sp>
        <p:nvSpPr>
          <p:cNvPr id="20" name="Rectangle 19">
            <a:extLst>
              <a:ext uri="{FF2B5EF4-FFF2-40B4-BE49-F238E27FC236}">
                <a16:creationId xmlns:a16="http://schemas.microsoft.com/office/drawing/2014/main" id="{B60D370D-3589-48CB-BF53-E1CC60C69858}"/>
              </a:ext>
            </a:extLst>
          </p:cNvPr>
          <p:cNvSpPr/>
          <p:nvPr/>
        </p:nvSpPr>
        <p:spPr>
          <a:xfrm>
            <a:off x="469508" y="4256782"/>
            <a:ext cx="9669574" cy="338554"/>
          </a:xfrm>
          <a:prstGeom prst="rect">
            <a:avLst/>
          </a:prstGeom>
        </p:spPr>
        <p:txBody>
          <a:bodyPr wrap="square">
            <a:spAutoFit/>
          </a:bodyPr>
          <a:lstStyle/>
          <a:p>
            <a:r>
              <a:rPr lang="en-US" sz="1600"/>
              <a:t>model.predict(X</a:t>
            </a:r>
            <a:r>
              <a:rPr lang="en-US" sz="1600" baseline="-25000"/>
              <a:t>test</a:t>
            </a:r>
            <a:r>
              <a:rPr lang="en-US" sz="1600"/>
              <a:t>)				with the best alpha, it makes prediction on X_test.  </a:t>
            </a:r>
          </a:p>
        </p:txBody>
      </p:sp>
      <p:sp>
        <p:nvSpPr>
          <p:cNvPr id="21" name="Rectangle 20">
            <a:extLst>
              <a:ext uri="{FF2B5EF4-FFF2-40B4-BE49-F238E27FC236}">
                <a16:creationId xmlns:a16="http://schemas.microsoft.com/office/drawing/2014/main" id="{340755F4-E71B-4914-983D-72096246A1B6}"/>
              </a:ext>
            </a:extLst>
          </p:cNvPr>
          <p:cNvSpPr/>
          <p:nvPr/>
        </p:nvSpPr>
        <p:spPr>
          <a:xfrm>
            <a:off x="469508" y="2155566"/>
            <a:ext cx="11359324" cy="830997"/>
          </a:xfrm>
          <a:prstGeom prst="rect">
            <a:avLst/>
          </a:prstGeom>
        </p:spPr>
        <p:txBody>
          <a:bodyPr wrap="square">
            <a:spAutoFit/>
          </a:bodyPr>
          <a:lstStyle/>
          <a:p>
            <a:r>
              <a:rPr lang="en-US" sz="1600"/>
              <a:t>model = linear_model.LassoCV(alphas = list)		creates a LassoCV linear regression model object.  alphas is a custom list of</a:t>
            </a:r>
          </a:p>
          <a:p>
            <a:r>
              <a:rPr lang="en-US" sz="1600"/>
              <a:t>					alphas that you want to try.  The default setting is a list it determines from the</a:t>
            </a:r>
          </a:p>
          <a:p>
            <a:r>
              <a:rPr lang="en-US" sz="1600"/>
              <a:t>					data, and ranges over orders of magnitude.  </a:t>
            </a:r>
          </a:p>
        </p:txBody>
      </p:sp>
      <p:sp>
        <p:nvSpPr>
          <p:cNvPr id="22" name="Rectangle 21">
            <a:extLst>
              <a:ext uri="{FF2B5EF4-FFF2-40B4-BE49-F238E27FC236}">
                <a16:creationId xmlns:a16="http://schemas.microsoft.com/office/drawing/2014/main" id="{1B9112DA-ABE1-4415-AD54-B802BD216614}"/>
              </a:ext>
            </a:extLst>
          </p:cNvPr>
          <p:cNvSpPr/>
          <p:nvPr/>
        </p:nvSpPr>
        <p:spPr>
          <a:xfrm>
            <a:off x="469508" y="4909652"/>
            <a:ext cx="11164772" cy="1077218"/>
          </a:xfrm>
          <a:prstGeom prst="rect">
            <a:avLst/>
          </a:prstGeom>
        </p:spPr>
        <p:txBody>
          <a:bodyPr wrap="square">
            <a:spAutoFit/>
          </a:bodyPr>
          <a:lstStyle/>
          <a:p>
            <a:r>
              <a:rPr lang="en-US" sz="1600"/>
              <a:t>model.alpha_				returns the best alpha</a:t>
            </a:r>
          </a:p>
          <a:p>
            <a:r>
              <a:rPr lang="en-US" sz="1600"/>
              <a:t>model.coef_				outputs the linear regression slope.  Yes, underscore should be there.</a:t>
            </a:r>
          </a:p>
          <a:p>
            <a:r>
              <a:rPr lang="en-US" sz="1600"/>
              <a:t>model.intercept_				outputs the linear regression intercept.</a:t>
            </a:r>
          </a:p>
          <a:p>
            <a:r>
              <a:rPr lang="en-US" sz="1600"/>
              <a:t>model.score(X</a:t>
            </a:r>
            <a:r>
              <a:rPr lang="en-US" sz="1600" baseline="-25000"/>
              <a:t>test</a:t>
            </a:r>
            <a:r>
              <a:rPr lang="en-US" sz="1600"/>
              <a:t>,y</a:t>
            </a:r>
            <a:r>
              <a:rPr lang="en-US" sz="1600" baseline="-25000"/>
              <a:t>test</a:t>
            </a:r>
            <a:r>
              <a:rPr lang="en-US" sz="1600"/>
              <a:t>)				outputs R</a:t>
            </a:r>
            <a:r>
              <a:rPr lang="en-US" sz="1600" baseline="30000"/>
              <a:t>2</a:t>
            </a:r>
            <a:r>
              <a:rPr lang="en-US" sz="1600"/>
              <a:t> score?  Can also do test on training data.</a:t>
            </a:r>
          </a:p>
        </p:txBody>
      </p:sp>
      <p:sp>
        <p:nvSpPr>
          <p:cNvPr id="9" name="TextBox 8">
            <a:extLst>
              <a:ext uri="{FF2B5EF4-FFF2-40B4-BE49-F238E27FC236}">
                <a16:creationId xmlns:a16="http://schemas.microsoft.com/office/drawing/2014/main" id="{BB0B12F5-5514-4CDD-8547-0D66306FFD7A}"/>
              </a:ext>
            </a:extLst>
          </p:cNvPr>
          <p:cNvSpPr txBox="1"/>
          <p:nvPr/>
        </p:nvSpPr>
        <p:spPr>
          <a:xfrm>
            <a:off x="469508" y="1850506"/>
            <a:ext cx="3557742" cy="338554"/>
          </a:xfrm>
          <a:prstGeom prst="rect">
            <a:avLst/>
          </a:prstGeom>
          <a:noFill/>
        </p:spPr>
        <p:txBody>
          <a:bodyPr wrap="square">
            <a:spAutoFit/>
          </a:bodyPr>
          <a:lstStyle/>
          <a:p>
            <a:r>
              <a:rPr lang="en-US" sz="1600" b="1"/>
              <a:t>from sklearn import linear_model</a:t>
            </a:r>
          </a:p>
        </p:txBody>
      </p:sp>
    </p:spTree>
    <p:extLst>
      <p:ext uri="{BB962C8B-B14F-4D97-AF65-F5344CB8AC3E}">
        <p14:creationId xmlns:p14="http://schemas.microsoft.com/office/powerpoint/2010/main" val="353154509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271815" y="219034"/>
            <a:ext cx="2351926" cy="461665"/>
          </a:xfrm>
          <a:prstGeom prst="rect">
            <a:avLst/>
          </a:prstGeom>
        </p:spPr>
        <p:txBody>
          <a:bodyPr wrap="none">
            <a:spAutoFit/>
          </a:bodyPr>
          <a:lstStyle/>
          <a:p>
            <a:r>
              <a:rPr lang="en-US" sz="2400" b="1" u="sng">
                <a:solidFill>
                  <a:srgbClr val="FF0000"/>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9" y="856238"/>
            <a:ext cx="2524703" cy="338554"/>
          </a:xfrm>
          <a:prstGeom prst="rect">
            <a:avLst/>
          </a:prstGeom>
          <a:noFill/>
        </p:spPr>
        <p:txBody>
          <a:bodyPr wrap="square" rtlCol="0">
            <a:spAutoFit/>
          </a:bodyPr>
          <a:lstStyle/>
          <a:p>
            <a:r>
              <a:rPr lang="en-US" sz="1600"/>
              <a:t>example,</a:t>
            </a:r>
          </a:p>
        </p:txBody>
      </p:sp>
      <p:pic>
        <p:nvPicPr>
          <p:cNvPr id="7" name="Picture 6">
            <a:extLst>
              <a:ext uri="{FF2B5EF4-FFF2-40B4-BE49-F238E27FC236}">
                <a16:creationId xmlns:a16="http://schemas.microsoft.com/office/drawing/2014/main" id="{FF25EB89-ADE3-5E7C-322C-EF014D69B1F8}"/>
              </a:ext>
            </a:extLst>
          </p:cNvPr>
          <p:cNvPicPr>
            <a:picLocks noChangeAspect="1"/>
          </p:cNvPicPr>
          <p:nvPr/>
        </p:nvPicPr>
        <p:blipFill>
          <a:blip r:embed="rId3"/>
          <a:stretch>
            <a:fillRect/>
          </a:stretch>
        </p:blipFill>
        <p:spPr>
          <a:xfrm>
            <a:off x="540774" y="1194792"/>
            <a:ext cx="6571144" cy="3144126"/>
          </a:xfrm>
          <a:prstGeom prst="rect">
            <a:avLst/>
          </a:prstGeom>
        </p:spPr>
      </p:pic>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176208D4-E2AC-117E-13D4-621ACFE8E045}"/>
                  </a:ext>
                </a:extLst>
              </p14:cNvPr>
              <p14:cNvContentPartPr/>
              <p14:nvPr/>
            </p14:nvContentPartPr>
            <p14:xfrm>
              <a:off x="5721431" y="3147822"/>
              <a:ext cx="618480" cy="30960"/>
            </p14:xfrm>
          </p:contentPart>
        </mc:Choice>
        <mc:Fallback xmlns="">
          <p:pic>
            <p:nvPicPr>
              <p:cNvPr id="8" name="Ink 7">
                <a:extLst>
                  <a:ext uri="{FF2B5EF4-FFF2-40B4-BE49-F238E27FC236}">
                    <a16:creationId xmlns:a16="http://schemas.microsoft.com/office/drawing/2014/main" id="{176208D4-E2AC-117E-13D4-621ACFE8E045}"/>
                  </a:ext>
                </a:extLst>
              </p:cNvPr>
              <p:cNvPicPr/>
              <p:nvPr/>
            </p:nvPicPr>
            <p:blipFill>
              <a:blip r:embed="rId5"/>
              <a:stretch>
                <a:fillRect/>
              </a:stretch>
            </p:blipFill>
            <p:spPr>
              <a:xfrm>
                <a:off x="5712431" y="3138716"/>
                <a:ext cx="636120" cy="48808"/>
              </a:xfrm>
              <a:prstGeom prst="rect">
                <a:avLst/>
              </a:prstGeom>
            </p:spPr>
          </p:pic>
        </mc:Fallback>
      </mc:AlternateContent>
      <p:sp>
        <p:nvSpPr>
          <p:cNvPr id="10" name="TextBox 9">
            <a:extLst>
              <a:ext uri="{FF2B5EF4-FFF2-40B4-BE49-F238E27FC236}">
                <a16:creationId xmlns:a16="http://schemas.microsoft.com/office/drawing/2014/main" id="{63B666B9-A92F-AF12-BC12-AE0CEC624CC6}"/>
              </a:ext>
            </a:extLst>
          </p:cNvPr>
          <p:cNvSpPr txBox="1"/>
          <p:nvPr/>
        </p:nvSpPr>
        <p:spPr>
          <a:xfrm>
            <a:off x="6623741" y="2917172"/>
            <a:ext cx="3106993" cy="523220"/>
          </a:xfrm>
          <a:prstGeom prst="rect">
            <a:avLst/>
          </a:prstGeom>
          <a:noFill/>
        </p:spPr>
        <p:txBody>
          <a:bodyPr wrap="square" rtlCol="0">
            <a:spAutoFit/>
          </a:bodyPr>
          <a:lstStyle/>
          <a:p>
            <a:r>
              <a:rPr lang="en-US" sz="1400"/>
              <a:t>the alpha values for doing the regression.</a:t>
            </a:r>
          </a:p>
        </p:txBody>
      </p:sp>
      <p:sp>
        <p:nvSpPr>
          <p:cNvPr id="2" name="TextBox 1">
            <a:extLst>
              <a:ext uri="{FF2B5EF4-FFF2-40B4-BE49-F238E27FC236}">
                <a16:creationId xmlns:a16="http://schemas.microsoft.com/office/drawing/2014/main" id="{3E15142C-432B-31F3-967A-544839D0C0C1}"/>
              </a:ext>
            </a:extLst>
          </p:cNvPr>
          <p:cNvSpPr txBox="1"/>
          <p:nvPr/>
        </p:nvSpPr>
        <p:spPr>
          <a:xfrm>
            <a:off x="469508" y="4683734"/>
            <a:ext cx="3161198" cy="338554"/>
          </a:xfrm>
          <a:prstGeom prst="rect">
            <a:avLst/>
          </a:prstGeom>
          <a:noFill/>
        </p:spPr>
        <p:txBody>
          <a:bodyPr wrap="square" rtlCol="0">
            <a:spAutoFit/>
          </a:bodyPr>
          <a:lstStyle/>
          <a:p>
            <a:r>
              <a:rPr lang="en-US" sz="1600"/>
              <a:t>here’s doing the RidgeCV guy,</a:t>
            </a:r>
          </a:p>
        </p:txBody>
      </p:sp>
      <p:pic>
        <p:nvPicPr>
          <p:cNvPr id="5" name="Picture 4">
            <a:extLst>
              <a:ext uri="{FF2B5EF4-FFF2-40B4-BE49-F238E27FC236}">
                <a16:creationId xmlns:a16="http://schemas.microsoft.com/office/drawing/2014/main" id="{FAEC26AC-5933-7886-EBB1-6190060D57D1}"/>
              </a:ext>
            </a:extLst>
          </p:cNvPr>
          <p:cNvPicPr>
            <a:picLocks noChangeAspect="1"/>
          </p:cNvPicPr>
          <p:nvPr/>
        </p:nvPicPr>
        <p:blipFill>
          <a:blip r:embed="rId6"/>
          <a:stretch>
            <a:fillRect/>
          </a:stretch>
        </p:blipFill>
        <p:spPr>
          <a:xfrm>
            <a:off x="540774" y="5252882"/>
            <a:ext cx="3161198" cy="798447"/>
          </a:xfrm>
          <a:prstGeom prst="rect">
            <a:avLst/>
          </a:prstGeom>
        </p:spPr>
      </p:pic>
      <p:pic>
        <p:nvPicPr>
          <p:cNvPr id="6" name="Picture 5">
            <a:extLst>
              <a:ext uri="{FF2B5EF4-FFF2-40B4-BE49-F238E27FC236}">
                <a16:creationId xmlns:a16="http://schemas.microsoft.com/office/drawing/2014/main" id="{A796519C-A197-8462-8655-76A1F099F520}"/>
              </a:ext>
            </a:extLst>
          </p:cNvPr>
          <p:cNvPicPr>
            <a:picLocks noChangeAspect="1"/>
          </p:cNvPicPr>
          <p:nvPr/>
        </p:nvPicPr>
        <p:blipFill>
          <a:blip r:embed="rId7"/>
          <a:stretch>
            <a:fillRect/>
          </a:stretch>
        </p:blipFill>
        <p:spPr>
          <a:xfrm>
            <a:off x="5663136" y="5158859"/>
            <a:ext cx="1921210" cy="452592"/>
          </a:xfrm>
          <a:prstGeom prst="rect">
            <a:avLst/>
          </a:prstGeom>
        </p:spPr>
      </p:pic>
      <p:pic>
        <p:nvPicPr>
          <p:cNvPr id="9" name="Picture 8">
            <a:extLst>
              <a:ext uri="{FF2B5EF4-FFF2-40B4-BE49-F238E27FC236}">
                <a16:creationId xmlns:a16="http://schemas.microsoft.com/office/drawing/2014/main" id="{DC3F607B-4F6C-E24E-21BC-8DC21500A29C}"/>
              </a:ext>
            </a:extLst>
          </p:cNvPr>
          <p:cNvPicPr>
            <a:picLocks noChangeAspect="1"/>
          </p:cNvPicPr>
          <p:nvPr/>
        </p:nvPicPr>
        <p:blipFill>
          <a:blip r:embed="rId8"/>
          <a:stretch>
            <a:fillRect/>
          </a:stretch>
        </p:blipFill>
        <p:spPr>
          <a:xfrm>
            <a:off x="5689347" y="5701079"/>
            <a:ext cx="1943268" cy="419136"/>
          </a:xfrm>
          <a:prstGeom prst="rect">
            <a:avLst/>
          </a:prstGeom>
        </p:spPr>
      </p:pic>
      <mc:AlternateContent xmlns:mc="http://schemas.openxmlformats.org/markup-compatibility/2006" xmlns:p14="http://schemas.microsoft.com/office/powerpoint/2010/main">
        <mc:Choice Requires="p14">
          <p:contentPart p14:bwMode="auto" r:id="rId9">
            <p14:nvContentPartPr>
              <p14:cNvPr id="11" name="Ink 10">
                <a:extLst>
                  <a:ext uri="{FF2B5EF4-FFF2-40B4-BE49-F238E27FC236}">
                    <a16:creationId xmlns:a16="http://schemas.microsoft.com/office/drawing/2014/main" id="{85BB30C9-2122-A904-993D-2E8CD967202F}"/>
                  </a:ext>
                </a:extLst>
              </p14:cNvPr>
              <p14:cNvContentPartPr/>
              <p14:nvPr/>
            </p14:nvContentPartPr>
            <p14:xfrm>
              <a:off x="4204249" y="5598388"/>
              <a:ext cx="775440" cy="152280"/>
            </p14:xfrm>
          </p:contentPart>
        </mc:Choice>
        <mc:Fallback xmlns="">
          <p:pic>
            <p:nvPicPr>
              <p:cNvPr id="11" name="Ink 10">
                <a:extLst>
                  <a:ext uri="{FF2B5EF4-FFF2-40B4-BE49-F238E27FC236}">
                    <a16:creationId xmlns:a16="http://schemas.microsoft.com/office/drawing/2014/main" id="{85BB30C9-2122-A904-993D-2E8CD967202F}"/>
                  </a:ext>
                </a:extLst>
              </p:cNvPr>
              <p:cNvPicPr/>
              <p:nvPr/>
            </p:nvPicPr>
            <p:blipFill>
              <a:blip r:embed="rId10"/>
              <a:stretch>
                <a:fillRect/>
              </a:stretch>
            </p:blipFill>
            <p:spPr>
              <a:xfrm>
                <a:off x="4195609" y="5589388"/>
                <a:ext cx="793080" cy="169920"/>
              </a:xfrm>
              <a:prstGeom prst="rect">
                <a:avLst/>
              </a:prstGeom>
            </p:spPr>
          </p:pic>
        </mc:Fallback>
      </mc:AlternateContent>
    </p:spTree>
    <p:extLst>
      <p:ext uri="{BB962C8B-B14F-4D97-AF65-F5344CB8AC3E}">
        <p14:creationId xmlns:p14="http://schemas.microsoft.com/office/powerpoint/2010/main" val="123843105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469505" y="3176295"/>
            <a:ext cx="10916250" cy="584775"/>
          </a:xfrm>
          <a:prstGeom prst="rect">
            <a:avLst/>
          </a:prstGeom>
        </p:spPr>
        <p:txBody>
          <a:bodyPr wrap="square">
            <a:spAutoFit/>
          </a:bodyPr>
          <a:lstStyle/>
          <a:p>
            <a:r>
              <a:rPr lang="en-US" sz="1600"/>
              <a:t>model.fit(X</a:t>
            </a:r>
            <a:r>
              <a:rPr lang="en-US" sz="1600" baseline="-25000"/>
              <a:t>train</a:t>
            </a:r>
            <a:r>
              <a:rPr lang="en-US" sz="1600"/>
              <a:t>,Y</a:t>
            </a:r>
            <a:r>
              <a:rPr lang="en-US" sz="1600" baseline="-25000"/>
              <a:t>train</a:t>
            </a:r>
            <a:r>
              <a:rPr lang="en-US" sz="1600"/>
              <a:t>)			creates a model = basically just stores coordinates of the classes I guess.  Y_train,</a:t>
            </a:r>
          </a:p>
          <a:p>
            <a:r>
              <a:rPr lang="en-US" sz="1600"/>
              <a:t>				would be just be a list of integers: 0, 1, 2, etc., representing the different classes.  </a:t>
            </a:r>
          </a:p>
        </p:txBody>
      </p:sp>
      <p:sp>
        <p:nvSpPr>
          <p:cNvPr id="3" name="Rectangle 2">
            <a:extLst>
              <a:ext uri="{FF2B5EF4-FFF2-40B4-BE49-F238E27FC236}">
                <a16:creationId xmlns:a16="http://schemas.microsoft.com/office/drawing/2014/main" id="{C9FF0876-164E-442B-9B99-2C547C2A0238}"/>
              </a:ext>
            </a:extLst>
          </p:cNvPr>
          <p:cNvSpPr/>
          <p:nvPr/>
        </p:nvSpPr>
        <p:spPr>
          <a:xfrm>
            <a:off x="4403628" y="159495"/>
            <a:ext cx="1838965" cy="461665"/>
          </a:xfrm>
          <a:prstGeom prst="rect">
            <a:avLst/>
          </a:prstGeom>
        </p:spPr>
        <p:txBody>
          <a:bodyPr wrap="none">
            <a:spAutoFit/>
          </a:bodyPr>
          <a:lstStyle/>
          <a:p>
            <a:r>
              <a:rPr lang="en-US" sz="2400" b="1" u="sng">
                <a:solidFill>
                  <a:srgbClr val="0066FF"/>
                </a:solidFill>
              </a:rPr>
              <a:t>sklearn: KNN</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5" y="1033067"/>
            <a:ext cx="4425122" cy="338554"/>
          </a:xfrm>
          <a:prstGeom prst="rect">
            <a:avLst/>
          </a:prstGeom>
          <a:noFill/>
        </p:spPr>
        <p:txBody>
          <a:bodyPr wrap="square" rtlCol="0">
            <a:spAutoFit/>
          </a:bodyPr>
          <a:lstStyle/>
          <a:p>
            <a:r>
              <a:rPr lang="en-US" sz="1600"/>
              <a:t>Here’s some stuff for KNN classifier,</a:t>
            </a:r>
          </a:p>
        </p:txBody>
      </p:sp>
      <p:sp>
        <p:nvSpPr>
          <p:cNvPr id="21" name="Rectangle 20">
            <a:extLst>
              <a:ext uri="{FF2B5EF4-FFF2-40B4-BE49-F238E27FC236}">
                <a16:creationId xmlns:a16="http://schemas.microsoft.com/office/drawing/2014/main" id="{340755F4-E71B-4914-983D-72096246A1B6}"/>
              </a:ext>
            </a:extLst>
          </p:cNvPr>
          <p:cNvSpPr/>
          <p:nvPr/>
        </p:nvSpPr>
        <p:spPr>
          <a:xfrm>
            <a:off x="469505" y="2283170"/>
            <a:ext cx="11103058" cy="584775"/>
          </a:xfrm>
          <a:prstGeom prst="rect">
            <a:avLst/>
          </a:prstGeom>
        </p:spPr>
        <p:txBody>
          <a:bodyPr wrap="square">
            <a:spAutoFit/>
          </a:bodyPr>
          <a:lstStyle/>
          <a:p>
            <a:r>
              <a:rPr lang="en-US" sz="1600"/>
              <a:t>model = KNeighborsClassifier()		creates a KNN model object.  Some optional arguments are:</a:t>
            </a:r>
          </a:p>
          <a:p>
            <a:r>
              <a:rPr lang="en-US" sz="1600"/>
              <a:t>				</a:t>
            </a:r>
            <a:r>
              <a:rPr lang="en-US" sz="1600" b="1"/>
              <a:t>n_neighbors </a:t>
            </a:r>
            <a:r>
              <a:rPr lang="en-US" sz="1600"/>
              <a:t>= that would be ‘K’</a:t>
            </a:r>
          </a:p>
        </p:txBody>
      </p:sp>
      <p:sp>
        <p:nvSpPr>
          <p:cNvPr id="9" name="TextBox 8">
            <a:extLst>
              <a:ext uri="{FF2B5EF4-FFF2-40B4-BE49-F238E27FC236}">
                <a16:creationId xmlns:a16="http://schemas.microsoft.com/office/drawing/2014/main" id="{BB0B12F5-5514-4CDD-8547-0D66306FFD7A}"/>
              </a:ext>
            </a:extLst>
          </p:cNvPr>
          <p:cNvSpPr txBox="1"/>
          <p:nvPr/>
        </p:nvSpPr>
        <p:spPr>
          <a:xfrm>
            <a:off x="469509" y="1783528"/>
            <a:ext cx="4889072" cy="338554"/>
          </a:xfrm>
          <a:prstGeom prst="rect">
            <a:avLst/>
          </a:prstGeom>
          <a:noFill/>
        </p:spPr>
        <p:txBody>
          <a:bodyPr wrap="square">
            <a:spAutoFit/>
          </a:bodyPr>
          <a:lstStyle/>
          <a:p>
            <a:r>
              <a:rPr lang="en-US" sz="1600" b="1"/>
              <a:t>from sklearn.neighbors import KNeighborsClassifier</a:t>
            </a:r>
          </a:p>
        </p:txBody>
      </p:sp>
      <p:sp>
        <p:nvSpPr>
          <p:cNvPr id="5" name="Rectangle 4">
            <a:extLst>
              <a:ext uri="{FF2B5EF4-FFF2-40B4-BE49-F238E27FC236}">
                <a16:creationId xmlns:a16="http://schemas.microsoft.com/office/drawing/2014/main" id="{7BFB44BB-3C58-0FDA-464B-B787B27C97C5}"/>
              </a:ext>
            </a:extLst>
          </p:cNvPr>
          <p:cNvSpPr/>
          <p:nvPr/>
        </p:nvSpPr>
        <p:spPr>
          <a:xfrm>
            <a:off x="469505" y="3815131"/>
            <a:ext cx="10690108" cy="584775"/>
          </a:xfrm>
          <a:prstGeom prst="rect">
            <a:avLst/>
          </a:prstGeom>
        </p:spPr>
        <p:txBody>
          <a:bodyPr wrap="square">
            <a:spAutoFit/>
          </a:bodyPr>
          <a:lstStyle/>
          <a:p>
            <a:r>
              <a:rPr lang="en-US" sz="1600"/>
              <a:t>model.predict(X</a:t>
            </a:r>
            <a:r>
              <a:rPr lang="en-US" sz="1600" baseline="-25000"/>
              <a:t>test</a:t>
            </a:r>
            <a:r>
              <a:rPr lang="en-US" sz="1600"/>
              <a:t>)			returns prediction(s).  I guess it just compares the coordinates in X_test to those in</a:t>
            </a:r>
          </a:p>
          <a:p>
            <a:r>
              <a:rPr lang="en-US" sz="1600"/>
              <a:t>				X_train and determines identity (from y_train) of k nearest neighbors.  </a:t>
            </a:r>
          </a:p>
        </p:txBody>
      </p:sp>
      <p:sp>
        <p:nvSpPr>
          <p:cNvPr id="6" name="Rectangle 5">
            <a:extLst>
              <a:ext uri="{FF2B5EF4-FFF2-40B4-BE49-F238E27FC236}">
                <a16:creationId xmlns:a16="http://schemas.microsoft.com/office/drawing/2014/main" id="{05E8DB39-27D6-879A-1AEF-7265AD9E60DD}"/>
              </a:ext>
            </a:extLst>
          </p:cNvPr>
          <p:cNvSpPr/>
          <p:nvPr/>
        </p:nvSpPr>
        <p:spPr>
          <a:xfrm>
            <a:off x="469505" y="4791483"/>
            <a:ext cx="11103058" cy="1077218"/>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accuracy score, i.e., correct predictions/total predictions.  Can also do test on</a:t>
            </a:r>
          </a:p>
          <a:p>
            <a:r>
              <a:rPr lang="en-US" sz="1600"/>
              <a:t>				training data. Y_test, would be just be a list of integers: 0, 1, 2, etc., representing the</a:t>
            </a:r>
          </a:p>
          <a:p>
            <a:r>
              <a:rPr lang="en-US" sz="1600"/>
              <a:t>				different classes.  </a:t>
            </a:r>
          </a:p>
          <a:p>
            <a:endParaRPr lang="en-US" sz="1600"/>
          </a:p>
        </p:txBody>
      </p:sp>
      <p:sp>
        <p:nvSpPr>
          <p:cNvPr id="7" name="TextBox 6">
            <a:extLst>
              <a:ext uri="{FF2B5EF4-FFF2-40B4-BE49-F238E27FC236}">
                <a16:creationId xmlns:a16="http://schemas.microsoft.com/office/drawing/2014/main" id="{BB52F050-FD80-3521-6AAD-01DF188CC5FA}"/>
              </a:ext>
            </a:extLst>
          </p:cNvPr>
          <p:cNvSpPr txBox="1"/>
          <p:nvPr/>
        </p:nvSpPr>
        <p:spPr>
          <a:xfrm>
            <a:off x="8630816" y="589598"/>
            <a:ext cx="2687217" cy="584775"/>
          </a:xfrm>
          <a:prstGeom prst="rect">
            <a:avLst/>
          </a:prstGeom>
          <a:solidFill>
            <a:schemeClr val="accent2">
              <a:lumMod val="20000"/>
              <a:lumOff val="80000"/>
            </a:schemeClr>
          </a:solidFill>
        </p:spPr>
        <p:txBody>
          <a:bodyPr wrap="square" rtlCol="0">
            <a:spAutoFit/>
          </a:bodyPr>
          <a:lstStyle/>
          <a:p>
            <a:r>
              <a:rPr lang="en-US" sz="1600"/>
              <a:t>generally best to scale data first for KNN classification.</a:t>
            </a:r>
          </a:p>
        </p:txBody>
      </p:sp>
    </p:spTree>
    <p:extLst>
      <p:ext uri="{BB962C8B-B14F-4D97-AF65-F5344CB8AC3E}">
        <p14:creationId xmlns:p14="http://schemas.microsoft.com/office/powerpoint/2010/main" val="51684089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03628" y="159495"/>
            <a:ext cx="2351926" cy="461665"/>
          </a:xfrm>
          <a:prstGeom prst="rect">
            <a:avLst/>
          </a:prstGeom>
        </p:spPr>
        <p:txBody>
          <a:bodyPr wrap="none">
            <a:spAutoFit/>
          </a:bodyPr>
          <a:lstStyle/>
          <a:p>
            <a:r>
              <a:rPr lang="en-US" sz="2400" b="1" u="sng">
                <a:solidFill>
                  <a:srgbClr val="0066FF"/>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5" y="1033067"/>
            <a:ext cx="4425122" cy="338554"/>
          </a:xfrm>
          <a:prstGeom prst="rect">
            <a:avLst/>
          </a:prstGeom>
          <a:noFill/>
        </p:spPr>
        <p:txBody>
          <a:bodyPr wrap="square" rtlCol="0">
            <a:spAutoFit/>
          </a:bodyPr>
          <a:lstStyle/>
          <a:p>
            <a:r>
              <a:rPr lang="en-US" sz="1600"/>
              <a:t>Using KNN to classify iris,</a:t>
            </a:r>
          </a:p>
        </p:txBody>
      </p:sp>
      <p:pic>
        <p:nvPicPr>
          <p:cNvPr id="7" name="Picture 6">
            <a:extLst>
              <a:ext uri="{FF2B5EF4-FFF2-40B4-BE49-F238E27FC236}">
                <a16:creationId xmlns:a16="http://schemas.microsoft.com/office/drawing/2014/main" id="{D51FAF68-26B6-EB84-932C-B4F847A554DA}"/>
              </a:ext>
            </a:extLst>
          </p:cNvPr>
          <p:cNvPicPr>
            <a:picLocks noChangeAspect="1"/>
          </p:cNvPicPr>
          <p:nvPr/>
        </p:nvPicPr>
        <p:blipFill>
          <a:blip r:embed="rId3"/>
          <a:stretch>
            <a:fillRect/>
          </a:stretch>
        </p:blipFill>
        <p:spPr>
          <a:xfrm>
            <a:off x="521272" y="1485247"/>
            <a:ext cx="6646950" cy="2823220"/>
          </a:xfrm>
          <a:prstGeom prst="rect">
            <a:avLst/>
          </a:prstGeom>
        </p:spPr>
      </p:pic>
      <p:pic>
        <p:nvPicPr>
          <p:cNvPr id="8" name="Picture 7">
            <a:extLst>
              <a:ext uri="{FF2B5EF4-FFF2-40B4-BE49-F238E27FC236}">
                <a16:creationId xmlns:a16="http://schemas.microsoft.com/office/drawing/2014/main" id="{D63273E3-1053-CA8F-BC21-8DCE96A8D9EB}"/>
              </a:ext>
            </a:extLst>
          </p:cNvPr>
          <p:cNvPicPr>
            <a:picLocks noChangeAspect="1"/>
          </p:cNvPicPr>
          <p:nvPr/>
        </p:nvPicPr>
        <p:blipFill>
          <a:blip r:embed="rId4"/>
          <a:stretch>
            <a:fillRect/>
          </a:stretch>
        </p:blipFill>
        <p:spPr>
          <a:xfrm>
            <a:off x="521271" y="5052685"/>
            <a:ext cx="2015452" cy="821834"/>
          </a:xfrm>
          <a:prstGeom prst="rect">
            <a:avLst/>
          </a:prstGeom>
        </p:spPr>
      </p:pic>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6B59DAC4-3F84-223D-7F3E-26AF024FDA3F}"/>
                  </a:ext>
                </a:extLst>
              </p14:cNvPr>
              <p14:cNvContentPartPr/>
              <p14:nvPr/>
            </p14:nvContentPartPr>
            <p14:xfrm>
              <a:off x="1646895" y="4522908"/>
              <a:ext cx="207720" cy="483120"/>
            </p14:xfrm>
          </p:contentPart>
        </mc:Choice>
        <mc:Fallback xmlns="">
          <p:pic>
            <p:nvPicPr>
              <p:cNvPr id="10" name="Ink 9">
                <a:extLst>
                  <a:ext uri="{FF2B5EF4-FFF2-40B4-BE49-F238E27FC236}">
                    <a16:creationId xmlns:a16="http://schemas.microsoft.com/office/drawing/2014/main" id="{6B59DAC4-3F84-223D-7F3E-26AF024FDA3F}"/>
                  </a:ext>
                </a:extLst>
              </p:cNvPr>
              <p:cNvPicPr/>
              <p:nvPr/>
            </p:nvPicPr>
            <p:blipFill>
              <a:blip r:embed="rId6"/>
              <a:stretch>
                <a:fillRect/>
              </a:stretch>
            </p:blipFill>
            <p:spPr>
              <a:xfrm>
                <a:off x="1637895" y="4513908"/>
                <a:ext cx="225360" cy="500760"/>
              </a:xfrm>
              <a:prstGeom prst="rect">
                <a:avLst/>
              </a:prstGeom>
            </p:spPr>
          </p:pic>
        </mc:Fallback>
      </mc:AlternateContent>
    </p:spTree>
    <p:extLst>
      <p:ext uri="{BB962C8B-B14F-4D97-AF65-F5344CB8AC3E}">
        <p14:creationId xmlns:p14="http://schemas.microsoft.com/office/powerpoint/2010/main" val="328048605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469504" y="4502761"/>
            <a:ext cx="7228251" cy="769441"/>
          </a:xfrm>
          <a:prstGeom prst="rect">
            <a:avLst/>
          </a:prstGeom>
        </p:spPr>
        <p:txBody>
          <a:bodyPr wrap="square">
            <a:spAutoFit/>
          </a:bodyPr>
          <a:lstStyle/>
          <a:p>
            <a:r>
              <a:rPr lang="en-US" sz="1600"/>
              <a:t>model.fit(X</a:t>
            </a:r>
            <a:r>
              <a:rPr lang="en-US" sz="1600" baseline="-25000"/>
              <a:t>train</a:t>
            </a:r>
            <a:r>
              <a:rPr lang="en-US" sz="1600"/>
              <a:t>,Y</a:t>
            </a:r>
            <a:r>
              <a:rPr lang="en-US" sz="1600" baseline="-25000"/>
              <a:t>train</a:t>
            </a:r>
            <a:r>
              <a:rPr lang="en-US" sz="1600"/>
              <a:t>)			</a:t>
            </a:r>
            <a:r>
              <a:rPr lang="en-US" sz="1400"/>
              <a:t>fits the training data.  Y_train would just be a</a:t>
            </a:r>
          </a:p>
          <a:p>
            <a:r>
              <a:rPr lang="en-US" sz="1400"/>
              <a:t>				list of integers in 1-1 correspondence to the</a:t>
            </a:r>
          </a:p>
          <a:p>
            <a:r>
              <a:rPr lang="en-US" sz="1400"/>
              <a:t>				various classes.</a:t>
            </a:r>
            <a:endParaRPr lang="en-US" sz="1600"/>
          </a:p>
        </p:txBody>
      </p:sp>
      <p:sp>
        <p:nvSpPr>
          <p:cNvPr id="3" name="Rectangle 2">
            <a:extLst>
              <a:ext uri="{FF2B5EF4-FFF2-40B4-BE49-F238E27FC236}">
                <a16:creationId xmlns:a16="http://schemas.microsoft.com/office/drawing/2014/main" id="{C9FF0876-164E-442B-9B99-2C547C2A0238}"/>
              </a:ext>
            </a:extLst>
          </p:cNvPr>
          <p:cNvSpPr/>
          <p:nvPr/>
        </p:nvSpPr>
        <p:spPr>
          <a:xfrm>
            <a:off x="3736259" y="239347"/>
            <a:ext cx="4407425" cy="461665"/>
          </a:xfrm>
          <a:prstGeom prst="rect">
            <a:avLst/>
          </a:prstGeom>
        </p:spPr>
        <p:txBody>
          <a:bodyPr wrap="none">
            <a:spAutoFit/>
          </a:bodyPr>
          <a:lstStyle/>
          <a:p>
            <a:r>
              <a:rPr lang="en-US" sz="2400" b="1" u="sng">
                <a:solidFill>
                  <a:srgbClr val="00B050"/>
                </a:solidFill>
              </a:rPr>
              <a:t>sklearn: Support Vector Classifier</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4" y="900428"/>
            <a:ext cx="4425122" cy="338554"/>
          </a:xfrm>
          <a:prstGeom prst="rect">
            <a:avLst/>
          </a:prstGeom>
          <a:noFill/>
        </p:spPr>
        <p:txBody>
          <a:bodyPr wrap="square" rtlCol="0">
            <a:spAutoFit/>
          </a:bodyPr>
          <a:lstStyle/>
          <a:p>
            <a:r>
              <a:rPr lang="en-US" sz="1600"/>
              <a:t>Here’s some stuff for support vector machines.  </a:t>
            </a:r>
          </a:p>
        </p:txBody>
      </p:sp>
      <p:sp>
        <p:nvSpPr>
          <p:cNvPr id="21" name="Rectangle 20">
            <a:extLst>
              <a:ext uri="{FF2B5EF4-FFF2-40B4-BE49-F238E27FC236}">
                <a16:creationId xmlns:a16="http://schemas.microsoft.com/office/drawing/2014/main" id="{340755F4-E71B-4914-983D-72096246A1B6}"/>
              </a:ext>
            </a:extLst>
          </p:cNvPr>
          <p:cNvSpPr/>
          <p:nvPr/>
        </p:nvSpPr>
        <p:spPr>
          <a:xfrm>
            <a:off x="469509" y="1582690"/>
            <a:ext cx="11548319" cy="2739211"/>
          </a:xfrm>
          <a:prstGeom prst="rect">
            <a:avLst/>
          </a:prstGeom>
        </p:spPr>
        <p:txBody>
          <a:bodyPr wrap="square">
            <a:spAutoFit/>
          </a:bodyPr>
          <a:lstStyle/>
          <a:p>
            <a:r>
              <a:rPr lang="en-US" sz="1600"/>
              <a:t>model = SVC()			creates a support vector machine model object.  Some optional arguments are:</a:t>
            </a:r>
          </a:p>
          <a:p>
            <a:r>
              <a:rPr lang="en-US" sz="1600"/>
              <a:t>				</a:t>
            </a:r>
            <a:r>
              <a:rPr lang="en-US" sz="1400" b="1"/>
              <a:t>random_state </a:t>
            </a:r>
            <a:r>
              <a:rPr lang="en-US" sz="1400"/>
              <a:t>= random seed.  </a:t>
            </a:r>
          </a:p>
          <a:p>
            <a:r>
              <a:rPr lang="en-US" sz="1400"/>
              <a:t>				</a:t>
            </a:r>
            <a:r>
              <a:rPr lang="en-US" sz="1400" b="1"/>
              <a:t>kernel</a:t>
            </a:r>
            <a:r>
              <a:rPr lang="en-US" sz="1400"/>
              <a:t> = “rbf”, “poly”, “sigmoid”, “linear”, etc.  usually rbf (radial basis function) works best for curvy. </a:t>
            </a:r>
          </a:p>
          <a:p>
            <a:r>
              <a:rPr lang="en-US" sz="1400"/>
              <a:t>				And linear for linear.  This governs how it translates points to higher dimensional space (unless kernel =</a:t>
            </a:r>
          </a:p>
          <a:p>
            <a:r>
              <a:rPr lang="en-US" sz="1400"/>
              <a:t>				linear) to facilitate drawing  boundaries around classes.  </a:t>
            </a:r>
          </a:p>
          <a:p>
            <a:r>
              <a:rPr lang="en-US" sz="1400"/>
              <a:t>				</a:t>
            </a:r>
            <a:r>
              <a:rPr lang="en-US" sz="1400" b="1"/>
              <a:t>C</a:t>
            </a:r>
            <a:r>
              <a:rPr lang="en-US" sz="1400"/>
              <a:t> = #, typically integer around (1,100).  1 is default.  higher C means higher penalty for misclassifications,</a:t>
            </a:r>
          </a:p>
          <a:p>
            <a:r>
              <a:rPr lang="en-US" sz="1400"/>
              <a:t>				and relatively lower penalty for small gap between class points and decision boundary.  So higher C </a:t>
            </a:r>
          </a:p>
          <a:p>
            <a:r>
              <a:rPr lang="en-US" sz="1400"/>
              <a:t>				possibly overfits.</a:t>
            </a:r>
            <a:r>
              <a:rPr lang="en-US" sz="1400" b="1"/>
              <a:t> gamma</a:t>
            </a:r>
            <a:r>
              <a:rPr lang="en-US" sz="1400"/>
              <a:t> = #, typically around (0.001, 1) controls the distance the influence of points</a:t>
            </a:r>
          </a:p>
          <a:p>
            <a:r>
              <a:rPr lang="en-US" sz="1400"/>
              <a:t>				extend apropos making the basis kernel?  If gamms is low, then distance is high, then many points will</a:t>
            </a:r>
          </a:p>
          <a:p>
            <a:r>
              <a:rPr lang="en-US" sz="1400"/>
              <a:t>				control the surface, and it will therefore be only moderately curvy?  If make gamma high enough, then</a:t>
            </a:r>
          </a:p>
          <a:p>
            <a:r>
              <a:rPr lang="en-US" sz="1400"/>
              <a:t>				distance is low, and so the surface can be more responsive to the points, making it curvier.  It gamma &gt; 1 or 				so, then it can start drawing disconnected surfaces it seems.  </a:t>
            </a:r>
          </a:p>
        </p:txBody>
      </p:sp>
      <p:sp>
        <p:nvSpPr>
          <p:cNvPr id="9" name="TextBox 8">
            <a:extLst>
              <a:ext uri="{FF2B5EF4-FFF2-40B4-BE49-F238E27FC236}">
                <a16:creationId xmlns:a16="http://schemas.microsoft.com/office/drawing/2014/main" id="{BB0B12F5-5514-4CDD-8547-0D66306FFD7A}"/>
              </a:ext>
            </a:extLst>
          </p:cNvPr>
          <p:cNvSpPr txBox="1"/>
          <p:nvPr/>
        </p:nvSpPr>
        <p:spPr>
          <a:xfrm>
            <a:off x="469509" y="1240364"/>
            <a:ext cx="2942285" cy="338554"/>
          </a:xfrm>
          <a:prstGeom prst="rect">
            <a:avLst/>
          </a:prstGeom>
          <a:noFill/>
        </p:spPr>
        <p:txBody>
          <a:bodyPr wrap="square">
            <a:spAutoFit/>
          </a:bodyPr>
          <a:lstStyle/>
          <a:p>
            <a:r>
              <a:rPr lang="en-US" sz="1600" b="1"/>
              <a:t>from sklearn.svm import SVC</a:t>
            </a:r>
          </a:p>
        </p:txBody>
      </p:sp>
      <p:sp>
        <p:nvSpPr>
          <p:cNvPr id="5" name="Rectangle 4">
            <a:extLst>
              <a:ext uri="{FF2B5EF4-FFF2-40B4-BE49-F238E27FC236}">
                <a16:creationId xmlns:a16="http://schemas.microsoft.com/office/drawing/2014/main" id="{7BFB44BB-3C58-0FDA-464B-B787B27C97C5}"/>
              </a:ext>
            </a:extLst>
          </p:cNvPr>
          <p:cNvSpPr/>
          <p:nvPr/>
        </p:nvSpPr>
        <p:spPr>
          <a:xfrm>
            <a:off x="469504" y="5338194"/>
            <a:ext cx="5950960" cy="338554"/>
          </a:xfrm>
          <a:prstGeom prst="rect">
            <a:avLst/>
          </a:prstGeom>
        </p:spPr>
        <p:txBody>
          <a:bodyPr wrap="square">
            <a:spAutoFit/>
          </a:bodyPr>
          <a:lstStyle/>
          <a:p>
            <a:r>
              <a:rPr lang="en-US" sz="1600"/>
              <a:t>model.predict(X</a:t>
            </a:r>
            <a:r>
              <a:rPr lang="en-US" sz="1600" baseline="-25000"/>
              <a:t>test</a:t>
            </a:r>
            <a:r>
              <a:rPr lang="en-US" sz="1600"/>
              <a:t>)			</a:t>
            </a:r>
            <a:r>
              <a:rPr lang="en-US" sz="1400"/>
              <a:t>returns prediction(s)</a:t>
            </a:r>
            <a:endParaRPr lang="en-US" sz="1600"/>
          </a:p>
        </p:txBody>
      </p:sp>
      <p:sp>
        <p:nvSpPr>
          <p:cNvPr id="8" name="TextBox 7">
            <a:extLst>
              <a:ext uri="{FF2B5EF4-FFF2-40B4-BE49-F238E27FC236}">
                <a16:creationId xmlns:a16="http://schemas.microsoft.com/office/drawing/2014/main" id="{E8A9DAAB-A3C3-A2D4-C3CA-91D8A5D15B44}"/>
              </a:ext>
            </a:extLst>
          </p:cNvPr>
          <p:cNvSpPr txBox="1"/>
          <p:nvPr/>
        </p:nvSpPr>
        <p:spPr>
          <a:xfrm>
            <a:off x="7878404" y="4567337"/>
            <a:ext cx="3923071" cy="1077218"/>
          </a:xfrm>
          <a:prstGeom prst="rect">
            <a:avLst/>
          </a:prstGeom>
          <a:noFill/>
          <a:ln>
            <a:solidFill>
              <a:srgbClr val="FF0000"/>
            </a:solidFill>
          </a:ln>
        </p:spPr>
        <p:txBody>
          <a:bodyPr wrap="square">
            <a:spAutoFit/>
          </a:bodyPr>
          <a:lstStyle/>
          <a:p>
            <a:r>
              <a:rPr lang="en-US" sz="1600"/>
              <a:t>FYI, the X training and testing data has to be scaled first (column values scaled so that mean = 0, std.dev. = 1).  Can use the </a:t>
            </a:r>
            <a:r>
              <a:rPr lang="en-US" sz="1600" i="1"/>
              <a:t>scale</a:t>
            </a:r>
            <a:r>
              <a:rPr lang="en-US" sz="1600"/>
              <a:t> function from sklearn.preprocessing library.</a:t>
            </a:r>
          </a:p>
        </p:txBody>
      </p:sp>
      <p:sp>
        <p:nvSpPr>
          <p:cNvPr id="6" name="Rectangle 5">
            <a:extLst>
              <a:ext uri="{FF2B5EF4-FFF2-40B4-BE49-F238E27FC236}">
                <a16:creationId xmlns:a16="http://schemas.microsoft.com/office/drawing/2014/main" id="{05E8DB39-27D6-879A-1AEF-7265AD9E60DD}"/>
              </a:ext>
            </a:extLst>
          </p:cNvPr>
          <p:cNvSpPr/>
          <p:nvPr/>
        </p:nvSpPr>
        <p:spPr>
          <a:xfrm>
            <a:off x="469504" y="5879824"/>
            <a:ext cx="11103057" cy="769441"/>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a:t>
            </a:r>
            <a:r>
              <a:rPr lang="en-US" sz="1400"/>
              <a:t>outputs accuracy score, i.e., correct predictions/total predictions.  Can also do test </a:t>
            </a:r>
          </a:p>
          <a:p>
            <a:r>
              <a:rPr lang="en-US" sz="1400"/>
              <a:t>				on training data.  Y_test would just be a lits of integers in 1-1 correspondence to the</a:t>
            </a:r>
          </a:p>
          <a:p>
            <a:r>
              <a:rPr lang="en-US" sz="1400"/>
              <a:t>				various classes. </a:t>
            </a:r>
          </a:p>
        </p:txBody>
      </p:sp>
    </p:spTree>
    <p:extLst>
      <p:ext uri="{BB962C8B-B14F-4D97-AF65-F5344CB8AC3E}">
        <p14:creationId xmlns:p14="http://schemas.microsoft.com/office/powerpoint/2010/main" val="23603265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0E34E-E3FE-F8EF-B3EA-A33BEF259CF2}"/>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A2035A55-C7E8-3635-6CD2-9B047F69CCDC}"/>
              </a:ext>
            </a:extLst>
          </p:cNvPr>
          <p:cNvSpPr/>
          <p:nvPr/>
        </p:nvSpPr>
        <p:spPr>
          <a:xfrm>
            <a:off x="4288965" y="111581"/>
            <a:ext cx="3187283" cy="461665"/>
          </a:xfrm>
          <a:prstGeom prst="rect">
            <a:avLst/>
          </a:prstGeom>
        </p:spPr>
        <p:txBody>
          <a:bodyPr wrap="none">
            <a:spAutoFit/>
          </a:bodyPr>
          <a:lstStyle/>
          <a:p>
            <a:r>
              <a:rPr lang="en-US" sz="2400" b="1" u="sng">
                <a:solidFill>
                  <a:srgbClr val="7030A0"/>
                </a:solidFill>
              </a:rPr>
              <a:t>sklearn: word-encoding</a:t>
            </a:r>
          </a:p>
        </p:txBody>
      </p:sp>
      <p:sp>
        <p:nvSpPr>
          <p:cNvPr id="20" name="TextBox 19">
            <a:extLst>
              <a:ext uri="{FF2B5EF4-FFF2-40B4-BE49-F238E27FC236}">
                <a16:creationId xmlns:a16="http://schemas.microsoft.com/office/drawing/2014/main" id="{276B54B2-FABB-33EC-8567-E138DB3902EE}"/>
              </a:ext>
            </a:extLst>
          </p:cNvPr>
          <p:cNvSpPr txBox="1"/>
          <p:nvPr/>
        </p:nvSpPr>
        <p:spPr>
          <a:xfrm>
            <a:off x="390331" y="1094629"/>
            <a:ext cx="10619791" cy="954107"/>
          </a:xfrm>
          <a:prstGeom prst="rect">
            <a:avLst/>
          </a:prstGeom>
          <a:noFill/>
        </p:spPr>
        <p:txBody>
          <a:bodyPr wrap="square">
            <a:spAutoFit/>
          </a:bodyPr>
          <a:lstStyle/>
          <a:p>
            <a:r>
              <a:rPr lang="en-US" sz="1400"/>
              <a:t>If we have an input column in a df, say, with a bunch of text as entries, we can convert this to numerical data in a one-hot-encoding kind of sense.  For instance, if we have a series/list of sayings, we’d count the number of unique words in the entire list, and create a feature vector whose ‘unit vectors’ are these words.  And the component of the saying along the “word” direction would be the number of times the “word” appears in the saying.  But with TF-IDF, we use the following formula:</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82206293-19A0-16AC-D1B9-93A8E2D3699B}"/>
                  </a:ext>
                </a:extLst>
              </p14:cNvPr>
              <p14:cNvContentPartPr/>
              <p14:nvPr/>
            </p14:nvContentPartPr>
            <p14:xfrm>
              <a:off x="4015596" y="3211933"/>
              <a:ext cx="708120" cy="596880"/>
            </p14:xfrm>
          </p:contentPart>
        </mc:Choice>
        <mc:Fallback xmlns="">
          <p:pic>
            <p:nvPicPr>
              <p:cNvPr id="8" name="Ink 7">
                <a:extLst>
                  <a:ext uri="{FF2B5EF4-FFF2-40B4-BE49-F238E27FC236}">
                    <a16:creationId xmlns:a16="http://schemas.microsoft.com/office/drawing/2014/main" id="{82206293-19A0-16AC-D1B9-93A8E2D3699B}"/>
                  </a:ext>
                </a:extLst>
              </p:cNvPr>
              <p:cNvPicPr/>
              <p:nvPr/>
            </p:nvPicPr>
            <p:blipFill>
              <a:blip r:embed="rId4"/>
              <a:stretch>
                <a:fillRect/>
              </a:stretch>
            </p:blipFill>
            <p:spPr>
              <a:xfrm>
                <a:off x="4009476" y="3205813"/>
                <a:ext cx="720360" cy="609120"/>
              </a:xfrm>
              <a:prstGeom prst="rect">
                <a:avLst/>
              </a:prstGeom>
            </p:spPr>
          </p:pic>
        </mc:Fallback>
      </mc:AlternateContent>
      <p:sp>
        <p:nvSpPr>
          <p:cNvPr id="12" name="TextBox 11">
            <a:extLst>
              <a:ext uri="{FF2B5EF4-FFF2-40B4-BE49-F238E27FC236}">
                <a16:creationId xmlns:a16="http://schemas.microsoft.com/office/drawing/2014/main" id="{A2C38D1B-1178-442A-EB2B-BCB3DC34B3D0}"/>
              </a:ext>
            </a:extLst>
          </p:cNvPr>
          <p:cNvSpPr txBox="1"/>
          <p:nvPr/>
        </p:nvSpPr>
        <p:spPr>
          <a:xfrm>
            <a:off x="4873006" y="3554632"/>
            <a:ext cx="5075853" cy="769441"/>
          </a:xfrm>
          <a:prstGeom prst="rect">
            <a:avLst/>
          </a:prstGeom>
          <a:noFill/>
        </p:spPr>
        <p:txBody>
          <a:bodyPr wrap="square" rtlCol="0">
            <a:spAutoFit/>
          </a:bodyPr>
          <a:lstStyle/>
          <a:p>
            <a:r>
              <a:rPr lang="en-US" sz="1400"/>
              <a:t>n</a:t>
            </a:r>
            <a:r>
              <a:rPr lang="en-US" sz="1400" baseline="-25000"/>
              <a:t>w</a:t>
            </a:r>
            <a:r>
              <a:rPr lang="en-US" sz="1400"/>
              <a:t>(t) is the number of words in the document that are the term.</a:t>
            </a:r>
          </a:p>
          <a:p>
            <a:r>
              <a:rPr lang="en-US" sz="1600"/>
              <a:t>n</a:t>
            </a:r>
            <a:r>
              <a:rPr lang="en-US" sz="1400" baseline="-25000"/>
              <a:t>d</a:t>
            </a:r>
            <a:r>
              <a:rPr lang="en-US" sz="1400"/>
              <a:t> is the number of documents total.  </a:t>
            </a:r>
          </a:p>
          <a:p>
            <a:r>
              <a:rPr lang="en-US" sz="1400"/>
              <a:t>n</a:t>
            </a:r>
            <a:r>
              <a:rPr lang="en-US" sz="1400" baseline="-25000"/>
              <a:t>d</a:t>
            </a:r>
            <a:r>
              <a:rPr lang="en-US" sz="1400"/>
              <a:t>(t) is the number of documents that contain the term.</a:t>
            </a:r>
            <a:endParaRPr lang="en-US"/>
          </a:p>
        </p:txBody>
      </p:sp>
      <p:graphicFrame>
        <p:nvGraphicFramePr>
          <p:cNvPr id="2" name="Object 1">
            <a:extLst>
              <a:ext uri="{FF2B5EF4-FFF2-40B4-BE49-F238E27FC236}">
                <a16:creationId xmlns:a16="http://schemas.microsoft.com/office/drawing/2014/main" id="{A6F226B3-8109-E0D7-72F1-11CBD46391CE}"/>
              </a:ext>
            </a:extLst>
          </p:cNvPr>
          <p:cNvGraphicFramePr>
            <a:graphicFrameLocks noChangeAspect="1"/>
          </p:cNvGraphicFramePr>
          <p:nvPr>
            <p:extLst>
              <p:ext uri="{D42A27DB-BD31-4B8C-83A1-F6EECF244321}">
                <p14:modId xmlns:p14="http://schemas.microsoft.com/office/powerpoint/2010/main" val="144732944"/>
              </p:ext>
            </p:extLst>
          </p:nvPr>
        </p:nvGraphicFramePr>
        <p:xfrm>
          <a:off x="490178" y="2423786"/>
          <a:ext cx="3306696" cy="1086587"/>
        </p:xfrm>
        <a:graphic>
          <a:graphicData uri="http://schemas.openxmlformats.org/presentationml/2006/ole">
            <mc:AlternateContent xmlns:mc="http://schemas.openxmlformats.org/markup-compatibility/2006">
              <mc:Choice xmlns:v="urn:schemas-microsoft-com:vml" Requires="v">
                <p:oleObj name="Equation" r:id="rId5" imgW="2237444" imgH="734371" progId="Equation.DSMT4">
                  <p:embed/>
                </p:oleObj>
              </mc:Choice>
              <mc:Fallback>
                <p:oleObj name="Equation" r:id="rId5" imgW="2237444" imgH="734371" progId="Equation.DSMT4">
                  <p:embed/>
                  <p:pic>
                    <p:nvPicPr>
                      <p:cNvPr id="0" name=""/>
                      <p:cNvPicPr/>
                      <p:nvPr/>
                    </p:nvPicPr>
                    <p:blipFill>
                      <a:blip r:embed="rId6"/>
                      <a:stretch>
                        <a:fillRect/>
                      </a:stretch>
                    </p:blipFill>
                    <p:spPr>
                      <a:xfrm>
                        <a:off x="490178" y="2423786"/>
                        <a:ext cx="3306696" cy="1086587"/>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ED94AE06-A133-9C76-6D56-5756C367AB1D}"/>
              </a:ext>
            </a:extLst>
          </p:cNvPr>
          <p:cNvSpPr txBox="1"/>
          <p:nvPr/>
        </p:nvSpPr>
        <p:spPr>
          <a:xfrm>
            <a:off x="489493" y="4539215"/>
            <a:ext cx="10619791" cy="738664"/>
          </a:xfrm>
          <a:prstGeom prst="rect">
            <a:avLst/>
          </a:prstGeom>
          <a:noFill/>
        </p:spPr>
        <p:txBody>
          <a:bodyPr wrap="square">
            <a:spAutoFit/>
          </a:bodyPr>
          <a:lstStyle/>
          <a:p>
            <a:r>
              <a:rPr lang="en-US" sz="1400"/>
              <a:t>Can see the term is weighted more heavily (IDF(t)) if n</a:t>
            </a:r>
            <a:r>
              <a:rPr lang="en-US" sz="1400" baseline="-25000"/>
              <a:t>d</a:t>
            </a:r>
            <a:r>
              <a:rPr lang="en-US" sz="1400"/>
              <a:t>(t) = 1, so that the word only appears in that document.  If it appears in all documents, then n</a:t>
            </a:r>
            <a:r>
              <a:rPr lang="en-US" sz="1400" baseline="-25000"/>
              <a:t>d</a:t>
            </a:r>
            <a:r>
              <a:rPr lang="en-US" sz="1400"/>
              <a:t>(t) = n</a:t>
            </a:r>
            <a:r>
              <a:rPr lang="en-US" sz="1400" baseline="-25000"/>
              <a:t>d</a:t>
            </a:r>
            <a:r>
              <a:rPr lang="en-US" sz="1400"/>
              <a:t> and the IDF(t) weighting factor = 1, the smallest value.  And it is weighted smallest because it is so common and so serves little to distinguish one document from another.  </a:t>
            </a:r>
          </a:p>
        </p:txBody>
      </p:sp>
    </p:spTree>
    <p:extLst>
      <p:ext uri="{BB962C8B-B14F-4D97-AF65-F5344CB8AC3E}">
        <p14:creationId xmlns:p14="http://schemas.microsoft.com/office/powerpoint/2010/main" val="34621512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5F91AB-FDE2-03DC-A941-666BA0EFBC6A}"/>
              </a:ext>
            </a:extLst>
          </p:cNvPr>
          <p:cNvSpPr/>
          <p:nvPr/>
        </p:nvSpPr>
        <p:spPr>
          <a:xfrm>
            <a:off x="3736259" y="239347"/>
            <a:ext cx="2351926" cy="461665"/>
          </a:xfrm>
          <a:prstGeom prst="rect">
            <a:avLst/>
          </a:prstGeom>
        </p:spPr>
        <p:txBody>
          <a:bodyPr wrap="none">
            <a:spAutoFit/>
          </a:bodyPr>
          <a:lstStyle/>
          <a:p>
            <a:r>
              <a:rPr lang="en-US" sz="2400" b="1" u="sng">
                <a:solidFill>
                  <a:srgbClr val="00B050"/>
                </a:solidFill>
              </a:rPr>
              <a:t>sklearn: example</a:t>
            </a:r>
          </a:p>
        </p:txBody>
      </p:sp>
      <p:pic>
        <p:nvPicPr>
          <p:cNvPr id="3" name="Picture 2">
            <a:extLst>
              <a:ext uri="{FF2B5EF4-FFF2-40B4-BE49-F238E27FC236}">
                <a16:creationId xmlns:a16="http://schemas.microsoft.com/office/drawing/2014/main" id="{15A70D43-2518-0864-D564-008BA2F64464}"/>
              </a:ext>
            </a:extLst>
          </p:cNvPr>
          <p:cNvPicPr>
            <a:picLocks noChangeAspect="1"/>
          </p:cNvPicPr>
          <p:nvPr/>
        </p:nvPicPr>
        <p:blipFill>
          <a:blip r:embed="rId3"/>
          <a:stretch>
            <a:fillRect/>
          </a:stretch>
        </p:blipFill>
        <p:spPr>
          <a:xfrm>
            <a:off x="525457" y="2473301"/>
            <a:ext cx="7483488" cy="2933954"/>
          </a:xfrm>
          <a:prstGeom prst="rect">
            <a:avLst/>
          </a:prstGeom>
        </p:spPr>
      </p:pic>
      <p:pic>
        <p:nvPicPr>
          <p:cNvPr id="6" name="Picture 5">
            <a:extLst>
              <a:ext uri="{FF2B5EF4-FFF2-40B4-BE49-F238E27FC236}">
                <a16:creationId xmlns:a16="http://schemas.microsoft.com/office/drawing/2014/main" id="{57D5AC83-9768-4003-AF25-97A707568EF1}"/>
              </a:ext>
            </a:extLst>
          </p:cNvPr>
          <p:cNvPicPr>
            <a:picLocks noChangeAspect="1"/>
          </p:cNvPicPr>
          <p:nvPr/>
        </p:nvPicPr>
        <p:blipFill>
          <a:blip r:embed="rId4"/>
          <a:stretch>
            <a:fillRect/>
          </a:stretch>
        </p:blipFill>
        <p:spPr>
          <a:xfrm>
            <a:off x="525457" y="1008294"/>
            <a:ext cx="4640982" cy="1242168"/>
          </a:xfrm>
          <a:prstGeom prst="rect">
            <a:avLst/>
          </a:prstGeom>
        </p:spPr>
      </p:pic>
      <p:pic>
        <p:nvPicPr>
          <p:cNvPr id="7" name="Picture 6">
            <a:extLst>
              <a:ext uri="{FF2B5EF4-FFF2-40B4-BE49-F238E27FC236}">
                <a16:creationId xmlns:a16="http://schemas.microsoft.com/office/drawing/2014/main" id="{ADA8C628-1EAF-52ED-1AAE-1ACD047E1C2C}"/>
              </a:ext>
            </a:extLst>
          </p:cNvPr>
          <p:cNvPicPr>
            <a:picLocks noChangeAspect="1"/>
          </p:cNvPicPr>
          <p:nvPr/>
        </p:nvPicPr>
        <p:blipFill>
          <a:blip r:embed="rId5"/>
          <a:stretch>
            <a:fillRect/>
          </a:stretch>
        </p:blipFill>
        <p:spPr>
          <a:xfrm>
            <a:off x="8656382" y="4573119"/>
            <a:ext cx="3010161" cy="2065199"/>
          </a:xfrm>
          <a:prstGeom prst="rect">
            <a:avLst/>
          </a:prstGeom>
        </p:spPr>
      </p:pic>
    </p:spTree>
    <p:extLst>
      <p:ext uri="{BB962C8B-B14F-4D97-AF65-F5344CB8AC3E}">
        <p14:creationId xmlns:p14="http://schemas.microsoft.com/office/powerpoint/2010/main" val="2369273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434954" y="756691"/>
            <a:ext cx="6742594" cy="338554"/>
          </a:xfrm>
          <a:prstGeom prst="rect">
            <a:avLst/>
          </a:prstGeom>
          <a:noFill/>
        </p:spPr>
        <p:txBody>
          <a:bodyPr wrap="square" rtlCol="0">
            <a:spAutoFit/>
          </a:bodyPr>
          <a:lstStyle/>
          <a:p>
            <a:r>
              <a:rPr lang="en-US" sz="1600"/>
              <a:t>kind of continuing on with my SVM program.  Can do a PCA analysis of data….  </a:t>
            </a:r>
          </a:p>
        </p:txBody>
      </p:sp>
      <p:pic>
        <p:nvPicPr>
          <p:cNvPr id="14" name="Picture 13">
            <a:extLst>
              <a:ext uri="{FF2B5EF4-FFF2-40B4-BE49-F238E27FC236}">
                <a16:creationId xmlns:a16="http://schemas.microsoft.com/office/drawing/2014/main" id="{FAC00513-6D72-0A9B-701B-84A580550CEA}"/>
              </a:ext>
            </a:extLst>
          </p:cNvPr>
          <p:cNvPicPr>
            <a:picLocks noChangeAspect="1"/>
          </p:cNvPicPr>
          <p:nvPr/>
        </p:nvPicPr>
        <p:blipFill>
          <a:blip r:embed="rId3"/>
          <a:stretch>
            <a:fillRect/>
          </a:stretch>
        </p:blipFill>
        <p:spPr>
          <a:xfrm>
            <a:off x="564142" y="4217908"/>
            <a:ext cx="4309139" cy="2079628"/>
          </a:xfrm>
          <a:prstGeom prst="rect">
            <a:avLst/>
          </a:prstGeom>
        </p:spPr>
      </p:pic>
      <p:pic>
        <p:nvPicPr>
          <p:cNvPr id="15" name="Picture 14">
            <a:extLst>
              <a:ext uri="{FF2B5EF4-FFF2-40B4-BE49-F238E27FC236}">
                <a16:creationId xmlns:a16="http://schemas.microsoft.com/office/drawing/2014/main" id="{1307B6FD-DC07-EE99-25C9-1440DE5558F3}"/>
              </a:ext>
            </a:extLst>
          </p:cNvPr>
          <p:cNvPicPr>
            <a:picLocks noChangeAspect="1"/>
          </p:cNvPicPr>
          <p:nvPr/>
        </p:nvPicPr>
        <p:blipFill>
          <a:blip r:embed="rId4"/>
          <a:stretch>
            <a:fillRect/>
          </a:stretch>
        </p:blipFill>
        <p:spPr>
          <a:xfrm>
            <a:off x="564142" y="3375351"/>
            <a:ext cx="6131623" cy="579296"/>
          </a:xfrm>
          <a:prstGeom prst="rect">
            <a:avLst/>
          </a:prstGeom>
        </p:spPr>
      </p:pic>
      <p:pic>
        <p:nvPicPr>
          <p:cNvPr id="16" name="Picture 15">
            <a:extLst>
              <a:ext uri="{FF2B5EF4-FFF2-40B4-BE49-F238E27FC236}">
                <a16:creationId xmlns:a16="http://schemas.microsoft.com/office/drawing/2014/main" id="{6CFF283E-51F8-FC81-272C-8C9842D70E53}"/>
              </a:ext>
            </a:extLst>
          </p:cNvPr>
          <p:cNvPicPr>
            <a:picLocks noChangeAspect="1"/>
          </p:cNvPicPr>
          <p:nvPr/>
        </p:nvPicPr>
        <p:blipFill>
          <a:blip r:embed="rId5"/>
          <a:stretch>
            <a:fillRect/>
          </a:stretch>
        </p:blipFill>
        <p:spPr>
          <a:xfrm>
            <a:off x="7318721" y="3954647"/>
            <a:ext cx="3620827" cy="2734284"/>
          </a:xfrm>
          <a:prstGeom prst="rect">
            <a:avLst/>
          </a:prstGeom>
        </p:spPr>
      </p:pic>
      <p:pic>
        <p:nvPicPr>
          <p:cNvPr id="17" name="Picture 16">
            <a:extLst>
              <a:ext uri="{FF2B5EF4-FFF2-40B4-BE49-F238E27FC236}">
                <a16:creationId xmlns:a16="http://schemas.microsoft.com/office/drawing/2014/main" id="{494E5F40-60F0-9905-A9A5-CCD352A4F94C}"/>
              </a:ext>
            </a:extLst>
          </p:cNvPr>
          <p:cNvPicPr>
            <a:picLocks noChangeAspect="1"/>
          </p:cNvPicPr>
          <p:nvPr/>
        </p:nvPicPr>
        <p:blipFill>
          <a:blip r:embed="rId6"/>
          <a:stretch>
            <a:fillRect/>
          </a:stretch>
        </p:blipFill>
        <p:spPr>
          <a:xfrm>
            <a:off x="564142" y="1351087"/>
            <a:ext cx="5182784" cy="1358594"/>
          </a:xfrm>
          <a:prstGeom prst="rect">
            <a:avLst/>
          </a:prstGeom>
        </p:spPr>
      </p:pic>
      <p:sp>
        <p:nvSpPr>
          <p:cNvPr id="18" name="TextBox 17">
            <a:extLst>
              <a:ext uri="{FF2B5EF4-FFF2-40B4-BE49-F238E27FC236}">
                <a16:creationId xmlns:a16="http://schemas.microsoft.com/office/drawing/2014/main" id="{93910C74-2A6A-A6FC-2112-47D85B63B7B7}"/>
              </a:ext>
            </a:extLst>
          </p:cNvPr>
          <p:cNvSpPr txBox="1"/>
          <p:nvPr/>
        </p:nvSpPr>
        <p:spPr>
          <a:xfrm>
            <a:off x="490398" y="2804313"/>
            <a:ext cx="5059910" cy="307777"/>
          </a:xfrm>
          <a:prstGeom prst="rect">
            <a:avLst/>
          </a:prstGeom>
          <a:noFill/>
        </p:spPr>
        <p:txBody>
          <a:bodyPr wrap="square" rtlCol="0">
            <a:spAutoFit/>
          </a:bodyPr>
          <a:lstStyle/>
          <a:p>
            <a:r>
              <a:rPr lang="en-US" sz="1400"/>
              <a:t>…downloaded some data and everything…</a:t>
            </a:r>
          </a:p>
        </p:txBody>
      </p:sp>
      <mc:AlternateContent xmlns:mc="http://schemas.openxmlformats.org/markup-compatibility/2006" xmlns:p14="http://schemas.microsoft.com/office/powerpoint/2010/main">
        <mc:Choice Requires="p14">
          <p:contentPart p14:bwMode="auto" r:id="rId7">
            <p14:nvContentPartPr>
              <p14:cNvPr id="19" name="Ink 18">
                <a:extLst>
                  <a:ext uri="{FF2B5EF4-FFF2-40B4-BE49-F238E27FC236}">
                    <a16:creationId xmlns:a16="http://schemas.microsoft.com/office/drawing/2014/main" id="{C6BDA8D5-E267-2F11-CEB4-03BD4E93237C}"/>
                  </a:ext>
                </a:extLst>
              </p14:cNvPr>
              <p14:cNvContentPartPr/>
              <p14:nvPr/>
            </p14:nvContentPartPr>
            <p14:xfrm>
              <a:off x="8681655" y="3346428"/>
              <a:ext cx="188280" cy="449280"/>
            </p14:xfrm>
          </p:contentPart>
        </mc:Choice>
        <mc:Fallback xmlns="">
          <p:pic>
            <p:nvPicPr>
              <p:cNvPr id="19" name="Ink 18">
                <a:extLst>
                  <a:ext uri="{FF2B5EF4-FFF2-40B4-BE49-F238E27FC236}">
                    <a16:creationId xmlns:a16="http://schemas.microsoft.com/office/drawing/2014/main" id="{C6BDA8D5-E267-2F11-CEB4-03BD4E93237C}"/>
                  </a:ext>
                </a:extLst>
              </p:cNvPr>
              <p:cNvPicPr/>
              <p:nvPr/>
            </p:nvPicPr>
            <p:blipFill>
              <a:blip r:embed="rId8"/>
              <a:stretch>
                <a:fillRect/>
              </a:stretch>
            </p:blipFill>
            <p:spPr>
              <a:xfrm>
                <a:off x="8673015" y="3337428"/>
                <a:ext cx="205920" cy="466920"/>
              </a:xfrm>
              <a:prstGeom prst="rect">
                <a:avLst/>
              </a:prstGeom>
            </p:spPr>
          </p:pic>
        </mc:Fallback>
      </mc:AlternateContent>
      <p:sp>
        <p:nvSpPr>
          <p:cNvPr id="20" name="TextBox 19">
            <a:extLst>
              <a:ext uri="{FF2B5EF4-FFF2-40B4-BE49-F238E27FC236}">
                <a16:creationId xmlns:a16="http://schemas.microsoft.com/office/drawing/2014/main" id="{30598A91-48F7-8FEC-0F65-E8442FA41961}"/>
              </a:ext>
            </a:extLst>
          </p:cNvPr>
          <p:cNvSpPr txBox="1"/>
          <p:nvPr/>
        </p:nvSpPr>
        <p:spPr>
          <a:xfrm>
            <a:off x="7318721" y="1788651"/>
            <a:ext cx="4344620" cy="1323439"/>
          </a:xfrm>
          <a:prstGeom prst="rect">
            <a:avLst/>
          </a:prstGeom>
          <a:noFill/>
        </p:spPr>
        <p:txBody>
          <a:bodyPr wrap="square" rtlCol="0">
            <a:spAutoFit/>
          </a:bodyPr>
          <a:lstStyle/>
          <a:p>
            <a:r>
              <a:rPr lang="en-US" sz="1600"/>
              <a:t>also known as scree plot.  And it shows that one column has the clearly most substantial contribution to the variation.  But there is no clear cutoff after that.  So trying to reduce the dimensionality of the data is probably inadvisable.</a:t>
            </a:r>
          </a:p>
        </p:txBody>
      </p:sp>
      <p:sp>
        <p:nvSpPr>
          <p:cNvPr id="2" name="Rectangle 1">
            <a:extLst>
              <a:ext uri="{FF2B5EF4-FFF2-40B4-BE49-F238E27FC236}">
                <a16:creationId xmlns:a16="http://schemas.microsoft.com/office/drawing/2014/main" id="{91E23A1E-7064-F56A-C4F9-9CC0B2F9E8CB}"/>
              </a:ext>
            </a:extLst>
          </p:cNvPr>
          <p:cNvSpPr/>
          <p:nvPr/>
        </p:nvSpPr>
        <p:spPr>
          <a:xfrm>
            <a:off x="4090221" y="163395"/>
            <a:ext cx="2351926" cy="461665"/>
          </a:xfrm>
          <a:prstGeom prst="rect">
            <a:avLst/>
          </a:prstGeom>
        </p:spPr>
        <p:txBody>
          <a:bodyPr wrap="none">
            <a:spAutoFit/>
          </a:bodyPr>
          <a:lstStyle/>
          <a:p>
            <a:r>
              <a:rPr lang="en-US" sz="2400" b="1" u="sng">
                <a:solidFill>
                  <a:srgbClr val="00B050"/>
                </a:solidFill>
              </a:rPr>
              <a:t>sklearn: example</a:t>
            </a:r>
          </a:p>
        </p:txBody>
      </p:sp>
    </p:spTree>
    <p:extLst>
      <p:ext uri="{BB962C8B-B14F-4D97-AF65-F5344CB8AC3E}">
        <p14:creationId xmlns:p14="http://schemas.microsoft.com/office/powerpoint/2010/main" val="4917660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434954" y="852594"/>
            <a:ext cx="10537846" cy="584775"/>
          </a:xfrm>
          <a:prstGeom prst="rect">
            <a:avLst/>
          </a:prstGeom>
          <a:noFill/>
        </p:spPr>
        <p:txBody>
          <a:bodyPr wrap="square" rtlCol="0">
            <a:spAutoFit/>
          </a:bodyPr>
          <a:lstStyle/>
          <a:p>
            <a:r>
              <a:rPr lang="en-US" sz="1600"/>
              <a:t>Still, going to now reduce the X_train and X_test data sets to their (row’s) components along the first two PCA eigenvectors, and going to scale them, and then plug them into an SVC model again, and plot the confusion matrix,</a:t>
            </a:r>
          </a:p>
        </p:txBody>
      </p:sp>
      <p:pic>
        <p:nvPicPr>
          <p:cNvPr id="2" name="Picture 1">
            <a:extLst>
              <a:ext uri="{FF2B5EF4-FFF2-40B4-BE49-F238E27FC236}">
                <a16:creationId xmlns:a16="http://schemas.microsoft.com/office/drawing/2014/main" id="{EF57EA47-2A6D-1855-FBD4-FEF5378ABBA7}"/>
              </a:ext>
            </a:extLst>
          </p:cNvPr>
          <p:cNvPicPr>
            <a:picLocks noChangeAspect="1"/>
          </p:cNvPicPr>
          <p:nvPr/>
        </p:nvPicPr>
        <p:blipFill>
          <a:blip r:embed="rId3"/>
          <a:stretch>
            <a:fillRect/>
          </a:stretch>
        </p:blipFill>
        <p:spPr>
          <a:xfrm>
            <a:off x="434954" y="1689281"/>
            <a:ext cx="8167823" cy="2096688"/>
          </a:xfrm>
          <a:prstGeom prst="rect">
            <a:avLst/>
          </a:prstGeom>
        </p:spPr>
      </p:pic>
      <p:pic>
        <p:nvPicPr>
          <p:cNvPr id="5" name="Picture 4">
            <a:extLst>
              <a:ext uri="{FF2B5EF4-FFF2-40B4-BE49-F238E27FC236}">
                <a16:creationId xmlns:a16="http://schemas.microsoft.com/office/drawing/2014/main" id="{A7776873-5AA2-0C74-4399-66C1039C578D}"/>
              </a:ext>
            </a:extLst>
          </p:cNvPr>
          <p:cNvPicPr>
            <a:picLocks noChangeAspect="1"/>
          </p:cNvPicPr>
          <p:nvPr/>
        </p:nvPicPr>
        <p:blipFill>
          <a:blip r:embed="rId4"/>
          <a:stretch>
            <a:fillRect/>
          </a:stretch>
        </p:blipFill>
        <p:spPr>
          <a:xfrm>
            <a:off x="434954" y="4105636"/>
            <a:ext cx="3684762" cy="2615899"/>
          </a:xfrm>
          <a:prstGeom prst="rect">
            <a:avLst/>
          </a:prstGeom>
        </p:spPr>
      </p:pic>
      <p:sp>
        <p:nvSpPr>
          <p:cNvPr id="6" name="TextBox 5">
            <a:extLst>
              <a:ext uri="{FF2B5EF4-FFF2-40B4-BE49-F238E27FC236}">
                <a16:creationId xmlns:a16="http://schemas.microsoft.com/office/drawing/2014/main" id="{30705C3F-C559-0DA7-0442-E9AC18C12DF6}"/>
              </a:ext>
            </a:extLst>
          </p:cNvPr>
          <p:cNvSpPr txBox="1"/>
          <p:nvPr/>
        </p:nvSpPr>
        <p:spPr>
          <a:xfrm>
            <a:off x="4518865" y="4365523"/>
            <a:ext cx="3022477" cy="1077218"/>
          </a:xfrm>
          <a:prstGeom prst="rect">
            <a:avLst/>
          </a:prstGeom>
          <a:noFill/>
        </p:spPr>
        <p:txBody>
          <a:bodyPr wrap="square" rtlCol="0">
            <a:spAutoFit/>
          </a:bodyPr>
          <a:lstStyle/>
          <a:p>
            <a:r>
              <a:rPr lang="en-US" sz="1600"/>
              <a:t>if compare to the confusion matrix a couple pages back, can see it got worse, as one would expect.</a:t>
            </a:r>
          </a:p>
        </p:txBody>
      </p:sp>
      <p:sp>
        <p:nvSpPr>
          <p:cNvPr id="7" name="Rectangle 6">
            <a:extLst>
              <a:ext uri="{FF2B5EF4-FFF2-40B4-BE49-F238E27FC236}">
                <a16:creationId xmlns:a16="http://schemas.microsoft.com/office/drawing/2014/main" id="{C742485F-4C91-BD6C-643C-9B20FC22FF45}"/>
              </a:ext>
            </a:extLst>
          </p:cNvPr>
          <p:cNvSpPr/>
          <p:nvPr/>
        </p:nvSpPr>
        <p:spPr>
          <a:xfrm>
            <a:off x="3982065" y="139017"/>
            <a:ext cx="2351926" cy="461665"/>
          </a:xfrm>
          <a:prstGeom prst="rect">
            <a:avLst/>
          </a:prstGeom>
        </p:spPr>
        <p:txBody>
          <a:bodyPr wrap="none">
            <a:spAutoFit/>
          </a:bodyPr>
          <a:lstStyle/>
          <a:p>
            <a:r>
              <a:rPr lang="en-US" sz="2400" b="1" u="sng">
                <a:solidFill>
                  <a:srgbClr val="00B050"/>
                </a:solidFill>
              </a:rPr>
              <a:t>sklearn: example</a:t>
            </a:r>
          </a:p>
        </p:txBody>
      </p:sp>
    </p:spTree>
    <p:extLst>
      <p:ext uri="{BB962C8B-B14F-4D97-AF65-F5344CB8AC3E}">
        <p14:creationId xmlns:p14="http://schemas.microsoft.com/office/powerpoint/2010/main" val="73427820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56296" y="825955"/>
            <a:ext cx="10675498" cy="584775"/>
          </a:xfrm>
          <a:prstGeom prst="rect">
            <a:avLst/>
          </a:prstGeom>
          <a:noFill/>
        </p:spPr>
        <p:txBody>
          <a:bodyPr wrap="square" rtlCol="0">
            <a:spAutoFit/>
          </a:bodyPr>
          <a:lstStyle/>
          <a:p>
            <a:r>
              <a:rPr lang="en-US" sz="1600"/>
              <a:t>Still continuing with example.  Now going to plot the SVM decision contour wrapping around the (just 2 component after PCA stuff) training data.  And then going to overlay the test data on top of that. </a:t>
            </a:r>
          </a:p>
        </p:txBody>
      </p:sp>
      <p:pic>
        <p:nvPicPr>
          <p:cNvPr id="7" name="Picture 6">
            <a:extLst>
              <a:ext uri="{FF2B5EF4-FFF2-40B4-BE49-F238E27FC236}">
                <a16:creationId xmlns:a16="http://schemas.microsoft.com/office/drawing/2014/main" id="{62DBFBBF-F107-41EC-A86B-999B7118DEF9}"/>
              </a:ext>
            </a:extLst>
          </p:cNvPr>
          <p:cNvPicPr>
            <a:picLocks noChangeAspect="1"/>
          </p:cNvPicPr>
          <p:nvPr/>
        </p:nvPicPr>
        <p:blipFill>
          <a:blip r:embed="rId3"/>
          <a:stretch>
            <a:fillRect/>
          </a:stretch>
        </p:blipFill>
        <p:spPr>
          <a:xfrm>
            <a:off x="432587" y="1636002"/>
            <a:ext cx="8090681" cy="4437898"/>
          </a:xfrm>
          <a:prstGeom prst="rect">
            <a:avLst/>
          </a:prstGeom>
        </p:spPr>
      </p:pic>
      <p:pic>
        <p:nvPicPr>
          <p:cNvPr id="8" name="Picture 7">
            <a:extLst>
              <a:ext uri="{FF2B5EF4-FFF2-40B4-BE49-F238E27FC236}">
                <a16:creationId xmlns:a16="http://schemas.microsoft.com/office/drawing/2014/main" id="{3E26E691-F6E0-77A3-F964-10AEC8C1C84B}"/>
              </a:ext>
            </a:extLst>
          </p:cNvPr>
          <p:cNvPicPr>
            <a:picLocks noChangeAspect="1"/>
          </p:cNvPicPr>
          <p:nvPr/>
        </p:nvPicPr>
        <p:blipFill>
          <a:blip r:embed="rId4"/>
          <a:stretch>
            <a:fillRect/>
          </a:stretch>
        </p:blipFill>
        <p:spPr>
          <a:xfrm>
            <a:off x="8416412" y="3519835"/>
            <a:ext cx="3465750" cy="2512210"/>
          </a:xfrm>
          <a:prstGeom prst="rect">
            <a:avLst/>
          </a:prstGeom>
        </p:spPr>
      </p:pic>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80E92C7D-0294-1A55-78B9-030D2251632B}"/>
                  </a:ext>
                </a:extLst>
              </p14:cNvPr>
              <p14:cNvContentPartPr/>
              <p14:nvPr/>
            </p14:nvContentPartPr>
            <p14:xfrm>
              <a:off x="7177575" y="4838988"/>
              <a:ext cx="773640" cy="198720"/>
            </p14:xfrm>
          </p:contentPart>
        </mc:Choice>
        <mc:Fallback xmlns="">
          <p:pic>
            <p:nvPicPr>
              <p:cNvPr id="9" name="Ink 8">
                <a:extLst>
                  <a:ext uri="{FF2B5EF4-FFF2-40B4-BE49-F238E27FC236}">
                    <a16:creationId xmlns:a16="http://schemas.microsoft.com/office/drawing/2014/main" id="{80E92C7D-0294-1A55-78B9-030D2251632B}"/>
                  </a:ext>
                </a:extLst>
              </p:cNvPr>
              <p:cNvPicPr/>
              <p:nvPr/>
            </p:nvPicPr>
            <p:blipFill>
              <a:blip r:embed="rId6"/>
              <a:stretch>
                <a:fillRect/>
              </a:stretch>
            </p:blipFill>
            <p:spPr>
              <a:xfrm>
                <a:off x="7168935" y="4829988"/>
                <a:ext cx="791280" cy="216360"/>
              </a:xfrm>
              <a:prstGeom prst="rect">
                <a:avLst/>
              </a:prstGeom>
            </p:spPr>
          </p:pic>
        </mc:Fallback>
      </mc:AlternateContent>
      <p:sp>
        <p:nvSpPr>
          <p:cNvPr id="2" name="Rectangle 1">
            <a:extLst>
              <a:ext uri="{FF2B5EF4-FFF2-40B4-BE49-F238E27FC236}">
                <a16:creationId xmlns:a16="http://schemas.microsoft.com/office/drawing/2014/main" id="{7D716E6A-88C8-21EC-396A-83B32CE71B61}"/>
              </a:ext>
            </a:extLst>
          </p:cNvPr>
          <p:cNvSpPr/>
          <p:nvPr/>
        </p:nvSpPr>
        <p:spPr>
          <a:xfrm>
            <a:off x="4237704" y="139018"/>
            <a:ext cx="2351926" cy="461665"/>
          </a:xfrm>
          <a:prstGeom prst="rect">
            <a:avLst/>
          </a:prstGeom>
        </p:spPr>
        <p:txBody>
          <a:bodyPr wrap="none">
            <a:spAutoFit/>
          </a:bodyPr>
          <a:lstStyle/>
          <a:p>
            <a:r>
              <a:rPr lang="en-US" sz="2400" b="1" u="sng">
                <a:solidFill>
                  <a:srgbClr val="00B050"/>
                </a:solidFill>
              </a:rPr>
              <a:t>sklearn: example</a:t>
            </a:r>
          </a:p>
        </p:txBody>
      </p:sp>
    </p:spTree>
    <p:extLst>
      <p:ext uri="{BB962C8B-B14F-4D97-AF65-F5344CB8AC3E}">
        <p14:creationId xmlns:p14="http://schemas.microsoft.com/office/powerpoint/2010/main" val="385706376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469507" y="5670402"/>
            <a:ext cx="11459056" cy="984885"/>
          </a:xfrm>
          <a:prstGeom prst="rect">
            <a:avLst/>
          </a:prstGeom>
        </p:spPr>
        <p:txBody>
          <a:bodyPr wrap="square">
            <a:spAutoFit/>
          </a:bodyPr>
          <a:lstStyle/>
          <a:p>
            <a:r>
              <a:rPr lang="en-US" sz="1600"/>
              <a:t>model.fit(X</a:t>
            </a:r>
            <a:r>
              <a:rPr lang="en-US" sz="1600" baseline="-25000"/>
              <a:t>train</a:t>
            </a:r>
            <a:r>
              <a:rPr lang="en-US" sz="1600"/>
              <a:t>,Y</a:t>
            </a:r>
            <a:r>
              <a:rPr lang="en-US" sz="1600" baseline="-25000"/>
              <a:t>train</a:t>
            </a:r>
            <a:r>
              <a:rPr lang="en-US" sz="1600"/>
              <a:t>)				</a:t>
            </a:r>
            <a:r>
              <a:rPr lang="en-US" sz="1400"/>
              <a:t>creates a logistic regression fit based on independent data X</a:t>
            </a:r>
            <a:r>
              <a:rPr lang="en-US" sz="1400" baseline="-25000"/>
              <a:t>train</a:t>
            </a:r>
            <a:r>
              <a:rPr lang="en-US" sz="1400"/>
              <a:t>, and dependent</a:t>
            </a:r>
          </a:p>
          <a:p>
            <a:r>
              <a:rPr lang="en-US" sz="1400"/>
              <a:t>					data Y</a:t>
            </a:r>
            <a:r>
              <a:rPr lang="en-US" sz="1400" baseline="-25000"/>
              <a:t>train</a:t>
            </a:r>
            <a:r>
              <a:rPr lang="en-US" sz="1400"/>
              <a:t>.   Looks like X</a:t>
            </a:r>
            <a:r>
              <a:rPr lang="en-US" sz="1400" baseline="-25000"/>
              <a:t>train</a:t>
            </a:r>
            <a:r>
              <a:rPr lang="en-US" sz="1400"/>
              <a:t> must be dataframe type.  And Y</a:t>
            </a:r>
            <a:r>
              <a:rPr lang="en-US" sz="1400" baseline="-25000"/>
              <a:t>train</a:t>
            </a:r>
            <a:r>
              <a:rPr lang="en-US" sz="1400"/>
              <a:t> must be series</a:t>
            </a:r>
          </a:p>
          <a:p>
            <a:r>
              <a:rPr lang="en-US" sz="1400"/>
              <a:t>					type (</a:t>
            </a:r>
            <a:r>
              <a:rPr lang="en-US" sz="1400" b="1"/>
              <a:t>not</a:t>
            </a:r>
            <a:r>
              <a:rPr lang="en-US" sz="1400"/>
              <a:t> dataframe type).  Y</a:t>
            </a:r>
            <a:r>
              <a:rPr lang="en-US" sz="1400" baseline="-25000"/>
              <a:t>train</a:t>
            </a:r>
            <a:r>
              <a:rPr lang="en-US" sz="1400"/>
              <a:t> could also be numpy 1d array.   Y_train would be a list of</a:t>
            </a:r>
          </a:p>
          <a:p>
            <a:r>
              <a:rPr lang="en-US" sz="1400"/>
              <a:t>					integers in 1-1 correspondence to the classes.  </a:t>
            </a:r>
          </a:p>
        </p:txBody>
      </p:sp>
      <p:sp>
        <p:nvSpPr>
          <p:cNvPr id="3" name="Rectangle 2">
            <a:extLst>
              <a:ext uri="{FF2B5EF4-FFF2-40B4-BE49-F238E27FC236}">
                <a16:creationId xmlns:a16="http://schemas.microsoft.com/office/drawing/2014/main" id="{C9FF0876-164E-442B-9B99-2C547C2A0238}"/>
              </a:ext>
            </a:extLst>
          </p:cNvPr>
          <p:cNvSpPr/>
          <p:nvPr/>
        </p:nvSpPr>
        <p:spPr>
          <a:xfrm>
            <a:off x="4027251" y="179430"/>
            <a:ext cx="3548600" cy="461665"/>
          </a:xfrm>
          <a:prstGeom prst="rect">
            <a:avLst/>
          </a:prstGeom>
        </p:spPr>
        <p:txBody>
          <a:bodyPr wrap="none">
            <a:spAutoFit/>
          </a:bodyPr>
          <a:lstStyle/>
          <a:p>
            <a:r>
              <a:rPr lang="en-US" sz="2400" b="1" u="sng">
                <a:solidFill>
                  <a:srgbClr val="0066FF"/>
                </a:solidFill>
              </a:rPr>
              <a:t>sklearn: logistic regression</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7" y="1187598"/>
            <a:ext cx="7307807" cy="338554"/>
          </a:xfrm>
          <a:prstGeom prst="rect">
            <a:avLst/>
          </a:prstGeom>
          <a:noFill/>
        </p:spPr>
        <p:txBody>
          <a:bodyPr wrap="square" rtlCol="0">
            <a:spAutoFit/>
          </a:bodyPr>
          <a:lstStyle/>
          <a:p>
            <a:r>
              <a:rPr lang="en-US" sz="1600"/>
              <a:t>Here’s some stuff for logistic regression.  So it will find a best fit sigmoid function s(x). </a:t>
            </a:r>
          </a:p>
        </p:txBody>
      </p:sp>
      <p:sp>
        <p:nvSpPr>
          <p:cNvPr id="21" name="Rectangle 20">
            <a:extLst>
              <a:ext uri="{FF2B5EF4-FFF2-40B4-BE49-F238E27FC236}">
                <a16:creationId xmlns:a16="http://schemas.microsoft.com/office/drawing/2014/main" id="{340755F4-E71B-4914-983D-72096246A1B6}"/>
              </a:ext>
            </a:extLst>
          </p:cNvPr>
          <p:cNvSpPr/>
          <p:nvPr/>
        </p:nvSpPr>
        <p:spPr>
          <a:xfrm>
            <a:off x="469509" y="1961998"/>
            <a:ext cx="11053798" cy="3354765"/>
          </a:xfrm>
          <a:prstGeom prst="rect">
            <a:avLst/>
          </a:prstGeom>
        </p:spPr>
        <p:txBody>
          <a:bodyPr wrap="square">
            <a:spAutoFit/>
          </a:bodyPr>
          <a:lstStyle/>
          <a:p>
            <a:r>
              <a:rPr lang="en-US" sz="1600"/>
              <a:t>model = linear_model.LogisticRegression()		</a:t>
            </a:r>
            <a:r>
              <a:rPr lang="en-US" sz="1400"/>
              <a:t>creates a logistic regression model object.  Gotta create the object before you</a:t>
            </a:r>
          </a:p>
          <a:p>
            <a:r>
              <a:rPr lang="en-US" sz="1400"/>
              <a:t>					can apply the methods below.  takes argument </a:t>
            </a:r>
            <a:r>
              <a:rPr lang="en-US" sz="1400" b="1"/>
              <a:t>max_iter = n</a:t>
            </a:r>
            <a:r>
              <a:rPr lang="en-US" sz="1400"/>
              <a:t>.  This is the maximum</a:t>
            </a:r>
          </a:p>
          <a:p>
            <a:r>
              <a:rPr lang="en-US" sz="1400"/>
              <a:t>					number of allowed iterations to converge to fit parameters.  Default is n = 100, but</a:t>
            </a:r>
          </a:p>
          <a:p>
            <a:r>
              <a:rPr lang="en-US" sz="1400"/>
              <a:t>					often seem to need to increase it.  Can specify different solvers: </a:t>
            </a:r>
          </a:p>
          <a:p>
            <a:r>
              <a:rPr lang="en-US" sz="1400" b="1"/>
              <a:t>					solver = “newton-cg”, “lbfgs”, “sag”, “saga”</a:t>
            </a:r>
            <a:r>
              <a:rPr lang="en-US" sz="1400"/>
              <a:t>.  Can also specify a </a:t>
            </a:r>
            <a:r>
              <a:rPr lang="en-US" sz="1400" b="1"/>
              <a:t>penalty = “l1”,</a:t>
            </a:r>
          </a:p>
          <a:p>
            <a:r>
              <a:rPr lang="en-US" sz="1400" b="1"/>
              <a:t>					“l2”</a:t>
            </a:r>
            <a:r>
              <a:rPr lang="en-US" sz="1400"/>
              <a:t>, </a:t>
            </a:r>
            <a:r>
              <a:rPr lang="en-US" sz="1400" b="1"/>
              <a:t>“elasticnet”</a:t>
            </a:r>
            <a:r>
              <a:rPr lang="en-US" sz="1400"/>
              <a:t>, if want to do Lasso, Ridge, or Elastic Net regression.  But it looks</a:t>
            </a:r>
          </a:p>
          <a:p>
            <a:r>
              <a:rPr lang="en-US" sz="1400"/>
              <a:t>					like only the “saga” solver can handle “l1”.   The regularization parameter for </a:t>
            </a:r>
          </a:p>
          <a:p>
            <a:r>
              <a:rPr lang="en-US" sz="1400"/>
              <a:t>					Lasso and Ridge regression is specified by </a:t>
            </a:r>
            <a:r>
              <a:rPr lang="en-US" sz="1400" b="1"/>
              <a:t>C = #</a:t>
            </a:r>
            <a:r>
              <a:rPr lang="en-US" sz="1400"/>
              <a:t> (default is 1).  C is actually 1/alpha</a:t>
            </a:r>
            <a:r>
              <a:rPr lang="en-US" sz="1400">
                <a:latin typeface="Calibri" panose="020F0502020204030204" pitchFamily="34" charset="0"/>
                <a:ea typeface="Calibri" panose="020F0502020204030204" pitchFamily="34" charset="0"/>
                <a:cs typeface="Calibri" panose="020F0502020204030204" pitchFamily="34" charset="0"/>
              </a:rPr>
              <a:t>.</a:t>
            </a:r>
          </a:p>
          <a:p>
            <a:r>
              <a:rPr lang="en-US" sz="1400">
                <a:latin typeface="Calibri" panose="020F0502020204030204" pitchFamily="34" charset="0"/>
                <a:ea typeface="Calibri" panose="020F0502020204030204" pitchFamily="34" charset="0"/>
                <a:cs typeface="Calibri" panose="020F0502020204030204" pitchFamily="34" charset="0"/>
              </a:rPr>
              <a:t>					For elastic net regression, we use </a:t>
            </a:r>
            <a:r>
              <a:rPr lang="en-US" sz="1400" b="1">
                <a:latin typeface="Calibri" panose="020F0502020204030204" pitchFamily="34" charset="0"/>
                <a:ea typeface="Calibri" panose="020F0502020204030204" pitchFamily="34" charset="0"/>
                <a:cs typeface="Calibri" panose="020F0502020204030204" pitchFamily="34" charset="0"/>
              </a:rPr>
              <a:t>l1ratio = #</a:t>
            </a:r>
            <a:r>
              <a:rPr lang="en-US" sz="1400">
                <a:latin typeface="Calibri" panose="020F0502020204030204" pitchFamily="34" charset="0"/>
                <a:ea typeface="Calibri" panose="020F0502020204030204" pitchFamily="34" charset="0"/>
                <a:cs typeface="Calibri" panose="020F0502020204030204" pitchFamily="34" charset="0"/>
              </a:rPr>
              <a:t>.  I guess this is l1/l2?</a:t>
            </a:r>
            <a:r>
              <a:rPr lang="en-US" sz="1400" b="1">
                <a:latin typeface="Calibri" panose="020F0502020204030204" pitchFamily="34" charset="0"/>
                <a:ea typeface="Calibri" panose="020F0502020204030204" pitchFamily="34" charset="0"/>
                <a:cs typeface="Calibri" panose="020F0502020204030204" pitchFamily="34" charset="0"/>
              </a:rPr>
              <a:t>  </a:t>
            </a:r>
            <a:r>
              <a:rPr lang="en-US" sz="1400">
                <a:latin typeface="Calibri" panose="020F0502020204030204" pitchFamily="34" charset="0"/>
                <a:ea typeface="Calibri" panose="020F0502020204030204" pitchFamily="34" charset="0"/>
                <a:cs typeface="Calibri" panose="020F0502020204030204" pitchFamily="34" charset="0"/>
              </a:rPr>
              <a:t>If you have an</a:t>
            </a:r>
          </a:p>
          <a:p>
            <a:r>
              <a:rPr lang="en-US" sz="1400">
                <a:latin typeface="Calibri" panose="020F0502020204030204" pitchFamily="34" charset="0"/>
                <a:ea typeface="Calibri" panose="020F0502020204030204" pitchFamily="34" charset="0"/>
                <a:cs typeface="Calibri" panose="020F0502020204030204" pitchFamily="34" charset="0"/>
              </a:rPr>
              <a:t>					imbalanced class, you might want to increase the weight of the underrepresented</a:t>
            </a:r>
          </a:p>
          <a:p>
            <a:r>
              <a:rPr lang="en-US" sz="1400">
                <a:latin typeface="Calibri" panose="020F0502020204030204" pitchFamily="34" charset="0"/>
                <a:ea typeface="Calibri" panose="020F0502020204030204" pitchFamily="34" charset="0"/>
                <a:cs typeface="Calibri" panose="020F0502020204030204" pitchFamily="34" charset="0"/>
              </a:rPr>
              <a:t>					class.  Can do this with </a:t>
            </a:r>
            <a:r>
              <a:rPr lang="en-US" sz="1400" b="1">
                <a:latin typeface="Calibri" panose="020F0502020204030204" pitchFamily="34" charset="0"/>
                <a:ea typeface="Calibri" panose="020F0502020204030204" pitchFamily="34" charset="0"/>
                <a:cs typeface="Calibri" panose="020F0502020204030204" pitchFamily="34" charset="0"/>
              </a:rPr>
              <a:t>class_weight = {0:w, 1:1-w}</a:t>
            </a:r>
            <a:r>
              <a:rPr lang="en-US" sz="1400">
                <a:latin typeface="Calibri" panose="020F0502020204030204" pitchFamily="34" charset="0"/>
                <a:ea typeface="Calibri" panose="020F0502020204030204" pitchFamily="34" charset="0"/>
                <a:cs typeface="Calibri" panose="020F0502020204030204" pitchFamily="34" charset="0"/>
              </a:rPr>
              <a:t>, where w is the weight given</a:t>
            </a:r>
          </a:p>
          <a:p>
            <a:r>
              <a:rPr lang="en-US" sz="1400">
                <a:latin typeface="Calibri" panose="020F0502020204030204" pitchFamily="34" charset="0"/>
                <a:ea typeface="Calibri" panose="020F0502020204030204" pitchFamily="34" charset="0"/>
                <a:cs typeface="Calibri" panose="020F0502020204030204" pitchFamily="34" charset="0"/>
              </a:rPr>
              <a:t>					to the 0 class.  Can also specify when dealing with multiclass problems by setting</a:t>
            </a:r>
          </a:p>
          <a:p>
            <a:r>
              <a:rPr lang="en-US" sz="1400">
                <a:latin typeface="Calibri" panose="020F0502020204030204" pitchFamily="34" charset="0"/>
                <a:ea typeface="Calibri" panose="020F0502020204030204" pitchFamily="34" charset="0"/>
                <a:cs typeface="Calibri" panose="020F0502020204030204" pitchFamily="34" charset="0"/>
              </a:rPr>
              <a:t>					</a:t>
            </a:r>
            <a:r>
              <a:rPr lang="en-US" sz="1400" b="1">
                <a:latin typeface="Calibri" panose="020F0502020204030204" pitchFamily="34" charset="0"/>
                <a:ea typeface="Calibri" panose="020F0502020204030204" pitchFamily="34" charset="0"/>
                <a:cs typeface="Calibri" panose="020F0502020204030204" pitchFamily="34" charset="0"/>
              </a:rPr>
              <a:t>multi_class = “multinomial”</a:t>
            </a:r>
            <a:r>
              <a:rPr lang="en-US" sz="1400">
                <a:latin typeface="Calibri" panose="020F0502020204030204" pitchFamily="34" charset="0"/>
                <a:ea typeface="Calibri" panose="020F0502020204030204" pitchFamily="34" charset="0"/>
                <a:cs typeface="Calibri" panose="020F0502020204030204" pitchFamily="34" charset="0"/>
              </a:rPr>
              <a:t>.  If binary, then set </a:t>
            </a:r>
            <a:r>
              <a:rPr lang="en-US" sz="1400" b="1">
                <a:latin typeface="Calibri" panose="020F0502020204030204" pitchFamily="34" charset="0"/>
                <a:ea typeface="Calibri" panose="020F0502020204030204" pitchFamily="34" charset="0"/>
                <a:cs typeface="Calibri" panose="020F0502020204030204" pitchFamily="34" charset="0"/>
              </a:rPr>
              <a:t>multi_class = “ovr”</a:t>
            </a:r>
            <a:r>
              <a:rPr lang="en-US" sz="1400">
                <a:latin typeface="Calibri" panose="020F0502020204030204" pitchFamily="34" charset="0"/>
                <a:ea typeface="Calibri" panose="020F0502020204030204" pitchFamily="34" charset="0"/>
                <a:cs typeface="Calibri" panose="020F0502020204030204" pitchFamily="34" charset="0"/>
              </a:rPr>
              <a:t> (one vs. rest).  </a:t>
            </a:r>
          </a:p>
          <a:p>
            <a:r>
              <a:rPr lang="en-US" sz="1400">
                <a:latin typeface="Calibri" panose="020F0502020204030204" pitchFamily="34" charset="0"/>
                <a:ea typeface="Calibri" panose="020F0502020204030204" pitchFamily="34" charset="0"/>
                <a:cs typeface="Calibri" panose="020F0502020204030204" pitchFamily="34" charset="0"/>
              </a:rPr>
              <a:t>					But, the default value is </a:t>
            </a:r>
            <a:r>
              <a:rPr lang="en-US" sz="1400" b="1">
                <a:latin typeface="Calibri" panose="020F0502020204030204" pitchFamily="34" charset="0"/>
                <a:ea typeface="Calibri" panose="020F0502020204030204" pitchFamily="34" charset="0"/>
                <a:cs typeface="Calibri" panose="020F0502020204030204" pitchFamily="34" charset="0"/>
              </a:rPr>
              <a:t>“auto”</a:t>
            </a:r>
            <a:r>
              <a:rPr lang="en-US" sz="1400">
                <a:latin typeface="Calibri" panose="020F0502020204030204" pitchFamily="34" charset="0"/>
                <a:ea typeface="Calibri" panose="020F0502020204030204" pitchFamily="34" charset="0"/>
                <a:cs typeface="Calibri" panose="020F0502020204030204" pitchFamily="34" charset="0"/>
              </a:rPr>
              <a:t>, which means computer decides which to use </a:t>
            </a:r>
          </a:p>
          <a:p>
            <a:r>
              <a:rPr lang="en-US" sz="1400">
                <a:latin typeface="Calibri" panose="020F0502020204030204" pitchFamily="34" charset="0"/>
                <a:ea typeface="Calibri" panose="020F0502020204030204" pitchFamily="34" charset="0"/>
                <a:cs typeface="Calibri" panose="020F0502020204030204" pitchFamily="34" charset="0"/>
              </a:rPr>
              <a:t>					based on the values in the target variable y.  Note, don’t have to one-hot-encode y.</a:t>
            </a:r>
            <a:endParaRPr lang="en-US" sz="1600"/>
          </a:p>
        </p:txBody>
      </p:sp>
      <p:sp>
        <p:nvSpPr>
          <p:cNvPr id="9" name="TextBox 8">
            <a:extLst>
              <a:ext uri="{FF2B5EF4-FFF2-40B4-BE49-F238E27FC236}">
                <a16:creationId xmlns:a16="http://schemas.microsoft.com/office/drawing/2014/main" id="{BB0B12F5-5514-4CDD-8547-0D66306FFD7A}"/>
              </a:ext>
            </a:extLst>
          </p:cNvPr>
          <p:cNvSpPr txBox="1"/>
          <p:nvPr/>
        </p:nvSpPr>
        <p:spPr>
          <a:xfrm>
            <a:off x="469508" y="1567742"/>
            <a:ext cx="3557742" cy="338554"/>
          </a:xfrm>
          <a:prstGeom prst="rect">
            <a:avLst/>
          </a:prstGeom>
          <a:noFill/>
        </p:spPr>
        <p:txBody>
          <a:bodyPr wrap="square">
            <a:spAutoFit/>
          </a:bodyPr>
          <a:lstStyle/>
          <a:p>
            <a:r>
              <a:rPr lang="en-US" sz="1600" b="1"/>
              <a:t>from sklearn import linear_model</a:t>
            </a:r>
          </a:p>
        </p:txBody>
      </p:sp>
      <p:sp>
        <p:nvSpPr>
          <p:cNvPr id="5" name="TextBox 4">
            <a:extLst>
              <a:ext uri="{FF2B5EF4-FFF2-40B4-BE49-F238E27FC236}">
                <a16:creationId xmlns:a16="http://schemas.microsoft.com/office/drawing/2014/main" id="{978F12D4-60C6-6971-73DA-A5DD257B15A9}"/>
              </a:ext>
            </a:extLst>
          </p:cNvPr>
          <p:cNvSpPr txBox="1"/>
          <p:nvPr/>
        </p:nvSpPr>
        <p:spPr>
          <a:xfrm>
            <a:off x="8920065" y="486961"/>
            <a:ext cx="2687217" cy="584775"/>
          </a:xfrm>
          <a:prstGeom prst="rect">
            <a:avLst/>
          </a:prstGeom>
          <a:solidFill>
            <a:schemeClr val="accent2">
              <a:lumMod val="20000"/>
              <a:lumOff val="80000"/>
            </a:schemeClr>
          </a:solidFill>
        </p:spPr>
        <p:txBody>
          <a:bodyPr wrap="square" rtlCol="0">
            <a:spAutoFit/>
          </a:bodyPr>
          <a:lstStyle/>
          <a:p>
            <a:r>
              <a:rPr lang="en-US" sz="1600"/>
              <a:t>generally best to scale data first for logistic regression.</a:t>
            </a:r>
          </a:p>
        </p:txBody>
      </p:sp>
    </p:spTree>
    <p:extLst>
      <p:ext uri="{BB962C8B-B14F-4D97-AF65-F5344CB8AC3E}">
        <p14:creationId xmlns:p14="http://schemas.microsoft.com/office/powerpoint/2010/main" val="403142706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027251" y="179430"/>
            <a:ext cx="3548600" cy="461665"/>
          </a:xfrm>
          <a:prstGeom prst="rect">
            <a:avLst/>
          </a:prstGeom>
        </p:spPr>
        <p:txBody>
          <a:bodyPr wrap="none">
            <a:spAutoFit/>
          </a:bodyPr>
          <a:lstStyle/>
          <a:p>
            <a:r>
              <a:rPr lang="en-US" sz="2400" b="1" u="sng">
                <a:solidFill>
                  <a:srgbClr val="0066FF"/>
                </a:solidFill>
              </a:rPr>
              <a:t>sklearn: logistic regression</a:t>
            </a:r>
          </a:p>
        </p:txBody>
      </p:sp>
      <p:sp>
        <p:nvSpPr>
          <p:cNvPr id="4" name="TextBox 3">
            <a:extLst>
              <a:ext uri="{FF2B5EF4-FFF2-40B4-BE49-F238E27FC236}">
                <a16:creationId xmlns:a16="http://schemas.microsoft.com/office/drawing/2014/main" id="{1F62766F-5DD0-4A16-B412-AB8E10FE3C0F}"/>
              </a:ext>
            </a:extLst>
          </p:cNvPr>
          <p:cNvSpPr txBox="1"/>
          <p:nvPr/>
        </p:nvSpPr>
        <p:spPr>
          <a:xfrm>
            <a:off x="289738" y="1090215"/>
            <a:ext cx="7307807" cy="338554"/>
          </a:xfrm>
          <a:prstGeom prst="rect">
            <a:avLst/>
          </a:prstGeom>
          <a:noFill/>
        </p:spPr>
        <p:txBody>
          <a:bodyPr wrap="square" rtlCol="0">
            <a:spAutoFit/>
          </a:bodyPr>
          <a:lstStyle/>
          <a:p>
            <a:r>
              <a:rPr lang="en-US" sz="1600"/>
              <a:t>Here’s some stuff for logistic regression.  So it will find a best fit sigmoid function s(x). </a:t>
            </a:r>
          </a:p>
        </p:txBody>
      </p:sp>
      <p:sp>
        <p:nvSpPr>
          <p:cNvPr id="20" name="Rectangle 19">
            <a:extLst>
              <a:ext uri="{FF2B5EF4-FFF2-40B4-BE49-F238E27FC236}">
                <a16:creationId xmlns:a16="http://schemas.microsoft.com/office/drawing/2014/main" id="{B60D370D-3589-48CB-BF53-E1CC60C69858}"/>
              </a:ext>
            </a:extLst>
          </p:cNvPr>
          <p:cNvSpPr/>
          <p:nvPr/>
        </p:nvSpPr>
        <p:spPr>
          <a:xfrm>
            <a:off x="313412" y="2411506"/>
            <a:ext cx="11565175" cy="584775"/>
          </a:xfrm>
          <a:prstGeom prst="rect">
            <a:avLst/>
          </a:prstGeom>
        </p:spPr>
        <p:txBody>
          <a:bodyPr wrap="square">
            <a:spAutoFit/>
          </a:bodyPr>
          <a:lstStyle/>
          <a:p>
            <a:r>
              <a:rPr lang="en-US" sz="1600"/>
              <a:t>model.predict(X</a:t>
            </a:r>
            <a:r>
              <a:rPr lang="en-US" sz="1600" baseline="-25000"/>
              <a:t>test</a:t>
            </a:r>
            <a:r>
              <a:rPr lang="en-US" sz="1600"/>
              <a:t>)				outputs value, Y</a:t>
            </a:r>
            <a:r>
              <a:rPr lang="en-US" sz="1600" baseline="-25000"/>
              <a:t>pred</a:t>
            </a:r>
            <a:r>
              <a:rPr lang="en-US" sz="1600"/>
              <a:t>, of LinearRegression fit evaluated at X</a:t>
            </a:r>
            <a:r>
              <a:rPr lang="en-US" sz="1600" baseline="-25000"/>
              <a:t>test</a:t>
            </a:r>
            <a:r>
              <a:rPr lang="en-US" sz="1600"/>
              <a:t>.  Seems that X</a:t>
            </a:r>
            <a:r>
              <a:rPr lang="en-US" sz="1600" baseline="-25000"/>
              <a:t>test</a:t>
            </a:r>
            <a:r>
              <a:rPr lang="en-US" sz="1600"/>
              <a:t> must</a:t>
            </a:r>
          </a:p>
          <a:p>
            <a:r>
              <a:rPr lang="en-US" sz="1600"/>
              <a:t>					be dataframe type.  Looks like if X</a:t>
            </a:r>
            <a:r>
              <a:rPr lang="en-US" sz="1600" baseline="-25000"/>
              <a:t>test</a:t>
            </a:r>
            <a:r>
              <a:rPr lang="en-US" sz="1600"/>
              <a:t> has multiple rows, then Y</a:t>
            </a:r>
            <a:r>
              <a:rPr lang="en-US" sz="1600" baseline="-25000"/>
              <a:t>pred</a:t>
            </a:r>
            <a:r>
              <a:rPr lang="en-US" sz="1600"/>
              <a:t> will too.</a:t>
            </a:r>
          </a:p>
        </p:txBody>
      </p:sp>
      <p:sp>
        <p:nvSpPr>
          <p:cNvPr id="9" name="TextBox 8">
            <a:extLst>
              <a:ext uri="{FF2B5EF4-FFF2-40B4-BE49-F238E27FC236}">
                <a16:creationId xmlns:a16="http://schemas.microsoft.com/office/drawing/2014/main" id="{BB0B12F5-5514-4CDD-8547-0D66306FFD7A}"/>
              </a:ext>
            </a:extLst>
          </p:cNvPr>
          <p:cNvSpPr txBox="1"/>
          <p:nvPr/>
        </p:nvSpPr>
        <p:spPr>
          <a:xfrm>
            <a:off x="289739" y="1761314"/>
            <a:ext cx="3557742" cy="338554"/>
          </a:xfrm>
          <a:prstGeom prst="rect">
            <a:avLst/>
          </a:prstGeom>
          <a:noFill/>
        </p:spPr>
        <p:txBody>
          <a:bodyPr wrap="square">
            <a:spAutoFit/>
          </a:bodyPr>
          <a:lstStyle/>
          <a:p>
            <a:r>
              <a:rPr lang="en-US" sz="1600" b="1"/>
              <a:t>from sklearn import linear_model</a:t>
            </a:r>
          </a:p>
        </p:txBody>
      </p:sp>
      <p:sp>
        <p:nvSpPr>
          <p:cNvPr id="5" name="TextBox 4">
            <a:extLst>
              <a:ext uri="{FF2B5EF4-FFF2-40B4-BE49-F238E27FC236}">
                <a16:creationId xmlns:a16="http://schemas.microsoft.com/office/drawing/2014/main" id="{6C1EAF6E-9241-8644-958E-19919808F850}"/>
              </a:ext>
            </a:extLst>
          </p:cNvPr>
          <p:cNvSpPr txBox="1"/>
          <p:nvPr/>
        </p:nvSpPr>
        <p:spPr>
          <a:xfrm>
            <a:off x="4958138" y="3150305"/>
            <a:ext cx="6025714" cy="584775"/>
          </a:xfrm>
          <a:prstGeom prst="rect">
            <a:avLst/>
          </a:prstGeom>
          <a:noFill/>
          <a:ln w="19050">
            <a:solidFill>
              <a:srgbClr val="FF0000"/>
            </a:solidFill>
          </a:ln>
        </p:spPr>
        <p:txBody>
          <a:bodyPr wrap="square" rtlCol="0">
            <a:spAutoFit/>
          </a:bodyPr>
          <a:lstStyle/>
          <a:p>
            <a:r>
              <a:rPr lang="en-US" sz="1600"/>
              <a:t>note that the prediction will be a 1’s or 0’s.  Basically, if s(x) &gt; p</a:t>
            </a:r>
            <a:r>
              <a:rPr lang="en-US" sz="1600" baseline="-25000"/>
              <a:t>cutoff</a:t>
            </a:r>
            <a:r>
              <a:rPr lang="en-US" sz="1600"/>
              <a:t>, then it returns 1, and if s(x) &lt; p</a:t>
            </a:r>
            <a:r>
              <a:rPr lang="en-US" sz="1600" baseline="-25000"/>
              <a:t>cutoff</a:t>
            </a:r>
            <a:r>
              <a:rPr lang="en-US" sz="1600"/>
              <a:t>, then it returns 0.  And p</a:t>
            </a:r>
            <a:r>
              <a:rPr lang="en-US" sz="1600" baseline="-25000"/>
              <a:t>cutoff</a:t>
            </a:r>
            <a:r>
              <a:rPr lang="en-US" sz="1600"/>
              <a:t> = 0.5.</a:t>
            </a:r>
          </a:p>
        </p:txBody>
      </p:sp>
      <p:sp>
        <p:nvSpPr>
          <p:cNvPr id="6" name="Rectangle 5">
            <a:extLst>
              <a:ext uri="{FF2B5EF4-FFF2-40B4-BE49-F238E27FC236}">
                <a16:creationId xmlns:a16="http://schemas.microsoft.com/office/drawing/2014/main" id="{F2C88CC0-C685-CF83-9326-C8B19F01BB8D}"/>
              </a:ext>
            </a:extLst>
          </p:cNvPr>
          <p:cNvSpPr/>
          <p:nvPr/>
        </p:nvSpPr>
        <p:spPr>
          <a:xfrm>
            <a:off x="289738" y="3999925"/>
            <a:ext cx="11359324" cy="830997"/>
          </a:xfrm>
          <a:prstGeom prst="rect">
            <a:avLst/>
          </a:prstGeom>
        </p:spPr>
        <p:txBody>
          <a:bodyPr wrap="square">
            <a:spAutoFit/>
          </a:bodyPr>
          <a:lstStyle/>
          <a:p>
            <a:r>
              <a:rPr lang="en-US" sz="1600"/>
              <a:t>model.predict_proba(X</a:t>
            </a:r>
            <a:r>
              <a:rPr lang="en-US" sz="1600" baseline="-25000"/>
              <a:t>test</a:t>
            </a:r>
            <a:r>
              <a:rPr lang="en-US" sz="1600"/>
              <a:t>)			outputs an array of tuples for each point in X</a:t>
            </a:r>
            <a:r>
              <a:rPr lang="en-US" sz="1600" baseline="-25000"/>
              <a:t>test</a:t>
            </a:r>
            <a:r>
              <a:rPr lang="en-US" sz="1600"/>
              <a:t>.  The tuple is (probability of 0,</a:t>
            </a:r>
          </a:p>
          <a:p>
            <a:r>
              <a:rPr lang="en-US" sz="1600"/>
              <a:t>					probability of 1), i.e., (1-s(x</a:t>
            </a:r>
            <a:r>
              <a:rPr lang="en-US" sz="1600" baseline="-25000"/>
              <a:t>i</a:t>
            </a:r>
            <a:r>
              <a:rPr lang="en-US" sz="1600"/>
              <a:t>), s(x</a:t>
            </a:r>
            <a:r>
              <a:rPr lang="en-US" sz="1600" baseline="-25000"/>
              <a:t>i</a:t>
            </a:r>
            <a:r>
              <a:rPr lang="en-US" sz="1600"/>
              <a:t>)).  This can be useful if you want to manually </a:t>
            </a:r>
          </a:p>
          <a:p>
            <a:r>
              <a:rPr lang="en-US" sz="1600"/>
              <a:t>					vary p</a:t>
            </a:r>
            <a:r>
              <a:rPr lang="en-US" sz="1600" baseline="-25000"/>
              <a:t>cutoff</a:t>
            </a:r>
            <a:r>
              <a:rPr lang="en-US" sz="1600"/>
              <a:t> for classifying as 1 or 0.  </a:t>
            </a:r>
          </a:p>
        </p:txBody>
      </p:sp>
      <p:sp>
        <p:nvSpPr>
          <p:cNvPr id="7" name="Rectangle 6">
            <a:extLst>
              <a:ext uri="{FF2B5EF4-FFF2-40B4-BE49-F238E27FC236}">
                <a16:creationId xmlns:a16="http://schemas.microsoft.com/office/drawing/2014/main" id="{E5161DCD-0F07-D0C8-6039-D7593C487983}"/>
              </a:ext>
            </a:extLst>
          </p:cNvPr>
          <p:cNvSpPr/>
          <p:nvPr/>
        </p:nvSpPr>
        <p:spPr>
          <a:xfrm>
            <a:off x="289738" y="4984409"/>
            <a:ext cx="11225056" cy="830997"/>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accuracy score, i.e., correct predictions/total predictions.  Can also</a:t>
            </a:r>
          </a:p>
          <a:p>
            <a:r>
              <a:rPr lang="en-US" sz="1600"/>
              <a:t>					using training data to see how well the model fits </a:t>
            </a:r>
            <a:r>
              <a:rPr lang="en-US" sz="1600" i="1"/>
              <a:t>that</a:t>
            </a:r>
            <a:r>
              <a:rPr lang="en-US" sz="1600"/>
              <a:t>.  Y_test would be a list</a:t>
            </a:r>
          </a:p>
          <a:p>
            <a:r>
              <a:rPr lang="en-US" sz="1600"/>
              <a:t>					of integers in 1-1 correspondence with the classes.</a:t>
            </a:r>
          </a:p>
        </p:txBody>
      </p:sp>
      <p:sp>
        <p:nvSpPr>
          <p:cNvPr id="2" name="Rectangle 1">
            <a:extLst>
              <a:ext uri="{FF2B5EF4-FFF2-40B4-BE49-F238E27FC236}">
                <a16:creationId xmlns:a16="http://schemas.microsoft.com/office/drawing/2014/main" id="{5E687A98-8730-8AED-94A4-E5E575F66665}"/>
              </a:ext>
            </a:extLst>
          </p:cNvPr>
          <p:cNvSpPr/>
          <p:nvPr/>
        </p:nvSpPr>
        <p:spPr>
          <a:xfrm>
            <a:off x="289738" y="5896876"/>
            <a:ext cx="11225056" cy="584775"/>
          </a:xfrm>
          <a:prstGeom prst="rect">
            <a:avLst/>
          </a:prstGeom>
        </p:spPr>
        <p:txBody>
          <a:bodyPr wrap="square">
            <a:spAutoFit/>
          </a:bodyPr>
          <a:lstStyle/>
          <a:p>
            <a:r>
              <a:rPr lang="en-US" sz="1600"/>
              <a:t>model.coef_				gives array of coefficients of the x’s (m</a:t>
            </a:r>
            <a:r>
              <a:rPr lang="en-US" sz="1600" baseline="-25000"/>
              <a:t>1</a:t>
            </a:r>
            <a:r>
              <a:rPr lang="en-US" sz="1600"/>
              <a:t>, m</a:t>
            </a:r>
            <a:r>
              <a:rPr lang="en-US" sz="1600" baseline="-25000"/>
              <a:t>2</a:t>
            </a:r>
            <a:r>
              <a:rPr lang="en-US" sz="1600"/>
              <a:t>, m</a:t>
            </a:r>
            <a:r>
              <a:rPr lang="en-US" sz="1600" baseline="-25000"/>
              <a:t>3</a:t>
            </a:r>
            <a:r>
              <a:rPr lang="en-US" sz="1600"/>
              <a:t>, etc.) (see notes)</a:t>
            </a:r>
          </a:p>
          <a:p>
            <a:r>
              <a:rPr lang="en-US" sz="1600"/>
              <a:t>model.intercept_				gives the intercept, b (see notes)</a:t>
            </a:r>
          </a:p>
        </p:txBody>
      </p:sp>
      <p:sp>
        <p:nvSpPr>
          <p:cNvPr id="8" name="TextBox 7">
            <a:extLst>
              <a:ext uri="{FF2B5EF4-FFF2-40B4-BE49-F238E27FC236}">
                <a16:creationId xmlns:a16="http://schemas.microsoft.com/office/drawing/2014/main" id="{5B117770-3C03-F336-703A-41EBEE452F20}"/>
              </a:ext>
            </a:extLst>
          </p:cNvPr>
          <p:cNvSpPr txBox="1"/>
          <p:nvPr/>
        </p:nvSpPr>
        <p:spPr>
          <a:xfrm>
            <a:off x="8166004" y="505440"/>
            <a:ext cx="3736258" cy="584775"/>
          </a:xfrm>
          <a:prstGeom prst="rect">
            <a:avLst/>
          </a:prstGeom>
          <a:solidFill>
            <a:srgbClr val="CCECFF"/>
          </a:solidFill>
          <a:ln>
            <a:solidFill>
              <a:schemeClr val="tx1"/>
            </a:solidFill>
          </a:ln>
        </p:spPr>
        <p:txBody>
          <a:bodyPr wrap="square" rtlCol="0">
            <a:spAutoFit/>
          </a:bodyPr>
          <a:lstStyle/>
          <a:p>
            <a:r>
              <a:rPr lang="en-US" sz="1600"/>
              <a:t>sklearn really wants you to scale the data before applying the regression.</a:t>
            </a:r>
          </a:p>
        </p:txBody>
      </p:sp>
    </p:spTree>
    <p:extLst>
      <p:ext uri="{BB962C8B-B14F-4D97-AF65-F5344CB8AC3E}">
        <p14:creationId xmlns:p14="http://schemas.microsoft.com/office/powerpoint/2010/main" val="300665296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51926" cy="461665"/>
          </a:xfrm>
          <a:prstGeom prst="rect">
            <a:avLst/>
          </a:prstGeom>
        </p:spPr>
        <p:txBody>
          <a:bodyPr wrap="none">
            <a:spAutoFit/>
          </a:bodyPr>
          <a:lstStyle/>
          <a:p>
            <a:r>
              <a:rPr lang="en-US" sz="2400" b="1" u="sng">
                <a:solidFill>
                  <a:srgbClr val="0066FF"/>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176844" y="1094837"/>
            <a:ext cx="4075060" cy="307777"/>
          </a:xfrm>
          <a:prstGeom prst="rect">
            <a:avLst/>
          </a:prstGeom>
          <a:noFill/>
        </p:spPr>
        <p:txBody>
          <a:bodyPr wrap="square" rtlCol="0">
            <a:spAutoFit/>
          </a:bodyPr>
          <a:lstStyle/>
          <a:p>
            <a:r>
              <a:rPr lang="en-US" sz="1400"/>
              <a:t>Here’s an example of the logistic regression stuff.</a:t>
            </a:r>
          </a:p>
        </p:txBody>
      </p:sp>
      <p:pic>
        <p:nvPicPr>
          <p:cNvPr id="5" name="Picture 4">
            <a:extLst>
              <a:ext uri="{FF2B5EF4-FFF2-40B4-BE49-F238E27FC236}">
                <a16:creationId xmlns:a16="http://schemas.microsoft.com/office/drawing/2014/main" id="{75BD25FD-85F0-8B06-5D48-961CF0A44299}"/>
              </a:ext>
            </a:extLst>
          </p:cNvPr>
          <p:cNvPicPr>
            <a:picLocks noChangeAspect="1"/>
          </p:cNvPicPr>
          <p:nvPr/>
        </p:nvPicPr>
        <p:blipFill>
          <a:blip r:embed="rId3"/>
          <a:stretch>
            <a:fillRect/>
          </a:stretch>
        </p:blipFill>
        <p:spPr>
          <a:xfrm>
            <a:off x="257392" y="1655741"/>
            <a:ext cx="7956684" cy="4360338"/>
          </a:xfrm>
          <a:prstGeom prst="rect">
            <a:avLst/>
          </a:prstGeom>
        </p:spPr>
      </p:pic>
      <p:pic>
        <p:nvPicPr>
          <p:cNvPr id="6" name="Picture 5">
            <a:extLst>
              <a:ext uri="{FF2B5EF4-FFF2-40B4-BE49-F238E27FC236}">
                <a16:creationId xmlns:a16="http://schemas.microsoft.com/office/drawing/2014/main" id="{5A563644-0360-C4F4-F6DA-C2132AD50B3B}"/>
              </a:ext>
            </a:extLst>
          </p:cNvPr>
          <p:cNvPicPr>
            <a:picLocks noChangeAspect="1"/>
          </p:cNvPicPr>
          <p:nvPr/>
        </p:nvPicPr>
        <p:blipFill>
          <a:blip r:embed="rId4"/>
          <a:stretch>
            <a:fillRect/>
          </a:stretch>
        </p:blipFill>
        <p:spPr>
          <a:xfrm>
            <a:off x="9983978" y="3371206"/>
            <a:ext cx="1486029" cy="685859"/>
          </a:xfrm>
          <a:prstGeom prst="rect">
            <a:avLst/>
          </a:prstGeom>
        </p:spPr>
      </p:pic>
      <mc:AlternateContent xmlns:mc="http://schemas.openxmlformats.org/markup-compatibility/2006" xmlns:p14="http://schemas.microsoft.com/office/powerpoint/2010/main">
        <mc:Choice Requires="p14">
          <p:contentPart p14:bwMode="auto" r:id="rId5">
            <p14:nvContentPartPr>
              <p14:cNvPr id="18" name="Ink 17">
                <a:extLst>
                  <a:ext uri="{FF2B5EF4-FFF2-40B4-BE49-F238E27FC236}">
                    <a16:creationId xmlns:a16="http://schemas.microsoft.com/office/drawing/2014/main" id="{8EE536C8-3C5C-7E97-44DB-1526B3DD8A9F}"/>
                  </a:ext>
                </a:extLst>
              </p14:cNvPr>
              <p14:cNvContentPartPr/>
              <p14:nvPr/>
            </p14:nvContentPartPr>
            <p14:xfrm rot="21120226">
              <a:off x="8664687" y="3708254"/>
              <a:ext cx="868680" cy="289800"/>
            </p14:xfrm>
          </p:contentPart>
        </mc:Choice>
        <mc:Fallback xmlns="">
          <p:pic>
            <p:nvPicPr>
              <p:cNvPr id="18" name="Ink 17">
                <a:extLst>
                  <a:ext uri="{FF2B5EF4-FFF2-40B4-BE49-F238E27FC236}">
                    <a16:creationId xmlns:a16="http://schemas.microsoft.com/office/drawing/2014/main" id="{8EE536C8-3C5C-7E97-44DB-1526B3DD8A9F}"/>
                  </a:ext>
                </a:extLst>
              </p:cNvPr>
              <p:cNvPicPr/>
              <p:nvPr/>
            </p:nvPicPr>
            <p:blipFill>
              <a:blip r:embed="rId6"/>
              <a:stretch>
                <a:fillRect/>
              </a:stretch>
            </p:blipFill>
            <p:spPr>
              <a:xfrm rot="21120226">
                <a:off x="8655687" y="3699254"/>
                <a:ext cx="886320" cy="307440"/>
              </a:xfrm>
              <a:prstGeom prst="rect">
                <a:avLst/>
              </a:prstGeom>
            </p:spPr>
          </p:pic>
        </mc:Fallback>
      </mc:AlternateContent>
    </p:spTree>
    <p:extLst>
      <p:ext uri="{BB962C8B-B14F-4D97-AF65-F5344CB8AC3E}">
        <p14:creationId xmlns:p14="http://schemas.microsoft.com/office/powerpoint/2010/main" val="383274460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51926" cy="461665"/>
          </a:xfrm>
          <a:prstGeom prst="rect">
            <a:avLst/>
          </a:prstGeom>
        </p:spPr>
        <p:txBody>
          <a:bodyPr wrap="none">
            <a:spAutoFit/>
          </a:bodyPr>
          <a:lstStyle/>
          <a:p>
            <a:r>
              <a:rPr lang="en-US" sz="2400" b="1" u="sng">
                <a:solidFill>
                  <a:srgbClr val="0066FF"/>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160673" y="849652"/>
            <a:ext cx="7587145" cy="738664"/>
          </a:xfrm>
          <a:prstGeom prst="rect">
            <a:avLst/>
          </a:prstGeom>
          <a:noFill/>
        </p:spPr>
        <p:txBody>
          <a:bodyPr wrap="square" rtlCol="0">
            <a:spAutoFit/>
          </a:bodyPr>
          <a:lstStyle/>
          <a:p>
            <a:r>
              <a:rPr lang="en-US" sz="1400"/>
              <a:t>Here’s an example of the multinomial logistic regression stuff.  Ran a logistic regression model to predict the identity of a set of digit images.  digits.data = list of 1797 arrays of 64 pixel darknesses.  And digits.target is identity of the arrays (i.e., what number they represent).  </a:t>
            </a:r>
          </a:p>
        </p:txBody>
      </p:sp>
      <p:pic>
        <p:nvPicPr>
          <p:cNvPr id="2" name="Picture 1">
            <a:extLst>
              <a:ext uri="{FF2B5EF4-FFF2-40B4-BE49-F238E27FC236}">
                <a16:creationId xmlns:a16="http://schemas.microsoft.com/office/drawing/2014/main" id="{F369493C-23FE-1BA9-54F2-2BFA5B4A212F}"/>
              </a:ext>
            </a:extLst>
          </p:cNvPr>
          <p:cNvPicPr>
            <a:picLocks noChangeAspect="1"/>
          </p:cNvPicPr>
          <p:nvPr/>
        </p:nvPicPr>
        <p:blipFill>
          <a:blip r:embed="rId3"/>
          <a:stretch>
            <a:fillRect/>
          </a:stretch>
        </p:blipFill>
        <p:spPr>
          <a:xfrm>
            <a:off x="316856" y="1824850"/>
            <a:ext cx="5189670" cy="3848433"/>
          </a:xfrm>
          <a:prstGeom prst="rect">
            <a:avLst/>
          </a:prstGeom>
        </p:spPr>
      </p:pic>
      <p:pic>
        <p:nvPicPr>
          <p:cNvPr id="7" name="Picture 6">
            <a:extLst>
              <a:ext uri="{FF2B5EF4-FFF2-40B4-BE49-F238E27FC236}">
                <a16:creationId xmlns:a16="http://schemas.microsoft.com/office/drawing/2014/main" id="{850E95F8-D1E1-9445-8730-1D356E5469FD}"/>
              </a:ext>
            </a:extLst>
          </p:cNvPr>
          <p:cNvPicPr>
            <a:picLocks noChangeAspect="1"/>
          </p:cNvPicPr>
          <p:nvPr/>
        </p:nvPicPr>
        <p:blipFill>
          <a:blip r:embed="rId4"/>
          <a:stretch>
            <a:fillRect/>
          </a:stretch>
        </p:blipFill>
        <p:spPr>
          <a:xfrm>
            <a:off x="8421450" y="921803"/>
            <a:ext cx="2880610" cy="2507197"/>
          </a:xfrm>
          <a:prstGeom prst="rect">
            <a:avLst/>
          </a:prstGeom>
        </p:spPr>
      </p:pic>
      <p:pic>
        <p:nvPicPr>
          <p:cNvPr id="8" name="Picture 7">
            <a:extLst>
              <a:ext uri="{FF2B5EF4-FFF2-40B4-BE49-F238E27FC236}">
                <a16:creationId xmlns:a16="http://schemas.microsoft.com/office/drawing/2014/main" id="{BD35E839-4AE9-5AAD-6355-3D59B4E20796}"/>
              </a:ext>
            </a:extLst>
          </p:cNvPr>
          <p:cNvPicPr>
            <a:picLocks noChangeAspect="1"/>
          </p:cNvPicPr>
          <p:nvPr/>
        </p:nvPicPr>
        <p:blipFill>
          <a:blip r:embed="rId5"/>
          <a:stretch>
            <a:fillRect/>
          </a:stretch>
        </p:blipFill>
        <p:spPr>
          <a:xfrm>
            <a:off x="8497657" y="3749067"/>
            <a:ext cx="3232227" cy="2520786"/>
          </a:xfrm>
          <a:prstGeom prst="rect">
            <a:avLst/>
          </a:prstGeom>
        </p:spPr>
      </p:pic>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61A5D16B-F823-4CA4-12E4-20C61859363E}"/>
                  </a:ext>
                </a:extLst>
              </p14:cNvPr>
              <p14:cNvContentPartPr/>
              <p14:nvPr/>
            </p14:nvContentPartPr>
            <p14:xfrm>
              <a:off x="2093860" y="5909817"/>
              <a:ext cx="5271480" cy="521640"/>
            </p14:xfrm>
          </p:contentPart>
        </mc:Choice>
        <mc:Fallback xmlns="">
          <p:pic>
            <p:nvPicPr>
              <p:cNvPr id="9" name="Ink 8">
                <a:extLst>
                  <a:ext uri="{FF2B5EF4-FFF2-40B4-BE49-F238E27FC236}">
                    <a16:creationId xmlns:a16="http://schemas.microsoft.com/office/drawing/2014/main" id="{61A5D16B-F823-4CA4-12E4-20C61859363E}"/>
                  </a:ext>
                </a:extLst>
              </p:cNvPr>
              <p:cNvPicPr/>
              <p:nvPr/>
            </p:nvPicPr>
            <p:blipFill>
              <a:blip r:embed="rId7"/>
              <a:stretch>
                <a:fillRect/>
              </a:stretch>
            </p:blipFill>
            <p:spPr>
              <a:xfrm>
                <a:off x="2085220" y="5900817"/>
                <a:ext cx="5289120" cy="5392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DDBCF4A1-5CCC-A7C2-D57D-37C47C4EC170}"/>
                  </a:ext>
                </a:extLst>
              </p14:cNvPr>
              <p14:cNvContentPartPr/>
              <p14:nvPr/>
            </p14:nvContentPartPr>
            <p14:xfrm>
              <a:off x="567975" y="3017748"/>
              <a:ext cx="1370160" cy="286920"/>
            </p14:xfrm>
          </p:contentPart>
        </mc:Choice>
        <mc:Fallback xmlns="">
          <p:pic>
            <p:nvPicPr>
              <p:cNvPr id="10" name="Ink 9">
                <a:extLst>
                  <a:ext uri="{FF2B5EF4-FFF2-40B4-BE49-F238E27FC236}">
                    <a16:creationId xmlns:a16="http://schemas.microsoft.com/office/drawing/2014/main" id="{DDBCF4A1-5CCC-A7C2-D57D-37C47C4EC170}"/>
                  </a:ext>
                </a:extLst>
              </p:cNvPr>
              <p:cNvPicPr/>
              <p:nvPr/>
            </p:nvPicPr>
            <p:blipFill>
              <a:blip r:embed="rId9"/>
              <a:stretch>
                <a:fillRect/>
              </a:stretch>
            </p:blipFill>
            <p:spPr>
              <a:xfrm>
                <a:off x="559335" y="3008748"/>
                <a:ext cx="1387800" cy="304560"/>
              </a:xfrm>
              <a:prstGeom prst="rect">
                <a:avLst/>
              </a:prstGeom>
            </p:spPr>
          </p:pic>
        </mc:Fallback>
      </mc:AlternateContent>
      <p:sp>
        <p:nvSpPr>
          <p:cNvPr id="11" name="TextBox 10">
            <a:extLst>
              <a:ext uri="{FF2B5EF4-FFF2-40B4-BE49-F238E27FC236}">
                <a16:creationId xmlns:a16="http://schemas.microsoft.com/office/drawing/2014/main" id="{3320CE38-8C5E-6B21-2C0B-8049EEF967A9}"/>
              </a:ext>
            </a:extLst>
          </p:cNvPr>
          <p:cNvSpPr txBox="1"/>
          <p:nvPr/>
        </p:nvSpPr>
        <p:spPr>
          <a:xfrm>
            <a:off x="2093860" y="2863859"/>
            <a:ext cx="4532671" cy="307777"/>
          </a:xfrm>
          <a:prstGeom prst="rect">
            <a:avLst/>
          </a:prstGeom>
          <a:noFill/>
        </p:spPr>
        <p:txBody>
          <a:bodyPr wrap="square" rtlCol="0">
            <a:spAutoFit/>
          </a:bodyPr>
          <a:lstStyle/>
          <a:p>
            <a:r>
              <a:rPr lang="en-US" sz="1400">
                <a:solidFill>
                  <a:srgbClr val="0066FF"/>
                </a:solidFill>
              </a:rPr>
              <a:t>note had to scale the data first, to get it to converge.</a:t>
            </a:r>
          </a:p>
        </p:txBody>
      </p:sp>
      <mc:AlternateContent xmlns:mc="http://schemas.openxmlformats.org/markup-compatibility/2006" xmlns:p14="http://schemas.microsoft.com/office/powerpoint/2010/main">
        <mc:Choice Requires="p14">
          <p:contentPart p14:bwMode="auto" r:id="rId10">
            <p14:nvContentPartPr>
              <p14:cNvPr id="12" name="Ink 11">
                <a:extLst>
                  <a:ext uri="{FF2B5EF4-FFF2-40B4-BE49-F238E27FC236}">
                    <a16:creationId xmlns:a16="http://schemas.microsoft.com/office/drawing/2014/main" id="{83EE6501-5D32-11B0-37E1-DDB29D76292A}"/>
                  </a:ext>
                </a:extLst>
              </p14:cNvPr>
              <p14:cNvContentPartPr/>
              <p14:nvPr/>
            </p14:nvContentPartPr>
            <p14:xfrm>
              <a:off x="687766" y="4531324"/>
              <a:ext cx="1082301" cy="286920"/>
            </p14:xfrm>
          </p:contentPart>
        </mc:Choice>
        <mc:Fallback xmlns="">
          <p:pic>
            <p:nvPicPr>
              <p:cNvPr id="12" name="Ink 11">
                <a:extLst>
                  <a:ext uri="{FF2B5EF4-FFF2-40B4-BE49-F238E27FC236}">
                    <a16:creationId xmlns:a16="http://schemas.microsoft.com/office/drawing/2014/main" id="{83EE6501-5D32-11B0-37E1-DDB29D76292A}"/>
                  </a:ext>
                </a:extLst>
              </p:cNvPr>
              <p:cNvPicPr/>
              <p:nvPr/>
            </p:nvPicPr>
            <p:blipFill>
              <a:blip r:embed="rId11"/>
              <a:stretch>
                <a:fillRect/>
              </a:stretch>
            </p:blipFill>
            <p:spPr>
              <a:xfrm>
                <a:off x="679125" y="4522324"/>
                <a:ext cx="1099943" cy="304560"/>
              </a:xfrm>
              <a:prstGeom prst="rect">
                <a:avLst/>
              </a:prstGeom>
            </p:spPr>
          </p:pic>
        </mc:Fallback>
      </mc:AlternateContent>
      <p:sp>
        <p:nvSpPr>
          <p:cNvPr id="14" name="TextBox 13">
            <a:extLst>
              <a:ext uri="{FF2B5EF4-FFF2-40B4-BE49-F238E27FC236}">
                <a16:creationId xmlns:a16="http://schemas.microsoft.com/office/drawing/2014/main" id="{539ED078-7210-854F-BD93-55502CB7584E}"/>
              </a:ext>
            </a:extLst>
          </p:cNvPr>
          <p:cNvSpPr txBox="1"/>
          <p:nvPr/>
        </p:nvSpPr>
        <p:spPr>
          <a:xfrm>
            <a:off x="1823473" y="4663383"/>
            <a:ext cx="4532671" cy="307777"/>
          </a:xfrm>
          <a:prstGeom prst="rect">
            <a:avLst/>
          </a:prstGeom>
          <a:noFill/>
        </p:spPr>
        <p:txBody>
          <a:bodyPr wrap="square" rtlCol="0">
            <a:spAutoFit/>
          </a:bodyPr>
          <a:lstStyle/>
          <a:p>
            <a:r>
              <a:rPr lang="en-US" sz="1400">
                <a:solidFill>
                  <a:srgbClr val="0066FF"/>
                </a:solidFill>
              </a:rPr>
              <a:t>also had to put y_pred[ ] itself in brackets.  not sure why.</a:t>
            </a:r>
          </a:p>
        </p:txBody>
      </p:sp>
    </p:spTree>
    <p:extLst>
      <p:ext uri="{BB962C8B-B14F-4D97-AF65-F5344CB8AC3E}">
        <p14:creationId xmlns:p14="http://schemas.microsoft.com/office/powerpoint/2010/main" val="33985496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469505" y="3904022"/>
            <a:ext cx="6590056" cy="338554"/>
          </a:xfrm>
          <a:prstGeom prst="rect">
            <a:avLst/>
          </a:prstGeom>
        </p:spPr>
        <p:txBody>
          <a:bodyPr wrap="square">
            <a:spAutoFit/>
          </a:bodyPr>
          <a:lstStyle/>
          <a:p>
            <a:r>
              <a:rPr lang="en-US" sz="1600"/>
              <a:t>model.fit(X</a:t>
            </a:r>
            <a:r>
              <a:rPr lang="en-US" sz="1600" baseline="-25000"/>
              <a:t>train</a:t>
            </a:r>
            <a:r>
              <a:rPr lang="en-US" sz="1600"/>
              <a:t>,Y</a:t>
            </a:r>
            <a:r>
              <a:rPr lang="en-US" sz="1600" baseline="-25000"/>
              <a:t>train</a:t>
            </a:r>
            <a:r>
              <a:rPr lang="en-US" sz="1600"/>
              <a:t>)			fits the training data.</a:t>
            </a:r>
          </a:p>
        </p:txBody>
      </p:sp>
      <p:sp>
        <p:nvSpPr>
          <p:cNvPr id="3" name="Rectangle 2">
            <a:extLst>
              <a:ext uri="{FF2B5EF4-FFF2-40B4-BE49-F238E27FC236}">
                <a16:creationId xmlns:a16="http://schemas.microsoft.com/office/drawing/2014/main" id="{C9FF0876-164E-442B-9B99-2C547C2A0238}"/>
              </a:ext>
            </a:extLst>
          </p:cNvPr>
          <p:cNvSpPr/>
          <p:nvPr/>
        </p:nvSpPr>
        <p:spPr>
          <a:xfrm>
            <a:off x="3736259" y="239347"/>
            <a:ext cx="3021981" cy="461665"/>
          </a:xfrm>
          <a:prstGeom prst="rect">
            <a:avLst/>
          </a:prstGeom>
        </p:spPr>
        <p:txBody>
          <a:bodyPr wrap="none">
            <a:spAutoFit/>
          </a:bodyPr>
          <a:lstStyle/>
          <a:p>
            <a:r>
              <a:rPr lang="en-US" sz="2400" b="1" u="sng">
                <a:solidFill>
                  <a:srgbClr val="FF0000"/>
                </a:solidFill>
              </a:rPr>
              <a:t>sklearn: SGD Classifier</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3" y="1050989"/>
            <a:ext cx="5950959" cy="338554"/>
          </a:xfrm>
          <a:prstGeom prst="rect">
            <a:avLst/>
          </a:prstGeom>
          <a:noFill/>
        </p:spPr>
        <p:txBody>
          <a:bodyPr wrap="square" rtlCol="0">
            <a:spAutoFit/>
          </a:bodyPr>
          <a:lstStyle/>
          <a:p>
            <a:r>
              <a:rPr lang="en-US" sz="1600"/>
              <a:t>Here’s some stuff for the Stochastic Gradient Descent classifier.</a:t>
            </a:r>
          </a:p>
        </p:txBody>
      </p:sp>
      <p:sp>
        <p:nvSpPr>
          <p:cNvPr id="21" name="Rectangle 20">
            <a:extLst>
              <a:ext uri="{FF2B5EF4-FFF2-40B4-BE49-F238E27FC236}">
                <a16:creationId xmlns:a16="http://schemas.microsoft.com/office/drawing/2014/main" id="{340755F4-E71B-4914-983D-72096246A1B6}"/>
              </a:ext>
            </a:extLst>
          </p:cNvPr>
          <p:cNvSpPr/>
          <p:nvPr/>
        </p:nvSpPr>
        <p:spPr>
          <a:xfrm>
            <a:off x="469504" y="1952748"/>
            <a:ext cx="11417690" cy="1692771"/>
          </a:xfrm>
          <a:prstGeom prst="rect">
            <a:avLst/>
          </a:prstGeom>
        </p:spPr>
        <p:txBody>
          <a:bodyPr wrap="square">
            <a:spAutoFit/>
          </a:bodyPr>
          <a:lstStyle/>
          <a:p>
            <a:r>
              <a:rPr lang="en-US" sz="1600"/>
              <a:t>model = SGDClassifier()		creates a support SGD Classifier object.  It’s supposed to be very efficient on large datasets.</a:t>
            </a:r>
          </a:p>
          <a:p>
            <a:r>
              <a:rPr lang="en-US" sz="1600"/>
              <a:t>				Some optional arguments are:</a:t>
            </a:r>
          </a:p>
          <a:p>
            <a:r>
              <a:rPr lang="en-US" sz="1600"/>
              <a:t>				</a:t>
            </a:r>
            <a:r>
              <a:rPr lang="en-US" sz="1400" b="1"/>
              <a:t>random_state </a:t>
            </a:r>
            <a:r>
              <a:rPr lang="en-US" sz="1400"/>
              <a:t>= random seed.  </a:t>
            </a:r>
          </a:p>
          <a:p>
            <a:r>
              <a:rPr lang="en-US" sz="1400"/>
              <a:t>				</a:t>
            </a:r>
            <a:r>
              <a:rPr lang="en-US" sz="1400" b="1"/>
              <a:t>loss = “hinge” </a:t>
            </a:r>
            <a:r>
              <a:rPr lang="en-US" sz="1400"/>
              <a:t>(which makes it a linear SVM), </a:t>
            </a:r>
            <a:r>
              <a:rPr lang="en-US" sz="1400" b="1"/>
              <a:t>“log”</a:t>
            </a:r>
            <a:r>
              <a:rPr lang="en-US" sz="1400"/>
              <a:t> (which makes it a logistic regression model), etc.</a:t>
            </a:r>
          </a:p>
          <a:p>
            <a:r>
              <a:rPr lang="en-US" sz="1400"/>
              <a:t>				</a:t>
            </a:r>
            <a:r>
              <a:rPr lang="en-US" sz="1400" b="1"/>
              <a:t>penalty = “l1”, “l2”, “elasticnet”</a:t>
            </a:r>
            <a:r>
              <a:rPr lang="en-US" sz="1400"/>
              <a:t>, as with the logitistic regression guy.  I think l2 is default.</a:t>
            </a:r>
          </a:p>
          <a:p>
            <a:r>
              <a:rPr lang="en-US" sz="1400"/>
              <a:t>				</a:t>
            </a:r>
            <a:r>
              <a:rPr lang="en-US" sz="1400" b="1"/>
              <a:t>alpha = a</a:t>
            </a:r>
            <a:r>
              <a:rPr lang="en-US" sz="1400"/>
              <a:t>.  This is the regularization coefficient.   </a:t>
            </a:r>
          </a:p>
          <a:p>
            <a:r>
              <a:rPr lang="en-US" sz="1400"/>
              <a:t>				</a:t>
            </a:r>
            <a:r>
              <a:rPr lang="en-US" sz="1400" b="1"/>
              <a:t>max_iter = n </a:t>
            </a:r>
            <a:r>
              <a:rPr lang="en-US" sz="1400"/>
              <a:t>(1000 is default) number of iterations.</a:t>
            </a:r>
          </a:p>
        </p:txBody>
      </p:sp>
      <p:sp>
        <p:nvSpPr>
          <p:cNvPr id="9" name="TextBox 8">
            <a:extLst>
              <a:ext uri="{FF2B5EF4-FFF2-40B4-BE49-F238E27FC236}">
                <a16:creationId xmlns:a16="http://schemas.microsoft.com/office/drawing/2014/main" id="{BB0B12F5-5514-4CDD-8547-0D66306FFD7A}"/>
              </a:ext>
            </a:extLst>
          </p:cNvPr>
          <p:cNvSpPr txBox="1"/>
          <p:nvPr/>
        </p:nvSpPr>
        <p:spPr>
          <a:xfrm>
            <a:off x="469509" y="1497539"/>
            <a:ext cx="4759716" cy="338554"/>
          </a:xfrm>
          <a:prstGeom prst="rect">
            <a:avLst/>
          </a:prstGeom>
          <a:noFill/>
        </p:spPr>
        <p:txBody>
          <a:bodyPr wrap="square">
            <a:spAutoFit/>
          </a:bodyPr>
          <a:lstStyle/>
          <a:p>
            <a:r>
              <a:rPr lang="en-US" sz="1600" b="1"/>
              <a:t>from sklearn.linear_model import SGDClassifier</a:t>
            </a:r>
          </a:p>
        </p:txBody>
      </p:sp>
      <p:sp>
        <p:nvSpPr>
          <p:cNvPr id="5" name="Rectangle 4">
            <a:extLst>
              <a:ext uri="{FF2B5EF4-FFF2-40B4-BE49-F238E27FC236}">
                <a16:creationId xmlns:a16="http://schemas.microsoft.com/office/drawing/2014/main" id="{7BFB44BB-3C58-0FDA-464B-B787B27C97C5}"/>
              </a:ext>
            </a:extLst>
          </p:cNvPr>
          <p:cNvSpPr/>
          <p:nvPr/>
        </p:nvSpPr>
        <p:spPr>
          <a:xfrm>
            <a:off x="469505" y="4542858"/>
            <a:ext cx="5950960" cy="338554"/>
          </a:xfrm>
          <a:prstGeom prst="rect">
            <a:avLst/>
          </a:prstGeom>
        </p:spPr>
        <p:txBody>
          <a:bodyPr wrap="square">
            <a:spAutoFit/>
          </a:bodyPr>
          <a:lstStyle/>
          <a:p>
            <a:r>
              <a:rPr lang="en-US" sz="1600"/>
              <a:t>model.predict(X</a:t>
            </a:r>
            <a:r>
              <a:rPr lang="en-US" sz="1600" baseline="-25000"/>
              <a:t>test</a:t>
            </a:r>
            <a:r>
              <a:rPr lang="en-US" sz="1600"/>
              <a:t>)			returns prediction(s)</a:t>
            </a:r>
          </a:p>
        </p:txBody>
      </p:sp>
      <p:sp>
        <p:nvSpPr>
          <p:cNvPr id="8" name="TextBox 7">
            <a:extLst>
              <a:ext uri="{FF2B5EF4-FFF2-40B4-BE49-F238E27FC236}">
                <a16:creationId xmlns:a16="http://schemas.microsoft.com/office/drawing/2014/main" id="{E8A9DAAB-A3C3-A2D4-C3CA-91D8A5D15B44}"/>
              </a:ext>
            </a:extLst>
          </p:cNvPr>
          <p:cNvSpPr txBox="1"/>
          <p:nvPr/>
        </p:nvSpPr>
        <p:spPr>
          <a:xfrm>
            <a:off x="7878404" y="3968598"/>
            <a:ext cx="3923071" cy="1077218"/>
          </a:xfrm>
          <a:prstGeom prst="rect">
            <a:avLst/>
          </a:prstGeom>
          <a:noFill/>
          <a:ln>
            <a:solidFill>
              <a:srgbClr val="FF0000"/>
            </a:solidFill>
          </a:ln>
        </p:spPr>
        <p:txBody>
          <a:bodyPr wrap="square">
            <a:spAutoFit/>
          </a:bodyPr>
          <a:lstStyle/>
          <a:p>
            <a:r>
              <a:rPr lang="en-US" sz="1600"/>
              <a:t>FYI, the X training and testing data has to be scaled first (column values scaled so that mean = 0, std.dev. = 1).  Can use the </a:t>
            </a:r>
            <a:r>
              <a:rPr lang="en-US" sz="1600" i="1"/>
              <a:t>scale</a:t>
            </a:r>
            <a:r>
              <a:rPr lang="en-US" sz="1600"/>
              <a:t> function from sklearn.preprocessing library.</a:t>
            </a:r>
          </a:p>
        </p:txBody>
      </p:sp>
      <p:sp>
        <p:nvSpPr>
          <p:cNvPr id="6" name="Rectangle 5">
            <a:extLst>
              <a:ext uri="{FF2B5EF4-FFF2-40B4-BE49-F238E27FC236}">
                <a16:creationId xmlns:a16="http://schemas.microsoft.com/office/drawing/2014/main" id="{05E8DB39-27D6-879A-1AEF-7265AD9E60DD}"/>
              </a:ext>
            </a:extLst>
          </p:cNvPr>
          <p:cNvSpPr/>
          <p:nvPr/>
        </p:nvSpPr>
        <p:spPr>
          <a:xfrm>
            <a:off x="469504" y="5281085"/>
            <a:ext cx="11103057" cy="584775"/>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accuracy score, i.e., correct predictions/total predictions.  Can also do test </a:t>
            </a:r>
          </a:p>
          <a:p>
            <a:r>
              <a:rPr lang="en-US" sz="1600"/>
              <a:t>				on training data.</a:t>
            </a:r>
          </a:p>
        </p:txBody>
      </p:sp>
      <p:pic>
        <p:nvPicPr>
          <p:cNvPr id="7" name="Picture 6">
            <a:extLst>
              <a:ext uri="{FF2B5EF4-FFF2-40B4-BE49-F238E27FC236}">
                <a16:creationId xmlns:a16="http://schemas.microsoft.com/office/drawing/2014/main" id="{57779B74-AF62-CDDD-56AC-A7002574466A}"/>
              </a:ext>
            </a:extLst>
          </p:cNvPr>
          <p:cNvPicPr>
            <a:picLocks noChangeAspect="1"/>
          </p:cNvPicPr>
          <p:nvPr/>
        </p:nvPicPr>
        <p:blipFill>
          <a:blip r:embed="rId3"/>
          <a:stretch>
            <a:fillRect/>
          </a:stretch>
        </p:blipFill>
        <p:spPr>
          <a:xfrm>
            <a:off x="597987" y="6147412"/>
            <a:ext cx="5707563" cy="319953"/>
          </a:xfrm>
          <a:prstGeom prst="rect">
            <a:avLst/>
          </a:prstGeom>
        </p:spPr>
      </p:pic>
    </p:spTree>
    <p:extLst>
      <p:ext uri="{BB962C8B-B14F-4D97-AF65-F5344CB8AC3E}">
        <p14:creationId xmlns:p14="http://schemas.microsoft.com/office/powerpoint/2010/main" val="274873554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469509" y="2901392"/>
            <a:ext cx="10788426" cy="338554"/>
          </a:xfrm>
          <a:prstGeom prst="rect">
            <a:avLst/>
          </a:prstGeom>
        </p:spPr>
        <p:txBody>
          <a:bodyPr wrap="square">
            <a:spAutoFit/>
          </a:bodyPr>
          <a:lstStyle/>
          <a:p>
            <a:r>
              <a:rPr lang="en-US" sz="1600"/>
              <a:t>nb.fit(X</a:t>
            </a:r>
            <a:r>
              <a:rPr lang="en-US" sz="1600" baseline="-25000"/>
              <a:t>train</a:t>
            </a:r>
            <a:r>
              <a:rPr lang="en-US" sz="1600"/>
              <a:t>, y</a:t>
            </a:r>
            <a:r>
              <a:rPr lang="en-US" sz="1600" baseline="-25000"/>
              <a:t>train</a:t>
            </a:r>
            <a:r>
              <a:rPr lang="en-US" sz="1600"/>
              <a:t>)			fits stuff.  Y_train is a list of integers in 1-1 correspondence with the classes.</a:t>
            </a:r>
          </a:p>
        </p:txBody>
      </p:sp>
      <p:sp>
        <p:nvSpPr>
          <p:cNvPr id="3" name="Rectangle 2">
            <a:extLst>
              <a:ext uri="{FF2B5EF4-FFF2-40B4-BE49-F238E27FC236}">
                <a16:creationId xmlns:a16="http://schemas.microsoft.com/office/drawing/2014/main" id="{C9FF0876-164E-442B-9B99-2C547C2A0238}"/>
              </a:ext>
            </a:extLst>
          </p:cNvPr>
          <p:cNvSpPr/>
          <p:nvPr/>
        </p:nvSpPr>
        <p:spPr>
          <a:xfrm>
            <a:off x="3897944" y="127933"/>
            <a:ext cx="2804870" cy="461665"/>
          </a:xfrm>
          <a:prstGeom prst="rect">
            <a:avLst/>
          </a:prstGeom>
        </p:spPr>
        <p:txBody>
          <a:bodyPr wrap="none">
            <a:spAutoFit/>
          </a:bodyPr>
          <a:lstStyle/>
          <a:p>
            <a:r>
              <a:rPr lang="en-US" sz="2400" b="1" u="sng">
                <a:solidFill>
                  <a:srgbClr val="7030A0"/>
                </a:solidFill>
              </a:rPr>
              <a:t>sklearn: Naïve Bayes</a:t>
            </a:r>
          </a:p>
        </p:txBody>
      </p:sp>
      <p:sp>
        <p:nvSpPr>
          <p:cNvPr id="4" name="TextBox 3">
            <a:extLst>
              <a:ext uri="{FF2B5EF4-FFF2-40B4-BE49-F238E27FC236}">
                <a16:creationId xmlns:a16="http://schemas.microsoft.com/office/drawing/2014/main" id="{1F62766F-5DD0-4A16-B412-AB8E10FE3C0F}"/>
              </a:ext>
            </a:extLst>
          </p:cNvPr>
          <p:cNvSpPr txBox="1"/>
          <p:nvPr/>
        </p:nvSpPr>
        <p:spPr>
          <a:xfrm>
            <a:off x="424042" y="860895"/>
            <a:ext cx="4623599" cy="338554"/>
          </a:xfrm>
          <a:prstGeom prst="rect">
            <a:avLst/>
          </a:prstGeom>
          <a:noFill/>
        </p:spPr>
        <p:txBody>
          <a:bodyPr wrap="square" rtlCol="0">
            <a:spAutoFit/>
          </a:bodyPr>
          <a:lstStyle/>
          <a:p>
            <a:r>
              <a:rPr lang="en-US" sz="1600"/>
              <a:t>We’ll take a look at Naïve Bayes ML algorithm.</a:t>
            </a:r>
          </a:p>
        </p:txBody>
      </p:sp>
      <p:sp>
        <p:nvSpPr>
          <p:cNvPr id="21" name="Rectangle 20">
            <a:extLst>
              <a:ext uri="{FF2B5EF4-FFF2-40B4-BE49-F238E27FC236}">
                <a16:creationId xmlns:a16="http://schemas.microsoft.com/office/drawing/2014/main" id="{340755F4-E71B-4914-983D-72096246A1B6}"/>
              </a:ext>
            </a:extLst>
          </p:cNvPr>
          <p:cNvSpPr/>
          <p:nvPr/>
        </p:nvSpPr>
        <p:spPr>
          <a:xfrm>
            <a:off x="469507" y="2203071"/>
            <a:ext cx="9038285" cy="338554"/>
          </a:xfrm>
          <a:prstGeom prst="rect">
            <a:avLst/>
          </a:prstGeom>
        </p:spPr>
        <p:txBody>
          <a:bodyPr wrap="square">
            <a:spAutoFit/>
          </a:bodyPr>
          <a:lstStyle/>
          <a:p>
            <a:r>
              <a:rPr lang="en-US" sz="1600"/>
              <a:t>nb = GaussianNB()			creates a Gaussian Naïve Bayes object.</a:t>
            </a:r>
          </a:p>
        </p:txBody>
      </p:sp>
      <p:sp>
        <p:nvSpPr>
          <p:cNvPr id="9" name="TextBox 8">
            <a:extLst>
              <a:ext uri="{FF2B5EF4-FFF2-40B4-BE49-F238E27FC236}">
                <a16:creationId xmlns:a16="http://schemas.microsoft.com/office/drawing/2014/main" id="{BB0B12F5-5514-4CDD-8547-0D66306FFD7A}"/>
              </a:ext>
            </a:extLst>
          </p:cNvPr>
          <p:cNvSpPr txBox="1"/>
          <p:nvPr/>
        </p:nvSpPr>
        <p:spPr>
          <a:xfrm>
            <a:off x="424043" y="1663986"/>
            <a:ext cx="4072994" cy="338554"/>
          </a:xfrm>
          <a:prstGeom prst="rect">
            <a:avLst/>
          </a:prstGeom>
          <a:noFill/>
        </p:spPr>
        <p:txBody>
          <a:bodyPr wrap="square">
            <a:spAutoFit/>
          </a:bodyPr>
          <a:lstStyle/>
          <a:p>
            <a:r>
              <a:rPr lang="en-US" sz="1600" b="1"/>
              <a:t>from sklearn.naive_bayes import GaussianNB</a:t>
            </a:r>
          </a:p>
        </p:txBody>
      </p:sp>
      <p:sp>
        <p:nvSpPr>
          <p:cNvPr id="8" name="Rectangle 7">
            <a:extLst>
              <a:ext uri="{FF2B5EF4-FFF2-40B4-BE49-F238E27FC236}">
                <a16:creationId xmlns:a16="http://schemas.microsoft.com/office/drawing/2014/main" id="{5F07E19D-C4D6-621F-39D8-683842E67FB3}"/>
              </a:ext>
            </a:extLst>
          </p:cNvPr>
          <p:cNvSpPr/>
          <p:nvPr/>
        </p:nvSpPr>
        <p:spPr>
          <a:xfrm>
            <a:off x="469508" y="5417401"/>
            <a:ext cx="10041176" cy="338554"/>
          </a:xfrm>
          <a:prstGeom prst="rect">
            <a:avLst/>
          </a:prstGeom>
        </p:spPr>
        <p:txBody>
          <a:bodyPr wrap="square">
            <a:spAutoFit/>
          </a:bodyPr>
          <a:lstStyle/>
          <a:p>
            <a:r>
              <a:rPr lang="en-US" sz="1600"/>
              <a:t>nb.score(X</a:t>
            </a:r>
            <a:r>
              <a:rPr lang="en-US" sz="1600" baseline="-25000"/>
              <a:t>test</a:t>
            </a:r>
            <a:r>
              <a:rPr lang="en-US" sz="1600"/>
              <a:t>, y</a:t>
            </a:r>
            <a:r>
              <a:rPr lang="en-US" sz="1600" baseline="-25000"/>
              <a:t>test</a:t>
            </a:r>
            <a:r>
              <a:rPr lang="en-US" sz="1600"/>
              <a:t>)			returns the confidence matrix score.  Can also use training data for score. </a:t>
            </a:r>
          </a:p>
        </p:txBody>
      </p:sp>
      <p:sp>
        <p:nvSpPr>
          <p:cNvPr id="5" name="Rectangle 4">
            <a:extLst>
              <a:ext uri="{FF2B5EF4-FFF2-40B4-BE49-F238E27FC236}">
                <a16:creationId xmlns:a16="http://schemas.microsoft.com/office/drawing/2014/main" id="{243CFDA1-54AE-355D-A59F-16A2DC07FAF4}"/>
              </a:ext>
            </a:extLst>
          </p:cNvPr>
          <p:cNvSpPr/>
          <p:nvPr/>
        </p:nvSpPr>
        <p:spPr>
          <a:xfrm>
            <a:off x="469507" y="4020759"/>
            <a:ext cx="8959627" cy="338554"/>
          </a:xfrm>
          <a:prstGeom prst="rect">
            <a:avLst/>
          </a:prstGeom>
        </p:spPr>
        <p:txBody>
          <a:bodyPr wrap="square">
            <a:spAutoFit/>
          </a:bodyPr>
          <a:lstStyle/>
          <a:p>
            <a:r>
              <a:rPr lang="en-US" sz="1600"/>
              <a:t>nb.predict(X</a:t>
            </a:r>
            <a:r>
              <a:rPr lang="en-US" sz="1600" baseline="-25000"/>
              <a:t>test</a:t>
            </a:r>
            <a:r>
              <a:rPr lang="en-US" sz="1600"/>
              <a:t>)			returns the predictions/classifications on these test rows.</a:t>
            </a:r>
          </a:p>
        </p:txBody>
      </p:sp>
      <p:sp>
        <p:nvSpPr>
          <p:cNvPr id="6" name="Rectangle 5">
            <a:extLst>
              <a:ext uri="{FF2B5EF4-FFF2-40B4-BE49-F238E27FC236}">
                <a16:creationId xmlns:a16="http://schemas.microsoft.com/office/drawing/2014/main" id="{8565BAC2-0710-178E-36BB-20388EE5E195}"/>
              </a:ext>
            </a:extLst>
          </p:cNvPr>
          <p:cNvSpPr/>
          <p:nvPr/>
        </p:nvSpPr>
        <p:spPr>
          <a:xfrm>
            <a:off x="469507" y="4790477"/>
            <a:ext cx="10116139" cy="338554"/>
          </a:xfrm>
          <a:prstGeom prst="rect">
            <a:avLst/>
          </a:prstGeom>
        </p:spPr>
        <p:txBody>
          <a:bodyPr wrap="square">
            <a:spAutoFit/>
          </a:bodyPr>
          <a:lstStyle/>
          <a:p>
            <a:r>
              <a:rPr lang="en-US" sz="1600"/>
              <a:t>nb.predict_proba(X</a:t>
            </a:r>
            <a:r>
              <a:rPr lang="en-US" sz="1600" baseline="-25000"/>
              <a:t>test</a:t>
            </a:r>
            <a:r>
              <a:rPr lang="en-US" sz="1600"/>
              <a:t>)		returns the predicted probabilities of X</a:t>
            </a:r>
            <a:r>
              <a:rPr lang="en-US" sz="1600" baseline="-25000"/>
              <a:t>test</a:t>
            </a:r>
            <a:r>
              <a:rPr lang="en-US" sz="1600"/>
              <a:t> being in the target classes.</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1B797E12-1E67-3E26-E52B-E9B5AF26FE7E}"/>
                  </a:ext>
                </a:extLst>
              </p14:cNvPr>
              <p14:cNvContentPartPr/>
              <p14:nvPr/>
            </p14:nvContentPartPr>
            <p14:xfrm>
              <a:off x="4740256" y="1663986"/>
              <a:ext cx="1574640" cy="284760"/>
            </p14:xfrm>
          </p:contentPart>
        </mc:Choice>
        <mc:Fallback xmlns="">
          <p:pic>
            <p:nvPicPr>
              <p:cNvPr id="10" name="Ink 9">
                <a:extLst>
                  <a:ext uri="{FF2B5EF4-FFF2-40B4-BE49-F238E27FC236}">
                    <a16:creationId xmlns:a16="http://schemas.microsoft.com/office/drawing/2014/main" id="{1B797E12-1E67-3E26-E52B-E9B5AF26FE7E}"/>
                  </a:ext>
                </a:extLst>
              </p:cNvPr>
              <p:cNvPicPr/>
              <p:nvPr/>
            </p:nvPicPr>
            <p:blipFill>
              <a:blip r:embed="rId4"/>
              <a:stretch>
                <a:fillRect/>
              </a:stretch>
            </p:blipFill>
            <p:spPr>
              <a:xfrm>
                <a:off x="4731256" y="1654986"/>
                <a:ext cx="1592280" cy="302400"/>
              </a:xfrm>
              <a:prstGeom prst="rect">
                <a:avLst/>
              </a:prstGeom>
            </p:spPr>
          </p:pic>
        </mc:Fallback>
      </mc:AlternateContent>
      <p:sp>
        <p:nvSpPr>
          <p:cNvPr id="11" name="TextBox 10">
            <a:extLst>
              <a:ext uri="{FF2B5EF4-FFF2-40B4-BE49-F238E27FC236}">
                <a16:creationId xmlns:a16="http://schemas.microsoft.com/office/drawing/2014/main" id="{7FF755CA-1AD4-B648-AD7A-9CC8CC3DCF0D}"/>
              </a:ext>
            </a:extLst>
          </p:cNvPr>
          <p:cNvSpPr txBox="1"/>
          <p:nvPr/>
        </p:nvSpPr>
        <p:spPr>
          <a:xfrm>
            <a:off x="6558116" y="1602176"/>
            <a:ext cx="4699819" cy="338554"/>
          </a:xfrm>
          <a:prstGeom prst="rect">
            <a:avLst/>
          </a:prstGeom>
          <a:noFill/>
        </p:spPr>
        <p:txBody>
          <a:bodyPr wrap="square" rtlCol="0">
            <a:spAutoFit/>
          </a:bodyPr>
          <a:lstStyle/>
          <a:p>
            <a:r>
              <a:rPr lang="en-US" sz="1600"/>
              <a:t>can import </a:t>
            </a:r>
            <a:r>
              <a:rPr lang="en-US" sz="1600" b="1"/>
              <a:t>BernoulliNB</a:t>
            </a:r>
            <a:r>
              <a:rPr lang="en-US" sz="1600"/>
              <a:t>, or </a:t>
            </a:r>
            <a:r>
              <a:rPr lang="en-US" sz="1600" b="1"/>
              <a:t>MultinomialNB</a:t>
            </a:r>
            <a:r>
              <a:rPr lang="en-US" sz="1600"/>
              <a:t> instead.</a:t>
            </a:r>
          </a:p>
        </p:txBody>
      </p:sp>
    </p:spTree>
    <p:extLst>
      <p:ext uri="{BB962C8B-B14F-4D97-AF65-F5344CB8AC3E}">
        <p14:creationId xmlns:p14="http://schemas.microsoft.com/office/powerpoint/2010/main" val="29859616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0E34E-E3FE-F8EF-B3EA-A33BEF259CF2}"/>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A2035A55-C7E8-3635-6CD2-9B047F69CCDC}"/>
              </a:ext>
            </a:extLst>
          </p:cNvPr>
          <p:cNvSpPr/>
          <p:nvPr/>
        </p:nvSpPr>
        <p:spPr>
          <a:xfrm>
            <a:off x="4288965" y="111581"/>
            <a:ext cx="3187283" cy="461665"/>
          </a:xfrm>
          <a:prstGeom prst="rect">
            <a:avLst/>
          </a:prstGeom>
        </p:spPr>
        <p:txBody>
          <a:bodyPr wrap="none">
            <a:spAutoFit/>
          </a:bodyPr>
          <a:lstStyle/>
          <a:p>
            <a:r>
              <a:rPr lang="en-US" sz="2400" b="1" u="sng">
                <a:solidFill>
                  <a:srgbClr val="7030A0"/>
                </a:solidFill>
              </a:rPr>
              <a:t>sklearn: word-encoding</a:t>
            </a:r>
          </a:p>
        </p:txBody>
      </p:sp>
      <p:sp>
        <p:nvSpPr>
          <p:cNvPr id="2" name="TextBox 1">
            <a:extLst>
              <a:ext uri="{FF2B5EF4-FFF2-40B4-BE49-F238E27FC236}">
                <a16:creationId xmlns:a16="http://schemas.microsoft.com/office/drawing/2014/main" id="{3E1DD23E-AF5F-3BD5-B940-148F98989240}"/>
              </a:ext>
            </a:extLst>
          </p:cNvPr>
          <p:cNvSpPr txBox="1"/>
          <p:nvPr/>
        </p:nvSpPr>
        <p:spPr>
          <a:xfrm>
            <a:off x="362339" y="1443237"/>
            <a:ext cx="5538001" cy="338554"/>
          </a:xfrm>
          <a:prstGeom prst="rect">
            <a:avLst/>
          </a:prstGeom>
          <a:noFill/>
        </p:spPr>
        <p:txBody>
          <a:bodyPr wrap="square" rtlCol="0">
            <a:spAutoFit/>
          </a:bodyPr>
          <a:lstStyle/>
          <a:p>
            <a:r>
              <a:rPr lang="en-US" sz="1600" b="1"/>
              <a:t>from sklearn.feature_extraction.text      import TfidfVectorizer</a:t>
            </a:r>
          </a:p>
        </p:txBody>
      </p:sp>
      <p:sp>
        <p:nvSpPr>
          <p:cNvPr id="6" name="TextBox 5">
            <a:extLst>
              <a:ext uri="{FF2B5EF4-FFF2-40B4-BE49-F238E27FC236}">
                <a16:creationId xmlns:a16="http://schemas.microsoft.com/office/drawing/2014/main" id="{CE6CF947-2FDD-5A5B-43FA-5FC8FC1F5136}"/>
              </a:ext>
            </a:extLst>
          </p:cNvPr>
          <p:cNvSpPr txBox="1"/>
          <p:nvPr/>
        </p:nvSpPr>
        <p:spPr>
          <a:xfrm>
            <a:off x="362339" y="1854075"/>
            <a:ext cx="2284445" cy="338554"/>
          </a:xfrm>
          <a:prstGeom prst="rect">
            <a:avLst/>
          </a:prstGeom>
          <a:noFill/>
        </p:spPr>
        <p:txBody>
          <a:bodyPr wrap="square" rtlCol="0">
            <a:spAutoFit/>
          </a:bodyPr>
          <a:lstStyle/>
          <a:p>
            <a:r>
              <a:rPr lang="en-US" sz="1600"/>
              <a:t>TfidfV = TfidfVectorizer()</a:t>
            </a:r>
          </a:p>
        </p:txBody>
      </p:sp>
      <p:sp>
        <p:nvSpPr>
          <p:cNvPr id="7" name="TextBox 6">
            <a:extLst>
              <a:ext uri="{FF2B5EF4-FFF2-40B4-BE49-F238E27FC236}">
                <a16:creationId xmlns:a16="http://schemas.microsoft.com/office/drawing/2014/main" id="{AA2D65A2-8FD3-CA69-3E72-0C60F1BC9E19}"/>
              </a:ext>
            </a:extLst>
          </p:cNvPr>
          <p:cNvSpPr txBox="1"/>
          <p:nvPr/>
        </p:nvSpPr>
        <p:spPr>
          <a:xfrm>
            <a:off x="401214" y="4278584"/>
            <a:ext cx="2998820" cy="338554"/>
          </a:xfrm>
          <a:prstGeom prst="rect">
            <a:avLst/>
          </a:prstGeom>
          <a:noFill/>
        </p:spPr>
        <p:txBody>
          <a:bodyPr wrap="square" rtlCol="0">
            <a:spAutoFit/>
          </a:bodyPr>
          <a:lstStyle/>
          <a:p>
            <a:r>
              <a:rPr lang="en-US" sz="1600"/>
              <a:t>count = TfidfV.fit_transform(list)</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E989C982-D0C2-A3B7-C627-D88DE0080C24}"/>
                  </a:ext>
                </a:extLst>
              </p14:cNvPr>
              <p14:cNvContentPartPr/>
              <p14:nvPr/>
            </p14:nvContentPartPr>
            <p14:xfrm>
              <a:off x="2669675" y="1988252"/>
              <a:ext cx="990360" cy="70200"/>
            </p14:xfrm>
          </p:contentPart>
        </mc:Choice>
        <mc:Fallback xmlns="">
          <p:pic>
            <p:nvPicPr>
              <p:cNvPr id="10" name="Ink 9">
                <a:extLst>
                  <a:ext uri="{FF2B5EF4-FFF2-40B4-BE49-F238E27FC236}">
                    <a16:creationId xmlns:a16="http://schemas.microsoft.com/office/drawing/2014/main" id="{E989C982-D0C2-A3B7-C627-D88DE0080C24}"/>
                  </a:ext>
                </a:extLst>
              </p:cNvPr>
              <p:cNvPicPr/>
              <p:nvPr/>
            </p:nvPicPr>
            <p:blipFill>
              <a:blip r:embed="rId4"/>
              <a:stretch>
                <a:fillRect/>
              </a:stretch>
            </p:blipFill>
            <p:spPr>
              <a:xfrm>
                <a:off x="2660675" y="1979252"/>
                <a:ext cx="100800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49DB8F3C-D171-39FC-6400-CD3961635C0A}"/>
                  </a:ext>
                </a:extLst>
              </p14:cNvPr>
              <p14:cNvContentPartPr/>
              <p14:nvPr/>
            </p14:nvContentPartPr>
            <p14:xfrm>
              <a:off x="3349890" y="4456255"/>
              <a:ext cx="698040" cy="20520"/>
            </p14:xfrm>
          </p:contentPart>
        </mc:Choice>
        <mc:Fallback xmlns="">
          <p:pic>
            <p:nvPicPr>
              <p:cNvPr id="11" name="Ink 10">
                <a:extLst>
                  <a:ext uri="{FF2B5EF4-FFF2-40B4-BE49-F238E27FC236}">
                    <a16:creationId xmlns:a16="http://schemas.microsoft.com/office/drawing/2014/main" id="{49DB8F3C-D171-39FC-6400-CD3961635C0A}"/>
                  </a:ext>
                </a:extLst>
              </p:cNvPr>
              <p:cNvPicPr/>
              <p:nvPr/>
            </p:nvPicPr>
            <p:blipFill>
              <a:blip r:embed="rId6"/>
              <a:stretch>
                <a:fillRect/>
              </a:stretch>
            </p:blipFill>
            <p:spPr>
              <a:xfrm>
                <a:off x="3340890" y="4447255"/>
                <a:ext cx="715680" cy="38160"/>
              </a:xfrm>
              <a:prstGeom prst="rect">
                <a:avLst/>
              </a:prstGeom>
            </p:spPr>
          </p:pic>
        </mc:Fallback>
      </mc:AlternateContent>
      <p:sp>
        <p:nvSpPr>
          <p:cNvPr id="14" name="TextBox 13">
            <a:extLst>
              <a:ext uri="{FF2B5EF4-FFF2-40B4-BE49-F238E27FC236}">
                <a16:creationId xmlns:a16="http://schemas.microsoft.com/office/drawing/2014/main" id="{E89DD055-6586-DA6F-7953-3EB7805913E6}"/>
              </a:ext>
            </a:extLst>
          </p:cNvPr>
          <p:cNvSpPr txBox="1"/>
          <p:nvPr/>
        </p:nvSpPr>
        <p:spPr>
          <a:xfrm>
            <a:off x="3851148" y="1842039"/>
            <a:ext cx="7482435" cy="2062103"/>
          </a:xfrm>
          <a:prstGeom prst="rect">
            <a:avLst/>
          </a:prstGeom>
          <a:noFill/>
        </p:spPr>
        <p:txBody>
          <a:bodyPr wrap="square" rtlCol="0">
            <a:spAutoFit/>
          </a:bodyPr>
          <a:lstStyle/>
          <a:p>
            <a:r>
              <a:rPr lang="en-US" sz="1600"/>
              <a:t>creates a TfidfVectorizer object.  It actually takes a couple arguments.  Some are as follows.  </a:t>
            </a:r>
            <a:r>
              <a:rPr lang="en-US" sz="1600" b="1"/>
              <a:t>min_df = min </a:t>
            </a:r>
            <a:r>
              <a:rPr lang="en-US" sz="1600"/>
              <a:t>sets the minimum number of documents the word must appear in.  It can be an integer, or a percentage.  </a:t>
            </a:r>
            <a:r>
              <a:rPr lang="en-US" sz="1600" b="1"/>
              <a:t>max_fdf = max </a:t>
            </a:r>
            <a:r>
              <a:rPr lang="en-US" sz="1600"/>
              <a:t>does analogously.  </a:t>
            </a:r>
            <a:r>
              <a:rPr lang="en-US" sz="1600" b="1"/>
              <a:t>max_features = max </a:t>
            </a:r>
            <a:r>
              <a:rPr lang="en-US" sz="1600"/>
              <a:t>sets the limit to the size of the vocabulary/basis vectors.  Only the max most frequent features will be used.  Also argument </a:t>
            </a:r>
            <a:r>
              <a:rPr lang="en-US" sz="1600" b="1"/>
              <a:t>ngram_range = (min, max)</a:t>
            </a:r>
            <a:r>
              <a:rPr lang="en-US" sz="1600"/>
              <a:t>,  This adds to the set of word basis vectors a basis vector for every distinct sequence of n consecutive words (n-gram), for n between min and max inclusive.  min and max can be the same.  </a:t>
            </a:r>
          </a:p>
        </p:txBody>
      </p:sp>
      <p:sp>
        <p:nvSpPr>
          <p:cNvPr id="15" name="TextBox 14">
            <a:extLst>
              <a:ext uri="{FF2B5EF4-FFF2-40B4-BE49-F238E27FC236}">
                <a16:creationId xmlns:a16="http://schemas.microsoft.com/office/drawing/2014/main" id="{2287D4B8-96DA-25BC-4105-2FE4FC77392E}"/>
              </a:ext>
            </a:extLst>
          </p:cNvPr>
          <p:cNvSpPr txBox="1"/>
          <p:nvPr/>
        </p:nvSpPr>
        <p:spPr>
          <a:xfrm>
            <a:off x="4169272" y="4264994"/>
            <a:ext cx="7580500" cy="1323439"/>
          </a:xfrm>
          <a:prstGeom prst="rect">
            <a:avLst/>
          </a:prstGeom>
          <a:noFill/>
        </p:spPr>
        <p:txBody>
          <a:bodyPr wrap="square" rtlCol="0">
            <a:spAutoFit/>
          </a:bodyPr>
          <a:lstStyle/>
          <a:p>
            <a:r>
              <a:rPr lang="en-US" sz="1600"/>
              <a:t>takes inventory of all words in the entire list of sayings to get the ‘basis’ vectors, and then takes each element/saying of the list, and turns it into a vector based on that inventory.  Then stacks the vectors on top of each other to create a matrix.  But this will not visually return a numpy array.  Rather it returns the array in sparse format, which is a list of the non-zero matrix elements and their entries.  </a:t>
            </a:r>
          </a:p>
        </p:txBody>
      </p:sp>
      <p:sp>
        <p:nvSpPr>
          <p:cNvPr id="21" name="TextBox 20">
            <a:extLst>
              <a:ext uri="{FF2B5EF4-FFF2-40B4-BE49-F238E27FC236}">
                <a16:creationId xmlns:a16="http://schemas.microsoft.com/office/drawing/2014/main" id="{A1F6D2DB-A11C-2DFF-FB36-AAFD9FDDCE2C}"/>
              </a:ext>
            </a:extLst>
          </p:cNvPr>
          <p:cNvSpPr txBox="1"/>
          <p:nvPr/>
        </p:nvSpPr>
        <p:spPr>
          <a:xfrm>
            <a:off x="410738" y="5912028"/>
            <a:ext cx="3551271" cy="338554"/>
          </a:xfrm>
          <a:prstGeom prst="rect">
            <a:avLst/>
          </a:prstGeom>
          <a:noFill/>
        </p:spPr>
        <p:txBody>
          <a:bodyPr wrap="square" rtlCol="0">
            <a:spAutoFit/>
          </a:bodyPr>
          <a:lstStyle/>
          <a:p>
            <a:r>
              <a:rPr lang="en-US" sz="1600"/>
              <a:t>count_new = TfidfV.transform(list_new)</a:t>
            </a:r>
          </a:p>
        </p:txBody>
      </p:sp>
      <mc:AlternateContent xmlns:mc="http://schemas.openxmlformats.org/markup-compatibility/2006" xmlns:p14="http://schemas.microsoft.com/office/powerpoint/2010/main">
        <mc:Choice Requires="p14">
          <p:contentPart p14:bwMode="auto" r:id="rId7">
            <p14:nvContentPartPr>
              <p14:cNvPr id="22" name="Ink 21">
                <a:extLst>
                  <a:ext uri="{FF2B5EF4-FFF2-40B4-BE49-F238E27FC236}">
                    <a16:creationId xmlns:a16="http://schemas.microsoft.com/office/drawing/2014/main" id="{5E47C299-5726-6A38-B0C6-072FDBC50191}"/>
                  </a:ext>
                </a:extLst>
              </p14:cNvPr>
              <p14:cNvContentPartPr/>
              <p14:nvPr/>
            </p14:nvContentPartPr>
            <p14:xfrm>
              <a:off x="3962009" y="6096533"/>
              <a:ext cx="698040" cy="20520"/>
            </p14:xfrm>
          </p:contentPart>
        </mc:Choice>
        <mc:Fallback xmlns="">
          <p:pic>
            <p:nvPicPr>
              <p:cNvPr id="22" name="Ink 21">
                <a:extLst>
                  <a:ext uri="{FF2B5EF4-FFF2-40B4-BE49-F238E27FC236}">
                    <a16:creationId xmlns:a16="http://schemas.microsoft.com/office/drawing/2014/main" id="{5E47C299-5726-6A38-B0C6-072FDBC50191}"/>
                  </a:ext>
                </a:extLst>
              </p:cNvPr>
              <p:cNvPicPr/>
              <p:nvPr/>
            </p:nvPicPr>
            <p:blipFill>
              <a:blip r:embed="rId6"/>
              <a:stretch>
                <a:fillRect/>
              </a:stretch>
            </p:blipFill>
            <p:spPr>
              <a:xfrm>
                <a:off x="3953009" y="6087533"/>
                <a:ext cx="715680" cy="38160"/>
              </a:xfrm>
              <a:prstGeom prst="rect">
                <a:avLst/>
              </a:prstGeom>
            </p:spPr>
          </p:pic>
        </mc:Fallback>
      </mc:AlternateContent>
      <p:sp>
        <p:nvSpPr>
          <p:cNvPr id="24" name="TextBox 23">
            <a:extLst>
              <a:ext uri="{FF2B5EF4-FFF2-40B4-BE49-F238E27FC236}">
                <a16:creationId xmlns:a16="http://schemas.microsoft.com/office/drawing/2014/main" id="{388697A2-F016-B707-A4B8-48A0B9F0B320}"/>
              </a:ext>
            </a:extLst>
          </p:cNvPr>
          <p:cNvSpPr txBox="1"/>
          <p:nvPr/>
        </p:nvSpPr>
        <p:spPr>
          <a:xfrm>
            <a:off x="4846896" y="5824666"/>
            <a:ext cx="6902876" cy="584775"/>
          </a:xfrm>
          <a:prstGeom prst="rect">
            <a:avLst/>
          </a:prstGeom>
          <a:noFill/>
        </p:spPr>
        <p:txBody>
          <a:bodyPr wrap="square" rtlCol="0">
            <a:spAutoFit/>
          </a:bodyPr>
          <a:lstStyle/>
          <a:p>
            <a:r>
              <a:rPr lang="en-US" sz="1600"/>
              <a:t>will take a new list of words and convert to sparse array based on the vectorization procedure established in </a:t>
            </a:r>
            <a:r>
              <a:rPr lang="en-US" sz="1600" i="1"/>
              <a:t>count</a:t>
            </a:r>
            <a:r>
              <a:rPr lang="en-US" sz="1600"/>
              <a:t>.</a:t>
            </a:r>
          </a:p>
        </p:txBody>
      </p:sp>
      <p:sp>
        <p:nvSpPr>
          <p:cNvPr id="5" name="TextBox 4">
            <a:extLst>
              <a:ext uri="{FF2B5EF4-FFF2-40B4-BE49-F238E27FC236}">
                <a16:creationId xmlns:a16="http://schemas.microsoft.com/office/drawing/2014/main" id="{BFA85DE4-597E-55CC-57E4-A477F09F840F}"/>
              </a:ext>
            </a:extLst>
          </p:cNvPr>
          <p:cNvSpPr txBox="1"/>
          <p:nvPr/>
        </p:nvSpPr>
        <p:spPr>
          <a:xfrm>
            <a:off x="401214" y="971154"/>
            <a:ext cx="6186196" cy="338554"/>
          </a:xfrm>
          <a:prstGeom prst="rect">
            <a:avLst/>
          </a:prstGeom>
          <a:noFill/>
        </p:spPr>
        <p:txBody>
          <a:bodyPr wrap="square" rtlCol="0">
            <a:spAutoFit/>
          </a:bodyPr>
          <a:lstStyle/>
          <a:p>
            <a:r>
              <a:rPr lang="en-US" sz="1600"/>
              <a:t>we can do this in sklearn via:</a:t>
            </a:r>
          </a:p>
        </p:txBody>
      </p:sp>
    </p:spTree>
    <p:extLst>
      <p:ext uri="{BB962C8B-B14F-4D97-AF65-F5344CB8AC3E}">
        <p14:creationId xmlns:p14="http://schemas.microsoft.com/office/powerpoint/2010/main" val="409058619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97944" y="127933"/>
            <a:ext cx="2351926" cy="461665"/>
          </a:xfrm>
          <a:prstGeom prst="rect">
            <a:avLst/>
          </a:prstGeom>
        </p:spPr>
        <p:txBody>
          <a:bodyPr wrap="none">
            <a:spAutoFit/>
          </a:bodyPr>
          <a:lstStyle/>
          <a:p>
            <a:r>
              <a:rPr lang="en-US" sz="2400" b="1" u="sng">
                <a:solidFill>
                  <a:srgbClr val="7030A0"/>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371187" y="994726"/>
            <a:ext cx="4623599" cy="338554"/>
          </a:xfrm>
          <a:prstGeom prst="rect">
            <a:avLst/>
          </a:prstGeom>
          <a:noFill/>
        </p:spPr>
        <p:txBody>
          <a:bodyPr wrap="square" rtlCol="0">
            <a:spAutoFit/>
          </a:bodyPr>
          <a:lstStyle/>
          <a:p>
            <a:r>
              <a:rPr lang="en-US" sz="1600"/>
              <a:t>Doing the iris data set classification problem again.  </a:t>
            </a:r>
          </a:p>
        </p:txBody>
      </p:sp>
      <p:pic>
        <p:nvPicPr>
          <p:cNvPr id="7" name="Picture 6">
            <a:extLst>
              <a:ext uri="{FF2B5EF4-FFF2-40B4-BE49-F238E27FC236}">
                <a16:creationId xmlns:a16="http://schemas.microsoft.com/office/drawing/2014/main" id="{01B437E2-3B1F-4C11-6AEF-F28B6B581057}"/>
              </a:ext>
            </a:extLst>
          </p:cNvPr>
          <p:cNvPicPr>
            <a:picLocks noChangeAspect="1"/>
          </p:cNvPicPr>
          <p:nvPr/>
        </p:nvPicPr>
        <p:blipFill>
          <a:blip r:embed="rId3"/>
          <a:stretch>
            <a:fillRect/>
          </a:stretch>
        </p:blipFill>
        <p:spPr>
          <a:xfrm>
            <a:off x="474402" y="1474336"/>
            <a:ext cx="5306966" cy="2975542"/>
          </a:xfrm>
          <a:prstGeom prst="rect">
            <a:avLst/>
          </a:prstGeom>
        </p:spPr>
      </p:pic>
      <p:pic>
        <p:nvPicPr>
          <p:cNvPr id="11" name="Picture 10">
            <a:extLst>
              <a:ext uri="{FF2B5EF4-FFF2-40B4-BE49-F238E27FC236}">
                <a16:creationId xmlns:a16="http://schemas.microsoft.com/office/drawing/2014/main" id="{392EB198-BE90-58CE-BF87-94B7BC8E4C1D}"/>
              </a:ext>
            </a:extLst>
          </p:cNvPr>
          <p:cNvPicPr>
            <a:picLocks noChangeAspect="1"/>
          </p:cNvPicPr>
          <p:nvPr/>
        </p:nvPicPr>
        <p:blipFill>
          <a:blip r:embed="rId4"/>
          <a:stretch>
            <a:fillRect/>
          </a:stretch>
        </p:blipFill>
        <p:spPr>
          <a:xfrm>
            <a:off x="474402" y="5079710"/>
            <a:ext cx="5513443" cy="1567128"/>
          </a:xfrm>
          <a:prstGeom prst="rect">
            <a:avLst/>
          </a:prstGeom>
        </p:spPr>
      </p:pic>
      <mc:AlternateContent xmlns:mc="http://schemas.openxmlformats.org/markup-compatibility/2006" xmlns:p14="http://schemas.microsoft.com/office/powerpoint/2010/main">
        <mc:Choice Requires="p14">
          <p:contentPart p14:bwMode="auto" r:id="rId5">
            <p14:nvContentPartPr>
              <p14:cNvPr id="12" name="Ink 11">
                <a:extLst>
                  <a:ext uri="{FF2B5EF4-FFF2-40B4-BE49-F238E27FC236}">
                    <a16:creationId xmlns:a16="http://schemas.microsoft.com/office/drawing/2014/main" id="{3692F72F-F25C-A1D8-5C3B-BDC8537143BA}"/>
                  </a:ext>
                </a:extLst>
              </p14:cNvPr>
              <p14:cNvContentPartPr/>
              <p14:nvPr/>
            </p14:nvContentPartPr>
            <p14:xfrm>
              <a:off x="2670375" y="4630908"/>
              <a:ext cx="324360" cy="339840"/>
            </p14:xfrm>
          </p:contentPart>
        </mc:Choice>
        <mc:Fallback xmlns="">
          <p:pic>
            <p:nvPicPr>
              <p:cNvPr id="12" name="Ink 11">
                <a:extLst>
                  <a:ext uri="{FF2B5EF4-FFF2-40B4-BE49-F238E27FC236}">
                    <a16:creationId xmlns:a16="http://schemas.microsoft.com/office/drawing/2014/main" id="{3692F72F-F25C-A1D8-5C3B-BDC8537143BA}"/>
                  </a:ext>
                </a:extLst>
              </p:cNvPr>
              <p:cNvPicPr/>
              <p:nvPr/>
            </p:nvPicPr>
            <p:blipFill>
              <a:blip r:embed="rId6"/>
              <a:stretch>
                <a:fillRect/>
              </a:stretch>
            </p:blipFill>
            <p:spPr>
              <a:xfrm>
                <a:off x="2661375" y="4622268"/>
                <a:ext cx="342000" cy="357480"/>
              </a:xfrm>
              <a:prstGeom prst="rect">
                <a:avLst/>
              </a:prstGeom>
            </p:spPr>
          </p:pic>
        </mc:Fallback>
      </mc:AlternateContent>
      <p:sp>
        <p:nvSpPr>
          <p:cNvPr id="13" name="TextBox 12">
            <a:extLst>
              <a:ext uri="{FF2B5EF4-FFF2-40B4-BE49-F238E27FC236}">
                <a16:creationId xmlns:a16="http://schemas.microsoft.com/office/drawing/2014/main" id="{F70B55B5-FA78-CB27-F40E-5B5E82C05586}"/>
              </a:ext>
            </a:extLst>
          </p:cNvPr>
          <p:cNvSpPr txBox="1"/>
          <p:nvPr/>
        </p:nvSpPr>
        <p:spPr>
          <a:xfrm>
            <a:off x="6702814" y="5201554"/>
            <a:ext cx="3827534" cy="1323439"/>
          </a:xfrm>
          <a:prstGeom prst="rect">
            <a:avLst/>
          </a:prstGeom>
          <a:noFill/>
          <a:ln w="19050">
            <a:solidFill>
              <a:srgbClr val="00B050"/>
            </a:solidFill>
          </a:ln>
        </p:spPr>
        <p:txBody>
          <a:bodyPr wrap="square" rtlCol="0">
            <a:spAutoFit/>
          </a:bodyPr>
          <a:lstStyle/>
          <a:p>
            <a:r>
              <a:rPr lang="en-US" sz="1600"/>
              <a:t>printed out accuracy.  Also printed X_test dataframe, and appended the flower type, flower prediction from Naïve Bayes, and flower prediction probabilities from Naïve Bayes.  I’m surprised it’s so accurate (97%).</a:t>
            </a:r>
          </a:p>
        </p:txBody>
      </p:sp>
    </p:spTree>
    <p:extLst>
      <p:ext uri="{BB962C8B-B14F-4D97-AF65-F5344CB8AC3E}">
        <p14:creationId xmlns:p14="http://schemas.microsoft.com/office/powerpoint/2010/main" val="108438844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027251" y="179430"/>
            <a:ext cx="3036152" cy="461665"/>
          </a:xfrm>
          <a:prstGeom prst="rect">
            <a:avLst/>
          </a:prstGeom>
        </p:spPr>
        <p:txBody>
          <a:bodyPr wrap="none">
            <a:spAutoFit/>
          </a:bodyPr>
          <a:lstStyle/>
          <a:p>
            <a:r>
              <a:rPr lang="en-US" sz="2400" b="1" u="sng">
                <a:solidFill>
                  <a:srgbClr val="002060"/>
                </a:solidFill>
              </a:rPr>
              <a:t>sklearn: decision trees</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6" y="835525"/>
            <a:ext cx="3266750" cy="338554"/>
          </a:xfrm>
          <a:prstGeom prst="rect">
            <a:avLst/>
          </a:prstGeom>
          <a:noFill/>
        </p:spPr>
        <p:txBody>
          <a:bodyPr wrap="square" rtlCol="0">
            <a:spAutoFit/>
          </a:bodyPr>
          <a:lstStyle/>
          <a:p>
            <a:r>
              <a:rPr lang="en-US" sz="1600"/>
              <a:t>Here’s some stuff for decision trees.  </a:t>
            </a:r>
          </a:p>
        </p:txBody>
      </p:sp>
      <p:sp>
        <p:nvSpPr>
          <p:cNvPr id="21" name="Rectangle 20">
            <a:extLst>
              <a:ext uri="{FF2B5EF4-FFF2-40B4-BE49-F238E27FC236}">
                <a16:creationId xmlns:a16="http://schemas.microsoft.com/office/drawing/2014/main" id="{340755F4-E71B-4914-983D-72096246A1B6}"/>
              </a:ext>
            </a:extLst>
          </p:cNvPr>
          <p:cNvSpPr/>
          <p:nvPr/>
        </p:nvSpPr>
        <p:spPr>
          <a:xfrm>
            <a:off x="466965" y="1640868"/>
            <a:ext cx="10628672" cy="338554"/>
          </a:xfrm>
          <a:prstGeom prst="rect">
            <a:avLst/>
          </a:prstGeom>
        </p:spPr>
        <p:txBody>
          <a:bodyPr wrap="square">
            <a:spAutoFit/>
          </a:bodyPr>
          <a:lstStyle/>
          <a:p>
            <a:r>
              <a:rPr lang="en-US" sz="1600"/>
              <a:t>model = DecisionTreeClassifier()		</a:t>
            </a:r>
            <a:r>
              <a:rPr lang="en-US" sz="1400"/>
              <a:t>creates a decision tree model object.  There are a lot of arguments this takes. </a:t>
            </a:r>
            <a:endParaRPr lang="en-US" sz="1600"/>
          </a:p>
        </p:txBody>
      </p:sp>
      <p:sp>
        <p:nvSpPr>
          <p:cNvPr id="9" name="TextBox 8">
            <a:extLst>
              <a:ext uri="{FF2B5EF4-FFF2-40B4-BE49-F238E27FC236}">
                <a16:creationId xmlns:a16="http://schemas.microsoft.com/office/drawing/2014/main" id="{BB0B12F5-5514-4CDD-8547-0D66306FFD7A}"/>
              </a:ext>
            </a:extLst>
          </p:cNvPr>
          <p:cNvSpPr txBox="1"/>
          <p:nvPr/>
        </p:nvSpPr>
        <p:spPr>
          <a:xfrm>
            <a:off x="466964" y="1276664"/>
            <a:ext cx="4407291" cy="338554"/>
          </a:xfrm>
          <a:prstGeom prst="rect">
            <a:avLst/>
          </a:prstGeom>
          <a:noFill/>
        </p:spPr>
        <p:txBody>
          <a:bodyPr wrap="square">
            <a:spAutoFit/>
          </a:bodyPr>
          <a:lstStyle/>
          <a:p>
            <a:r>
              <a:rPr lang="en-US" sz="1600" b="1"/>
              <a:t>from sklearn.tree import DecisionTreeClassifier</a:t>
            </a:r>
          </a:p>
        </p:txBody>
      </p:sp>
      <p:sp>
        <p:nvSpPr>
          <p:cNvPr id="5" name="TextBox 4">
            <a:extLst>
              <a:ext uri="{FF2B5EF4-FFF2-40B4-BE49-F238E27FC236}">
                <a16:creationId xmlns:a16="http://schemas.microsoft.com/office/drawing/2014/main" id="{224632B5-D514-9AB3-64AC-67CA3F6EC188}"/>
              </a:ext>
            </a:extLst>
          </p:cNvPr>
          <p:cNvSpPr txBox="1"/>
          <p:nvPr/>
        </p:nvSpPr>
        <p:spPr>
          <a:xfrm>
            <a:off x="899584" y="2082660"/>
            <a:ext cx="10196052" cy="338554"/>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criterion = “entropy”, “gini”, “log_loss”    </a:t>
            </a:r>
            <a:r>
              <a:rPr lang="en-US" sz="1600" b="1">
                <a:latin typeface="Calibri" panose="020F0502020204030204" pitchFamily="34" charset="0"/>
                <a:ea typeface="Calibri" panose="020F0502020204030204" pitchFamily="34" charset="0"/>
                <a:cs typeface="Calibri" panose="020F0502020204030204" pitchFamily="34" charset="0"/>
              </a:rPr>
              <a:t>	</a:t>
            </a:r>
            <a:r>
              <a:rPr lang="en-US" sz="1400">
                <a:latin typeface="Calibri" panose="020F0502020204030204" pitchFamily="34" charset="0"/>
                <a:ea typeface="Calibri" panose="020F0502020204030204" pitchFamily="34" charset="0"/>
                <a:cs typeface="Calibri" panose="020F0502020204030204" pitchFamily="34" charset="0"/>
              </a:rPr>
              <a:t>This sets the criterion is used to split an internal node.  “gini” is the default.</a:t>
            </a:r>
          </a:p>
        </p:txBody>
      </p:sp>
      <p:sp>
        <p:nvSpPr>
          <p:cNvPr id="20" name="TextBox 19">
            <a:extLst>
              <a:ext uri="{FF2B5EF4-FFF2-40B4-BE49-F238E27FC236}">
                <a16:creationId xmlns:a16="http://schemas.microsoft.com/office/drawing/2014/main" id="{6CCDFE1B-F4A4-3278-B802-38ED9EEAA219}"/>
              </a:ext>
            </a:extLst>
          </p:cNvPr>
          <p:cNvSpPr txBox="1"/>
          <p:nvPr/>
        </p:nvSpPr>
        <p:spPr>
          <a:xfrm>
            <a:off x="919250" y="2510609"/>
            <a:ext cx="11034236" cy="523220"/>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splitter = “best”, “random”</a:t>
            </a:r>
            <a:r>
              <a:rPr lang="en-US" sz="1400">
                <a:latin typeface="Calibri" panose="020F0502020204030204" pitchFamily="34" charset="0"/>
                <a:ea typeface="Calibri" panose="020F0502020204030204" pitchFamily="34" charset="0"/>
                <a:cs typeface="Calibri" panose="020F0502020204030204" pitchFamily="34" charset="0"/>
              </a:rPr>
              <a:t>	Here we specify whether to choose the feature which maximizes the criterion above apropos splitting a leaf, or</a:t>
            </a:r>
          </a:p>
          <a:p>
            <a:r>
              <a:rPr lang="en-US" sz="1400">
                <a:latin typeface="Calibri" panose="020F0502020204030204" pitchFamily="34" charset="0"/>
                <a:ea typeface="Calibri" panose="020F0502020204030204" pitchFamily="34" charset="0"/>
                <a:cs typeface="Calibri" panose="020F0502020204030204" pitchFamily="34" charset="0"/>
              </a:rPr>
              <a:t>			whether to simply choose the feature at random.</a:t>
            </a:r>
            <a:endParaRPr lang="en-US" sz="1400"/>
          </a:p>
        </p:txBody>
      </p:sp>
      <p:sp>
        <p:nvSpPr>
          <p:cNvPr id="22" name="TextBox 21">
            <a:extLst>
              <a:ext uri="{FF2B5EF4-FFF2-40B4-BE49-F238E27FC236}">
                <a16:creationId xmlns:a16="http://schemas.microsoft.com/office/drawing/2014/main" id="{6808D1B3-226B-CA91-7942-B7886CCFAFB0}"/>
              </a:ext>
            </a:extLst>
          </p:cNvPr>
          <p:cNvSpPr txBox="1"/>
          <p:nvPr/>
        </p:nvSpPr>
        <p:spPr>
          <a:xfrm>
            <a:off x="919248" y="3135927"/>
            <a:ext cx="11034238" cy="523220"/>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min_impurity_decrease = min	 </a:t>
            </a:r>
            <a:r>
              <a:rPr lang="en-US" sz="1400">
                <a:latin typeface="Calibri" panose="020F0502020204030204" pitchFamily="34" charset="0"/>
                <a:ea typeface="Calibri" panose="020F0502020204030204" pitchFamily="34" charset="0"/>
                <a:cs typeface="Calibri" panose="020F0502020204030204" pitchFamily="34" charset="0"/>
              </a:rPr>
              <a:t>we can set a minimum lower bound for how much the split must lower the (gini?) impurity, in order to be</a:t>
            </a:r>
          </a:p>
          <a:p>
            <a:r>
              <a:rPr lang="en-US" sz="1400">
                <a:latin typeface="Calibri" panose="020F0502020204030204" pitchFamily="34" charset="0"/>
                <a:ea typeface="Calibri" panose="020F0502020204030204" pitchFamily="34" charset="0"/>
                <a:cs typeface="Calibri" panose="020F0502020204030204" pitchFamily="34" charset="0"/>
              </a:rPr>
              <a:t>			 effectuated.  Can help prevent overfitting.</a:t>
            </a:r>
            <a:endParaRPr lang="en-US" sz="1400"/>
          </a:p>
        </p:txBody>
      </p:sp>
      <p:sp>
        <p:nvSpPr>
          <p:cNvPr id="23" name="TextBox 22">
            <a:extLst>
              <a:ext uri="{FF2B5EF4-FFF2-40B4-BE49-F238E27FC236}">
                <a16:creationId xmlns:a16="http://schemas.microsoft.com/office/drawing/2014/main" id="{433F29DB-9591-5B2C-8957-FD69277F3740}"/>
              </a:ext>
            </a:extLst>
          </p:cNvPr>
          <p:cNvSpPr txBox="1"/>
          <p:nvPr/>
        </p:nvSpPr>
        <p:spPr>
          <a:xfrm>
            <a:off x="921701" y="3720702"/>
            <a:ext cx="11112984" cy="738664"/>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max_features = n 		</a:t>
            </a:r>
            <a:r>
              <a:rPr lang="en-US" sz="1400">
                <a:latin typeface="Calibri" panose="020F0502020204030204" pitchFamily="34" charset="0"/>
                <a:ea typeface="Calibri" panose="020F0502020204030204" pitchFamily="34" charset="0"/>
                <a:cs typeface="Calibri" panose="020F0502020204030204" pitchFamily="34" charset="0"/>
              </a:rPr>
              <a:t>we can set the maximum number of features that can be considered when finding the best way to split a leaf.  n 			can also be a percentage.  I guess it just picks these n features at random?  In regards this, we also have another</a:t>
            </a:r>
          </a:p>
          <a:p>
            <a:r>
              <a:rPr lang="en-US" sz="1400">
                <a:latin typeface="Calibri" panose="020F0502020204030204" pitchFamily="34" charset="0"/>
                <a:ea typeface="Calibri" panose="020F0502020204030204" pitchFamily="34" charset="0"/>
                <a:cs typeface="Calibri" panose="020F0502020204030204" pitchFamily="34" charset="0"/>
              </a:rPr>
              <a:t>			argument </a:t>
            </a:r>
            <a:r>
              <a:rPr lang="en-US" sz="1400" b="1">
                <a:latin typeface="Calibri" panose="020F0502020204030204" pitchFamily="34" charset="0"/>
                <a:ea typeface="Calibri" panose="020F0502020204030204" pitchFamily="34" charset="0"/>
                <a:cs typeface="Calibri" panose="020F0502020204030204" pitchFamily="34" charset="0"/>
              </a:rPr>
              <a:t>random_state = r</a:t>
            </a:r>
            <a:r>
              <a:rPr lang="en-US" sz="1400">
                <a:latin typeface="Calibri" panose="020F0502020204030204" pitchFamily="34" charset="0"/>
                <a:ea typeface="Calibri" panose="020F0502020204030204" pitchFamily="34" charset="0"/>
                <a:cs typeface="Calibri" panose="020F0502020204030204" pitchFamily="34" charset="0"/>
              </a:rPr>
              <a:t>.  </a:t>
            </a:r>
            <a:endParaRPr lang="en-US" sz="1400"/>
          </a:p>
        </p:txBody>
      </p:sp>
      <p:sp>
        <p:nvSpPr>
          <p:cNvPr id="24" name="TextBox 23">
            <a:extLst>
              <a:ext uri="{FF2B5EF4-FFF2-40B4-BE49-F238E27FC236}">
                <a16:creationId xmlns:a16="http://schemas.microsoft.com/office/drawing/2014/main" id="{19560508-ADA3-A48B-D071-DC8DBD64AD46}"/>
              </a:ext>
            </a:extLst>
          </p:cNvPr>
          <p:cNvSpPr txBox="1"/>
          <p:nvPr/>
        </p:nvSpPr>
        <p:spPr>
          <a:xfrm>
            <a:off x="899584" y="4477528"/>
            <a:ext cx="9844533"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min_samples_leaf = n 		</a:t>
            </a:r>
            <a:r>
              <a:rPr lang="en-US" sz="1400">
                <a:latin typeface="Calibri" panose="020F0502020204030204" pitchFamily="34" charset="0"/>
                <a:ea typeface="Calibri" panose="020F0502020204030204" pitchFamily="34" charset="0"/>
                <a:cs typeface="Calibri" panose="020F0502020204030204" pitchFamily="34" charset="0"/>
              </a:rPr>
              <a:t>sets the minimum number of samples a new leaf can contain.  This can help prevent overfitting. </a:t>
            </a:r>
            <a:endParaRPr lang="en-US" sz="1400"/>
          </a:p>
        </p:txBody>
      </p:sp>
      <p:sp>
        <p:nvSpPr>
          <p:cNvPr id="25" name="TextBox 24">
            <a:extLst>
              <a:ext uri="{FF2B5EF4-FFF2-40B4-BE49-F238E27FC236}">
                <a16:creationId xmlns:a16="http://schemas.microsoft.com/office/drawing/2014/main" id="{951A5EA7-3F1D-F0C9-E52F-E993D880C121}"/>
              </a:ext>
            </a:extLst>
          </p:cNvPr>
          <p:cNvSpPr txBox="1"/>
          <p:nvPr/>
        </p:nvSpPr>
        <p:spPr>
          <a:xfrm>
            <a:off x="899584" y="5450081"/>
            <a:ext cx="10151872"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max_depth = d</a:t>
            </a:r>
            <a:r>
              <a:rPr lang="en-US" sz="1400">
                <a:latin typeface="Calibri" panose="020F0502020204030204" pitchFamily="34" charset="0"/>
                <a:ea typeface="Calibri" panose="020F0502020204030204" pitchFamily="34" charset="0"/>
                <a:cs typeface="Calibri" panose="020F0502020204030204" pitchFamily="34" charset="0"/>
              </a:rPr>
              <a:t> 		sets the maximum allowed depth of a tree.   This can help prevent overfitting.</a:t>
            </a:r>
            <a:endParaRPr lang="en-US" sz="1400"/>
          </a:p>
        </p:txBody>
      </p:sp>
      <p:sp>
        <p:nvSpPr>
          <p:cNvPr id="26" name="TextBox 25">
            <a:extLst>
              <a:ext uri="{FF2B5EF4-FFF2-40B4-BE49-F238E27FC236}">
                <a16:creationId xmlns:a16="http://schemas.microsoft.com/office/drawing/2014/main" id="{0E2F5E58-567B-C0C4-D80E-5E01A4BDB0E0}"/>
              </a:ext>
            </a:extLst>
          </p:cNvPr>
          <p:cNvSpPr txBox="1"/>
          <p:nvPr/>
        </p:nvSpPr>
        <p:spPr>
          <a:xfrm>
            <a:off x="919248" y="6219291"/>
            <a:ext cx="10908958" cy="523220"/>
          </a:xfrm>
          <a:prstGeom prst="rect">
            <a:avLst/>
          </a:prstGeom>
          <a:noFill/>
        </p:spPr>
        <p:txBody>
          <a:bodyPr wrap="square">
            <a:spAutoFit/>
          </a:bodyPr>
          <a:lstStyle/>
          <a:p>
            <a:r>
              <a:rPr lang="en-US" sz="1400" b="1"/>
              <a:t>ccp_alpha = </a:t>
            </a:r>
            <a:r>
              <a:rPr lang="el-GR" sz="1400" b="1">
                <a:latin typeface="Calibri" panose="020F0502020204030204" pitchFamily="34" charset="0"/>
                <a:ea typeface="Calibri" panose="020F0502020204030204" pitchFamily="34" charset="0"/>
                <a:cs typeface="Calibri" panose="020F0502020204030204" pitchFamily="34" charset="0"/>
              </a:rPr>
              <a:t>α</a:t>
            </a:r>
            <a:r>
              <a:rPr lang="en-US" sz="1400" b="1"/>
              <a:t> 	</a:t>
            </a:r>
            <a:r>
              <a:rPr lang="en-US" sz="1400"/>
              <a:t> 	I guess it will output the decision tree which minimizes T = SSE – </a:t>
            </a:r>
            <a:r>
              <a:rPr lang="el-GR" sz="1400">
                <a:latin typeface="Calibri" panose="020F0502020204030204" pitchFamily="34" charset="0"/>
                <a:ea typeface="Calibri" panose="020F0502020204030204" pitchFamily="34" charset="0"/>
                <a:cs typeface="Calibri" panose="020F0502020204030204" pitchFamily="34" charset="0"/>
              </a:rPr>
              <a:t>α</a:t>
            </a:r>
            <a:r>
              <a:rPr lang="en-US" sz="1400">
                <a:latin typeface="Calibri" panose="020F0502020204030204" pitchFamily="34" charset="0"/>
                <a:ea typeface="Calibri" panose="020F0502020204030204" pitchFamily="34" charset="0"/>
                <a:cs typeface="Calibri" panose="020F0502020204030204" pitchFamily="34" charset="0"/>
              </a:rPr>
              <a:t>L, for that value of α, where L is the number </a:t>
            </a:r>
          </a:p>
          <a:p>
            <a:r>
              <a:rPr lang="en-US" sz="1400">
                <a:latin typeface="Calibri" panose="020F0502020204030204" pitchFamily="34" charset="0"/>
                <a:ea typeface="Calibri" panose="020F0502020204030204" pitchFamily="34" charset="0"/>
                <a:cs typeface="Calibri" panose="020F0502020204030204" pitchFamily="34" charset="0"/>
              </a:rPr>
              <a:t>			of leaves in the tree.  This can help prevent overfitting.</a:t>
            </a:r>
            <a:endParaRPr lang="en-US" sz="1400"/>
          </a:p>
        </p:txBody>
      </p:sp>
      <p:sp>
        <p:nvSpPr>
          <p:cNvPr id="27" name="TextBox 26">
            <a:extLst>
              <a:ext uri="{FF2B5EF4-FFF2-40B4-BE49-F238E27FC236}">
                <a16:creationId xmlns:a16="http://schemas.microsoft.com/office/drawing/2014/main" id="{B9B20D1C-7FAC-897E-0F59-E99447BF6767}"/>
              </a:ext>
            </a:extLst>
          </p:cNvPr>
          <p:cNvSpPr txBox="1"/>
          <p:nvPr/>
        </p:nvSpPr>
        <p:spPr>
          <a:xfrm>
            <a:off x="899585" y="5846347"/>
            <a:ext cx="10151872"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max_leaf_nodes = max</a:t>
            </a:r>
            <a:r>
              <a:rPr lang="en-US" sz="1400">
                <a:latin typeface="Calibri" panose="020F0502020204030204" pitchFamily="34" charset="0"/>
                <a:ea typeface="Calibri" panose="020F0502020204030204" pitchFamily="34" charset="0"/>
                <a:cs typeface="Calibri" panose="020F0502020204030204" pitchFamily="34" charset="0"/>
              </a:rPr>
              <a:t> 		sets the maximum allowed number of leaf, i.e., terminal, nodes.</a:t>
            </a:r>
            <a:endParaRPr lang="en-US" sz="1400"/>
          </a:p>
        </p:txBody>
      </p:sp>
      <p:sp>
        <p:nvSpPr>
          <p:cNvPr id="28" name="TextBox 27">
            <a:extLst>
              <a:ext uri="{FF2B5EF4-FFF2-40B4-BE49-F238E27FC236}">
                <a16:creationId xmlns:a16="http://schemas.microsoft.com/office/drawing/2014/main" id="{5EDC9EB2-2B7C-7EED-70D0-1B931BB223D0}"/>
              </a:ext>
            </a:extLst>
          </p:cNvPr>
          <p:cNvSpPr txBox="1"/>
          <p:nvPr/>
        </p:nvSpPr>
        <p:spPr>
          <a:xfrm>
            <a:off x="899584" y="4877858"/>
            <a:ext cx="11202220" cy="523220"/>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min_samples_split = n 		</a:t>
            </a:r>
            <a:r>
              <a:rPr lang="en-US" sz="1400">
                <a:latin typeface="Calibri" panose="020F0502020204030204" pitchFamily="34" charset="0"/>
                <a:ea typeface="Calibri" panose="020F0502020204030204" pitchFamily="34" charset="0"/>
                <a:cs typeface="Calibri" panose="020F0502020204030204" pitchFamily="34" charset="0"/>
              </a:rPr>
              <a:t>sets the minimum number of samples a leaf must contain for it to be allowed to split.   So min_samples_leaf is</a:t>
            </a:r>
          </a:p>
          <a:p>
            <a:r>
              <a:rPr lang="en-US" sz="1400">
                <a:latin typeface="Calibri" panose="020F0502020204030204" pitchFamily="34" charset="0"/>
                <a:ea typeface="Calibri" panose="020F0502020204030204" pitchFamily="34" charset="0"/>
                <a:cs typeface="Calibri" panose="020F0502020204030204" pitchFamily="34" charset="0"/>
              </a:rPr>
              <a:t>			how many samples a leaf must contain, and min_samples_split is how many it must contain, to be allowed to split.   </a:t>
            </a:r>
            <a:endParaRPr lang="en-US" sz="1400"/>
          </a:p>
        </p:txBody>
      </p:sp>
    </p:spTree>
    <p:extLst>
      <p:ext uri="{BB962C8B-B14F-4D97-AF65-F5344CB8AC3E}">
        <p14:creationId xmlns:p14="http://schemas.microsoft.com/office/powerpoint/2010/main" val="16345977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442922" y="1770115"/>
            <a:ext cx="11359324" cy="1077218"/>
          </a:xfrm>
          <a:prstGeom prst="rect">
            <a:avLst/>
          </a:prstGeom>
        </p:spPr>
        <p:txBody>
          <a:bodyPr wrap="square">
            <a:spAutoFit/>
          </a:bodyPr>
          <a:lstStyle/>
          <a:p>
            <a:r>
              <a:rPr lang="en-US" sz="1600"/>
              <a:t>model.fit(X</a:t>
            </a:r>
            <a:r>
              <a:rPr lang="en-US" sz="1600" baseline="-25000"/>
              <a:t>train</a:t>
            </a:r>
            <a:r>
              <a:rPr lang="en-US" sz="1600"/>
              <a:t>,Y</a:t>
            </a:r>
            <a:r>
              <a:rPr lang="en-US" sz="1600" baseline="-25000"/>
              <a:t>train</a:t>
            </a:r>
            <a:r>
              <a:rPr lang="en-US" sz="1600"/>
              <a:t>)				creates a decision tree fit based on independent data X</a:t>
            </a:r>
            <a:r>
              <a:rPr lang="en-US" sz="1600" baseline="-25000"/>
              <a:t>train</a:t>
            </a:r>
            <a:r>
              <a:rPr lang="en-US" sz="1600"/>
              <a:t>, and dependent</a:t>
            </a:r>
          </a:p>
          <a:p>
            <a:r>
              <a:rPr lang="en-US" sz="1600"/>
              <a:t>					data Y</a:t>
            </a:r>
            <a:r>
              <a:rPr lang="en-US" sz="1600" baseline="-25000"/>
              <a:t>train</a:t>
            </a:r>
            <a:r>
              <a:rPr lang="en-US" sz="1600"/>
              <a:t>.  Looks like X</a:t>
            </a:r>
            <a:r>
              <a:rPr lang="en-US" sz="1600" baseline="-25000"/>
              <a:t>train</a:t>
            </a:r>
            <a:r>
              <a:rPr lang="en-US" sz="1600"/>
              <a:t> must be dataframe type.  And Y</a:t>
            </a:r>
            <a:r>
              <a:rPr lang="en-US" sz="1600" baseline="-25000"/>
              <a:t>train</a:t>
            </a:r>
            <a:r>
              <a:rPr lang="en-US" sz="1600"/>
              <a:t> will be series type.  </a:t>
            </a:r>
          </a:p>
          <a:p>
            <a:r>
              <a:rPr lang="en-US" sz="1600"/>
              <a:t>					</a:t>
            </a:r>
            <a:r>
              <a:rPr lang="en-US" sz="1600">
                <a:solidFill>
                  <a:srgbClr val="FF0000"/>
                </a:solidFill>
              </a:rPr>
              <a:t>It’s worth noting that if you take a model previously fit to X, and then fit it to X’,</a:t>
            </a:r>
          </a:p>
          <a:p>
            <a:r>
              <a:rPr lang="en-US" sz="1600">
                <a:solidFill>
                  <a:srgbClr val="FF0000"/>
                </a:solidFill>
              </a:rPr>
              <a:t>					say, it will simply retrain the model on X’, losing all memory of X. </a:t>
            </a:r>
          </a:p>
        </p:txBody>
      </p:sp>
      <p:sp>
        <p:nvSpPr>
          <p:cNvPr id="3" name="Rectangle 2">
            <a:extLst>
              <a:ext uri="{FF2B5EF4-FFF2-40B4-BE49-F238E27FC236}">
                <a16:creationId xmlns:a16="http://schemas.microsoft.com/office/drawing/2014/main" id="{C9FF0876-164E-442B-9B99-2C547C2A0238}"/>
              </a:ext>
            </a:extLst>
          </p:cNvPr>
          <p:cNvSpPr/>
          <p:nvPr/>
        </p:nvSpPr>
        <p:spPr>
          <a:xfrm>
            <a:off x="4027251" y="179430"/>
            <a:ext cx="3036152" cy="461665"/>
          </a:xfrm>
          <a:prstGeom prst="rect">
            <a:avLst/>
          </a:prstGeom>
        </p:spPr>
        <p:txBody>
          <a:bodyPr wrap="none">
            <a:spAutoFit/>
          </a:bodyPr>
          <a:lstStyle/>
          <a:p>
            <a:r>
              <a:rPr lang="en-US" sz="2400" b="1" u="sng">
                <a:solidFill>
                  <a:srgbClr val="002060"/>
                </a:solidFill>
              </a:rPr>
              <a:t>sklearn: decision trees</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6" y="1269603"/>
            <a:ext cx="3266750" cy="338554"/>
          </a:xfrm>
          <a:prstGeom prst="rect">
            <a:avLst/>
          </a:prstGeom>
          <a:noFill/>
        </p:spPr>
        <p:txBody>
          <a:bodyPr wrap="square" rtlCol="0">
            <a:spAutoFit/>
          </a:bodyPr>
          <a:lstStyle/>
          <a:p>
            <a:r>
              <a:rPr lang="en-US" sz="1600"/>
              <a:t>Continuing on,</a:t>
            </a:r>
          </a:p>
        </p:txBody>
      </p:sp>
      <p:sp>
        <p:nvSpPr>
          <p:cNvPr id="20" name="Rectangle 19">
            <a:extLst>
              <a:ext uri="{FF2B5EF4-FFF2-40B4-BE49-F238E27FC236}">
                <a16:creationId xmlns:a16="http://schemas.microsoft.com/office/drawing/2014/main" id="{B60D370D-3589-48CB-BF53-E1CC60C69858}"/>
              </a:ext>
            </a:extLst>
          </p:cNvPr>
          <p:cNvSpPr/>
          <p:nvPr/>
        </p:nvSpPr>
        <p:spPr>
          <a:xfrm>
            <a:off x="463684" y="2939930"/>
            <a:ext cx="11359325" cy="584775"/>
          </a:xfrm>
          <a:prstGeom prst="rect">
            <a:avLst/>
          </a:prstGeom>
        </p:spPr>
        <p:txBody>
          <a:bodyPr wrap="square">
            <a:spAutoFit/>
          </a:bodyPr>
          <a:lstStyle/>
          <a:p>
            <a:r>
              <a:rPr lang="en-US" sz="1600"/>
              <a:t>model.predict(X</a:t>
            </a:r>
            <a:r>
              <a:rPr lang="en-US" sz="1600" baseline="-25000"/>
              <a:t>test</a:t>
            </a:r>
            <a:r>
              <a:rPr lang="en-US" sz="1600"/>
              <a:t>)				outputs value, Y</a:t>
            </a:r>
            <a:r>
              <a:rPr lang="en-US" sz="1600" baseline="-25000"/>
              <a:t>pred</a:t>
            </a:r>
            <a:r>
              <a:rPr lang="en-US" sz="1600"/>
              <a:t>, of DecisionTree fit evaluated at X</a:t>
            </a:r>
            <a:r>
              <a:rPr lang="en-US" sz="1600" baseline="-25000"/>
              <a:t>test</a:t>
            </a:r>
            <a:r>
              <a:rPr lang="en-US" sz="1600"/>
              <a:t>.  Seems that</a:t>
            </a:r>
          </a:p>
          <a:p>
            <a:r>
              <a:rPr lang="en-US" sz="1600"/>
              <a:t>					X</a:t>
            </a:r>
            <a:r>
              <a:rPr lang="en-US" sz="1600" baseline="-25000"/>
              <a:t>test</a:t>
            </a:r>
            <a:r>
              <a:rPr lang="en-US" sz="1600"/>
              <a:t> must be dataframe type.  And if X</a:t>
            </a:r>
            <a:r>
              <a:rPr lang="en-US" sz="1600" baseline="-25000"/>
              <a:t>test</a:t>
            </a:r>
            <a:r>
              <a:rPr lang="en-US" sz="1600"/>
              <a:t> has multiple rows, then Y</a:t>
            </a:r>
            <a:r>
              <a:rPr lang="en-US" sz="1600" baseline="-25000"/>
              <a:t>pred</a:t>
            </a:r>
            <a:r>
              <a:rPr lang="en-US" sz="1600"/>
              <a:t> will too.  </a:t>
            </a:r>
          </a:p>
        </p:txBody>
      </p:sp>
      <p:sp>
        <p:nvSpPr>
          <p:cNvPr id="13" name="Rectangle 12">
            <a:extLst>
              <a:ext uri="{FF2B5EF4-FFF2-40B4-BE49-F238E27FC236}">
                <a16:creationId xmlns:a16="http://schemas.microsoft.com/office/drawing/2014/main" id="{0B584CDF-927D-6ECD-F0A8-24768495924E}"/>
              </a:ext>
            </a:extLst>
          </p:cNvPr>
          <p:cNvSpPr/>
          <p:nvPr/>
        </p:nvSpPr>
        <p:spPr>
          <a:xfrm>
            <a:off x="463684" y="4451522"/>
            <a:ext cx="9657717" cy="338554"/>
          </a:xfrm>
          <a:prstGeom prst="rect">
            <a:avLst/>
          </a:prstGeom>
        </p:spPr>
        <p:txBody>
          <a:bodyPr wrap="square">
            <a:spAutoFit/>
          </a:bodyPr>
          <a:lstStyle/>
          <a:p>
            <a:r>
              <a:rPr lang="en-US" sz="1600"/>
              <a:t>model.tree_.node_count			outputs number of nodes in the fitted model.</a:t>
            </a:r>
          </a:p>
        </p:txBody>
      </p:sp>
      <p:sp>
        <p:nvSpPr>
          <p:cNvPr id="15" name="Rectangle 14">
            <a:extLst>
              <a:ext uri="{FF2B5EF4-FFF2-40B4-BE49-F238E27FC236}">
                <a16:creationId xmlns:a16="http://schemas.microsoft.com/office/drawing/2014/main" id="{E33205B4-0377-F292-C07E-CA1D9996C6F6}"/>
              </a:ext>
            </a:extLst>
          </p:cNvPr>
          <p:cNvSpPr/>
          <p:nvPr/>
        </p:nvSpPr>
        <p:spPr>
          <a:xfrm>
            <a:off x="463681" y="5037790"/>
            <a:ext cx="9657717" cy="338554"/>
          </a:xfrm>
          <a:prstGeom prst="rect">
            <a:avLst/>
          </a:prstGeom>
        </p:spPr>
        <p:txBody>
          <a:bodyPr wrap="square">
            <a:spAutoFit/>
          </a:bodyPr>
          <a:lstStyle/>
          <a:p>
            <a:r>
              <a:rPr lang="en-US" sz="1600"/>
              <a:t>model.tree_.max_depth			outputs maximum depth of the fitted model.  </a:t>
            </a:r>
          </a:p>
        </p:txBody>
      </p:sp>
      <p:sp>
        <p:nvSpPr>
          <p:cNvPr id="5" name="Rectangle 4">
            <a:extLst>
              <a:ext uri="{FF2B5EF4-FFF2-40B4-BE49-F238E27FC236}">
                <a16:creationId xmlns:a16="http://schemas.microsoft.com/office/drawing/2014/main" id="{6CC78CB2-2CAF-C3B3-7D22-50FE89FF9262}"/>
              </a:ext>
            </a:extLst>
          </p:cNvPr>
          <p:cNvSpPr/>
          <p:nvPr/>
        </p:nvSpPr>
        <p:spPr>
          <a:xfrm>
            <a:off x="442922" y="3661443"/>
            <a:ext cx="11306156" cy="584775"/>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accuracy score, i.e., correct predictions/total predictions. Can also</a:t>
            </a:r>
          </a:p>
          <a:p>
            <a:r>
              <a:rPr lang="en-US" sz="1600"/>
              <a:t>					using training data to see how well the model fits </a:t>
            </a:r>
            <a:r>
              <a:rPr lang="en-US" sz="1600" i="1"/>
              <a:t>that</a:t>
            </a:r>
            <a:r>
              <a:rPr lang="en-US" sz="1600"/>
              <a:t>.</a:t>
            </a:r>
          </a:p>
        </p:txBody>
      </p:sp>
      <p:sp>
        <p:nvSpPr>
          <p:cNvPr id="6" name="Rectangle 5">
            <a:extLst>
              <a:ext uri="{FF2B5EF4-FFF2-40B4-BE49-F238E27FC236}">
                <a16:creationId xmlns:a16="http://schemas.microsoft.com/office/drawing/2014/main" id="{7FBE460F-38FD-E542-E349-317064486044}"/>
              </a:ext>
            </a:extLst>
          </p:cNvPr>
          <p:cNvSpPr/>
          <p:nvPr/>
        </p:nvSpPr>
        <p:spPr>
          <a:xfrm>
            <a:off x="416338" y="5647352"/>
            <a:ext cx="11359324" cy="830997"/>
          </a:xfrm>
          <a:prstGeom prst="rect">
            <a:avLst/>
          </a:prstGeom>
        </p:spPr>
        <p:txBody>
          <a:bodyPr wrap="square">
            <a:spAutoFit/>
          </a:bodyPr>
          <a:lstStyle/>
          <a:p>
            <a:r>
              <a:rPr lang="en-US" sz="1600"/>
              <a:t>model.feature_importances_			outputs an array of features (enumerated from 0 to n) vs. their importances.  </a:t>
            </a:r>
          </a:p>
          <a:p>
            <a:r>
              <a:rPr lang="en-US" sz="1600"/>
              <a:t>					probably best to convert this array to a pandas.Series, and index it via the </a:t>
            </a:r>
          </a:p>
          <a:p>
            <a:r>
              <a:rPr lang="en-US" sz="1600"/>
              <a:t>					dataframe’s column names.</a:t>
            </a:r>
          </a:p>
        </p:txBody>
      </p:sp>
    </p:spTree>
    <p:extLst>
      <p:ext uri="{BB962C8B-B14F-4D97-AF65-F5344CB8AC3E}">
        <p14:creationId xmlns:p14="http://schemas.microsoft.com/office/powerpoint/2010/main" val="57015186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48555" y="141364"/>
            <a:ext cx="3036152" cy="461665"/>
          </a:xfrm>
          <a:prstGeom prst="rect">
            <a:avLst/>
          </a:prstGeom>
        </p:spPr>
        <p:txBody>
          <a:bodyPr wrap="none">
            <a:spAutoFit/>
          </a:bodyPr>
          <a:lstStyle/>
          <a:p>
            <a:r>
              <a:rPr lang="en-US" sz="2400" b="1" u="sng">
                <a:solidFill>
                  <a:srgbClr val="002060"/>
                </a:solidFill>
              </a:rPr>
              <a:t>sklearn: decision trees</a:t>
            </a:r>
          </a:p>
        </p:txBody>
      </p:sp>
      <p:sp>
        <p:nvSpPr>
          <p:cNvPr id="9" name="TextBox 8">
            <a:extLst>
              <a:ext uri="{FF2B5EF4-FFF2-40B4-BE49-F238E27FC236}">
                <a16:creationId xmlns:a16="http://schemas.microsoft.com/office/drawing/2014/main" id="{BB0B12F5-5514-4CDD-8547-0D66306FFD7A}"/>
              </a:ext>
            </a:extLst>
          </p:cNvPr>
          <p:cNvSpPr txBox="1"/>
          <p:nvPr/>
        </p:nvSpPr>
        <p:spPr>
          <a:xfrm>
            <a:off x="400683" y="3173859"/>
            <a:ext cx="4407291" cy="338554"/>
          </a:xfrm>
          <a:prstGeom prst="rect">
            <a:avLst/>
          </a:prstGeom>
          <a:noFill/>
        </p:spPr>
        <p:txBody>
          <a:bodyPr wrap="square">
            <a:spAutoFit/>
          </a:bodyPr>
          <a:lstStyle/>
          <a:p>
            <a:r>
              <a:rPr lang="en-US" sz="1600" b="1"/>
              <a:t>from sklearn.tree import DecisionTreeClassifier</a:t>
            </a:r>
          </a:p>
        </p:txBody>
      </p:sp>
      <p:sp>
        <p:nvSpPr>
          <p:cNvPr id="7" name="Rectangle 6">
            <a:extLst>
              <a:ext uri="{FF2B5EF4-FFF2-40B4-BE49-F238E27FC236}">
                <a16:creationId xmlns:a16="http://schemas.microsoft.com/office/drawing/2014/main" id="{56F10354-3A1B-B1EB-8528-8E344645BA7F}"/>
              </a:ext>
            </a:extLst>
          </p:cNvPr>
          <p:cNvSpPr/>
          <p:nvPr/>
        </p:nvSpPr>
        <p:spPr>
          <a:xfrm>
            <a:off x="406502" y="3560640"/>
            <a:ext cx="10782607" cy="584775"/>
          </a:xfrm>
          <a:prstGeom prst="rect">
            <a:avLst/>
          </a:prstGeom>
        </p:spPr>
        <p:txBody>
          <a:bodyPr wrap="square">
            <a:spAutoFit/>
          </a:bodyPr>
          <a:lstStyle/>
          <a:p>
            <a:r>
              <a:rPr lang="en-US" sz="1600"/>
              <a:t>path = model.cost_complexity_pruning_path(X</a:t>
            </a:r>
            <a:r>
              <a:rPr lang="en-US" sz="1600" baseline="-25000"/>
              <a:t>train</a:t>
            </a:r>
            <a:r>
              <a:rPr lang="en-US" sz="1600"/>
              <a:t>, Y</a:t>
            </a:r>
            <a:r>
              <a:rPr lang="en-US" sz="1600" baseline="-25000"/>
              <a:t>train</a:t>
            </a:r>
            <a:r>
              <a:rPr lang="en-US" sz="1600"/>
              <a:t>)		stores a set alphas which result in discrete drop in </a:t>
            </a:r>
          </a:p>
          <a:p>
            <a:r>
              <a:rPr lang="en-US" sz="1600"/>
              <a:t>							number of leaves of model.  	  </a:t>
            </a:r>
          </a:p>
        </p:txBody>
      </p:sp>
      <p:sp>
        <p:nvSpPr>
          <p:cNvPr id="8" name="Rectangle 7">
            <a:extLst>
              <a:ext uri="{FF2B5EF4-FFF2-40B4-BE49-F238E27FC236}">
                <a16:creationId xmlns:a16="http://schemas.microsoft.com/office/drawing/2014/main" id="{C5AD6DD7-E15C-272A-D37B-039ABA1C9A5B}"/>
              </a:ext>
            </a:extLst>
          </p:cNvPr>
          <p:cNvSpPr/>
          <p:nvPr/>
        </p:nvSpPr>
        <p:spPr>
          <a:xfrm>
            <a:off x="406503" y="4267279"/>
            <a:ext cx="8737497" cy="338554"/>
          </a:xfrm>
          <a:prstGeom prst="rect">
            <a:avLst/>
          </a:prstGeom>
        </p:spPr>
        <p:txBody>
          <a:bodyPr wrap="square">
            <a:spAutoFit/>
          </a:bodyPr>
          <a:lstStyle/>
          <a:p>
            <a:r>
              <a:rPr lang="en-US" sz="1600"/>
              <a:t>path.ccp_alphas						returns the set of alphas.</a:t>
            </a:r>
          </a:p>
        </p:txBody>
      </p:sp>
      <p:sp>
        <p:nvSpPr>
          <p:cNvPr id="10" name="Rectangle 9">
            <a:extLst>
              <a:ext uri="{FF2B5EF4-FFF2-40B4-BE49-F238E27FC236}">
                <a16:creationId xmlns:a16="http://schemas.microsoft.com/office/drawing/2014/main" id="{0200705F-0307-81D4-B944-B0E3A813D67D}"/>
              </a:ext>
            </a:extLst>
          </p:cNvPr>
          <p:cNvSpPr/>
          <p:nvPr/>
        </p:nvSpPr>
        <p:spPr>
          <a:xfrm>
            <a:off x="406502" y="4863569"/>
            <a:ext cx="10939924" cy="338554"/>
          </a:xfrm>
          <a:prstGeom prst="rect">
            <a:avLst/>
          </a:prstGeom>
        </p:spPr>
        <p:txBody>
          <a:bodyPr wrap="square">
            <a:spAutoFit/>
          </a:bodyPr>
          <a:lstStyle/>
          <a:p>
            <a:r>
              <a:rPr lang="en-US" sz="1600"/>
              <a:t>path.impurities						returns the total gini impurity for each alpha-model.</a:t>
            </a:r>
          </a:p>
        </p:txBody>
      </p:sp>
      <p:sp>
        <p:nvSpPr>
          <p:cNvPr id="16" name="TextBox 15">
            <a:extLst>
              <a:ext uri="{FF2B5EF4-FFF2-40B4-BE49-F238E27FC236}">
                <a16:creationId xmlns:a16="http://schemas.microsoft.com/office/drawing/2014/main" id="{CFD22076-B855-D9D0-1BF6-600509112483}"/>
              </a:ext>
            </a:extLst>
          </p:cNvPr>
          <p:cNvSpPr txBox="1"/>
          <p:nvPr/>
        </p:nvSpPr>
        <p:spPr>
          <a:xfrm>
            <a:off x="385926" y="2537160"/>
            <a:ext cx="4199922" cy="338554"/>
          </a:xfrm>
          <a:prstGeom prst="rect">
            <a:avLst/>
          </a:prstGeom>
          <a:noFill/>
        </p:spPr>
        <p:txBody>
          <a:bodyPr wrap="square" rtlCol="0">
            <a:spAutoFit/>
          </a:bodyPr>
          <a:lstStyle/>
          <a:p>
            <a:r>
              <a:rPr lang="en-US" sz="1600"/>
              <a:t>Here’s some stuff for cost-complexity pruning.</a:t>
            </a:r>
          </a:p>
        </p:txBody>
      </p:sp>
      <p:sp>
        <p:nvSpPr>
          <p:cNvPr id="2" name="Rectangle 1">
            <a:extLst>
              <a:ext uri="{FF2B5EF4-FFF2-40B4-BE49-F238E27FC236}">
                <a16:creationId xmlns:a16="http://schemas.microsoft.com/office/drawing/2014/main" id="{6557A9C1-AC1B-55EA-8852-864366DF0AAC}"/>
              </a:ext>
            </a:extLst>
          </p:cNvPr>
          <p:cNvSpPr/>
          <p:nvPr/>
        </p:nvSpPr>
        <p:spPr>
          <a:xfrm>
            <a:off x="385926" y="2005369"/>
            <a:ext cx="9657717" cy="338554"/>
          </a:xfrm>
          <a:prstGeom prst="rect">
            <a:avLst/>
          </a:prstGeom>
        </p:spPr>
        <p:txBody>
          <a:bodyPr wrap="square">
            <a:spAutoFit/>
          </a:bodyPr>
          <a:lstStyle/>
          <a:p>
            <a:r>
              <a:rPr lang="en-US" sz="1600"/>
              <a:t>model.get_n_leaves()				outputs number of leaves of the presumably fitted model.</a:t>
            </a:r>
          </a:p>
        </p:txBody>
      </p:sp>
      <p:sp>
        <p:nvSpPr>
          <p:cNvPr id="4" name="Rectangle 3">
            <a:extLst>
              <a:ext uri="{FF2B5EF4-FFF2-40B4-BE49-F238E27FC236}">
                <a16:creationId xmlns:a16="http://schemas.microsoft.com/office/drawing/2014/main" id="{4792EC74-6690-DB0C-2269-E90D813172DA}"/>
              </a:ext>
            </a:extLst>
          </p:cNvPr>
          <p:cNvSpPr/>
          <p:nvPr/>
        </p:nvSpPr>
        <p:spPr>
          <a:xfrm>
            <a:off x="385926" y="1513680"/>
            <a:ext cx="9657717" cy="338554"/>
          </a:xfrm>
          <a:prstGeom prst="rect">
            <a:avLst/>
          </a:prstGeom>
        </p:spPr>
        <p:txBody>
          <a:bodyPr wrap="square">
            <a:spAutoFit/>
          </a:bodyPr>
          <a:lstStyle/>
          <a:p>
            <a:r>
              <a:rPr lang="en-US" sz="1600"/>
              <a:t>model.tree_.impurity				outputs (gini) impurities of fitted model.</a:t>
            </a:r>
          </a:p>
        </p:txBody>
      </p:sp>
      <p:sp>
        <p:nvSpPr>
          <p:cNvPr id="5" name="TextBox 4">
            <a:extLst>
              <a:ext uri="{FF2B5EF4-FFF2-40B4-BE49-F238E27FC236}">
                <a16:creationId xmlns:a16="http://schemas.microsoft.com/office/drawing/2014/main" id="{329B4F88-CADF-91A0-DCB6-299F9A2FC67C}"/>
              </a:ext>
            </a:extLst>
          </p:cNvPr>
          <p:cNvSpPr txBox="1"/>
          <p:nvPr/>
        </p:nvSpPr>
        <p:spPr>
          <a:xfrm>
            <a:off x="385926" y="1006156"/>
            <a:ext cx="4199922" cy="338554"/>
          </a:xfrm>
          <a:prstGeom prst="rect">
            <a:avLst/>
          </a:prstGeom>
          <a:noFill/>
        </p:spPr>
        <p:txBody>
          <a:bodyPr wrap="square" rtlCol="0">
            <a:spAutoFit/>
          </a:bodyPr>
          <a:lstStyle/>
          <a:p>
            <a:r>
              <a:rPr lang="en-US" sz="1600"/>
              <a:t>continuing,</a:t>
            </a:r>
          </a:p>
        </p:txBody>
      </p:sp>
    </p:spTree>
    <p:extLst>
      <p:ext uri="{BB962C8B-B14F-4D97-AF65-F5344CB8AC3E}">
        <p14:creationId xmlns:p14="http://schemas.microsoft.com/office/powerpoint/2010/main" val="61165758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027251" y="179430"/>
            <a:ext cx="3036152" cy="461665"/>
          </a:xfrm>
          <a:prstGeom prst="rect">
            <a:avLst/>
          </a:prstGeom>
        </p:spPr>
        <p:txBody>
          <a:bodyPr wrap="none">
            <a:spAutoFit/>
          </a:bodyPr>
          <a:lstStyle/>
          <a:p>
            <a:r>
              <a:rPr lang="en-US" sz="2400" b="1" u="sng">
                <a:solidFill>
                  <a:srgbClr val="002060"/>
                </a:solidFill>
              </a:rPr>
              <a:t>sklearn: decision trees</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6" y="837418"/>
            <a:ext cx="3266750" cy="338554"/>
          </a:xfrm>
          <a:prstGeom prst="rect">
            <a:avLst/>
          </a:prstGeom>
          <a:noFill/>
        </p:spPr>
        <p:txBody>
          <a:bodyPr wrap="square" rtlCol="0">
            <a:spAutoFit/>
          </a:bodyPr>
          <a:lstStyle/>
          <a:p>
            <a:r>
              <a:rPr lang="en-US" sz="1600"/>
              <a:t>And we can do regression trees</a:t>
            </a:r>
          </a:p>
        </p:txBody>
      </p:sp>
      <p:sp>
        <p:nvSpPr>
          <p:cNvPr id="21" name="Rectangle 20">
            <a:extLst>
              <a:ext uri="{FF2B5EF4-FFF2-40B4-BE49-F238E27FC236}">
                <a16:creationId xmlns:a16="http://schemas.microsoft.com/office/drawing/2014/main" id="{340755F4-E71B-4914-983D-72096246A1B6}"/>
              </a:ext>
            </a:extLst>
          </p:cNvPr>
          <p:cNvSpPr/>
          <p:nvPr/>
        </p:nvSpPr>
        <p:spPr>
          <a:xfrm>
            <a:off x="469509" y="1625039"/>
            <a:ext cx="10083413" cy="338554"/>
          </a:xfrm>
          <a:prstGeom prst="rect">
            <a:avLst/>
          </a:prstGeom>
        </p:spPr>
        <p:txBody>
          <a:bodyPr wrap="square">
            <a:spAutoFit/>
          </a:bodyPr>
          <a:lstStyle/>
          <a:p>
            <a:r>
              <a:rPr lang="en-US" sz="1600"/>
              <a:t>model = DecisionTreeRegressor()	             creates a decision tree model object.  Lots of possible arguments,</a:t>
            </a:r>
            <a:endParaRPr lang="en-US" sz="1600" b="1"/>
          </a:p>
        </p:txBody>
      </p:sp>
      <p:sp>
        <p:nvSpPr>
          <p:cNvPr id="9" name="TextBox 8">
            <a:extLst>
              <a:ext uri="{FF2B5EF4-FFF2-40B4-BE49-F238E27FC236}">
                <a16:creationId xmlns:a16="http://schemas.microsoft.com/office/drawing/2014/main" id="{BB0B12F5-5514-4CDD-8547-0D66306FFD7A}"/>
              </a:ext>
            </a:extLst>
          </p:cNvPr>
          <p:cNvSpPr txBox="1"/>
          <p:nvPr/>
        </p:nvSpPr>
        <p:spPr>
          <a:xfrm>
            <a:off x="469509" y="1204055"/>
            <a:ext cx="4407291" cy="338554"/>
          </a:xfrm>
          <a:prstGeom prst="rect">
            <a:avLst/>
          </a:prstGeom>
          <a:noFill/>
        </p:spPr>
        <p:txBody>
          <a:bodyPr wrap="square">
            <a:spAutoFit/>
          </a:bodyPr>
          <a:lstStyle/>
          <a:p>
            <a:r>
              <a:rPr lang="en-US" sz="1600" b="1"/>
              <a:t>from sklearn.tree import DecisionTreeRegressor</a:t>
            </a:r>
          </a:p>
        </p:txBody>
      </p:sp>
      <p:sp>
        <p:nvSpPr>
          <p:cNvPr id="2" name="TextBox 1">
            <a:extLst>
              <a:ext uri="{FF2B5EF4-FFF2-40B4-BE49-F238E27FC236}">
                <a16:creationId xmlns:a16="http://schemas.microsoft.com/office/drawing/2014/main" id="{524811F0-44C0-10C1-A5BE-B463B1A389B9}"/>
              </a:ext>
            </a:extLst>
          </p:cNvPr>
          <p:cNvSpPr txBox="1"/>
          <p:nvPr/>
        </p:nvSpPr>
        <p:spPr>
          <a:xfrm>
            <a:off x="919249" y="2037529"/>
            <a:ext cx="10545163"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criterion = “squared_error”, etc.	    </a:t>
            </a:r>
            <a:r>
              <a:rPr lang="en-US" sz="1400">
                <a:latin typeface="Calibri" panose="020F0502020204030204" pitchFamily="34" charset="0"/>
                <a:ea typeface="Calibri" panose="020F0502020204030204" pitchFamily="34" charset="0"/>
                <a:cs typeface="Calibri" panose="020F0502020204030204" pitchFamily="34" charset="0"/>
              </a:rPr>
              <a:t>This sets the criterion that’s used to split an internal node.  Another option is “absolute_error”</a:t>
            </a:r>
          </a:p>
        </p:txBody>
      </p:sp>
      <p:sp>
        <p:nvSpPr>
          <p:cNvPr id="12" name="TextBox 11">
            <a:extLst>
              <a:ext uri="{FF2B5EF4-FFF2-40B4-BE49-F238E27FC236}">
                <a16:creationId xmlns:a16="http://schemas.microsoft.com/office/drawing/2014/main" id="{361F8956-DD42-AB04-4985-D267F88A612F}"/>
              </a:ext>
            </a:extLst>
          </p:cNvPr>
          <p:cNvSpPr txBox="1"/>
          <p:nvPr/>
        </p:nvSpPr>
        <p:spPr>
          <a:xfrm>
            <a:off x="919250" y="2493951"/>
            <a:ext cx="11191552" cy="523220"/>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splitter = “best”, “random”</a:t>
            </a:r>
            <a:r>
              <a:rPr lang="en-US" sz="1400">
                <a:latin typeface="Calibri" panose="020F0502020204030204" pitchFamily="34" charset="0"/>
                <a:ea typeface="Calibri" panose="020F0502020204030204" pitchFamily="34" charset="0"/>
                <a:cs typeface="Calibri" panose="020F0502020204030204" pitchFamily="34" charset="0"/>
              </a:rPr>
              <a:t>	Here we specify whether to choose the feature which maximizes the criterion above apropos splitting a leaf, or</a:t>
            </a:r>
          </a:p>
          <a:p>
            <a:r>
              <a:rPr lang="en-US" sz="1400">
                <a:latin typeface="Calibri" panose="020F0502020204030204" pitchFamily="34" charset="0"/>
                <a:ea typeface="Calibri" panose="020F0502020204030204" pitchFamily="34" charset="0"/>
                <a:cs typeface="Calibri" panose="020F0502020204030204" pitchFamily="34" charset="0"/>
              </a:rPr>
              <a:t>			whether to simply choose the feature at random.</a:t>
            </a:r>
            <a:endParaRPr lang="en-US" sz="1400"/>
          </a:p>
        </p:txBody>
      </p:sp>
      <p:sp>
        <p:nvSpPr>
          <p:cNvPr id="13" name="TextBox 12">
            <a:extLst>
              <a:ext uri="{FF2B5EF4-FFF2-40B4-BE49-F238E27FC236}">
                <a16:creationId xmlns:a16="http://schemas.microsoft.com/office/drawing/2014/main" id="{A31A6A1A-C392-6CDC-42F1-6216454E5AC0}"/>
              </a:ext>
            </a:extLst>
          </p:cNvPr>
          <p:cNvSpPr txBox="1"/>
          <p:nvPr/>
        </p:nvSpPr>
        <p:spPr>
          <a:xfrm>
            <a:off x="919248" y="3119269"/>
            <a:ext cx="11034238" cy="523220"/>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min_impurity_decrease = min	 </a:t>
            </a:r>
            <a:r>
              <a:rPr lang="en-US" sz="1400">
                <a:latin typeface="Calibri" panose="020F0502020204030204" pitchFamily="34" charset="0"/>
                <a:ea typeface="Calibri" panose="020F0502020204030204" pitchFamily="34" charset="0"/>
                <a:cs typeface="Calibri" panose="020F0502020204030204" pitchFamily="34" charset="0"/>
              </a:rPr>
              <a:t>we can set a minimum lower bound for how much the split must lower the loss function, in order to be</a:t>
            </a:r>
          </a:p>
          <a:p>
            <a:r>
              <a:rPr lang="en-US" sz="1400">
                <a:latin typeface="Calibri" panose="020F0502020204030204" pitchFamily="34" charset="0"/>
                <a:ea typeface="Calibri" panose="020F0502020204030204" pitchFamily="34" charset="0"/>
                <a:cs typeface="Calibri" panose="020F0502020204030204" pitchFamily="34" charset="0"/>
              </a:rPr>
              <a:t>			 effectuated.  Can help prevent proliferation of branches with marginal benefits, and therefore overfitting.</a:t>
            </a:r>
            <a:endParaRPr lang="en-US" sz="1400"/>
          </a:p>
        </p:txBody>
      </p:sp>
      <p:sp>
        <p:nvSpPr>
          <p:cNvPr id="14" name="TextBox 13">
            <a:extLst>
              <a:ext uri="{FF2B5EF4-FFF2-40B4-BE49-F238E27FC236}">
                <a16:creationId xmlns:a16="http://schemas.microsoft.com/office/drawing/2014/main" id="{2219531D-35D0-C3C4-A06B-006E070B6CA2}"/>
              </a:ext>
            </a:extLst>
          </p:cNvPr>
          <p:cNvSpPr txBox="1"/>
          <p:nvPr/>
        </p:nvSpPr>
        <p:spPr>
          <a:xfrm>
            <a:off x="921701" y="3704044"/>
            <a:ext cx="11112984" cy="738664"/>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max_features = n 		</a:t>
            </a:r>
            <a:r>
              <a:rPr lang="en-US" sz="1400">
                <a:latin typeface="Calibri" panose="020F0502020204030204" pitchFamily="34" charset="0"/>
                <a:ea typeface="Calibri" panose="020F0502020204030204" pitchFamily="34" charset="0"/>
                <a:cs typeface="Calibri" panose="020F0502020204030204" pitchFamily="34" charset="0"/>
              </a:rPr>
              <a:t>we can set the maximum number of features that can be considered when finding the best way to split a leaf.  n 			can also be a percentage.  I guess it just picks these n features at random?  In regards this, we also have another</a:t>
            </a:r>
          </a:p>
          <a:p>
            <a:r>
              <a:rPr lang="en-US" sz="1400">
                <a:latin typeface="Calibri" panose="020F0502020204030204" pitchFamily="34" charset="0"/>
                <a:ea typeface="Calibri" panose="020F0502020204030204" pitchFamily="34" charset="0"/>
                <a:cs typeface="Calibri" panose="020F0502020204030204" pitchFamily="34" charset="0"/>
              </a:rPr>
              <a:t>			argument </a:t>
            </a:r>
            <a:r>
              <a:rPr lang="en-US" sz="1400" b="1">
                <a:latin typeface="Calibri" panose="020F0502020204030204" pitchFamily="34" charset="0"/>
                <a:ea typeface="Calibri" panose="020F0502020204030204" pitchFamily="34" charset="0"/>
                <a:cs typeface="Calibri" panose="020F0502020204030204" pitchFamily="34" charset="0"/>
              </a:rPr>
              <a:t>random_state = r</a:t>
            </a:r>
            <a:r>
              <a:rPr lang="en-US" sz="1400">
                <a:latin typeface="Calibri" panose="020F0502020204030204" pitchFamily="34" charset="0"/>
                <a:ea typeface="Calibri" panose="020F0502020204030204" pitchFamily="34" charset="0"/>
                <a:cs typeface="Calibri" panose="020F0502020204030204" pitchFamily="34" charset="0"/>
              </a:rPr>
              <a:t>.  </a:t>
            </a:r>
            <a:endParaRPr lang="en-US" sz="1400"/>
          </a:p>
        </p:txBody>
      </p:sp>
      <p:sp>
        <p:nvSpPr>
          <p:cNvPr id="15" name="TextBox 14">
            <a:extLst>
              <a:ext uri="{FF2B5EF4-FFF2-40B4-BE49-F238E27FC236}">
                <a16:creationId xmlns:a16="http://schemas.microsoft.com/office/drawing/2014/main" id="{FE4A00CA-75FE-5864-6D4A-0F770413FC7C}"/>
              </a:ext>
            </a:extLst>
          </p:cNvPr>
          <p:cNvSpPr txBox="1"/>
          <p:nvPr/>
        </p:nvSpPr>
        <p:spPr>
          <a:xfrm>
            <a:off x="899584" y="4460870"/>
            <a:ext cx="9844533"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min_samples_leaf = n 		</a:t>
            </a:r>
            <a:r>
              <a:rPr lang="en-US" sz="1400">
                <a:latin typeface="Calibri" panose="020F0502020204030204" pitchFamily="34" charset="0"/>
                <a:ea typeface="Calibri" panose="020F0502020204030204" pitchFamily="34" charset="0"/>
                <a:cs typeface="Calibri" panose="020F0502020204030204" pitchFamily="34" charset="0"/>
              </a:rPr>
              <a:t>sets the minimum number of samples a new leaf can contain.  This can help prevent overfitting. </a:t>
            </a:r>
            <a:endParaRPr lang="en-US" sz="1400"/>
          </a:p>
        </p:txBody>
      </p:sp>
      <p:sp>
        <p:nvSpPr>
          <p:cNvPr id="16" name="TextBox 15">
            <a:extLst>
              <a:ext uri="{FF2B5EF4-FFF2-40B4-BE49-F238E27FC236}">
                <a16:creationId xmlns:a16="http://schemas.microsoft.com/office/drawing/2014/main" id="{D65C8D2B-7DBF-3E4D-1245-A3AD66D3BFC0}"/>
              </a:ext>
            </a:extLst>
          </p:cNvPr>
          <p:cNvSpPr txBox="1"/>
          <p:nvPr/>
        </p:nvSpPr>
        <p:spPr>
          <a:xfrm>
            <a:off x="899584" y="5433423"/>
            <a:ext cx="10151872"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max_depth = d</a:t>
            </a:r>
            <a:r>
              <a:rPr lang="en-US" sz="1400">
                <a:latin typeface="Calibri" panose="020F0502020204030204" pitchFamily="34" charset="0"/>
                <a:ea typeface="Calibri" panose="020F0502020204030204" pitchFamily="34" charset="0"/>
                <a:cs typeface="Calibri" panose="020F0502020204030204" pitchFamily="34" charset="0"/>
              </a:rPr>
              <a:t> 		sets the maximum allowed depth of a tree.   This can help prevent overfitting.</a:t>
            </a:r>
            <a:endParaRPr lang="en-US" sz="1400"/>
          </a:p>
        </p:txBody>
      </p:sp>
      <p:sp>
        <p:nvSpPr>
          <p:cNvPr id="18" name="TextBox 17">
            <a:extLst>
              <a:ext uri="{FF2B5EF4-FFF2-40B4-BE49-F238E27FC236}">
                <a16:creationId xmlns:a16="http://schemas.microsoft.com/office/drawing/2014/main" id="{E913845F-8016-EEC2-A904-58DC58EC3B3D}"/>
              </a:ext>
            </a:extLst>
          </p:cNvPr>
          <p:cNvSpPr txBox="1"/>
          <p:nvPr/>
        </p:nvSpPr>
        <p:spPr>
          <a:xfrm>
            <a:off x="899585" y="5829689"/>
            <a:ext cx="10151872"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max_leaf_nodes = max</a:t>
            </a:r>
            <a:r>
              <a:rPr lang="en-US" sz="1400">
                <a:latin typeface="Calibri" panose="020F0502020204030204" pitchFamily="34" charset="0"/>
                <a:ea typeface="Calibri" panose="020F0502020204030204" pitchFamily="34" charset="0"/>
                <a:cs typeface="Calibri" panose="020F0502020204030204" pitchFamily="34" charset="0"/>
              </a:rPr>
              <a:t> 		sets the maximum allowed number of leaf, i.e., terminal, nodes.</a:t>
            </a:r>
            <a:endParaRPr lang="en-US" sz="1400"/>
          </a:p>
        </p:txBody>
      </p:sp>
      <p:sp>
        <p:nvSpPr>
          <p:cNvPr id="19" name="TextBox 18">
            <a:extLst>
              <a:ext uri="{FF2B5EF4-FFF2-40B4-BE49-F238E27FC236}">
                <a16:creationId xmlns:a16="http://schemas.microsoft.com/office/drawing/2014/main" id="{620E851A-34DB-DD0B-90D7-9F6BEB326443}"/>
              </a:ext>
            </a:extLst>
          </p:cNvPr>
          <p:cNvSpPr txBox="1"/>
          <p:nvPr/>
        </p:nvSpPr>
        <p:spPr>
          <a:xfrm>
            <a:off x="899584" y="4861200"/>
            <a:ext cx="11292416" cy="523220"/>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min_samples_split = n 		</a:t>
            </a:r>
            <a:r>
              <a:rPr lang="en-US" sz="1400">
                <a:latin typeface="Calibri" panose="020F0502020204030204" pitchFamily="34" charset="0"/>
                <a:ea typeface="Calibri" panose="020F0502020204030204" pitchFamily="34" charset="0"/>
                <a:cs typeface="Calibri" panose="020F0502020204030204" pitchFamily="34" charset="0"/>
              </a:rPr>
              <a:t>sets the minimum number of samples a leaf must contain for it to be allowed to split.   So min_samples_leaf is</a:t>
            </a:r>
          </a:p>
          <a:p>
            <a:r>
              <a:rPr lang="en-US" sz="1400">
                <a:latin typeface="Calibri" panose="020F0502020204030204" pitchFamily="34" charset="0"/>
                <a:ea typeface="Calibri" panose="020F0502020204030204" pitchFamily="34" charset="0"/>
                <a:cs typeface="Calibri" panose="020F0502020204030204" pitchFamily="34" charset="0"/>
              </a:rPr>
              <a:t>			 how many samples a leaf must contain, and min_samples_split is how many it must contain, to be allowed to split.   </a:t>
            </a:r>
            <a:endParaRPr lang="en-US" sz="1400"/>
          </a:p>
        </p:txBody>
      </p:sp>
      <p:sp>
        <p:nvSpPr>
          <p:cNvPr id="20" name="TextBox 19">
            <a:extLst>
              <a:ext uri="{FF2B5EF4-FFF2-40B4-BE49-F238E27FC236}">
                <a16:creationId xmlns:a16="http://schemas.microsoft.com/office/drawing/2014/main" id="{F7708303-3E7C-64D2-1596-98E97FBDE9DB}"/>
              </a:ext>
            </a:extLst>
          </p:cNvPr>
          <p:cNvSpPr txBox="1"/>
          <p:nvPr/>
        </p:nvSpPr>
        <p:spPr>
          <a:xfrm>
            <a:off x="919248" y="6202633"/>
            <a:ext cx="10908958" cy="523220"/>
          </a:xfrm>
          <a:prstGeom prst="rect">
            <a:avLst/>
          </a:prstGeom>
          <a:noFill/>
        </p:spPr>
        <p:txBody>
          <a:bodyPr wrap="square">
            <a:spAutoFit/>
          </a:bodyPr>
          <a:lstStyle/>
          <a:p>
            <a:r>
              <a:rPr lang="en-US" sz="1400" b="1"/>
              <a:t>ccp_alpha = </a:t>
            </a:r>
            <a:r>
              <a:rPr lang="el-GR" sz="1400" b="1">
                <a:latin typeface="Calibri" panose="020F0502020204030204" pitchFamily="34" charset="0"/>
                <a:ea typeface="Calibri" panose="020F0502020204030204" pitchFamily="34" charset="0"/>
                <a:cs typeface="Calibri" panose="020F0502020204030204" pitchFamily="34" charset="0"/>
              </a:rPr>
              <a:t>α</a:t>
            </a:r>
            <a:r>
              <a:rPr lang="en-US" sz="1400" b="1"/>
              <a:t> 		</a:t>
            </a:r>
            <a:r>
              <a:rPr lang="en-US" sz="1400"/>
              <a:t>I guess it will output the decision tree which minimizes T = SSE – </a:t>
            </a:r>
            <a:r>
              <a:rPr lang="el-GR" sz="1400">
                <a:latin typeface="Calibri" panose="020F0502020204030204" pitchFamily="34" charset="0"/>
                <a:ea typeface="Calibri" panose="020F0502020204030204" pitchFamily="34" charset="0"/>
                <a:cs typeface="Calibri" panose="020F0502020204030204" pitchFamily="34" charset="0"/>
              </a:rPr>
              <a:t>α</a:t>
            </a:r>
            <a:r>
              <a:rPr lang="en-US" sz="1400">
                <a:latin typeface="Calibri" panose="020F0502020204030204" pitchFamily="34" charset="0"/>
                <a:ea typeface="Calibri" panose="020F0502020204030204" pitchFamily="34" charset="0"/>
                <a:cs typeface="Calibri" panose="020F0502020204030204" pitchFamily="34" charset="0"/>
              </a:rPr>
              <a:t>L, for that value of α, where L is the number 			of leaves in the tree.  This can help prevent overfitting.</a:t>
            </a:r>
            <a:endParaRPr lang="en-US" sz="1400"/>
          </a:p>
        </p:txBody>
      </p:sp>
    </p:spTree>
    <p:extLst>
      <p:ext uri="{BB962C8B-B14F-4D97-AF65-F5344CB8AC3E}">
        <p14:creationId xmlns:p14="http://schemas.microsoft.com/office/powerpoint/2010/main" val="63135382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469506" y="1978993"/>
            <a:ext cx="11359324" cy="584775"/>
          </a:xfrm>
          <a:prstGeom prst="rect">
            <a:avLst/>
          </a:prstGeom>
        </p:spPr>
        <p:txBody>
          <a:bodyPr wrap="square">
            <a:spAutoFit/>
          </a:bodyPr>
          <a:lstStyle/>
          <a:p>
            <a:r>
              <a:rPr lang="en-US" sz="1600"/>
              <a:t>model.fit(X</a:t>
            </a:r>
            <a:r>
              <a:rPr lang="en-US" sz="1600" baseline="-25000"/>
              <a:t>train</a:t>
            </a:r>
            <a:r>
              <a:rPr lang="en-US" sz="1600"/>
              <a:t>,Y</a:t>
            </a:r>
            <a:r>
              <a:rPr lang="en-US" sz="1600" baseline="-25000"/>
              <a:t>train</a:t>
            </a:r>
            <a:r>
              <a:rPr lang="en-US" sz="1600"/>
              <a:t>)				creates a decision tree fit based on independent data X</a:t>
            </a:r>
            <a:r>
              <a:rPr lang="en-US" sz="1600" baseline="-25000"/>
              <a:t>train</a:t>
            </a:r>
            <a:r>
              <a:rPr lang="en-US" sz="1600"/>
              <a:t>, and dependent</a:t>
            </a:r>
          </a:p>
          <a:p>
            <a:r>
              <a:rPr lang="en-US" sz="1600"/>
              <a:t>					data Y</a:t>
            </a:r>
            <a:r>
              <a:rPr lang="en-US" sz="1600" baseline="-25000"/>
              <a:t>train</a:t>
            </a:r>
            <a:r>
              <a:rPr lang="en-US" sz="1600"/>
              <a:t>.  Looks like X</a:t>
            </a:r>
            <a:r>
              <a:rPr lang="en-US" sz="1600" baseline="-25000"/>
              <a:t>train</a:t>
            </a:r>
            <a:r>
              <a:rPr lang="en-US" sz="1600"/>
              <a:t> must be dataframe type.  And Y</a:t>
            </a:r>
            <a:r>
              <a:rPr lang="en-US" sz="1600" baseline="-25000"/>
              <a:t>train</a:t>
            </a:r>
            <a:r>
              <a:rPr lang="en-US" sz="1600"/>
              <a:t> will be series type.  </a:t>
            </a:r>
          </a:p>
        </p:txBody>
      </p:sp>
      <p:sp>
        <p:nvSpPr>
          <p:cNvPr id="3" name="Rectangle 2">
            <a:extLst>
              <a:ext uri="{FF2B5EF4-FFF2-40B4-BE49-F238E27FC236}">
                <a16:creationId xmlns:a16="http://schemas.microsoft.com/office/drawing/2014/main" id="{C9FF0876-164E-442B-9B99-2C547C2A0238}"/>
              </a:ext>
            </a:extLst>
          </p:cNvPr>
          <p:cNvSpPr/>
          <p:nvPr/>
        </p:nvSpPr>
        <p:spPr>
          <a:xfrm>
            <a:off x="4027251" y="179430"/>
            <a:ext cx="3036152" cy="461665"/>
          </a:xfrm>
          <a:prstGeom prst="rect">
            <a:avLst/>
          </a:prstGeom>
        </p:spPr>
        <p:txBody>
          <a:bodyPr wrap="none">
            <a:spAutoFit/>
          </a:bodyPr>
          <a:lstStyle/>
          <a:p>
            <a:r>
              <a:rPr lang="en-US" sz="2400" b="1" u="sng">
                <a:solidFill>
                  <a:srgbClr val="002060"/>
                </a:solidFill>
              </a:rPr>
              <a:t>sklearn: decision trees</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6" y="1161884"/>
            <a:ext cx="3266750" cy="338554"/>
          </a:xfrm>
          <a:prstGeom prst="rect">
            <a:avLst/>
          </a:prstGeom>
          <a:noFill/>
        </p:spPr>
        <p:txBody>
          <a:bodyPr wrap="square" rtlCol="0">
            <a:spAutoFit/>
          </a:bodyPr>
          <a:lstStyle/>
          <a:p>
            <a:r>
              <a:rPr lang="en-US" sz="1600"/>
              <a:t>And we can do regression trees</a:t>
            </a:r>
          </a:p>
        </p:txBody>
      </p:sp>
      <p:sp>
        <p:nvSpPr>
          <p:cNvPr id="20" name="Rectangle 19">
            <a:extLst>
              <a:ext uri="{FF2B5EF4-FFF2-40B4-BE49-F238E27FC236}">
                <a16:creationId xmlns:a16="http://schemas.microsoft.com/office/drawing/2014/main" id="{B60D370D-3589-48CB-BF53-E1CC60C69858}"/>
              </a:ext>
            </a:extLst>
          </p:cNvPr>
          <p:cNvSpPr/>
          <p:nvPr/>
        </p:nvSpPr>
        <p:spPr>
          <a:xfrm>
            <a:off x="522677" y="2802281"/>
            <a:ext cx="11359325" cy="584775"/>
          </a:xfrm>
          <a:prstGeom prst="rect">
            <a:avLst/>
          </a:prstGeom>
        </p:spPr>
        <p:txBody>
          <a:bodyPr wrap="square">
            <a:spAutoFit/>
          </a:bodyPr>
          <a:lstStyle/>
          <a:p>
            <a:r>
              <a:rPr lang="en-US" sz="1600"/>
              <a:t>model.predict(X</a:t>
            </a:r>
            <a:r>
              <a:rPr lang="en-US" sz="1600" baseline="-25000"/>
              <a:t>test</a:t>
            </a:r>
            <a:r>
              <a:rPr lang="en-US" sz="1600"/>
              <a:t>)				outputs value, Y</a:t>
            </a:r>
            <a:r>
              <a:rPr lang="en-US" sz="1600" baseline="-25000"/>
              <a:t>pred</a:t>
            </a:r>
            <a:r>
              <a:rPr lang="en-US" sz="1600"/>
              <a:t>, of DecisionTree fit evaluated at X</a:t>
            </a:r>
            <a:r>
              <a:rPr lang="en-US" sz="1600" baseline="-25000"/>
              <a:t>test</a:t>
            </a:r>
            <a:r>
              <a:rPr lang="en-US" sz="1600"/>
              <a:t>.  Seems that</a:t>
            </a:r>
          </a:p>
          <a:p>
            <a:r>
              <a:rPr lang="en-US" sz="1600"/>
              <a:t>					X</a:t>
            </a:r>
            <a:r>
              <a:rPr lang="en-US" sz="1600" baseline="-25000"/>
              <a:t>test</a:t>
            </a:r>
            <a:r>
              <a:rPr lang="en-US" sz="1600"/>
              <a:t> must be dataframe type.  And if X</a:t>
            </a:r>
            <a:r>
              <a:rPr lang="en-US" sz="1600" baseline="-25000"/>
              <a:t>test</a:t>
            </a:r>
            <a:r>
              <a:rPr lang="en-US" sz="1600"/>
              <a:t> has multiple rows, then Y</a:t>
            </a:r>
            <a:r>
              <a:rPr lang="en-US" sz="1600" baseline="-25000"/>
              <a:t>pred</a:t>
            </a:r>
            <a:r>
              <a:rPr lang="en-US" sz="1600"/>
              <a:t> will too.  </a:t>
            </a:r>
          </a:p>
        </p:txBody>
      </p:sp>
      <p:sp>
        <p:nvSpPr>
          <p:cNvPr id="13" name="Rectangle 12">
            <a:extLst>
              <a:ext uri="{FF2B5EF4-FFF2-40B4-BE49-F238E27FC236}">
                <a16:creationId xmlns:a16="http://schemas.microsoft.com/office/drawing/2014/main" id="{0B584CDF-927D-6ECD-F0A8-24768495924E}"/>
              </a:ext>
            </a:extLst>
          </p:cNvPr>
          <p:cNvSpPr/>
          <p:nvPr/>
        </p:nvSpPr>
        <p:spPr>
          <a:xfrm>
            <a:off x="522677" y="4195886"/>
            <a:ext cx="9657717" cy="338554"/>
          </a:xfrm>
          <a:prstGeom prst="rect">
            <a:avLst/>
          </a:prstGeom>
        </p:spPr>
        <p:txBody>
          <a:bodyPr wrap="square">
            <a:spAutoFit/>
          </a:bodyPr>
          <a:lstStyle/>
          <a:p>
            <a:r>
              <a:rPr lang="en-US" sz="1600"/>
              <a:t>model.tree_.node_count			outputs number of nodes in the fitted model.</a:t>
            </a:r>
          </a:p>
        </p:txBody>
      </p:sp>
      <p:sp>
        <p:nvSpPr>
          <p:cNvPr id="15" name="Rectangle 14">
            <a:extLst>
              <a:ext uri="{FF2B5EF4-FFF2-40B4-BE49-F238E27FC236}">
                <a16:creationId xmlns:a16="http://schemas.microsoft.com/office/drawing/2014/main" id="{E33205B4-0377-F292-C07E-CA1D9996C6F6}"/>
              </a:ext>
            </a:extLst>
          </p:cNvPr>
          <p:cNvSpPr/>
          <p:nvPr/>
        </p:nvSpPr>
        <p:spPr>
          <a:xfrm>
            <a:off x="522674" y="4732994"/>
            <a:ext cx="9657717" cy="338554"/>
          </a:xfrm>
          <a:prstGeom prst="rect">
            <a:avLst/>
          </a:prstGeom>
        </p:spPr>
        <p:txBody>
          <a:bodyPr wrap="square">
            <a:spAutoFit/>
          </a:bodyPr>
          <a:lstStyle/>
          <a:p>
            <a:r>
              <a:rPr lang="en-US" sz="1600"/>
              <a:t>model.tree_.max_depth			outputs maximum depth of the fitted model.  </a:t>
            </a:r>
          </a:p>
        </p:txBody>
      </p:sp>
      <p:sp>
        <p:nvSpPr>
          <p:cNvPr id="5" name="Rectangle 4">
            <a:extLst>
              <a:ext uri="{FF2B5EF4-FFF2-40B4-BE49-F238E27FC236}">
                <a16:creationId xmlns:a16="http://schemas.microsoft.com/office/drawing/2014/main" id="{6CC78CB2-2CAF-C3B3-7D22-50FE89FF9262}"/>
              </a:ext>
            </a:extLst>
          </p:cNvPr>
          <p:cNvSpPr/>
          <p:nvPr/>
        </p:nvSpPr>
        <p:spPr>
          <a:xfrm>
            <a:off x="522674" y="3543535"/>
            <a:ext cx="11306156" cy="338554"/>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r</a:t>
            </a:r>
            <a:r>
              <a:rPr lang="en-US" sz="1600" baseline="30000"/>
              <a:t>2</a:t>
            </a:r>
            <a:r>
              <a:rPr lang="en-US" sz="1600"/>
              <a:t> score I think.</a:t>
            </a:r>
          </a:p>
        </p:txBody>
      </p:sp>
      <p:sp>
        <p:nvSpPr>
          <p:cNvPr id="6" name="Rectangle 5">
            <a:extLst>
              <a:ext uri="{FF2B5EF4-FFF2-40B4-BE49-F238E27FC236}">
                <a16:creationId xmlns:a16="http://schemas.microsoft.com/office/drawing/2014/main" id="{84283726-3F7B-1E82-44FE-2235298C61C8}"/>
              </a:ext>
            </a:extLst>
          </p:cNvPr>
          <p:cNvSpPr/>
          <p:nvPr/>
        </p:nvSpPr>
        <p:spPr>
          <a:xfrm>
            <a:off x="522673" y="5354299"/>
            <a:ext cx="11359324" cy="830997"/>
          </a:xfrm>
          <a:prstGeom prst="rect">
            <a:avLst/>
          </a:prstGeom>
        </p:spPr>
        <p:txBody>
          <a:bodyPr wrap="square">
            <a:spAutoFit/>
          </a:bodyPr>
          <a:lstStyle/>
          <a:p>
            <a:r>
              <a:rPr lang="en-US" sz="1600"/>
              <a:t>model.feature_importances_			outputs an array of features (enumerated from 0 to n) vs. their importances.  </a:t>
            </a:r>
          </a:p>
          <a:p>
            <a:r>
              <a:rPr lang="en-US" sz="1600"/>
              <a:t>					probably best to convert this array to a pandas.Series, and index it via the </a:t>
            </a:r>
          </a:p>
          <a:p>
            <a:r>
              <a:rPr lang="en-US" sz="1600"/>
              <a:t>					dataframe’s column names.</a:t>
            </a:r>
          </a:p>
        </p:txBody>
      </p:sp>
    </p:spTree>
    <p:extLst>
      <p:ext uri="{BB962C8B-B14F-4D97-AF65-F5344CB8AC3E}">
        <p14:creationId xmlns:p14="http://schemas.microsoft.com/office/powerpoint/2010/main" val="338111954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3036152" cy="461665"/>
          </a:xfrm>
          <a:prstGeom prst="rect">
            <a:avLst/>
          </a:prstGeom>
        </p:spPr>
        <p:txBody>
          <a:bodyPr wrap="none">
            <a:spAutoFit/>
          </a:bodyPr>
          <a:lstStyle/>
          <a:p>
            <a:r>
              <a:rPr lang="en-US" sz="2400" b="1" u="sng">
                <a:solidFill>
                  <a:srgbClr val="002060"/>
                </a:solidFill>
              </a:rPr>
              <a:t>sklearn: decision trees</a:t>
            </a:r>
          </a:p>
        </p:txBody>
      </p:sp>
      <p:sp>
        <p:nvSpPr>
          <p:cNvPr id="4" name="TextBox 3">
            <a:extLst>
              <a:ext uri="{FF2B5EF4-FFF2-40B4-BE49-F238E27FC236}">
                <a16:creationId xmlns:a16="http://schemas.microsoft.com/office/drawing/2014/main" id="{1F62766F-5DD0-4A16-B412-AB8E10FE3C0F}"/>
              </a:ext>
            </a:extLst>
          </p:cNvPr>
          <p:cNvSpPr txBox="1"/>
          <p:nvPr/>
        </p:nvSpPr>
        <p:spPr>
          <a:xfrm>
            <a:off x="268778" y="1138183"/>
            <a:ext cx="5630577" cy="338554"/>
          </a:xfrm>
          <a:prstGeom prst="rect">
            <a:avLst/>
          </a:prstGeom>
          <a:noFill/>
        </p:spPr>
        <p:txBody>
          <a:bodyPr wrap="square" rtlCol="0">
            <a:spAutoFit/>
          </a:bodyPr>
          <a:lstStyle/>
          <a:p>
            <a:r>
              <a:rPr lang="en-US" sz="1600"/>
              <a:t>plotting decision trees using sklearn and matplotlib stuff.</a:t>
            </a:r>
          </a:p>
        </p:txBody>
      </p:sp>
      <p:sp>
        <p:nvSpPr>
          <p:cNvPr id="21" name="Rectangle 20">
            <a:extLst>
              <a:ext uri="{FF2B5EF4-FFF2-40B4-BE49-F238E27FC236}">
                <a16:creationId xmlns:a16="http://schemas.microsoft.com/office/drawing/2014/main" id="{340755F4-E71B-4914-983D-72096246A1B6}"/>
              </a:ext>
            </a:extLst>
          </p:cNvPr>
          <p:cNvSpPr/>
          <p:nvPr/>
        </p:nvSpPr>
        <p:spPr>
          <a:xfrm>
            <a:off x="302364" y="2061105"/>
            <a:ext cx="4927160" cy="584775"/>
          </a:xfrm>
          <a:prstGeom prst="rect">
            <a:avLst/>
          </a:prstGeom>
        </p:spPr>
        <p:txBody>
          <a:bodyPr wrap="square">
            <a:spAutoFit/>
          </a:bodyPr>
          <a:lstStyle/>
          <a:p>
            <a:r>
              <a:rPr lang="en-US" sz="1600"/>
              <a:t>plot_tree(model, filled = True/False, feature_names = features, class_names = [“name if False”, “name if True”])</a:t>
            </a:r>
          </a:p>
        </p:txBody>
      </p:sp>
      <p:sp>
        <p:nvSpPr>
          <p:cNvPr id="9" name="TextBox 8">
            <a:extLst>
              <a:ext uri="{FF2B5EF4-FFF2-40B4-BE49-F238E27FC236}">
                <a16:creationId xmlns:a16="http://schemas.microsoft.com/office/drawing/2014/main" id="{EF9E48D5-F9E0-4A6C-99FA-B2608E7E3580}"/>
              </a:ext>
            </a:extLst>
          </p:cNvPr>
          <p:cNvSpPr txBox="1"/>
          <p:nvPr/>
        </p:nvSpPr>
        <p:spPr>
          <a:xfrm>
            <a:off x="302362" y="1744367"/>
            <a:ext cx="3197922" cy="338554"/>
          </a:xfrm>
          <a:prstGeom prst="rect">
            <a:avLst/>
          </a:prstGeom>
          <a:noFill/>
        </p:spPr>
        <p:txBody>
          <a:bodyPr wrap="square">
            <a:spAutoFit/>
          </a:bodyPr>
          <a:lstStyle/>
          <a:p>
            <a:r>
              <a:rPr lang="en-US" sz="1600" b="1"/>
              <a:t>from sklearn.tree import plot_tree</a:t>
            </a:r>
          </a:p>
        </p:txBody>
      </p:sp>
      <p:sp>
        <p:nvSpPr>
          <p:cNvPr id="11" name="TextBox 10">
            <a:extLst>
              <a:ext uri="{FF2B5EF4-FFF2-40B4-BE49-F238E27FC236}">
                <a16:creationId xmlns:a16="http://schemas.microsoft.com/office/drawing/2014/main" id="{7E015E18-643B-997A-58D5-00233733DEC5}"/>
              </a:ext>
            </a:extLst>
          </p:cNvPr>
          <p:cNvSpPr txBox="1"/>
          <p:nvPr/>
        </p:nvSpPr>
        <p:spPr>
          <a:xfrm>
            <a:off x="6217756" y="2078801"/>
            <a:ext cx="5671880" cy="954107"/>
          </a:xfrm>
          <a:prstGeom prst="rect">
            <a:avLst/>
          </a:prstGeom>
          <a:noFill/>
        </p:spPr>
        <p:txBody>
          <a:bodyPr wrap="square">
            <a:spAutoFit/>
          </a:bodyPr>
          <a:lstStyle/>
          <a:p>
            <a:r>
              <a:rPr lang="en-US" sz="1400"/>
              <a:t>plots the model.  filled determines whether the boxes are colored.  And apparently the darker the color, the smaller the gini impurity.  feature_names is a list of the names of the columns in X or whatever.  Might have to create a figure with </a:t>
            </a:r>
            <a:r>
              <a:rPr lang="en-US" sz="1400" b="1"/>
              <a:t>pyplot.figure()</a:t>
            </a:r>
            <a:r>
              <a:rPr lang="en-US" sz="1400"/>
              <a:t> first.  </a:t>
            </a:r>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35C26680-9409-060B-1D36-52E81A824607}"/>
                  </a:ext>
                </a:extLst>
              </p14:cNvPr>
              <p14:cNvContentPartPr/>
              <p14:nvPr/>
            </p14:nvContentPartPr>
            <p14:xfrm>
              <a:off x="5403863" y="2265108"/>
              <a:ext cx="634320" cy="40680"/>
            </p14:xfrm>
          </p:contentPart>
        </mc:Choice>
        <mc:Fallback xmlns="">
          <p:pic>
            <p:nvPicPr>
              <p:cNvPr id="12" name="Ink 11">
                <a:extLst>
                  <a:ext uri="{FF2B5EF4-FFF2-40B4-BE49-F238E27FC236}">
                    <a16:creationId xmlns:a16="http://schemas.microsoft.com/office/drawing/2014/main" id="{35C26680-9409-060B-1D36-52E81A824607}"/>
                  </a:ext>
                </a:extLst>
              </p:cNvPr>
              <p:cNvPicPr/>
              <p:nvPr/>
            </p:nvPicPr>
            <p:blipFill>
              <a:blip r:embed="rId4"/>
              <a:stretch>
                <a:fillRect/>
              </a:stretch>
            </p:blipFill>
            <p:spPr>
              <a:xfrm>
                <a:off x="5394863" y="2256187"/>
                <a:ext cx="651960" cy="58165"/>
              </a:xfrm>
              <a:prstGeom prst="rect">
                <a:avLst/>
              </a:prstGeom>
            </p:spPr>
          </p:pic>
        </mc:Fallback>
      </mc:AlternateContent>
    </p:spTree>
    <p:extLst>
      <p:ext uri="{BB962C8B-B14F-4D97-AF65-F5344CB8AC3E}">
        <p14:creationId xmlns:p14="http://schemas.microsoft.com/office/powerpoint/2010/main" val="358327356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3036152" cy="461665"/>
          </a:xfrm>
          <a:prstGeom prst="rect">
            <a:avLst/>
          </a:prstGeom>
        </p:spPr>
        <p:txBody>
          <a:bodyPr wrap="none">
            <a:spAutoFit/>
          </a:bodyPr>
          <a:lstStyle/>
          <a:p>
            <a:r>
              <a:rPr lang="en-US" sz="2400" b="1" u="sng">
                <a:solidFill>
                  <a:srgbClr val="002060"/>
                </a:solidFill>
              </a:rPr>
              <a:t>sklearn: decision trees</a:t>
            </a:r>
          </a:p>
        </p:txBody>
      </p:sp>
      <p:sp>
        <p:nvSpPr>
          <p:cNvPr id="4" name="TextBox 3">
            <a:extLst>
              <a:ext uri="{FF2B5EF4-FFF2-40B4-BE49-F238E27FC236}">
                <a16:creationId xmlns:a16="http://schemas.microsoft.com/office/drawing/2014/main" id="{1F62766F-5DD0-4A16-B412-AB8E10FE3C0F}"/>
              </a:ext>
            </a:extLst>
          </p:cNvPr>
          <p:cNvSpPr txBox="1"/>
          <p:nvPr/>
        </p:nvSpPr>
        <p:spPr>
          <a:xfrm>
            <a:off x="268779" y="1039862"/>
            <a:ext cx="4853828" cy="338554"/>
          </a:xfrm>
          <a:prstGeom prst="rect">
            <a:avLst/>
          </a:prstGeom>
          <a:noFill/>
        </p:spPr>
        <p:txBody>
          <a:bodyPr wrap="square" rtlCol="0">
            <a:spAutoFit/>
          </a:bodyPr>
          <a:lstStyle/>
          <a:p>
            <a:r>
              <a:rPr lang="en-US" sz="1600"/>
              <a:t>plotting decision trees using graphviz and matplotlib.    </a:t>
            </a:r>
          </a:p>
        </p:txBody>
      </p:sp>
      <p:sp>
        <p:nvSpPr>
          <p:cNvPr id="21" name="Rectangle 20">
            <a:extLst>
              <a:ext uri="{FF2B5EF4-FFF2-40B4-BE49-F238E27FC236}">
                <a16:creationId xmlns:a16="http://schemas.microsoft.com/office/drawing/2014/main" id="{340755F4-E71B-4914-983D-72096246A1B6}"/>
              </a:ext>
            </a:extLst>
          </p:cNvPr>
          <p:cNvSpPr/>
          <p:nvPr/>
        </p:nvSpPr>
        <p:spPr>
          <a:xfrm>
            <a:off x="302363" y="1962784"/>
            <a:ext cx="6953843" cy="338554"/>
          </a:xfrm>
          <a:prstGeom prst="rect">
            <a:avLst/>
          </a:prstGeom>
        </p:spPr>
        <p:txBody>
          <a:bodyPr wrap="square">
            <a:spAutoFit/>
          </a:bodyPr>
          <a:lstStyle/>
          <a:p>
            <a:r>
              <a:rPr lang="en-US" sz="1600"/>
              <a:t>data = tree.export_graphviz(model, out_file = None, feature_names = features)</a:t>
            </a:r>
          </a:p>
        </p:txBody>
      </p:sp>
      <p:sp>
        <p:nvSpPr>
          <p:cNvPr id="9" name="TextBox 8">
            <a:extLst>
              <a:ext uri="{FF2B5EF4-FFF2-40B4-BE49-F238E27FC236}">
                <a16:creationId xmlns:a16="http://schemas.microsoft.com/office/drawing/2014/main" id="{EF9E48D5-F9E0-4A6C-99FA-B2608E7E3580}"/>
              </a:ext>
            </a:extLst>
          </p:cNvPr>
          <p:cNvSpPr txBox="1"/>
          <p:nvPr/>
        </p:nvSpPr>
        <p:spPr>
          <a:xfrm>
            <a:off x="302362" y="1646046"/>
            <a:ext cx="2519496" cy="338554"/>
          </a:xfrm>
          <a:prstGeom prst="rect">
            <a:avLst/>
          </a:prstGeom>
          <a:noFill/>
        </p:spPr>
        <p:txBody>
          <a:bodyPr wrap="square">
            <a:spAutoFit/>
          </a:bodyPr>
          <a:lstStyle/>
          <a:p>
            <a:r>
              <a:rPr lang="en-US" sz="1600" b="1"/>
              <a:t>from sklearn import tree</a:t>
            </a:r>
          </a:p>
        </p:txBody>
      </p:sp>
      <p:sp>
        <p:nvSpPr>
          <p:cNvPr id="11" name="TextBox 10">
            <a:extLst>
              <a:ext uri="{FF2B5EF4-FFF2-40B4-BE49-F238E27FC236}">
                <a16:creationId xmlns:a16="http://schemas.microsoft.com/office/drawing/2014/main" id="{7E015E18-643B-997A-58D5-00233733DEC5}"/>
              </a:ext>
            </a:extLst>
          </p:cNvPr>
          <p:cNvSpPr txBox="1"/>
          <p:nvPr/>
        </p:nvSpPr>
        <p:spPr>
          <a:xfrm>
            <a:off x="8243201" y="1932024"/>
            <a:ext cx="3767226" cy="307777"/>
          </a:xfrm>
          <a:prstGeom prst="rect">
            <a:avLst/>
          </a:prstGeom>
          <a:noFill/>
        </p:spPr>
        <p:txBody>
          <a:bodyPr wrap="square">
            <a:spAutoFit/>
          </a:bodyPr>
          <a:lstStyle/>
          <a:p>
            <a:r>
              <a:rPr lang="en-US" sz="1400"/>
              <a:t>exporting our model to graphviz, whatever.  </a:t>
            </a:r>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35C26680-9409-060B-1D36-52E81A824607}"/>
                  </a:ext>
                </a:extLst>
              </p14:cNvPr>
              <p14:cNvContentPartPr/>
              <p14:nvPr/>
            </p14:nvContentPartPr>
            <p14:xfrm>
              <a:off x="7429308" y="2118331"/>
              <a:ext cx="634320" cy="40680"/>
            </p14:xfrm>
          </p:contentPart>
        </mc:Choice>
        <mc:Fallback xmlns="">
          <p:pic>
            <p:nvPicPr>
              <p:cNvPr id="12" name="Ink 11">
                <a:extLst>
                  <a:ext uri="{FF2B5EF4-FFF2-40B4-BE49-F238E27FC236}">
                    <a16:creationId xmlns:a16="http://schemas.microsoft.com/office/drawing/2014/main" id="{35C26680-9409-060B-1D36-52E81A824607}"/>
                  </a:ext>
                </a:extLst>
              </p:cNvPr>
              <p:cNvPicPr/>
              <p:nvPr/>
            </p:nvPicPr>
            <p:blipFill>
              <a:blip r:embed="rId4"/>
              <a:stretch>
                <a:fillRect/>
              </a:stretch>
            </p:blipFill>
            <p:spPr>
              <a:xfrm>
                <a:off x="7420308" y="2109410"/>
                <a:ext cx="651960" cy="58165"/>
              </a:xfrm>
              <a:prstGeom prst="rect">
                <a:avLst/>
              </a:prstGeom>
            </p:spPr>
          </p:pic>
        </mc:Fallback>
      </mc:AlternateContent>
      <p:sp>
        <p:nvSpPr>
          <p:cNvPr id="8" name="Rectangle 7">
            <a:extLst>
              <a:ext uri="{FF2B5EF4-FFF2-40B4-BE49-F238E27FC236}">
                <a16:creationId xmlns:a16="http://schemas.microsoft.com/office/drawing/2014/main" id="{08FF4F5D-79D1-C7EB-5A12-8ED301706817}"/>
              </a:ext>
            </a:extLst>
          </p:cNvPr>
          <p:cNvSpPr/>
          <p:nvPr/>
        </p:nvSpPr>
        <p:spPr>
          <a:xfrm>
            <a:off x="311783" y="2993032"/>
            <a:ext cx="4172532" cy="338554"/>
          </a:xfrm>
          <a:prstGeom prst="rect">
            <a:avLst/>
          </a:prstGeom>
        </p:spPr>
        <p:txBody>
          <a:bodyPr wrap="square">
            <a:spAutoFit/>
          </a:bodyPr>
          <a:lstStyle/>
          <a:p>
            <a:r>
              <a:rPr lang="en-US" sz="1600"/>
              <a:t>graph = pydotplus.graph_from_dot_data(data)</a:t>
            </a:r>
          </a:p>
        </p:txBody>
      </p:sp>
      <p:sp>
        <p:nvSpPr>
          <p:cNvPr id="10" name="TextBox 9">
            <a:extLst>
              <a:ext uri="{FF2B5EF4-FFF2-40B4-BE49-F238E27FC236}">
                <a16:creationId xmlns:a16="http://schemas.microsoft.com/office/drawing/2014/main" id="{E1E793D7-5B21-2C41-D614-4773A941763E}"/>
              </a:ext>
            </a:extLst>
          </p:cNvPr>
          <p:cNvSpPr txBox="1"/>
          <p:nvPr/>
        </p:nvSpPr>
        <p:spPr>
          <a:xfrm>
            <a:off x="5726555" y="2993032"/>
            <a:ext cx="4172532" cy="307777"/>
          </a:xfrm>
          <a:prstGeom prst="rect">
            <a:avLst/>
          </a:prstGeom>
          <a:noFill/>
        </p:spPr>
        <p:txBody>
          <a:bodyPr wrap="square">
            <a:spAutoFit/>
          </a:bodyPr>
          <a:lstStyle/>
          <a:p>
            <a:r>
              <a:rPr lang="en-US" sz="1400"/>
              <a:t>creating some graph object from the data provided.</a:t>
            </a:r>
          </a:p>
        </p:txBody>
      </p:sp>
      <mc:AlternateContent xmlns:mc="http://schemas.openxmlformats.org/markup-compatibility/2006" xmlns:p14="http://schemas.microsoft.com/office/powerpoint/2010/main">
        <mc:Choice Requires="p14">
          <p:contentPart p14:bwMode="auto" r:id="rId5">
            <p14:nvContentPartPr>
              <p14:cNvPr id="17" name="Ink 16">
                <a:extLst>
                  <a:ext uri="{FF2B5EF4-FFF2-40B4-BE49-F238E27FC236}">
                    <a16:creationId xmlns:a16="http://schemas.microsoft.com/office/drawing/2014/main" id="{2F5CABAD-0970-2BCB-4977-A57516EACFF9}"/>
                  </a:ext>
                </a:extLst>
              </p14:cNvPr>
              <p14:cNvContentPartPr/>
              <p14:nvPr/>
            </p14:nvContentPartPr>
            <p14:xfrm>
              <a:off x="4775075" y="3161419"/>
              <a:ext cx="551334" cy="45719"/>
            </p14:xfrm>
          </p:contentPart>
        </mc:Choice>
        <mc:Fallback xmlns="">
          <p:pic>
            <p:nvPicPr>
              <p:cNvPr id="17" name="Ink 16">
                <a:extLst>
                  <a:ext uri="{FF2B5EF4-FFF2-40B4-BE49-F238E27FC236}">
                    <a16:creationId xmlns:a16="http://schemas.microsoft.com/office/drawing/2014/main" id="{2F5CABAD-0970-2BCB-4977-A57516EACFF9}"/>
                  </a:ext>
                </a:extLst>
              </p:cNvPr>
              <p:cNvPicPr/>
              <p:nvPr/>
            </p:nvPicPr>
            <p:blipFill>
              <a:blip r:embed="rId6"/>
              <a:stretch>
                <a:fillRect/>
              </a:stretch>
            </p:blipFill>
            <p:spPr>
              <a:xfrm>
                <a:off x="4766078" y="3152490"/>
                <a:ext cx="568968" cy="63221"/>
              </a:xfrm>
              <a:prstGeom prst="rect">
                <a:avLst/>
              </a:prstGeom>
            </p:spPr>
          </p:pic>
        </mc:Fallback>
      </mc:AlternateContent>
      <p:sp>
        <p:nvSpPr>
          <p:cNvPr id="19" name="TextBox 18">
            <a:extLst>
              <a:ext uri="{FF2B5EF4-FFF2-40B4-BE49-F238E27FC236}">
                <a16:creationId xmlns:a16="http://schemas.microsoft.com/office/drawing/2014/main" id="{9D7C93D4-9436-E88B-CC7E-C89DD331F6FF}"/>
              </a:ext>
            </a:extLst>
          </p:cNvPr>
          <p:cNvSpPr txBox="1"/>
          <p:nvPr/>
        </p:nvSpPr>
        <p:spPr>
          <a:xfrm>
            <a:off x="311782" y="2656459"/>
            <a:ext cx="1841483" cy="338554"/>
          </a:xfrm>
          <a:prstGeom prst="rect">
            <a:avLst/>
          </a:prstGeom>
          <a:noFill/>
        </p:spPr>
        <p:txBody>
          <a:bodyPr wrap="square">
            <a:spAutoFit/>
          </a:bodyPr>
          <a:lstStyle/>
          <a:p>
            <a:r>
              <a:rPr lang="en-US" sz="1600" b="1"/>
              <a:t>import pydotplus</a:t>
            </a:r>
          </a:p>
        </p:txBody>
      </p:sp>
      <p:sp>
        <p:nvSpPr>
          <p:cNvPr id="20" name="Rectangle 19">
            <a:extLst>
              <a:ext uri="{FF2B5EF4-FFF2-40B4-BE49-F238E27FC236}">
                <a16:creationId xmlns:a16="http://schemas.microsoft.com/office/drawing/2014/main" id="{9D1F397B-E3FB-6AF7-BBB4-820D973CAA29}"/>
              </a:ext>
            </a:extLst>
          </p:cNvPr>
          <p:cNvSpPr/>
          <p:nvPr/>
        </p:nvSpPr>
        <p:spPr>
          <a:xfrm>
            <a:off x="311783" y="3400458"/>
            <a:ext cx="2972191" cy="338554"/>
          </a:xfrm>
          <a:prstGeom prst="rect">
            <a:avLst/>
          </a:prstGeom>
        </p:spPr>
        <p:txBody>
          <a:bodyPr wrap="square">
            <a:spAutoFit/>
          </a:bodyPr>
          <a:lstStyle/>
          <a:p>
            <a:r>
              <a:rPr lang="en-US" sz="1600"/>
              <a:t>graph.write_png(“name_of_file”)</a:t>
            </a:r>
          </a:p>
        </p:txBody>
      </p:sp>
      <p:sp>
        <p:nvSpPr>
          <p:cNvPr id="22" name="TextBox 21">
            <a:extLst>
              <a:ext uri="{FF2B5EF4-FFF2-40B4-BE49-F238E27FC236}">
                <a16:creationId xmlns:a16="http://schemas.microsoft.com/office/drawing/2014/main" id="{50826976-1CEC-0B12-3E37-0EBCAEF36182}"/>
              </a:ext>
            </a:extLst>
          </p:cNvPr>
          <p:cNvSpPr txBox="1"/>
          <p:nvPr/>
        </p:nvSpPr>
        <p:spPr>
          <a:xfrm>
            <a:off x="4523374" y="3422876"/>
            <a:ext cx="4315826" cy="307777"/>
          </a:xfrm>
          <a:prstGeom prst="rect">
            <a:avLst/>
          </a:prstGeom>
          <a:noFill/>
        </p:spPr>
        <p:txBody>
          <a:bodyPr wrap="square">
            <a:spAutoFit/>
          </a:bodyPr>
          <a:lstStyle/>
          <a:p>
            <a:r>
              <a:rPr lang="en-US" sz="1400"/>
              <a:t>saving the graph to some file name you can specify.</a:t>
            </a:r>
          </a:p>
        </p:txBody>
      </p:sp>
      <mc:AlternateContent xmlns:mc="http://schemas.openxmlformats.org/markup-compatibility/2006" xmlns:p14="http://schemas.microsoft.com/office/powerpoint/2010/main">
        <mc:Choice Requires="p14">
          <p:contentPart p14:bwMode="auto" r:id="rId7">
            <p14:nvContentPartPr>
              <p14:cNvPr id="23" name="Ink 22">
                <a:extLst>
                  <a:ext uri="{FF2B5EF4-FFF2-40B4-BE49-F238E27FC236}">
                    <a16:creationId xmlns:a16="http://schemas.microsoft.com/office/drawing/2014/main" id="{53D96F2A-F7C4-CEC8-729C-0443A67E74E7}"/>
                  </a:ext>
                </a:extLst>
              </p14:cNvPr>
              <p14:cNvContentPartPr/>
              <p14:nvPr/>
            </p14:nvContentPartPr>
            <p14:xfrm>
              <a:off x="3678263" y="3569574"/>
              <a:ext cx="551334" cy="45719"/>
            </p14:xfrm>
          </p:contentPart>
        </mc:Choice>
        <mc:Fallback xmlns="">
          <p:pic>
            <p:nvPicPr>
              <p:cNvPr id="23" name="Ink 22">
                <a:extLst>
                  <a:ext uri="{FF2B5EF4-FFF2-40B4-BE49-F238E27FC236}">
                    <a16:creationId xmlns:a16="http://schemas.microsoft.com/office/drawing/2014/main" id="{53D96F2A-F7C4-CEC8-729C-0443A67E74E7}"/>
                  </a:ext>
                </a:extLst>
              </p:cNvPr>
              <p:cNvPicPr/>
              <p:nvPr/>
            </p:nvPicPr>
            <p:blipFill>
              <a:blip r:embed="rId6"/>
              <a:stretch>
                <a:fillRect/>
              </a:stretch>
            </p:blipFill>
            <p:spPr>
              <a:xfrm>
                <a:off x="3669266" y="3560645"/>
                <a:ext cx="568968" cy="63221"/>
              </a:xfrm>
              <a:prstGeom prst="rect">
                <a:avLst/>
              </a:prstGeom>
            </p:spPr>
          </p:pic>
        </mc:Fallback>
      </mc:AlternateContent>
      <p:sp>
        <p:nvSpPr>
          <p:cNvPr id="24" name="Rectangle 23">
            <a:extLst>
              <a:ext uri="{FF2B5EF4-FFF2-40B4-BE49-F238E27FC236}">
                <a16:creationId xmlns:a16="http://schemas.microsoft.com/office/drawing/2014/main" id="{792E4509-2BB7-A62D-7F4F-AD453048FC91}"/>
              </a:ext>
            </a:extLst>
          </p:cNvPr>
          <p:cNvSpPr/>
          <p:nvPr/>
        </p:nvSpPr>
        <p:spPr>
          <a:xfrm>
            <a:off x="351522" y="4314888"/>
            <a:ext cx="3589197" cy="338554"/>
          </a:xfrm>
          <a:prstGeom prst="rect">
            <a:avLst/>
          </a:prstGeom>
        </p:spPr>
        <p:txBody>
          <a:bodyPr wrap="square">
            <a:spAutoFit/>
          </a:bodyPr>
          <a:lstStyle/>
          <a:p>
            <a:r>
              <a:rPr lang="en-US" sz="1600"/>
              <a:t>picture = image.imread(“name_of_file”)</a:t>
            </a:r>
          </a:p>
        </p:txBody>
      </p:sp>
      <p:sp>
        <p:nvSpPr>
          <p:cNvPr id="25" name="TextBox 24">
            <a:extLst>
              <a:ext uri="{FF2B5EF4-FFF2-40B4-BE49-F238E27FC236}">
                <a16:creationId xmlns:a16="http://schemas.microsoft.com/office/drawing/2014/main" id="{F41EA7F1-1923-E603-9A3D-D1DC6F46965A}"/>
              </a:ext>
            </a:extLst>
          </p:cNvPr>
          <p:cNvSpPr txBox="1"/>
          <p:nvPr/>
        </p:nvSpPr>
        <p:spPr>
          <a:xfrm>
            <a:off x="4862176" y="4337282"/>
            <a:ext cx="4585070" cy="307777"/>
          </a:xfrm>
          <a:prstGeom prst="rect">
            <a:avLst/>
          </a:prstGeom>
          <a:noFill/>
        </p:spPr>
        <p:txBody>
          <a:bodyPr wrap="square">
            <a:spAutoFit/>
          </a:bodyPr>
          <a:lstStyle/>
          <a:p>
            <a:r>
              <a:rPr lang="en-US" sz="1400"/>
              <a:t>using matplotlib to display the graph stored in the file.  </a:t>
            </a:r>
          </a:p>
        </p:txBody>
      </p:sp>
      <mc:AlternateContent xmlns:mc="http://schemas.openxmlformats.org/markup-compatibility/2006" xmlns:p14="http://schemas.microsoft.com/office/powerpoint/2010/main">
        <mc:Choice Requires="p14">
          <p:contentPart p14:bwMode="auto" r:id="rId8">
            <p14:nvContentPartPr>
              <p14:cNvPr id="26" name="Ink 25">
                <a:extLst>
                  <a:ext uri="{FF2B5EF4-FFF2-40B4-BE49-F238E27FC236}">
                    <a16:creationId xmlns:a16="http://schemas.microsoft.com/office/drawing/2014/main" id="{5AB16EB9-F38A-7B78-5ACA-77F8E21FAA17}"/>
                  </a:ext>
                </a:extLst>
              </p14:cNvPr>
              <p14:cNvContentPartPr/>
              <p14:nvPr/>
            </p14:nvContentPartPr>
            <p14:xfrm>
              <a:off x="4126558" y="4503892"/>
              <a:ext cx="551334" cy="45719"/>
            </p14:xfrm>
          </p:contentPart>
        </mc:Choice>
        <mc:Fallback xmlns="">
          <p:pic>
            <p:nvPicPr>
              <p:cNvPr id="26" name="Ink 25">
                <a:extLst>
                  <a:ext uri="{FF2B5EF4-FFF2-40B4-BE49-F238E27FC236}">
                    <a16:creationId xmlns:a16="http://schemas.microsoft.com/office/drawing/2014/main" id="{5AB16EB9-F38A-7B78-5ACA-77F8E21FAA17}"/>
                  </a:ext>
                </a:extLst>
              </p:cNvPr>
              <p:cNvPicPr/>
              <p:nvPr/>
            </p:nvPicPr>
            <p:blipFill>
              <a:blip r:embed="rId6"/>
              <a:stretch>
                <a:fillRect/>
              </a:stretch>
            </p:blipFill>
            <p:spPr>
              <a:xfrm>
                <a:off x="4117561" y="4494963"/>
                <a:ext cx="568968" cy="63221"/>
              </a:xfrm>
              <a:prstGeom prst="rect">
                <a:avLst/>
              </a:prstGeom>
            </p:spPr>
          </p:pic>
        </mc:Fallback>
      </mc:AlternateContent>
      <p:sp>
        <p:nvSpPr>
          <p:cNvPr id="27" name="TextBox 26">
            <a:extLst>
              <a:ext uri="{FF2B5EF4-FFF2-40B4-BE49-F238E27FC236}">
                <a16:creationId xmlns:a16="http://schemas.microsoft.com/office/drawing/2014/main" id="{0410829F-98C5-AD71-4CBA-16094EBF6455}"/>
              </a:ext>
            </a:extLst>
          </p:cNvPr>
          <p:cNvSpPr txBox="1"/>
          <p:nvPr/>
        </p:nvSpPr>
        <p:spPr>
          <a:xfrm>
            <a:off x="340254" y="3976342"/>
            <a:ext cx="3513991" cy="338554"/>
          </a:xfrm>
          <a:prstGeom prst="rect">
            <a:avLst/>
          </a:prstGeom>
          <a:noFill/>
        </p:spPr>
        <p:txBody>
          <a:bodyPr wrap="square">
            <a:spAutoFit/>
          </a:bodyPr>
          <a:lstStyle/>
          <a:p>
            <a:r>
              <a:rPr lang="en-US" sz="1600" b="1"/>
              <a:t>from matplotlib import pyplot, image</a:t>
            </a:r>
          </a:p>
        </p:txBody>
      </p:sp>
      <p:sp>
        <p:nvSpPr>
          <p:cNvPr id="30" name="Rectangle 29">
            <a:extLst>
              <a:ext uri="{FF2B5EF4-FFF2-40B4-BE49-F238E27FC236}">
                <a16:creationId xmlns:a16="http://schemas.microsoft.com/office/drawing/2014/main" id="{BC71A394-364F-DBAA-355A-855B168E1371}"/>
              </a:ext>
            </a:extLst>
          </p:cNvPr>
          <p:cNvSpPr/>
          <p:nvPr/>
        </p:nvSpPr>
        <p:spPr>
          <a:xfrm>
            <a:off x="340254" y="4702875"/>
            <a:ext cx="3338009" cy="338554"/>
          </a:xfrm>
          <a:prstGeom prst="rect">
            <a:avLst/>
          </a:prstGeom>
        </p:spPr>
        <p:txBody>
          <a:bodyPr wrap="square">
            <a:spAutoFit/>
          </a:bodyPr>
          <a:lstStyle/>
          <a:p>
            <a:r>
              <a:rPr lang="en-US" sz="1600"/>
              <a:t>pictureplot = pyplot.imshow(picture)</a:t>
            </a:r>
          </a:p>
        </p:txBody>
      </p:sp>
      <p:sp>
        <p:nvSpPr>
          <p:cNvPr id="31" name="TextBox 30">
            <a:extLst>
              <a:ext uri="{FF2B5EF4-FFF2-40B4-BE49-F238E27FC236}">
                <a16:creationId xmlns:a16="http://schemas.microsoft.com/office/drawing/2014/main" id="{36F85B2B-0098-C1EA-527E-0680CCB34329}"/>
              </a:ext>
            </a:extLst>
          </p:cNvPr>
          <p:cNvSpPr txBox="1"/>
          <p:nvPr/>
        </p:nvSpPr>
        <p:spPr>
          <a:xfrm>
            <a:off x="4720848" y="4702875"/>
            <a:ext cx="1758610" cy="307777"/>
          </a:xfrm>
          <a:prstGeom prst="rect">
            <a:avLst/>
          </a:prstGeom>
          <a:noFill/>
        </p:spPr>
        <p:txBody>
          <a:bodyPr wrap="square">
            <a:spAutoFit/>
          </a:bodyPr>
          <a:lstStyle/>
          <a:p>
            <a:r>
              <a:rPr lang="en-US" sz="1400"/>
              <a:t>displaying the image.</a:t>
            </a:r>
          </a:p>
        </p:txBody>
      </p:sp>
      <mc:AlternateContent xmlns:mc="http://schemas.openxmlformats.org/markup-compatibility/2006" xmlns:p14="http://schemas.microsoft.com/office/powerpoint/2010/main">
        <mc:Choice Requires="p14">
          <p:contentPart p14:bwMode="auto" r:id="rId9">
            <p14:nvContentPartPr>
              <p14:cNvPr id="32" name="Ink 31">
                <a:extLst>
                  <a:ext uri="{FF2B5EF4-FFF2-40B4-BE49-F238E27FC236}">
                    <a16:creationId xmlns:a16="http://schemas.microsoft.com/office/drawing/2014/main" id="{7B110E49-4719-ADAA-5FD1-CEEFC6B5BC9B}"/>
                  </a:ext>
                </a:extLst>
              </p14:cNvPr>
              <p14:cNvContentPartPr/>
              <p14:nvPr/>
            </p14:nvContentPartPr>
            <p14:xfrm>
              <a:off x="3994868" y="4880764"/>
              <a:ext cx="551334" cy="45719"/>
            </p14:xfrm>
          </p:contentPart>
        </mc:Choice>
        <mc:Fallback xmlns="">
          <p:pic>
            <p:nvPicPr>
              <p:cNvPr id="32" name="Ink 31">
                <a:extLst>
                  <a:ext uri="{FF2B5EF4-FFF2-40B4-BE49-F238E27FC236}">
                    <a16:creationId xmlns:a16="http://schemas.microsoft.com/office/drawing/2014/main" id="{7B110E49-4719-ADAA-5FD1-CEEFC6B5BC9B}"/>
                  </a:ext>
                </a:extLst>
              </p:cNvPr>
              <p:cNvPicPr/>
              <p:nvPr/>
            </p:nvPicPr>
            <p:blipFill>
              <a:blip r:embed="rId6"/>
              <a:stretch>
                <a:fillRect/>
              </a:stretch>
            </p:blipFill>
            <p:spPr>
              <a:xfrm>
                <a:off x="3985871" y="4871835"/>
                <a:ext cx="568968" cy="63221"/>
              </a:xfrm>
              <a:prstGeom prst="rect">
                <a:avLst/>
              </a:prstGeom>
            </p:spPr>
          </p:pic>
        </mc:Fallback>
      </mc:AlternateContent>
      <p:sp>
        <p:nvSpPr>
          <p:cNvPr id="33" name="Rectangle 32">
            <a:extLst>
              <a:ext uri="{FF2B5EF4-FFF2-40B4-BE49-F238E27FC236}">
                <a16:creationId xmlns:a16="http://schemas.microsoft.com/office/drawing/2014/main" id="{93636E30-C9A5-F528-7F20-3B24D6D2CE5C}"/>
              </a:ext>
            </a:extLst>
          </p:cNvPr>
          <p:cNvSpPr/>
          <p:nvPr/>
        </p:nvSpPr>
        <p:spPr>
          <a:xfrm>
            <a:off x="341690" y="5099245"/>
            <a:ext cx="1683755" cy="338554"/>
          </a:xfrm>
          <a:prstGeom prst="rect">
            <a:avLst/>
          </a:prstGeom>
        </p:spPr>
        <p:txBody>
          <a:bodyPr wrap="square">
            <a:spAutoFit/>
          </a:bodyPr>
          <a:lstStyle/>
          <a:p>
            <a:r>
              <a:rPr lang="en-US" sz="1600"/>
              <a:t>pyplot.show()</a:t>
            </a:r>
          </a:p>
        </p:txBody>
      </p:sp>
      <p:sp>
        <p:nvSpPr>
          <p:cNvPr id="34" name="TextBox 33">
            <a:extLst>
              <a:ext uri="{FF2B5EF4-FFF2-40B4-BE49-F238E27FC236}">
                <a16:creationId xmlns:a16="http://schemas.microsoft.com/office/drawing/2014/main" id="{0C06A137-40AF-5EF9-D705-379A4D3A40FE}"/>
              </a:ext>
            </a:extLst>
          </p:cNvPr>
          <p:cNvSpPr txBox="1"/>
          <p:nvPr/>
        </p:nvSpPr>
        <p:spPr>
          <a:xfrm>
            <a:off x="2704263" y="5122738"/>
            <a:ext cx="2622146" cy="307777"/>
          </a:xfrm>
          <a:prstGeom prst="rect">
            <a:avLst/>
          </a:prstGeom>
          <a:noFill/>
        </p:spPr>
        <p:txBody>
          <a:bodyPr wrap="square">
            <a:spAutoFit/>
          </a:bodyPr>
          <a:lstStyle/>
          <a:p>
            <a:r>
              <a:rPr lang="en-US" sz="1400"/>
              <a:t>sometimes have to say this too.</a:t>
            </a:r>
          </a:p>
        </p:txBody>
      </p:sp>
      <mc:AlternateContent xmlns:mc="http://schemas.openxmlformats.org/markup-compatibility/2006" xmlns:p14="http://schemas.microsoft.com/office/powerpoint/2010/main">
        <mc:Choice Requires="p14">
          <p:contentPart p14:bwMode="auto" r:id="rId10">
            <p14:nvContentPartPr>
              <p14:cNvPr id="35" name="Ink 34">
                <a:extLst>
                  <a:ext uri="{FF2B5EF4-FFF2-40B4-BE49-F238E27FC236}">
                    <a16:creationId xmlns:a16="http://schemas.microsoft.com/office/drawing/2014/main" id="{E93610AC-471D-A956-77B2-02F012A2D1D8}"/>
                  </a:ext>
                </a:extLst>
              </p14:cNvPr>
              <p14:cNvContentPartPr/>
              <p14:nvPr/>
            </p14:nvContentPartPr>
            <p14:xfrm>
              <a:off x="1870453" y="5276627"/>
              <a:ext cx="551334" cy="45719"/>
            </p14:xfrm>
          </p:contentPart>
        </mc:Choice>
        <mc:Fallback xmlns="">
          <p:pic>
            <p:nvPicPr>
              <p:cNvPr id="35" name="Ink 34">
                <a:extLst>
                  <a:ext uri="{FF2B5EF4-FFF2-40B4-BE49-F238E27FC236}">
                    <a16:creationId xmlns:a16="http://schemas.microsoft.com/office/drawing/2014/main" id="{E93610AC-471D-A956-77B2-02F012A2D1D8}"/>
                  </a:ext>
                </a:extLst>
              </p:cNvPr>
              <p:cNvPicPr/>
              <p:nvPr/>
            </p:nvPicPr>
            <p:blipFill>
              <a:blip r:embed="rId6"/>
              <a:stretch>
                <a:fillRect/>
              </a:stretch>
            </p:blipFill>
            <p:spPr>
              <a:xfrm>
                <a:off x="1861456" y="5267698"/>
                <a:ext cx="568968" cy="63221"/>
              </a:xfrm>
              <a:prstGeom prst="rect">
                <a:avLst/>
              </a:prstGeom>
            </p:spPr>
          </p:pic>
        </mc:Fallback>
      </mc:AlternateContent>
    </p:spTree>
    <p:extLst>
      <p:ext uri="{BB962C8B-B14F-4D97-AF65-F5344CB8AC3E}">
        <p14:creationId xmlns:p14="http://schemas.microsoft.com/office/powerpoint/2010/main" val="125718852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51926" cy="461665"/>
          </a:xfrm>
          <a:prstGeom prst="rect">
            <a:avLst/>
          </a:prstGeom>
        </p:spPr>
        <p:txBody>
          <a:bodyPr wrap="none">
            <a:spAutoFit/>
          </a:bodyPr>
          <a:lstStyle/>
          <a:p>
            <a:r>
              <a:rPr lang="en-US" sz="2400" b="1" u="sng">
                <a:solidFill>
                  <a:srgbClr val="002060"/>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282814" y="1095797"/>
            <a:ext cx="9483756" cy="307777"/>
          </a:xfrm>
          <a:prstGeom prst="rect">
            <a:avLst/>
          </a:prstGeom>
          <a:noFill/>
        </p:spPr>
        <p:txBody>
          <a:bodyPr wrap="square" rtlCol="0">
            <a:spAutoFit/>
          </a:bodyPr>
          <a:lstStyle/>
          <a:p>
            <a:r>
              <a:rPr lang="en-US" sz="1400"/>
              <a:t>To do </a:t>
            </a:r>
            <a:r>
              <a:rPr lang="en-US" sz="1400" b="1"/>
              <a:t>decision tree stuff</a:t>
            </a:r>
            <a:r>
              <a:rPr lang="en-US" sz="1400"/>
              <a:t>, need to install Graphviz and pydotplus.  Youtube it, and should be okay.  Import stuff….</a:t>
            </a:r>
          </a:p>
        </p:txBody>
      </p:sp>
      <p:pic>
        <p:nvPicPr>
          <p:cNvPr id="6" name="Picture 5">
            <a:extLst>
              <a:ext uri="{FF2B5EF4-FFF2-40B4-BE49-F238E27FC236}">
                <a16:creationId xmlns:a16="http://schemas.microsoft.com/office/drawing/2014/main" id="{FBBD2C8D-B4B7-4E03-BB72-652297CEA15A}"/>
              </a:ext>
            </a:extLst>
          </p:cNvPr>
          <p:cNvPicPr>
            <a:picLocks noChangeAspect="1"/>
          </p:cNvPicPr>
          <p:nvPr/>
        </p:nvPicPr>
        <p:blipFill>
          <a:blip r:embed="rId3"/>
          <a:stretch>
            <a:fillRect/>
          </a:stretch>
        </p:blipFill>
        <p:spPr>
          <a:xfrm>
            <a:off x="381673" y="4234714"/>
            <a:ext cx="4795738" cy="1198934"/>
          </a:xfrm>
          <a:prstGeom prst="rect">
            <a:avLst/>
          </a:prstGeom>
        </p:spPr>
      </p:pic>
      <p:pic>
        <p:nvPicPr>
          <p:cNvPr id="7" name="Picture 6">
            <a:extLst>
              <a:ext uri="{FF2B5EF4-FFF2-40B4-BE49-F238E27FC236}">
                <a16:creationId xmlns:a16="http://schemas.microsoft.com/office/drawing/2014/main" id="{9DFE4AA9-4C2B-4565-8D7B-6D93E3C9180E}"/>
              </a:ext>
            </a:extLst>
          </p:cNvPr>
          <p:cNvPicPr>
            <a:picLocks noChangeAspect="1"/>
          </p:cNvPicPr>
          <p:nvPr/>
        </p:nvPicPr>
        <p:blipFill>
          <a:blip r:embed="rId4"/>
          <a:stretch>
            <a:fillRect/>
          </a:stretch>
        </p:blipFill>
        <p:spPr>
          <a:xfrm>
            <a:off x="6154624" y="4050016"/>
            <a:ext cx="2401124" cy="1568329"/>
          </a:xfrm>
          <a:prstGeom prst="rect">
            <a:avLst/>
          </a:prstGeom>
        </p:spPr>
      </p:pic>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3CA3B42B-3971-427B-AA66-AE044DCEA006}"/>
                  </a:ext>
                </a:extLst>
              </p14:cNvPr>
              <p14:cNvContentPartPr/>
              <p14:nvPr/>
            </p14:nvContentPartPr>
            <p14:xfrm>
              <a:off x="8775482" y="4711746"/>
              <a:ext cx="358200" cy="185400"/>
            </p14:xfrm>
          </p:contentPart>
        </mc:Choice>
        <mc:Fallback xmlns="">
          <p:pic>
            <p:nvPicPr>
              <p:cNvPr id="8" name="Ink 7">
                <a:extLst>
                  <a:ext uri="{FF2B5EF4-FFF2-40B4-BE49-F238E27FC236}">
                    <a16:creationId xmlns:a16="http://schemas.microsoft.com/office/drawing/2014/main" id="{3CA3B42B-3971-427B-AA66-AE044DCEA006}"/>
                  </a:ext>
                </a:extLst>
              </p:cNvPr>
              <p:cNvPicPr/>
              <p:nvPr/>
            </p:nvPicPr>
            <p:blipFill>
              <a:blip r:embed="rId6"/>
              <a:stretch>
                <a:fillRect/>
              </a:stretch>
            </p:blipFill>
            <p:spPr>
              <a:xfrm>
                <a:off x="8766482" y="4702746"/>
                <a:ext cx="375840" cy="203040"/>
              </a:xfrm>
              <a:prstGeom prst="rect">
                <a:avLst/>
              </a:prstGeom>
            </p:spPr>
          </p:pic>
        </mc:Fallback>
      </mc:AlternateContent>
      <p:pic>
        <p:nvPicPr>
          <p:cNvPr id="9" name="Picture 8">
            <a:extLst>
              <a:ext uri="{FF2B5EF4-FFF2-40B4-BE49-F238E27FC236}">
                <a16:creationId xmlns:a16="http://schemas.microsoft.com/office/drawing/2014/main" id="{3421999B-B05E-44A5-BF94-DF77F95A9041}"/>
              </a:ext>
            </a:extLst>
          </p:cNvPr>
          <p:cNvPicPr>
            <a:picLocks noChangeAspect="1"/>
          </p:cNvPicPr>
          <p:nvPr/>
        </p:nvPicPr>
        <p:blipFill>
          <a:blip r:embed="rId7"/>
          <a:stretch>
            <a:fillRect/>
          </a:stretch>
        </p:blipFill>
        <p:spPr>
          <a:xfrm>
            <a:off x="9445557" y="4034977"/>
            <a:ext cx="2475150" cy="1583368"/>
          </a:xfrm>
          <a:prstGeom prst="rect">
            <a:avLst/>
          </a:prstGeom>
        </p:spPr>
      </p:pic>
      <p:pic>
        <p:nvPicPr>
          <p:cNvPr id="10" name="Picture 9">
            <a:extLst>
              <a:ext uri="{FF2B5EF4-FFF2-40B4-BE49-F238E27FC236}">
                <a16:creationId xmlns:a16="http://schemas.microsoft.com/office/drawing/2014/main" id="{3D1465C9-00F3-46A7-8868-0A0BD334EDEB}"/>
              </a:ext>
            </a:extLst>
          </p:cNvPr>
          <p:cNvPicPr>
            <a:picLocks noChangeAspect="1"/>
          </p:cNvPicPr>
          <p:nvPr/>
        </p:nvPicPr>
        <p:blipFill>
          <a:blip r:embed="rId8"/>
          <a:stretch>
            <a:fillRect/>
          </a:stretch>
        </p:blipFill>
        <p:spPr>
          <a:xfrm>
            <a:off x="371590" y="1631739"/>
            <a:ext cx="4172532" cy="1438476"/>
          </a:xfrm>
          <a:prstGeom prst="rect">
            <a:avLst/>
          </a:prstGeom>
        </p:spPr>
      </p:pic>
      <p:sp>
        <p:nvSpPr>
          <p:cNvPr id="12" name="TextBox 11">
            <a:extLst>
              <a:ext uri="{FF2B5EF4-FFF2-40B4-BE49-F238E27FC236}">
                <a16:creationId xmlns:a16="http://schemas.microsoft.com/office/drawing/2014/main" id="{1FF1434C-2625-4959-981D-3D1DAAC5FDAC}"/>
              </a:ext>
            </a:extLst>
          </p:cNvPr>
          <p:cNvSpPr txBox="1"/>
          <p:nvPr/>
        </p:nvSpPr>
        <p:spPr>
          <a:xfrm>
            <a:off x="282814" y="3344134"/>
            <a:ext cx="8492668" cy="523220"/>
          </a:xfrm>
          <a:prstGeom prst="rect">
            <a:avLst/>
          </a:prstGeom>
          <a:noFill/>
        </p:spPr>
        <p:txBody>
          <a:bodyPr wrap="square">
            <a:spAutoFit/>
          </a:bodyPr>
          <a:lstStyle/>
          <a:p>
            <a:r>
              <a:rPr lang="en-US" sz="1400"/>
              <a:t>Then you start with a data frame where all columns are converted to numbers.  This data frame is a list of comedians and their features, along with (last column) whether you enjoyed the performance or not.  </a:t>
            </a:r>
          </a:p>
        </p:txBody>
      </p:sp>
    </p:spTree>
    <p:extLst>
      <p:ext uri="{BB962C8B-B14F-4D97-AF65-F5344CB8AC3E}">
        <p14:creationId xmlns:p14="http://schemas.microsoft.com/office/powerpoint/2010/main" val="282556308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51926" cy="461665"/>
          </a:xfrm>
          <a:prstGeom prst="rect">
            <a:avLst/>
          </a:prstGeom>
        </p:spPr>
        <p:txBody>
          <a:bodyPr wrap="none">
            <a:spAutoFit/>
          </a:bodyPr>
          <a:lstStyle/>
          <a:p>
            <a:r>
              <a:rPr lang="en-US" sz="2400" b="1" u="sng">
                <a:solidFill>
                  <a:srgbClr val="002060"/>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282813" y="800828"/>
            <a:ext cx="11042411" cy="523220"/>
          </a:xfrm>
          <a:prstGeom prst="rect">
            <a:avLst/>
          </a:prstGeom>
          <a:noFill/>
        </p:spPr>
        <p:txBody>
          <a:bodyPr wrap="square" rtlCol="0">
            <a:spAutoFit/>
          </a:bodyPr>
          <a:lstStyle/>
          <a:p>
            <a:r>
              <a:rPr lang="en-US" sz="1400"/>
              <a:t>Then say you want to work out a decision for predicting whether you’ll want to visit a comedians, based upon that random comedian’s credentials.  Then execute following code.</a:t>
            </a:r>
          </a:p>
        </p:txBody>
      </p:sp>
      <p:pic>
        <p:nvPicPr>
          <p:cNvPr id="2" name="Picture 1">
            <a:extLst>
              <a:ext uri="{FF2B5EF4-FFF2-40B4-BE49-F238E27FC236}">
                <a16:creationId xmlns:a16="http://schemas.microsoft.com/office/drawing/2014/main" id="{F9F1FDFE-2775-4382-950A-D1A32B0548C0}"/>
              </a:ext>
            </a:extLst>
          </p:cNvPr>
          <p:cNvPicPr>
            <a:picLocks noChangeAspect="1"/>
          </p:cNvPicPr>
          <p:nvPr/>
        </p:nvPicPr>
        <p:blipFill>
          <a:blip r:embed="rId3"/>
          <a:stretch>
            <a:fillRect/>
          </a:stretch>
        </p:blipFill>
        <p:spPr>
          <a:xfrm>
            <a:off x="393401" y="1508156"/>
            <a:ext cx="6697010" cy="2143424"/>
          </a:xfrm>
          <a:prstGeom prst="rect">
            <a:avLst/>
          </a:prstGeom>
        </p:spPr>
      </p:pic>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BD9BBFBC-F05B-467A-A425-6189F4DA91EC}"/>
                  </a:ext>
                </a:extLst>
              </p14:cNvPr>
              <p14:cNvContentPartPr/>
              <p14:nvPr/>
            </p14:nvContentPartPr>
            <p14:xfrm>
              <a:off x="7859750" y="2468808"/>
              <a:ext cx="319680" cy="222120"/>
            </p14:xfrm>
          </p:contentPart>
        </mc:Choice>
        <mc:Fallback xmlns="">
          <p:pic>
            <p:nvPicPr>
              <p:cNvPr id="11" name="Ink 10">
                <a:extLst>
                  <a:ext uri="{FF2B5EF4-FFF2-40B4-BE49-F238E27FC236}">
                    <a16:creationId xmlns:a16="http://schemas.microsoft.com/office/drawing/2014/main" id="{BD9BBFBC-F05B-467A-A425-6189F4DA91EC}"/>
                  </a:ext>
                </a:extLst>
              </p:cNvPr>
              <p:cNvPicPr/>
              <p:nvPr/>
            </p:nvPicPr>
            <p:blipFill>
              <a:blip r:embed="rId5"/>
              <a:stretch>
                <a:fillRect/>
              </a:stretch>
            </p:blipFill>
            <p:spPr>
              <a:xfrm>
                <a:off x="7850760" y="2459808"/>
                <a:ext cx="337300" cy="239760"/>
              </a:xfrm>
              <a:prstGeom prst="rect">
                <a:avLst/>
              </a:prstGeom>
            </p:spPr>
          </p:pic>
        </mc:Fallback>
      </mc:AlternateContent>
      <p:pic>
        <p:nvPicPr>
          <p:cNvPr id="14" name="Picture 13">
            <a:extLst>
              <a:ext uri="{FF2B5EF4-FFF2-40B4-BE49-F238E27FC236}">
                <a16:creationId xmlns:a16="http://schemas.microsoft.com/office/drawing/2014/main" id="{6A2BC493-35F3-4355-A211-B08C38539E20}"/>
              </a:ext>
            </a:extLst>
          </p:cNvPr>
          <p:cNvPicPr>
            <a:picLocks noChangeAspect="1"/>
          </p:cNvPicPr>
          <p:nvPr/>
        </p:nvPicPr>
        <p:blipFill>
          <a:blip r:embed="rId6"/>
          <a:stretch>
            <a:fillRect/>
          </a:stretch>
        </p:blipFill>
        <p:spPr>
          <a:xfrm>
            <a:off x="8296266" y="1396053"/>
            <a:ext cx="3815083" cy="4110030"/>
          </a:xfrm>
          <a:prstGeom prst="rect">
            <a:avLst/>
          </a:prstGeom>
        </p:spPr>
      </p:pic>
      <p:sp>
        <p:nvSpPr>
          <p:cNvPr id="13" name="TextBox 12">
            <a:extLst>
              <a:ext uri="{FF2B5EF4-FFF2-40B4-BE49-F238E27FC236}">
                <a16:creationId xmlns:a16="http://schemas.microsoft.com/office/drawing/2014/main" id="{BE359B83-BBE6-44DB-9B67-3508A1F2A603}"/>
              </a:ext>
            </a:extLst>
          </p:cNvPr>
          <p:cNvSpPr txBox="1"/>
          <p:nvPr/>
        </p:nvSpPr>
        <p:spPr>
          <a:xfrm>
            <a:off x="184492" y="3850076"/>
            <a:ext cx="8702333" cy="2800767"/>
          </a:xfrm>
          <a:prstGeom prst="rect">
            <a:avLst/>
          </a:prstGeom>
          <a:noFill/>
        </p:spPr>
        <p:txBody>
          <a:bodyPr wrap="square" rtlCol="0">
            <a:spAutoFit/>
          </a:bodyPr>
          <a:lstStyle/>
          <a:p>
            <a:r>
              <a:rPr lang="en-US" sz="1600" b="1"/>
              <a:t>samples</a:t>
            </a:r>
            <a:r>
              <a:rPr lang="en-US" sz="1600"/>
              <a:t> is number of comedians in that node of the tree, before present decision is made.  Can see we start with 12.  Then it splits into the daughter nodes/leaves, the sum of which must add up to the parent samples value.  </a:t>
            </a:r>
          </a:p>
          <a:p>
            <a:endParaRPr lang="en-US" sz="1600"/>
          </a:p>
          <a:p>
            <a:r>
              <a:rPr lang="en-US" sz="1600" b="1"/>
              <a:t>value</a:t>
            </a:r>
            <a:r>
              <a:rPr lang="en-US" sz="1600"/>
              <a:t> = [y</a:t>
            </a:r>
            <a:r>
              <a:rPr lang="en-US" sz="1600" baseline="-25000"/>
              <a:t>0</a:t>
            </a:r>
            <a:r>
              <a:rPr lang="en-US" sz="1600"/>
              <a:t>,y</a:t>
            </a:r>
            <a:r>
              <a:rPr lang="en-US" sz="1600" baseline="-25000"/>
              <a:t>1</a:t>
            </a:r>
            <a:r>
              <a:rPr lang="en-US" sz="1600"/>
              <a:t>] = [# samples which correspond to y = 0 (‘not like’ in this case), # samples which correspond to y = 1 (‘like’, in this case)].  Sum of values must add up to samples.  </a:t>
            </a:r>
          </a:p>
          <a:p>
            <a:endParaRPr lang="en-US" sz="1600"/>
          </a:p>
          <a:p>
            <a:r>
              <a:rPr lang="en-US" sz="1600" b="1"/>
              <a:t>gini</a:t>
            </a:r>
            <a:r>
              <a:rPr lang="en-US" sz="1600"/>
              <a:t> is short for gini impurity = 1 – (y</a:t>
            </a:r>
            <a:r>
              <a:rPr lang="en-US" sz="1600" baseline="-25000"/>
              <a:t>0</a:t>
            </a:r>
            <a:r>
              <a:rPr lang="en-US" sz="1600"/>
              <a:t>/n)</a:t>
            </a:r>
            <a:r>
              <a:rPr lang="en-US" sz="1600" baseline="30000"/>
              <a:t>2</a:t>
            </a:r>
            <a:r>
              <a:rPr lang="en-US" sz="1600"/>
              <a:t> – (y</a:t>
            </a:r>
            <a:r>
              <a:rPr lang="en-US" sz="1600" baseline="-25000"/>
              <a:t>1</a:t>
            </a:r>
            <a:r>
              <a:rPr lang="en-US" sz="1600"/>
              <a:t>/n)</a:t>
            </a:r>
            <a:r>
              <a:rPr lang="en-US" sz="1600" baseline="30000"/>
              <a:t>2</a:t>
            </a:r>
            <a:r>
              <a:rPr lang="en-US" sz="1600"/>
              <a:t>, where n = # samples.  It gives an indication of the spread of yes’s, no’s in that node.  </a:t>
            </a:r>
            <a:endParaRPr lang="en-US" sz="1600" baseline="30000"/>
          </a:p>
          <a:p>
            <a:endParaRPr lang="en-US" sz="1600"/>
          </a:p>
          <a:p>
            <a:r>
              <a:rPr lang="en-US" sz="1600" b="1"/>
              <a:t>Rank</a:t>
            </a:r>
            <a:r>
              <a:rPr lang="en-US" sz="1600"/>
              <a:t> &lt;= 6.5, </a:t>
            </a:r>
            <a:r>
              <a:rPr lang="en-US" sz="1600" b="1"/>
              <a:t>Nationality</a:t>
            </a:r>
            <a:r>
              <a:rPr lang="en-US" sz="1600"/>
              <a:t> &lt;=0.5, </a:t>
            </a:r>
            <a:r>
              <a:rPr lang="en-US" sz="1600" b="1"/>
              <a:t>Age</a:t>
            </a:r>
            <a:r>
              <a:rPr lang="en-US" sz="1600"/>
              <a:t> &lt; 35.5 are all decisions.  If true then go left; if false then go right.  </a:t>
            </a:r>
          </a:p>
        </p:txBody>
      </p:sp>
      <p:sp>
        <p:nvSpPr>
          <p:cNvPr id="5" name="TextBox 4">
            <a:extLst>
              <a:ext uri="{FF2B5EF4-FFF2-40B4-BE49-F238E27FC236}">
                <a16:creationId xmlns:a16="http://schemas.microsoft.com/office/drawing/2014/main" id="{439CFFFC-E202-C05E-20C8-E826D7F8EBF6}"/>
              </a:ext>
            </a:extLst>
          </p:cNvPr>
          <p:cNvSpPr txBox="1"/>
          <p:nvPr/>
        </p:nvSpPr>
        <p:spPr>
          <a:xfrm>
            <a:off x="9094838" y="5819846"/>
            <a:ext cx="1907458" cy="830997"/>
          </a:xfrm>
          <a:prstGeom prst="rect">
            <a:avLst/>
          </a:prstGeom>
          <a:noFill/>
          <a:ln>
            <a:solidFill>
              <a:srgbClr val="FF0000"/>
            </a:solidFill>
          </a:ln>
        </p:spPr>
        <p:txBody>
          <a:bodyPr wrap="square" rtlCol="0">
            <a:spAutoFit/>
          </a:bodyPr>
          <a:lstStyle/>
          <a:p>
            <a:r>
              <a:rPr lang="en-US" sz="1600"/>
              <a:t>on left is the order in which I’d read the four things.</a:t>
            </a:r>
          </a:p>
        </p:txBody>
      </p:sp>
    </p:spTree>
    <p:extLst>
      <p:ext uri="{BB962C8B-B14F-4D97-AF65-F5344CB8AC3E}">
        <p14:creationId xmlns:p14="http://schemas.microsoft.com/office/powerpoint/2010/main" val="6143587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FFC0D-76D2-63D7-60A3-75219A6A817F}"/>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E60A8AD-FCF3-DDCB-6947-49A84A570A5F}"/>
              </a:ext>
            </a:extLst>
          </p:cNvPr>
          <p:cNvSpPr/>
          <p:nvPr/>
        </p:nvSpPr>
        <p:spPr>
          <a:xfrm>
            <a:off x="4288965" y="111581"/>
            <a:ext cx="3187283" cy="461665"/>
          </a:xfrm>
          <a:prstGeom prst="rect">
            <a:avLst/>
          </a:prstGeom>
        </p:spPr>
        <p:txBody>
          <a:bodyPr wrap="none">
            <a:spAutoFit/>
          </a:bodyPr>
          <a:lstStyle/>
          <a:p>
            <a:r>
              <a:rPr lang="en-US" sz="2400" b="1" u="sng">
                <a:solidFill>
                  <a:srgbClr val="7030A0"/>
                </a:solidFill>
              </a:rPr>
              <a:t>sklearn: word-encoding</a:t>
            </a:r>
          </a:p>
        </p:txBody>
      </p:sp>
      <p:sp>
        <p:nvSpPr>
          <p:cNvPr id="2" name="TextBox 1">
            <a:extLst>
              <a:ext uri="{FF2B5EF4-FFF2-40B4-BE49-F238E27FC236}">
                <a16:creationId xmlns:a16="http://schemas.microsoft.com/office/drawing/2014/main" id="{2F8B3611-3DBE-BFF2-A984-E9752DEA4A0F}"/>
              </a:ext>
            </a:extLst>
          </p:cNvPr>
          <p:cNvSpPr txBox="1"/>
          <p:nvPr/>
        </p:nvSpPr>
        <p:spPr>
          <a:xfrm>
            <a:off x="220967" y="1494866"/>
            <a:ext cx="5538001" cy="338554"/>
          </a:xfrm>
          <a:prstGeom prst="rect">
            <a:avLst/>
          </a:prstGeom>
          <a:noFill/>
        </p:spPr>
        <p:txBody>
          <a:bodyPr wrap="square" rtlCol="0">
            <a:spAutoFit/>
          </a:bodyPr>
          <a:lstStyle/>
          <a:p>
            <a:r>
              <a:rPr lang="en-US" sz="1600" b="1"/>
              <a:t>from sklearn.feature_extraction.text      import TfidfVectorizer</a:t>
            </a:r>
          </a:p>
        </p:txBody>
      </p:sp>
      <p:sp>
        <p:nvSpPr>
          <p:cNvPr id="8" name="TextBox 7">
            <a:extLst>
              <a:ext uri="{FF2B5EF4-FFF2-40B4-BE49-F238E27FC236}">
                <a16:creationId xmlns:a16="http://schemas.microsoft.com/office/drawing/2014/main" id="{9B14BF0F-3720-5E95-74D6-DBFB6A355851}"/>
              </a:ext>
            </a:extLst>
          </p:cNvPr>
          <p:cNvSpPr txBox="1"/>
          <p:nvPr/>
        </p:nvSpPr>
        <p:spPr>
          <a:xfrm>
            <a:off x="220967" y="5382665"/>
            <a:ext cx="1605060" cy="338554"/>
          </a:xfrm>
          <a:prstGeom prst="rect">
            <a:avLst/>
          </a:prstGeom>
          <a:noFill/>
        </p:spPr>
        <p:txBody>
          <a:bodyPr wrap="square" rtlCol="0">
            <a:spAutoFit/>
          </a:bodyPr>
          <a:lstStyle/>
          <a:p>
            <a:r>
              <a:rPr lang="en-US" sz="1600"/>
              <a:t>count.toarray()</a:t>
            </a:r>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7635B625-4AEB-CB13-126D-268577287422}"/>
                  </a:ext>
                </a:extLst>
              </p14:cNvPr>
              <p14:cNvContentPartPr/>
              <p14:nvPr/>
            </p14:nvContentPartPr>
            <p14:xfrm>
              <a:off x="1826027" y="5549071"/>
              <a:ext cx="718560" cy="55440"/>
            </p14:xfrm>
          </p:contentPart>
        </mc:Choice>
        <mc:Fallback xmlns="">
          <p:pic>
            <p:nvPicPr>
              <p:cNvPr id="12" name="Ink 11">
                <a:extLst>
                  <a:ext uri="{FF2B5EF4-FFF2-40B4-BE49-F238E27FC236}">
                    <a16:creationId xmlns:a16="http://schemas.microsoft.com/office/drawing/2014/main" id="{7635B625-4AEB-CB13-126D-268577287422}"/>
                  </a:ext>
                </a:extLst>
              </p:cNvPr>
              <p:cNvPicPr/>
              <p:nvPr/>
            </p:nvPicPr>
            <p:blipFill>
              <a:blip r:embed="rId4"/>
              <a:stretch>
                <a:fillRect/>
              </a:stretch>
            </p:blipFill>
            <p:spPr>
              <a:xfrm>
                <a:off x="1817027" y="5540071"/>
                <a:ext cx="736200" cy="73080"/>
              </a:xfrm>
              <a:prstGeom prst="rect">
                <a:avLst/>
              </a:prstGeom>
            </p:spPr>
          </p:pic>
        </mc:Fallback>
      </mc:AlternateContent>
      <p:sp>
        <p:nvSpPr>
          <p:cNvPr id="16" name="TextBox 15">
            <a:extLst>
              <a:ext uri="{FF2B5EF4-FFF2-40B4-BE49-F238E27FC236}">
                <a16:creationId xmlns:a16="http://schemas.microsoft.com/office/drawing/2014/main" id="{7509568C-56DC-C841-A653-0EDB5B5F14E1}"/>
              </a:ext>
            </a:extLst>
          </p:cNvPr>
          <p:cNvSpPr txBox="1"/>
          <p:nvPr/>
        </p:nvSpPr>
        <p:spPr>
          <a:xfrm>
            <a:off x="2876638" y="5407514"/>
            <a:ext cx="8954578" cy="830997"/>
          </a:xfrm>
          <a:prstGeom prst="rect">
            <a:avLst/>
          </a:prstGeom>
          <a:noFill/>
        </p:spPr>
        <p:txBody>
          <a:bodyPr wrap="square" rtlCol="0">
            <a:spAutoFit/>
          </a:bodyPr>
          <a:lstStyle/>
          <a:p>
            <a:r>
              <a:rPr lang="en-US" sz="1600"/>
              <a:t>converts the sparse matrix count, to a more conventional numpy array format where the j</a:t>
            </a:r>
            <a:r>
              <a:rPr lang="en-US" sz="1600" baseline="30000"/>
              <a:t>th</a:t>
            </a:r>
            <a:r>
              <a:rPr lang="en-US" sz="1600"/>
              <a:t> column numbers are the counts of the j</a:t>
            </a:r>
            <a:r>
              <a:rPr lang="en-US" sz="1600" baseline="30000"/>
              <a:t>th</a:t>
            </a:r>
            <a:r>
              <a:rPr lang="en-US" sz="1600"/>
              <a:t> word in TFidfV.get_feature_names_out().  count[i].toarray() will output the conventional numpy vector corresponding to the i</a:t>
            </a:r>
            <a:r>
              <a:rPr lang="en-US" sz="1600" baseline="30000"/>
              <a:t>th</a:t>
            </a:r>
            <a:r>
              <a:rPr lang="en-US" sz="1600"/>
              <a:t> saying.  </a:t>
            </a:r>
          </a:p>
        </p:txBody>
      </p:sp>
      <p:sp>
        <p:nvSpPr>
          <p:cNvPr id="20" name="TextBox 19">
            <a:extLst>
              <a:ext uri="{FF2B5EF4-FFF2-40B4-BE49-F238E27FC236}">
                <a16:creationId xmlns:a16="http://schemas.microsoft.com/office/drawing/2014/main" id="{BFF9ECAF-BCFD-0CD1-DA0E-318EBB44BD31}"/>
              </a:ext>
            </a:extLst>
          </p:cNvPr>
          <p:cNvSpPr txBox="1"/>
          <p:nvPr/>
        </p:nvSpPr>
        <p:spPr>
          <a:xfrm>
            <a:off x="240515" y="993152"/>
            <a:ext cx="1874871" cy="338554"/>
          </a:xfrm>
          <a:prstGeom prst="rect">
            <a:avLst/>
          </a:prstGeom>
          <a:noFill/>
        </p:spPr>
        <p:txBody>
          <a:bodyPr wrap="square">
            <a:spAutoFit/>
          </a:bodyPr>
          <a:lstStyle/>
          <a:p>
            <a:r>
              <a:rPr lang="en-US" sz="1600"/>
              <a:t>and continuing,</a:t>
            </a:r>
          </a:p>
        </p:txBody>
      </p:sp>
      <p:sp>
        <p:nvSpPr>
          <p:cNvPr id="14" name="TextBox 13">
            <a:extLst>
              <a:ext uri="{FF2B5EF4-FFF2-40B4-BE49-F238E27FC236}">
                <a16:creationId xmlns:a16="http://schemas.microsoft.com/office/drawing/2014/main" id="{A4344C21-52FD-72F8-BD29-86CA90707D9C}"/>
              </a:ext>
            </a:extLst>
          </p:cNvPr>
          <p:cNvSpPr txBox="1"/>
          <p:nvPr/>
        </p:nvSpPr>
        <p:spPr>
          <a:xfrm>
            <a:off x="209507" y="3561309"/>
            <a:ext cx="1255398" cy="338554"/>
          </a:xfrm>
          <a:prstGeom prst="rect">
            <a:avLst/>
          </a:prstGeom>
          <a:noFill/>
        </p:spPr>
        <p:txBody>
          <a:bodyPr wrap="square" rtlCol="0">
            <a:spAutoFit/>
          </a:bodyPr>
          <a:lstStyle/>
          <a:p>
            <a:r>
              <a:rPr lang="en-US" sz="1600"/>
              <a:t>count.data</a:t>
            </a:r>
          </a:p>
        </p:txBody>
      </p:sp>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9473D2F1-BC75-AF4C-BF60-B0F635AEB13E}"/>
                  </a:ext>
                </a:extLst>
              </p14:cNvPr>
              <p14:cNvContentPartPr/>
              <p14:nvPr/>
            </p14:nvContentPartPr>
            <p14:xfrm>
              <a:off x="1496748" y="3722108"/>
              <a:ext cx="718560" cy="55440"/>
            </p14:xfrm>
          </p:contentPart>
        </mc:Choice>
        <mc:Fallback xmlns="">
          <p:pic>
            <p:nvPicPr>
              <p:cNvPr id="15" name="Ink 14">
                <a:extLst>
                  <a:ext uri="{FF2B5EF4-FFF2-40B4-BE49-F238E27FC236}">
                    <a16:creationId xmlns:a16="http://schemas.microsoft.com/office/drawing/2014/main" id="{9473D2F1-BC75-AF4C-BF60-B0F635AEB13E}"/>
                  </a:ext>
                </a:extLst>
              </p:cNvPr>
              <p:cNvPicPr/>
              <p:nvPr/>
            </p:nvPicPr>
            <p:blipFill>
              <a:blip r:embed="rId4"/>
              <a:stretch>
                <a:fillRect/>
              </a:stretch>
            </p:blipFill>
            <p:spPr>
              <a:xfrm>
                <a:off x="1487748" y="3713108"/>
                <a:ext cx="736200" cy="73080"/>
              </a:xfrm>
              <a:prstGeom prst="rect">
                <a:avLst/>
              </a:prstGeom>
            </p:spPr>
          </p:pic>
        </mc:Fallback>
      </mc:AlternateContent>
      <p:sp>
        <p:nvSpPr>
          <p:cNvPr id="17" name="TextBox 16">
            <a:extLst>
              <a:ext uri="{FF2B5EF4-FFF2-40B4-BE49-F238E27FC236}">
                <a16:creationId xmlns:a16="http://schemas.microsoft.com/office/drawing/2014/main" id="{75B7667D-AB75-DDD9-A6BD-96370A5D7E2D}"/>
              </a:ext>
            </a:extLst>
          </p:cNvPr>
          <p:cNvSpPr txBox="1"/>
          <p:nvPr/>
        </p:nvSpPr>
        <p:spPr>
          <a:xfrm>
            <a:off x="2547359" y="3580551"/>
            <a:ext cx="8854651" cy="584775"/>
          </a:xfrm>
          <a:prstGeom prst="rect">
            <a:avLst/>
          </a:prstGeom>
          <a:noFill/>
        </p:spPr>
        <p:txBody>
          <a:bodyPr wrap="square" rtlCol="0">
            <a:spAutoFit/>
          </a:bodyPr>
          <a:lstStyle/>
          <a:p>
            <a:r>
              <a:rPr lang="en-US" sz="1600"/>
              <a:t>outputs a list of sparse matrix element counts in count.  count[i].data will output the sparse matrix element counts of the i</a:t>
            </a:r>
            <a:r>
              <a:rPr lang="en-US" sz="1600" baseline="30000"/>
              <a:t>th</a:t>
            </a:r>
            <a:r>
              <a:rPr lang="en-US" sz="1600"/>
              <a:t> saying in the list.   </a:t>
            </a:r>
          </a:p>
        </p:txBody>
      </p:sp>
      <p:sp>
        <p:nvSpPr>
          <p:cNvPr id="26" name="TextBox 25">
            <a:extLst>
              <a:ext uri="{FF2B5EF4-FFF2-40B4-BE49-F238E27FC236}">
                <a16:creationId xmlns:a16="http://schemas.microsoft.com/office/drawing/2014/main" id="{7403090F-E408-8392-F320-1C5B64D6165F}"/>
              </a:ext>
            </a:extLst>
          </p:cNvPr>
          <p:cNvSpPr txBox="1"/>
          <p:nvPr/>
        </p:nvSpPr>
        <p:spPr>
          <a:xfrm>
            <a:off x="209507" y="4504231"/>
            <a:ext cx="1395360" cy="338554"/>
          </a:xfrm>
          <a:prstGeom prst="rect">
            <a:avLst/>
          </a:prstGeom>
          <a:noFill/>
        </p:spPr>
        <p:txBody>
          <a:bodyPr wrap="square" rtlCol="0">
            <a:spAutoFit/>
          </a:bodyPr>
          <a:lstStyle/>
          <a:p>
            <a:r>
              <a:rPr lang="en-US" sz="1600"/>
              <a:t>count.indices</a:t>
            </a:r>
          </a:p>
        </p:txBody>
      </p:sp>
      <mc:AlternateContent xmlns:mc="http://schemas.openxmlformats.org/markup-compatibility/2006" xmlns:p14="http://schemas.microsoft.com/office/powerpoint/2010/main">
        <mc:Choice Requires="p14">
          <p:contentPart p14:bwMode="auto" r:id="rId6">
            <p14:nvContentPartPr>
              <p14:cNvPr id="27" name="Ink 26">
                <a:extLst>
                  <a:ext uri="{FF2B5EF4-FFF2-40B4-BE49-F238E27FC236}">
                    <a16:creationId xmlns:a16="http://schemas.microsoft.com/office/drawing/2014/main" id="{11A3352A-5FB3-4550-53DF-1F026C3F99CD}"/>
                  </a:ext>
                </a:extLst>
              </p14:cNvPr>
              <p14:cNvContentPartPr/>
              <p14:nvPr/>
            </p14:nvContentPartPr>
            <p14:xfrm>
              <a:off x="1708922" y="4662292"/>
              <a:ext cx="718560" cy="55440"/>
            </p14:xfrm>
          </p:contentPart>
        </mc:Choice>
        <mc:Fallback xmlns="">
          <p:pic>
            <p:nvPicPr>
              <p:cNvPr id="27" name="Ink 26">
                <a:extLst>
                  <a:ext uri="{FF2B5EF4-FFF2-40B4-BE49-F238E27FC236}">
                    <a16:creationId xmlns:a16="http://schemas.microsoft.com/office/drawing/2014/main" id="{11A3352A-5FB3-4550-53DF-1F026C3F99CD}"/>
                  </a:ext>
                </a:extLst>
              </p:cNvPr>
              <p:cNvPicPr/>
              <p:nvPr/>
            </p:nvPicPr>
            <p:blipFill>
              <a:blip r:embed="rId4"/>
              <a:stretch>
                <a:fillRect/>
              </a:stretch>
            </p:blipFill>
            <p:spPr>
              <a:xfrm>
                <a:off x="1699922" y="4653292"/>
                <a:ext cx="736200" cy="73080"/>
              </a:xfrm>
              <a:prstGeom prst="rect">
                <a:avLst/>
              </a:prstGeom>
            </p:spPr>
          </p:pic>
        </mc:Fallback>
      </mc:AlternateContent>
      <p:sp>
        <p:nvSpPr>
          <p:cNvPr id="28" name="TextBox 27">
            <a:extLst>
              <a:ext uri="{FF2B5EF4-FFF2-40B4-BE49-F238E27FC236}">
                <a16:creationId xmlns:a16="http://schemas.microsoft.com/office/drawing/2014/main" id="{AF998A55-F82B-9B39-B9A6-167FBA80A708}"/>
              </a:ext>
            </a:extLst>
          </p:cNvPr>
          <p:cNvSpPr txBox="1"/>
          <p:nvPr/>
        </p:nvSpPr>
        <p:spPr>
          <a:xfrm>
            <a:off x="2547359" y="4523473"/>
            <a:ext cx="8854651" cy="584775"/>
          </a:xfrm>
          <a:prstGeom prst="rect">
            <a:avLst/>
          </a:prstGeom>
          <a:noFill/>
        </p:spPr>
        <p:txBody>
          <a:bodyPr wrap="square" rtlCol="0">
            <a:spAutoFit/>
          </a:bodyPr>
          <a:lstStyle/>
          <a:p>
            <a:r>
              <a:rPr lang="en-US" sz="1600"/>
              <a:t>outputs a list of sparse matrix element indices in count.  The indices are the those output by TFidfV.vocabulary_.  count[i].indices ouptuts those indices for the i</a:t>
            </a:r>
            <a:r>
              <a:rPr lang="en-US" sz="1600" baseline="30000"/>
              <a:t>th</a:t>
            </a:r>
            <a:r>
              <a:rPr lang="en-US" sz="1600"/>
              <a:t> saying in the list.   </a:t>
            </a:r>
          </a:p>
        </p:txBody>
      </p:sp>
      <p:sp>
        <p:nvSpPr>
          <p:cNvPr id="29" name="TextBox 28">
            <a:extLst>
              <a:ext uri="{FF2B5EF4-FFF2-40B4-BE49-F238E27FC236}">
                <a16:creationId xmlns:a16="http://schemas.microsoft.com/office/drawing/2014/main" id="{3C5279BC-37D5-86DA-C228-6A15506112C7}"/>
              </a:ext>
            </a:extLst>
          </p:cNvPr>
          <p:cNvSpPr txBox="1"/>
          <p:nvPr/>
        </p:nvSpPr>
        <p:spPr>
          <a:xfrm>
            <a:off x="240515" y="1992409"/>
            <a:ext cx="2841606" cy="338554"/>
          </a:xfrm>
          <a:prstGeom prst="rect">
            <a:avLst/>
          </a:prstGeom>
          <a:noFill/>
        </p:spPr>
        <p:txBody>
          <a:bodyPr wrap="square" rtlCol="0">
            <a:spAutoFit/>
          </a:bodyPr>
          <a:lstStyle/>
          <a:p>
            <a:r>
              <a:rPr lang="en-US" sz="1600"/>
              <a:t>TfidfV.get_feature_names_out()</a:t>
            </a:r>
          </a:p>
        </p:txBody>
      </p:sp>
      <mc:AlternateContent xmlns:mc="http://schemas.openxmlformats.org/markup-compatibility/2006" xmlns:p14="http://schemas.microsoft.com/office/powerpoint/2010/main">
        <mc:Choice Requires="p14">
          <p:contentPart p14:bwMode="auto" r:id="rId7">
            <p14:nvContentPartPr>
              <p14:cNvPr id="30" name="Ink 29">
                <a:extLst>
                  <a:ext uri="{FF2B5EF4-FFF2-40B4-BE49-F238E27FC236}">
                    <a16:creationId xmlns:a16="http://schemas.microsoft.com/office/drawing/2014/main" id="{ABDD74F4-E231-AF7E-D729-43208629FB63}"/>
                  </a:ext>
                </a:extLst>
              </p14:cNvPr>
              <p14:cNvContentPartPr/>
              <p14:nvPr/>
            </p14:nvContentPartPr>
            <p14:xfrm>
              <a:off x="3246955" y="2136846"/>
              <a:ext cx="628920" cy="49680"/>
            </p14:xfrm>
          </p:contentPart>
        </mc:Choice>
        <mc:Fallback xmlns="">
          <p:pic>
            <p:nvPicPr>
              <p:cNvPr id="30" name="Ink 29">
                <a:extLst>
                  <a:ext uri="{FF2B5EF4-FFF2-40B4-BE49-F238E27FC236}">
                    <a16:creationId xmlns:a16="http://schemas.microsoft.com/office/drawing/2014/main" id="{ABDD74F4-E231-AF7E-D729-43208629FB63}"/>
                  </a:ext>
                </a:extLst>
              </p:cNvPr>
              <p:cNvPicPr/>
              <p:nvPr/>
            </p:nvPicPr>
            <p:blipFill>
              <a:blip r:embed="rId8"/>
              <a:stretch>
                <a:fillRect/>
              </a:stretch>
            </p:blipFill>
            <p:spPr>
              <a:xfrm>
                <a:off x="3237955" y="2127846"/>
                <a:ext cx="646560" cy="67320"/>
              </a:xfrm>
              <a:prstGeom prst="rect">
                <a:avLst/>
              </a:prstGeom>
            </p:spPr>
          </p:pic>
        </mc:Fallback>
      </mc:AlternateContent>
      <p:sp>
        <p:nvSpPr>
          <p:cNvPr id="31" name="TextBox 30">
            <a:extLst>
              <a:ext uri="{FF2B5EF4-FFF2-40B4-BE49-F238E27FC236}">
                <a16:creationId xmlns:a16="http://schemas.microsoft.com/office/drawing/2014/main" id="{7C9436EA-9F23-4436-0217-36FC0D62D3A0}"/>
              </a:ext>
            </a:extLst>
          </p:cNvPr>
          <p:cNvSpPr txBox="1"/>
          <p:nvPr/>
        </p:nvSpPr>
        <p:spPr>
          <a:xfrm>
            <a:off x="4025440" y="1935853"/>
            <a:ext cx="7362338" cy="584775"/>
          </a:xfrm>
          <a:prstGeom prst="rect">
            <a:avLst/>
          </a:prstGeom>
          <a:noFill/>
        </p:spPr>
        <p:txBody>
          <a:bodyPr wrap="square" rtlCol="0">
            <a:spAutoFit/>
          </a:bodyPr>
          <a:lstStyle/>
          <a:p>
            <a:r>
              <a:rPr lang="en-US" sz="1600"/>
              <a:t>outputs a list of the feature names, i.e., the unique words which make up the ‘basis’ vectors.  The j</a:t>
            </a:r>
            <a:r>
              <a:rPr lang="en-US" sz="1600" baseline="30000"/>
              <a:t>th</a:t>
            </a:r>
            <a:r>
              <a:rPr lang="en-US" sz="1600"/>
              <a:t> word in the list here corresponds to the j</a:t>
            </a:r>
            <a:r>
              <a:rPr lang="en-US" sz="1600" baseline="30000"/>
              <a:t>th</a:t>
            </a:r>
            <a:r>
              <a:rPr lang="en-US" sz="1600"/>
              <a:t> column in count.toarray() </a:t>
            </a:r>
          </a:p>
        </p:txBody>
      </p:sp>
      <p:sp>
        <p:nvSpPr>
          <p:cNvPr id="32" name="TextBox 31">
            <a:extLst>
              <a:ext uri="{FF2B5EF4-FFF2-40B4-BE49-F238E27FC236}">
                <a16:creationId xmlns:a16="http://schemas.microsoft.com/office/drawing/2014/main" id="{3758E1F3-8CCC-E9A9-67FA-11726020D575}"/>
              </a:ext>
            </a:extLst>
          </p:cNvPr>
          <p:cNvSpPr txBox="1"/>
          <p:nvPr/>
        </p:nvSpPr>
        <p:spPr>
          <a:xfrm>
            <a:off x="209507" y="2810136"/>
            <a:ext cx="1778793" cy="338554"/>
          </a:xfrm>
          <a:prstGeom prst="rect">
            <a:avLst/>
          </a:prstGeom>
          <a:noFill/>
        </p:spPr>
        <p:txBody>
          <a:bodyPr wrap="square" rtlCol="0">
            <a:spAutoFit/>
          </a:bodyPr>
          <a:lstStyle/>
          <a:p>
            <a:r>
              <a:rPr lang="en-US" sz="1600"/>
              <a:t>TfidfV.vocabulary_</a:t>
            </a:r>
          </a:p>
        </p:txBody>
      </p:sp>
      <mc:AlternateContent xmlns:mc="http://schemas.openxmlformats.org/markup-compatibility/2006" xmlns:p14="http://schemas.microsoft.com/office/powerpoint/2010/main">
        <mc:Choice Requires="p14">
          <p:contentPart p14:bwMode="auto" r:id="rId9">
            <p14:nvContentPartPr>
              <p14:cNvPr id="33" name="Ink 32">
                <a:extLst>
                  <a:ext uri="{FF2B5EF4-FFF2-40B4-BE49-F238E27FC236}">
                    <a16:creationId xmlns:a16="http://schemas.microsoft.com/office/drawing/2014/main" id="{65EAE4EE-2328-5B07-A411-C82EDD0ED845}"/>
                  </a:ext>
                </a:extLst>
              </p14:cNvPr>
              <p14:cNvContentPartPr/>
              <p14:nvPr/>
            </p14:nvContentPartPr>
            <p14:xfrm>
              <a:off x="2053970" y="2989811"/>
              <a:ext cx="628920" cy="49680"/>
            </p14:xfrm>
          </p:contentPart>
        </mc:Choice>
        <mc:Fallback xmlns="">
          <p:pic>
            <p:nvPicPr>
              <p:cNvPr id="33" name="Ink 32">
                <a:extLst>
                  <a:ext uri="{FF2B5EF4-FFF2-40B4-BE49-F238E27FC236}">
                    <a16:creationId xmlns:a16="http://schemas.microsoft.com/office/drawing/2014/main" id="{65EAE4EE-2328-5B07-A411-C82EDD0ED845}"/>
                  </a:ext>
                </a:extLst>
              </p:cNvPr>
              <p:cNvPicPr/>
              <p:nvPr/>
            </p:nvPicPr>
            <p:blipFill>
              <a:blip r:embed="rId8"/>
              <a:stretch>
                <a:fillRect/>
              </a:stretch>
            </p:blipFill>
            <p:spPr>
              <a:xfrm>
                <a:off x="2044970" y="2980811"/>
                <a:ext cx="646560" cy="67320"/>
              </a:xfrm>
              <a:prstGeom prst="rect">
                <a:avLst/>
              </a:prstGeom>
            </p:spPr>
          </p:pic>
        </mc:Fallback>
      </mc:AlternateContent>
      <p:sp>
        <p:nvSpPr>
          <p:cNvPr id="34" name="TextBox 33">
            <a:extLst>
              <a:ext uri="{FF2B5EF4-FFF2-40B4-BE49-F238E27FC236}">
                <a16:creationId xmlns:a16="http://schemas.microsoft.com/office/drawing/2014/main" id="{54796ED8-196D-87CF-E5B3-A6C544AFAE38}"/>
              </a:ext>
            </a:extLst>
          </p:cNvPr>
          <p:cNvSpPr txBox="1"/>
          <p:nvPr/>
        </p:nvSpPr>
        <p:spPr>
          <a:xfrm>
            <a:off x="2817862" y="2851850"/>
            <a:ext cx="9204395" cy="338554"/>
          </a:xfrm>
          <a:prstGeom prst="rect">
            <a:avLst/>
          </a:prstGeom>
          <a:noFill/>
        </p:spPr>
        <p:txBody>
          <a:bodyPr wrap="square" rtlCol="0">
            <a:spAutoFit/>
          </a:bodyPr>
          <a:lstStyle/>
          <a:p>
            <a:r>
              <a:rPr lang="en-US" sz="1600"/>
              <a:t>returns a dictionary of the feature_names (words), and their index in the TfidfV.get_feature_names_out() list.  </a:t>
            </a:r>
          </a:p>
        </p:txBody>
      </p:sp>
    </p:spTree>
    <p:extLst>
      <p:ext uri="{BB962C8B-B14F-4D97-AF65-F5344CB8AC3E}">
        <p14:creationId xmlns:p14="http://schemas.microsoft.com/office/powerpoint/2010/main" val="349516826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51926" cy="461665"/>
          </a:xfrm>
          <a:prstGeom prst="rect">
            <a:avLst/>
          </a:prstGeom>
        </p:spPr>
        <p:txBody>
          <a:bodyPr wrap="none">
            <a:spAutoFit/>
          </a:bodyPr>
          <a:lstStyle/>
          <a:p>
            <a:r>
              <a:rPr lang="en-US" sz="2400" b="1" u="sng">
                <a:solidFill>
                  <a:srgbClr val="002060"/>
                </a:solidFill>
              </a:rPr>
              <a:t>sklearn: example</a:t>
            </a:r>
          </a:p>
        </p:txBody>
      </p:sp>
      <p:pic>
        <p:nvPicPr>
          <p:cNvPr id="2" name="Picture 1">
            <a:extLst>
              <a:ext uri="{FF2B5EF4-FFF2-40B4-BE49-F238E27FC236}">
                <a16:creationId xmlns:a16="http://schemas.microsoft.com/office/drawing/2014/main" id="{658C224C-8611-4C11-AC93-7617A1A9FEA7}"/>
              </a:ext>
            </a:extLst>
          </p:cNvPr>
          <p:cNvPicPr>
            <a:picLocks noChangeAspect="1"/>
          </p:cNvPicPr>
          <p:nvPr/>
        </p:nvPicPr>
        <p:blipFill>
          <a:blip r:embed="rId3"/>
          <a:stretch>
            <a:fillRect/>
          </a:stretch>
        </p:blipFill>
        <p:spPr>
          <a:xfrm>
            <a:off x="539773" y="1807112"/>
            <a:ext cx="3057952" cy="266737"/>
          </a:xfrm>
          <a:prstGeom prst="rect">
            <a:avLst/>
          </a:prstGeom>
        </p:spPr>
      </p:pic>
      <p:sp>
        <p:nvSpPr>
          <p:cNvPr id="5" name="TextBox 4">
            <a:extLst>
              <a:ext uri="{FF2B5EF4-FFF2-40B4-BE49-F238E27FC236}">
                <a16:creationId xmlns:a16="http://schemas.microsoft.com/office/drawing/2014/main" id="{605F8C19-CD34-4EDD-B6A8-9C5A953B5925}"/>
              </a:ext>
            </a:extLst>
          </p:cNvPr>
          <p:cNvSpPr txBox="1"/>
          <p:nvPr/>
        </p:nvSpPr>
        <p:spPr>
          <a:xfrm>
            <a:off x="408562" y="1074347"/>
            <a:ext cx="6225703" cy="307777"/>
          </a:xfrm>
          <a:prstGeom prst="rect">
            <a:avLst/>
          </a:prstGeom>
          <a:noFill/>
        </p:spPr>
        <p:txBody>
          <a:bodyPr wrap="square" rtlCol="0">
            <a:spAutoFit/>
          </a:bodyPr>
          <a:lstStyle/>
          <a:p>
            <a:r>
              <a:rPr lang="en-US" sz="1400"/>
              <a:t>can then input features of random comedian, and see if we should go:</a:t>
            </a:r>
          </a:p>
        </p:txBody>
      </p:sp>
      <p:pic>
        <p:nvPicPr>
          <p:cNvPr id="7" name="Picture 6">
            <a:extLst>
              <a:ext uri="{FF2B5EF4-FFF2-40B4-BE49-F238E27FC236}">
                <a16:creationId xmlns:a16="http://schemas.microsoft.com/office/drawing/2014/main" id="{96F26ED8-DDE8-427C-B48C-168E6B8D892F}"/>
              </a:ext>
            </a:extLst>
          </p:cNvPr>
          <p:cNvPicPr>
            <a:picLocks noChangeAspect="1"/>
          </p:cNvPicPr>
          <p:nvPr/>
        </p:nvPicPr>
        <p:blipFill>
          <a:blip r:embed="rId4"/>
          <a:stretch>
            <a:fillRect/>
          </a:stretch>
        </p:blipFill>
        <p:spPr>
          <a:xfrm>
            <a:off x="8113743" y="1830302"/>
            <a:ext cx="1886213" cy="809738"/>
          </a:xfrm>
          <a:prstGeom prst="rect">
            <a:avLst/>
          </a:prstGeom>
        </p:spPr>
      </p:pic>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C0ACBD13-0827-4EE3-B0E4-34D305DB3D77}"/>
                  </a:ext>
                </a:extLst>
              </p14:cNvPr>
              <p14:cNvContentPartPr/>
              <p14:nvPr/>
            </p14:nvContentPartPr>
            <p14:xfrm>
              <a:off x="5421603" y="1850987"/>
              <a:ext cx="1095480" cy="200160"/>
            </p14:xfrm>
          </p:contentPart>
        </mc:Choice>
        <mc:Fallback xmlns="">
          <p:pic>
            <p:nvPicPr>
              <p:cNvPr id="9" name="Ink 8">
                <a:extLst>
                  <a:ext uri="{FF2B5EF4-FFF2-40B4-BE49-F238E27FC236}">
                    <a16:creationId xmlns:a16="http://schemas.microsoft.com/office/drawing/2014/main" id="{C0ACBD13-0827-4EE3-B0E4-34D305DB3D77}"/>
                  </a:ext>
                </a:extLst>
              </p:cNvPr>
              <p:cNvPicPr/>
              <p:nvPr/>
            </p:nvPicPr>
            <p:blipFill>
              <a:blip r:embed="rId6"/>
              <a:stretch>
                <a:fillRect/>
              </a:stretch>
            </p:blipFill>
            <p:spPr>
              <a:xfrm>
                <a:off x="5412603" y="1842003"/>
                <a:ext cx="1113120" cy="217768"/>
              </a:xfrm>
              <a:prstGeom prst="rect">
                <a:avLst/>
              </a:prstGeom>
            </p:spPr>
          </p:pic>
        </mc:Fallback>
      </mc:AlternateContent>
      <p:sp>
        <p:nvSpPr>
          <p:cNvPr id="12" name="TextBox 11">
            <a:extLst>
              <a:ext uri="{FF2B5EF4-FFF2-40B4-BE49-F238E27FC236}">
                <a16:creationId xmlns:a16="http://schemas.microsoft.com/office/drawing/2014/main" id="{6CEDDBF1-FC36-4870-9AB6-A4141EBD1202}"/>
              </a:ext>
            </a:extLst>
          </p:cNvPr>
          <p:cNvSpPr txBox="1"/>
          <p:nvPr/>
        </p:nvSpPr>
        <p:spPr>
          <a:xfrm>
            <a:off x="8002539" y="1132804"/>
            <a:ext cx="2422479" cy="307777"/>
          </a:xfrm>
          <a:prstGeom prst="rect">
            <a:avLst/>
          </a:prstGeom>
          <a:noFill/>
        </p:spPr>
        <p:txBody>
          <a:bodyPr wrap="square" rtlCol="0">
            <a:spAutoFit/>
          </a:bodyPr>
          <a:lstStyle/>
          <a:p>
            <a:r>
              <a:rPr lang="en-US" sz="1400"/>
              <a:t>the 1 is a “yes”:</a:t>
            </a:r>
          </a:p>
        </p:txBody>
      </p:sp>
      <p:sp>
        <p:nvSpPr>
          <p:cNvPr id="13" name="TextBox 12">
            <a:extLst>
              <a:ext uri="{FF2B5EF4-FFF2-40B4-BE49-F238E27FC236}">
                <a16:creationId xmlns:a16="http://schemas.microsoft.com/office/drawing/2014/main" id="{4ACDD7B7-CB4A-4A82-BB6E-3BB92DF86054}"/>
              </a:ext>
            </a:extLst>
          </p:cNvPr>
          <p:cNvSpPr txBox="1"/>
          <p:nvPr/>
        </p:nvSpPr>
        <p:spPr>
          <a:xfrm>
            <a:off x="4805120" y="2881548"/>
            <a:ext cx="3423927" cy="1169551"/>
          </a:xfrm>
          <a:prstGeom prst="rect">
            <a:avLst/>
          </a:prstGeom>
          <a:noFill/>
        </p:spPr>
        <p:txBody>
          <a:bodyPr wrap="square" rtlCol="0">
            <a:spAutoFit/>
          </a:bodyPr>
          <a:lstStyle/>
          <a:p>
            <a:r>
              <a:rPr lang="en-US" sz="1400"/>
              <a:t>But we could have worked this out ourselves.  Starting at top, our comedian has rank 7, so we go to right.  Then, their rank is less than 8.5, so we go to left.  And all of these such Comedians get a “yes” value.  </a:t>
            </a:r>
          </a:p>
        </p:txBody>
      </p:sp>
      <p:pic>
        <p:nvPicPr>
          <p:cNvPr id="14" name="Picture 13">
            <a:extLst>
              <a:ext uri="{FF2B5EF4-FFF2-40B4-BE49-F238E27FC236}">
                <a16:creationId xmlns:a16="http://schemas.microsoft.com/office/drawing/2014/main" id="{D96A9D4F-361C-489F-9CE6-B3C287190364}"/>
              </a:ext>
            </a:extLst>
          </p:cNvPr>
          <p:cNvPicPr>
            <a:picLocks noChangeAspect="1"/>
          </p:cNvPicPr>
          <p:nvPr/>
        </p:nvPicPr>
        <p:blipFill>
          <a:blip r:embed="rId7"/>
          <a:stretch>
            <a:fillRect/>
          </a:stretch>
        </p:blipFill>
        <p:spPr>
          <a:xfrm>
            <a:off x="175098" y="2791603"/>
            <a:ext cx="3566900" cy="3842660"/>
          </a:xfrm>
          <a:prstGeom prst="rect">
            <a:avLst/>
          </a:prstGeom>
        </p:spPr>
      </p:pic>
      <p:sp>
        <p:nvSpPr>
          <p:cNvPr id="10" name="TextBox 9">
            <a:extLst>
              <a:ext uri="{FF2B5EF4-FFF2-40B4-BE49-F238E27FC236}">
                <a16:creationId xmlns:a16="http://schemas.microsoft.com/office/drawing/2014/main" id="{F8576CEA-4119-462B-8A88-2891F7D67EBC}"/>
              </a:ext>
            </a:extLst>
          </p:cNvPr>
          <p:cNvSpPr txBox="1"/>
          <p:nvPr/>
        </p:nvSpPr>
        <p:spPr>
          <a:xfrm>
            <a:off x="2334639" y="1437780"/>
            <a:ext cx="1089497" cy="338554"/>
          </a:xfrm>
          <a:prstGeom prst="rect">
            <a:avLst/>
          </a:prstGeom>
          <a:noFill/>
        </p:spPr>
        <p:txBody>
          <a:bodyPr wrap="square" rtlCol="0">
            <a:spAutoFit/>
          </a:bodyPr>
          <a:lstStyle/>
          <a:p>
            <a:r>
              <a:rPr lang="en-US" sz="1600"/>
              <a:t>a,  e,  r,  n</a:t>
            </a:r>
          </a:p>
        </p:txBody>
      </p:sp>
      <mc:AlternateContent xmlns:mc="http://schemas.openxmlformats.org/markup-compatibility/2006" xmlns:p14="http://schemas.microsoft.com/office/powerpoint/2010/main">
        <mc:Choice Requires="p14">
          <p:contentPart p14:bwMode="auto" r:id="rId8">
            <p14:nvContentPartPr>
              <p14:cNvPr id="15" name="Ink 14">
                <a:extLst>
                  <a:ext uri="{FF2B5EF4-FFF2-40B4-BE49-F238E27FC236}">
                    <a16:creationId xmlns:a16="http://schemas.microsoft.com/office/drawing/2014/main" id="{E3A12FBF-0FC8-4A05-83EC-89CC4F9C66EC}"/>
                  </a:ext>
                </a:extLst>
              </p14:cNvPr>
              <p14:cNvContentPartPr/>
              <p14:nvPr/>
            </p14:nvContentPartPr>
            <p14:xfrm>
              <a:off x="1351961" y="3170765"/>
              <a:ext cx="679680" cy="2034720"/>
            </p14:xfrm>
          </p:contentPart>
        </mc:Choice>
        <mc:Fallback xmlns="">
          <p:pic>
            <p:nvPicPr>
              <p:cNvPr id="15" name="Ink 14">
                <a:extLst>
                  <a:ext uri="{FF2B5EF4-FFF2-40B4-BE49-F238E27FC236}">
                    <a16:creationId xmlns:a16="http://schemas.microsoft.com/office/drawing/2014/main" id="{E3A12FBF-0FC8-4A05-83EC-89CC4F9C66EC}"/>
                  </a:ext>
                </a:extLst>
              </p:cNvPr>
              <p:cNvPicPr/>
              <p:nvPr/>
            </p:nvPicPr>
            <p:blipFill>
              <a:blip r:embed="rId9"/>
              <a:stretch>
                <a:fillRect/>
              </a:stretch>
            </p:blipFill>
            <p:spPr>
              <a:xfrm>
                <a:off x="1342961" y="3161765"/>
                <a:ext cx="697320" cy="20523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7" name="Ink 16">
                <a:extLst>
                  <a:ext uri="{FF2B5EF4-FFF2-40B4-BE49-F238E27FC236}">
                    <a16:creationId xmlns:a16="http://schemas.microsoft.com/office/drawing/2014/main" id="{7D174FAA-AE5F-42EC-8088-4277395B95EB}"/>
                  </a:ext>
                </a:extLst>
              </p14:cNvPr>
              <p14:cNvContentPartPr/>
              <p14:nvPr/>
            </p14:nvContentPartPr>
            <p14:xfrm>
              <a:off x="1429721" y="4999925"/>
              <a:ext cx="232920" cy="239760"/>
            </p14:xfrm>
          </p:contentPart>
        </mc:Choice>
        <mc:Fallback xmlns="">
          <p:pic>
            <p:nvPicPr>
              <p:cNvPr id="17" name="Ink 16">
                <a:extLst>
                  <a:ext uri="{FF2B5EF4-FFF2-40B4-BE49-F238E27FC236}">
                    <a16:creationId xmlns:a16="http://schemas.microsoft.com/office/drawing/2014/main" id="{7D174FAA-AE5F-42EC-8088-4277395B95EB}"/>
                  </a:ext>
                </a:extLst>
              </p:cNvPr>
              <p:cNvPicPr/>
              <p:nvPr/>
            </p:nvPicPr>
            <p:blipFill>
              <a:blip r:embed="rId11"/>
              <a:stretch>
                <a:fillRect/>
              </a:stretch>
            </p:blipFill>
            <p:spPr>
              <a:xfrm>
                <a:off x="1420721" y="4990925"/>
                <a:ext cx="25056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4" name="Ink 3">
                <a:extLst>
                  <a:ext uri="{FF2B5EF4-FFF2-40B4-BE49-F238E27FC236}">
                    <a16:creationId xmlns:a16="http://schemas.microsoft.com/office/drawing/2014/main" id="{210E34FF-2BAF-AB23-621F-ADB6523ABF13}"/>
                  </a:ext>
                </a:extLst>
              </p14:cNvPr>
              <p14:cNvContentPartPr/>
              <p14:nvPr/>
            </p14:nvContentPartPr>
            <p14:xfrm>
              <a:off x="2310375" y="2163108"/>
              <a:ext cx="1006560" cy="222480"/>
            </p14:xfrm>
          </p:contentPart>
        </mc:Choice>
        <mc:Fallback xmlns="">
          <p:pic>
            <p:nvPicPr>
              <p:cNvPr id="4" name="Ink 3">
                <a:extLst>
                  <a:ext uri="{FF2B5EF4-FFF2-40B4-BE49-F238E27FC236}">
                    <a16:creationId xmlns:a16="http://schemas.microsoft.com/office/drawing/2014/main" id="{210E34FF-2BAF-AB23-621F-ADB6523ABF13}"/>
                  </a:ext>
                </a:extLst>
              </p:cNvPr>
              <p:cNvPicPr/>
              <p:nvPr/>
            </p:nvPicPr>
            <p:blipFill>
              <a:blip r:embed="rId13"/>
              <a:stretch>
                <a:fillRect/>
              </a:stretch>
            </p:blipFill>
            <p:spPr>
              <a:xfrm>
                <a:off x="2301735" y="2154108"/>
                <a:ext cx="1024200" cy="240120"/>
              </a:xfrm>
              <a:prstGeom prst="rect">
                <a:avLst/>
              </a:prstGeom>
            </p:spPr>
          </p:pic>
        </mc:Fallback>
      </mc:AlternateContent>
      <p:sp>
        <p:nvSpPr>
          <p:cNvPr id="6" name="TextBox 5">
            <a:extLst>
              <a:ext uri="{FF2B5EF4-FFF2-40B4-BE49-F238E27FC236}">
                <a16:creationId xmlns:a16="http://schemas.microsoft.com/office/drawing/2014/main" id="{B492BA35-036D-66D3-D51E-D15C333E0C70}"/>
              </a:ext>
            </a:extLst>
          </p:cNvPr>
          <p:cNvSpPr txBox="1"/>
          <p:nvPr/>
        </p:nvSpPr>
        <p:spPr>
          <a:xfrm>
            <a:off x="2192594" y="2487561"/>
            <a:ext cx="2137969" cy="738664"/>
          </a:xfrm>
          <a:prstGeom prst="rect">
            <a:avLst/>
          </a:prstGeom>
          <a:noFill/>
        </p:spPr>
        <p:txBody>
          <a:bodyPr wrap="square" rtlCol="0">
            <a:spAutoFit/>
          </a:bodyPr>
          <a:lstStyle/>
          <a:p>
            <a:r>
              <a:rPr lang="en-US" sz="1400"/>
              <a:t>note double brackets – so has to be in dataframe form</a:t>
            </a:r>
            <a:endParaRPr lang="en-US"/>
          </a:p>
        </p:txBody>
      </p:sp>
    </p:spTree>
    <p:extLst>
      <p:ext uri="{BB962C8B-B14F-4D97-AF65-F5344CB8AC3E}">
        <p14:creationId xmlns:p14="http://schemas.microsoft.com/office/powerpoint/2010/main" val="256105501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51926" cy="461665"/>
          </a:xfrm>
          <a:prstGeom prst="rect">
            <a:avLst/>
          </a:prstGeom>
        </p:spPr>
        <p:txBody>
          <a:bodyPr wrap="none">
            <a:spAutoFit/>
          </a:bodyPr>
          <a:lstStyle/>
          <a:p>
            <a:r>
              <a:rPr lang="en-US" sz="2400" b="1" u="sng">
                <a:solidFill>
                  <a:srgbClr val="002060"/>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324467" y="851024"/>
            <a:ext cx="6088489" cy="584775"/>
          </a:xfrm>
          <a:prstGeom prst="rect">
            <a:avLst/>
          </a:prstGeom>
          <a:noFill/>
        </p:spPr>
        <p:txBody>
          <a:bodyPr wrap="square" rtlCol="0">
            <a:spAutoFit/>
          </a:bodyPr>
          <a:lstStyle/>
          <a:p>
            <a:r>
              <a:rPr lang="en-US" sz="1600"/>
              <a:t>Here’s another way to plot a decision tree, and confusion matrix, using sklearn’s own libraries.</a:t>
            </a:r>
          </a:p>
        </p:txBody>
      </p:sp>
      <p:pic>
        <p:nvPicPr>
          <p:cNvPr id="6" name="Picture 5">
            <a:extLst>
              <a:ext uri="{FF2B5EF4-FFF2-40B4-BE49-F238E27FC236}">
                <a16:creationId xmlns:a16="http://schemas.microsoft.com/office/drawing/2014/main" id="{9A07C392-7552-922F-F131-CC7D70E98D6E}"/>
              </a:ext>
            </a:extLst>
          </p:cNvPr>
          <p:cNvPicPr>
            <a:picLocks noChangeAspect="1"/>
          </p:cNvPicPr>
          <p:nvPr/>
        </p:nvPicPr>
        <p:blipFill>
          <a:blip r:embed="rId3"/>
          <a:stretch>
            <a:fillRect/>
          </a:stretch>
        </p:blipFill>
        <p:spPr>
          <a:xfrm>
            <a:off x="373627" y="1610863"/>
            <a:ext cx="4442740" cy="1723075"/>
          </a:xfrm>
          <a:prstGeom prst="rect">
            <a:avLst/>
          </a:prstGeom>
        </p:spPr>
      </p:pic>
      <p:pic>
        <p:nvPicPr>
          <p:cNvPr id="7" name="Picture 6">
            <a:extLst>
              <a:ext uri="{FF2B5EF4-FFF2-40B4-BE49-F238E27FC236}">
                <a16:creationId xmlns:a16="http://schemas.microsoft.com/office/drawing/2014/main" id="{4D240D68-EB14-6AD4-7916-88D5DACA6CF5}"/>
              </a:ext>
            </a:extLst>
          </p:cNvPr>
          <p:cNvPicPr>
            <a:picLocks noChangeAspect="1"/>
          </p:cNvPicPr>
          <p:nvPr/>
        </p:nvPicPr>
        <p:blipFill>
          <a:blip r:embed="rId4"/>
          <a:stretch>
            <a:fillRect/>
          </a:stretch>
        </p:blipFill>
        <p:spPr>
          <a:xfrm>
            <a:off x="373627" y="4020596"/>
            <a:ext cx="6584773" cy="1551584"/>
          </a:xfrm>
          <a:prstGeom prst="rect">
            <a:avLst/>
          </a:prstGeom>
        </p:spPr>
      </p:pic>
      <p:sp>
        <p:nvSpPr>
          <p:cNvPr id="8" name="TextBox 7">
            <a:extLst>
              <a:ext uri="{FF2B5EF4-FFF2-40B4-BE49-F238E27FC236}">
                <a16:creationId xmlns:a16="http://schemas.microsoft.com/office/drawing/2014/main" id="{5AB10732-BE94-B5FC-A08C-4B1863E1CD04}"/>
              </a:ext>
            </a:extLst>
          </p:cNvPr>
          <p:cNvSpPr txBox="1"/>
          <p:nvPr/>
        </p:nvSpPr>
        <p:spPr>
          <a:xfrm>
            <a:off x="324467" y="3507990"/>
            <a:ext cx="4365521" cy="338554"/>
          </a:xfrm>
          <a:prstGeom prst="rect">
            <a:avLst/>
          </a:prstGeom>
          <a:noFill/>
        </p:spPr>
        <p:txBody>
          <a:bodyPr wrap="square" rtlCol="0">
            <a:spAutoFit/>
          </a:bodyPr>
          <a:lstStyle/>
          <a:p>
            <a:r>
              <a:rPr lang="en-US" sz="1600"/>
              <a:t>made decision tree df_clean….and now plotting,</a:t>
            </a:r>
          </a:p>
        </p:txBody>
      </p:sp>
      <p:pic>
        <p:nvPicPr>
          <p:cNvPr id="9" name="Picture 8">
            <a:extLst>
              <a:ext uri="{FF2B5EF4-FFF2-40B4-BE49-F238E27FC236}">
                <a16:creationId xmlns:a16="http://schemas.microsoft.com/office/drawing/2014/main" id="{8903E5FF-F883-0135-A843-54330E1E02D9}"/>
              </a:ext>
            </a:extLst>
          </p:cNvPr>
          <p:cNvPicPr>
            <a:picLocks noChangeAspect="1"/>
          </p:cNvPicPr>
          <p:nvPr/>
        </p:nvPicPr>
        <p:blipFill>
          <a:blip r:embed="rId5"/>
          <a:stretch>
            <a:fillRect/>
          </a:stretch>
        </p:blipFill>
        <p:spPr>
          <a:xfrm>
            <a:off x="6378169" y="688308"/>
            <a:ext cx="5702710" cy="2800679"/>
          </a:xfrm>
          <a:prstGeom prst="rect">
            <a:avLst/>
          </a:prstGeom>
        </p:spPr>
      </p:pic>
      <p:pic>
        <p:nvPicPr>
          <p:cNvPr id="12" name="Picture 11">
            <a:extLst>
              <a:ext uri="{FF2B5EF4-FFF2-40B4-BE49-F238E27FC236}">
                <a16:creationId xmlns:a16="http://schemas.microsoft.com/office/drawing/2014/main" id="{8A3EDBA7-E18E-3F53-BB2B-DBF1D6CC6430}"/>
              </a:ext>
            </a:extLst>
          </p:cNvPr>
          <p:cNvPicPr>
            <a:picLocks noChangeAspect="1"/>
          </p:cNvPicPr>
          <p:nvPr/>
        </p:nvPicPr>
        <p:blipFill>
          <a:blip r:embed="rId6"/>
          <a:stretch>
            <a:fillRect/>
          </a:stretch>
        </p:blipFill>
        <p:spPr>
          <a:xfrm>
            <a:off x="432619" y="5581993"/>
            <a:ext cx="6671289" cy="242429"/>
          </a:xfrm>
          <a:prstGeom prst="rect">
            <a:avLst/>
          </a:prstGeom>
        </p:spPr>
      </p:pic>
      <p:pic>
        <p:nvPicPr>
          <p:cNvPr id="16" name="Picture 15">
            <a:extLst>
              <a:ext uri="{FF2B5EF4-FFF2-40B4-BE49-F238E27FC236}">
                <a16:creationId xmlns:a16="http://schemas.microsoft.com/office/drawing/2014/main" id="{D2406A53-5A19-5A40-99D5-02076F781D63}"/>
              </a:ext>
            </a:extLst>
          </p:cNvPr>
          <p:cNvPicPr>
            <a:picLocks noChangeAspect="1"/>
          </p:cNvPicPr>
          <p:nvPr/>
        </p:nvPicPr>
        <p:blipFill>
          <a:blip r:embed="rId7"/>
          <a:stretch>
            <a:fillRect/>
          </a:stretch>
        </p:blipFill>
        <p:spPr>
          <a:xfrm>
            <a:off x="7855622" y="4237743"/>
            <a:ext cx="3171825" cy="2495550"/>
          </a:xfrm>
          <a:prstGeom prst="rect">
            <a:avLst/>
          </a:prstGeom>
        </p:spPr>
      </p:pic>
      <mc:AlternateContent xmlns:mc="http://schemas.openxmlformats.org/markup-compatibility/2006" xmlns:p14="http://schemas.microsoft.com/office/powerpoint/2010/main">
        <mc:Choice Requires="p14">
          <p:contentPart p14:bwMode="auto" r:id="rId8">
            <p14:nvContentPartPr>
              <p14:cNvPr id="17" name="Ink 16">
                <a:extLst>
                  <a:ext uri="{FF2B5EF4-FFF2-40B4-BE49-F238E27FC236}">
                    <a16:creationId xmlns:a16="http://schemas.microsoft.com/office/drawing/2014/main" id="{9203C9E0-77E3-813F-1EF7-2AAE70374C25}"/>
                  </a:ext>
                </a:extLst>
              </p14:cNvPr>
              <p14:cNvContentPartPr/>
              <p14:nvPr/>
            </p14:nvContentPartPr>
            <p14:xfrm>
              <a:off x="5555055" y="3488988"/>
              <a:ext cx="799560" cy="1840320"/>
            </p14:xfrm>
          </p:contentPart>
        </mc:Choice>
        <mc:Fallback xmlns="">
          <p:pic>
            <p:nvPicPr>
              <p:cNvPr id="17" name="Ink 16">
                <a:extLst>
                  <a:ext uri="{FF2B5EF4-FFF2-40B4-BE49-F238E27FC236}">
                    <a16:creationId xmlns:a16="http://schemas.microsoft.com/office/drawing/2014/main" id="{9203C9E0-77E3-813F-1EF7-2AAE70374C25}"/>
                  </a:ext>
                </a:extLst>
              </p:cNvPr>
              <p:cNvPicPr/>
              <p:nvPr/>
            </p:nvPicPr>
            <p:blipFill>
              <a:blip r:embed="rId9"/>
              <a:stretch>
                <a:fillRect/>
              </a:stretch>
            </p:blipFill>
            <p:spPr>
              <a:xfrm>
                <a:off x="5546055" y="3480348"/>
                <a:ext cx="817200" cy="18579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9" name="Ink 18">
                <a:extLst>
                  <a:ext uri="{FF2B5EF4-FFF2-40B4-BE49-F238E27FC236}">
                    <a16:creationId xmlns:a16="http://schemas.microsoft.com/office/drawing/2014/main" id="{61E80D1F-FA4B-443F-5422-0FEEBD5F6A38}"/>
                  </a:ext>
                </a:extLst>
              </p14:cNvPr>
              <p14:cNvContentPartPr/>
              <p14:nvPr/>
            </p14:nvContentPartPr>
            <p14:xfrm>
              <a:off x="6852855" y="5908908"/>
              <a:ext cx="1115280" cy="403200"/>
            </p14:xfrm>
          </p:contentPart>
        </mc:Choice>
        <mc:Fallback xmlns="">
          <p:pic>
            <p:nvPicPr>
              <p:cNvPr id="19" name="Ink 18">
                <a:extLst>
                  <a:ext uri="{FF2B5EF4-FFF2-40B4-BE49-F238E27FC236}">
                    <a16:creationId xmlns:a16="http://schemas.microsoft.com/office/drawing/2014/main" id="{61E80D1F-FA4B-443F-5422-0FEEBD5F6A38}"/>
                  </a:ext>
                </a:extLst>
              </p:cNvPr>
              <p:cNvPicPr/>
              <p:nvPr/>
            </p:nvPicPr>
            <p:blipFill>
              <a:blip r:embed="rId11"/>
              <a:stretch>
                <a:fillRect/>
              </a:stretch>
            </p:blipFill>
            <p:spPr>
              <a:xfrm>
                <a:off x="6844215" y="5899908"/>
                <a:ext cx="1132920" cy="4208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0" name="Ink 19">
                <a:extLst>
                  <a:ext uri="{FF2B5EF4-FFF2-40B4-BE49-F238E27FC236}">
                    <a16:creationId xmlns:a16="http://schemas.microsoft.com/office/drawing/2014/main" id="{E273C9DF-5E52-3B19-690F-9B2CCEE558D5}"/>
                  </a:ext>
                </a:extLst>
              </p14:cNvPr>
              <p14:cNvContentPartPr/>
              <p14:nvPr/>
            </p14:nvContentPartPr>
            <p14:xfrm>
              <a:off x="4826055" y="3977868"/>
              <a:ext cx="306720" cy="348480"/>
            </p14:xfrm>
          </p:contentPart>
        </mc:Choice>
        <mc:Fallback xmlns="">
          <p:pic>
            <p:nvPicPr>
              <p:cNvPr id="20" name="Ink 19">
                <a:extLst>
                  <a:ext uri="{FF2B5EF4-FFF2-40B4-BE49-F238E27FC236}">
                    <a16:creationId xmlns:a16="http://schemas.microsoft.com/office/drawing/2014/main" id="{E273C9DF-5E52-3B19-690F-9B2CCEE558D5}"/>
                  </a:ext>
                </a:extLst>
              </p:cNvPr>
              <p:cNvPicPr/>
              <p:nvPr/>
            </p:nvPicPr>
            <p:blipFill>
              <a:blip r:embed="rId13"/>
              <a:stretch>
                <a:fillRect/>
              </a:stretch>
            </p:blipFill>
            <p:spPr>
              <a:xfrm>
                <a:off x="4817055" y="3969228"/>
                <a:ext cx="324360" cy="366120"/>
              </a:xfrm>
              <a:prstGeom prst="rect">
                <a:avLst/>
              </a:prstGeom>
            </p:spPr>
          </p:pic>
        </mc:Fallback>
      </mc:AlternateContent>
      <p:sp>
        <p:nvSpPr>
          <p:cNvPr id="21" name="TextBox 20">
            <a:extLst>
              <a:ext uri="{FF2B5EF4-FFF2-40B4-BE49-F238E27FC236}">
                <a16:creationId xmlns:a16="http://schemas.microsoft.com/office/drawing/2014/main" id="{9E10E5A4-6AC2-E303-253C-300B59F9D149}"/>
              </a:ext>
            </a:extLst>
          </p:cNvPr>
          <p:cNvSpPr txBox="1"/>
          <p:nvPr/>
        </p:nvSpPr>
        <p:spPr>
          <a:xfrm>
            <a:off x="4663460" y="3073489"/>
            <a:ext cx="1150373" cy="830997"/>
          </a:xfrm>
          <a:prstGeom prst="rect">
            <a:avLst/>
          </a:prstGeom>
          <a:noFill/>
          <a:ln>
            <a:solidFill>
              <a:srgbClr val="FF0000"/>
            </a:solidFill>
          </a:ln>
        </p:spPr>
        <p:txBody>
          <a:bodyPr wrap="square" rtlCol="0">
            <a:spAutoFit/>
          </a:bodyPr>
          <a:lstStyle/>
          <a:p>
            <a:r>
              <a:rPr lang="en-US" sz="1600"/>
              <a:t>default train/test = 75%/25%?</a:t>
            </a:r>
            <a:endParaRPr lang="en-US"/>
          </a:p>
        </p:txBody>
      </p:sp>
    </p:spTree>
    <p:extLst>
      <p:ext uri="{BB962C8B-B14F-4D97-AF65-F5344CB8AC3E}">
        <p14:creationId xmlns:p14="http://schemas.microsoft.com/office/powerpoint/2010/main" val="287204843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51926" cy="461665"/>
          </a:xfrm>
          <a:prstGeom prst="rect">
            <a:avLst/>
          </a:prstGeom>
        </p:spPr>
        <p:txBody>
          <a:bodyPr wrap="none">
            <a:spAutoFit/>
          </a:bodyPr>
          <a:lstStyle/>
          <a:p>
            <a:r>
              <a:rPr lang="en-US" sz="2400" b="1" u="sng">
                <a:solidFill>
                  <a:srgbClr val="002060"/>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226144" y="950811"/>
            <a:ext cx="3175817" cy="338554"/>
          </a:xfrm>
          <a:prstGeom prst="rect">
            <a:avLst/>
          </a:prstGeom>
          <a:noFill/>
        </p:spPr>
        <p:txBody>
          <a:bodyPr wrap="square" rtlCol="0">
            <a:spAutoFit/>
          </a:bodyPr>
          <a:lstStyle/>
          <a:p>
            <a:r>
              <a:rPr lang="en-US" sz="1600"/>
              <a:t>And here we’re pruning the tree,</a:t>
            </a:r>
          </a:p>
        </p:txBody>
      </p:sp>
      <p:pic>
        <p:nvPicPr>
          <p:cNvPr id="5" name="Picture 4">
            <a:extLst>
              <a:ext uri="{FF2B5EF4-FFF2-40B4-BE49-F238E27FC236}">
                <a16:creationId xmlns:a16="http://schemas.microsoft.com/office/drawing/2014/main" id="{07840078-7A5D-90D9-5D48-79CFB0FA5937}"/>
              </a:ext>
            </a:extLst>
          </p:cNvPr>
          <p:cNvPicPr>
            <a:picLocks noChangeAspect="1"/>
          </p:cNvPicPr>
          <p:nvPr/>
        </p:nvPicPr>
        <p:blipFill>
          <a:blip r:embed="rId3"/>
          <a:stretch>
            <a:fillRect/>
          </a:stretch>
        </p:blipFill>
        <p:spPr>
          <a:xfrm>
            <a:off x="354682" y="1461510"/>
            <a:ext cx="6468905" cy="686095"/>
          </a:xfrm>
          <a:prstGeom prst="rect">
            <a:avLst/>
          </a:prstGeom>
        </p:spPr>
      </p:pic>
      <p:sp>
        <p:nvSpPr>
          <p:cNvPr id="10" name="TextBox 9">
            <a:extLst>
              <a:ext uri="{FF2B5EF4-FFF2-40B4-BE49-F238E27FC236}">
                <a16:creationId xmlns:a16="http://schemas.microsoft.com/office/drawing/2014/main" id="{5798FD52-1F4F-167E-F042-6FB6E205835F}"/>
              </a:ext>
            </a:extLst>
          </p:cNvPr>
          <p:cNvSpPr txBox="1"/>
          <p:nvPr/>
        </p:nvSpPr>
        <p:spPr>
          <a:xfrm>
            <a:off x="7684657" y="1712751"/>
            <a:ext cx="4340194" cy="954107"/>
          </a:xfrm>
          <a:prstGeom prst="rect">
            <a:avLst/>
          </a:prstGeom>
          <a:noFill/>
        </p:spPr>
        <p:txBody>
          <a:bodyPr wrap="square" rtlCol="0">
            <a:spAutoFit/>
          </a:bodyPr>
          <a:lstStyle/>
          <a:p>
            <a:r>
              <a:rPr lang="en-US" sz="1400"/>
              <a:t>cross validating on the training data (could do whole data, but was keeping part of it separate as ‘extra’ data).  Plotting average confusion matrix scores for each alpha shows best alpha is 0.0142.  </a:t>
            </a:r>
          </a:p>
        </p:txBody>
      </p:sp>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81D5B515-7AA5-6F7A-4F01-0EE2C504DA1F}"/>
                  </a:ext>
                </a:extLst>
              </p14:cNvPr>
              <p14:cNvContentPartPr/>
              <p14:nvPr/>
            </p14:nvContentPartPr>
            <p14:xfrm>
              <a:off x="7059347" y="1896425"/>
              <a:ext cx="520200" cy="70560"/>
            </p14:xfrm>
          </p:contentPart>
        </mc:Choice>
        <mc:Fallback xmlns="">
          <p:pic>
            <p:nvPicPr>
              <p:cNvPr id="11" name="Ink 10">
                <a:extLst>
                  <a:ext uri="{FF2B5EF4-FFF2-40B4-BE49-F238E27FC236}">
                    <a16:creationId xmlns:a16="http://schemas.microsoft.com/office/drawing/2014/main" id="{81D5B515-7AA5-6F7A-4F01-0EE2C504DA1F}"/>
                  </a:ext>
                </a:extLst>
              </p:cNvPr>
              <p:cNvPicPr/>
              <p:nvPr/>
            </p:nvPicPr>
            <p:blipFill>
              <a:blip r:embed="rId5"/>
              <a:stretch>
                <a:fillRect/>
              </a:stretch>
            </p:blipFill>
            <p:spPr>
              <a:xfrm>
                <a:off x="7050347" y="1887785"/>
                <a:ext cx="537840" cy="88200"/>
              </a:xfrm>
              <a:prstGeom prst="rect">
                <a:avLst/>
              </a:prstGeom>
            </p:spPr>
          </p:pic>
        </mc:Fallback>
      </mc:AlternateContent>
      <p:pic>
        <p:nvPicPr>
          <p:cNvPr id="13" name="Picture 12">
            <a:extLst>
              <a:ext uri="{FF2B5EF4-FFF2-40B4-BE49-F238E27FC236}">
                <a16:creationId xmlns:a16="http://schemas.microsoft.com/office/drawing/2014/main" id="{BCFFC183-3292-81D9-2DC1-21AF4C9ED280}"/>
              </a:ext>
            </a:extLst>
          </p:cNvPr>
          <p:cNvPicPr>
            <a:picLocks noChangeAspect="1"/>
          </p:cNvPicPr>
          <p:nvPr/>
        </p:nvPicPr>
        <p:blipFill>
          <a:blip r:embed="rId6"/>
          <a:stretch>
            <a:fillRect/>
          </a:stretch>
        </p:blipFill>
        <p:spPr>
          <a:xfrm>
            <a:off x="354682" y="2975066"/>
            <a:ext cx="8001693" cy="1112616"/>
          </a:xfrm>
          <a:prstGeom prst="rect">
            <a:avLst/>
          </a:prstGeom>
        </p:spPr>
      </p:pic>
      <p:sp>
        <p:nvSpPr>
          <p:cNvPr id="14" name="TextBox 13">
            <a:extLst>
              <a:ext uri="{FF2B5EF4-FFF2-40B4-BE49-F238E27FC236}">
                <a16:creationId xmlns:a16="http://schemas.microsoft.com/office/drawing/2014/main" id="{91EA5921-63FA-AE2B-0EC0-D26E0A10A674}"/>
              </a:ext>
            </a:extLst>
          </p:cNvPr>
          <p:cNvSpPr txBox="1"/>
          <p:nvPr/>
        </p:nvSpPr>
        <p:spPr>
          <a:xfrm>
            <a:off x="8981685" y="3133575"/>
            <a:ext cx="2158263" cy="523220"/>
          </a:xfrm>
          <a:prstGeom prst="rect">
            <a:avLst/>
          </a:prstGeom>
          <a:noFill/>
        </p:spPr>
        <p:txBody>
          <a:bodyPr wrap="square" rtlCol="0">
            <a:spAutoFit/>
          </a:bodyPr>
          <a:lstStyle/>
          <a:p>
            <a:r>
              <a:rPr lang="en-US" sz="1400"/>
              <a:t>plotting new tree and confusion matrix.</a:t>
            </a:r>
          </a:p>
        </p:txBody>
      </p:sp>
      <mc:AlternateContent xmlns:mc="http://schemas.openxmlformats.org/markup-compatibility/2006" xmlns:p14="http://schemas.microsoft.com/office/powerpoint/2010/main">
        <mc:Choice Requires="p14">
          <p:contentPart p14:bwMode="auto" r:id="rId7">
            <p14:nvContentPartPr>
              <p14:cNvPr id="15" name="Ink 14">
                <a:extLst>
                  <a:ext uri="{FF2B5EF4-FFF2-40B4-BE49-F238E27FC236}">
                    <a16:creationId xmlns:a16="http://schemas.microsoft.com/office/drawing/2014/main" id="{991D206E-F1F0-2A66-8FAA-0A37A3851824}"/>
                  </a:ext>
                </a:extLst>
              </p14:cNvPr>
              <p14:cNvContentPartPr/>
              <p14:nvPr/>
            </p14:nvContentPartPr>
            <p14:xfrm>
              <a:off x="8356375" y="3317249"/>
              <a:ext cx="520200" cy="70560"/>
            </p14:xfrm>
          </p:contentPart>
        </mc:Choice>
        <mc:Fallback xmlns="">
          <p:pic>
            <p:nvPicPr>
              <p:cNvPr id="15" name="Ink 14">
                <a:extLst>
                  <a:ext uri="{FF2B5EF4-FFF2-40B4-BE49-F238E27FC236}">
                    <a16:creationId xmlns:a16="http://schemas.microsoft.com/office/drawing/2014/main" id="{991D206E-F1F0-2A66-8FAA-0A37A3851824}"/>
                  </a:ext>
                </a:extLst>
              </p:cNvPr>
              <p:cNvPicPr/>
              <p:nvPr/>
            </p:nvPicPr>
            <p:blipFill>
              <a:blip r:embed="rId5"/>
              <a:stretch>
                <a:fillRect/>
              </a:stretch>
            </p:blipFill>
            <p:spPr>
              <a:xfrm>
                <a:off x="8347375" y="3308609"/>
                <a:ext cx="537840" cy="88200"/>
              </a:xfrm>
              <a:prstGeom prst="rect">
                <a:avLst/>
              </a:prstGeom>
            </p:spPr>
          </p:pic>
        </mc:Fallback>
      </mc:AlternateContent>
      <p:pic>
        <p:nvPicPr>
          <p:cNvPr id="22" name="Picture 21">
            <a:extLst>
              <a:ext uri="{FF2B5EF4-FFF2-40B4-BE49-F238E27FC236}">
                <a16:creationId xmlns:a16="http://schemas.microsoft.com/office/drawing/2014/main" id="{2AEE5CB3-54F3-5B35-A087-B20C80939DF5}"/>
              </a:ext>
            </a:extLst>
          </p:cNvPr>
          <p:cNvPicPr>
            <a:picLocks noChangeAspect="1"/>
          </p:cNvPicPr>
          <p:nvPr/>
        </p:nvPicPr>
        <p:blipFill>
          <a:blip r:embed="rId8"/>
          <a:stretch>
            <a:fillRect/>
          </a:stretch>
        </p:blipFill>
        <p:spPr>
          <a:xfrm>
            <a:off x="2928890" y="4387003"/>
            <a:ext cx="3078620" cy="2470997"/>
          </a:xfrm>
          <a:prstGeom prst="rect">
            <a:avLst/>
          </a:prstGeom>
        </p:spPr>
      </p:pic>
      <p:pic>
        <p:nvPicPr>
          <p:cNvPr id="23" name="Picture 22">
            <a:extLst>
              <a:ext uri="{FF2B5EF4-FFF2-40B4-BE49-F238E27FC236}">
                <a16:creationId xmlns:a16="http://schemas.microsoft.com/office/drawing/2014/main" id="{D4F63E92-6F58-3758-E2E4-0C9083DD83E5}"/>
              </a:ext>
            </a:extLst>
          </p:cNvPr>
          <p:cNvPicPr>
            <a:picLocks noChangeAspect="1"/>
          </p:cNvPicPr>
          <p:nvPr/>
        </p:nvPicPr>
        <p:blipFill>
          <a:blip r:embed="rId9"/>
          <a:stretch>
            <a:fillRect/>
          </a:stretch>
        </p:blipFill>
        <p:spPr>
          <a:xfrm>
            <a:off x="6682489" y="4123512"/>
            <a:ext cx="4184695" cy="2462109"/>
          </a:xfrm>
          <a:prstGeom prst="rect">
            <a:avLst/>
          </a:prstGeom>
        </p:spPr>
      </p:pic>
      <p:sp>
        <p:nvSpPr>
          <p:cNvPr id="24" name="TextBox 23">
            <a:extLst>
              <a:ext uri="{FF2B5EF4-FFF2-40B4-BE49-F238E27FC236}">
                <a16:creationId xmlns:a16="http://schemas.microsoft.com/office/drawing/2014/main" id="{005FE494-9C53-520D-BC1E-89DB37D4F19B}"/>
              </a:ext>
            </a:extLst>
          </p:cNvPr>
          <p:cNvSpPr txBox="1"/>
          <p:nvPr/>
        </p:nvSpPr>
        <p:spPr>
          <a:xfrm>
            <a:off x="342586" y="4919436"/>
            <a:ext cx="1849753" cy="954107"/>
          </a:xfrm>
          <a:prstGeom prst="rect">
            <a:avLst/>
          </a:prstGeom>
          <a:noFill/>
        </p:spPr>
        <p:txBody>
          <a:bodyPr wrap="square" rtlCol="0">
            <a:spAutoFit/>
          </a:bodyPr>
          <a:lstStyle/>
          <a:p>
            <a:r>
              <a:rPr lang="en-US" sz="1400"/>
              <a:t>can see it’s a little better than the previous one, and certainly a lot simpler.</a:t>
            </a:r>
          </a:p>
        </p:txBody>
      </p:sp>
      <mc:AlternateContent xmlns:mc="http://schemas.openxmlformats.org/markup-compatibility/2006" xmlns:p14="http://schemas.microsoft.com/office/powerpoint/2010/main">
        <mc:Choice Requires="p14">
          <p:contentPart p14:bwMode="auto" r:id="rId10">
            <p14:nvContentPartPr>
              <p14:cNvPr id="25" name="Ink 24">
                <a:extLst>
                  <a:ext uri="{FF2B5EF4-FFF2-40B4-BE49-F238E27FC236}">
                    <a16:creationId xmlns:a16="http://schemas.microsoft.com/office/drawing/2014/main" id="{A4273DBA-C2B8-8565-4510-964EF3E596F9}"/>
                  </a:ext>
                </a:extLst>
              </p14:cNvPr>
              <p14:cNvContentPartPr/>
              <p14:nvPr/>
            </p14:nvContentPartPr>
            <p14:xfrm>
              <a:off x="2181472" y="5237662"/>
              <a:ext cx="533520" cy="95400"/>
            </p14:xfrm>
          </p:contentPart>
        </mc:Choice>
        <mc:Fallback xmlns="">
          <p:pic>
            <p:nvPicPr>
              <p:cNvPr id="25" name="Ink 24">
                <a:extLst>
                  <a:ext uri="{FF2B5EF4-FFF2-40B4-BE49-F238E27FC236}">
                    <a16:creationId xmlns:a16="http://schemas.microsoft.com/office/drawing/2014/main" id="{A4273DBA-C2B8-8565-4510-964EF3E596F9}"/>
                  </a:ext>
                </a:extLst>
              </p:cNvPr>
              <p:cNvPicPr/>
              <p:nvPr/>
            </p:nvPicPr>
            <p:blipFill>
              <a:blip r:embed="rId11"/>
              <a:stretch>
                <a:fillRect/>
              </a:stretch>
            </p:blipFill>
            <p:spPr>
              <a:xfrm>
                <a:off x="2172832" y="5228662"/>
                <a:ext cx="551160" cy="113040"/>
              </a:xfrm>
              <a:prstGeom prst="rect">
                <a:avLst/>
              </a:prstGeom>
            </p:spPr>
          </p:pic>
        </mc:Fallback>
      </mc:AlternateContent>
    </p:spTree>
    <p:extLst>
      <p:ext uri="{BB962C8B-B14F-4D97-AF65-F5344CB8AC3E}">
        <p14:creationId xmlns:p14="http://schemas.microsoft.com/office/powerpoint/2010/main" val="255974212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51926" cy="461665"/>
          </a:xfrm>
          <a:prstGeom prst="rect">
            <a:avLst/>
          </a:prstGeom>
        </p:spPr>
        <p:txBody>
          <a:bodyPr wrap="none">
            <a:spAutoFit/>
          </a:bodyPr>
          <a:lstStyle/>
          <a:p>
            <a:r>
              <a:rPr lang="en-US" sz="2400" b="1" u="sng">
                <a:solidFill>
                  <a:srgbClr val="002060"/>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226144" y="950811"/>
            <a:ext cx="5869856" cy="338554"/>
          </a:xfrm>
          <a:prstGeom prst="rect">
            <a:avLst/>
          </a:prstGeom>
          <a:noFill/>
        </p:spPr>
        <p:txBody>
          <a:bodyPr wrap="square" rtlCol="0">
            <a:spAutoFit/>
          </a:bodyPr>
          <a:lstStyle/>
          <a:p>
            <a:r>
              <a:rPr lang="en-US" sz="1600"/>
              <a:t>And here’s another quick example of using CVGrid and pruning,</a:t>
            </a:r>
          </a:p>
        </p:txBody>
      </p:sp>
      <p:pic>
        <p:nvPicPr>
          <p:cNvPr id="2" name="Picture 1">
            <a:extLst>
              <a:ext uri="{FF2B5EF4-FFF2-40B4-BE49-F238E27FC236}">
                <a16:creationId xmlns:a16="http://schemas.microsoft.com/office/drawing/2014/main" id="{CFA1F5CC-7707-7518-9267-000B7EF62F38}"/>
              </a:ext>
            </a:extLst>
          </p:cNvPr>
          <p:cNvPicPr>
            <a:picLocks noChangeAspect="1"/>
          </p:cNvPicPr>
          <p:nvPr/>
        </p:nvPicPr>
        <p:blipFill>
          <a:blip r:embed="rId3"/>
          <a:stretch>
            <a:fillRect/>
          </a:stretch>
        </p:blipFill>
        <p:spPr>
          <a:xfrm>
            <a:off x="294156" y="1490676"/>
            <a:ext cx="8072814" cy="2903217"/>
          </a:xfrm>
          <a:prstGeom prst="rect">
            <a:avLst/>
          </a:prstGeom>
        </p:spPr>
      </p:pic>
    </p:spTree>
    <p:extLst>
      <p:ext uri="{BB962C8B-B14F-4D97-AF65-F5344CB8AC3E}">
        <p14:creationId xmlns:p14="http://schemas.microsoft.com/office/powerpoint/2010/main" val="40634487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51926" cy="461665"/>
          </a:xfrm>
          <a:prstGeom prst="rect">
            <a:avLst/>
          </a:prstGeom>
        </p:spPr>
        <p:txBody>
          <a:bodyPr wrap="none">
            <a:spAutoFit/>
          </a:bodyPr>
          <a:lstStyle/>
          <a:p>
            <a:r>
              <a:rPr lang="en-US" sz="2400" b="1" u="sng">
                <a:solidFill>
                  <a:srgbClr val="002060"/>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226144" y="950811"/>
            <a:ext cx="4104419" cy="584775"/>
          </a:xfrm>
          <a:prstGeom prst="rect">
            <a:avLst/>
          </a:prstGeom>
          <a:noFill/>
        </p:spPr>
        <p:txBody>
          <a:bodyPr wrap="square" rtlCol="0">
            <a:spAutoFit/>
          </a:bodyPr>
          <a:lstStyle/>
          <a:p>
            <a:r>
              <a:rPr lang="en-US" sz="1600"/>
              <a:t>And here I’m making an array of feature importances.  This is what it puts out,</a:t>
            </a:r>
          </a:p>
        </p:txBody>
      </p:sp>
      <p:pic>
        <p:nvPicPr>
          <p:cNvPr id="5" name="Picture 4">
            <a:extLst>
              <a:ext uri="{FF2B5EF4-FFF2-40B4-BE49-F238E27FC236}">
                <a16:creationId xmlns:a16="http://schemas.microsoft.com/office/drawing/2014/main" id="{BC9BE274-5F7A-C09C-FD70-5C5A9A21009F}"/>
              </a:ext>
            </a:extLst>
          </p:cNvPr>
          <p:cNvPicPr>
            <a:picLocks noChangeAspect="1"/>
          </p:cNvPicPr>
          <p:nvPr/>
        </p:nvPicPr>
        <p:blipFill>
          <a:blip r:embed="rId3"/>
          <a:stretch>
            <a:fillRect/>
          </a:stretch>
        </p:blipFill>
        <p:spPr>
          <a:xfrm>
            <a:off x="347296" y="2330210"/>
            <a:ext cx="4220471" cy="3929404"/>
          </a:xfrm>
          <a:prstGeom prst="rect">
            <a:avLst/>
          </a:prstGeom>
        </p:spPr>
      </p:pic>
      <p:sp>
        <p:nvSpPr>
          <p:cNvPr id="6" name="TextBox 5">
            <a:extLst>
              <a:ext uri="{FF2B5EF4-FFF2-40B4-BE49-F238E27FC236}">
                <a16:creationId xmlns:a16="http://schemas.microsoft.com/office/drawing/2014/main" id="{4B4F8685-9E52-1ADF-11CC-8AA8450E7A43}"/>
              </a:ext>
            </a:extLst>
          </p:cNvPr>
          <p:cNvSpPr txBox="1"/>
          <p:nvPr/>
        </p:nvSpPr>
        <p:spPr>
          <a:xfrm>
            <a:off x="6198319" y="950810"/>
            <a:ext cx="5665435" cy="830997"/>
          </a:xfrm>
          <a:prstGeom prst="rect">
            <a:avLst/>
          </a:prstGeom>
          <a:noFill/>
        </p:spPr>
        <p:txBody>
          <a:bodyPr wrap="square" rtlCol="0">
            <a:spAutoFit/>
          </a:bodyPr>
          <a:lstStyle/>
          <a:p>
            <a:r>
              <a:rPr lang="en-US" sz="1600"/>
              <a:t>And here’s converting it to a Series, indexed by the dataframe’s column names (really X_train’s column names, ‘cause the target variable’s name doesn’t matter).</a:t>
            </a:r>
          </a:p>
        </p:txBody>
      </p:sp>
      <p:pic>
        <p:nvPicPr>
          <p:cNvPr id="7" name="Picture 6">
            <a:extLst>
              <a:ext uri="{FF2B5EF4-FFF2-40B4-BE49-F238E27FC236}">
                <a16:creationId xmlns:a16="http://schemas.microsoft.com/office/drawing/2014/main" id="{3EC9919A-B036-A2B1-35C5-50FBBC82B4AA}"/>
              </a:ext>
            </a:extLst>
          </p:cNvPr>
          <p:cNvPicPr>
            <a:picLocks noChangeAspect="1"/>
          </p:cNvPicPr>
          <p:nvPr/>
        </p:nvPicPr>
        <p:blipFill>
          <a:blip r:embed="rId4"/>
          <a:stretch>
            <a:fillRect/>
          </a:stretch>
        </p:blipFill>
        <p:spPr>
          <a:xfrm>
            <a:off x="6283424" y="2086183"/>
            <a:ext cx="5078700" cy="4527790"/>
          </a:xfrm>
          <a:prstGeom prst="rect">
            <a:avLst/>
          </a:prstGeom>
        </p:spPr>
      </p:pic>
    </p:spTree>
    <p:extLst>
      <p:ext uri="{BB962C8B-B14F-4D97-AF65-F5344CB8AC3E}">
        <p14:creationId xmlns:p14="http://schemas.microsoft.com/office/powerpoint/2010/main" val="42520227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272865" y="3624279"/>
            <a:ext cx="11359324" cy="584775"/>
          </a:xfrm>
          <a:prstGeom prst="rect">
            <a:avLst/>
          </a:prstGeom>
        </p:spPr>
        <p:txBody>
          <a:bodyPr wrap="square">
            <a:spAutoFit/>
          </a:bodyPr>
          <a:lstStyle/>
          <a:p>
            <a:r>
              <a:rPr lang="en-US" sz="1600"/>
              <a:t>model.fit(X</a:t>
            </a:r>
            <a:r>
              <a:rPr lang="en-US" sz="1600" baseline="-25000"/>
              <a:t>train</a:t>
            </a:r>
            <a:r>
              <a:rPr lang="en-US" sz="1600"/>
              <a:t>,Y</a:t>
            </a:r>
            <a:r>
              <a:rPr lang="en-US" sz="1600" baseline="-25000"/>
              <a:t>train</a:t>
            </a:r>
            <a:r>
              <a:rPr lang="en-US" sz="1600"/>
              <a:t>)		fits the classifier to the data.  Well, fits all the classifiers in the list to the data. And takes majority vote</a:t>
            </a:r>
          </a:p>
          <a:p>
            <a:r>
              <a:rPr lang="en-US" sz="1600"/>
              <a:t>			of all classifiers as the definitive prediction.    </a:t>
            </a:r>
          </a:p>
        </p:txBody>
      </p:sp>
      <p:sp>
        <p:nvSpPr>
          <p:cNvPr id="3" name="Rectangle 2">
            <a:extLst>
              <a:ext uri="{FF2B5EF4-FFF2-40B4-BE49-F238E27FC236}">
                <a16:creationId xmlns:a16="http://schemas.microsoft.com/office/drawing/2014/main" id="{C9FF0876-164E-442B-9B99-2C547C2A0238}"/>
              </a:ext>
            </a:extLst>
          </p:cNvPr>
          <p:cNvSpPr/>
          <p:nvPr/>
        </p:nvSpPr>
        <p:spPr>
          <a:xfrm>
            <a:off x="4281433" y="217255"/>
            <a:ext cx="2068515" cy="461665"/>
          </a:xfrm>
          <a:prstGeom prst="rect">
            <a:avLst/>
          </a:prstGeom>
        </p:spPr>
        <p:txBody>
          <a:bodyPr wrap="none">
            <a:spAutoFit/>
          </a:bodyPr>
          <a:lstStyle/>
          <a:p>
            <a:r>
              <a:rPr lang="en-US" sz="2400" b="1" u="sng">
                <a:solidFill>
                  <a:schemeClr val="tx1">
                    <a:lumMod val="95000"/>
                    <a:lumOff val="5000"/>
                  </a:schemeClr>
                </a:solidFill>
              </a:rPr>
              <a:t>sklearn: voting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272864" y="1057877"/>
            <a:ext cx="11178977" cy="584775"/>
          </a:xfrm>
          <a:prstGeom prst="rect">
            <a:avLst/>
          </a:prstGeom>
          <a:noFill/>
        </p:spPr>
        <p:txBody>
          <a:bodyPr wrap="square" rtlCol="0">
            <a:spAutoFit/>
          </a:bodyPr>
          <a:lstStyle/>
          <a:p>
            <a:r>
              <a:rPr lang="en-US" sz="1600"/>
              <a:t>Here’s some voting stuff.   And it can be applied to more things than just decision trees.  It can be applied to all classifier models, including neural networks, and other ensemble classifiers like adaboost, too. </a:t>
            </a:r>
          </a:p>
        </p:txBody>
      </p:sp>
      <p:sp>
        <p:nvSpPr>
          <p:cNvPr id="21" name="Rectangle 20">
            <a:extLst>
              <a:ext uri="{FF2B5EF4-FFF2-40B4-BE49-F238E27FC236}">
                <a16:creationId xmlns:a16="http://schemas.microsoft.com/office/drawing/2014/main" id="{340755F4-E71B-4914-983D-72096246A1B6}"/>
              </a:ext>
            </a:extLst>
          </p:cNvPr>
          <p:cNvSpPr/>
          <p:nvPr/>
        </p:nvSpPr>
        <p:spPr>
          <a:xfrm>
            <a:off x="272865" y="2289390"/>
            <a:ext cx="11511698" cy="1077218"/>
          </a:xfrm>
          <a:prstGeom prst="rect">
            <a:avLst/>
          </a:prstGeom>
        </p:spPr>
        <p:txBody>
          <a:bodyPr wrap="square">
            <a:spAutoFit/>
          </a:bodyPr>
          <a:lstStyle/>
          <a:p>
            <a:r>
              <a:rPr lang="en-US" sz="1600"/>
              <a:t>model = VotingClassifier(list_of_classifiers)		creates a voting classifier model object.  list_of_classifiers should be of form:</a:t>
            </a:r>
          </a:p>
          <a:p>
            <a:r>
              <a:rPr lang="en-US" sz="1600"/>
              <a:t>					list_of_classifiers = [(“name1”, classifier1), (“name2”, classifier2), …], where</a:t>
            </a:r>
          </a:p>
          <a:p>
            <a:r>
              <a:rPr lang="en-US" sz="1600"/>
              <a:t>					classifier1, say, is something like classifier1 = KNeighborsClassifier(n=2), or</a:t>
            </a:r>
          </a:p>
          <a:p>
            <a:r>
              <a:rPr lang="en-US" sz="1600"/>
              <a:t>					XGBClassifier().  </a:t>
            </a:r>
          </a:p>
        </p:txBody>
      </p:sp>
      <p:sp>
        <p:nvSpPr>
          <p:cNvPr id="9" name="TextBox 8">
            <a:extLst>
              <a:ext uri="{FF2B5EF4-FFF2-40B4-BE49-F238E27FC236}">
                <a16:creationId xmlns:a16="http://schemas.microsoft.com/office/drawing/2014/main" id="{BB0B12F5-5514-4CDD-8547-0D66306FFD7A}"/>
              </a:ext>
            </a:extLst>
          </p:cNvPr>
          <p:cNvSpPr txBox="1"/>
          <p:nvPr/>
        </p:nvSpPr>
        <p:spPr>
          <a:xfrm>
            <a:off x="272865" y="1947064"/>
            <a:ext cx="5626491" cy="338554"/>
          </a:xfrm>
          <a:prstGeom prst="rect">
            <a:avLst/>
          </a:prstGeom>
          <a:noFill/>
        </p:spPr>
        <p:txBody>
          <a:bodyPr wrap="square">
            <a:spAutoFit/>
          </a:bodyPr>
          <a:lstStyle/>
          <a:p>
            <a:r>
              <a:rPr lang="en-US" sz="1600" b="1"/>
              <a:t>from sklearn.ensemble import VotingClassifier</a:t>
            </a:r>
          </a:p>
        </p:txBody>
      </p:sp>
      <p:sp>
        <p:nvSpPr>
          <p:cNvPr id="16" name="Rectangle 15">
            <a:extLst>
              <a:ext uri="{FF2B5EF4-FFF2-40B4-BE49-F238E27FC236}">
                <a16:creationId xmlns:a16="http://schemas.microsoft.com/office/drawing/2014/main" id="{2CA02F02-0EAE-120B-547A-AEA27C5047A0}"/>
              </a:ext>
            </a:extLst>
          </p:cNvPr>
          <p:cNvSpPr/>
          <p:nvPr/>
        </p:nvSpPr>
        <p:spPr>
          <a:xfrm>
            <a:off x="272864" y="4359057"/>
            <a:ext cx="11359325" cy="584775"/>
          </a:xfrm>
          <a:prstGeom prst="rect">
            <a:avLst/>
          </a:prstGeom>
        </p:spPr>
        <p:txBody>
          <a:bodyPr wrap="square">
            <a:spAutoFit/>
          </a:bodyPr>
          <a:lstStyle/>
          <a:p>
            <a:r>
              <a:rPr lang="en-US" sz="1600"/>
              <a:t>model.predict(X</a:t>
            </a:r>
            <a:r>
              <a:rPr lang="en-US" sz="1600" baseline="-25000"/>
              <a:t>test</a:t>
            </a:r>
            <a:r>
              <a:rPr lang="en-US" sz="1600"/>
              <a:t>)			outputs value, Y</a:t>
            </a:r>
            <a:r>
              <a:rPr lang="en-US" sz="1600" baseline="-25000"/>
              <a:t>pred</a:t>
            </a:r>
            <a:r>
              <a:rPr lang="en-US" sz="1600"/>
              <a:t>, of fit evaluated at X</a:t>
            </a:r>
            <a:r>
              <a:rPr lang="en-US" sz="1600" baseline="-25000"/>
              <a:t>test</a:t>
            </a:r>
            <a:r>
              <a:rPr lang="en-US" sz="1600"/>
              <a:t>.  Seems that X</a:t>
            </a:r>
            <a:r>
              <a:rPr lang="en-US" sz="1600" baseline="-25000"/>
              <a:t>test</a:t>
            </a:r>
            <a:r>
              <a:rPr lang="en-US" sz="1600"/>
              <a:t> must be dataframe type.  And</a:t>
            </a:r>
          </a:p>
          <a:p>
            <a:r>
              <a:rPr lang="en-US" sz="1600"/>
              <a:t>				if X</a:t>
            </a:r>
            <a:r>
              <a:rPr lang="en-US" sz="1600" baseline="-25000"/>
              <a:t>test</a:t>
            </a:r>
            <a:r>
              <a:rPr lang="en-US" sz="1600"/>
              <a:t> has multiple rows, then Y</a:t>
            </a:r>
            <a:r>
              <a:rPr lang="en-US" sz="1600" baseline="-25000"/>
              <a:t>pred</a:t>
            </a:r>
            <a:r>
              <a:rPr lang="en-US" sz="1600"/>
              <a:t> will too.  </a:t>
            </a:r>
          </a:p>
        </p:txBody>
      </p:sp>
      <p:sp>
        <p:nvSpPr>
          <p:cNvPr id="17" name="Rectangle 16">
            <a:extLst>
              <a:ext uri="{FF2B5EF4-FFF2-40B4-BE49-F238E27FC236}">
                <a16:creationId xmlns:a16="http://schemas.microsoft.com/office/drawing/2014/main" id="{2982122B-DE4B-C2B1-7061-0CB8275E1947}"/>
              </a:ext>
            </a:extLst>
          </p:cNvPr>
          <p:cNvSpPr/>
          <p:nvPr/>
        </p:nvSpPr>
        <p:spPr>
          <a:xfrm>
            <a:off x="305444" y="5170998"/>
            <a:ext cx="11146398" cy="584775"/>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accuracy score, i.e., correct predictions/total predictions. Can also using training</a:t>
            </a:r>
          </a:p>
          <a:p>
            <a:r>
              <a:rPr lang="en-US" sz="1600"/>
              <a:t>				data to see how well the model fits </a:t>
            </a:r>
            <a:r>
              <a:rPr lang="en-US" sz="1600" i="1"/>
              <a:t>that</a:t>
            </a:r>
            <a:r>
              <a:rPr lang="en-US" sz="1600"/>
              <a:t>.</a:t>
            </a:r>
          </a:p>
        </p:txBody>
      </p:sp>
    </p:spTree>
    <p:extLst>
      <p:ext uri="{BB962C8B-B14F-4D97-AF65-F5344CB8AC3E}">
        <p14:creationId xmlns:p14="http://schemas.microsoft.com/office/powerpoint/2010/main" val="402286188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272864" y="3576654"/>
            <a:ext cx="11646271" cy="584775"/>
          </a:xfrm>
          <a:prstGeom prst="rect">
            <a:avLst/>
          </a:prstGeom>
        </p:spPr>
        <p:txBody>
          <a:bodyPr wrap="square">
            <a:spAutoFit/>
          </a:bodyPr>
          <a:lstStyle/>
          <a:p>
            <a:r>
              <a:rPr lang="en-US" sz="1600"/>
              <a:t>model.fit(X</a:t>
            </a:r>
            <a:r>
              <a:rPr lang="en-US" sz="1600" baseline="-25000"/>
              <a:t>train</a:t>
            </a:r>
            <a:r>
              <a:rPr lang="en-US" sz="1600"/>
              <a:t>,Y</a:t>
            </a:r>
            <a:r>
              <a:rPr lang="en-US" sz="1600" baseline="-25000"/>
              <a:t>train</a:t>
            </a:r>
            <a:r>
              <a:rPr lang="en-US" sz="1600"/>
              <a:t>)		fits the regressor to the data.  Well, fits all the regressors in the list to the data. And takes mean value of</a:t>
            </a:r>
          </a:p>
          <a:p>
            <a:r>
              <a:rPr lang="en-US" sz="1600"/>
              <a:t>			predictions of all regressors as the definitive prediction.    </a:t>
            </a:r>
          </a:p>
        </p:txBody>
      </p:sp>
      <p:sp>
        <p:nvSpPr>
          <p:cNvPr id="3" name="Rectangle 2">
            <a:extLst>
              <a:ext uri="{FF2B5EF4-FFF2-40B4-BE49-F238E27FC236}">
                <a16:creationId xmlns:a16="http://schemas.microsoft.com/office/drawing/2014/main" id="{C9FF0876-164E-442B-9B99-2C547C2A0238}"/>
              </a:ext>
            </a:extLst>
          </p:cNvPr>
          <p:cNvSpPr/>
          <p:nvPr/>
        </p:nvSpPr>
        <p:spPr>
          <a:xfrm>
            <a:off x="4281433" y="217255"/>
            <a:ext cx="2068515" cy="461665"/>
          </a:xfrm>
          <a:prstGeom prst="rect">
            <a:avLst/>
          </a:prstGeom>
        </p:spPr>
        <p:txBody>
          <a:bodyPr wrap="none">
            <a:spAutoFit/>
          </a:bodyPr>
          <a:lstStyle/>
          <a:p>
            <a:r>
              <a:rPr lang="en-US" sz="2400" b="1" u="sng">
                <a:solidFill>
                  <a:schemeClr val="tx1">
                    <a:lumMod val="95000"/>
                    <a:lumOff val="5000"/>
                  </a:schemeClr>
                </a:solidFill>
              </a:rPr>
              <a:t>sklearn: voting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272865" y="1057877"/>
            <a:ext cx="11511698" cy="584775"/>
          </a:xfrm>
          <a:prstGeom prst="rect">
            <a:avLst/>
          </a:prstGeom>
          <a:noFill/>
        </p:spPr>
        <p:txBody>
          <a:bodyPr wrap="square" rtlCol="0">
            <a:spAutoFit/>
          </a:bodyPr>
          <a:lstStyle/>
          <a:p>
            <a:r>
              <a:rPr lang="en-US" sz="1600"/>
              <a:t>Here’s some voting stuff. And it can be applied to more things than just decision trees.  It can be applied to all regressor models, including neural networks, and other ensemble regressors like adaboost, too. </a:t>
            </a:r>
          </a:p>
        </p:txBody>
      </p:sp>
      <p:sp>
        <p:nvSpPr>
          <p:cNvPr id="21" name="Rectangle 20">
            <a:extLst>
              <a:ext uri="{FF2B5EF4-FFF2-40B4-BE49-F238E27FC236}">
                <a16:creationId xmlns:a16="http://schemas.microsoft.com/office/drawing/2014/main" id="{340755F4-E71B-4914-983D-72096246A1B6}"/>
              </a:ext>
            </a:extLst>
          </p:cNvPr>
          <p:cNvSpPr/>
          <p:nvPr/>
        </p:nvSpPr>
        <p:spPr>
          <a:xfrm>
            <a:off x="272865" y="2241765"/>
            <a:ext cx="11511698" cy="1077218"/>
          </a:xfrm>
          <a:prstGeom prst="rect">
            <a:avLst/>
          </a:prstGeom>
        </p:spPr>
        <p:txBody>
          <a:bodyPr wrap="square">
            <a:spAutoFit/>
          </a:bodyPr>
          <a:lstStyle/>
          <a:p>
            <a:r>
              <a:rPr lang="en-US" sz="1600"/>
              <a:t>model = VotingRegressor(list_of_regressors)		creates a voting regressor model object.  list_of_regressors should be of form:</a:t>
            </a:r>
          </a:p>
          <a:p>
            <a:r>
              <a:rPr lang="en-US" sz="1600"/>
              <a:t>					list_of_regressors = [(“name1”, regressor1), (“name2”, regressor2), …], where</a:t>
            </a:r>
          </a:p>
          <a:p>
            <a:r>
              <a:rPr lang="en-US" sz="1600"/>
              <a:t>					regressor1, say, is something like regressor1 = LinearRegressor(), or</a:t>
            </a:r>
          </a:p>
          <a:p>
            <a:r>
              <a:rPr lang="en-US" sz="1600"/>
              <a:t>					XGBRegressor().  </a:t>
            </a:r>
          </a:p>
        </p:txBody>
      </p:sp>
      <p:sp>
        <p:nvSpPr>
          <p:cNvPr id="9" name="TextBox 8">
            <a:extLst>
              <a:ext uri="{FF2B5EF4-FFF2-40B4-BE49-F238E27FC236}">
                <a16:creationId xmlns:a16="http://schemas.microsoft.com/office/drawing/2014/main" id="{BB0B12F5-5514-4CDD-8547-0D66306FFD7A}"/>
              </a:ext>
            </a:extLst>
          </p:cNvPr>
          <p:cNvSpPr txBox="1"/>
          <p:nvPr/>
        </p:nvSpPr>
        <p:spPr>
          <a:xfrm>
            <a:off x="272865" y="1899439"/>
            <a:ext cx="5626491" cy="338554"/>
          </a:xfrm>
          <a:prstGeom prst="rect">
            <a:avLst/>
          </a:prstGeom>
          <a:noFill/>
        </p:spPr>
        <p:txBody>
          <a:bodyPr wrap="square">
            <a:spAutoFit/>
          </a:bodyPr>
          <a:lstStyle/>
          <a:p>
            <a:r>
              <a:rPr lang="en-US" sz="1600" b="1"/>
              <a:t>from sklearn.ensemble import VotingRegressor</a:t>
            </a:r>
          </a:p>
        </p:txBody>
      </p:sp>
      <p:sp>
        <p:nvSpPr>
          <p:cNvPr id="16" name="Rectangle 15">
            <a:extLst>
              <a:ext uri="{FF2B5EF4-FFF2-40B4-BE49-F238E27FC236}">
                <a16:creationId xmlns:a16="http://schemas.microsoft.com/office/drawing/2014/main" id="{2CA02F02-0EAE-120B-547A-AEA27C5047A0}"/>
              </a:ext>
            </a:extLst>
          </p:cNvPr>
          <p:cNvSpPr/>
          <p:nvPr/>
        </p:nvSpPr>
        <p:spPr>
          <a:xfrm>
            <a:off x="272864" y="4311432"/>
            <a:ext cx="11359325" cy="584775"/>
          </a:xfrm>
          <a:prstGeom prst="rect">
            <a:avLst/>
          </a:prstGeom>
        </p:spPr>
        <p:txBody>
          <a:bodyPr wrap="square">
            <a:spAutoFit/>
          </a:bodyPr>
          <a:lstStyle/>
          <a:p>
            <a:r>
              <a:rPr lang="en-US" sz="1600"/>
              <a:t>model.predict(X</a:t>
            </a:r>
            <a:r>
              <a:rPr lang="en-US" sz="1600" baseline="-25000"/>
              <a:t>test</a:t>
            </a:r>
            <a:r>
              <a:rPr lang="en-US" sz="1600"/>
              <a:t>)			outputs value, Y</a:t>
            </a:r>
            <a:r>
              <a:rPr lang="en-US" sz="1600" baseline="-25000"/>
              <a:t>pred</a:t>
            </a:r>
            <a:r>
              <a:rPr lang="en-US" sz="1600"/>
              <a:t>, of fit evaluated at X</a:t>
            </a:r>
            <a:r>
              <a:rPr lang="en-US" sz="1600" baseline="-25000"/>
              <a:t>test</a:t>
            </a:r>
            <a:r>
              <a:rPr lang="en-US" sz="1600"/>
              <a:t>.  Seems that X</a:t>
            </a:r>
            <a:r>
              <a:rPr lang="en-US" sz="1600" baseline="-25000"/>
              <a:t>test</a:t>
            </a:r>
            <a:r>
              <a:rPr lang="en-US" sz="1600"/>
              <a:t> must be dataframe type.  And</a:t>
            </a:r>
          </a:p>
          <a:p>
            <a:r>
              <a:rPr lang="en-US" sz="1600"/>
              <a:t>				if X</a:t>
            </a:r>
            <a:r>
              <a:rPr lang="en-US" sz="1600" baseline="-25000"/>
              <a:t>test</a:t>
            </a:r>
            <a:r>
              <a:rPr lang="en-US" sz="1600"/>
              <a:t> has multiple rows, then Y</a:t>
            </a:r>
            <a:r>
              <a:rPr lang="en-US" sz="1600" baseline="-25000"/>
              <a:t>pred</a:t>
            </a:r>
            <a:r>
              <a:rPr lang="en-US" sz="1600"/>
              <a:t> will too.  </a:t>
            </a:r>
          </a:p>
        </p:txBody>
      </p:sp>
      <p:sp>
        <p:nvSpPr>
          <p:cNvPr id="17" name="Rectangle 16">
            <a:extLst>
              <a:ext uri="{FF2B5EF4-FFF2-40B4-BE49-F238E27FC236}">
                <a16:creationId xmlns:a16="http://schemas.microsoft.com/office/drawing/2014/main" id="{2982122B-DE4B-C2B1-7061-0CB8275E1947}"/>
              </a:ext>
            </a:extLst>
          </p:cNvPr>
          <p:cNvSpPr/>
          <p:nvPr/>
        </p:nvSpPr>
        <p:spPr>
          <a:xfrm>
            <a:off x="305444" y="5123373"/>
            <a:ext cx="11146398" cy="338554"/>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R</a:t>
            </a:r>
            <a:r>
              <a:rPr lang="en-US" sz="1600" baseline="30000"/>
              <a:t>2</a:t>
            </a:r>
            <a:r>
              <a:rPr lang="en-US" sz="1600"/>
              <a:t> score.  Can also using training data to see how well the model fits </a:t>
            </a:r>
            <a:r>
              <a:rPr lang="en-US" sz="1600" i="1"/>
              <a:t>that</a:t>
            </a:r>
            <a:r>
              <a:rPr lang="en-US" sz="1600"/>
              <a:t>.</a:t>
            </a:r>
          </a:p>
        </p:txBody>
      </p:sp>
    </p:spTree>
    <p:extLst>
      <p:ext uri="{BB962C8B-B14F-4D97-AF65-F5344CB8AC3E}">
        <p14:creationId xmlns:p14="http://schemas.microsoft.com/office/powerpoint/2010/main" val="120801032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281433" y="217255"/>
            <a:ext cx="2068515" cy="461665"/>
          </a:xfrm>
          <a:prstGeom prst="rect">
            <a:avLst/>
          </a:prstGeom>
        </p:spPr>
        <p:txBody>
          <a:bodyPr wrap="none">
            <a:spAutoFit/>
          </a:bodyPr>
          <a:lstStyle/>
          <a:p>
            <a:r>
              <a:rPr lang="en-US" sz="2400" b="1" u="sng">
                <a:solidFill>
                  <a:schemeClr val="tx1">
                    <a:lumMod val="95000"/>
                    <a:lumOff val="5000"/>
                  </a:schemeClr>
                </a:solidFill>
              </a:rPr>
              <a:t>sklearn: voting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272865" y="1057877"/>
            <a:ext cx="10252260" cy="584775"/>
          </a:xfrm>
          <a:prstGeom prst="rect">
            <a:avLst/>
          </a:prstGeom>
          <a:noFill/>
        </p:spPr>
        <p:txBody>
          <a:bodyPr wrap="square" rtlCol="0">
            <a:spAutoFit/>
          </a:bodyPr>
          <a:lstStyle/>
          <a:p>
            <a:r>
              <a:rPr lang="en-US" sz="1600"/>
              <a:t>Here’s an example.  Unfortunately the .fit and .predict methods are buried in the DB.plotdecisionboundaries method.  But will say that I had to define the models knn_2,5,10, outside the list, and </a:t>
            </a:r>
            <a:r>
              <a:rPr lang="en-US" sz="1600" i="1"/>
              <a:t>then</a:t>
            </a:r>
            <a:r>
              <a:rPr lang="en-US" sz="1600"/>
              <a:t> put them in the list.  First is classifier,</a:t>
            </a:r>
          </a:p>
        </p:txBody>
      </p:sp>
      <p:pic>
        <p:nvPicPr>
          <p:cNvPr id="5" name="Picture 4">
            <a:extLst>
              <a:ext uri="{FF2B5EF4-FFF2-40B4-BE49-F238E27FC236}">
                <a16:creationId xmlns:a16="http://schemas.microsoft.com/office/drawing/2014/main" id="{592C591E-DA5E-47A2-4D7E-2A5385834A58}"/>
              </a:ext>
            </a:extLst>
          </p:cNvPr>
          <p:cNvPicPr>
            <a:picLocks noChangeAspect="1"/>
          </p:cNvPicPr>
          <p:nvPr/>
        </p:nvPicPr>
        <p:blipFill>
          <a:blip r:embed="rId3"/>
          <a:stretch>
            <a:fillRect/>
          </a:stretch>
        </p:blipFill>
        <p:spPr>
          <a:xfrm>
            <a:off x="351966" y="1889214"/>
            <a:ext cx="6573167" cy="1066949"/>
          </a:xfrm>
          <a:prstGeom prst="rect">
            <a:avLst/>
          </a:prstGeom>
        </p:spPr>
      </p:pic>
      <p:pic>
        <p:nvPicPr>
          <p:cNvPr id="6" name="Picture 5">
            <a:extLst>
              <a:ext uri="{FF2B5EF4-FFF2-40B4-BE49-F238E27FC236}">
                <a16:creationId xmlns:a16="http://schemas.microsoft.com/office/drawing/2014/main" id="{1AF90A46-500D-DF35-9FEB-A3894E751BCC}"/>
              </a:ext>
            </a:extLst>
          </p:cNvPr>
          <p:cNvPicPr>
            <a:picLocks noChangeAspect="1"/>
          </p:cNvPicPr>
          <p:nvPr/>
        </p:nvPicPr>
        <p:blipFill>
          <a:blip r:embed="rId4"/>
          <a:stretch>
            <a:fillRect/>
          </a:stretch>
        </p:blipFill>
        <p:spPr>
          <a:xfrm>
            <a:off x="351966" y="3738490"/>
            <a:ext cx="5468113" cy="1038370"/>
          </a:xfrm>
          <a:prstGeom prst="rect">
            <a:avLst/>
          </a:prstGeom>
        </p:spPr>
      </p:pic>
      <p:sp>
        <p:nvSpPr>
          <p:cNvPr id="7" name="TextBox 6">
            <a:extLst>
              <a:ext uri="{FF2B5EF4-FFF2-40B4-BE49-F238E27FC236}">
                <a16:creationId xmlns:a16="http://schemas.microsoft.com/office/drawing/2014/main" id="{C4BE296E-D2F8-83F9-A774-4670966C28F8}"/>
              </a:ext>
            </a:extLst>
          </p:cNvPr>
          <p:cNvSpPr txBox="1"/>
          <p:nvPr/>
        </p:nvSpPr>
        <p:spPr>
          <a:xfrm>
            <a:off x="330319" y="3332795"/>
            <a:ext cx="5582109" cy="338554"/>
          </a:xfrm>
          <a:prstGeom prst="rect">
            <a:avLst/>
          </a:prstGeom>
          <a:noFill/>
        </p:spPr>
        <p:txBody>
          <a:bodyPr wrap="square" rtlCol="0">
            <a:spAutoFit/>
          </a:bodyPr>
          <a:lstStyle/>
          <a:p>
            <a:r>
              <a:rPr lang="en-US" sz="1600"/>
              <a:t>and this is regressor,</a:t>
            </a:r>
          </a:p>
        </p:txBody>
      </p:sp>
    </p:spTree>
    <p:extLst>
      <p:ext uri="{BB962C8B-B14F-4D97-AF65-F5344CB8AC3E}">
        <p14:creationId xmlns:p14="http://schemas.microsoft.com/office/powerpoint/2010/main" val="293439147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42309" y="153847"/>
            <a:ext cx="2264723" cy="461665"/>
          </a:xfrm>
          <a:prstGeom prst="rect">
            <a:avLst/>
          </a:prstGeom>
        </p:spPr>
        <p:txBody>
          <a:bodyPr wrap="none">
            <a:spAutoFit/>
          </a:bodyPr>
          <a:lstStyle/>
          <a:p>
            <a:r>
              <a:rPr lang="en-US" sz="2400" b="1" u="sng">
                <a:solidFill>
                  <a:srgbClr val="00B050"/>
                </a:solidFill>
              </a:rPr>
              <a:t>sklearn: bagging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272865" y="1057877"/>
            <a:ext cx="8015730" cy="338554"/>
          </a:xfrm>
          <a:prstGeom prst="rect">
            <a:avLst/>
          </a:prstGeom>
          <a:noFill/>
        </p:spPr>
        <p:txBody>
          <a:bodyPr wrap="square" rtlCol="0">
            <a:spAutoFit/>
          </a:bodyPr>
          <a:lstStyle/>
          <a:p>
            <a:r>
              <a:rPr lang="en-US" sz="1600"/>
              <a:t>Here’s some bagging stuff.   And it can be applied to more things than just decision trees. </a:t>
            </a:r>
          </a:p>
        </p:txBody>
      </p:sp>
      <p:sp>
        <p:nvSpPr>
          <p:cNvPr id="21" name="Rectangle 20">
            <a:extLst>
              <a:ext uri="{FF2B5EF4-FFF2-40B4-BE49-F238E27FC236}">
                <a16:creationId xmlns:a16="http://schemas.microsoft.com/office/drawing/2014/main" id="{340755F4-E71B-4914-983D-72096246A1B6}"/>
              </a:ext>
            </a:extLst>
          </p:cNvPr>
          <p:cNvSpPr/>
          <p:nvPr/>
        </p:nvSpPr>
        <p:spPr>
          <a:xfrm>
            <a:off x="272866" y="1946490"/>
            <a:ext cx="10463960" cy="338554"/>
          </a:xfrm>
          <a:prstGeom prst="rect">
            <a:avLst/>
          </a:prstGeom>
        </p:spPr>
        <p:txBody>
          <a:bodyPr wrap="square">
            <a:spAutoFit/>
          </a:bodyPr>
          <a:lstStyle/>
          <a:p>
            <a:r>
              <a:rPr lang="en-US" sz="1600"/>
              <a:t>model = BaggingClassifier()		creates a bagging model object.  It takes plenty of arguments. </a:t>
            </a:r>
          </a:p>
        </p:txBody>
      </p:sp>
      <p:sp>
        <p:nvSpPr>
          <p:cNvPr id="9" name="TextBox 8">
            <a:extLst>
              <a:ext uri="{FF2B5EF4-FFF2-40B4-BE49-F238E27FC236}">
                <a16:creationId xmlns:a16="http://schemas.microsoft.com/office/drawing/2014/main" id="{BB0B12F5-5514-4CDD-8547-0D66306FFD7A}"/>
              </a:ext>
            </a:extLst>
          </p:cNvPr>
          <p:cNvSpPr txBox="1"/>
          <p:nvPr/>
        </p:nvSpPr>
        <p:spPr>
          <a:xfrm>
            <a:off x="272865" y="1604164"/>
            <a:ext cx="5626491" cy="338554"/>
          </a:xfrm>
          <a:prstGeom prst="rect">
            <a:avLst/>
          </a:prstGeom>
          <a:noFill/>
        </p:spPr>
        <p:txBody>
          <a:bodyPr wrap="square">
            <a:spAutoFit/>
          </a:bodyPr>
          <a:lstStyle/>
          <a:p>
            <a:r>
              <a:rPr lang="en-US" sz="1600" b="1"/>
              <a:t>from sklearn.ensemble import BaggingClassifier</a:t>
            </a:r>
          </a:p>
        </p:txBody>
      </p:sp>
      <p:sp>
        <p:nvSpPr>
          <p:cNvPr id="6" name="TextBox 5">
            <a:extLst>
              <a:ext uri="{FF2B5EF4-FFF2-40B4-BE49-F238E27FC236}">
                <a16:creationId xmlns:a16="http://schemas.microsoft.com/office/drawing/2014/main" id="{3774AF95-DF4E-4FF2-CE9C-08EF453D9A0B}"/>
              </a:ext>
            </a:extLst>
          </p:cNvPr>
          <p:cNvSpPr txBox="1"/>
          <p:nvPr/>
        </p:nvSpPr>
        <p:spPr>
          <a:xfrm>
            <a:off x="983226" y="2401029"/>
            <a:ext cx="7787149" cy="307777"/>
          </a:xfrm>
          <a:prstGeom prst="rect">
            <a:avLst/>
          </a:prstGeom>
          <a:noFill/>
        </p:spPr>
        <p:txBody>
          <a:bodyPr wrap="square">
            <a:spAutoFit/>
          </a:bodyPr>
          <a:lstStyle/>
          <a:p>
            <a:r>
              <a:rPr lang="en-US" sz="1400" b="1"/>
              <a:t>base_estimator = classifier object</a:t>
            </a:r>
            <a:r>
              <a:rPr lang="en-US" sz="1400"/>
              <a:t>		this can be DecisionTreeClassifier(arguments), etc. </a:t>
            </a:r>
          </a:p>
        </p:txBody>
      </p:sp>
      <p:sp>
        <p:nvSpPr>
          <p:cNvPr id="7" name="TextBox 6">
            <a:extLst>
              <a:ext uri="{FF2B5EF4-FFF2-40B4-BE49-F238E27FC236}">
                <a16:creationId xmlns:a16="http://schemas.microsoft.com/office/drawing/2014/main" id="{9B4238A8-9EBC-7A57-6053-9707EBC6C49B}"/>
              </a:ext>
            </a:extLst>
          </p:cNvPr>
          <p:cNvSpPr txBox="1"/>
          <p:nvPr/>
        </p:nvSpPr>
        <p:spPr>
          <a:xfrm>
            <a:off x="998961" y="2726504"/>
            <a:ext cx="8136701" cy="307777"/>
          </a:xfrm>
          <a:prstGeom prst="rect">
            <a:avLst/>
          </a:prstGeom>
          <a:noFill/>
        </p:spPr>
        <p:txBody>
          <a:bodyPr wrap="square">
            <a:spAutoFit/>
          </a:bodyPr>
          <a:lstStyle/>
          <a:p>
            <a:r>
              <a:rPr lang="en-US" sz="1400" b="1"/>
              <a:t>n_estimators = n</a:t>
            </a:r>
            <a:r>
              <a:rPr lang="en-US" sz="1400"/>
              <a:t>		this is number of classifiers in the bag. </a:t>
            </a:r>
          </a:p>
        </p:txBody>
      </p:sp>
      <p:sp>
        <p:nvSpPr>
          <p:cNvPr id="8" name="TextBox 7">
            <a:extLst>
              <a:ext uri="{FF2B5EF4-FFF2-40B4-BE49-F238E27FC236}">
                <a16:creationId xmlns:a16="http://schemas.microsoft.com/office/drawing/2014/main" id="{0A23BE9F-2FD5-7225-4DE5-43C0C6E6117F}"/>
              </a:ext>
            </a:extLst>
          </p:cNvPr>
          <p:cNvSpPr txBox="1"/>
          <p:nvPr/>
        </p:nvSpPr>
        <p:spPr>
          <a:xfrm>
            <a:off x="983226" y="4861746"/>
            <a:ext cx="8947356" cy="307777"/>
          </a:xfrm>
          <a:prstGeom prst="rect">
            <a:avLst/>
          </a:prstGeom>
          <a:noFill/>
        </p:spPr>
        <p:txBody>
          <a:bodyPr wrap="square">
            <a:spAutoFit/>
          </a:bodyPr>
          <a:lstStyle/>
          <a:p>
            <a:r>
              <a:rPr lang="en-US" sz="1400" b="1"/>
              <a:t>oob_score = True</a:t>
            </a:r>
            <a:r>
              <a:rPr lang="en-US" sz="1400"/>
              <a:t>		This sets the testing samples to be the out-of-bag samples.  Default is False.</a:t>
            </a:r>
            <a:endParaRPr lang="en-US" sz="1600"/>
          </a:p>
        </p:txBody>
      </p:sp>
      <p:sp>
        <p:nvSpPr>
          <p:cNvPr id="10" name="TextBox 9">
            <a:extLst>
              <a:ext uri="{FF2B5EF4-FFF2-40B4-BE49-F238E27FC236}">
                <a16:creationId xmlns:a16="http://schemas.microsoft.com/office/drawing/2014/main" id="{CE2026DE-8548-BDE7-CADB-6113A496204A}"/>
              </a:ext>
            </a:extLst>
          </p:cNvPr>
          <p:cNvSpPr txBox="1"/>
          <p:nvPr/>
        </p:nvSpPr>
        <p:spPr>
          <a:xfrm>
            <a:off x="998961" y="3058113"/>
            <a:ext cx="10504782" cy="523220"/>
          </a:xfrm>
          <a:prstGeom prst="rect">
            <a:avLst/>
          </a:prstGeom>
          <a:noFill/>
        </p:spPr>
        <p:txBody>
          <a:bodyPr wrap="square">
            <a:spAutoFit/>
          </a:bodyPr>
          <a:lstStyle/>
          <a:p>
            <a:r>
              <a:rPr lang="en-US" sz="1400" b="1"/>
              <a:t>max_samples = n</a:t>
            </a:r>
            <a:r>
              <a:rPr lang="en-US" sz="1400"/>
              <a:t>		n is number of data rows to be sampled.  n can also be a fraction (of rows to be sampled).  I guess it</a:t>
            </a:r>
          </a:p>
          <a:p>
            <a:r>
              <a:rPr lang="en-US" sz="1400"/>
              <a:t>			samples these at random.  </a:t>
            </a:r>
          </a:p>
        </p:txBody>
      </p:sp>
      <p:sp>
        <p:nvSpPr>
          <p:cNvPr id="11" name="TextBox 10">
            <a:extLst>
              <a:ext uri="{FF2B5EF4-FFF2-40B4-BE49-F238E27FC236}">
                <a16:creationId xmlns:a16="http://schemas.microsoft.com/office/drawing/2014/main" id="{B0394E2D-F60D-8058-33F6-9B6E5AA9610D}"/>
              </a:ext>
            </a:extLst>
          </p:cNvPr>
          <p:cNvSpPr txBox="1"/>
          <p:nvPr/>
        </p:nvSpPr>
        <p:spPr>
          <a:xfrm>
            <a:off x="983226" y="3580612"/>
            <a:ext cx="10733444" cy="523220"/>
          </a:xfrm>
          <a:prstGeom prst="rect">
            <a:avLst/>
          </a:prstGeom>
          <a:noFill/>
        </p:spPr>
        <p:txBody>
          <a:bodyPr wrap="square">
            <a:spAutoFit/>
          </a:bodyPr>
          <a:lstStyle/>
          <a:p>
            <a:r>
              <a:rPr lang="en-US" sz="1400" b="1"/>
              <a:t>max_features = n</a:t>
            </a:r>
            <a:r>
              <a:rPr lang="en-US" sz="1400"/>
              <a:t>		n is number of features to be sampled.  n can also be a fraction (of features to be sampled).  I guess these</a:t>
            </a:r>
          </a:p>
          <a:p>
            <a:r>
              <a:rPr lang="en-US" sz="1400"/>
              <a:t>			are sampled at random?  </a:t>
            </a:r>
          </a:p>
        </p:txBody>
      </p:sp>
      <p:sp>
        <p:nvSpPr>
          <p:cNvPr id="12" name="TextBox 11">
            <a:extLst>
              <a:ext uri="{FF2B5EF4-FFF2-40B4-BE49-F238E27FC236}">
                <a16:creationId xmlns:a16="http://schemas.microsoft.com/office/drawing/2014/main" id="{C2F9CFA0-5578-1D5F-A2A2-571CFEEB1524}"/>
              </a:ext>
            </a:extLst>
          </p:cNvPr>
          <p:cNvSpPr txBox="1"/>
          <p:nvPr/>
        </p:nvSpPr>
        <p:spPr>
          <a:xfrm>
            <a:off x="998961" y="4096693"/>
            <a:ext cx="6886696" cy="307777"/>
          </a:xfrm>
          <a:prstGeom prst="rect">
            <a:avLst/>
          </a:prstGeom>
          <a:noFill/>
        </p:spPr>
        <p:txBody>
          <a:bodyPr wrap="square">
            <a:spAutoFit/>
          </a:bodyPr>
          <a:lstStyle/>
          <a:p>
            <a:r>
              <a:rPr lang="en-US" sz="1400" b="1"/>
              <a:t>bootstrap = “True”, “False”</a:t>
            </a:r>
            <a:r>
              <a:rPr lang="en-US" sz="1400"/>
              <a:t>	whether to sample rows with replacement or not.  </a:t>
            </a:r>
          </a:p>
        </p:txBody>
      </p:sp>
      <p:sp>
        <p:nvSpPr>
          <p:cNvPr id="13" name="TextBox 12">
            <a:extLst>
              <a:ext uri="{FF2B5EF4-FFF2-40B4-BE49-F238E27FC236}">
                <a16:creationId xmlns:a16="http://schemas.microsoft.com/office/drawing/2014/main" id="{D08FE9A8-5EEB-A833-818E-90188AB2B08B}"/>
              </a:ext>
            </a:extLst>
          </p:cNvPr>
          <p:cNvSpPr txBox="1"/>
          <p:nvPr/>
        </p:nvSpPr>
        <p:spPr>
          <a:xfrm>
            <a:off x="998961" y="4510499"/>
            <a:ext cx="8036885" cy="307777"/>
          </a:xfrm>
          <a:prstGeom prst="rect">
            <a:avLst/>
          </a:prstGeom>
          <a:noFill/>
        </p:spPr>
        <p:txBody>
          <a:bodyPr wrap="square">
            <a:spAutoFit/>
          </a:bodyPr>
          <a:lstStyle/>
          <a:p>
            <a:r>
              <a:rPr lang="en-US" sz="1400" b="1"/>
              <a:t>bootstrap_features = “True”, “False”</a:t>
            </a:r>
            <a:r>
              <a:rPr lang="en-US" sz="1400"/>
              <a:t>		whether to sample features with replacement or not.</a:t>
            </a:r>
          </a:p>
        </p:txBody>
      </p:sp>
    </p:spTree>
    <p:extLst>
      <p:ext uri="{BB962C8B-B14F-4D97-AF65-F5344CB8AC3E}">
        <p14:creationId xmlns:p14="http://schemas.microsoft.com/office/powerpoint/2010/main" val="177804778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308326" y="2169884"/>
            <a:ext cx="11359324" cy="584775"/>
          </a:xfrm>
          <a:prstGeom prst="rect">
            <a:avLst/>
          </a:prstGeom>
        </p:spPr>
        <p:txBody>
          <a:bodyPr wrap="square">
            <a:spAutoFit/>
          </a:bodyPr>
          <a:lstStyle/>
          <a:p>
            <a:r>
              <a:rPr lang="en-US" sz="1600"/>
              <a:t>model.fit(X</a:t>
            </a:r>
            <a:r>
              <a:rPr lang="en-US" sz="1600" baseline="-25000"/>
              <a:t>train</a:t>
            </a:r>
            <a:r>
              <a:rPr lang="en-US" sz="1600"/>
              <a:t>,Y</a:t>
            </a:r>
            <a:r>
              <a:rPr lang="en-US" sz="1600" baseline="-25000"/>
              <a:t>train</a:t>
            </a:r>
            <a:r>
              <a:rPr lang="en-US" sz="1600"/>
              <a:t>)			creates a decision tree fit based on independent data X</a:t>
            </a:r>
            <a:r>
              <a:rPr lang="en-US" sz="1600" baseline="-25000"/>
              <a:t>train</a:t>
            </a:r>
            <a:r>
              <a:rPr lang="en-US" sz="1600"/>
              <a:t>, and dependent data Y</a:t>
            </a:r>
            <a:r>
              <a:rPr lang="en-US" sz="1600" baseline="-25000"/>
              <a:t>train</a:t>
            </a:r>
            <a:r>
              <a:rPr lang="en-US" sz="1600"/>
              <a:t>.</a:t>
            </a:r>
          </a:p>
          <a:p>
            <a:r>
              <a:rPr lang="en-US" sz="1600"/>
              <a:t>				Looks like X</a:t>
            </a:r>
            <a:r>
              <a:rPr lang="en-US" sz="1600" baseline="-25000"/>
              <a:t>train</a:t>
            </a:r>
            <a:r>
              <a:rPr lang="en-US" sz="1600"/>
              <a:t> must be dataframe type.  And Y</a:t>
            </a:r>
            <a:r>
              <a:rPr lang="en-US" sz="1600" baseline="-25000"/>
              <a:t>train</a:t>
            </a:r>
            <a:r>
              <a:rPr lang="en-US" sz="1600"/>
              <a:t> will be series type.  </a:t>
            </a:r>
          </a:p>
        </p:txBody>
      </p:sp>
      <p:sp>
        <p:nvSpPr>
          <p:cNvPr id="3" name="Rectangle 2">
            <a:extLst>
              <a:ext uri="{FF2B5EF4-FFF2-40B4-BE49-F238E27FC236}">
                <a16:creationId xmlns:a16="http://schemas.microsoft.com/office/drawing/2014/main" id="{C9FF0876-164E-442B-9B99-2C547C2A0238}"/>
              </a:ext>
            </a:extLst>
          </p:cNvPr>
          <p:cNvSpPr/>
          <p:nvPr/>
        </p:nvSpPr>
        <p:spPr>
          <a:xfrm>
            <a:off x="4442309" y="153847"/>
            <a:ext cx="2264723" cy="461665"/>
          </a:xfrm>
          <a:prstGeom prst="rect">
            <a:avLst/>
          </a:prstGeom>
        </p:spPr>
        <p:txBody>
          <a:bodyPr wrap="none">
            <a:spAutoFit/>
          </a:bodyPr>
          <a:lstStyle/>
          <a:p>
            <a:r>
              <a:rPr lang="en-US" sz="2400" b="1" u="sng">
                <a:solidFill>
                  <a:srgbClr val="00B050"/>
                </a:solidFill>
              </a:rPr>
              <a:t>sklearn: bagging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272865" y="1057877"/>
            <a:ext cx="8015730" cy="338554"/>
          </a:xfrm>
          <a:prstGeom prst="rect">
            <a:avLst/>
          </a:prstGeom>
          <a:noFill/>
        </p:spPr>
        <p:txBody>
          <a:bodyPr wrap="square" rtlCol="0">
            <a:spAutoFit/>
          </a:bodyPr>
          <a:lstStyle/>
          <a:p>
            <a:r>
              <a:rPr lang="en-US" sz="1600"/>
              <a:t>Here’s some bagging stuff.   And it can be applied to more things than just decision trees. </a:t>
            </a:r>
          </a:p>
        </p:txBody>
      </p:sp>
      <p:sp>
        <p:nvSpPr>
          <p:cNvPr id="9" name="TextBox 8">
            <a:extLst>
              <a:ext uri="{FF2B5EF4-FFF2-40B4-BE49-F238E27FC236}">
                <a16:creationId xmlns:a16="http://schemas.microsoft.com/office/drawing/2014/main" id="{BB0B12F5-5514-4CDD-8547-0D66306FFD7A}"/>
              </a:ext>
            </a:extLst>
          </p:cNvPr>
          <p:cNvSpPr txBox="1"/>
          <p:nvPr/>
        </p:nvSpPr>
        <p:spPr>
          <a:xfrm>
            <a:off x="272865" y="1604164"/>
            <a:ext cx="5626491" cy="338554"/>
          </a:xfrm>
          <a:prstGeom prst="rect">
            <a:avLst/>
          </a:prstGeom>
          <a:noFill/>
        </p:spPr>
        <p:txBody>
          <a:bodyPr wrap="square">
            <a:spAutoFit/>
          </a:bodyPr>
          <a:lstStyle/>
          <a:p>
            <a:r>
              <a:rPr lang="en-US" sz="1600" b="1"/>
              <a:t>from sklearn.ensemble import BaggingClassifier</a:t>
            </a:r>
          </a:p>
        </p:txBody>
      </p:sp>
      <p:sp>
        <p:nvSpPr>
          <p:cNvPr id="14" name="Rectangle 13">
            <a:extLst>
              <a:ext uri="{FF2B5EF4-FFF2-40B4-BE49-F238E27FC236}">
                <a16:creationId xmlns:a16="http://schemas.microsoft.com/office/drawing/2014/main" id="{83C5C1B2-1A52-2E64-35A9-1E8A5EF093B6}"/>
              </a:ext>
            </a:extLst>
          </p:cNvPr>
          <p:cNvSpPr/>
          <p:nvPr/>
        </p:nvSpPr>
        <p:spPr>
          <a:xfrm>
            <a:off x="308325" y="3136612"/>
            <a:ext cx="11359325" cy="584775"/>
          </a:xfrm>
          <a:prstGeom prst="rect">
            <a:avLst/>
          </a:prstGeom>
        </p:spPr>
        <p:txBody>
          <a:bodyPr wrap="square">
            <a:spAutoFit/>
          </a:bodyPr>
          <a:lstStyle/>
          <a:p>
            <a:r>
              <a:rPr lang="en-US" sz="1600"/>
              <a:t>model.predict(X</a:t>
            </a:r>
            <a:r>
              <a:rPr lang="en-US" sz="1600" baseline="-25000"/>
              <a:t>test</a:t>
            </a:r>
            <a:r>
              <a:rPr lang="en-US" sz="1600"/>
              <a:t>)			outputs value, Y</a:t>
            </a:r>
            <a:r>
              <a:rPr lang="en-US" sz="1600" baseline="-25000"/>
              <a:t>pred</a:t>
            </a:r>
            <a:r>
              <a:rPr lang="en-US" sz="1600"/>
              <a:t>, of fit evaluated at X</a:t>
            </a:r>
            <a:r>
              <a:rPr lang="en-US" sz="1600" baseline="-25000"/>
              <a:t>test</a:t>
            </a:r>
            <a:r>
              <a:rPr lang="en-US" sz="1600"/>
              <a:t>.  Seems that X</a:t>
            </a:r>
            <a:r>
              <a:rPr lang="en-US" sz="1600" baseline="-25000"/>
              <a:t>test</a:t>
            </a:r>
            <a:r>
              <a:rPr lang="en-US" sz="1600"/>
              <a:t> must be dataframe type.  And</a:t>
            </a:r>
          </a:p>
          <a:p>
            <a:r>
              <a:rPr lang="en-US" sz="1600"/>
              <a:t>				if X</a:t>
            </a:r>
            <a:r>
              <a:rPr lang="en-US" sz="1600" baseline="-25000"/>
              <a:t>test</a:t>
            </a:r>
            <a:r>
              <a:rPr lang="en-US" sz="1600"/>
              <a:t> has multiple rows, then Y</a:t>
            </a:r>
            <a:r>
              <a:rPr lang="en-US" sz="1600" baseline="-25000"/>
              <a:t>pred</a:t>
            </a:r>
            <a:r>
              <a:rPr lang="en-US" sz="1600"/>
              <a:t> will too.  </a:t>
            </a:r>
          </a:p>
        </p:txBody>
      </p:sp>
      <p:sp>
        <p:nvSpPr>
          <p:cNvPr id="15" name="Rectangle 14">
            <a:extLst>
              <a:ext uri="{FF2B5EF4-FFF2-40B4-BE49-F238E27FC236}">
                <a16:creationId xmlns:a16="http://schemas.microsoft.com/office/drawing/2014/main" id="{D2C64681-813C-92AD-F508-D88E8328AACC}"/>
              </a:ext>
            </a:extLst>
          </p:cNvPr>
          <p:cNvSpPr/>
          <p:nvPr/>
        </p:nvSpPr>
        <p:spPr>
          <a:xfrm>
            <a:off x="326157" y="4687034"/>
            <a:ext cx="11146398" cy="584775"/>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accuracy score, i.e., correct predictions/total predictions. Can also using training</a:t>
            </a:r>
          </a:p>
          <a:p>
            <a:r>
              <a:rPr lang="en-US" sz="1600"/>
              <a:t>				data to see how well the model fits </a:t>
            </a:r>
            <a:r>
              <a:rPr lang="en-US" sz="1600" i="1"/>
              <a:t>that</a:t>
            </a:r>
            <a:r>
              <a:rPr lang="en-US" sz="1600"/>
              <a:t>.</a:t>
            </a:r>
          </a:p>
        </p:txBody>
      </p:sp>
      <p:sp>
        <p:nvSpPr>
          <p:cNvPr id="6" name="Rectangle 5">
            <a:extLst>
              <a:ext uri="{FF2B5EF4-FFF2-40B4-BE49-F238E27FC236}">
                <a16:creationId xmlns:a16="http://schemas.microsoft.com/office/drawing/2014/main" id="{E847E282-FF29-9FD9-C535-C9BF89A08C73}"/>
              </a:ext>
            </a:extLst>
          </p:cNvPr>
          <p:cNvSpPr/>
          <p:nvPr/>
        </p:nvSpPr>
        <p:spPr>
          <a:xfrm>
            <a:off x="308325" y="3994720"/>
            <a:ext cx="9379676" cy="338554"/>
          </a:xfrm>
          <a:prstGeom prst="rect">
            <a:avLst/>
          </a:prstGeom>
        </p:spPr>
        <p:txBody>
          <a:bodyPr wrap="square">
            <a:spAutoFit/>
          </a:bodyPr>
          <a:lstStyle/>
          <a:p>
            <a:r>
              <a:rPr lang="en-US" sz="1600"/>
              <a:t>model.predict_proba(X</a:t>
            </a:r>
            <a:r>
              <a:rPr lang="en-US" sz="1600" baseline="-25000"/>
              <a:t>test</a:t>
            </a:r>
            <a:r>
              <a:rPr lang="en-US" sz="1600"/>
              <a:t>)		outputs the probabilities of the outcomes for X_test.</a:t>
            </a:r>
          </a:p>
        </p:txBody>
      </p:sp>
    </p:spTree>
    <p:extLst>
      <p:ext uri="{BB962C8B-B14F-4D97-AF65-F5344CB8AC3E}">
        <p14:creationId xmlns:p14="http://schemas.microsoft.com/office/powerpoint/2010/main" val="12106703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315B5-EE49-A6CD-F5F5-A9E232E4AF01}"/>
            </a:ext>
          </a:extLst>
        </p:cNvPr>
        <p:cNvGrpSpPr/>
        <p:nvPr/>
      </p:nvGrpSpPr>
      <p:grpSpPr>
        <a:xfrm>
          <a:off x="0" y="0"/>
          <a:ext cx="0" cy="0"/>
          <a:chOff x="0" y="0"/>
          <a:chExt cx="0" cy="0"/>
        </a:xfrm>
      </p:grpSpPr>
      <p:pic>
        <p:nvPicPr>
          <p:cNvPr id="20" name="Picture 19">
            <a:extLst>
              <a:ext uri="{FF2B5EF4-FFF2-40B4-BE49-F238E27FC236}">
                <a16:creationId xmlns:a16="http://schemas.microsoft.com/office/drawing/2014/main" id="{EAB8A0C1-CCBD-BF8D-F018-0205E6834156}"/>
              </a:ext>
            </a:extLst>
          </p:cNvPr>
          <p:cNvPicPr>
            <a:picLocks noChangeAspect="1"/>
          </p:cNvPicPr>
          <p:nvPr/>
        </p:nvPicPr>
        <p:blipFill>
          <a:blip r:embed="rId3"/>
          <a:stretch>
            <a:fillRect/>
          </a:stretch>
        </p:blipFill>
        <p:spPr>
          <a:xfrm>
            <a:off x="399903" y="1461055"/>
            <a:ext cx="7999928" cy="4139645"/>
          </a:xfrm>
          <a:prstGeom prst="rect">
            <a:avLst/>
          </a:prstGeom>
        </p:spPr>
      </p:pic>
      <p:sp>
        <p:nvSpPr>
          <p:cNvPr id="3" name="Rectangle 2">
            <a:extLst>
              <a:ext uri="{FF2B5EF4-FFF2-40B4-BE49-F238E27FC236}">
                <a16:creationId xmlns:a16="http://schemas.microsoft.com/office/drawing/2014/main" id="{EB433834-6B22-C48B-0ACE-862228B61E5C}"/>
              </a:ext>
            </a:extLst>
          </p:cNvPr>
          <p:cNvSpPr/>
          <p:nvPr/>
        </p:nvSpPr>
        <p:spPr>
          <a:xfrm>
            <a:off x="4313576" y="138789"/>
            <a:ext cx="2351926" cy="461665"/>
          </a:xfrm>
          <a:prstGeom prst="rect">
            <a:avLst/>
          </a:prstGeom>
        </p:spPr>
        <p:txBody>
          <a:bodyPr wrap="none">
            <a:spAutoFit/>
          </a:bodyPr>
          <a:lstStyle/>
          <a:p>
            <a:r>
              <a:rPr lang="en-US" sz="2400" b="1" u="sng">
                <a:solidFill>
                  <a:srgbClr val="7030A0"/>
                </a:solidFill>
              </a:rPr>
              <a:t>sklearn: example</a:t>
            </a:r>
          </a:p>
        </p:txBody>
      </p:sp>
      <p:sp>
        <p:nvSpPr>
          <p:cNvPr id="4" name="TextBox 3">
            <a:extLst>
              <a:ext uri="{FF2B5EF4-FFF2-40B4-BE49-F238E27FC236}">
                <a16:creationId xmlns:a16="http://schemas.microsoft.com/office/drawing/2014/main" id="{622EE8EE-AE41-2F66-F568-C9403B48F504}"/>
              </a:ext>
            </a:extLst>
          </p:cNvPr>
          <p:cNvSpPr txBox="1"/>
          <p:nvPr/>
        </p:nvSpPr>
        <p:spPr>
          <a:xfrm>
            <a:off x="312189" y="809079"/>
            <a:ext cx="11004738" cy="584775"/>
          </a:xfrm>
          <a:prstGeom prst="rect">
            <a:avLst/>
          </a:prstGeom>
          <a:noFill/>
        </p:spPr>
        <p:txBody>
          <a:bodyPr wrap="square" rtlCol="0">
            <a:spAutoFit/>
          </a:bodyPr>
          <a:lstStyle/>
          <a:p>
            <a:r>
              <a:rPr lang="en-US" sz="1600"/>
              <a:t>For instance, I put three sayings in a dictionary, and then printed out count, count_array, and count_names.  Then I made a nice df illustrating the three vectors.  </a:t>
            </a:r>
          </a:p>
        </p:txBody>
      </p:sp>
      <p:pic>
        <p:nvPicPr>
          <p:cNvPr id="14" name="Picture 13">
            <a:extLst>
              <a:ext uri="{FF2B5EF4-FFF2-40B4-BE49-F238E27FC236}">
                <a16:creationId xmlns:a16="http://schemas.microsoft.com/office/drawing/2014/main" id="{37551EEB-61FA-5B36-7DAA-00C23CBFC413}"/>
              </a:ext>
            </a:extLst>
          </p:cNvPr>
          <p:cNvPicPr>
            <a:picLocks noChangeAspect="1"/>
          </p:cNvPicPr>
          <p:nvPr/>
        </p:nvPicPr>
        <p:blipFill>
          <a:blip r:embed="rId4"/>
          <a:stretch>
            <a:fillRect/>
          </a:stretch>
        </p:blipFill>
        <p:spPr>
          <a:xfrm>
            <a:off x="6959089" y="5043686"/>
            <a:ext cx="4816031" cy="199628"/>
          </a:xfrm>
          <a:prstGeom prst="rect">
            <a:avLst/>
          </a:prstGeom>
        </p:spPr>
      </p:pic>
      <p:pic>
        <p:nvPicPr>
          <p:cNvPr id="15" name="Picture 14">
            <a:extLst>
              <a:ext uri="{FF2B5EF4-FFF2-40B4-BE49-F238E27FC236}">
                <a16:creationId xmlns:a16="http://schemas.microsoft.com/office/drawing/2014/main" id="{EFEA6D62-A245-E2E6-2081-CFBB662702F3}"/>
              </a:ext>
            </a:extLst>
          </p:cNvPr>
          <p:cNvPicPr>
            <a:picLocks noChangeAspect="1"/>
          </p:cNvPicPr>
          <p:nvPr/>
        </p:nvPicPr>
        <p:blipFill>
          <a:blip r:embed="rId5"/>
          <a:stretch>
            <a:fillRect/>
          </a:stretch>
        </p:blipFill>
        <p:spPr>
          <a:xfrm>
            <a:off x="9081134" y="1261384"/>
            <a:ext cx="1097760" cy="2539092"/>
          </a:xfrm>
          <a:prstGeom prst="rect">
            <a:avLst/>
          </a:prstGeom>
        </p:spPr>
      </p:pic>
      <p:pic>
        <p:nvPicPr>
          <p:cNvPr id="16" name="Picture 15">
            <a:extLst>
              <a:ext uri="{FF2B5EF4-FFF2-40B4-BE49-F238E27FC236}">
                <a16:creationId xmlns:a16="http://schemas.microsoft.com/office/drawing/2014/main" id="{516291DB-851F-6831-2D87-0DB41ADE61A4}"/>
              </a:ext>
            </a:extLst>
          </p:cNvPr>
          <p:cNvPicPr>
            <a:picLocks noChangeAspect="1"/>
          </p:cNvPicPr>
          <p:nvPr/>
        </p:nvPicPr>
        <p:blipFill>
          <a:blip r:embed="rId6"/>
          <a:stretch>
            <a:fillRect/>
          </a:stretch>
        </p:blipFill>
        <p:spPr>
          <a:xfrm>
            <a:off x="6665502" y="3997812"/>
            <a:ext cx="4554947" cy="600339"/>
          </a:xfrm>
          <a:prstGeom prst="rect">
            <a:avLst/>
          </a:prstGeom>
        </p:spPr>
      </p:pic>
      <p:pic>
        <p:nvPicPr>
          <p:cNvPr id="17" name="Picture 16">
            <a:extLst>
              <a:ext uri="{FF2B5EF4-FFF2-40B4-BE49-F238E27FC236}">
                <a16:creationId xmlns:a16="http://schemas.microsoft.com/office/drawing/2014/main" id="{745B9CD4-A1C5-49E7-ABE6-01C18B426A8B}"/>
              </a:ext>
            </a:extLst>
          </p:cNvPr>
          <p:cNvPicPr>
            <a:picLocks noChangeAspect="1"/>
          </p:cNvPicPr>
          <p:nvPr/>
        </p:nvPicPr>
        <p:blipFill>
          <a:blip r:embed="rId7"/>
          <a:stretch>
            <a:fillRect/>
          </a:stretch>
        </p:blipFill>
        <p:spPr>
          <a:xfrm>
            <a:off x="5225272" y="5457800"/>
            <a:ext cx="4404742" cy="624894"/>
          </a:xfrm>
          <a:prstGeom prst="rect">
            <a:avLst/>
          </a:prstGeom>
        </p:spPr>
      </p:pic>
      <p:pic>
        <p:nvPicPr>
          <p:cNvPr id="19" name="Picture 18">
            <a:extLst>
              <a:ext uri="{FF2B5EF4-FFF2-40B4-BE49-F238E27FC236}">
                <a16:creationId xmlns:a16="http://schemas.microsoft.com/office/drawing/2014/main" id="{6F4E3E41-0CAC-BD14-50EA-A15E98E598B1}"/>
              </a:ext>
            </a:extLst>
          </p:cNvPr>
          <p:cNvPicPr>
            <a:picLocks noChangeAspect="1"/>
          </p:cNvPicPr>
          <p:nvPr/>
        </p:nvPicPr>
        <p:blipFill>
          <a:blip r:embed="rId8"/>
          <a:stretch>
            <a:fillRect/>
          </a:stretch>
        </p:blipFill>
        <p:spPr>
          <a:xfrm>
            <a:off x="1181778" y="6149675"/>
            <a:ext cx="3827304" cy="206452"/>
          </a:xfrm>
          <a:prstGeom prst="rect">
            <a:avLst/>
          </a:prstGeom>
        </p:spPr>
      </p:pic>
      <mc:AlternateContent xmlns:mc="http://schemas.openxmlformats.org/markup-compatibility/2006" xmlns:p14="http://schemas.microsoft.com/office/powerpoint/2010/main">
        <mc:Choice Requires="p14">
          <p:contentPart p14:bwMode="auto" r:id="rId9">
            <p14:nvContentPartPr>
              <p14:cNvPr id="21" name="Ink 20">
                <a:extLst>
                  <a:ext uri="{FF2B5EF4-FFF2-40B4-BE49-F238E27FC236}">
                    <a16:creationId xmlns:a16="http://schemas.microsoft.com/office/drawing/2014/main" id="{97731C5E-266E-0D6A-F09D-D8C8536AE102}"/>
                  </a:ext>
                </a:extLst>
              </p14:cNvPr>
              <p14:cNvContentPartPr/>
              <p14:nvPr/>
            </p14:nvContentPartPr>
            <p14:xfrm>
              <a:off x="2552550" y="2734365"/>
              <a:ext cx="6332400" cy="885240"/>
            </p14:xfrm>
          </p:contentPart>
        </mc:Choice>
        <mc:Fallback xmlns="">
          <p:pic>
            <p:nvPicPr>
              <p:cNvPr id="21" name="Ink 20">
                <a:extLst>
                  <a:ext uri="{FF2B5EF4-FFF2-40B4-BE49-F238E27FC236}">
                    <a16:creationId xmlns:a16="http://schemas.microsoft.com/office/drawing/2014/main" id="{0BB65299-A355-F516-39EF-0B4A64C4A0BE}"/>
                  </a:ext>
                </a:extLst>
              </p:cNvPr>
              <p:cNvPicPr/>
              <p:nvPr/>
            </p:nvPicPr>
            <p:blipFill>
              <a:blip r:embed="rId10"/>
              <a:stretch>
                <a:fillRect/>
              </a:stretch>
            </p:blipFill>
            <p:spPr>
              <a:xfrm>
                <a:off x="2546430" y="2728245"/>
                <a:ext cx="6344640" cy="8974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2" name="Ink 21">
                <a:extLst>
                  <a:ext uri="{FF2B5EF4-FFF2-40B4-BE49-F238E27FC236}">
                    <a16:creationId xmlns:a16="http://schemas.microsoft.com/office/drawing/2014/main" id="{2CE6F971-FC64-9C81-4919-6C58CFF791AA}"/>
                  </a:ext>
                </a:extLst>
              </p14:cNvPr>
              <p14:cNvContentPartPr/>
              <p14:nvPr/>
            </p14:nvContentPartPr>
            <p14:xfrm>
              <a:off x="3095430" y="3742365"/>
              <a:ext cx="3351960" cy="439920"/>
            </p14:xfrm>
          </p:contentPart>
        </mc:Choice>
        <mc:Fallback xmlns="">
          <p:pic>
            <p:nvPicPr>
              <p:cNvPr id="22" name="Ink 21">
                <a:extLst>
                  <a:ext uri="{FF2B5EF4-FFF2-40B4-BE49-F238E27FC236}">
                    <a16:creationId xmlns:a16="http://schemas.microsoft.com/office/drawing/2014/main" id="{6D5E4826-2A75-73AE-82F0-307FD089702D}"/>
                  </a:ext>
                </a:extLst>
              </p:cNvPr>
              <p:cNvPicPr/>
              <p:nvPr/>
            </p:nvPicPr>
            <p:blipFill>
              <a:blip r:embed="rId12"/>
              <a:stretch>
                <a:fillRect/>
              </a:stretch>
            </p:blipFill>
            <p:spPr>
              <a:xfrm>
                <a:off x="3089310" y="3736245"/>
                <a:ext cx="3364200" cy="4521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3" name="Ink 22">
                <a:extLst>
                  <a:ext uri="{FF2B5EF4-FFF2-40B4-BE49-F238E27FC236}">
                    <a16:creationId xmlns:a16="http://schemas.microsoft.com/office/drawing/2014/main" id="{E716A927-2FAA-0AD3-0FC6-C2860972AFBD}"/>
                  </a:ext>
                </a:extLst>
              </p14:cNvPr>
              <p14:cNvContentPartPr/>
              <p14:nvPr/>
            </p14:nvContentPartPr>
            <p14:xfrm>
              <a:off x="1943070" y="3991125"/>
              <a:ext cx="4911840" cy="1067400"/>
            </p14:xfrm>
          </p:contentPart>
        </mc:Choice>
        <mc:Fallback xmlns="">
          <p:pic>
            <p:nvPicPr>
              <p:cNvPr id="23" name="Ink 22">
                <a:extLst>
                  <a:ext uri="{FF2B5EF4-FFF2-40B4-BE49-F238E27FC236}">
                    <a16:creationId xmlns:a16="http://schemas.microsoft.com/office/drawing/2014/main" id="{24C7AB64-9769-2896-CD54-0C0693A8BF57}"/>
                  </a:ext>
                </a:extLst>
              </p:cNvPr>
              <p:cNvPicPr/>
              <p:nvPr/>
            </p:nvPicPr>
            <p:blipFill>
              <a:blip r:embed="rId14"/>
              <a:stretch>
                <a:fillRect/>
              </a:stretch>
            </p:blipFill>
            <p:spPr>
              <a:xfrm>
                <a:off x="1936950" y="3985005"/>
                <a:ext cx="4924080" cy="10796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4" name="Ink 23">
                <a:extLst>
                  <a:ext uri="{FF2B5EF4-FFF2-40B4-BE49-F238E27FC236}">
                    <a16:creationId xmlns:a16="http://schemas.microsoft.com/office/drawing/2014/main" id="{70C6A2E0-9419-6B24-C6F1-3CCDF068E886}"/>
                  </a:ext>
                </a:extLst>
              </p14:cNvPr>
              <p14:cNvContentPartPr/>
              <p14:nvPr/>
            </p14:nvContentPartPr>
            <p14:xfrm>
              <a:off x="1876110" y="4486125"/>
              <a:ext cx="3278160" cy="1054440"/>
            </p14:xfrm>
          </p:contentPart>
        </mc:Choice>
        <mc:Fallback xmlns="">
          <p:pic>
            <p:nvPicPr>
              <p:cNvPr id="24" name="Ink 23">
                <a:extLst>
                  <a:ext uri="{FF2B5EF4-FFF2-40B4-BE49-F238E27FC236}">
                    <a16:creationId xmlns:a16="http://schemas.microsoft.com/office/drawing/2014/main" id="{5F06E0E0-EAF3-AFD3-FE38-E1AA46B062B7}"/>
                  </a:ext>
                </a:extLst>
              </p:cNvPr>
              <p:cNvPicPr/>
              <p:nvPr/>
            </p:nvPicPr>
            <p:blipFill>
              <a:blip r:embed="rId16"/>
              <a:stretch>
                <a:fillRect/>
              </a:stretch>
            </p:blipFill>
            <p:spPr>
              <a:xfrm>
                <a:off x="1869990" y="4480005"/>
                <a:ext cx="3290400" cy="10666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5" name="Ink 24">
                <a:extLst>
                  <a:ext uri="{FF2B5EF4-FFF2-40B4-BE49-F238E27FC236}">
                    <a16:creationId xmlns:a16="http://schemas.microsoft.com/office/drawing/2014/main" id="{D60A5868-2E0F-F3B7-D3D5-9E1FED9C720A}"/>
                  </a:ext>
                </a:extLst>
              </p14:cNvPr>
              <p14:cNvContentPartPr/>
              <p14:nvPr/>
            </p14:nvContentPartPr>
            <p14:xfrm>
              <a:off x="3180030" y="5495925"/>
              <a:ext cx="279360" cy="580320"/>
            </p14:xfrm>
          </p:contentPart>
        </mc:Choice>
        <mc:Fallback xmlns="">
          <p:pic>
            <p:nvPicPr>
              <p:cNvPr id="25" name="Ink 24">
                <a:extLst>
                  <a:ext uri="{FF2B5EF4-FFF2-40B4-BE49-F238E27FC236}">
                    <a16:creationId xmlns:a16="http://schemas.microsoft.com/office/drawing/2014/main" id="{2F102F05-F79A-2A60-B528-F66CA50E647D}"/>
                  </a:ext>
                </a:extLst>
              </p:cNvPr>
              <p:cNvPicPr/>
              <p:nvPr/>
            </p:nvPicPr>
            <p:blipFill>
              <a:blip r:embed="rId18"/>
              <a:stretch>
                <a:fillRect/>
              </a:stretch>
            </p:blipFill>
            <p:spPr>
              <a:xfrm>
                <a:off x="3173910" y="5489805"/>
                <a:ext cx="291600" cy="5925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 name="Ink 1">
                <a:extLst>
                  <a:ext uri="{FF2B5EF4-FFF2-40B4-BE49-F238E27FC236}">
                    <a16:creationId xmlns:a16="http://schemas.microsoft.com/office/drawing/2014/main" id="{CFFB6313-43FC-5C1E-630D-B174724A5C15}"/>
                  </a:ext>
                </a:extLst>
              </p14:cNvPr>
              <p14:cNvContentPartPr/>
              <p14:nvPr/>
            </p14:nvContentPartPr>
            <p14:xfrm>
              <a:off x="10305870" y="1266645"/>
              <a:ext cx="240480" cy="2454840"/>
            </p14:xfrm>
          </p:contentPart>
        </mc:Choice>
        <mc:Fallback xmlns="">
          <p:pic>
            <p:nvPicPr>
              <p:cNvPr id="2" name="Ink 1">
                <a:extLst>
                  <a:ext uri="{FF2B5EF4-FFF2-40B4-BE49-F238E27FC236}">
                    <a16:creationId xmlns:a16="http://schemas.microsoft.com/office/drawing/2014/main" id="{CFFB6313-43FC-5C1E-630D-B174724A5C15}"/>
                  </a:ext>
                </a:extLst>
              </p:cNvPr>
              <p:cNvPicPr/>
              <p:nvPr/>
            </p:nvPicPr>
            <p:blipFill>
              <a:blip r:embed="rId20"/>
              <a:stretch>
                <a:fillRect/>
              </a:stretch>
            </p:blipFill>
            <p:spPr>
              <a:xfrm>
                <a:off x="10299750" y="1260525"/>
                <a:ext cx="252720" cy="2467080"/>
              </a:xfrm>
              <a:prstGeom prst="rect">
                <a:avLst/>
              </a:prstGeom>
            </p:spPr>
          </p:pic>
        </mc:Fallback>
      </mc:AlternateContent>
      <p:sp>
        <p:nvSpPr>
          <p:cNvPr id="5" name="TextBox 4">
            <a:extLst>
              <a:ext uri="{FF2B5EF4-FFF2-40B4-BE49-F238E27FC236}">
                <a16:creationId xmlns:a16="http://schemas.microsoft.com/office/drawing/2014/main" id="{A243D49E-8D3F-E435-BCE1-043E4E1264CC}"/>
              </a:ext>
            </a:extLst>
          </p:cNvPr>
          <p:cNvSpPr txBox="1"/>
          <p:nvPr/>
        </p:nvSpPr>
        <p:spPr>
          <a:xfrm>
            <a:off x="10679745" y="1753168"/>
            <a:ext cx="1143147" cy="1384995"/>
          </a:xfrm>
          <a:prstGeom prst="rect">
            <a:avLst/>
          </a:prstGeom>
          <a:noFill/>
        </p:spPr>
        <p:txBody>
          <a:bodyPr wrap="square" rtlCol="0">
            <a:spAutoFit/>
          </a:bodyPr>
          <a:lstStyle/>
          <a:p>
            <a:r>
              <a:rPr lang="en-US" sz="1400"/>
              <a:t>can see that the ‘array’ is 3*10, for 3 sayings, and 10 unique words.</a:t>
            </a:r>
          </a:p>
        </p:txBody>
      </p:sp>
    </p:spTree>
    <p:extLst>
      <p:ext uri="{BB962C8B-B14F-4D97-AF65-F5344CB8AC3E}">
        <p14:creationId xmlns:p14="http://schemas.microsoft.com/office/powerpoint/2010/main" val="102668017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BE59B7-4220-E02F-106A-129BBBD2202E}"/>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C8FCDA1C-D127-01EC-7A46-F9DAF0ECEFAA}"/>
              </a:ext>
            </a:extLst>
          </p:cNvPr>
          <p:cNvSpPr/>
          <p:nvPr/>
        </p:nvSpPr>
        <p:spPr>
          <a:xfrm>
            <a:off x="4442309" y="153847"/>
            <a:ext cx="2264723" cy="461665"/>
          </a:xfrm>
          <a:prstGeom prst="rect">
            <a:avLst/>
          </a:prstGeom>
        </p:spPr>
        <p:txBody>
          <a:bodyPr wrap="none">
            <a:spAutoFit/>
          </a:bodyPr>
          <a:lstStyle/>
          <a:p>
            <a:r>
              <a:rPr lang="en-US" sz="2400" b="1" u="sng">
                <a:solidFill>
                  <a:srgbClr val="00B050"/>
                </a:solidFill>
              </a:rPr>
              <a:t>sklearn: bagging</a:t>
            </a:r>
          </a:p>
        </p:txBody>
      </p:sp>
      <p:sp>
        <p:nvSpPr>
          <p:cNvPr id="4" name="TextBox 3">
            <a:extLst>
              <a:ext uri="{FF2B5EF4-FFF2-40B4-BE49-F238E27FC236}">
                <a16:creationId xmlns:a16="http://schemas.microsoft.com/office/drawing/2014/main" id="{DB74ACA0-C63C-D380-008B-3A4501F770F1}"/>
              </a:ext>
            </a:extLst>
          </p:cNvPr>
          <p:cNvSpPr txBox="1"/>
          <p:nvPr/>
        </p:nvSpPr>
        <p:spPr>
          <a:xfrm>
            <a:off x="272865" y="1057877"/>
            <a:ext cx="8015730" cy="338554"/>
          </a:xfrm>
          <a:prstGeom prst="rect">
            <a:avLst/>
          </a:prstGeom>
          <a:noFill/>
        </p:spPr>
        <p:txBody>
          <a:bodyPr wrap="square" rtlCol="0">
            <a:spAutoFit/>
          </a:bodyPr>
          <a:lstStyle/>
          <a:p>
            <a:r>
              <a:rPr lang="en-US" sz="1600"/>
              <a:t>Here’s some bagging stuff.   And it can be applied to more things than just decision trees. </a:t>
            </a:r>
          </a:p>
        </p:txBody>
      </p:sp>
      <p:sp>
        <p:nvSpPr>
          <p:cNvPr id="9" name="TextBox 8">
            <a:extLst>
              <a:ext uri="{FF2B5EF4-FFF2-40B4-BE49-F238E27FC236}">
                <a16:creationId xmlns:a16="http://schemas.microsoft.com/office/drawing/2014/main" id="{A41C3E37-BDEB-5899-3D9C-F385DC850353}"/>
              </a:ext>
            </a:extLst>
          </p:cNvPr>
          <p:cNvSpPr txBox="1"/>
          <p:nvPr/>
        </p:nvSpPr>
        <p:spPr>
          <a:xfrm>
            <a:off x="272865" y="1604164"/>
            <a:ext cx="5626491" cy="338554"/>
          </a:xfrm>
          <a:prstGeom prst="rect">
            <a:avLst/>
          </a:prstGeom>
          <a:noFill/>
        </p:spPr>
        <p:txBody>
          <a:bodyPr wrap="square">
            <a:spAutoFit/>
          </a:bodyPr>
          <a:lstStyle/>
          <a:p>
            <a:r>
              <a:rPr lang="en-US" sz="1600" b="1"/>
              <a:t>from sklearn.ensemble import BaggingClassifier</a:t>
            </a:r>
          </a:p>
        </p:txBody>
      </p:sp>
      <p:sp>
        <p:nvSpPr>
          <p:cNvPr id="16" name="Rectangle 15">
            <a:extLst>
              <a:ext uri="{FF2B5EF4-FFF2-40B4-BE49-F238E27FC236}">
                <a16:creationId xmlns:a16="http://schemas.microsoft.com/office/drawing/2014/main" id="{DE69A093-BD33-D423-CF0D-B011563A59E0}"/>
              </a:ext>
            </a:extLst>
          </p:cNvPr>
          <p:cNvSpPr/>
          <p:nvPr/>
        </p:nvSpPr>
        <p:spPr>
          <a:xfrm>
            <a:off x="255154" y="2445149"/>
            <a:ext cx="11510190" cy="584775"/>
          </a:xfrm>
          <a:prstGeom prst="rect">
            <a:avLst/>
          </a:prstGeom>
        </p:spPr>
        <p:txBody>
          <a:bodyPr wrap="square">
            <a:spAutoFit/>
          </a:bodyPr>
          <a:lstStyle/>
          <a:p>
            <a:r>
              <a:rPr lang="en-US" sz="1600"/>
              <a:t>model.oob_score_			outputs accuracy score, i.e., correct predictions/total predictions for for the training samples 				not used in the models.  It’s basically how well the model fits the out-of-bag testing data.</a:t>
            </a:r>
          </a:p>
        </p:txBody>
      </p:sp>
      <p:sp>
        <p:nvSpPr>
          <p:cNvPr id="5" name="Rectangle 4">
            <a:extLst>
              <a:ext uri="{FF2B5EF4-FFF2-40B4-BE49-F238E27FC236}">
                <a16:creationId xmlns:a16="http://schemas.microsoft.com/office/drawing/2014/main" id="{5AB15B96-23A0-EFD0-CA82-53EAC2F8CD8E}"/>
              </a:ext>
            </a:extLst>
          </p:cNvPr>
          <p:cNvSpPr/>
          <p:nvPr/>
        </p:nvSpPr>
        <p:spPr>
          <a:xfrm>
            <a:off x="219694" y="3507214"/>
            <a:ext cx="11359324" cy="584775"/>
          </a:xfrm>
          <a:prstGeom prst="rect">
            <a:avLst/>
          </a:prstGeom>
        </p:spPr>
        <p:txBody>
          <a:bodyPr wrap="square">
            <a:spAutoFit/>
          </a:bodyPr>
          <a:lstStyle/>
          <a:p>
            <a:r>
              <a:rPr lang="en-US" sz="1600"/>
              <a:t>model.feature_importances_		outputs an array of features (enumerated from 0 to n) vs. their importances.  probably best</a:t>
            </a:r>
          </a:p>
          <a:p>
            <a:r>
              <a:rPr lang="en-US" sz="1600"/>
              <a:t>				to convert this array to a pandas.Series, and index it via the dataframe’s column names.</a:t>
            </a:r>
          </a:p>
        </p:txBody>
      </p:sp>
    </p:spTree>
    <p:extLst>
      <p:ext uri="{BB962C8B-B14F-4D97-AF65-F5344CB8AC3E}">
        <p14:creationId xmlns:p14="http://schemas.microsoft.com/office/powerpoint/2010/main" val="3465200015"/>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442308" y="138612"/>
            <a:ext cx="2264723" cy="461665"/>
          </a:xfrm>
          <a:prstGeom prst="rect">
            <a:avLst/>
          </a:prstGeom>
        </p:spPr>
        <p:txBody>
          <a:bodyPr wrap="none">
            <a:spAutoFit/>
          </a:bodyPr>
          <a:lstStyle/>
          <a:p>
            <a:r>
              <a:rPr lang="en-US" sz="2400" b="1" u="sng">
                <a:solidFill>
                  <a:srgbClr val="00B050"/>
                </a:solidFill>
              </a:rPr>
              <a:t>sklearn: bagging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272865" y="1057877"/>
            <a:ext cx="3758361" cy="338554"/>
          </a:xfrm>
          <a:prstGeom prst="rect">
            <a:avLst/>
          </a:prstGeom>
          <a:noFill/>
        </p:spPr>
        <p:txBody>
          <a:bodyPr wrap="square" rtlCol="0">
            <a:spAutoFit/>
          </a:bodyPr>
          <a:lstStyle/>
          <a:p>
            <a:r>
              <a:rPr lang="en-US" sz="1600"/>
              <a:t>And if we were to do regression, then:</a:t>
            </a:r>
          </a:p>
        </p:txBody>
      </p:sp>
      <p:sp>
        <p:nvSpPr>
          <p:cNvPr id="21" name="Rectangle 20">
            <a:extLst>
              <a:ext uri="{FF2B5EF4-FFF2-40B4-BE49-F238E27FC236}">
                <a16:creationId xmlns:a16="http://schemas.microsoft.com/office/drawing/2014/main" id="{340755F4-E71B-4914-983D-72096246A1B6}"/>
              </a:ext>
            </a:extLst>
          </p:cNvPr>
          <p:cNvSpPr/>
          <p:nvPr/>
        </p:nvSpPr>
        <p:spPr>
          <a:xfrm>
            <a:off x="272866" y="1946490"/>
            <a:ext cx="9628218" cy="584775"/>
          </a:xfrm>
          <a:prstGeom prst="rect">
            <a:avLst/>
          </a:prstGeom>
        </p:spPr>
        <p:txBody>
          <a:bodyPr wrap="square">
            <a:spAutoFit/>
          </a:bodyPr>
          <a:lstStyle/>
          <a:p>
            <a:r>
              <a:rPr lang="en-US" sz="1600"/>
              <a:t>model = BaggingRegressor()		creates a bagging model object.  It takes plenty of arguments. 		  </a:t>
            </a:r>
          </a:p>
        </p:txBody>
      </p:sp>
      <p:sp>
        <p:nvSpPr>
          <p:cNvPr id="9" name="TextBox 8">
            <a:extLst>
              <a:ext uri="{FF2B5EF4-FFF2-40B4-BE49-F238E27FC236}">
                <a16:creationId xmlns:a16="http://schemas.microsoft.com/office/drawing/2014/main" id="{BB0B12F5-5514-4CDD-8547-0D66306FFD7A}"/>
              </a:ext>
            </a:extLst>
          </p:cNvPr>
          <p:cNvSpPr txBox="1"/>
          <p:nvPr/>
        </p:nvSpPr>
        <p:spPr>
          <a:xfrm>
            <a:off x="272865" y="1604164"/>
            <a:ext cx="5626491" cy="338554"/>
          </a:xfrm>
          <a:prstGeom prst="rect">
            <a:avLst/>
          </a:prstGeom>
          <a:noFill/>
        </p:spPr>
        <p:txBody>
          <a:bodyPr wrap="square">
            <a:spAutoFit/>
          </a:bodyPr>
          <a:lstStyle/>
          <a:p>
            <a:r>
              <a:rPr lang="en-US" sz="1600" b="1"/>
              <a:t>from sklearn.ensemble import BaggingRegressor</a:t>
            </a:r>
          </a:p>
        </p:txBody>
      </p:sp>
      <p:sp>
        <p:nvSpPr>
          <p:cNvPr id="7" name="TextBox 6">
            <a:extLst>
              <a:ext uri="{FF2B5EF4-FFF2-40B4-BE49-F238E27FC236}">
                <a16:creationId xmlns:a16="http://schemas.microsoft.com/office/drawing/2014/main" id="{41419282-8100-B7D3-5E4F-55BB07A7BEF3}"/>
              </a:ext>
            </a:extLst>
          </p:cNvPr>
          <p:cNvSpPr txBox="1"/>
          <p:nvPr/>
        </p:nvSpPr>
        <p:spPr>
          <a:xfrm>
            <a:off x="983225" y="2446778"/>
            <a:ext cx="7787149" cy="307777"/>
          </a:xfrm>
          <a:prstGeom prst="rect">
            <a:avLst/>
          </a:prstGeom>
          <a:noFill/>
        </p:spPr>
        <p:txBody>
          <a:bodyPr wrap="square">
            <a:spAutoFit/>
          </a:bodyPr>
          <a:lstStyle/>
          <a:p>
            <a:r>
              <a:rPr lang="en-US" sz="1400" b="1"/>
              <a:t>base_estimator = regressor object</a:t>
            </a:r>
            <a:r>
              <a:rPr lang="en-US" sz="1400"/>
              <a:t>		this can be DecisionTreeRegressor(arguments), etc. </a:t>
            </a:r>
          </a:p>
        </p:txBody>
      </p:sp>
      <p:sp>
        <p:nvSpPr>
          <p:cNvPr id="10" name="TextBox 9">
            <a:extLst>
              <a:ext uri="{FF2B5EF4-FFF2-40B4-BE49-F238E27FC236}">
                <a16:creationId xmlns:a16="http://schemas.microsoft.com/office/drawing/2014/main" id="{42BCCDC6-B028-A6BA-27C6-9E57C3B8C27E}"/>
              </a:ext>
            </a:extLst>
          </p:cNvPr>
          <p:cNvSpPr txBox="1"/>
          <p:nvPr/>
        </p:nvSpPr>
        <p:spPr>
          <a:xfrm>
            <a:off x="998960" y="2772253"/>
            <a:ext cx="8136701" cy="307777"/>
          </a:xfrm>
          <a:prstGeom prst="rect">
            <a:avLst/>
          </a:prstGeom>
          <a:noFill/>
        </p:spPr>
        <p:txBody>
          <a:bodyPr wrap="square">
            <a:spAutoFit/>
          </a:bodyPr>
          <a:lstStyle/>
          <a:p>
            <a:r>
              <a:rPr lang="en-US" sz="1400" b="1"/>
              <a:t>n_estimators = n</a:t>
            </a:r>
            <a:r>
              <a:rPr lang="en-US" sz="1400"/>
              <a:t>			this is number of classifiers in the bag. </a:t>
            </a:r>
          </a:p>
        </p:txBody>
      </p:sp>
      <p:sp>
        <p:nvSpPr>
          <p:cNvPr id="12" name="TextBox 11">
            <a:extLst>
              <a:ext uri="{FF2B5EF4-FFF2-40B4-BE49-F238E27FC236}">
                <a16:creationId xmlns:a16="http://schemas.microsoft.com/office/drawing/2014/main" id="{2CCE0F5B-1BA1-F101-C471-50F7BC312635}"/>
              </a:ext>
            </a:extLst>
          </p:cNvPr>
          <p:cNvSpPr txBox="1"/>
          <p:nvPr/>
        </p:nvSpPr>
        <p:spPr>
          <a:xfrm>
            <a:off x="983225" y="5056786"/>
            <a:ext cx="8947356" cy="307777"/>
          </a:xfrm>
          <a:prstGeom prst="rect">
            <a:avLst/>
          </a:prstGeom>
          <a:noFill/>
        </p:spPr>
        <p:txBody>
          <a:bodyPr wrap="square">
            <a:spAutoFit/>
          </a:bodyPr>
          <a:lstStyle/>
          <a:p>
            <a:r>
              <a:rPr lang="en-US" sz="1400" b="1"/>
              <a:t>oob_score = True</a:t>
            </a:r>
            <a:r>
              <a:rPr lang="en-US" sz="1400"/>
              <a:t>		This sets the testing samples to be the out-of-bag samples.  Default is False.</a:t>
            </a:r>
            <a:endParaRPr lang="en-US" sz="1600"/>
          </a:p>
        </p:txBody>
      </p:sp>
      <p:sp>
        <p:nvSpPr>
          <p:cNvPr id="14" name="TextBox 13">
            <a:extLst>
              <a:ext uri="{FF2B5EF4-FFF2-40B4-BE49-F238E27FC236}">
                <a16:creationId xmlns:a16="http://schemas.microsoft.com/office/drawing/2014/main" id="{4E4F885D-BEC4-AA0A-6F2B-550D85D46BBD}"/>
              </a:ext>
            </a:extLst>
          </p:cNvPr>
          <p:cNvSpPr txBox="1"/>
          <p:nvPr/>
        </p:nvSpPr>
        <p:spPr>
          <a:xfrm>
            <a:off x="998960" y="3103862"/>
            <a:ext cx="10468362" cy="523220"/>
          </a:xfrm>
          <a:prstGeom prst="rect">
            <a:avLst/>
          </a:prstGeom>
          <a:noFill/>
        </p:spPr>
        <p:txBody>
          <a:bodyPr wrap="square">
            <a:spAutoFit/>
          </a:bodyPr>
          <a:lstStyle/>
          <a:p>
            <a:r>
              <a:rPr lang="en-US" sz="1400" b="1"/>
              <a:t>max_samples = n</a:t>
            </a:r>
            <a:r>
              <a:rPr lang="en-US" sz="1400"/>
              <a:t>			n is number of data rows to be sampled.  n can also be a fraction (of rows to be sampled).  I</a:t>
            </a:r>
          </a:p>
          <a:p>
            <a:r>
              <a:rPr lang="en-US" sz="1400"/>
              <a:t>				guess it samples these at random.  </a:t>
            </a:r>
          </a:p>
        </p:txBody>
      </p:sp>
      <p:sp>
        <p:nvSpPr>
          <p:cNvPr id="15" name="TextBox 14">
            <a:extLst>
              <a:ext uri="{FF2B5EF4-FFF2-40B4-BE49-F238E27FC236}">
                <a16:creationId xmlns:a16="http://schemas.microsoft.com/office/drawing/2014/main" id="{B639D770-BA0C-6A96-9889-BA15C4CED502}"/>
              </a:ext>
            </a:extLst>
          </p:cNvPr>
          <p:cNvSpPr txBox="1"/>
          <p:nvPr/>
        </p:nvSpPr>
        <p:spPr>
          <a:xfrm>
            <a:off x="983225" y="3728997"/>
            <a:ext cx="10733444" cy="523220"/>
          </a:xfrm>
          <a:prstGeom prst="rect">
            <a:avLst/>
          </a:prstGeom>
          <a:noFill/>
        </p:spPr>
        <p:txBody>
          <a:bodyPr wrap="square">
            <a:spAutoFit/>
          </a:bodyPr>
          <a:lstStyle/>
          <a:p>
            <a:r>
              <a:rPr lang="en-US" sz="1400" b="1"/>
              <a:t>max_features = n</a:t>
            </a:r>
            <a:r>
              <a:rPr lang="en-US" sz="1400"/>
              <a:t>		n is number of features to be sampled.  n can also be a fraction (of features to be sampled).  I guess these</a:t>
            </a:r>
          </a:p>
          <a:p>
            <a:r>
              <a:rPr lang="en-US" sz="1400"/>
              <a:t>			are sampled at random?  </a:t>
            </a:r>
          </a:p>
        </p:txBody>
      </p:sp>
      <p:sp>
        <p:nvSpPr>
          <p:cNvPr id="16" name="TextBox 15">
            <a:extLst>
              <a:ext uri="{FF2B5EF4-FFF2-40B4-BE49-F238E27FC236}">
                <a16:creationId xmlns:a16="http://schemas.microsoft.com/office/drawing/2014/main" id="{0581E79C-03FA-1601-4F18-B3A12A104895}"/>
              </a:ext>
            </a:extLst>
          </p:cNvPr>
          <p:cNvSpPr txBox="1"/>
          <p:nvPr/>
        </p:nvSpPr>
        <p:spPr>
          <a:xfrm>
            <a:off x="998960" y="4291733"/>
            <a:ext cx="6886696" cy="307777"/>
          </a:xfrm>
          <a:prstGeom prst="rect">
            <a:avLst/>
          </a:prstGeom>
          <a:noFill/>
        </p:spPr>
        <p:txBody>
          <a:bodyPr wrap="square">
            <a:spAutoFit/>
          </a:bodyPr>
          <a:lstStyle/>
          <a:p>
            <a:r>
              <a:rPr lang="en-US" sz="1400" b="1"/>
              <a:t>bootstrap = “True”, “False”</a:t>
            </a:r>
            <a:r>
              <a:rPr lang="en-US" sz="1400"/>
              <a:t>	whether to sample rows with replacement or not.  </a:t>
            </a:r>
          </a:p>
        </p:txBody>
      </p:sp>
      <p:sp>
        <p:nvSpPr>
          <p:cNvPr id="17" name="TextBox 16">
            <a:extLst>
              <a:ext uri="{FF2B5EF4-FFF2-40B4-BE49-F238E27FC236}">
                <a16:creationId xmlns:a16="http://schemas.microsoft.com/office/drawing/2014/main" id="{76E9C1E8-9216-D0A9-FA50-55B61CC9B8B1}"/>
              </a:ext>
            </a:extLst>
          </p:cNvPr>
          <p:cNvSpPr txBox="1"/>
          <p:nvPr/>
        </p:nvSpPr>
        <p:spPr>
          <a:xfrm>
            <a:off x="998960" y="4705539"/>
            <a:ext cx="8036885" cy="307777"/>
          </a:xfrm>
          <a:prstGeom prst="rect">
            <a:avLst/>
          </a:prstGeom>
          <a:noFill/>
        </p:spPr>
        <p:txBody>
          <a:bodyPr wrap="square">
            <a:spAutoFit/>
          </a:bodyPr>
          <a:lstStyle/>
          <a:p>
            <a:r>
              <a:rPr lang="en-US" sz="1400" b="1"/>
              <a:t>bootstrap_features = “True”, “False”</a:t>
            </a:r>
            <a:r>
              <a:rPr lang="en-US" sz="1400"/>
              <a:t>		whether to sample features with replacement or not.</a:t>
            </a:r>
          </a:p>
        </p:txBody>
      </p:sp>
    </p:spTree>
    <p:extLst>
      <p:ext uri="{BB962C8B-B14F-4D97-AF65-F5344CB8AC3E}">
        <p14:creationId xmlns:p14="http://schemas.microsoft.com/office/powerpoint/2010/main" val="2521345709"/>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272865" y="2150451"/>
            <a:ext cx="11359324" cy="584775"/>
          </a:xfrm>
          <a:prstGeom prst="rect">
            <a:avLst/>
          </a:prstGeom>
        </p:spPr>
        <p:txBody>
          <a:bodyPr wrap="square">
            <a:spAutoFit/>
          </a:bodyPr>
          <a:lstStyle/>
          <a:p>
            <a:r>
              <a:rPr lang="en-US" sz="1600"/>
              <a:t>model.fit(X</a:t>
            </a:r>
            <a:r>
              <a:rPr lang="en-US" sz="1600" baseline="-25000"/>
              <a:t>train</a:t>
            </a:r>
            <a:r>
              <a:rPr lang="en-US" sz="1600"/>
              <a:t>,Y</a:t>
            </a:r>
            <a:r>
              <a:rPr lang="en-US" sz="1600" baseline="-25000"/>
              <a:t>train</a:t>
            </a:r>
            <a:r>
              <a:rPr lang="en-US" sz="1600"/>
              <a:t>)		creates a decision tree fit based on independent data X</a:t>
            </a:r>
            <a:r>
              <a:rPr lang="en-US" sz="1600" baseline="-25000"/>
              <a:t>train</a:t>
            </a:r>
            <a:r>
              <a:rPr lang="en-US" sz="1600"/>
              <a:t>, and dependent data Y</a:t>
            </a:r>
            <a:r>
              <a:rPr lang="en-US" sz="1600" baseline="-25000"/>
              <a:t>train</a:t>
            </a:r>
            <a:r>
              <a:rPr lang="en-US" sz="1600"/>
              <a:t>.  Looks like X</a:t>
            </a:r>
            <a:r>
              <a:rPr lang="en-US" sz="1600" baseline="-25000"/>
              <a:t>train</a:t>
            </a:r>
            <a:endParaRPr lang="en-US" sz="1600"/>
          </a:p>
          <a:p>
            <a:r>
              <a:rPr lang="en-US" sz="1600"/>
              <a:t>			must be dataframe type.  And Y</a:t>
            </a:r>
            <a:r>
              <a:rPr lang="en-US" sz="1600" baseline="-25000"/>
              <a:t>train</a:t>
            </a:r>
            <a:r>
              <a:rPr lang="en-US" sz="1600"/>
              <a:t> will be series type.  </a:t>
            </a:r>
          </a:p>
        </p:txBody>
      </p:sp>
      <p:sp>
        <p:nvSpPr>
          <p:cNvPr id="3" name="Rectangle 2">
            <a:extLst>
              <a:ext uri="{FF2B5EF4-FFF2-40B4-BE49-F238E27FC236}">
                <a16:creationId xmlns:a16="http://schemas.microsoft.com/office/drawing/2014/main" id="{C9FF0876-164E-442B-9B99-2C547C2A0238}"/>
              </a:ext>
            </a:extLst>
          </p:cNvPr>
          <p:cNvSpPr/>
          <p:nvPr/>
        </p:nvSpPr>
        <p:spPr>
          <a:xfrm>
            <a:off x="4442308" y="138612"/>
            <a:ext cx="2264723" cy="461665"/>
          </a:xfrm>
          <a:prstGeom prst="rect">
            <a:avLst/>
          </a:prstGeom>
        </p:spPr>
        <p:txBody>
          <a:bodyPr wrap="none">
            <a:spAutoFit/>
          </a:bodyPr>
          <a:lstStyle/>
          <a:p>
            <a:r>
              <a:rPr lang="en-US" sz="2400" b="1" u="sng">
                <a:solidFill>
                  <a:srgbClr val="00B050"/>
                </a:solidFill>
              </a:rPr>
              <a:t>sklearn: bagging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272865" y="1057877"/>
            <a:ext cx="3758361" cy="338554"/>
          </a:xfrm>
          <a:prstGeom prst="rect">
            <a:avLst/>
          </a:prstGeom>
          <a:noFill/>
        </p:spPr>
        <p:txBody>
          <a:bodyPr wrap="square" rtlCol="0">
            <a:spAutoFit/>
          </a:bodyPr>
          <a:lstStyle/>
          <a:p>
            <a:r>
              <a:rPr lang="en-US" sz="1600"/>
              <a:t>And if we were to do regression, then:</a:t>
            </a:r>
          </a:p>
        </p:txBody>
      </p:sp>
      <p:sp>
        <p:nvSpPr>
          <p:cNvPr id="9" name="TextBox 8">
            <a:extLst>
              <a:ext uri="{FF2B5EF4-FFF2-40B4-BE49-F238E27FC236}">
                <a16:creationId xmlns:a16="http://schemas.microsoft.com/office/drawing/2014/main" id="{BB0B12F5-5514-4CDD-8547-0D66306FFD7A}"/>
              </a:ext>
            </a:extLst>
          </p:cNvPr>
          <p:cNvSpPr txBox="1"/>
          <p:nvPr/>
        </p:nvSpPr>
        <p:spPr>
          <a:xfrm>
            <a:off x="272865" y="1604164"/>
            <a:ext cx="5626491" cy="338554"/>
          </a:xfrm>
          <a:prstGeom prst="rect">
            <a:avLst/>
          </a:prstGeom>
          <a:noFill/>
        </p:spPr>
        <p:txBody>
          <a:bodyPr wrap="square">
            <a:spAutoFit/>
          </a:bodyPr>
          <a:lstStyle/>
          <a:p>
            <a:r>
              <a:rPr lang="en-US" sz="1600" b="1"/>
              <a:t>from sklearn.ensemble import BaggingRegressor</a:t>
            </a:r>
          </a:p>
        </p:txBody>
      </p:sp>
      <p:sp>
        <p:nvSpPr>
          <p:cNvPr id="5" name="Rectangle 4">
            <a:extLst>
              <a:ext uri="{FF2B5EF4-FFF2-40B4-BE49-F238E27FC236}">
                <a16:creationId xmlns:a16="http://schemas.microsoft.com/office/drawing/2014/main" id="{071A6714-7EA6-E093-740D-877352DDEDCE}"/>
              </a:ext>
            </a:extLst>
          </p:cNvPr>
          <p:cNvSpPr/>
          <p:nvPr/>
        </p:nvSpPr>
        <p:spPr>
          <a:xfrm>
            <a:off x="272865" y="3136612"/>
            <a:ext cx="11510190" cy="584775"/>
          </a:xfrm>
          <a:prstGeom prst="rect">
            <a:avLst/>
          </a:prstGeom>
        </p:spPr>
        <p:txBody>
          <a:bodyPr wrap="square">
            <a:spAutoFit/>
          </a:bodyPr>
          <a:lstStyle/>
          <a:p>
            <a:r>
              <a:rPr lang="en-US" sz="1600"/>
              <a:t>model.oob_score_		outputs accuracy score, i.e., correct predictions/total predictions for for the training samples not used in</a:t>
            </a:r>
          </a:p>
          <a:p>
            <a:r>
              <a:rPr lang="en-US" sz="1600"/>
              <a:t>			the models.  It’s basically how well the model fits the out-of-bag testing data.</a:t>
            </a:r>
          </a:p>
        </p:txBody>
      </p:sp>
      <p:sp>
        <p:nvSpPr>
          <p:cNvPr id="6" name="Rectangle 5">
            <a:extLst>
              <a:ext uri="{FF2B5EF4-FFF2-40B4-BE49-F238E27FC236}">
                <a16:creationId xmlns:a16="http://schemas.microsoft.com/office/drawing/2014/main" id="{23D02349-7133-8336-DF21-064745B74DBF}"/>
              </a:ext>
            </a:extLst>
          </p:cNvPr>
          <p:cNvSpPr/>
          <p:nvPr/>
        </p:nvSpPr>
        <p:spPr>
          <a:xfrm>
            <a:off x="274230" y="4016540"/>
            <a:ext cx="11359325" cy="584775"/>
          </a:xfrm>
          <a:prstGeom prst="rect">
            <a:avLst/>
          </a:prstGeom>
        </p:spPr>
        <p:txBody>
          <a:bodyPr wrap="square">
            <a:spAutoFit/>
          </a:bodyPr>
          <a:lstStyle/>
          <a:p>
            <a:r>
              <a:rPr lang="en-US" sz="1600"/>
              <a:t>model.predict(X</a:t>
            </a:r>
            <a:r>
              <a:rPr lang="en-US" sz="1600" baseline="-25000"/>
              <a:t>test</a:t>
            </a:r>
            <a:r>
              <a:rPr lang="en-US" sz="1600"/>
              <a:t>)		outputs value, Y</a:t>
            </a:r>
            <a:r>
              <a:rPr lang="en-US" sz="1600" baseline="-25000"/>
              <a:t>pred</a:t>
            </a:r>
            <a:r>
              <a:rPr lang="en-US" sz="1600"/>
              <a:t>, of fit evaluated at X</a:t>
            </a:r>
            <a:r>
              <a:rPr lang="en-US" sz="1600" baseline="-25000"/>
              <a:t>test</a:t>
            </a:r>
            <a:r>
              <a:rPr lang="en-US" sz="1600"/>
              <a:t>.  Seems that X</a:t>
            </a:r>
            <a:r>
              <a:rPr lang="en-US" sz="1600" baseline="-25000"/>
              <a:t>test</a:t>
            </a:r>
            <a:r>
              <a:rPr lang="en-US" sz="1600"/>
              <a:t> must be dataframe type.  And if X</a:t>
            </a:r>
            <a:r>
              <a:rPr lang="en-US" sz="1600" baseline="-25000"/>
              <a:t>test</a:t>
            </a:r>
            <a:r>
              <a:rPr lang="en-US" sz="1600"/>
              <a:t> has</a:t>
            </a:r>
          </a:p>
          <a:p>
            <a:r>
              <a:rPr lang="en-US" sz="1600"/>
              <a:t>			multiple rows, then Y</a:t>
            </a:r>
            <a:r>
              <a:rPr lang="en-US" sz="1600" baseline="-25000"/>
              <a:t>pred</a:t>
            </a:r>
            <a:r>
              <a:rPr lang="en-US" sz="1600"/>
              <a:t> will too.  </a:t>
            </a:r>
          </a:p>
        </p:txBody>
      </p:sp>
      <p:sp>
        <p:nvSpPr>
          <p:cNvPr id="8" name="Rectangle 7">
            <a:extLst>
              <a:ext uri="{FF2B5EF4-FFF2-40B4-BE49-F238E27FC236}">
                <a16:creationId xmlns:a16="http://schemas.microsoft.com/office/drawing/2014/main" id="{9E045482-B2A1-878E-62E6-42B32F47D02E}"/>
              </a:ext>
            </a:extLst>
          </p:cNvPr>
          <p:cNvSpPr/>
          <p:nvPr/>
        </p:nvSpPr>
        <p:spPr>
          <a:xfrm>
            <a:off x="274230" y="4809048"/>
            <a:ext cx="11359324" cy="338554"/>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R</a:t>
            </a:r>
            <a:r>
              <a:rPr lang="en-US" sz="1600" baseline="30000"/>
              <a:t>2</a:t>
            </a:r>
            <a:r>
              <a:rPr lang="en-US" sz="1600"/>
              <a:t> score.  Can also using training data to see how well the model fits </a:t>
            </a:r>
            <a:r>
              <a:rPr lang="en-US" sz="1600" i="1"/>
              <a:t>that</a:t>
            </a:r>
            <a:r>
              <a:rPr lang="en-US" sz="1600"/>
              <a:t>.</a:t>
            </a:r>
          </a:p>
        </p:txBody>
      </p:sp>
      <p:sp>
        <p:nvSpPr>
          <p:cNvPr id="7" name="Rectangle 6">
            <a:extLst>
              <a:ext uri="{FF2B5EF4-FFF2-40B4-BE49-F238E27FC236}">
                <a16:creationId xmlns:a16="http://schemas.microsoft.com/office/drawing/2014/main" id="{A9CCF74E-EAB7-B3DB-204E-8A77E52BC92C}"/>
              </a:ext>
            </a:extLst>
          </p:cNvPr>
          <p:cNvSpPr/>
          <p:nvPr/>
        </p:nvSpPr>
        <p:spPr>
          <a:xfrm>
            <a:off x="272865" y="5488685"/>
            <a:ext cx="11359324" cy="584775"/>
          </a:xfrm>
          <a:prstGeom prst="rect">
            <a:avLst/>
          </a:prstGeom>
        </p:spPr>
        <p:txBody>
          <a:bodyPr wrap="square">
            <a:spAutoFit/>
          </a:bodyPr>
          <a:lstStyle/>
          <a:p>
            <a:r>
              <a:rPr lang="en-US" sz="1600"/>
              <a:t>model.feature_importances_		outputs an array of features (enumerated from 0 to n) vs. their importances.  probably best</a:t>
            </a:r>
          </a:p>
          <a:p>
            <a:r>
              <a:rPr lang="en-US" sz="1600"/>
              <a:t>				to convert this array to a pandas.Series, and index it via the dataframe’s column names.</a:t>
            </a:r>
          </a:p>
        </p:txBody>
      </p:sp>
    </p:spTree>
    <p:extLst>
      <p:ext uri="{BB962C8B-B14F-4D97-AF65-F5344CB8AC3E}">
        <p14:creationId xmlns:p14="http://schemas.microsoft.com/office/powerpoint/2010/main" val="205859363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89596" y="149868"/>
            <a:ext cx="2351926" cy="461665"/>
          </a:xfrm>
          <a:prstGeom prst="rect">
            <a:avLst/>
          </a:prstGeom>
        </p:spPr>
        <p:txBody>
          <a:bodyPr wrap="none">
            <a:spAutoFit/>
          </a:bodyPr>
          <a:lstStyle/>
          <a:p>
            <a:r>
              <a:rPr lang="en-US" sz="2400" b="1" u="sng">
                <a:solidFill>
                  <a:srgbClr val="00B050"/>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292528" y="1017558"/>
            <a:ext cx="9539729" cy="338554"/>
          </a:xfrm>
          <a:prstGeom prst="rect">
            <a:avLst/>
          </a:prstGeom>
          <a:noFill/>
        </p:spPr>
        <p:txBody>
          <a:bodyPr wrap="square" rtlCol="0">
            <a:spAutoFit/>
          </a:bodyPr>
          <a:lstStyle/>
          <a:p>
            <a:r>
              <a:rPr lang="en-US" sz="1600"/>
              <a:t>Here’s a bagging example.  And I compare to just a regular decision tree.  The results are a lot better for bagging.  </a:t>
            </a:r>
          </a:p>
        </p:txBody>
      </p:sp>
      <p:pic>
        <p:nvPicPr>
          <p:cNvPr id="6" name="Picture 5">
            <a:extLst>
              <a:ext uri="{FF2B5EF4-FFF2-40B4-BE49-F238E27FC236}">
                <a16:creationId xmlns:a16="http://schemas.microsoft.com/office/drawing/2014/main" id="{98C568F6-AC7C-71E5-5BD0-B2B8E69F3187}"/>
              </a:ext>
            </a:extLst>
          </p:cNvPr>
          <p:cNvPicPr>
            <a:picLocks noChangeAspect="1"/>
          </p:cNvPicPr>
          <p:nvPr/>
        </p:nvPicPr>
        <p:blipFill>
          <a:blip r:embed="rId3"/>
          <a:stretch>
            <a:fillRect/>
          </a:stretch>
        </p:blipFill>
        <p:spPr>
          <a:xfrm>
            <a:off x="377091" y="1525886"/>
            <a:ext cx="5591090" cy="5115431"/>
          </a:xfrm>
          <a:prstGeom prst="rect">
            <a:avLst/>
          </a:prstGeom>
        </p:spPr>
      </p:pic>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F1E7A6E4-4AE0-471F-CFA5-2DFA9ED24105}"/>
                  </a:ext>
                </a:extLst>
              </p14:cNvPr>
              <p14:cNvContentPartPr/>
              <p14:nvPr/>
            </p14:nvContentPartPr>
            <p14:xfrm>
              <a:off x="6096000" y="3949883"/>
              <a:ext cx="613800" cy="193320"/>
            </p14:xfrm>
          </p:contentPart>
        </mc:Choice>
        <mc:Fallback xmlns="">
          <p:pic>
            <p:nvPicPr>
              <p:cNvPr id="7" name="Ink 6">
                <a:extLst>
                  <a:ext uri="{FF2B5EF4-FFF2-40B4-BE49-F238E27FC236}">
                    <a16:creationId xmlns:a16="http://schemas.microsoft.com/office/drawing/2014/main" id="{F1E7A6E4-4AE0-471F-CFA5-2DFA9ED24105}"/>
                  </a:ext>
                </a:extLst>
              </p:cNvPr>
              <p:cNvPicPr/>
              <p:nvPr/>
            </p:nvPicPr>
            <p:blipFill>
              <a:blip r:embed="rId5"/>
              <a:stretch>
                <a:fillRect/>
              </a:stretch>
            </p:blipFill>
            <p:spPr>
              <a:xfrm>
                <a:off x="6087000" y="3940883"/>
                <a:ext cx="631440" cy="210960"/>
              </a:xfrm>
              <a:prstGeom prst="rect">
                <a:avLst/>
              </a:prstGeom>
            </p:spPr>
          </p:pic>
        </mc:Fallback>
      </mc:AlternateContent>
      <p:pic>
        <p:nvPicPr>
          <p:cNvPr id="8" name="Picture 7">
            <a:extLst>
              <a:ext uri="{FF2B5EF4-FFF2-40B4-BE49-F238E27FC236}">
                <a16:creationId xmlns:a16="http://schemas.microsoft.com/office/drawing/2014/main" id="{DC7CCC64-F947-3791-1D30-144EC025EC13}"/>
              </a:ext>
            </a:extLst>
          </p:cNvPr>
          <p:cNvPicPr>
            <a:picLocks noChangeAspect="1"/>
          </p:cNvPicPr>
          <p:nvPr/>
        </p:nvPicPr>
        <p:blipFill>
          <a:blip r:embed="rId6"/>
          <a:stretch>
            <a:fillRect/>
          </a:stretch>
        </p:blipFill>
        <p:spPr>
          <a:xfrm>
            <a:off x="7155033" y="3501809"/>
            <a:ext cx="3857095" cy="1282789"/>
          </a:xfrm>
          <a:prstGeom prst="rect">
            <a:avLst/>
          </a:prstGeom>
        </p:spPr>
      </p:pic>
      <p:sp>
        <p:nvSpPr>
          <p:cNvPr id="2" name="TextBox 1">
            <a:extLst>
              <a:ext uri="{FF2B5EF4-FFF2-40B4-BE49-F238E27FC236}">
                <a16:creationId xmlns:a16="http://schemas.microsoft.com/office/drawing/2014/main" id="{2ED7D2F1-9E03-BE34-BF44-A3C956020831}"/>
              </a:ext>
            </a:extLst>
          </p:cNvPr>
          <p:cNvSpPr txBox="1"/>
          <p:nvPr/>
        </p:nvSpPr>
        <p:spPr>
          <a:xfrm>
            <a:off x="4532671" y="5548054"/>
            <a:ext cx="2300748" cy="584775"/>
          </a:xfrm>
          <a:prstGeom prst="rect">
            <a:avLst/>
          </a:prstGeom>
          <a:solidFill>
            <a:schemeClr val="accent2">
              <a:lumMod val="60000"/>
              <a:lumOff val="40000"/>
            </a:schemeClr>
          </a:solidFill>
        </p:spPr>
        <p:txBody>
          <a:bodyPr wrap="square" rtlCol="0">
            <a:spAutoFit/>
          </a:bodyPr>
          <a:lstStyle/>
          <a:p>
            <a:r>
              <a:rPr lang="en-US" sz="1600"/>
              <a:t>oob_score isn’t the training score – woops.</a:t>
            </a:r>
          </a:p>
        </p:txBody>
      </p:sp>
    </p:spTree>
    <p:extLst>
      <p:ext uri="{BB962C8B-B14F-4D97-AF65-F5344CB8AC3E}">
        <p14:creationId xmlns:p14="http://schemas.microsoft.com/office/powerpoint/2010/main" val="217693674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99428" y="134129"/>
            <a:ext cx="3186000" cy="461665"/>
          </a:xfrm>
          <a:prstGeom prst="rect">
            <a:avLst/>
          </a:prstGeom>
        </p:spPr>
        <p:txBody>
          <a:bodyPr wrap="none">
            <a:spAutoFit/>
          </a:bodyPr>
          <a:lstStyle/>
          <a:p>
            <a:r>
              <a:rPr lang="en-US" sz="2400" b="1" u="sng">
                <a:solidFill>
                  <a:srgbClr val="FF0000"/>
                </a:solidFill>
              </a:rPr>
              <a:t>sklearn: random forest</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9" y="937948"/>
            <a:ext cx="11359324" cy="584775"/>
          </a:xfrm>
          <a:prstGeom prst="rect">
            <a:avLst/>
          </a:prstGeom>
          <a:noFill/>
        </p:spPr>
        <p:txBody>
          <a:bodyPr wrap="square" rtlCol="0">
            <a:spAutoFit/>
          </a:bodyPr>
          <a:lstStyle/>
          <a:p>
            <a:r>
              <a:rPr lang="en-US" sz="1600"/>
              <a:t>Here’s some stuff for random forest. I think it differs from bagging in that it might sample a different number of columns, as well as rows.  A lot (all?) of these arguments are parameters of the class.  And you can set them via, e.g., </a:t>
            </a:r>
            <a:r>
              <a:rPr lang="en-US" sz="1600">
                <a:solidFill>
                  <a:srgbClr val="0066FF"/>
                </a:solidFill>
              </a:rPr>
              <a:t>model.n_estimators = 50.</a:t>
            </a:r>
          </a:p>
        </p:txBody>
      </p:sp>
      <p:sp>
        <p:nvSpPr>
          <p:cNvPr id="21" name="Rectangle 20">
            <a:extLst>
              <a:ext uri="{FF2B5EF4-FFF2-40B4-BE49-F238E27FC236}">
                <a16:creationId xmlns:a16="http://schemas.microsoft.com/office/drawing/2014/main" id="{340755F4-E71B-4914-983D-72096246A1B6}"/>
              </a:ext>
            </a:extLst>
          </p:cNvPr>
          <p:cNvSpPr/>
          <p:nvPr/>
        </p:nvSpPr>
        <p:spPr>
          <a:xfrm>
            <a:off x="469510" y="2178727"/>
            <a:ext cx="11359324" cy="338554"/>
          </a:xfrm>
          <a:prstGeom prst="rect">
            <a:avLst/>
          </a:prstGeom>
        </p:spPr>
        <p:txBody>
          <a:bodyPr wrap="square">
            <a:spAutoFit/>
          </a:bodyPr>
          <a:lstStyle/>
          <a:p>
            <a:r>
              <a:rPr lang="en-US" sz="1600"/>
              <a:t>model = RandomForestClassifier()	creates a RandomForestClassifier model object.  It takes plenty arguments in its __init__.  </a:t>
            </a:r>
          </a:p>
        </p:txBody>
      </p:sp>
      <p:sp>
        <p:nvSpPr>
          <p:cNvPr id="9" name="TextBox 8">
            <a:extLst>
              <a:ext uri="{FF2B5EF4-FFF2-40B4-BE49-F238E27FC236}">
                <a16:creationId xmlns:a16="http://schemas.microsoft.com/office/drawing/2014/main" id="{BB0B12F5-5514-4CDD-8547-0D66306FFD7A}"/>
              </a:ext>
            </a:extLst>
          </p:cNvPr>
          <p:cNvSpPr txBox="1"/>
          <p:nvPr/>
        </p:nvSpPr>
        <p:spPr>
          <a:xfrm>
            <a:off x="469509" y="1836401"/>
            <a:ext cx="5626491" cy="338554"/>
          </a:xfrm>
          <a:prstGeom prst="rect">
            <a:avLst/>
          </a:prstGeom>
          <a:noFill/>
        </p:spPr>
        <p:txBody>
          <a:bodyPr wrap="square">
            <a:spAutoFit/>
          </a:bodyPr>
          <a:lstStyle/>
          <a:p>
            <a:r>
              <a:rPr lang="en-US" sz="1600" b="1"/>
              <a:t>from sklearn.ensemble import RandomForestClassifier</a:t>
            </a:r>
          </a:p>
        </p:txBody>
      </p:sp>
      <p:sp>
        <p:nvSpPr>
          <p:cNvPr id="8" name="TextBox 7">
            <a:extLst>
              <a:ext uri="{FF2B5EF4-FFF2-40B4-BE49-F238E27FC236}">
                <a16:creationId xmlns:a16="http://schemas.microsoft.com/office/drawing/2014/main" id="{0899AADD-276B-2A96-1D7C-11209969347F}"/>
              </a:ext>
            </a:extLst>
          </p:cNvPr>
          <p:cNvSpPr txBox="1"/>
          <p:nvPr/>
        </p:nvSpPr>
        <p:spPr>
          <a:xfrm>
            <a:off x="1219199" y="2641663"/>
            <a:ext cx="8136701" cy="307777"/>
          </a:xfrm>
          <a:prstGeom prst="rect">
            <a:avLst/>
          </a:prstGeom>
          <a:noFill/>
        </p:spPr>
        <p:txBody>
          <a:bodyPr wrap="square">
            <a:spAutoFit/>
          </a:bodyPr>
          <a:lstStyle/>
          <a:p>
            <a:r>
              <a:rPr lang="en-US" sz="1400" b="1"/>
              <a:t>n_estimators = n</a:t>
            </a:r>
            <a:r>
              <a:rPr lang="en-US" sz="1400"/>
              <a:t>		this is number of classifiers in the bag.  Default is 100. </a:t>
            </a:r>
          </a:p>
        </p:txBody>
      </p:sp>
      <p:sp>
        <p:nvSpPr>
          <p:cNvPr id="23" name="TextBox 22">
            <a:extLst>
              <a:ext uri="{FF2B5EF4-FFF2-40B4-BE49-F238E27FC236}">
                <a16:creationId xmlns:a16="http://schemas.microsoft.com/office/drawing/2014/main" id="{3B8F3BF5-B8B3-7DBC-6613-7C4A3DF6BE9E}"/>
              </a:ext>
            </a:extLst>
          </p:cNvPr>
          <p:cNvSpPr txBox="1"/>
          <p:nvPr/>
        </p:nvSpPr>
        <p:spPr>
          <a:xfrm>
            <a:off x="1219199" y="4818828"/>
            <a:ext cx="8136701" cy="307777"/>
          </a:xfrm>
          <a:prstGeom prst="rect">
            <a:avLst/>
          </a:prstGeom>
          <a:noFill/>
        </p:spPr>
        <p:txBody>
          <a:bodyPr wrap="square">
            <a:spAutoFit/>
          </a:bodyPr>
          <a:lstStyle/>
          <a:p>
            <a:r>
              <a:rPr lang="en-US" sz="1400" b="1"/>
              <a:t>criterion = “gini”, “entropy”</a:t>
            </a:r>
            <a:r>
              <a:rPr lang="en-US" sz="1400"/>
              <a:t>	this is criterion for evaluating a split.</a:t>
            </a:r>
          </a:p>
        </p:txBody>
      </p:sp>
      <p:sp>
        <p:nvSpPr>
          <p:cNvPr id="24" name="TextBox 23">
            <a:extLst>
              <a:ext uri="{FF2B5EF4-FFF2-40B4-BE49-F238E27FC236}">
                <a16:creationId xmlns:a16="http://schemas.microsoft.com/office/drawing/2014/main" id="{99F76105-9592-6FD6-DEA4-C20162A6E48C}"/>
              </a:ext>
            </a:extLst>
          </p:cNvPr>
          <p:cNvSpPr txBox="1"/>
          <p:nvPr/>
        </p:nvSpPr>
        <p:spPr>
          <a:xfrm>
            <a:off x="1219199" y="5262161"/>
            <a:ext cx="10717162" cy="523220"/>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min_impurity_decrease = min	 </a:t>
            </a:r>
            <a:r>
              <a:rPr lang="en-US" sz="1400">
                <a:latin typeface="Calibri" panose="020F0502020204030204" pitchFamily="34" charset="0"/>
                <a:ea typeface="Calibri" panose="020F0502020204030204" pitchFamily="34" charset="0"/>
                <a:cs typeface="Calibri" panose="020F0502020204030204" pitchFamily="34" charset="0"/>
              </a:rPr>
              <a:t>we can set a minimum lower bound for how much the split must lower the (gini?) impurity, in order to be</a:t>
            </a:r>
          </a:p>
          <a:p>
            <a:r>
              <a:rPr lang="en-US" sz="1400">
                <a:latin typeface="Calibri" panose="020F0502020204030204" pitchFamily="34" charset="0"/>
                <a:ea typeface="Calibri" panose="020F0502020204030204" pitchFamily="34" charset="0"/>
                <a:cs typeface="Calibri" panose="020F0502020204030204" pitchFamily="34" charset="0"/>
              </a:rPr>
              <a:t>			 effectuated.  Can help prevent overfitting.</a:t>
            </a:r>
            <a:endParaRPr lang="en-US" sz="1400"/>
          </a:p>
        </p:txBody>
      </p:sp>
      <p:sp>
        <p:nvSpPr>
          <p:cNvPr id="25" name="TextBox 24">
            <a:extLst>
              <a:ext uri="{FF2B5EF4-FFF2-40B4-BE49-F238E27FC236}">
                <a16:creationId xmlns:a16="http://schemas.microsoft.com/office/drawing/2014/main" id="{4E539726-F74F-3124-95DF-02FC74574F70}"/>
              </a:ext>
            </a:extLst>
          </p:cNvPr>
          <p:cNvSpPr txBox="1"/>
          <p:nvPr/>
        </p:nvSpPr>
        <p:spPr>
          <a:xfrm>
            <a:off x="1221652" y="5846936"/>
            <a:ext cx="10607182" cy="738664"/>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max_features = n 		</a:t>
            </a:r>
            <a:r>
              <a:rPr lang="en-US" sz="1400">
                <a:latin typeface="Calibri" panose="020F0502020204030204" pitchFamily="34" charset="0"/>
                <a:ea typeface="Calibri" panose="020F0502020204030204" pitchFamily="34" charset="0"/>
                <a:cs typeface="Calibri" panose="020F0502020204030204" pitchFamily="34" charset="0"/>
              </a:rPr>
              <a:t>we can set the maximum number of features that can be considered when finding the best way to split a</a:t>
            </a:r>
          </a:p>
          <a:p>
            <a:r>
              <a:rPr lang="en-US" sz="1400">
                <a:latin typeface="Calibri" panose="020F0502020204030204" pitchFamily="34" charset="0"/>
                <a:ea typeface="Calibri" panose="020F0502020204030204" pitchFamily="34" charset="0"/>
                <a:cs typeface="Calibri" panose="020F0502020204030204" pitchFamily="34" charset="0"/>
              </a:rPr>
              <a:t>			leaf.  n can also be a percentage.  And can also set to “</a:t>
            </a:r>
            <a:r>
              <a:rPr lang="en-US" sz="1400" b="1">
                <a:latin typeface="Calibri" panose="020F0502020204030204" pitchFamily="34" charset="0"/>
                <a:ea typeface="Calibri" panose="020F0502020204030204" pitchFamily="34" charset="0"/>
                <a:cs typeface="Calibri" panose="020F0502020204030204" pitchFamily="34" charset="0"/>
              </a:rPr>
              <a:t>auto</a:t>
            </a:r>
            <a:r>
              <a:rPr lang="en-US" sz="1400">
                <a:latin typeface="Calibri" panose="020F0502020204030204" pitchFamily="34" charset="0"/>
                <a:ea typeface="Calibri" panose="020F0502020204030204" pitchFamily="34" charset="0"/>
                <a:cs typeface="Calibri" panose="020F0502020204030204" pitchFamily="34" charset="0"/>
              </a:rPr>
              <a:t>” , which is sqrt(n_features), or “</a:t>
            </a:r>
            <a:r>
              <a:rPr lang="en-US" sz="1400" b="1">
                <a:latin typeface="Calibri" panose="020F0502020204030204" pitchFamily="34" charset="0"/>
                <a:ea typeface="Calibri" panose="020F0502020204030204" pitchFamily="34" charset="0"/>
                <a:cs typeface="Calibri" panose="020F0502020204030204" pitchFamily="34" charset="0"/>
              </a:rPr>
              <a:t>log2</a:t>
            </a:r>
            <a:r>
              <a:rPr lang="en-US" sz="1400">
                <a:latin typeface="Calibri" panose="020F0502020204030204" pitchFamily="34" charset="0"/>
                <a:ea typeface="Calibri" panose="020F0502020204030204" pitchFamily="34" charset="0"/>
                <a:cs typeface="Calibri" panose="020F0502020204030204" pitchFamily="34" charset="0"/>
              </a:rPr>
              <a:t>”, which is </a:t>
            </a:r>
          </a:p>
          <a:p>
            <a:r>
              <a:rPr lang="en-US" sz="1400">
                <a:latin typeface="Calibri" panose="020F0502020204030204" pitchFamily="34" charset="0"/>
                <a:ea typeface="Calibri" panose="020F0502020204030204" pitchFamily="34" charset="0"/>
                <a:cs typeface="Calibri" panose="020F0502020204030204" pitchFamily="34" charset="0"/>
              </a:rPr>
              <a:t>			presumably log</a:t>
            </a:r>
            <a:r>
              <a:rPr lang="en-US" sz="1400" baseline="-25000">
                <a:latin typeface="Calibri" panose="020F0502020204030204" pitchFamily="34" charset="0"/>
                <a:ea typeface="Calibri" panose="020F0502020204030204" pitchFamily="34" charset="0"/>
                <a:cs typeface="Calibri" panose="020F0502020204030204" pitchFamily="34" charset="0"/>
              </a:rPr>
              <a:t>2</a:t>
            </a:r>
            <a:r>
              <a:rPr lang="en-US" sz="1400">
                <a:latin typeface="Calibri" panose="020F0502020204030204" pitchFamily="34" charset="0"/>
                <a:ea typeface="Calibri" panose="020F0502020204030204" pitchFamily="34" charset="0"/>
                <a:cs typeface="Calibri" panose="020F0502020204030204" pitchFamily="34" charset="0"/>
              </a:rPr>
              <a:t>(n_features).</a:t>
            </a:r>
            <a:endParaRPr lang="en-US" sz="1400"/>
          </a:p>
        </p:txBody>
      </p:sp>
      <p:sp>
        <p:nvSpPr>
          <p:cNvPr id="7" name="TextBox 6">
            <a:extLst>
              <a:ext uri="{FF2B5EF4-FFF2-40B4-BE49-F238E27FC236}">
                <a16:creationId xmlns:a16="http://schemas.microsoft.com/office/drawing/2014/main" id="{2E7CCE28-672C-783A-7CE6-49BE99893E98}"/>
              </a:ext>
            </a:extLst>
          </p:cNvPr>
          <p:cNvSpPr txBox="1"/>
          <p:nvPr/>
        </p:nvSpPr>
        <p:spPr>
          <a:xfrm>
            <a:off x="1219199" y="4340720"/>
            <a:ext cx="8947356" cy="307777"/>
          </a:xfrm>
          <a:prstGeom prst="rect">
            <a:avLst/>
          </a:prstGeom>
          <a:noFill/>
        </p:spPr>
        <p:txBody>
          <a:bodyPr wrap="square">
            <a:spAutoFit/>
          </a:bodyPr>
          <a:lstStyle/>
          <a:p>
            <a:r>
              <a:rPr lang="en-US" sz="1400" b="1"/>
              <a:t>oob_score = True?</a:t>
            </a:r>
            <a:r>
              <a:rPr lang="en-US" sz="1400"/>
              <a:t>		This sets the testing samples to be the out-of-bag samples.  Default is False.</a:t>
            </a:r>
            <a:endParaRPr lang="en-US" sz="1600"/>
          </a:p>
        </p:txBody>
      </p:sp>
      <p:sp>
        <p:nvSpPr>
          <p:cNvPr id="2" name="TextBox 1">
            <a:extLst>
              <a:ext uri="{FF2B5EF4-FFF2-40B4-BE49-F238E27FC236}">
                <a16:creationId xmlns:a16="http://schemas.microsoft.com/office/drawing/2014/main" id="{A75AC7D1-7512-48AF-5A7D-7C5AAEBBD7E2}"/>
              </a:ext>
            </a:extLst>
          </p:cNvPr>
          <p:cNvSpPr txBox="1"/>
          <p:nvPr/>
        </p:nvSpPr>
        <p:spPr>
          <a:xfrm>
            <a:off x="1219199" y="3129872"/>
            <a:ext cx="8220076" cy="307777"/>
          </a:xfrm>
          <a:prstGeom prst="rect">
            <a:avLst/>
          </a:prstGeom>
          <a:noFill/>
        </p:spPr>
        <p:txBody>
          <a:bodyPr wrap="square">
            <a:spAutoFit/>
          </a:bodyPr>
          <a:lstStyle/>
          <a:p>
            <a:r>
              <a:rPr lang="en-US" sz="1400" b="1"/>
              <a:t>bootstrap = “True”, “False”</a:t>
            </a:r>
            <a:r>
              <a:rPr lang="en-US" sz="1400"/>
              <a:t>	whether to sample rows with replacement or not.  Default is True.  </a:t>
            </a:r>
          </a:p>
        </p:txBody>
      </p:sp>
      <p:sp>
        <p:nvSpPr>
          <p:cNvPr id="5" name="TextBox 4">
            <a:extLst>
              <a:ext uri="{FF2B5EF4-FFF2-40B4-BE49-F238E27FC236}">
                <a16:creationId xmlns:a16="http://schemas.microsoft.com/office/drawing/2014/main" id="{39342818-671D-15DC-847D-677425E67F23}"/>
              </a:ext>
            </a:extLst>
          </p:cNvPr>
          <p:cNvSpPr txBox="1"/>
          <p:nvPr/>
        </p:nvSpPr>
        <p:spPr>
          <a:xfrm>
            <a:off x="1207461" y="3704342"/>
            <a:ext cx="10504782" cy="523220"/>
          </a:xfrm>
          <a:prstGeom prst="rect">
            <a:avLst/>
          </a:prstGeom>
          <a:noFill/>
        </p:spPr>
        <p:txBody>
          <a:bodyPr wrap="square">
            <a:spAutoFit/>
          </a:bodyPr>
          <a:lstStyle/>
          <a:p>
            <a:r>
              <a:rPr lang="en-US" sz="1400" b="1"/>
              <a:t>max_samples = n</a:t>
            </a:r>
            <a:r>
              <a:rPr lang="en-US" sz="1400"/>
              <a:t>		n is number of data rows to be sampled.  n can also be a fraction (of rows to be sampled).  I guess it 				samples these at random.  Default is None, which is all of the samples.  </a:t>
            </a:r>
          </a:p>
        </p:txBody>
      </p:sp>
    </p:spTree>
    <p:extLst>
      <p:ext uri="{BB962C8B-B14F-4D97-AF65-F5344CB8AC3E}">
        <p14:creationId xmlns:p14="http://schemas.microsoft.com/office/powerpoint/2010/main" val="61861629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15453" y="137181"/>
            <a:ext cx="3178371" cy="461665"/>
          </a:xfrm>
          <a:prstGeom prst="rect">
            <a:avLst/>
          </a:prstGeom>
        </p:spPr>
        <p:txBody>
          <a:bodyPr wrap="none">
            <a:spAutoFit/>
          </a:bodyPr>
          <a:lstStyle/>
          <a:p>
            <a:r>
              <a:rPr lang="en-US" sz="2400" b="1" u="sng">
                <a:solidFill>
                  <a:srgbClr val="FF0000"/>
                </a:solidFill>
              </a:rPr>
              <a:t>sklearn: random forest</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9" y="1081823"/>
            <a:ext cx="6855523" cy="338554"/>
          </a:xfrm>
          <a:prstGeom prst="rect">
            <a:avLst/>
          </a:prstGeom>
          <a:noFill/>
        </p:spPr>
        <p:txBody>
          <a:bodyPr wrap="square" rtlCol="0">
            <a:spAutoFit/>
          </a:bodyPr>
          <a:lstStyle/>
          <a:p>
            <a:r>
              <a:rPr lang="en-US" sz="1600"/>
              <a:t>And there’s more,</a:t>
            </a:r>
          </a:p>
        </p:txBody>
      </p:sp>
      <p:sp>
        <p:nvSpPr>
          <p:cNvPr id="2" name="Rectangle 1">
            <a:extLst>
              <a:ext uri="{FF2B5EF4-FFF2-40B4-BE49-F238E27FC236}">
                <a16:creationId xmlns:a16="http://schemas.microsoft.com/office/drawing/2014/main" id="{424CF4A0-ECC4-5852-1FB0-984F8983F1F8}"/>
              </a:ext>
            </a:extLst>
          </p:cNvPr>
          <p:cNvSpPr/>
          <p:nvPr/>
        </p:nvSpPr>
        <p:spPr>
          <a:xfrm>
            <a:off x="469509" y="1708653"/>
            <a:ext cx="11359324" cy="338554"/>
          </a:xfrm>
          <a:prstGeom prst="rect">
            <a:avLst/>
          </a:prstGeom>
        </p:spPr>
        <p:txBody>
          <a:bodyPr wrap="square">
            <a:spAutoFit/>
          </a:bodyPr>
          <a:lstStyle/>
          <a:p>
            <a:r>
              <a:rPr lang="en-US" sz="1600"/>
              <a:t>model = RandomForestClassifier()	creates a RandomForestClassifier model object.  It takes plenty arguments in its __init__.  </a:t>
            </a:r>
          </a:p>
        </p:txBody>
      </p:sp>
      <p:sp>
        <p:nvSpPr>
          <p:cNvPr id="5" name="TextBox 4">
            <a:extLst>
              <a:ext uri="{FF2B5EF4-FFF2-40B4-BE49-F238E27FC236}">
                <a16:creationId xmlns:a16="http://schemas.microsoft.com/office/drawing/2014/main" id="{9542D5D1-AAEA-6DD6-278D-334DE9CF9BDE}"/>
              </a:ext>
            </a:extLst>
          </p:cNvPr>
          <p:cNvSpPr txBox="1"/>
          <p:nvPr/>
        </p:nvSpPr>
        <p:spPr>
          <a:xfrm>
            <a:off x="1432325" y="3563275"/>
            <a:ext cx="10151872"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max_depth = d</a:t>
            </a:r>
            <a:r>
              <a:rPr lang="en-US" sz="1400">
                <a:latin typeface="Calibri" panose="020F0502020204030204" pitchFamily="34" charset="0"/>
                <a:ea typeface="Calibri" panose="020F0502020204030204" pitchFamily="34" charset="0"/>
                <a:cs typeface="Calibri" panose="020F0502020204030204" pitchFamily="34" charset="0"/>
              </a:rPr>
              <a:t> 		sets the maximum allowed depth of a tree.   This can help prevent overfitting.</a:t>
            </a:r>
            <a:endParaRPr lang="en-US" sz="1400"/>
          </a:p>
        </p:txBody>
      </p:sp>
      <p:sp>
        <p:nvSpPr>
          <p:cNvPr id="6" name="TextBox 5">
            <a:extLst>
              <a:ext uri="{FF2B5EF4-FFF2-40B4-BE49-F238E27FC236}">
                <a16:creationId xmlns:a16="http://schemas.microsoft.com/office/drawing/2014/main" id="{A36BA9B8-793E-847E-176F-C77E39B5860D}"/>
              </a:ext>
            </a:extLst>
          </p:cNvPr>
          <p:cNvSpPr txBox="1"/>
          <p:nvPr/>
        </p:nvSpPr>
        <p:spPr>
          <a:xfrm>
            <a:off x="1432326" y="3959541"/>
            <a:ext cx="10151872"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max_leaf_nodes = max</a:t>
            </a:r>
            <a:r>
              <a:rPr lang="en-US" sz="1400">
                <a:latin typeface="Calibri" panose="020F0502020204030204" pitchFamily="34" charset="0"/>
                <a:ea typeface="Calibri" panose="020F0502020204030204" pitchFamily="34" charset="0"/>
                <a:cs typeface="Calibri" panose="020F0502020204030204" pitchFamily="34" charset="0"/>
              </a:rPr>
              <a:t> 		sets the maximum allowed number of leaf, i.e., terminal, nodes.</a:t>
            </a:r>
            <a:endParaRPr lang="en-US" sz="1400"/>
          </a:p>
        </p:txBody>
      </p:sp>
      <p:sp>
        <p:nvSpPr>
          <p:cNvPr id="12" name="TextBox 11">
            <a:extLst>
              <a:ext uri="{FF2B5EF4-FFF2-40B4-BE49-F238E27FC236}">
                <a16:creationId xmlns:a16="http://schemas.microsoft.com/office/drawing/2014/main" id="{F4EAC509-6041-B22F-0F8D-8BB841D1146E}"/>
              </a:ext>
            </a:extLst>
          </p:cNvPr>
          <p:cNvSpPr txBox="1"/>
          <p:nvPr/>
        </p:nvSpPr>
        <p:spPr>
          <a:xfrm>
            <a:off x="1432325" y="4429564"/>
            <a:ext cx="10071417" cy="523220"/>
          </a:xfrm>
          <a:prstGeom prst="rect">
            <a:avLst/>
          </a:prstGeom>
          <a:noFill/>
        </p:spPr>
        <p:txBody>
          <a:bodyPr wrap="square">
            <a:spAutoFit/>
          </a:bodyPr>
          <a:lstStyle/>
          <a:p>
            <a:r>
              <a:rPr lang="en-US" sz="1400" b="1"/>
              <a:t>ccp_alpha = </a:t>
            </a:r>
            <a:r>
              <a:rPr lang="el-GR" sz="1400" b="1">
                <a:latin typeface="Calibri" panose="020F0502020204030204" pitchFamily="34" charset="0"/>
                <a:ea typeface="Calibri" panose="020F0502020204030204" pitchFamily="34" charset="0"/>
                <a:cs typeface="Calibri" panose="020F0502020204030204" pitchFamily="34" charset="0"/>
              </a:rPr>
              <a:t>α</a:t>
            </a:r>
            <a:r>
              <a:rPr lang="en-US" sz="1400" b="1"/>
              <a:t> 		</a:t>
            </a:r>
            <a:r>
              <a:rPr lang="en-US" sz="1400"/>
              <a:t>I guess it will output the decision tree which minimizes T = SSE – </a:t>
            </a:r>
            <a:r>
              <a:rPr lang="el-GR" sz="1400">
                <a:latin typeface="Calibri" panose="020F0502020204030204" pitchFamily="34" charset="0"/>
                <a:ea typeface="Calibri" panose="020F0502020204030204" pitchFamily="34" charset="0"/>
                <a:cs typeface="Calibri" panose="020F0502020204030204" pitchFamily="34" charset="0"/>
              </a:rPr>
              <a:t>α</a:t>
            </a:r>
            <a:r>
              <a:rPr lang="en-US" sz="1400">
                <a:latin typeface="Calibri" panose="020F0502020204030204" pitchFamily="34" charset="0"/>
                <a:ea typeface="Calibri" panose="020F0502020204030204" pitchFamily="34" charset="0"/>
                <a:cs typeface="Calibri" panose="020F0502020204030204" pitchFamily="34" charset="0"/>
              </a:rPr>
              <a:t>L, for that value of α, where L is 			the number 	of leaves in the tree.  This can help prevent overfitting.</a:t>
            </a:r>
            <a:endParaRPr lang="en-US" sz="1400"/>
          </a:p>
        </p:txBody>
      </p:sp>
      <p:sp>
        <p:nvSpPr>
          <p:cNvPr id="26" name="TextBox 25">
            <a:extLst>
              <a:ext uri="{FF2B5EF4-FFF2-40B4-BE49-F238E27FC236}">
                <a16:creationId xmlns:a16="http://schemas.microsoft.com/office/drawing/2014/main" id="{CD237F00-BCA8-F5B6-1F24-C7887BBFC7B3}"/>
              </a:ext>
            </a:extLst>
          </p:cNvPr>
          <p:cNvSpPr txBox="1"/>
          <p:nvPr/>
        </p:nvSpPr>
        <p:spPr>
          <a:xfrm>
            <a:off x="1367310" y="2294886"/>
            <a:ext cx="9844533"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min_samples_leaf = n 		</a:t>
            </a:r>
            <a:r>
              <a:rPr lang="en-US" sz="1400">
                <a:latin typeface="Calibri" panose="020F0502020204030204" pitchFamily="34" charset="0"/>
                <a:ea typeface="Calibri" panose="020F0502020204030204" pitchFamily="34" charset="0"/>
                <a:cs typeface="Calibri" panose="020F0502020204030204" pitchFamily="34" charset="0"/>
              </a:rPr>
              <a:t>sets the minimum number of samples a new leaf can contain.  This can help prevent overfitting. </a:t>
            </a:r>
            <a:endParaRPr lang="en-US" sz="1400"/>
          </a:p>
        </p:txBody>
      </p:sp>
      <p:sp>
        <p:nvSpPr>
          <p:cNvPr id="29" name="TextBox 28">
            <a:extLst>
              <a:ext uri="{FF2B5EF4-FFF2-40B4-BE49-F238E27FC236}">
                <a16:creationId xmlns:a16="http://schemas.microsoft.com/office/drawing/2014/main" id="{0C669A92-B8D2-7ECC-E4B5-31681A6D7B75}"/>
              </a:ext>
            </a:extLst>
          </p:cNvPr>
          <p:cNvSpPr txBox="1"/>
          <p:nvPr/>
        </p:nvSpPr>
        <p:spPr>
          <a:xfrm>
            <a:off x="1367310" y="2695216"/>
            <a:ext cx="10461523" cy="738664"/>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min_samples_split = n 		</a:t>
            </a:r>
            <a:r>
              <a:rPr lang="en-US" sz="1400">
                <a:latin typeface="Calibri" panose="020F0502020204030204" pitchFamily="34" charset="0"/>
                <a:ea typeface="Calibri" panose="020F0502020204030204" pitchFamily="34" charset="0"/>
                <a:cs typeface="Calibri" panose="020F0502020204030204" pitchFamily="34" charset="0"/>
              </a:rPr>
              <a:t>sets the minimum number of samples a leaf must contain for it to be allowed to split.   So</a:t>
            </a:r>
          </a:p>
          <a:p>
            <a:r>
              <a:rPr lang="en-US" sz="1400">
                <a:latin typeface="Calibri" panose="020F0502020204030204" pitchFamily="34" charset="0"/>
                <a:ea typeface="Calibri" panose="020F0502020204030204" pitchFamily="34" charset="0"/>
                <a:cs typeface="Calibri" panose="020F0502020204030204" pitchFamily="34" charset="0"/>
              </a:rPr>
              <a:t>			min_samples_leaf is how many samples a leaf must contain, and min_samples_split is how many it must</a:t>
            </a:r>
          </a:p>
          <a:p>
            <a:r>
              <a:rPr lang="en-US" sz="1400">
                <a:latin typeface="Calibri" panose="020F0502020204030204" pitchFamily="34" charset="0"/>
                <a:ea typeface="Calibri" panose="020F0502020204030204" pitchFamily="34" charset="0"/>
                <a:cs typeface="Calibri" panose="020F0502020204030204" pitchFamily="34" charset="0"/>
              </a:rPr>
              <a:t>			contain, to be allowed to split.   </a:t>
            </a:r>
            <a:endParaRPr lang="en-US" sz="1400"/>
          </a:p>
        </p:txBody>
      </p:sp>
      <p:sp>
        <p:nvSpPr>
          <p:cNvPr id="7" name="Rectangle 6">
            <a:extLst>
              <a:ext uri="{FF2B5EF4-FFF2-40B4-BE49-F238E27FC236}">
                <a16:creationId xmlns:a16="http://schemas.microsoft.com/office/drawing/2014/main" id="{D037F989-604B-EE3F-C2CF-F08939FB812F}"/>
              </a:ext>
            </a:extLst>
          </p:cNvPr>
          <p:cNvSpPr/>
          <p:nvPr/>
        </p:nvSpPr>
        <p:spPr>
          <a:xfrm>
            <a:off x="437799" y="5342019"/>
            <a:ext cx="9004781" cy="338554"/>
          </a:xfrm>
          <a:prstGeom prst="rect">
            <a:avLst/>
          </a:prstGeom>
        </p:spPr>
        <p:txBody>
          <a:bodyPr wrap="square">
            <a:spAutoFit/>
          </a:bodyPr>
          <a:lstStyle/>
          <a:p>
            <a:r>
              <a:rPr lang="en-US" sz="1600"/>
              <a:t>model.get_params( )			</a:t>
            </a:r>
            <a:r>
              <a:rPr lang="en-US" sz="1400"/>
              <a:t>returns a list of all the parameters values you just set above.</a:t>
            </a:r>
            <a:endParaRPr lang="en-US" sz="1600"/>
          </a:p>
        </p:txBody>
      </p:sp>
    </p:spTree>
    <p:extLst>
      <p:ext uri="{BB962C8B-B14F-4D97-AF65-F5344CB8AC3E}">
        <p14:creationId xmlns:p14="http://schemas.microsoft.com/office/powerpoint/2010/main" val="263754353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522802" y="1964960"/>
            <a:ext cx="11359324" cy="584775"/>
          </a:xfrm>
          <a:prstGeom prst="rect">
            <a:avLst/>
          </a:prstGeom>
        </p:spPr>
        <p:txBody>
          <a:bodyPr wrap="square">
            <a:spAutoFit/>
          </a:bodyPr>
          <a:lstStyle/>
          <a:p>
            <a:r>
              <a:rPr lang="en-US" sz="1600"/>
              <a:t>model.fit(X</a:t>
            </a:r>
            <a:r>
              <a:rPr lang="en-US" sz="1600" baseline="-25000"/>
              <a:t>train</a:t>
            </a:r>
            <a:r>
              <a:rPr lang="en-US" sz="1600"/>
              <a:t>,Y</a:t>
            </a:r>
            <a:r>
              <a:rPr lang="en-US" sz="1600" baseline="-25000"/>
              <a:t>train</a:t>
            </a:r>
            <a:r>
              <a:rPr lang="en-US" sz="1600"/>
              <a:t>)				creates a fit based on independent data X</a:t>
            </a:r>
            <a:r>
              <a:rPr lang="en-US" sz="1600" baseline="-25000"/>
              <a:t>train</a:t>
            </a:r>
            <a:r>
              <a:rPr lang="en-US" sz="1600"/>
              <a:t>, and dependent</a:t>
            </a:r>
          </a:p>
          <a:p>
            <a:r>
              <a:rPr lang="en-US" sz="1600"/>
              <a:t>					data Y</a:t>
            </a:r>
            <a:r>
              <a:rPr lang="en-US" sz="1600" baseline="-25000"/>
              <a:t>train</a:t>
            </a:r>
            <a:r>
              <a:rPr lang="en-US" sz="1600"/>
              <a:t>.  Looks like X</a:t>
            </a:r>
            <a:r>
              <a:rPr lang="en-US" sz="1600" baseline="-25000"/>
              <a:t>train</a:t>
            </a:r>
            <a:r>
              <a:rPr lang="en-US" sz="1600"/>
              <a:t> must be dataframe type.  And Y</a:t>
            </a:r>
            <a:r>
              <a:rPr lang="en-US" sz="1600" baseline="-25000"/>
              <a:t>train</a:t>
            </a:r>
            <a:r>
              <a:rPr lang="en-US" sz="1600"/>
              <a:t> will be series type.  </a:t>
            </a:r>
          </a:p>
        </p:txBody>
      </p:sp>
      <p:sp>
        <p:nvSpPr>
          <p:cNvPr id="3" name="Rectangle 2">
            <a:extLst>
              <a:ext uri="{FF2B5EF4-FFF2-40B4-BE49-F238E27FC236}">
                <a16:creationId xmlns:a16="http://schemas.microsoft.com/office/drawing/2014/main" id="{C9FF0876-164E-442B-9B99-2C547C2A0238}"/>
              </a:ext>
            </a:extLst>
          </p:cNvPr>
          <p:cNvSpPr/>
          <p:nvPr/>
        </p:nvSpPr>
        <p:spPr>
          <a:xfrm>
            <a:off x="4315453" y="181266"/>
            <a:ext cx="3178371" cy="461665"/>
          </a:xfrm>
          <a:prstGeom prst="rect">
            <a:avLst/>
          </a:prstGeom>
        </p:spPr>
        <p:txBody>
          <a:bodyPr wrap="none">
            <a:spAutoFit/>
          </a:bodyPr>
          <a:lstStyle/>
          <a:p>
            <a:r>
              <a:rPr lang="en-US" sz="2400" b="1" u="sng">
                <a:solidFill>
                  <a:srgbClr val="FF0000"/>
                </a:solidFill>
              </a:rPr>
              <a:t>sklearn: random forest</a:t>
            </a:r>
          </a:p>
        </p:txBody>
      </p:sp>
      <p:sp>
        <p:nvSpPr>
          <p:cNvPr id="4" name="TextBox 3">
            <a:extLst>
              <a:ext uri="{FF2B5EF4-FFF2-40B4-BE49-F238E27FC236}">
                <a16:creationId xmlns:a16="http://schemas.microsoft.com/office/drawing/2014/main" id="{1F62766F-5DD0-4A16-B412-AB8E10FE3C0F}"/>
              </a:ext>
            </a:extLst>
          </p:cNvPr>
          <p:cNvSpPr txBox="1"/>
          <p:nvPr/>
        </p:nvSpPr>
        <p:spPr>
          <a:xfrm>
            <a:off x="522801" y="1220330"/>
            <a:ext cx="2657149" cy="338554"/>
          </a:xfrm>
          <a:prstGeom prst="rect">
            <a:avLst/>
          </a:prstGeom>
          <a:noFill/>
        </p:spPr>
        <p:txBody>
          <a:bodyPr wrap="square" rtlCol="0">
            <a:spAutoFit/>
          </a:bodyPr>
          <a:lstStyle/>
          <a:p>
            <a:r>
              <a:rPr lang="en-US" sz="1600"/>
              <a:t>and continuing, on,</a:t>
            </a:r>
          </a:p>
        </p:txBody>
      </p:sp>
      <p:sp>
        <p:nvSpPr>
          <p:cNvPr id="20" name="Rectangle 19">
            <a:extLst>
              <a:ext uri="{FF2B5EF4-FFF2-40B4-BE49-F238E27FC236}">
                <a16:creationId xmlns:a16="http://schemas.microsoft.com/office/drawing/2014/main" id="{B60D370D-3589-48CB-BF53-E1CC60C69858}"/>
              </a:ext>
            </a:extLst>
          </p:cNvPr>
          <p:cNvSpPr/>
          <p:nvPr/>
        </p:nvSpPr>
        <p:spPr>
          <a:xfrm>
            <a:off x="522801" y="2955811"/>
            <a:ext cx="11359325" cy="584775"/>
          </a:xfrm>
          <a:prstGeom prst="rect">
            <a:avLst/>
          </a:prstGeom>
        </p:spPr>
        <p:txBody>
          <a:bodyPr wrap="square">
            <a:spAutoFit/>
          </a:bodyPr>
          <a:lstStyle/>
          <a:p>
            <a:r>
              <a:rPr lang="en-US" sz="1600"/>
              <a:t>model.predict(X</a:t>
            </a:r>
            <a:r>
              <a:rPr lang="en-US" sz="1600" baseline="-25000"/>
              <a:t>test</a:t>
            </a:r>
            <a:r>
              <a:rPr lang="en-US" sz="1600"/>
              <a:t>)				outputs value, Y</a:t>
            </a:r>
            <a:r>
              <a:rPr lang="en-US" sz="1600" baseline="-25000"/>
              <a:t>pred</a:t>
            </a:r>
            <a:r>
              <a:rPr lang="en-US" sz="1600"/>
              <a:t>, of fit evaluated at X</a:t>
            </a:r>
            <a:r>
              <a:rPr lang="en-US" sz="1600" baseline="-25000"/>
              <a:t>test</a:t>
            </a:r>
            <a:r>
              <a:rPr lang="en-US" sz="1600"/>
              <a:t>.  Seems that</a:t>
            </a:r>
          </a:p>
          <a:p>
            <a:r>
              <a:rPr lang="en-US" sz="1600"/>
              <a:t>					X</a:t>
            </a:r>
            <a:r>
              <a:rPr lang="en-US" sz="1600" baseline="-25000"/>
              <a:t>test</a:t>
            </a:r>
            <a:r>
              <a:rPr lang="en-US" sz="1600"/>
              <a:t> must be dataframe type.  And if X</a:t>
            </a:r>
            <a:r>
              <a:rPr lang="en-US" sz="1600" baseline="-25000"/>
              <a:t>test</a:t>
            </a:r>
            <a:r>
              <a:rPr lang="en-US" sz="1600"/>
              <a:t> has multiple rows, then Y</a:t>
            </a:r>
            <a:r>
              <a:rPr lang="en-US" sz="1600" baseline="-25000"/>
              <a:t>pred</a:t>
            </a:r>
            <a:r>
              <a:rPr lang="en-US" sz="1600"/>
              <a:t> will too.  </a:t>
            </a:r>
          </a:p>
        </p:txBody>
      </p:sp>
      <p:sp>
        <p:nvSpPr>
          <p:cNvPr id="5" name="Rectangle 4">
            <a:extLst>
              <a:ext uri="{FF2B5EF4-FFF2-40B4-BE49-F238E27FC236}">
                <a16:creationId xmlns:a16="http://schemas.microsoft.com/office/drawing/2014/main" id="{071A6714-7EA6-E093-740D-877352DDEDCE}"/>
              </a:ext>
            </a:extLst>
          </p:cNvPr>
          <p:cNvSpPr/>
          <p:nvPr/>
        </p:nvSpPr>
        <p:spPr>
          <a:xfrm>
            <a:off x="522801" y="4493061"/>
            <a:ext cx="11146398" cy="584775"/>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accuracy score, i.e., correct predictions/total predictions. Can also</a:t>
            </a:r>
          </a:p>
          <a:p>
            <a:r>
              <a:rPr lang="en-US" sz="1600"/>
              <a:t>					using training data to see how well the model fits </a:t>
            </a:r>
            <a:r>
              <a:rPr lang="en-US" sz="1600" i="1"/>
              <a:t>that</a:t>
            </a:r>
            <a:r>
              <a:rPr lang="en-US" sz="1600"/>
              <a:t>.</a:t>
            </a:r>
          </a:p>
        </p:txBody>
      </p:sp>
      <p:sp>
        <p:nvSpPr>
          <p:cNvPr id="6" name="Rectangle 5">
            <a:extLst>
              <a:ext uri="{FF2B5EF4-FFF2-40B4-BE49-F238E27FC236}">
                <a16:creationId xmlns:a16="http://schemas.microsoft.com/office/drawing/2014/main" id="{FF996DA1-22D8-2965-7227-BB067B964414}"/>
              </a:ext>
            </a:extLst>
          </p:cNvPr>
          <p:cNvSpPr/>
          <p:nvPr/>
        </p:nvSpPr>
        <p:spPr>
          <a:xfrm>
            <a:off x="522802" y="5308756"/>
            <a:ext cx="11359324" cy="830997"/>
          </a:xfrm>
          <a:prstGeom prst="rect">
            <a:avLst/>
          </a:prstGeom>
        </p:spPr>
        <p:txBody>
          <a:bodyPr wrap="square">
            <a:spAutoFit/>
          </a:bodyPr>
          <a:lstStyle/>
          <a:p>
            <a:r>
              <a:rPr lang="en-US" sz="1600"/>
              <a:t>model.feature_importances_			outputs an array of features (enumerated from 0 to n) vs. their importances.  </a:t>
            </a:r>
          </a:p>
          <a:p>
            <a:r>
              <a:rPr lang="en-US" sz="1600"/>
              <a:t>					probably best to convert this array to a pandas.Series, and index it via the </a:t>
            </a:r>
          </a:p>
          <a:p>
            <a:r>
              <a:rPr lang="en-US" sz="1600"/>
              <a:t>					dataframe’s column names.  These values sum to 1.  </a:t>
            </a:r>
          </a:p>
        </p:txBody>
      </p:sp>
      <p:sp>
        <p:nvSpPr>
          <p:cNvPr id="13" name="Rectangle 12">
            <a:extLst>
              <a:ext uri="{FF2B5EF4-FFF2-40B4-BE49-F238E27FC236}">
                <a16:creationId xmlns:a16="http://schemas.microsoft.com/office/drawing/2014/main" id="{594B1FAB-6A53-3C6F-16D6-A373385E01B4}"/>
              </a:ext>
            </a:extLst>
          </p:cNvPr>
          <p:cNvSpPr/>
          <p:nvPr/>
        </p:nvSpPr>
        <p:spPr>
          <a:xfrm>
            <a:off x="522801" y="3802019"/>
            <a:ext cx="9379676" cy="338554"/>
          </a:xfrm>
          <a:prstGeom prst="rect">
            <a:avLst/>
          </a:prstGeom>
        </p:spPr>
        <p:txBody>
          <a:bodyPr wrap="square">
            <a:spAutoFit/>
          </a:bodyPr>
          <a:lstStyle/>
          <a:p>
            <a:r>
              <a:rPr lang="en-US" sz="1600"/>
              <a:t>model.predict_proba(X</a:t>
            </a:r>
            <a:r>
              <a:rPr lang="en-US" sz="1600" baseline="-25000"/>
              <a:t>test</a:t>
            </a:r>
            <a:r>
              <a:rPr lang="en-US" sz="1600"/>
              <a:t>)			outputs the probabilities of the outcomes for X_test.</a:t>
            </a:r>
          </a:p>
        </p:txBody>
      </p:sp>
    </p:spTree>
    <p:extLst>
      <p:ext uri="{BB962C8B-B14F-4D97-AF65-F5344CB8AC3E}">
        <p14:creationId xmlns:p14="http://schemas.microsoft.com/office/powerpoint/2010/main" val="492880146"/>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203485" y="190925"/>
            <a:ext cx="3178371" cy="461665"/>
          </a:xfrm>
          <a:prstGeom prst="rect">
            <a:avLst/>
          </a:prstGeom>
        </p:spPr>
        <p:txBody>
          <a:bodyPr wrap="none">
            <a:spAutoFit/>
          </a:bodyPr>
          <a:lstStyle/>
          <a:p>
            <a:r>
              <a:rPr lang="en-US" sz="2400" b="1" u="sng">
                <a:solidFill>
                  <a:srgbClr val="FF0000"/>
                </a:solidFill>
              </a:rPr>
              <a:t>sklearn: random forest</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9" y="937948"/>
            <a:ext cx="11234808" cy="584775"/>
          </a:xfrm>
          <a:prstGeom prst="rect">
            <a:avLst/>
          </a:prstGeom>
          <a:noFill/>
        </p:spPr>
        <p:txBody>
          <a:bodyPr wrap="square" rtlCol="0">
            <a:spAutoFit/>
          </a:bodyPr>
          <a:lstStyle/>
          <a:p>
            <a:r>
              <a:rPr lang="en-US" sz="1600"/>
              <a:t>Here’s some stuff for random forest regressor. I think it differs from bagging in that it might sample a different number of columns, as well as rows. A lot (all?) of these arguments are parameters of the class.  And you can set them via, e.g., </a:t>
            </a:r>
            <a:r>
              <a:rPr lang="en-US" sz="1600">
                <a:solidFill>
                  <a:srgbClr val="0066FF"/>
                </a:solidFill>
              </a:rPr>
              <a:t>model.n_estimators = 50.</a:t>
            </a:r>
            <a:endParaRPr lang="en-US" sz="1600"/>
          </a:p>
        </p:txBody>
      </p:sp>
      <p:sp>
        <p:nvSpPr>
          <p:cNvPr id="21" name="Rectangle 20">
            <a:extLst>
              <a:ext uri="{FF2B5EF4-FFF2-40B4-BE49-F238E27FC236}">
                <a16:creationId xmlns:a16="http://schemas.microsoft.com/office/drawing/2014/main" id="{340755F4-E71B-4914-983D-72096246A1B6}"/>
              </a:ext>
            </a:extLst>
          </p:cNvPr>
          <p:cNvSpPr/>
          <p:nvPr/>
        </p:nvSpPr>
        <p:spPr>
          <a:xfrm>
            <a:off x="469510" y="2178727"/>
            <a:ext cx="11359324" cy="338554"/>
          </a:xfrm>
          <a:prstGeom prst="rect">
            <a:avLst/>
          </a:prstGeom>
        </p:spPr>
        <p:txBody>
          <a:bodyPr wrap="square">
            <a:spAutoFit/>
          </a:bodyPr>
          <a:lstStyle/>
          <a:p>
            <a:r>
              <a:rPr lang="en-US" sz="1600"/>
              <a:t>model = RandomForestRegressor()	creates a RandomForestRegressor model object.  It takes plenty arguments in its __init__.  </a:t>
            </a:r>
          </a:p>
        </p:txBody>
      </p:sp>
      <p:sp>
        <p:nvSpPr>
          <p:cNvPr id="9" name="TextBox 8">
            <a:extLst>
              <a:ext uri="{FF2B5EF4-FFF2-40B4-BE49-F238E27FC236}">
                <a16:creationId xmlns:a16="http://schemas.microsoft.com/office/drawing/2014/main" id="{BB0B12F5-5514-4CDD-8547-0D66306FFD7A}"/>
              </a:ext>
            </a:extLst>
          </p:cNvPr>
          <p:cNvSpPr txBox="1"/>
          <p:nvPr/>
        </p:nvSpPr>
        <p:spPr>
          <a:xfrm>
            <a:off x="469509" y="1836401"/>
            <a:ext cx="5626491" cy="338554"/>
          </a:xfrm>
          <a:prstGeom prst="rect">
            <a:avLst/>
          </a:prstGeom>
          <a:noFill/>
        </p:spPr>
        <p:txBody>
          <a:bodyPr wrap="square">
            <a:spAutoFit/>
          </a:bodyPr>
          <a:lstStyle/>
          <a:p>
            <a:r>
              <a:rPr lang="en-US" sz="1600" b="1"/>
              <a:t>from sklearn.ensemble import RandomForestRegressor</a:t>
            </a:r>
          </a:p>
        </p:txBody>
      </p:sp>
      <p:sp>
        <p:nvSpPr>
          <p:cNvPr id="8" name="TextBox 7">
            <a:extLst>
              <a:ext uri="{FF2B5EF4-FFF2-40B4-BE49-F238E27FC236}">
                <a16:creationId xmlns:a16="http://schemas.microsoft.com/office/drawing/2014/main" id="{0899AADD-276B-2A96-1D7C-11209969347F}"/>
              </a:ext>
            </a:extLst>
          </p:cNvPr>
          <p:cNvSpPr txBox="1"/>
          <p:nvPr/>
        </p:nvSpPr>
        <p:spPr>
          <a:xfrm>
            <a:off x="1219199" y="2641663"/>
            <a:ext cx="8136701" cy="307777"/>
          </a:xfrm>
          <a:prstGeom prst="rect">
            <a:avLst/>
          </a:prstGeom>
          <a:noFill/>
        </p:spPr>
        <p:txBody>
          <a:bodyPr wrap="square">
            <a:spAutoFit/>
          </a:bodyPr>
          <a:lstStyle/>
          <a:p>
            <a:r>
              <a:rPr lang="en-US" sz="1400" b="1"/>
              <a:t>n_estimators = n</a:t>
            </a:r>
            <a:r>
              <a:rPr lang="en-US" sz="1400"/>
              <a:t>		this is number of classifiers in the bag.  Default is 100. </a:t>
            </a:r>
          </a:p>
        </p:txBody>
      </p:sp>
      <p:sp>
        <p:nvSpPr>
          <p:cNvPr id="23" name="TextBox 22">
            <a:extLst>
              <a:ext uri="{FF2B5EF4-FFF2-40B4-BE49-F238E27FC236}">
                <a16:creationId xmlns:a16="http://schemas.microsoft.com/office/drawing/2014/main" id="{3B8F3BF5-B8B3-7DBC-6613-7C4A3DF6BE9E}"/>
              </a:ext>
            </a:extLst>
          </p:cNvPr>
          <p:cNvSpPr txBox="1"/>
          <p:nvPr/>
        </p:nvSpPr>
        <p:spPr>
          <a:xfrm>
            <a:off x="1219199" y="3058492"/>
            <a:ext cx="10038736" cy="307777"/>
          </a:xfrm>
          <a:prstGeom prst="rect">
            <a:avLst/>
          </a:prstGeom>
          <a:noFill/>
        </p:spPr>
        <p:txBody>
          <a:bodyPr wrap="square">
            <a:spAutoFit/>
          </a:bodyPr>
          <a:lstStyle/>
          <a:p>
            <a:r>
              <a:rPr lang="en-US" sz="1400" b="1"/>
              <a:t>criterion = “squared_error”</a:t>
            </a:r>
            <a:r>
              <a:rPr lang="en-US" sz="1400"/>
              <a:t>	this is criterion for evaluating a split.  Can also be “absolute_error”, or “poisson”, etc.</a:t>
            </a:r>
          </a:p>
        </p:txBody>
      </p:sp>
      <p:sp>
        <p:nvSpPr>
          <p:cNvPr id="24" name="TextBox 23">
            <a:extLst>
              <a:ext uri="{FF2B5EF4-FFF2-40B4-BE49-F238E27FC236}">
                <a16:creationId xmlns:a16="http://schemas.microsoft.com/office/drawing/2014/main" id="{99F76105-9592-6FD6-DEA4-C20162A6E48C}"/>
              </a:ext>
            </a:extLst>
          </p:cNvPr>
          <p:cNvSpPr txBox="1"/>
          <p:nvPr/>
        </p:nvSpPr>
        <p:spPr>
          <a:xfrm>
            <a:off x="1219199" y="3501825"/>
            <a:ext cx="10717162" cy="523220"/>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min_impurity_decrease = min	 </a:t>
            </a:r>
            <a:r>
              <a:rPr lang="en-US" sz="1400">
                <a:latin typeface="Calibri" panose="020F0502020204030204" pitchFamily="34" charset="0"/>
                <a:ea typeface="Calibri" panose="020F0502020204030204" pitchFamily="34" charset="0"/>
                <a:cs typeface="Calibri" panose="020F0502020204030204" pitchFamily="34" charset="0"/>
              </a:rPr>
              <a:t>we can set a minimum lower bound for how much the split must lower the (gini?) impurity, in order to be</a:t>
            </a:r>
          </a:p>
          <a:p>
            <a:r>
              <a:rPr lang="en-US" sz="1400">
                <a:latin typeface="Calibri" panose="020F0502020204030204" pitchFamily="34" charset="0"/>
                <a:ea typeface="Calibri" panose="020F0502020204030204" pitchFamily="34" charset="0"/>
                <a:cs typeface="Calibri" panose="020F0502020204030204" pitchFamily="34" charset="0"/>
              </a:rPr>
              <a:t>			 effectuated.  Can help prevent overfitting.</a:t>
            </a:r>
            <a:endParaRPr lang="en-US" sz="1400"/>
          </a:p>
        </p:txBody>
      </p:sp>
      <p:sp>
        <p:nvSpPr>
          <p:cNvPr id="25" name="TextBox 24">
            <a:extLst>
              <a:ext uri="{FF2B5EF4-FFF2-40B4-BE49-F238E27FC236}">
                <a16:creationId xmlns:a16="http://schemas.microsoft.com/office/drawing/2014/main" id="{4E539726-F74F-3124-95DF-02FC74574F70}"/>
              </a:ext>
            </a:extLst>
          </p:cNvPr>
          <p:cNvSpPr txBox="1"/>
          <p:nvPr/>
        </p:nvSpPr>
        <p:spPr>
          <a:xfrm>
            <a:off x="1221652" y="4086600"/>
            <a:ext cx="10607182" cy="738664"/>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max_features = n 		</a:t>
            </a:r>
            <a:r>
              <a:rPr lang="en-US" sz="1400">
                <a:latin typeface="Calibri" panose="020F0502020204030204" pitchFamily="34" charset="0"/>
                <a:ea typeface="Calibri" panose="020F0502020204030204" pitchFamily="34" charset="0"/>
                <a:cs typeface="Calibri" panose="020F0502020204030204" pitchFamily="34" charset="0"/>
              </a:rPr>
              <a:t>we can set the maximum number of features that can be considered when finding the best way to split a</a:t>
            </a:r>
          </a:p>
          <a:p>
            <a:r>
              <a:rPr lang="en-US" sz="1400">
                <a:latin typeface="Calibri" panose="020F0502020204030204" pitchFamily="34" charset="0"/>
                <a:ea typeface="Calibri" panose="020F0502020204030204" pitchFamily="34" charset="0"/>
                <a:cs typeface="Calibri" panose="020F0502020204030204" pitchFamily="34" charset="0"/>
              </a:rPr>
              <a:t>			leaf.  n can also be a percentage.  And can also set to “</a:t>
            </a:r>
            <a:r>
              <a:rPr lang="en-US" sz="1400" b="1">
                <a:latin typeface="Calibri" panose="020F0502020204030204" pitchFamily="34" charset="0"/>
                <a:ea typeface="Calibri" panose="020F0502020204030204" pitchFamily="34" charset="0"/>
                <a:cs typeface="Calibri" panose="020F0502020204030204" pitchFamily="34" charset="0"/>
              </a:rPr>
              <a:t>auto</a:t>
            </a:r>
            <a:r>
              <a:rPr lang="en-US" sz="1400">
                <a:latin typeface="Calibri" panose="020F0502020204030204" pitchFamily="34" charset="0"/>
                <a:ea typeface="Calibri" panose="020F0502020204030204" pitchFamily="34" charset="0"/>
                <a:cs typeface="Calibri" panose="020F0502020204030204" pitchFamily="34" charset="0"/>
              </a:rPr>
              <a:t>” , which is sqrt(n_features), or “</a:t>
            </a:r>
            <a:r>
              <a:rPr lang="en-US" sz="1400" b="1">
                <a:latin typeface="Calibri" panose="020F0502020204030204" pitchFamily="34" charset="0"/>
                <a:ea typeface="Calibri" panose="020F0502020204030204" pitchFamily="34" charset="0"/>
                <a:cs typeface="Calibri" panose="020F0502020204030204" pitchFamily="34" charset="0"/>
              </a:rPr>
              <a:t>log2</a:t>
            </a:r>
            <a:r>
              <a:rPr lang="en-US" sz="1400">
                <a:latin typeface="Calibri" panose="020F0502020204030204" pitchFamily="34" charset="0"/>
                <a:ea typeface="Calibri" panose="020F0502020204030204" pitchFamily="34" charset="0"/>
                <a:cs typeface="Calibri" panose="020F0502020204030204" pitchFamily="34" charset="0"/>
              </a:rPr>
              <a:t>”, which is </a:t>
            </a:r>
          </a:p>
          <a:p>
            <a:r>
              <a:rPr lang="en-US" sz="1400">
                <a:latin typeface="Calibri" panose="020F0502020204030204" pitchFamily="34" charset="0"/>
                <a:ea typeface="Calibri" panose="020F0502020204030204" pitchFamily="34" charset="0"/>
                <a:cs typeface="Calibri" panose="020F0502020204030204" pitchFamily="34" charset="0"/>
              </a:rPr>
              <a:t>			presumably log</a:t>
            </a:r>
            <a:r>
              <a:rPr lang="en-US" sz="1400" baseline="-25000">
                <a:latin typeface="Calibri" panose="020F0502020204030204" pitchFamily="34" charset="0"/>
                <a:ea typeface="Calibri" panose="020F0502020204030204" pitchFamily="34" charset="0"/>
                <a:cs typeface="Calibri" panose="020F0502020204030204" pitchFamily="34" charset="0"/>
              </a:rPr>
              <a:t>2</a:t>
            </a:r>
            <a:r>
              <a:rPr lang="en-US" sz="1400">
                <a:latin typeface="Calibri" panose="020F0502020204030204" pitchFamily="34" charset="0"/>
                <a:ea typeface="Calibri" panose="020F0502020204030204" pitchFamily="34" charset="0"/>
                <a:cs typeface="Calibri" panose="020F0502020204030204" pitchFamily="34" charset="0"/>
              </a:rPr>
              <a:t>(n_features).</a:t>
            </a:r>
            <a:endParaRPr lang="en-US" sz="1400"/>
          </a:p>
        </p:txBody>
      </p:sp>
      <p:sp>
        <p:nvSpPr>
          <p:cNvPr id="26" name="TextBox 25">
            <a:extLst>
              <a:ext uri="{FF2B5EF4-FFF2-40B4-BE49-F238E27FC236}">
                <a16:creationId xmlns:a16="http://schemas.microsoft.com/office/drawing/2014/main" id="{CD237F00-BCA8-F5B6-1F24-C7887BBFC7B3}"/>
              </a:ext>
            </a:extLst>
          </p:cNvPr>
          <p:cNvSpPr txBox="1"/>
          <p:nvPr/>
        </p:nvSpPr>
        <p:spPr>
          <a:xfrm>
            <a:off x="1199535" y="5433361"/>
            <a:ext cx="9844533"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min_samples_leaf = n 		</a:t>
            </a:r>
            <a:r>
              <a:rPr lang="en-US" sz="1400">
                <a:latin typeface="Calibri" panose="020F0502020204030204" pitchFamily="34" charset="0"/>
                <a:ea typeface="Calibri" panose="020F0502020204030204" pitchFamily="34" charset="0"/>
                <a:cs typeface="Calibri" panose="020F0502020204030204" pitchFamily="34" charset="0"/>
              </a:rPr>
              <a:t>sets the minimum number of samples a new leaf can contain.  This can help prevent overfitting. </a:t>
            </a:r>
            <a:endParaRPr lang="en-US" sz="1400"/>
          </a:p>
        </p:txBody>
      </p:sp>
      <p:sp>
        <p:nvSpPr>
          <p:cNvPr id="29" name="TextBox 28">
            <a:extLst>
              <a:ext uri="{FF2B5EF4-FFF2-40B4-BE49-F238E27FC236}">
                <a16:creationId xmlns:a16="http://schemas.microsoft.com/office/drawing/2014/main" id="{0C669A92-B8D2-7ECC-E4B5-31681A6D7B75}"/>
              </a:ext>
            </a:extLst>
          </p:cNvPr>
          <p:cNvSpPr txBox="1"/>
          <p:nvPr/>
        </p:nvSpPr>
        <p:spPr>
          <a:xfrm>
            <a:off x="1199535" y="5833691"/>
            <a:ext cx="10461523" cy="738664"/>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min_samples_split = n 		</a:t>
            </a:r>
            <a:r>
              <a:rPr lang="en-US" sz="1400">
                <a:latin typeface="Calibri" panose="020F0502020204030204" pitchFamily="34" charset="0"/>
                <a:ea typeface="Calibri" panose="020F0502020204030204" pitchFamily="34" charset="0"/>
                <a:cs typeface="Calibri" panose="020F0502020204030204" pitchFamily="34" charset="0"/>
              </a:rPr>
              <a:t>sets the minimum number of samples a leaf must contain for it to be allowed to split.   So</a:t>
            </a:r>
          </a:p>
          <a:p>
            <a:r>
              <a:rPr lang="en-US" sz="1400">
                <a:latin typeface="Calibri" panose="020F0502020204030204" pitchFamily="34" charset="0"/>
                <a:ea typeface="Calibri" panose="020F0502020204030204" pitchFamily="34" charset="0"/>
                <a:cs typeface="Calibri" panose="020F0502020204030204" pitchFamily="34" charset="0"/>
              </a:rPr>
              <a:t>			min_samples_leaf is how many samples a leaf must contain, and min_samples_split is how many it must</a:t>
            </a:r>
          </a:p>
          <a:p>
            <a:r>
              <a:rPr lang="en-US" sz="1400">
                <a:latin typeface="Calibri" panose="020F0502020204030204" pitchFamily="34" charset="0"/>
                <a:ea typeface="Calibri" panose="020F0502020204030204" pitchFamily="34" charset="0"/>
                <a:cs typeface="Calibri" panose="020F0502020204030204" pitchFamily="34" charset="0"/>
              </a:rPr>
              <a:t>			contain, to be allowed to split.   </a:t>
            </a:r>
            <a:endParaRPr lang="en-US" sz="1400"/>
          </a:p>
        </p:txBody>
      </p:sp>
      <p:sp>
        <p:nvSpPr>
          <p:cNvPr id="31" name="TextBox 30">
            <a:extLst>
              <a:ext uri="{FF2B5EF4-FFF2-40B4-BE49-F238E27FC236}">
                <a16:creationId xmlns:a16="http://schemas.microsoft.com/office/drawing/2014/main" id="{39342818-671D-15DC-847D-677425E67F23}"/>
              </a:ext>
            </a:extLst>
          </p:cNvPr>
          <p:cNvSpPr txBox="1"/>
          <p:nvPr/>
        </p:nvSpPr>
        <p:spPr>
          <a:xfrm>
            <a:off x="1199535" y="4875480"/>
            <a:ext cx="10504782" cy="523220"/>
          </a:xfrm>
          <a:prstGeom prst="rect">
            <a:avLst/>
          </a:prstGeom>
          <a:noFill/>
        </p:spPr>
        <p:txBody>
          <a:bodyPr wrap="square">
            <a:spAutoFit/>
          </a:bodyPr>
          <a:lstStyle/>
          <a:p>
            <a:r>
              <a:rPr lang="en-US" sz="1400" b="1"/>
              <a:t>max_samples = n</a:t>
            </a:r>
            <a:r>
              <a:rPr lang="en-US" sz="1400"/>
              <a:t>		n is number of data rows to be sampled.  n can also be a fraction (of rows to be sampled).  I guess it 				samples these at random.  </a:t>
            </a:r>
          </a:p>
        </p:txBody>
      </p:sp>
    </p:spTree>
    <p:extLst>
      <p:ext uri="{BB962C8B-B14F-4D97-AF65-F5344CB8AC3E}">
        <p14:creationId xmlns:p14="http://schemas.microsoft.com/office/powerpoint/2010/main" val="130880657"/>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03056" y="160261"/>
            <a:ext cx="3178371" cy="461665"/>
          </a:xfrm>
          <a:prstGeom prst="rect">
            <a:avLst/>
          </a:prstGeom>
        </p:spPr>
        <p:txBody>
          <a:bodyPr wrap="none">
            <a:spAutoFit/>
          </a:bodyPr>
          <a:lstStyle/>
          <a:p>
            <a:r>
              <a:rPr lang="en-US" sz="2400" b="1" u="sng">
                <a:solidFill>
                  <a:srgbClr val="FF0000"/>
                </a:solidFill>
              </a:rPr>
              <a:t>sklearn: random forest</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10" y="1081823"/>
            <a:ext cx="2775136" cy="338554"/>
          </a:xfrm>
          <a:prstGeom prst="rect">
            <a:avLst/>
          </a:prstGeom>
          <a:noFill/>
        </p:spPr>
        <p:txBody>
          <a:bodyPr wrap="square" rtlCol="0">
            <a:spAutoFit/>
          </a:bodyPr>
          <a:lstStyle/>
          <a:p>
            <a:r>
              <a:rPr lang="en-US" sz="1600"/>
              <a:t>And there’s more,</a:t>
            </a:r>
          </a:p>
        </p:txBody>
      </p:sp>
      <p:sp>
        <p:nvSpPr>
          <p:cNvPr id="2" name="Rectangle 1">
            <a:extLst>
              <a:ext uri="{FF2B5EF4-FFF2-40B4-BE49-F238E27FC236}">
                <a16:creationId xmlns:a16="http://schemas.microsoft.com/office/drawing/2014/main" id="{424CF4A0-ECC4-5852-1FB0-984F8983F1F8}"/>
              </a:ext>
            </a:extLst>
          </p:cNvPr>
          <p:cNvSpPr/>
          <p:nvPr/>
        </p:nvSpPr>
        <p:spPr>
          <a:xfrm>
            <a:off x="469509" y="1708653"/>
            <a:ext cx="11359324" cy="338554"/>
          </a:xfrm>
          <a:prstGeom prst="rect">
            <a:avLst/>
          </a:prstGeom>
        </p:spPr>
        <p:txBody>
          <a:bodyPr wrap="square">
            <a:spAutoFit/>
          </a:bodyPr>
          <a:lstStyle/>
          <a:p>
            <a:r>
              <a:rPr lang="en-US" sz="1600"/>
              <a:t>model = RandomForestRegressor()	creates a RandomForestRegression model object.  It takes plenty arguments in its __init__.  </a:t>
            </a:r>
          </a:p>
        </p:txBody>
      </p:sp>
      <p:sp>
        <p:nvSpPr>
          <p:cNvPr id="5" name="TextBox 4">
            <a:extLst>
              <a:ext uri="{FF2B5EF4-FFF2-40B4-BE49-F238E27FC236}">
                <a16:creationId xmlns:a16="http://schemas.microsoft.com/office/drawing/2014/main" id="{9542D5D1-AAEA-6DD6-278D-334DE9CF9BDE}"/>
              </a:ext>
            </a:extLst>
          </p:cNvPr>
          <p:cNvSpPr txBox="1"/>
          <p:nvPr/>
        </p:nvSpPr>
        <p:spPr>
          <a:xfrm>
            <a:off x="1432325" y="2181594"/>
            <a:ext cx="10151872"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max_depth = d</a:t>
            </a:r>
            <a:r>
              <a:rPr lang="en-US" sz="1400">
                <a:latin typeface="Calibri" panose="020F0502020204030204" pitchFamily="34" charset="0"/>
                <a:ea typeface="Calibri" panose="020F0502020204030204" pitchFamily="34" charset="0"/>
                <a:cs typeface="Calibri" panose="020F0502020204030204" pitchFamily="34" charset="0"/>
              </a:rPr>
              <a:t> 		sets the maximum allowed depth of a tree.   This can help prevent overfitting.</a:t>
            </a:r>
            <a:endParaRPr lang="en-US" sz="1400"/>
          </a:p>
        </p:txBody>
      </p:sp>
      <p:sp>
        <p:nvSpPr>
          <p:cNvPr id="6" name="TextBox 5">
            <a:extLst>
              <a:ext uri="{FF2B5EF4-FFF2-40B4-BE49-F238E27FC236}">
                <a16:creationId xmlns:a16="http://schemas.microsoft.com/office/drawing/2014/main" id="{A36BA9B8-793E-847E-176F-C77E39B5860D}"/>
              </a:ext>
            </a:extLst>
          </p:cNvPr>
          <p:cNvSpPr txBox="1"/>
          <p:nvPr/>
        </p:nvSpPr>
        <p:spPr>
          <a:xfrm>
            <a:off x="1432326" y="2577860"/>
            <a:ext cx="10151872"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max_leaf_nodes = max</a:t>
            </a:r>
            <a:r>
              <a:rPr lang="en-US" sz="1400">
                <a:latin typeface="Calibri" panose="020F0502020204030204" pitchFamily="34" charset="0"/>
                <a:ea typeface="Calibri" panose="020F0502020204030204" pitchFamily="34" charset="0"/>
                <a:cs typeface="Calibri" panose="020F0502020204030204" pitchFamily="34" charset="0"/>
              </a:rPr>
              <a:t> 		sets the maximum allowed number of leaf, i.e., terminal, nodes.</a:t>
            </a:r>
            <a:endParaRPr lang="en-US" sz="1400"/>
          </a:p>
        </p:txBody>
      </p:sp>
      <p:sp>
        <p:nvSpPr>
          <p:cNvPr id="7" name="TextBox 6">
            <a:extLst>
              <a:ext uri="{FF2B5EF4-FFF2-40B4-BE49-F238E27FC236}">
                <a16:creationId xmlns:a16="http://schemas.microsoft.com/office/drawing/2014/main" id="{2E7CCE28-672C-783A-7CE6-49BE99893E98}"/>
              </a:ext>
            </a:extLst>
          </p:cNvPr>
          <p:cNvSpPr txBox="1"/>
          <p:nvPr/>
        </p:nvSpPr>
        <p:spPr>
          <a:xfrm>
            <a:off x="1418564" y="3462188"/>
            <a:ext cx="8947356" cy="307777"/>
          </a:xfrm>
          <a:prstGeom prst="rect">
            <a:avLst/>
          </a:prstGeom>
          <a:noFill/>
        </p:spPr>
        <p:txBody>
          <a:bodyPr wrap="square">
            <a:spAutoFit/>
          </a:bodyPr>
          <a:lstStyle/>
          <a:p>
            <a:r>
              <a:rPr lang="en-US" sz="1400" b="1"/>
              <a:t>oob_score = True?</a:t>
            </a:r>
            <a:r>
              <a:rPr lang="en-US" sz="1400"/>
              <a:t>		This sets the testing samples to be the out-of-bag samples.  Default is False.</a:t>
            </a:r>
            <a:endParaRPr lang="en-US" sz="1600"/>
          </a:p>
        </p:txBody>
      </p:sp>
      <p:sp>
        <p:nvSpPr>
          <p:cNvPr id="10" name="TextBox 9">
            <a:extLst>
              <a:ext uri="{FF2B5EF4-FFF2-40B4-BE49-F238E27FC236}">
                <a16:creationId xmlns:a16="http://schemas.microsoft.com/office/drawing/2014/main" id="{A75AC7D1-7512-48AF-5A7D-7C5AAEBBD7E2}"/>
              </a:ext>
            </a:extLst>
          </p:cNvPr>
          <p:cNvSpPr txBox="1"/>
          <p:nvPr/>
        </p:nvSpPr>
        <p:spPr>
          <a:xfrm>
            <a:off x="1418564" y="3020024"/>
            <a:ext cx="6886696" cy="307777"/>
          </a:xfrm>
          <a:prstGeom prst="rect">
            <a:avLst/>
          </a:prstGeom>
          <a:noFill/>
        </p:spPr>
        <p:txBody>
          <a:bodyPr wrap="square">
            <a:spAutoFit/>
          </a:bodyPr>
          <a:lstStyle/>
          <a:p>
            <a:r>
              <a:rPr lang="en-US" sz="1400" b="1"/>
              <a:t>bootstrap = “True”, “False”</a:t>
            </a:r>
            <a:r>
              <a:rPr lang="en-US" sz="1400"/>
              <a:t>	whether to sample rows with replacement or not.  </a:t>
            </a:r>
          </a:p>
        </p:txBody>
      </p:sp>
      <p:sp>
        <p:nvSpPr>
          <p:cNvPr id="12" name="TextBox 11">
            <a:extLst>
              <a:ext uri="{FF2B5EF4-FFF2-40B4-BE49-F238E27FC236}">
                <a16:creationId xmlns:a16="http://schemas.microsoft.com/office/drawing/2014/main" id="{F4EAC509-6041-B22F-0F8D-8BB841D1146E}"/>
              </a:ext>
            </a:extLst>
          </p:cNvPr>
          <p:cNvSpPr txBox="1"/>
          <p:nvPr/>
        </p:nvSpPr>
        <p:spPr>
          <a:xfrm>
            <a:off x="1432325" y="3972364"/>
            <a:ext cx="10071417" cy="523220"/>
          </a:xfrm>
          <a:prstGeom prst="rect">
            <a:avLst/>
          </a:prstGeom>
          <a:noFill/>
        </p:spPr>
        <p:txBody>
          <a:bodyPr wrap="square">
            <a:spAutoFit/>
          </a:bodyPr>
          <a:lstStyle/>
          <a:p>
            <a:r>
              <a:rPr lang="en-US" sz="1400" b="1"/>
              <a:t>ccp_alpha = </a:t>
            </a:r>
            <a:r>
              <a:rPr lang="el-GR" sz="1400" b="1">
                <a:latin typeface="Calibri" panose="020F0502020204030204" pitchFamily="34" charset="0"/>
                <a:ea typeface="Calibri" panose="020F0502020204030204" pitchFamily="34" charset="0"/>
                <a:cs typeface="Calibri" panose="020F0502020204030204" pitchFamily="34" charset="0"/>
              </a:rPr>
              <a:t>α</a:t>
            </a:r>
            <a:r>
              <a:rPr lang="en-US" sz="1400" b="1"/>
              <a:t> 		</a:t>
            </a:r>
            <a:r>
              <a:rPr lang="en-US" sz="1400"/>
              <a:t>I guess it will output the decision tree which minimizes T = SSE – </a:t>
            </a:r>
            <a:r>
              <a:rPr lang="el-GR" sz="1400">
                <a:latin typeface="Calibri" panose="020F0502020204030204" pitchFamily="34" charset="0"/>
                <a:ea typeface="Calibri" panose="020F0502020204030204" pitchFamily="34" charset="0"/>
                <a:cs typeface="Calibri" panose="020F0502020204030204" pitchFamily="34" charset="0"/>
              </a:rPr>
              <a:t>α</a:t>
            </a:r>
            <a:r>
              <a:rPr lang="en-US" sz="1400">
                <a:latin typeface="Calibri" panose="020F0502020204030204" pitchFamily="34" charset="0"/>
                <a:ea typeface="Calibri" panose="020F0502020204030204" pitchFamily="34" charset="0"/>
                <a:cs typeface="Calibri" panose="020F0502020204030204" pitchFamily="34" charset="0"/>
              </a:rPr>
              <a:t>L, for that value of α, where L is 			the number 	of leaves in the tree.  This can help prevent overfitting.</a:t>
            </a:r>
            <a:endParaRPr lang="en-US" sz="1400"/>
          </a:p>
        </p:txBody>
      </p:sp>
      <p:sp>
        <p:nvSpPr>
          <p:cNvPr id="8" name="Rectangle 7">
            <a:extLst>
              <a:ext uri="{FF2B5EF4-FFF2-40B4-BE49-F238E27FC236}">
                <a16:creationId xmlns:a16="http://schemas.microsoft.com/office/drawing/2014/main" id="{724FC36E-C153-CFCE-DEA7-AF01F3ADB94C}"/>
              </a:ext>
            </a:extLst>
          </p:cNvPr>
          <p:cNvSpPr/>
          <p:nvPr/>
        </p:nvSpPr>
        <p:spPr>
          <a:xfrm>
            <a:off x="469509" y="4856692"/>
            <a:ext cx="11146398" cy="338554"/>
          </a:xfrm>
          <a:prstGeom prst="rect">
            <a:avLst/>
          </a:prstGeom>
        </p:spPr>
        <p:txBody>
          <a:bodyPr wrap="square">
            <a:spAutoFit/>
          </a:bodyPr>
          <a:lstStyle/>
          <a:p>
            <a:r>
              <a:rPr lang="en-US" sz="1600"/>
              <a:t>model.get_params( )				returns all the parameters set </a:t>
            </a:r>
          </a:p>
        </p:txBody>
      </p:sp>
    </p:spTree>
    <p:extLst>
      <p:ext uri="{BB962C8B-B14F-4D97-AF65-F5344CB8AC3E}">
        <p14:creationId xmlns:p14="http://schemas.microsoft.com/office/powerpoint/2010/main" val="16797769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469510" y="2244877"/>
            <a:ext cx="11359324" cy="584775"/>
          </a:xfrm>
          <a:prstGeom prst="rect">
            <a:avLst/>
          </a:prstGeom>
        </p:spPr>
        <p:txBody>
          <a:bodyPr wrap="square">
            <a:spAutoFit/>
          </a:bodyPr>
          <a:lstStyle/>
          <a:p>
            <a:r>
              <a:rPr lang="en-US" sz="1600"/>
              <a:t>model.fit(X</a:t>
            </a:r>
            <a:r>
              <a:rPr lang="en-US" sz="1600" baseline="-25000"/>
              <a:t>train</a:t>
            </a:r>
            <a:r>
              <a:rPr lang="en-US" sz="1600"/>
              <a:t>,Y</a:t>
            </a:r>
            <a:r>
              <a:rPr lang="en-US" sz="1600" baseline="-25000"/>
              <a:t>train</a:t>
            </a:r>
            <a:r>
              <a:rPr lang="en-US" sz="1600"/>
              <a:t>)				creates a fit based on independent data X</a:t>
            </a:r>
            <a:r>
              <a:rPr lang="en-US" sz="1600" baseline="-25000"/>
              <a:t>train</a:t>
            </a:r>
            <a:r>
              <a:rPr lang="en-US" sz="1600"/>
              <a:t>, and dependent</a:t>
            </a:r>
          </a:p>
          <a:p>
            <a:r>
              <a:rPr lang="en-US" sz="1600"/>
              <a:t>					data Y</a:t>
            </a:r>
            <a:r>
              <a:rPr lang="en-US" sz="1600" baseline="-25000"/>
              <a:t>train</a:t>
            </a:r>
            <a:r>
              <a:rPr lang="en-US" sz="1600"/>
              <a:t>.  Looks like X</a:t>
            </a:r>
            <a:r>
              <a:rPr lang="en-US" sz="1600" baseline="-25000"/>
              <a:t>train</a:t>
            </a:r>
            <a:r>
              <a:rPr lang="en-US" sz="1600"/>
              <a:t> must be dataframe type.  And Y</a:t>
            </a:r>
            <a:r>
              <a:rPr lang="en-US" sz="1600" baseline="-25000"/>
              <a:t>train</a:t>
            </a:r>
            <a:r>
              <a:rPr lang="en-US" sz="1600"/>
              <a:t> will be series type.  </a:t>
            </a:r>
          </a:p>
        </p:txBody>
      </p:sp>
      <p:sp>
        <p:nvSpPr>
          <p:cNvPr id="3" name="Rectangle 2">
            <a:extLst>
              <a:ext uri="{FF2B5EF4-FFF2-40B4-BE49-F238E27FC236}">
                <a16:creationId xmlns:a16="http://schemas.microsoft.com/office/drawing/2014/main" id="{C9FF0876-164E-442B-9B99-2C547C2A0238}"/>
              </a:ext>
            </a:extLst>
          </p:cNvPr>
          <p:cNvSpPr/>
          <p:nvPr/>
        </p:nvSpPr>
        <p:spPr>
          <a:xfrm>
            <a:off x="4453522" y="237250"/>
            <a:ext cx="3178371" cy="461665"/>
          </a:xfrm>
          <a:prstGeom prst="rect">
            <a:avLst/>
          </a:prstGeom>
        </p:spPr>
        <p:txBody>
          <a:bodyPr wrap="none">
            <a:spAutoFit/>
          </a:bodyPr>
          <a:lstStyle/>
          <a:p>
            <a:r>
              <a:rPr lang="en-US" sz="2400" b="1" u="sng">
                <a:solidFill>
                  <a:srgbClr val="FF0000"/>
                </a:solidFill>
              </a:rPr>
              <a:t>sklearn: random forest</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9" y="1500247"/>
            <a:ext cx="2657149" cy="338554"/>
          </a:xfrm>
          <a:prstGeom prst="rect">
            <a:avLst/>
          </a:prstGeom>
          <a:noFill/>
        </p:spPr>
        <p:txBody>
          <a:bodyPr wrap="square" rtlCol="0">
            <a:spAutoFit/>
          </a:bodyPr>
          <a:lstStyle/>
          <a:p>
            <a:r>
              <a:rPr lang="en-US" sz="1600"/>
              <a:t>and continuing, on,</a:t>
            </a:r>
          </a:p>
        </p:txBody>
      </p:sp>
      <p:sp>
        <p:nvSpPr>
          <p:cNvPr id="20" name="Rectangle 19">
            <a:extLst>
              <a:ext uri="{FF2B5EF4-FFF2-40B4-BE49-F238E27FC236}">
                <a16:creationId xmlns:a16="http://schemas.microsoft.com/office/drawing/2014/main" id="{B60D370D-3589-48CB-BF53-E1CC60C69858}"/>
              </a:ext>
            </a:extLst>
          </p:cNvPr>
          <p:cNvSpPr/>
          <p:nvPr/>
        </p:nvSpPr>
        <p:spPr>
          <a:xfrm>
            <a:off x="469509" y="3235728"/>
            <a:ext cx="11359325" cy="584775"/>
          </a:xfrm>
          <a:prstGeom prst="rect">
            <a:avLst/>
          </a:prstGeom>
        </p:spPr>
        <p:txBody>
          <a:bodyPr wrap="square">
            <a:spAutoFit/>
          </a:bodyPr>
          <a:lstStyle/>
          <a:p>
            <a:r>
              <a:rPr lang="en-US" sz="1600"/>
              <a:t>model.predict(X</a:t>
            </a:r>
            <a:r>
              <a:rPr lang="en-US" sz="1600" baseline="-25000"/>
              <a:t>test</a:t>
            </a:r>
            <a:r>
              <a:rPr lang="en-US" sz="1600"/>
              <a:t>)				outputs value, Y</a:t>
            </a:r>
            <a:r>
              <a:rPr lang="en-US" sz="1600" baseline="-25000"/>
              <a:t>pred</a:t>
            </a:r>
            <a:r>
              <a:rPr lang="en-US" sz="1600"/>
              <a:t>, of fit evaluated at X</a:t>
            </a:r>
            <a:r>
              <a:rPr lang="en-US" sz="1600" baseline="-25000"/>
              <a:t>test</a:t>
            </a:r>
            <a:r>
              <a:rPr lang="en-US" sz="1600"/>
              <a:t>.  Seems that</a:t>
            </a:r>
          </a:p>
          <a:p>
            <a:r>
              <a:rPr lang="en-US" sz="1600"/>
              <a:t>					X</a:t>
            </a:r>
            <a:r>
              <a:rPr lang="en-US" sz="1600" baseline="-25000"/>
              <a:t>test</a:t>
            </a:r>
            <a:r>
              <a:rPr lang="en-US" sz="1600"/>
              <a:t> must be dataframe type.  And if X</a:t>
            </a:r>
            <a:r>
              <a:rPr lang="en-US" sz="1600" baseline="-25000"/>
              <a:t>test</a:t>
            </a:r>
            <a:r>
              <a:rPr lang="en-US" sz="1600"/>
              <a:t> has multiple rows, then Y</a:t>
            </a:r>
            <a:r>
              <a:rPr lang="en-US" sz="1600" baseline="-25000"/>
              <a:t>pred</a:t>
            </a:r>
            <a:r>
              <a:rPr lang="en-US" sz="1600"/>
              <a:t> will too.  </a:t>
            </a:r>
          </a:p>
        </p:txBody>
      </p:sp>
      <p:sp>
        <p:nvSpPr>
          <p:cNvPr id="5" name="Rectangle 4">
            <a:extLst>
              <a:ext uri="{FF2B5EF4-FFF2-40B4-BE49-F238E27FC236}">
                <a16:creationId xmlns:a16="http://schemas.microsoft.com/office/drawing/2014/main" id="{071A6714-7EA6-E093-740D-877352DDEDCE}"/>
              </a:ext>
            </a:extLst>
          </p:cNvPr>
          <p:cNvSpPr/>
          <p:nvPr/>
        </p:nvSpPr>
        <p:spPr>
          <a:xfrm>
            <a:off x="469508" y="4126559"/>
            <a:ext cx="11551041" cy="338554"/>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R</a:t>
            </a:r>
            <a:r>
              <a:rPr lang="en-US" sz="1600" baseline="30000"/>
              <a:t>2</a:t>
            </a:r>
            <a:r>
              <a:rPr lang="en-US" sz="1600"/>
              <a:t> score.  Can also using training data to see how well the model fits </a:t>
            </a:r>
            <a:r>
              <a:rPr lang="en-US" sz="1600" i="1"/>
              <a:t>that</a:t>
            </a:r>
            <a:r>
              <a:rPr lang="en-US" sz="1600"/>
              <a:t>.</a:t>
            </a:r>
          </a:p>
        </p:txBody>
      </p:sp>
      <p:sp>
        <p:nvSpPr>
          <p:cNvPr id="6" name="Rectangle 5">
            <a:extLst>
              <a:ext uri="{FF2B5EF4-FFF2-40B4-BE49-F238E27FC236}">
                <a16:creationId xmlns:a16="http://schemas.microsoft.com/office/drawing/2014/main" id="{1880882D-3590-B5A3-0877-EF346DE34369}"/>
              </a:ext>
            </a:extLst>
          </p:cNvPr>
          <p:cNvSpPr/>
          <p:nvPr/>
        </p:nvSpPr>
        <p:spPr>
          <a:xfrm>
            <a:off x="469508" y="4931023"/>
            <a:ext cx="11359324" cy="830997"/>
          </a:xfrm>
          <a:prstGeom prst="rect">
            <a:avLst/>
          </a:prstGeom>
        </p:spPr>
        <p:txBody>
          <a:bodyPr wrap="square">
            <a:spAutoFit/>
          </a:bodyPr>
          <a:lstStyle/>
          <a:p>
            <a:r>
              <a:rPr lang="en-US" sz="1600"/>
              <a:t>model.feature_importances_			outputs an array of features (enumerated from 0 to n) vs. their importances.  </a:t>
            </a:r>
          </a:p>
          <a:p>
            <a:r>
              <a:rPr lang="en-US" sz="1600"/>
              <a:t>					probably best to convert this array to a pandas.Series, and index it via the </a:t>
            </a:r>
          </a:p>
          <a:p>
            <a:r>
              <a:rPr lang="en-US" sz="1600"/>
              <a:t>					dataframe’s column names.</a:t>
            </a:r>
          </a:p>
        </p:txBody>
      </p:sp>
    </p:spTree>
    <p:extLst>
      <p:ext uri="{BB962C8B-B14F-4D97-AF65-F5344CB8AC3E}">
        <p14:creationId xmlns:p14="http://schemas.microsoft.com/office/powerpoint/2010/main" val="6162592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315B5-EE49-A6CD-F5F5-A9E232E4AF01}"/>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B433834-6B22-C48B-0ACE-862228B61E5C}"/>
              </a:ext>
            </a:extLst>
          </p:cNvPr>
          <p:cNvSpPr/>
          <p:nvPr/>
        </p:nvSpPr>
        <p:spPr>
          <a:xfrm>
            <a:off x="4313576" y="138789"/>
            <a:ext cx="2351926" cy="461665"/>
          </a:xfrm>
          <a:prstGeom prst="rect">
            <a:avLst/>
          </a:prstGeom>
        </p:spPr>
        <p:txBody>
          <a:bodyPr wrap="none">
            <a:spAutoFit/>
          </a:bodyPr>
          <a:lstStyle/>
          <a:p>
            <a:r>
              <a:rPr lang="en-US" sz="2400" b="1" u="sng">
                <a:solidFill>
                  <a:srgbClr val="7030A0"/>
                </a:solidFill>
              </a:rPr>
              <a:t>sklearn: example</a:t>
            </a:r>
          </a:p>
        </p:txBody>
      </p:sp>
      <p:sp>
        <p:nvSpPr>
          <p:cNvPr id="4" name="TextBox 3">
            <a:extLst>
              <a:ext uri="{FF2B5EF4-FFF2-40B4-BE49-F238E27FC236}">
                <a16:creationId xmlns:a16="http://schemas.microsoft.com/office/drawing/2014/main" id="{622EE8EE-AE41-2F66-F568-C9403B48F504}"/>
              </a:ext>
            </a:extLst>
          </p:cNvPr>
          <p:cNvSpPr txBox="1"/>
          <p:nvPr/>
        </p:nvSpPr>
        <p:spPr>
          <a:xfrm>
            <a:off x="302859" y="1107658"/>
            <a:ext cx="10613957" cy="338554"/>
          </a:xfrm>
          <a:prstGeom prst="rect">
            <a:avLst/>
          </a:prstGeom>
          <a:noFill/>
        </p:spPr>
        <p:txBody>
          <a:bodyPr wrap="square" rtlCol="0">
            <a:spAutoFit/>
          </a:bodyPr>
          <a:lstStyle/>
          <a:p>
            <a:r>
              <a:rPr lang="en-US" sz="1600"/>
              <a:t>Here’s the list of our vocab words, and can see the values are the index of the word in TfidfV.get_feature_names_out() </a:t>
            </a:r>
          </a:p>
        </p:txBody>
      </p:sp>
      <p:pic>
        <p:nvPicPr>
          <p:cNvPr id="6" name="Picture 5">
            <a:extLst>
              <a:ext uri="{FF2B5EF4-FFF2-40B4-BE49-F238E27FC236}">
                <a16:creationId xmlns:a16="http://schemas.microsoft.com/office/drawing/2014/main" id="{81C46F1E-B6E1-82FC-F92F-BD54F9966EB3}"/>
              </a:ext>
            </a:extLst>
          </p:cNvPr>
          <p:cNvPicPr>
            <a:picLocks noChangeAspect="1"/>
          </p:cNvPicPr>
          <p:nvPr/>
        </p:nvPicPr>
        <p:blipFill>
          <a:blip r:embed="rId3"/>
          <a:stretch>
            <a:fillRect/>
          </a:stretch>
        </p:blipFill>
        <p:spPr>
          <a:xfrm>
            <a:off x="302859" y="1744077"/>
            <a:ext cx="2476846" cy="2343477"/>
          </a:xfrm>
          <a:prstGeom prst="rect">
            <a:avLst/>
          </a:prstGeom>
        </p:spPr>
      </p:pic>
      <p:pic>
        <p:nvPicPr>
          <p:cNvPr id="7" name="Picture 6">
            <a:extLst>
              <a:ext uri="{FF2B5EF4-FFF2-40B4-BE49-F238E27FC236}">
                <a16:creationId xmlns:a16="http://schemas.microsoft.com/office/drawing/2014/main" id="{450DDB65-DE05-CBA4-9C17-4D0CF1A94BC4}"/>
              </a:ext>
            </a:extLst>
          </p:cNvPr>
          <p:cNvPicPr>
            <a:picLocks noChangeAspect="1"/>
          </p:cNvPicPr>
          <p:nvPr/>
        </p:nvPicPr>
        <p:blipFill>
          <a:blip r:embed="rId4"/>
          <a:stretch>
            <a:fillRect/>
          </a:stretch>
        </p:blipFill>
        <p:spPr>
          <a:xfrm>
            <a:off x="4560927" y="1783127"/>
            <a:ext cx="6096851" cy="905001"/>
          </a:xfrm>
          <a:prstGeom prst="rect">
            <a:avLst/>
          </a:prstGeom>
        </p:spPr>
      </p:pic>
      <p:sp>
        <p:nvSpPr>
          <p:cNvPr id="8" name="TextBox 7">
            <a:extLst>
              <a:ext uri="{FF2B5EF4-FFF2-40B4-BE49-F238E27FC236}">
                <a16:creationId xmlns:a16="http://schemas.microsoft.com/office/drawing/2014/main" id="{FB0BF0E4-E869-8E32-8632-9DFEA25BE512}"/>
              </a:ext>
            </a:extLst>
          </p:cNvPr>
          <p:cNvSpPr txBox="1"/>
          <p:nvPr/>
        </p:nvSpPr>
        <p:spPr>
          <a:xfrm>
            <a:off x="302858" y="4388496"/>
            <a:ext cx="3777329" cy="1077218"/>
          </a:xfrm>
          <a:prstGeom prst="rect">
            <a:avLst/>
          </a:prstGeom>
          <a:noFill/>
        </p:spPr>
        <p:txBody>
          <a:bodyPr wrap="square" rtlCol="0">
            <a:spAutoFit/>
          </a:bodyPr>
          <a:lstStyle/>
          <a:p>
            <a:r>
              <a:rPr lang="en-US" sz="1600"/>
              <a:t>Here’s a count.data and count.indices.  note they’re listed in one-to-one correspondence, but not in the order of the words’ appearance in the saying.  </a:t>
            </a:r>
          </a:p>
        </p:txBody>
      </p:sp>
      <p:pic>
        <p:nvPicPr>
          <p:cNvPr id="9" name="Picture 8">
            <a:extLst>
              <a:ext uri="{FF2B5EF4-FFF2-40B4-BE49-F238E27FC236}">
                <a16:creationId xmlns:a16="http://schemas.microsoft.com/office/drawing/2014/main" id="{726879F7-2812-394E-BD7B-E5DA7BA2474B}"/>
              </a:ext>
            </a:extLst>
          </p:cNvPr>
          <p:cNvPicPr>
            <a:picLocks noChangeAspect="1"/>
          </p:cNvPicPr>
          <p:nvPr/>
        </p:nvPicPr>
        <p:blipFill>
          <a:blip r:embed="rId5"/>
          <a:stretch>
            <a:fillRect/>
          </a:stretch>
        </p:blipFill>
        <p:spPr>
          <a:xfrm>
            <a:off x="5051107" y="4727050"/>
            <a:ext cx="5706271" cy="847843"/>
          </a:xfrm>
          <a:prstGeom prst="rect">
            <a:avLst/>
          </a:prstGeom>
        </p:spPr>
      </p:pic>
      <p:pic>
        <p:nvPicPr>
          <p:cNvPr id="10" name="Picture 9">
            <a:extLst>
              <a:ext uri="{FF2B5EF4-FFF2-40B4-BE49-F238E27FC236}">
                <a16:creationId xmlns:a16="http://schemas.microsoft.com/office/drawing/2014/main" id="{C54DFCAB-70A7-8D69-8615-5B8CD31A9C6F}"/>
              </a:ext>
            </a:extLst>
          </p:cNvPr>
          <p:cNvPicPr>
            <a:picLocks noChangeAspect="1"/>
          </p:cNvPicPr>
          <p:nvPr/>
        </p:nvPicPr>
        <p:blipFill>
          <a:blip r:embed="rId6"/>
          <a:stretch>
            <a:fillRect/>
          </a:stretch>
        </p:blipFill>
        <p:spPr>
          <a:xfrm>
            <a:off x="5051107" y="5972807"/>
            <a:ext cx="3825502" cy="492598"/>
          </a:xfrm>
          <a:prstGeom prst="rect">
            <a:avLst/>
          </a:prstGeom>
        </p:spPr>
      </p:pic>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3643A0C7-D9D2-59A1-91D2-36E8DB58B6B7}"/>
                  </a:ext>
                </a:extLst>
              </p14:cNvPr>
              <p14:cNvContentPartPr/>
              <p14:nvPr/>
            </p14:nvContentPartPr>
            <p14:xfrm>
              <a:off x="6651301" y="6255690"/>
              <a:ext cx="236520" cy="245880"/>
            </p14:xfrm>
          </p:contentPart>
        </mc:Choice>
        <mc:Fallback xmlns="">
          <p:pic>
            <p:nvPicPr>
              <p:cNvPr id="11" name="Ink 10">
                <a:extLst>
                  <a:ext uri="{FF2B5EF4-FFF2-40B4-BE49-F238E27FC236}">
                    <a16:creationId xmlns:a16="http://schemas.microsoft.com/office/drawing/2014/main" id="{3643A0C7-D9D2-59A1-91D2-36E8DB58B6B7}"/>
                  </a:ext>
                </a:extLst>
              </p:cNvPr>
              <p:cNvPicPr/>
              <p:nvPr/>
            </p:nvPicPr>
            <p:blipFill>
              <a:blip r:embed="rId8"/>
              <a:stretch>
                <a:fillRect/>
              </a:stretch>
            </p:blipFill>
            <p:spPr>
              <a:xfrm>
                <a:off x="6642661" y="6247050"/>
                <a:ext cx="25416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3" name="Ink 12">
                <a:extLst>
                  <a:ext uri="{FF2B5EF4-FFF2-40B4-BE49-F238E27FC236}">
                    <a16:creationId xmlns:a16="http://schemas.microsoft.com/office/drawing/2014/main" id="{7DD11088-D3F0-597F-C60D-07FBD2B62BC8}"/>
                  </a:ext>
                </a:extLst>
              </p14:cNvPr>
              <p14:cNvContentPartPr/>
              <p14:nvPr/>
            </p14:nvContentPartPr>
            <p14:xfrm>
              <a:off x="5550421" y="5174610"/>
              <a:ext cx="1028880" cy="244080"/>
            </p14:xfrm>
          </p:contentPart>
        </mc:Choice>
        <mc:Fallback xmlns="">
          <p:pic>
            <p:nvPicPr>
              <p:cNvPr id="13" name="Ink 12">
                <a:extLst>
                  <a:ext uri="{FF2B5EF4-FFF2-40B4-BE49-F238E27FC236}">
                    <a16:creationId xmlns:a16="http://schemas.microsoft.com/office/drawing/2014/main" id="{7DD11088-D3F0-597F-C60D-07FBD2B62BC8}"/>
                  </a:ext>
                </a:extLst>
              </p:cNvPr>
              <p:cNvPicPr/>
              <p:nvPr/>
            </p:nvPicPr>
            <p:blipFill>
              <a:blip r:embed="rId10"/>
              <a:stretch>
                <a:fillRect/>
              </a:stretch>
            </p:blipFill>
            <p:spPr>
              <a:xfrm>
                <a:off x="5541421" y="5165970"/>
                <a:ext cx="104652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8" name="Ink 17">
                <a:extLst>
                  <a:ext uri="{FF2B5EF4-FFF2-40B4-BE49-F238E27FC236}">
                    <a16:creationId xmlns:a16="http://schemas.microsoft.com/office/drawing/2014/main" id="{19C44E53-7EAB-86F5-A604-75CF06B099AD}"/>
                  </a:ext>
                </a:extLst>
              </p14:cNvPr>
              <p14:cNvContentPartPr/>
              <p14:nvPr/>
            </p14:nvContentPartPr>
            <p14:xfrm>
              <a:off x="6911221" y="6219690"/>
              <a:ext cx="228600" cy="309960"/>
            </p14:xfrm>
          </p:contentPart>
        </mc:Choice>
        <mc:Fallback xmlns="">
          <p:pic>
            <p:nvPicPr>
              <p:cNvPr id="18" name="Ink 17">
                <a:extLst>
                  <a:ext uri="{FF2B5EF4-FFF2-40B4-BE49-F238E27FC236}">
                    <a16:creationId xmlns:a16="http://schemas.microsoft.com/office/drawing/2014/main" id="{19C44E53-7EAB-86F5-A604-75CF06B099AD}"/>
                  </a:ext>
                </a:extLst>
              </p:cNvPr>
              <p:cNvPicPr/>
              <p:nvPr/>
            </p:nvPicPr>
            <p:blipFill>
              <a:blip r:embed="rId12"/>
              <a:stretch>
                <a:fillRect/>
              </a:stretch>
            </p:blipFill>
            <p:spPr>
              <a:xfrm>
                <a:off x="6902221" y="6210690"/>
                <a:ext cx="246240" cy="327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6" name="Ink 25">
                <a:extLst>
                  <a:ext uri="{FF2B5EF4-FFF2-40B4-BE49-F238E27FC236}">
                    <a16:creationId xmlns:a16="http://schemas.microsoft.com/office/drawing/2014/main" id="{8E4A647B-318C-99BA-459B-6F3722DD416C}"/>
                  </a:ext>
                </a:extLst>
              </p14:cNvPr>
              <p14:cNvContentPartPr/>
              <p14:nvPr/>
            </p14:nvContentPartPr>
            <p14:xfrm>
              <a:off x="6570661" y="5109090"/>
              <a:ext cx="988560" cy="262080"/>
            </p14:xfrm>
          </p:contentPart>
        </mc:Choice>
        <mc:Fallback xmlns="">
          <p:pic>
            <p:nvPicPr>
              <p:cNvPr id="26" name="Ink 25">
                <a:extLst>
                  <a:ext uri="{FF2B5EF4-FFF2-40B4-BE49-F238E27FC236}">
                    <a16:creationId xmlns:a16="http://schemas.microsoft.com/office/drawing/2014/main" id="{8E4A647B-318C-99BA-459B-6F3722DD416C}"/>
                  </a:ext>
                </a:extLst>
              </p:cNvPr>
              <p:cNvPicPr/>
              <p:nvPr/>
            </p:nvPicPr>
            <p:blipFill>
              <a:blip r:embed="rId14"/>
              <a:stretch>
                <a:fillRect/>
              </a:stretch>
            </p:blipFill>
            <p:spPr>
              <a:xfrm>
                <a:off x="6562021" y="5100450"/>
                <a:ext cx="100620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7" name="Ink 26">
                <a:extLst>
                  <a:ext uri="{FF2B5EF4-FFF2-40B4-BE49-F238E27FC236}">
                    <a16:creationId xmlns:a16="http://schemas.microsoft.com/office/drawing/2014/main" id="{C56D544C-C127-4AB2-0F81-33339C39490D}"/>
                  </a:ext>
                </a:extLst>
              </p14:cNvPr>
              <p14:cNvContentPartPr/>
              <p14:nvPr/>
            </p14:nvContentPartPr>
            <p14:xfrm>
              <a:off x="335373" y="3115190"/>
              <a:ext cx="905760" cy="236520"/>
            </p14:xfrm>
          </p:contentPart>
        </mc:Choice>
        <mc:Fallback xmlns="">
          <p:pic>
            <p:nvPicPr>
              <p:cNvPr id="27" name="Ink 26">
                <a:extLst>
                  <a:ext uri="{FF2B5EF4-FFF2-40B4-BE49-F238E27FC236}">
                    <a16:creationId xmlns:a16="http://schemas.microsoft.com/office/drawing/2014/main" id="{C56D544C-C127-4AB2-0F81-33339C39490D}"/>
                  </a:ext>
                </a:extLst>
              </p:cNvPr>
              <p:cNvPicPr/>
              <p:nvPr/>
            </p:nvPicPr>
            <p:blipFill>
              <a:blip r:embed="rId16"/>
              <a:stretch>
                <a:fillRect/>
              </a:stretch>
            </p:blipFill>
            <p:spPr>
              <a:xfrm>
                <a:off x="326373" y="3106550"/>
                <a:ext cx="923400" cy="2541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8" name="Ink 27">
                <a:extLst>
                  <a:ext uri="{FF2B5EF4-FFF2-40B4-BE49-F238E27FC236}">
                    <a16:creationId xmlns:a16="http://schemas.microsoft.com/office/drawing/2014/main" id="{3A4D22DC-916E-B18F-1DB0-1CC8078409F4}"/>
                  </a:ext>
                </a:extLst>
              </p14:cNvPr>
              <p14:cNvContentPartPr/>
              <p14:nvPr/>
            </p14:nvContentPartPr>
            <p14:xfrm>
              <a:off x="418533" y="3292670"/>
              <a:ext cx="1029600" cy="254880"/>
            </p14:xfrm>
          </p:contentPart>
        </mc:Choice>
        <mc:Fallback xmlns="">
          <p:pic>
            <p:nvPicPr>
              <p:cNvPr id="28" name="Ink 27">
                <a:extLst>
                  <a:ext uri="{FF2B5EF4-FFF2-40B4-BE49-F238E27FC236}">
                    <a16:creationId xmlns:a16="http://schemas.microsoft.com/office/drawing/2014/main" id="{3A4D22DC-916E-B18F-1DB0-1CC8078409F4}"/>
                  </a:ext>
                </a:extLst>
              </p:cNvPr>
              <p:cNvPicPr/>
              <p:nvPr/>
            </p:nvPicPr>
            <p:blipFill>
              <a:blip r:embed="rId18"/>
              <a:stretch>
                <a:fillRect/>
              </a:stretch>
            </p:blipFill>
            <p:spPr>
              <a:xfrm>
                <a:off x="409893" y="3284030"/>
                <a:ext cx="1047240" cy="272520"/>
              </a:xfrm>
              <a:prstGeom prst="rect">
                <a:avLst/>
              </a:prstGeom>
            </p:spPr>
          </p:pic>
        </mc:Fallback>
      </mc:AlternateContent>
      <p:pic>
        <p:nvPicPr>
          <p:cNvPr id="29" name="Picture 28">
            <a:extLst>
              <a:ext uri="{FF2B5EF4-FFF2-40B4-BE49-F238E27FC236}">
                <a16:creationId xmlns:a16="http://schemas.microsoft.com/office/drawing/2014/main" id="{63876688-9E5B-A6C5-4C32-93C40FA3D0AA}"/>
              </a:ext>
            </a:extLst>
          </p:cNvPr>
          <p:cNvPicPr>
            <a:picLocks noChangeAspect="1"/>
          </p:cNvPicPr>
          <p:nvPr/>
        </p:nvPicPr>
        <p:blipFill>
          <a:blip r:embed="rId19"/>
          <a:stretch>
            <a:fillRect/>
          </a:stretch>
        </p:blipFill>
        <p:spPr>
          <a:xfrm>
            <a:off x="5011953" y="4013816"/>
            <a:ext cx="3515216" cy="523948"/>
          </a:xfrm>
          <a:prstGeom prst="rect">
            <a:avLst/>
          </a:prstGeom>
        </p:spPr>
      </p:pic>
      <mc:AlternateContent xmlns:mc="http://schemas.openxmlformats.org/markup-compatibility/2006" xmlns:p14="http://schemas.microsoft.com/office/powerpoint/2010/main">
        <mc:Choice Requires="p14">
          <p:contentPart p14:bwMode="auto" r:id="rId20">
            <p14:nvContentPartPr>
              <p14:cNvPr id="30" name="Ink 29">
                <a:extLst>
                  <a:ext uri="{FF2B5EF4-FFF2-40B4-BE49-F238E27FC236}">
                    <a16:creationId xmlns:a16="http://schemas.microsoft.com/office/drawing/2014/main" id="{B38FA108-5AD2-FD85-58F5-9F9F38F690F3}"/>
                  </a:ext>
                </a:extLst>
              </p14:cNvPr>
              <p14:cNvContentPartPr/>
              <p14:nvPr/>
            </p14:nvContentPartPr>
            <p14:xfrm>
              <a:off x="7593693" y="5122190"/>
              <a:ext cx="1083600" cy="327960"/>
            </p14:xfrm>
          </p:contentPart>
        </mc:Choice>
        <mc:Fallback xmlns="">
          <p:pic>
            <p:nvPicPr>
              <p:cNvPr id="30" name="Ink 29">
                <a:extLst>
                  <a:ext uri="{FF2B5EF4-FFF2-40B4-BE49-F238E27FC236}">
                    <a16:creationId xmlns:a16="http://schemas.microsoft.com/office/drawing/2014/main" id="{B38FA108-5AD2-FD85-58F5-9F9F38F690F3}"/>
                  </a:ext>
                </a:extLst>
              </p:cNvPr>
              <p:cNvPicPr/>
              <p:nvPr/>
            </p:nvPicPr>
            <p:blipFill>
              <a:blip r:embed="rId21"/>
              <a:stretch>
                <a:fillRect/>
              </a:stretch>
            </p:blipFill>
            <p:spPr>
              <a:xfrm>
                <a:off x="7584693" y="5113550"/>
                <a:ext cx="1101240" cy="3456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31" name="Ink 30">
                <a:extLst>
                  <a:ext uri="{FF2B5EF4-FFF2-40B4-BE49-F238E27FC236}">
                    <a16:creationId xmlns:a16="http://schemas.microsoft.com/office/drawing/2014/main" id="{2E3F31E2-A0B3-B2DE-45DD-FB99BA2CA663}"/>
                  </a:ext>
                </a:extLst>
              </p14:cNvPr>
              <p14:cNvContentPartPr/>
              <p14:nvPr/>
            </p14:nvContentPartPr>
            <p14:xfrm>
              <a:off x="7211373" y="6212630"/>
              <a:ext cx="246600" cy="301320"/>
            </p14:xfrm>
          </p:contentPart>
        </mc:Choice>
        <mc:Fallback xmlns="">
          <p:pic>
            <p:nvPicPr>
              <p:cNvPr id="31" name="Ink 30">
                <a:extLst>
                  <a:ext uri="{FF2B5EF4-FFF2-40B4-BE49-F238E27FC236}">
                    <a16:creationId xmlns:a16="http://schemas.microsoft.com/office/drawing/2014/main" id="{2E3F31E2-A0B3-B2DE-45DD-FB99BA2CA663}"/>
                  </a:ext>
                </a:extLst>
              </p:cNvPr>
              <p:cNvPicPr/>
              <p:nvPr/>
            </p:nvPicPr>
            <p:blipFill>
              <a:blip r:embed="rId23"/>
              <a:stretch>
                <a:fillRect/>
              </a:stretch>
            </p:blipFill>
            <p:spPr>
              <a:xfrm>
                <a:off x="7202733" y="6203990"/>
                <a:ext cx="264240" cy="3189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2" name="Ink 31">
                <a:extLst>
                  <a:ext uri="{FF2B5EF4-FFF2-40B4-BE49-F238E27FC236}">
                    <a16:creationId xmlns:a16="http://schemas.microsoft.com/office/drawing/2014/main" id="{CEE44DCA-95EE-ABA4-5DFC-76FEDDB48085}"/>
                  </a:ext>
                </a:extLst>
              </p14:cNvPr>
              <p14:cNvContentPartPr/>
              <p14:nvPr/>
            </p14:nvContentPartPr>
            <p14:xfrm>
              <a:off x="403773" y="2929790"/>
              <a:ext cx="830160" cy="235440"/>
            </p14:xfrm>
          </p:contentPart>
        </mc:Choice>
        <mc:Fallback xmlns="">
          <p:pic>
            <p:nvPicPr>
              <p:cNvPr id="32" name="Ink 31">
                <a:extLst>
                  <a:ext uri="{FF2B5EF4-FFF2-40B4-BE49-F238E27FC236}">
                    <a16:creationId xmlns:a16="http://schemas.microsoft.com/office/drawing/2014/main" id="{CEE44DCA-95EE-ABA4-5DFC-76FEDDB48085}"/>
                  </a:ext>
                </a:extLst>
              </p:cNvPr>
              <p:cNvPicPr/>
              <p:nvPr/>
            </p:nvPicPr>
            <p:blipFill>
              <a:blip r:embed="rId25"/>
              <a:stretch>
                <a:fillRect/>
              </a:stretch>
            </p:blipFill>
            <p:spPr>
              <a:xfrm>
                <a:off x="394773" y="2920790"/>
                <a:ext cx="84780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3" name="Ink 32">
                <a:extLst>
                  <a:ext uri="{FF2B5EF4-FFF2-40B4-BE49-F238E27FC236}">
                    <a16:creationId xmlns:a16="http://schemas.microsoft.com/office/drawing/2014/main" id="{636C17B2-5C9C-371A-C336-6120D11B3E3F}"/>
                  </a:ext>
                </a:extLst>
              </p14:cNvPr>
              <p14:cNvContentPartPr/>
              <p14:nvPr/>
            </p14:nvContentPartPr>
            <p14:xfrm>
              <a:off x="7492533" y="6223430"/>
              <a:ext cx="233640" cy="310320"/>
            </p14:xfrm>
          </p:contentPart>
        </mc:Choice>
        <mc:Fallback xmlns="">
          <p:pic>
            <p:nvPicPr>
              <p:cNvPr id="33" name="Ink 32">
                <a:extLst>
                  <a:ext uri="{FF2B5EF4-FFF2-40B4-BE49-F238E27FC236}">
                    <a16:creationId xmlns:a16="http://schemas.microsoft.com/office/drawing/2014/main" id="{636C17B2-5C9C-371A-C336-6120D11B3E3F}"/>
                  </a:ext>
                </a:extLst>
              </p:cNvPr>
              <p:cNvPicPr/>
              <p:nvPr/>
            </p:nvPicPr>
            <p:blipFill>
              <a:blip r:embed="rId27"/>
              <a:stretch>
                <a:fillRect/>
              </a:stretch>
            </p:blipFill>
            <p:spPr>
              <a:xfrm>
                <a:off x="7483893" y="6214430"/>
                <a:ext cx="251280" cy="32796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4" name="Ink 33">
                <a:extLst>
                  <a:ext uri="{FF2B5EF4-FFF2-40B4-BE49-F238E27FC236}">
                    <a16:creationId xmlns:a16="http://schemas.microsoft.com/office/drawing/2014/main" id="{1F20287E-F6C7-E5EB-4EF1-0A76C7F93F02}"/>
                  </a:ext>
                </a:extLst>
              </p14:cNvPr>
              <p14:cNvContentPartPr/>
              <p14:nvPr/>
            </p14:nvContentPartPr>
            <p14:xfrm>
              <a:off x="8639853" y="5150630"/>
              <a:ext cx="1027800" cy="317880"/>
            </p14:xfrm>
          </p:contentPart>
        </mc:Choice>
        <mc:Fallback xmlns="">
          <p:pic>
            <p:nvPicPr>
              <p:cNvPr id="34" name="Ink 33">
                <a:extLst>
                  <a:ext uri="{FF2B5EF4-FFF2-40B4-BE49-F238E27FC236}">
                    <a16:creationId xmlns:a16="http://schemas.microsoft.com/office/drawing/2014/main" id="{1F20287E-F6C7-E5EB-4EF1-0A76C7F93F02}"/>
                  </a:ext>
                </a:extLst>
              </p:cNvPr>
              <p:cNvPicPr/>
              <p:nvPr/>
            </p:nvPicPr>
            <p:blipFill>
              <a:blip r:embed="rId29"/>
              <a:stretch>
                <a:fillRect/>
              </a:stretch>
            </p:blipFill>
            <p:spPr>
              <a:xfrm>
                <a:off x="8631213" y="5141630"/>
                <a:ext cx="1045440" cy="33552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6" name="Ink 35">
                <a:extLst>
                  <a:ext uri="{FF2B5EF4-FFF2-40B4-BE49-F238E27FC236}">
                    <a16:creationId xmlns:a16="http://schemas.microsoft.com/office/drawing/2014/main" id="{9CAB7228-F1CC-FDF3-749F-C41356EFE48B}"/>
                  </a:ext>
                </a:extLst>
              </p14:cNvPr>
              <p14:cNvContentPartPr/>
              <p14:nvPr/>
            </p14:nvContentPartPr>
            <p14:xfrm>
              <a:off x="379293" y="2724230"/>
              <a:ext cx="807840" cy="264240"/>
            </p14:xfrm>
          </p:contentPart>
        </mc:Choice>
        <mc:Fallback xmlns="">
          <p:pic>
            <p:nvPicPr>
              <p:cNvPr id="36" name="Ink 35">
                <a:extLst>
                  <a:ext uri="{FF2B5EF4-FFF2-40B4-BE49-F238E27FC236}">
                    <a16:creationId xmlns:a16="http://schemas.microsoft.com/office/drawing/2014/main" id="{9CAB7228-F1CC-FDF3-749F-C41356EFE48B}"/>
                  </a:ext>
                </a:extLst>
              </p:cNvPr>
              <p:cNvPicPr/>
              <p:nvPr/>
            </p:nvPicPr>
            <p:blipFill>
              <a:blip r:embed="rId31"/>
              <a:stretch>
                <a:fillRect/>
              </a:stretch>
            </p:blipFill>
            <p:spPr>
              <a:xfrm>
                <a:off x="370653" y="2715230"/>
                <a:ext cx="82548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37" name="Ink 36">
                <a:extLst>
                  <a:ext uri="{FF2B5EF4-FFF2-40B4-BE49-F238E27FC236}">
                    <a16:creationId xmlns:a16="http://schemas.microsoft.com/office/drawing/2014/main" id="{64BC6529-5B81-7ACF-FAE8-36692E6C9BB9}"/>
                  </a:ext>
                </a:extLst>
              </p14:cNvPr>
              <p14:cNvContentPartPr/>
              <p14:nvPr/>
            </p14:nvContentPartPr>
            <p14:xfrm>
              <a:off x="9675933" y="5131550"/>
              <a:ext cx="1027800" cy="318600"/>
            </p14:xfrm>
          </p:contentPart>
        </mc:Choice>
        <mc:Fallback xmlns="">
          <p:pic>
            <p:nvPicPr>
              <p:cNvPr id="37" name="Ink 36">
                <a:extLst>
                  <a:ext uri="{FF2B5EF4-FFF2-40B4-BE49-F238E27FC236}">
                    <a16:creationId xmlns:a16="http://schemas.microsoft.com/office/drawing/2014/main" id="{64BC6529-5B81-7ACF-FAE8-36692E6C9BB9}"/>
                  </a:ext>
                </a:extLst>
              </p:cNvPr>
              <p:cNvPicPr/>
              <p:nvPr/>
            </p:nvPicPr>
            <p:blipFill>
              <a:blip r:embed="rId33"/>
              <a:stretch>
                <a:fillRect/>
              </a:stretch>
            </p:blipFill>
            <p:spPr>
              <a:xfrm>
                <a:off x="9667293" y="5122910"/>
                <a:ext cx="1045440" cy="33624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38" name="Ink 37">
                <a:extLst>
                  <a:ext uri="{FF2B5EF4-FFF2-40B4-BE49-F238E27FC236}">
                    <a16:creationId xmlns:a16="http://schemas.microsoft.com/office/drawing/2014/main" id="{4A38221A-8406-6063-8696-02B82E86D3BB}"/>
                  </a:ext>
                </a:extLst>
              </p14:cNvPr>
              <p14:cNvContentPartPr/>
              <p14:nvPr/>
            </p14:nvContentPartPr>
            <p14:xfrm>
              <a:off x="7734093" y="6212630"/>
              <a:ext cx="320040" cy="302040"/>
            </p14:xfrm>
          </p:contentPart>
        </mc:Choice>
        <mc:Fallback xmlns="">
          <p:pic>
            <p:nvPicPr>
              <p:cNvPr id="38" name="Ink 37">
                <a:extLst>
                  <a:ext uri="{FF2B5EF4-FFF2-40B4-BE49-F238E27FC236}">
                    <a16:creationId xmlns:a16="http://schemas.microsoft.com/office/drawing/2014/main" id="{4A38221A-8406-6063-8696-02B82E86D3BB}"/>
                  </a:ext>
                </a:extLst>
              </p:cNvPr>
              <p:cNvPicPr/>
              <p:nvPr/>
            </p:nvPicPr>
            <p:blipFill>
              <a:blip r:embed="rId35"/>
              <a:stretch>
                <a:fillRect/>
              </a:stretch>
            </p:blipFill>
            <p:spPr>
              <a:xfrm>
                <a:off x="7725453" y="6203990"/>
                <a:ext cx="337680" cy="3196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39" name="Ink 38">
                <a:extLst>
                  <a:ext uri="{FF2B5EF4-FFF2-40B4-BE49-F238E27FC236}">
                    <a16:creationId xmlns:a16="http://schemas.microsoft.com/office/drawing/2014/main" id="{615A8499-F1FD-205E-0400-FF66D5F95A21}"/>
                  </a:ext>
                </a:extLst>
              </p14:cNvPr>
              <p14:cNvContentPartPr/>
              <p14:nvPr/>
            </p14:nvContentPartPr>
            <p14:xfrm>
              <a:off x="354093" y="2519030"/>
              <a:ext cx="1018440" cy="291600"/>
            </p14:xfrm>
          </p:contentPart>
        </mc:Choice>
        <mc:Fallback xmlns="">
          <p:pic>
            <p:nvPicPr>
              <p:cNvPr id="39" name="Ink 38">
                <a:extLst>
                  <a:ext uri="{FF2B5EF4-FFF2-40B4-BE49-F238E27FC236}">
                    <a16:creationId xmlns:a16="http://schemas.microsoft.com/office/drawing/2014/main" id="{615A8499-F1FD-205E-0400-FF66D5F95A21}"/>
                  </a:ext>
                </a:extLst>
              </p:cNvPr>
              <p:cNvPicPr/>
              <p:nvPr/>
            </p:nvPicPr>
            <p:blipFill>
              <a:blip r:embed="rId37"/>
              <a:stretch>
                <a:fillRect/>
              </a:stretch>
            </p:blipFill>
            <p:spPr>
              <a:xfrm>
                <a:off x="345453" y="2510030"/>
                <a:ext cx="1036080" cy="3092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40" name="Ink 39">
                <a:extLst>
                  <a:ext uri="{FF2B5EF4-FFF2-40B4-BE49-F238E27FC236}">
                    <a16:creationId xmlns:a16="http://schemas.microsoft.com/office/drawing/2014/main" id="{A057207B-B520-2CB3-C906-679FA6D48269}"/>
                  </a:ext>
                </a:extLst>
              </p14:cNvPr>
              <p14:cNvContentPartPr/>
              <p14:nvPr/>
            </p14:nvContentPartPr>
            <p14:xfrm>
              <a:off x="5606133" y="5337110"/>
              <a:ext cx="982800" cy="309960"/>
            </p14:xfrm>
          </p:contentPart>
        </mc:Choice>
        <mc:Fallback xmlns="">
          <p:pic>
            <p:nvPicPr>
              <p:cNvPr id="40" name="Ink 39">
                <a:extLst>
                  <a:ext uri="{FF2B5EF4-FFF2-40B4-BE49-F238E27FC236}">
                    <a16:creationId xmlns:a16="http://schemas.microsoft.com/office/drawing/2014/main" id="{A057207B-B520-2CB3-C906-679FA6D48269}"/>
                  </a:ext>
                </a:extLst>
              </p:cNvPr>
              <p:cNvPicPr/>
              <p:nvPr/>
            </p:nvPicPr>
            <p:blipFill>
              <a:blip r:embed="rId39"/>
              <a:stretch>
                <a:fillRect/>
              </a:stretch>
            </p:blipFill>
            <p:spPr>
              <a:xfrm>
                <a:off x="5597493" y="5328110"/>
                <a:ext cx="1000440" cy="3276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41" name="Ink 40">
                <a:extLst>
                  <a:ext uri="{FF2B5EF4-FFF2-40B4-BE49-F238E27FC236}">
                    <a16:creationId xmlns:a16="http://schemas.microsoft.com/office/drawing/2014/main" id="{1BFF1B46-6F3A-0689-CA3E-01DD3A9ED005}"/>
                  </a:ext>
                </a:extLst>
              </p14:cNvPr>
              <p14:cNvContentPartPr/>
              <p14:nvPr/>
            </p14:nvContentPartPr>
            <p14:xfrm>
              <a:off x="8033613" y="6232070"/>
              <a:ext cx="208080" cy="273960"/>
            </p14:xfrm>
          </p:contentPart>
        </mc:Choice>
        <mc:Fallback xmlns="">
          <p:pic>
            <p:nvPicPr>
              <p:cNvPr id="41" name="Ink 40">
                <a:extLst>
                  <a:ext uri="{FF2B5EF4-FFF2-40B4-BE49-F238E27FC236}">
                    <a16:creationId xmlns:a16="http://schemas.microsoft.com/office/drawing/2014/main" id="{1BFF1B46-6F3A-0689-CA3E-01DD3A9ED005}"/>
                  </a:ext>
                </a:extLst>
              </p:cNvPr>
              <p:cNvPicPr/>
              <p:nvPr/>
            </p:nvPicPr>
            <p:blipFill>
              <a:blip r:embed="rId41"/>
              <a:stretch>
                <a:fillRect/>
              </a:stretch>
            </p:blipFill>
            <p:spPr>
              <a:xfrm>
                <a:off x="8024613" y="6223070"/>
                <a:ext cx="225720"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42" name="Ink 41">
                <a:extLst>
                  <a:ext uri="{FF2B5EF4-FFF2-40B4-BE49-F238E27FC236}">
                    <a16:creationId xmlns:a16="http://schemas.microsoft.com/office/drawing/2014/main" id="{3EC0095D-6F02-54EF-513B-335998C460D6}"/>
                  </a:ext>
                </a:extLst>
              </p14:cNvPr>
              <p14:cNvContentPartPr/>
              <p14:nvPr/>
            </p14:nvContentPartPr>
            <p14:xfrm>
              <a:off x="391173" y="2313830"/>
              <a:ext cx="766440" cy="290520"/>
            </p14:xfrm>
          </p:contentPart>
        </mc:Choice>
        <mc:Fallback xmlns="">
          <p:pic>
            <p:nvPicPr>
              <p:cNvPr id="42" name="Ink 41">
                <a:extLst>
                  <a:ext uri="{FF2B5EF4-FFF2-40B4-BE49-F238E27FC236}">
                    <a16:creationId xmlns:a16="http://schemas.microsoft.com/office/drawing/2014/main" id="{3EC0095D-6F02-54EF-513B-335998C460D6}"/>
                  </a:ext>
                </a:extLst>
              </p:cNvPr>
              <p:cNvPicPr/>
              <p:nvPr/>
            </p:nvPicPr>
            <p:blipFill>
              <a:blip r:embed="rId43"/>
              <a:stretch>
                <a:fillRect/>
              </a:stretch>
            </p:blipFill>
            <p:spPr>
              <a:xfrm>
                <a:off x="382173" y="2305190"/>
                <a:ext cx="78408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43" name="Ink 42">
                <a:extLst>
                  <a:ext uri="{FF2B5EF4-FFF2-40B4-BE49-F238E27FC236}">
                    <a16:creationId xmlns:a16="http://schemas.microsoft.com/office/drawing/2014/main" id="{DA55957C-5B1D-651F-9E82-B283031358BD}"/>
                  </a:ext>
                </a:extLst>
              </p14:cNvPr>
              <p14:cNvContentPartPr/>
              <p14:nvPr/>
            </p14:nvContentPartPr>
            <p14:xfrm>
              <a:off x="8294108" y="6214099"/>
              <a:ext cx="299520" cy="299880"/>
            </p14:xfrm>
          </p:contentPart>
        </mc:Choice>
        <mc:Fallback xmlns="">
          <p:pic>
            <p:nvPicPr>
              <p:cNvPr id="43" name="Ink 42">
                <a:extLst>
                  <a:ext uri="{FF2B5EF4-FFF2-40B4-BE49-F238E27FC236}">
                    <a16:creationId xmlns:a16="http://schemas.microsoft.com/office/drawing/2014/main" id="{DA55957C-5B1D-651F-9E82-B283031358BD}"/>
                  </a:ext>
                </a:extLst>
              </p:cNvPr>
              <p:cNvPicPr/>
              <p:nvPr/>
            </p:nvPicPr>
            <p:blipFill>
              <a:blip r:embed="rId45"/>
              <a:stretch>
                <a:fillRect/>
              </a:stretch>
            </p:blipFill>
            <p:spPr>
              <a:xfrm>
                <a:off x="8285468" y="6205459"/>
                <a:ext cx="317160" cy="31752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4" name="Ink 43">
                <a:extLst>
                  <a:ext uri="{FF2B5EF4-FFF2-40B4-BE49-F238E27FC236}">
                    <a16:creationId xmlns:a16="http://schemas.microsoft.com/office/drawing/2014/main" id="{4228FD5C-5535-93BB-14AE-9474A530F046}"/>
                  </a:ext>
                </a:extLst>
              </p14:cNvPr>
              <p14:cNvContentPartPr/>
              <p14:nvPr/>
            </p14:nvContentPartPr>
            <p14:xfrm>
              <a:off x="6613773" y="5363390"/>
              <a:ext cx="1055160" cy="319680"/>
            </p14:xfrm>
          </p:contentPart>
        </mc:Choice>
        <mc:Fallback xmlns="">
          <p:pic>
            <p:nvPicPr>
              <p:cNvPr id="44" name="Ink 43">
                <a:extLst>
                  <a:ext uri="{FF2B5EF4-FFF2-40B4-BE49-F238E27FC236}">
                    <a16:creationId xmlns:a16="http://schemas.microsoft.com/office/drawing/2014/main" id="{4228FD5C-5535-93BB-14AE-9474A530F046}"/>
                  </a:ext>
                </a:extLst>
              </p:cNvPr>
              <p:cNvPicPr/>
              <p:nvPr/>
            </p:nvPicPr>
            <p:blipFill>
              <a:blip r:embed="rId47"/>
              <a:stretch>
                <a:fillRect/>
              </a:stretch>
            </p:blipFill>
            <p:spPr>
              <a:xfrm>
                <a:off x="6604773" y="5354750"/>
                <a:ext cx="1072800" cy="3373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45" name="Ink 44">
                <a:extLst>
                  <a:ext uri="{FF2B5EF4-FFF2-40B4-BE49-F238E27FC236}">
                    <a16:creationId xmlns:a16="http://schemas.microsoft.com/office/drawing/2014/main" id="{12237366-FE15-C6EF-8B66-1724C4DE37B7}"/>
                  </a:ext>
                </a:extLst>
              </p14:cNvPr>
              <p14:cNvContentPartPr/>
              <p14:nvPr/>
            </p14:nvContentPartPr>
            <p14:xfrm>
              <a:off x="355533" y="2081947"/>
              <a:ext cx="859680" cy="327283"/>
            </p14:xfrm>
          </p:contentPart>
        </mc:Choice>
        <mc:Fallback xmlns="">
          <p:pic>
            <p:nvPicPr>
              <p:cNvPr id="45" name="Ink 44">
                <a:extLst>
                  <a:ext uri="{FF2B5EF4-FFF2-40B4-BE49-F238E27FC236}">
                    <a16:creationId xmlns:a16="http://schemas.microsoft.com/office/drawing/2014/main" id="{12237366-FE15-C6EF-8B66-1724C4DE37B7}"/>
                  </a:ext>
                </a:extLst>
              </p:cNvPr>
              <p:cNvPicPr/>
              <p:nvPr/>
            </p:nvPicPr>
            <p:blipFill>
              <a:blip r:embed="rId49"/>
              <a:stretch>
                <a:fillRect/>
              </a:stretch>
            </p:blipFill>
            <p:spPr>
              <a:xfrm>
                <a:off x="346533" y="2072946"/>
                <a:ext cx="877320" cy="344925"/>
              </a:xfrm>
              <a:prstGeom prst="rect">
                <a:avLst/>
              </a:prstGeom>
            </p:spPr>
          </p:pic>
        </mc:Fallback>
      </mc:AlternateContent>
    </p:spTree>
    <p:extLst>
      <p:ext uri="{BB962C8B-B14F-4D97-AF65-F5344CB8AC3E}">
        <p14:creationId xmlns:p14="http://schemas.microsoft.com/office/powerpoint/2010/main" val="837974429"/>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558048" y="78650"/>
            <a:ext cx="2351926" cy="461665"/>
          </a:xfrm>
          <a:prstGeom prst="rect">
            <a:avLst/>
          </a:prstGeom>
        </p:spPr>
        <p:txBody>
          <a:bodyPr wrap="none">
            <a:spAutoFit/>
          </a:bodyPr>
          <a:lstStyle/>
          <a:p>
            <a:r>
              <a:rPr lang="en-US" sz="2400" b="1" u="sng">
                <a:solidFill>
                  <a:srgbClr val="FF0000"/>
                </a:solidFill>
              </a:rPr>
              <a:t>sklearn: example</a:t>
            </a:r>
          </a:p>
        </p:txBody>
      </p:sp>
      <p:pic>
        <p:nvPicPr>
          <p:cNvPr id="5" name="Picture 4">
            <a:extLst>
              <a:ext uri="{FF2B5EF4-FFF2-40B4-BE49-F238E27FC236}">
                <a16:creationId xmlns:a16="http://schemas.microsoft.com/office/drawing/2014/main" id="{762F87DA-78E9-EF7E-3E2B-B8DB0DDA6BBD}"/>
              </a:ext>
            </a:extLst>
          </p:cNvPr>
          <p:cNvPicPr>
            <a:picLocks noChangeAspect="1"/>
          </p:cNvPicPr>
          <p:nvPr/>
        </p:nvPicPr>
        <p:blipFill>
          <a:blip r:embed="rId3"/>
          <a:stretch>
            <a:fillRect/>
          </a:stretch>
        </p:blipFill>
        <p:spPr>
          <a:xfrm>
            <a:off x="389272" y="1786269"/>
            <a:ext cx="5929569" cy="4429838"/>
          </a:xfrm>
          <a:prstGeom prst="rect">
            <a:avLst/>
          </a:prstGeom>
        </p:spPr>
      </p:pic>
      <p:pic>
        <p:nvPicPr>
          <p:cNvPr id="6" name="Picture 5">
            <a:extLst>
              <a:ext uri="{FF2B5EF4-FFF2-40B4-BE49-F238E27FC236}">
                <a16:creationId xmlns:a16="http://schemas.microsoft.com/office/drawing/2014/main" id="{8B49EA68-5CD3-795E-9A3F-4378E5B662DA}"/>
              </a:ext>
            </a:extLst>
          </p:cNvPr>
          <p:cNvPicPr>
            <a:picLocks noChangeAspect="1"/>
          </p:cNvPicPr>
          <p:nvPr/>
        </p:nvPicPr>
        <p:blipFill>
          <a:blip r:embed="rId4"/>
          <a:stretch>
            <a:fillRect/>
          </a:stretch>
        </p:blipFill>
        <p:spPr>
          <a:xfrm>
            <a:off x="8405116" y="882153"/>
            <a:ext cx="3069129" cy="2574109"/>
          </a:xfrm>
          <a:prstGeom prst="rect">
            <a:avLst/>
          </a:prstGeom>
        </p:spPr>
      </p:pic>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9728467A-33EF-3A6D-4264-06D583C47524}"/>
                  </a:ext>
                </a:extLst>
              </p14:cNvPr>
              <p14:cNvContentPartPr/>
              <p14:nvPr/>
            </p14:nvContentPartPr>
            <p14:xfrm>
              <a:off x="4034782" y="1958725"/>
              <a:ext cx="4057560" cy="3483543"/>
            </p14:xfrm>
          </p:contentPart>
        </mc:Choice>
        <mc:Fallback xmlns="">
          <p:pic>
            <p:nvPicPr>
              <p:cNvPr id="8" name="Ink 7">
                <a:extLst>
                  <a:ext uri="{FF2B5EF4-FFF2-40B4-BE49-F238E27FC236}">
                    <a16:creationId xmlns:a16="http://schemas.microsoft.com/office/drawing/2014/main" id="{9728467A-33EF-3A6D-4264-06D583C47524}"/>
                  </a:ext>
                </a:extLst>
              </p:cNvPr>
              <p:cNvPicPr/>
              <p:nvPr/>
            </p:nvPicPr>
            <p:blipFill>
              <a:blip r:embed="rId6"/>
              <a:stretch>
                <a:fillRect/>
              </a:stretch>
            </p:blipFill>
            <p:spPr>
              <a:xfrm>
                <a:off x="4025782" y="1950085"/>
                <a:ext cx="4075200" cy="3501184"/>
              </a:xfrm>
              <a:prstGeom prst="rect">
                <a:avLst/>
              </a:prstGeom>
            </p:spPr>
          </p:pic>
        </mc:Fallback>
      </mc:AlternateContent>
      <p:pic>
        <p:nvPicPr>
          <p:cNvPr id="10" name="Picture 9">
            <a:extLst>
              <a:ext uri="{FF2B5EF4-FFF2-40B4-BE49-F238E27FC236}">
                <a16:creationId xmlns:a16="http://schemas.microsoft.com/office/drawing/2014/main" id="{E81D10D3-A421-6C86-086E-3BCB167B2666}"/>
              </a:ext>
            </a:extLst>
          </p:cNvPr>
          <p:cNvPicPr>
            <a:picLocks noChangeAspect="1"/>
          </p:cNvPicPr>
          <p:nvPr/>
        </p:nvPicPr>
        <p:blipFill>
          <a:blip r:embed="rId7"/>
          <a:stretch>
            <a:fillRect/>
          </a:stretch>
        </p:blipFill>
        <p:spPr>
          <a:xfrm>
            <a:off x="8092342" y="3806062"/>
            <a:ext cx="3705634" cy="2882160"/>
          </a:xfrm>
          <a:prstGeom prst="rect">
            <a:avLst/>
          </a:prstGeom>
        </p:spPr>
      </p:pic>
      <p:sp>
        <p:nvSpPr>
          <p:cNvPr id="11" name="TextBox 10">
            <a:extLst>
              <a:ext uri="{FF2B5EF4-FFF2-40B4-BE49-F238E27FC236}">
                <a16:creationId xmlns:a16="http://schemas.microsoft.com/office/drawing/2014/main" id="{ABE9876B-8B14-A4DF-1C7A-F2884A338C1D}"/>
              </a:ext>
            </a:extLst>
          </p:cNvPr>
          <p:cNvSpPr txBox="1"/>
          <p:nvPr/>
        </p:nvSpPr>
        <p:spPr>
          <a:xfrm>
            <a:off x="296514" y="789771"/>
            <a:ext cx="7795827" cy="830997"/>
          </a:xfrm>
          <a:prstGeom prst="rect">
            <a:avLst/>
          </a:prstGeom>
          <a:noFill/>
        </p:spPr>
        <p:txBody>
          <a:bodyPr wrap="square" rtlCol="0">
            <a:spAutoFit/>
          </a:bodyPr>
          <a:lstStyle/>
          <a:p>
            <a:r>
              <a:rPr lang="en-US" sz="1600"/>
              <a:t>here’s a RF example on the digits recognition case.  It performs about as well as the logistic regression did.  Maybe a little better, especially if we increase n_estimators…, and it seems to perform better than the simple bagging example did.</a:t>
            </a:r>
          </a:p>
        </p:txBody>
      </p:sp>
    </p:spTree>
    <p:extLst>
      <p:ext uri="{BB962C8B-B14F-4D97-AF65-F5344CB8AC3E}">
        <p14:creationId xmlns:p14="http://schemas.microsoft.com/office/powerpoint/2010/main" val="3731759862"/>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716669" y="195970"/>
            <a:ext cx="2351926" cy="461665"/>
          </a:xfrm>
          <a:prstGeom prst="rect">
            <a:avLst/>
          </a:prstGeom>
        </p:spPr>
        <p:txBody>
          <a:bodyPr wrap="none">
            <a:spAutoFit/>
          </a:bodyPr>
          <a:lstStyle/>
          <a:p>
            <a:r>
              <a:rPr lang="en-US" sz="2400" b="1" u="sng">
                <a:solidFill>
                  <a:srgbClr val="FF0000"/>
                </a:solidFill>
              </a:rPr>
              <a:t>sklearn: example</a:t>
            </a:r>
          </a:p>
        </p:txBody>
      </p:sp>
      <p:sp>
        <p:nvSpPr>
          <p:cNvPr id="11" name="TextBox 10">
            <a:extLst>
              <a:ext uri="{FF2B5EF4-FFF2-40B4-BE49-F238E27FC236}">
                <a16:creationId xmlns:a16="http://schemas.microsoft.com/office/drawing/2014/main" id="{ABE9876B-8B14-A4DF-1C7A-F2884A338C1D}"/>
              </a:ext>
            </a:extLst>
          </p:cNvPr>
          <p:cNvSpPr txBox="1"/>
          <p:nvPr/>
        </p:nvSpPr>
        <p:spPr>
          <a:xfrm>
            <a:off x="296514" y="1006081"/>
            <a:ext cx="7795827" cy="338554"/>
          </a:xfrm>
          <a:prstGeom prst="rect">
            <a:avLst/>
          </a:prstGeom>
          <a:noFill/>
        </p:spPr>
        <p:txBody>
          <a:bodyPr wrap="square" rtlCol="0">
            <a:spAutoFit/>
          </a:bodyPr>
          <a:lstStyle/>
          <a:p>
            <a:r>
              <a:rPr lang="en-US" sz="1600"/>
              <a:t>here’s another RF example, doing regression this time,</a:t>
            </a:r>
          </a:p>
        </p:txBody>
      </p:sp>
      <p:pic>
        <p:nvPicPr>
          <p:cNvPr id="2" name="Picture 1">
            <a:extLst>
              <a:ext uri="{FF2B5EF4-FFF2-40B4-BE49-F238E27FC236}">
                <a16:creationId xmlns:a16="http://schemas.microsoft.com/office/drawing/2014/main" id="{68DE054C-2991-73C0-C4D2-A7DDD490D1FC}"/>
              </a:ext>
            </a:extLst>
          </p:cNvPr>
          <p:cNvPicPr>
            <a:picLocks noChangeAspect="1"/>
          </p:cNvPicPr>
          <p:nvPr/>
        </p:nvPicPr>
        <p:blipFill>
          <a:blip r:embed="rId3"/>
          <a:stretch>
            <a:fillRect/>
          </a:stretch>
        </p:blipFill>
        <p:spPr>
          <a:xfrm>
            <a:off x="422787" y="1579862"/>
            <a:ext cx="7874651" cy="3451901"/>
          </a:xfrm>
          <a:prstGeom prst="rect">
            <a:avLst/>
          </a:prstGeom>
        </p:spPr>
      </p:pic>
    </p:spTree>
    <p:extLst>
      <p:ext uri="{BB962C8B-B14F-4D97-AF65-F5344CB8AC3E}">
        <p14:creationId xmlns:p14="http://schemas.microsoft.com/office/powerpoint/2010/main" val="363988264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99103" y="1201481"/>
            <a:ext cx="5218472" cy="338554"/>
          </a:xfrm>
          <a:prstGeom prst="rect">
            <a:avLst/>
          </a:prstGeom>
          <a:noFill/>
        </p:spPr>
        <p:txBody>
          <a:bodyPr wrap="square">
            <a:spAutoFit/>
          </a:bodyPr>
          <a:lstStyle/>
          <a:p>
            <a:r>
              <a:rPr lang="en-US" sz="1600" b="1"/>
              <a:t>from sklearn.ensemble import AdaBoostClassifier</a:t>
            </a:r>
          </a:p>
        </p:txBody>
      </p:sp>
      <p:sp>
        <p:nvSpPr>
          <p:cNvPr id="31" name="Rectangle 30">
            <a:extLst>
              <a:ext uri="{FF2B5EF4-FFF2-40B4-BE49-F238E27FC236}">
                <a16:creationId xmlns:a16="http://schemas.microsoft.com/office/drawing/2014/main" id="{7026BC62-97A2-FB10-0E17-4A3D0A4592F3}"/>
              </a:ext>
            </a:extLst>
          </p:cNvPr>
          <p:cNvSpPr/>
          <p:nvPr/>
        </p:nvSpPr>
        <p:spPr>
          <a:xfrm>
            <a:off x="199104" y="1569531"/>
            <a:ext cx="11793792" cy="338554"/>
          </a:xfrm>
          <a:prstGeom prst="rect">
            <a:avLst/>
          </a:prstGeom>
        </p:spPr>
        <p:txBody>
          <a:bodyPr wrap="square">
            <a:spAutoFit/>
          </a:bodyPr>
          <a:lstStyle/>
          <a:p>
            <a:r>
              <a:rPr lang="en-US" sz="1600"/>
              <a:t>model = AdaBoostClassifier()		creates an AdaBoost Classifier model object.  This takes some possible arguments.</a:t>
            </a:r>
          </a:p>
        </p:txBody>
      </p:sp>
      <p:sp>
        <p:nvSpPr>
          <p:cNvPr id="5" name="Rectangle 4">
            <a:extLst>
              <a:ext uri="{FF2B5EF4-FFF2-40B4-BE49-F238E27FC236}">
                <a16:creationId xmlns:a16="http://schemas.microsoft.com/office/drawing/2014/main" id="{9CE30B31-4E7F-D714-1C68-D0DD47FEEA66}"/>
              </a:ext>
            </a:extLst>
          </p:cNvPr>
          <p:cNvSpPr/>
          <p:nvPr/>
        </p:nvSpPr>
        <p:spPr>
          <a:xfrm>
            <a:off x="4595199" y="190534"/>
            <a:ext cx="2555251" cy="461665"/>
          </a:xfrm>
          <a:prstGeom prst="rect">
            <a:avLst/>
          </a:prstGeom>
        </p:spPr>
        <p:txBody>
          <a:bodyPr wrap="none">
            <a:spAutoFit/>
          </a:bodyPr>
          <a:lstStyle/>
          <a:p>
            <a:r>
              <a:rPr lang="en-US" sz="2400" b="1" u="sng">
                <a:solidFill>
                  <a:srgbClr val="0066FF"/>
                </a:solidFill>
              </a:rPr>
              <a:t>sklearn: adaboost</a:t>
            </a:r>
          </a:p>
        </p:txBody>
      </p:sp>
      <p:sp>
        <p:nvSpPr>
          <p:cNvPr id="2" name="TextBox 1">
            <a:extLst>
              <a:ext uri="{FF2B5EF4-FFF2-40B4-BE49-F238E27FC236}">
                <a16:creationId xmlns:a16="http://schemas.microsoft.com/office/drawing/2014/main" id="{45CA8D6A-2EB9-A376-D908-420541FD2167}"/>
              </a:ext>
            </a:extLst>
          </p:cNvPr>
          <p:cNvSpPr txBox="1"/>
          <p:nvPr/>
        </p:nvSpPr>
        <p:spPr>
          <a:xfrm>
            <a:off x="964564" y="2084451"/>
            <a:ext cx="10577403" cy="523220"/>
          </a:xfrm>
          <a:prstGeom prst="rect">
            <a:avLst/>
          </a:prstGeom>
          <a:noFill/>
        </p:spPr>
        <p:txBody>
          <a:bodyPr wrap="square">
            <a:spAutoFit/>
          </a:bodyPr>
          <a:lstStyle/>
          <a:p>
            <a:r>
              <a:rPr lang="en-US" sz="1400" b="1"/>
              <a:t>base_estimator = classifier object</a:t>
            </a:r>
            <a:r>
              <a:rPr lang="en-US" sz="1400"/>
              <a:t>		the default is DecisionTreeClassifier(max_depth = 1).  But can do DecisionTree with any set of</a:t>
            </a:r>
          </a:p>
          <a:p>
            <a:r>
              <a:rPr lang="en-US" sz="1400"/>
              <a:t>				tuned hyperparameters, I suppose.  And doesn’t even have to be decision tree I don’t think.</a:t>
            </a:r>
          </a:p>
        </p:txBody>
      </p:sp>
      <p:sp>
        <p:nvSpPr>
          <p:cNvPr id="3" name="TextBox 2">
            <a:extLst>
              <a:ext uri="{FF2B5EF4-FFF2-40B4-BE49-F238E27FC236}">
                <a16:creationId xmlns:a16="http://schemas.microsoft.com/office/drawing/2014/main" id="{CC6360C5-AD32-2BA8-3491-C2A0BF2F690A}"/>
              </a:ext>
            </a:extLst>
          </p:cNvPr>
          <p:cNvSpPr txBox="1"/>
          <p:nvPr/>
        </p:nvSpPr>
        <p:spPr>
          <a:xfrm>
            <a:off x="964564" y="2871497"/>
            <a:ext cx="9816523" cy="307777"/>
          </a:xfrm>
          <a:prstGeom prst="rect">
            <a:avLst/>
          </a:prstGeom>
          <a:noFill/>
        </p:spPr>
        <p:txBody>
          <a:bodyPr wrap="square">
            <a:spAutoFit/>
          </a:bodyPr>
          <a:lstStyle/>
          <a:p>
            <a:r>
              <a:rPr lang="en-US" sz="1400" b="1"/>
              <a:t>n_estimators = n</a:t>
            </a:r>
            <a:r>
              <a:rPr lang="en-US" sz="1400"/>
              <a:t>		this is number of classifiers in the bag.  Default is 50. </a:t>
            </a:r>
          </a:p>
        </p:txBody>
      </p:sp>
      <p:sp>
        <p:nvSpPr>
          <p:cNvPr id="7" name="TextBox 6">
            <a:extLst>
              <a:ext uri="{FF2B5EF4-FFF2-40B4-BE49-F238E27FC236}">
                <a16:creationId xmlns:a16="http://schemas.microsoft.com/office/drawing/2014/main" id="{88C5F31B-856F-15B3-1F4E-08C5593A7B51}"/>
              </a:ext>
            </a:extLst>
          </p:cNvPr>
          <p:cNvSpPr txBox="1"/>
          <p:nvPr/>
        </p:nvSpPr>
        <p:spPr>
          <a:xfrm>
            <a:off x="964564" y="3287082"/>
            <a:ext cx="10504782" cy="523220"/>
          </a:xfrm>
          <a:prstGeom prst="rect">
            <a:avLst/>
          </a:prstGeom>
          <a:noFill/>
        </p:spPr>
        <p:txBody>
          <a:bodyPr wrap="square">
            <a:spAutoFit/>
          </a:bodyPr>
          <a:lstStyle/>
          <a:p>
            <a:r>
              <a:rPr lang="en-US" sz="1400" b="1"/>
              <a:t>learning_rate = alpha</a:t>
            </a:r>
            <a:r>
              <a:rPr lang="en-US" sz="1400"/>
              <a:t>		I think this multiplies the RHS of the formula for updating the weights?  See AdaBoost file.  Default value</a:t>
            </a:r>
          </a:p>
          <a:p>
            <a:r>
              <a:rPr lang="en-US" sz="1400"/>
              <a:t>			of alpha = 1. </a:t>
            </a:r>
          </a:p>
        </p:txBody>
      </p:sp>
    </p:spTree>
    <p:extLst>
      <p:ext uri="{BB962C8B-B14F-4D97-AF65-F5344CB8AC3E}">
        <p14:creationId xmlns:p14="http://schemas.microsoft.com/office/powerpoint/2010/main" val="230990738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99102" y="1263706"/>
            <a:ext cx="2957052" cy="338554"/>
          </a:xfrm>
          <a:prstGeom prst="rect">
            <a:avLst/>
          </a:prstGeom>
          <a:noFill/>
        </p:spPr>
        <p:txBody>
          <a:bodyPr wrap="square">
            <a:spAutoFit/>
          </a:bodyPr>
          <a:lstStyle/>
          <a:p>
            <a:r>
              <a:rPr lang="en-US" sz="1600"/>
              <a:t>and continuing,</a:t>
            </a:r>
          </a:p>
        </p:txBody>
      </p:sp>
      <p:sp>
        <p:nvSpPr>
          <p:cNvPr id="5" name="Rectangle 4">
            <a:extLst>
              <a:ext uri="{FF2B5EF4-FFF2-40B4-BE49-F238E27FC236}">
                <a16:creationId xmlns:a16="http://schemas.microsoft.com/office/drawing/2014/main" id="{9CE30B31-4E7F-D714-1C68-D0DD47FEEA66}"/>
              </a:ext>
            </a:extLst>
          </p:cNvPr>
          <p:cNvSpPr/>
          <p:nvPr/>
        </p:nvSpPr>
        <p:spPr>
          <a:xfrm>
            <a:off x="4643851" y="129381"/>
            <a:ext cx="2555251" cy="461665"/>
          </a:xfrm>
          <a:prstGeom prst="rect">
            <a:avLst/>
          </a:prstGeom>
        </p:spPr>
        <p:txBody>
          <a:bodyPr wrap="none">
            <a:spAutoFit/>
          </a:bodyPr>
          <a:lstStyle/>
          <a:p>
            <a:r>
              <a:rPr lang="en-US" sz="2400" b="1" u="sng">
                <a:solidFill>
                  <a:srgbClr val="0066FF"/>
                </a:solidFill>
              </a:rPr>
              <a:t>sklearn: adaboost</a:t>
            </a:r>
          </a:p>
        </p:txBody>
      </p:sp>
      <p:sp>
        <p:nvSpPr>
          <p:cNvPr id="3" name="Rectangle 2">
            <a:extLst>
              <a:ext uri="{FF2B5EF4-FFF2-40B4-BE49-F238E27FC236}">
                <a16:creationId xmlns:a16="http://schemas.microsoft.com/office/drawing/2014/main" id="{5E7C757C-4332-0921-B0D1-6037F799B634}"/>
              </a:ext>
            </a:extLst>
          </p:cNvPr>
          <p:cNvSpPr/>
          <p:nvPr/>
        </p:nvSpPr>
        <p:spPr>
          <a:xfrm>
            <a:off x="199102" y="1979955"/>
            <a:ext cx="7423355" cy="338554"/>
          </a:xfrm>
          <a:prstGeom prst="rect">
            <a:avLst/>
          </a:prstGeom>
        </p:spPr>
        <p:txBody>
          <a:bodyPr wrap="square">
            <a:spAutoFit/>
          </a:bodyPr>
          <a:lstStyle/>
          <a:p>
            <a:r>
              <a:rPr lang="en-US" sz="1600"/>
              <a:t>model.fit(X</a:t>
            </a:r>
            <a:r>
              <a:rPr lang="en-US" sz="1600" baseline="-25000"/>
              <a:t>train</a:t>
            </a:r>
            <a:r>
              <a:rPr lang="en-US" sz="1600"/>
              <a:t>, Y</a:t>
            </a:r>
            <a:r>
              <a:rPr lang="en-US" sz="1600" baseline="-25000"/>
              <a:t>train</a:t>
            </a:r>
            <a:r>
              <a:rPr lang="en-US" sz="1600"/>
              <a:t>,)				fits the data of course	</a:t>
            </a:r>
          </a:p>
        </p:txBody>
      </p:sp>
      <p:sp>
        <p:nvSpPr>
          <p:cNvPr id="6" name="Rectangle 5">
            <a:extLst>
              <a:ext uri="{FF2B5EF4-FFF2-40B4-BE49-F238E27FC236}">
                <a16:creationId xmlns:a16="http://schemas.microsoft.com/office/drawing/2014/main" id="{D919061A-70DF-8B7A-64A7-F633780FDC13}"/>
              </a:ext>
            </a:extLst>
          </p:cNvPr>
          <p:cNvSpPr/>
          <p:nvPr/>
        </p:nvSpPr>
        <p:spPr>
          <a:xfrm>
            <a:off x="199103" y="2915106"/>
            <a:ext cx="11359325" cy="584775"/>
          </a:xfrm>
          <a:prstGeom prst="rect">
            <a:avLst/>
          </a:prstGeom>
        </p:spPr>
        <p:txBody>
          <a:bodyPr wrap="square">
            <a:spAutoFit/>
          </a:bodyPr>
          <a:lstStyle/>
          <a:p>
            <a:r>
              <a:rPr lang="en-US" sz="1600"/>
              <a:t>model.predict(X</a:t>
            </a:r>
            <a:r>
              <a:rPr lang="en-US" sz="1600" baseline="-25000"/>
              <a:t>test</a:t>
            </a:r>
            <a:r>
              <a:rPr lang="en-US" sz="1600"/>
              <a:t>)				outputs value, Y</a:t>
            </a:r>
            <a:r>
              <a:rPr lang="en-US" sz="1600" baseline="-25000"/>
              <a:t>pred</a:t>
            </a:r>
            <a:r>
              <a:rPr lang="en-US" sz="1600"/>
              <a:t>, of fit evaluated at X</a:t>
            </a:r>
            <a:r>
              <a:rPr lang="en-US" sz="1600" baseline="-25000"/>
              <a:t>test</a:t>
            </a:r>
            <a:r>
              <a:rPr lang="en-US" sz="1600"/>
              <a:t>.  Seems that</a:t>
            </a:r>
          </a:p>
          <a:p>
            <a:r>
              <a:rPr lang="en-US" sz="1600"/>
              <a:t>					X</a:t>
            </a:r>
            <a:r>
              <a:rPr lang="en-US" sz="1600" baseline="-25000"/>
              <a:t>test</a:t>
            </a:r>
            <a:r>
              <a:rPr lang="en-US" sz="1600"/>
              <a:t> must be dataframe type.  And if X</a:t>
            </a:r>
            <a:r>
              <a:rPr lang="en-US" sz="1600" baseline="-25000"/>
              <a:t>test</a:t>
            </a:r>
            <a:r>
              <a:rPr lang="en-US" sz="1600"/>
              <a:t> has multiple rows, then Y</a:t>
            </a:r>
            <a:r>
              <a:rPr lang="en-US" sz="1600" baseline="-25000"/>
              <a:t>pred</a:t>
            </a:r>
            <a:r>
              <a:rPr lang="en-US" sz="1600"/>
              <a:t> will too.  </a:t>
            </a:r>
          </a:p>
        </p:txBody>
      </p:sp>
      <p:sp>
        <p:nvSpPr>
          <p:cNvPr id="7" name="Rectangle 6">
            <a:extLst>
              <a:ext uri="{FF2B5EF4-FFF2-40B4-BE49-F238E27FC236}">
                <a16:creationId xmlns:a16="http://schemas.microsoft.com/office/drawing/2014/main" id="{DEB175B1-0D20-A2C5-1289-4FB2DAB1BD7E}"/>
              </a:ext>
            </a:extLst>
          </p:cNvPr>
          <p:cNvSpPr/>
          <p:nvPr/>
        </p:nvSpPr>
        <p:spPr>
          <a:xfrm>
            <a:off x="199102" y="4732857"/>
            <a:ext cx="11444748" cy="584775"/>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accuracy score, i.e., correct predictions/total predictions. Can also</a:t>
            </a:r>
          </a:p>
          <a:p>
            <a:r>
              <a:rPr lang="en-US" sz="1600"/>
              <a:t>					using training data to see how well the model fits </a:t>
            </a:r>
            <a:r>
              <a:rPr lang="en-US" sz="1600" i="1"/>
              <a:t>that</a:t>
            </a:r>
            <a:r>
              <a:rPr lang="en-US" sz="1600"/>
              <a:t>.</a:t>
            </a:r>
          </a:p>
        </p:txBody>
      </p:sp>
      <p:sp>
        <p:nvSpPr>
          <p:cNvPr id="2" name="Rectangle 1">
            <a:extLst>
              <a:ext uri="{FF2B5EF4-FFF2-40B4-BE49-F238E27FC236}">
                <a16:creationId xmlns:a16="http://schemas.microsoft.com/office/drawing/2014/main" id="{B35025F8-14D4-289A-3755-39ABBCEB733B}"/>
              </a:ext>
            </a:extLst>
          </p:cNvPr>
          <p:cNvSpPr/>
          <p:nvPr/>
        </p:nvSpPr>
        <p:spPr>
          <a:xfrm>
            <a:off x="199102" y="3927201"/>
            <a:ext cx="11444748" cy="338554"/>
          </a:xfrm>
          <a:prstGeom prst="rect">
            <a:avLst/>
          </a:prstGeom>
        </p:spPr>
        <p:txBody>
          <a:bodyPr wrap="square">
            <a:spAutoFit/>
          </a:bodyPr>
          <a:lstStyle/>
          <a:p>
            <a:r>
              <a:rPr lang="en-US" sz="1600"/>
              <a:t>model.predict_proba(X</a:t>
            </a:r>
            <a:r>
              <a:rPr lang="en-US" sz="1600" baseline="-25000"/>
              <a:t>test</a:t>
            </a:r>
            <a:r>
              <a:rPr lang="en-US" sz="1600"/>
              <a:t>)			outputs the probabilities of the outcomes for X_test.</a:t>
            </a:r>
          </a:p>
        </p:txBody>
      </p:sp>
      <p:sp>
        <p:nvSpPr>
          <p:cNvPr id="4" name="Rectangle 3">
            <a:extLst>
              <a:ext uri="{FF2B5EF4-FFF2-40B4-BE49-F238E27FC236}">
                <a16:creationId xmlns:a16="http://schemas.microsoft.com/office/drawing/2014/main" id="{7A270F83-831F-5A4D-104E-C686F5A30853}"/>
              </a:ext>
            </a:extLst>
          </p:cNvPr>
          <p:cNvSpPr/>
          <p:nvPr/>
        </p:nvSpPr>
        <p:spPr>
          <a:xfrm>
            <a:off x="199104" y="5784734"/>
            <a:ext cx="11359324" cy="584775"/>
          </a:xfrm>
          <a:prstGeom prst="rect">
            <a:avLst/>
          </a:prstGeom>
        </p:spPr>
        <p:txBody>
          <a:bodyPr wrap="square">
            <a:spAutoFit/>
          </a:bodyPr>
          <a:lstStyle/>
          <a:p>
            <a:r>
              <a:rPr lang="en-US" sz="1600"/>
              <a:t>model.feature_importances_		outputs an array of features (enumerated from 0 to n) vs. their importances.  probably best</a:t>
            </a:r>
          </a:p>
          <a:p>
            <a:r>
              <a:rPr lang="en-US" sz="1600"/>
              <a:t>				to convert this array to a pandas.Series, and index it via the dataframe’s column names.</a:t>
            </a:r>
          </a:p>
        </p:txBody>
      </p:sp>
    </p:spTree>
    <p:extLst>
      <p:ext uri="{BB962C8B-B14F-4D97-AF65-F5344CB8AC3E}">
        <p14:creationId xmlns:p14="http://schemas.microsoft.com/office/powerpoint/2010/main" val="333474140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99103" y="1112990"/>
            <a:ext cx="5218472" cy="338554"/>
          </a:xfrm>
          <a:prstGeom prst="rect">
            <a:avLst/>
          </a:prstGeom>
          <a:noFill/>
        </p:spPr>
        <p:txBody>
          <a:bodyPr wrap="square">
            <a:spAutoFit/>
          </a:bodyPr>
          <a:lstStyle/>
          <a:p>
            <a:r>
              <a:rPr lang="en-US" sz="1600" b="1"/>
              <a:t>from sklearn.ensemble import AdaBoostRegressor</a:t>
            </a:r>
          </a:p>
        </p:txBody>
      </p:sp>
      <p:sp>
        <p:nvSpPr>
          <p:cNvPr id="31" name="Rectangle 30">
            <a:extLst>
              <a:ext uri="{FF2B5EF4-FFF2-40B4-BE49-F238E27FC236}">
                <a16:creationId xmlns:a16="http://schemas.microsoft.com/office/drawing/2014/main" id="{7026BC62-97A2-FB10-0E17-4A3D0A4592F3}"/>
              </a:ext>
            </a:extLst>
          </p:cNvPr>
          <p:cNvSpPr/>
          <p:nvPr/>
        </p:nvSpPr>
        <p:spPr>
          <a:xfrm>
            <a:off x="199104" y="1481040"/>
            <a:ext cx="11793792" cy="338554"/>
          </a:xfrm>
          <a:prstGeom prst="rect">
            <a:avLst/>
          </a:prstGeom>
        </p:spPr>
        <p:txBody>
          <a:bodyPr wrap="square">
            <a:spAutoFit/>
          </a:bodyPr>
          <a:lstStyle/>
          <a:p>
            <a:r>
              <a:rPr lang="en-US" sz="1600"/>
              <a:t>model = AdaBoostRegressor()		creates an AdaBoost Regressor model object.  This takes some possible arguments.</a:t>
            </a:r>
          </a:p>
        </p:txBody>
      </p:sp>
      <p:sp>
        <p:nvSpPr>
          <p:cNvPr id="5" name="Rectangle 4">
            <a:extLst>
              <a:ext uri="{FF2B5EF4-FFF2-40B4-BE49-F238E27FC236}">
                <a16:creationId xmlns:a16="http://schemas.microsoft.com/office/drawing/2014/main" id="{9CE30B31-4E7F-D714-1C68-D0DD47FEEA66}"/>
              </a:ext>
            </a:extLst>
          </p:cNvPr>
          <p:cNvSpPr/>
          <p:nvPr/>
        </p:nvSpPr>
        <p:spPr>
          <a:xfrm>
            <a:off x="4360105" y="177702"/>
            <a:ext cx="2555251" cy="461665"/>
          </a:xfrm>
          <a:prstGeom prst="rect">
            <a:avLst/>
          </a:prstGeom>
        </p:spPr>
        <p:txBody>
          <a:bodyPr wrap="none">
            <a:spAutoFit/>
          </a:bodyPr>
          <a:lstStyle/>
          <a:p>
            <a:r>
              <a:rPr lang="en-US" sz="2400" b="1" u="sng">
                <a:solidFill>
                  <a:srgbClr val="0066FF"/>
                </a:solidFill>
              </a:rPr>
              <a:t>sklearn: adaboost</a:t>
            </a:r>
          </a:p>
        </p:txBody>
      </p:sp>
      <p:sp>
        <p:nvSpPr>
          <p:cNvPr id="2" name="TextBox 1">
            <a:extLst>
              <a:ext uri="{FF2B5EF4-FFF2-40B4-BE49-F238E27FC236}">
                <a16:creationId xmlns:a16="http://schemas.microsoft.com/office/drawing/2014/main" id="{DAE03D3D-4C4A-2A7B-C119-0F2E593F072F}"/>
              </a:ext>
            </a:extLst>
          </p:cNvPr>
          <p:cNvSpPr txBox="1"/>
          <p:nvPr/>
        </p:nvSpPr>
        <p:spPr>
          <a:xfrm>
            <a:off x="983226" y="1967742"/>
            <a:ext cx="7787149" cy="307777"/>
          </a:xfrm>
          <a:prstGeom prst="rect">
            <a:avLst/>
          </a:prstGeom>
          <a:noFill/>
        </p:spPr>
        <p:txBody>
          <a:bodyPr wrap="square">
            <a:spAutoFit/>
          </a:bodyPr>
          <a:lstStyle/>
          <a:p>
            <a:r>
              <a:rPr lang="en-US" sz="1400" b="1"/>
              <a:t>base_estimator = regressor object</a:t>
            </a:r>
            <a:r>
              <a:rPr lang="en-US" sz="1400"/>
              <a:t>		the default is DecisionTreeRegressor(max_depth = 1).</a:t>
            </a:r>
          </a:p>
        </p:txBody>
      </p:sp>
      <p:sp>
        <p:nvSpPr>
          <p:cNvPr id="3" name="TextBox 2">
            <a:extLst>
              <a:ext uri="{FF2B5EF4-FFF2-40B4-BE49-F238E27FC236}">
                <a16:creationId xmlns:a16="http://schemas.microsoft.com/office/drawing/2014/main" id="{798416B6-AD39-FF1B-2155-08E06615CACB}"/>
              </a:ext>
            </a:extLst>
          </p:cNvPr>
          <p:cNvSpPr txBox="1"/>
          <p:nvPr/>
        </p:nvSpPr>
        <p:spPr>
          <a:xfrm>
            <a:off x="998961" y="2293217"/>
            <a:ext cx="8136701" cy="307777"/>
          </a:xfrm>
          <a:prstGeom prst="rect">
            <a:avLst/>
          </a:prstGeom>
          <a:noFill/>
        </p:spPr>
        <p:txBody>
          <a:bodyPr wrap="square">
            <a:spAutoFit/>
          </a:bodyPr>
          <a:lstStyle/>
          <a:p>
            <a:r>
              <a:rPr lang="en-US" sz="1400" b="1"/>
              <a:t>n_estimators = n</a:t>
            </a:r>
            <a:r>
              <a:rPr lang="en-US" sz="1400"/>
              <a:t>		this is number of regressors in the bag.  Default is 50. </a:t>
            </a:r>
          </a:p>
        </p:txBody>
      </p:sp>
      <p:sp>
        <p:nvSpPr>
          <p:cNvPr id="6" name="TextBox 5">
            <a:extLst>
              <a:ext uri="{FF2B5EF4-FFF2-40B4-BE49-F238E27FC236}">
                <a16:creationId xmlns:a16="http://schemas.microsoft.com/office/drawing/2014/main" id="{D260558C-64CD-6AE9-A2B1-06D75EF11DA7}"/>
              </a:ext>
            </a:extLst>
          </p:cNvPr>
          <p:cNvSpPr txBox="1"/>
          <p:nvPr/>
        </p:nvSpPr>
        <p:spPr>
          <a:xfrm>
            <a:off x="998960" y="2624826"/>
            <a:ext cx="10993935" cy="523220"/>
          </a:xfrm>
          <a:prstGeom prst="rect">
            <a:avLst/>
          </a:prstGeom>
          <a:noFill/>
        </p:spPr>
        <p:txBody>
          <a:bodyPr wrap="square">
            <a:spAutoFit/>
          </a:bodyPr>
          <a:lstStyle/>
          <a:p>
            <a:r>
              <a:rPr lang="en-US" sz="1400" b="1"/>
              <a:t>learning_rate = alpha</a:t>
            </a:r>
            <a:r>
              <a:rPr lang="en-US" sz="1400"/>
              <a:t>		I think this multiplies the RHS of the formula for updating the weights?  See AdaBoost file.  Default value</a:t>
            </a:r>
          </a:p>
          <a:p>
            <a:r>
              <a:rPr lang="en-US" sz="1400"/>
              <a:t>			of alpha = 1.   Well, small alpha values really slow it down.  Higher values of alpha seem to suck accuracy-wise.</a:t>
            </a:r>
          </a:p>
        </p:txBody>
      </p:sp>
    </p:spTree>
    <p:extLst>
      <p:ext uri="{BB962C8B-B14F-4D97-AF65-F5344CB8AC3E}">
        <p14:creationId xmlns:p14="http://schemas.microsoft.com/office/powerpoint/2010/main" val="1711609766"/>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99102" y="1472949"/>
            <a:ext cx="1570703" cy="338554"/>
          </a:xfrm>
          <a:prstGeom prst="rect">
            <a:avLst/>
          </a:prstGeom>
          <a:noFill/>
        </p:spPr>
        <p:txBody>
          <a:bodyPr wrap="square">
            <a:spAutoFit/>
          </a:bodyPr>
          <a:lstStyle/>
          <a:p>
            <a:r>
              <a:rPr lang="en-US" sz="1600"/>
              <a:t>and then,</a:t>
            </a:r>
          </a:p>
        </p:txBody>
      </p:sp>
      <p:sp>
        <p:nvSpPr>
          <p:cNvPr id="5" name="Rectangle 4">
            <a:extLst>
              <a:ext uri="{FF2B5EF4-FFF2-40B4-BE49-F238E27FC236}">
                <a16:creationId xmlns:a16="http://schemas.microsoft.com/office/drawing/2014/main" id="{9CE30B31-4E7F-D714-1C68-D0DD47FEEA66}"/>
              </a:ext>
            </a:extLst>
          </p:cNvPr>
          <p:cNvSpPr/>
          <p:nvPr/>
        </p:nvSpPr>
        <p:spPr>
          <a:xfrm>
            <a:off x="4601139" y="217871"/>
            <a:ext cx="2555251" cy="461665"/>
          </a:xfrm>
          <a:prstGeom prst="rect">
            <a:avLst/>
          </a:prstGeom>
        </p:spPr>
        <p:txBody>
          <a:bodyPr wrap="none">
            <a:spAutoFit/>
          </a:bodyPr>
          <a:lstStyle/>
          <a:p>
            <a:r>
              <a:rPr lang="en-US" sz="2400" b="1" u="sng">
                <a:solidFill>
                  <a:srgbClr val="0066FF"/>
                </a:solidFill>
              </a:rPr>
              <a:t>sklearn: adaboost</a:t>
            </a:r>
          </a:p>
        </p:txBody>
      </p:sp>
      <p:sp>
        <p:nvSpPr>
          <p:cNvPr id="3" name="Rectangle 2">
            <a:extLst>
              <a:ext uri="{FF2B5EF4-FFF2-40B4-BE49-F238E27FC236}">
                <a16:creationId xmlns:a16="http://schemas.microsoft.com/office/drawing/2014/main" id="{5E7C757C-4332-0921-B0D1-6037F799B634}"/>
              </a:ext>
            </a:extLst>
          </p:cNvPr>
          <p:cNvSpPr/>
          <p:nvPr/>
        </p:nvSpPr>
        <p:spPr>
          <a:xfrm>
            <a:off x="199102" y="2068445"/>
            <a:ext cx="7423355" cy="338554"/>
          </a:xfrm>
          <a:prstGeom prst="rect">
            <a:avLst/>
          </a:prstGeom>
        </p:spPr>
        <p:txBody>
          <a:bodyPr wrap="square">
            <a:spAutoFit/>
          </a:bodyPr>
          <a:lstStyle/>
          <a:p>
            <a:r>
              <a:rPr lang="en-US" sz="1600"/>
              <a:t>model.fit(X</a:t>
            </a:r>
            <a:r>
              <a:rPr lang="en-US" sz="1600" baseline="-25000"/>
              <a:t>train</a:t>
            </a:r>
            <a:r>
              <a:rPr lang="en-US" sz="1600"/>
              <a:t>, Y</a:t>
            </a:r>
            <a:r>
              <a:rPr lang="en-US" sz="1600" baseline="-25000"/>
              <a:t>train</a:t>
            </a:r>
            <a:r>
              <a:rPr lang="en-US" sz="1600"/>
              <a:t>,)			fits the data of course	</a:t>
            </a:r>
          </a:p>
        </p:txBody>
      </p:sp>
      <p:sp>
        <p:nvSpPr>
          <p:cNvPr id="6" name="Rectangle 5">
            <a:extLst>
              <a:ext uri="{FF2B5EF4-FFF2-40B4-BE49-F238E27FC236}">
                <a16:creationId xmlns:a16="http://schemas.microsoft.com/office/drawing/2014/main" id="{D919061A-70DF-8B7A-64A7-F633780FDC13}"/>
              </a:ext>
            </a:extLst>
          </p:cNvPr>
          <p:cNvSpPr/>
          <p:nvPr/>
        </p:nvSpPr>
        <p:spPr>
          <a:xfrm>
            <a:off x="199103" y="3003596"/>
            <a:ext cx="11359325" cy="584775"/>
          </a:xfrm>
          <a:prstGeom prst="rect">
            <a:avLst/>
          </a:prstGeom>
        </p:spPr>
        <p:txBody>
          <a:bodyPr wrap="square">
            <a:spAutoFit/>
          </a:bodyPr>
          <a:lstStyle/>
          <a:p>
            <a:r>
              <a:rPr lang="en-US" sz="1600"/>
              <a:t>model.predict(X</a:t>
            </a:r>
            <a:r>
              <a:rPr lang="en-US" sz="1600" baseline="-25000"/>
              <a:t>test</a:t>
            </a:r>
            <a:r>
              <a:rPr lang="en-US" sz="1600"/>
              <a:t>)			outputs value, Y</a:t>
            </a:r>
            <a:r>
              <a:rPr lang="en-US" sz="1600" baseline="-25000"/>
              <a:t>pred</a:t>
            </a:r>
            <a:r>
              <a:rPr lang="en-US" sz="1600"/>
              <a:t>, of fit evaluated at X</a:t>
            </a:r>
            <a:r>
              <a:rPr lang="en-US" sz="1600" baseline="-25000"/>
              <a:t>test</a:t>
            </a:r>
            <a:r>
              <a:rPr lang="en-US" sz="1600"/>
              <a:t>.  Seems that X</a:t>
            </a:r>
            <a:r>
              <a:rPr lang="en-US" sz="1600" baseline="-25000"/>
              <a:t>test</a:t>
            </a:r>
            <a:r>
              <a:rPr lang="en-US" sz="1600"/>
              <a:t> must be</a:t>
            </a:r>
          </a:p>
          <a:p>
            <a:r>
              <a:rPr lang="en-US" sz="1600"/>
              <a:t>				dataframe type.  And if X</a:t>
            </a:r>
            <a:r>
              <a:rPr lang="en-US" sz="1600" baseline="-25000"/>
              <a:t>test</a:t>
            </a:r>
            <a:r>
              <a:rPr lang="en-US" sz="1600"/>
              <a:t> has multiple rows, then Y</a:t>
            </a:r>
            <a:r>
              <a:rPr lang="en-US" sz="1600" baseline="-25000"/>
              <a:t>pred</a:t>
            </a:r>
            <a:r>
              <a:rPr lang="en-US" sz="1600"/>
              <a:t> will too.  </a:t>
            </a:r>
          </a:p>
        </p:txBody>
      </p:sp>
      <p:sp>
        <p:nvSpPr>
          <p:cNvPr id="7" name="Rectangle 6">
            <a:extLst>
              <a:ext uri="{FF2B5EF4-FFF2-40B4-BE49-F238E27FC236}">
                <a16:creationId xmlns:a16="http://schemas.microsoft.com/office/drawing/2014/main" id="{DEB175B1-0D20-A2C5-1289-4FB2DAB1BD7E}"/>
              </a:ext>
            </a:extLst>
          </p:cNvPr>
          <p:cNvSpPr/>
          <p:nvPr/>
        </p:nvSpPr>
        <p:spPr>
          <a:xfrm>
            <a:off x="199103" y="4026740"/>
            <a:ext cx="7981336" cy="338554"/>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R</a:t>
            </a:r>
            <a:r>
              <a:rPr lang="en-US" sz="1600" baseline="30000"/>
              <a:t>2</a:t>
            </a:r>
            <a:r>
              <a:rPr lang="en-US" sz="1600"/>
              <a:t> score I guess.</a:t>
            </a:r>
          </a:p>
        </p:txBody>
      </p:sp>
      <p:sp>
        <p:nvSpPr>
          <p:cNvPr id="2" name="Rectangle 1">
            <a:extLst>
              <a:ext uri="{FF2B5EF4-FFF2-40B4-BE49-F238E27FC236}">
                <a16:creationId xmlns:a16="http://schemas.microsoft.com/office/drawing/2014/main" id="{42C1EB39-6063-7BC3-7567-5DDD34060566}"/>
              </a:ext>
            </a:extLst>
          </p:cNvPr>
          <p:cNvSpPr/>
          <p:nvPr/>
        </p:nvSpPr>
        <p:spPr>
          <a:xfrm>
            <a:off x="199102" y="4800276"/>
            <a:ext cx="11359324" cy="584775"/>
          </a:xfrm>
          <a:prstGeom prst="rect">
            <a:avLst/>
          </a:prstGeom>
        </p:spPr>
        <p:txBody>
          <a:bodyPr wrap="square">
            <a:spAutoFit/>
          </a:bodyPr>
          <a:lstStyle/>
          <a:p>
            <a:r>
              <a:rPr lang="en-US" sz="1600"/>
              <a:t>model.feature_importances_		outputs an array of features (enumerated from 0 to n) vs. their importances.  probably best</a:t>
            </a:r>
          </a:p>
          <a:p>
            <a:r>
              <a:rPr lang="en-US" sz="1600"/>
              <a:t>				to convert this array to a pandas.Series, and index it via the dataframe’s column names.</a:t>
            </a:r>
          </a:p>
        </p:txBody>
      </p:sp>
    </p:spTree>
    <p:extLst>
      <p:ext uri="{BB962C8B-B14F-4D97-AF65-F5344CB8AC3E}">
        <p14:creationId xmlns:p14="http://schemas.microsoft.com/office/powerpoint/2010/main" val="3082601757"/>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99102" y="1133294"/>
            <a:ext cx="2760408" cy="338554"/>
          </a:xfrm>
          <a:prstGeom prst="rect">
            <a:avLst/>
          </a:prstGeom>
          <a:noFill/>
        </p:spPr>
        <p:txBody>
          <a:bodyPr wrap="square">
            <a:spAutoFit/>
          </a:bodyPr>
          <a:lstStyle/>
          <a:p>
            <a:r>
              <a:rPr lang="en-US" sz="1600"/>
              <a:t>quick adaboost example,</a:t>
            </a:r>
          </a:p>
        </p:txBody>
      </p:sp>
      <p:sp>
        <p:nvSpPr>
          <p:cNvPr id="5" name="Rectangle 4">
            <a:extLst>
              <a:ext uri="{FF2B5EF4-FFF2-40B4-BE49-F238E27FC236}">
                <a16:creationId xmlns:a16="http://schemas.microsoft.com/office/drawing/2014/main" id="{9CE30B31-4E7F-D714-1C68-D0DD47FEEA66}"/>
              </a:ext>
            </a:extLst>
          </p:cNvPr>
          <p:cNvSpPr/>
          <p:nvPr/>
        </p:nvSpPr>
        <p:spPr>
          <a:xfrm>
            <a:off x="4472072" y="204731"/>
            <a:ext cx="2351926" cy="461665"/>
          </a:xfrm>
          <a:prstGeom prst="rect">
            <a:avLst/>
          </a:prstGeom>
        </p:spPr>
        <p:txBody>
          <a:bodyPr wrap="none">
            <a:spAutoFit/>
          </a:bodyPr>
          <a:lstStyle/>
          <a:p>
            <a:r>
              <a:rPr lang="en-US" sz="2400" b="1" u="sng">
                <a:solidFill>
                  <a:srgbClr val="0066FF"/>
                </a:solidFill>
              </a:rPr>
              <a:t>sklearn: example</a:t>
            </a:r>
          </a:p>
        </p:txBody>
      </p:sp>
      <p:pic>
        <p:nvPicPr>
          <p:cNvPr id="2" name="Picture 1">
            <a:extLst>
              <a:ext uri="{FF2B5EF4-FFF2-40B4-BE49-F238E27FC236}">
                <a16:creationId xmlns:a16="http://schemas.microsoft.com/office/drawing/2014/main" id="{AA64EC87-E201-9CEC-9DBF-46AF9287079C}"/>
              </a:ext>
            </a:extLst>
          </p:cNvPr>
          <p:cNvPicPr>
            <a:picLocks noChangeAspect="1"/>
          </p:cNvPicPr>
          <p:nvPr/>
        </p:nvPicPr>
        <p:blipFill>
          <a:blip r:embed="rId3"/>
          <a:stretch>
            <a:fillRect/>
          </a:stretch>
        </p:blipFill>
        <p:spPr>
          <a:xfrm>
            <a:off x="294968" y="1727795"/>
            <a:ext cx="8976851" cy="3613324"/>
          </a:xfrm>
          <a:prstGeom prst="rect">
            <a:avLst/>
          </a:prstGeom>
        </p:spPr>
      </p:pic>
    </p:spTree>
    <p:extLst>
      <p:ext uri="{BB962C8B-B14F-4D97-AF65-F5344CB8AC3E}">
        <p14:creationId xmlns:p14="http://schemas.microsoft.com/office/powerpoint/2010/main" val="1971369277"/>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99103" y="1112990"/>
            <a:ext cx="5218472" cy="338554"/>
          </a:xfrm>
          <a:prstGeom prst="rect">
            <a:avLst/>
          </a:prstGeom>
          <a:noFill/>
        </p:spPr>
        <p:txBody>
          <a:bodyPr wrap="square">
            <a:spAutoFit/>
          </a:bodyPr>
          <a:lstStyle/>
          <a:p>
            <a:r>
              <a:rPr lang="en-US" sz="1600" b="1"/>
              <a:t>from sklearn.ensemble import GradientBoostingClassifier</a:t>
            </a:r>
          </a:p>
        </p:txBody>
      </p:sp>
      <p:sp>
        <p:nvSpPr>
          <p:cNvPr id="31" name="Rectangle 30">
            <a:extLst>
              <a:ext uri="{FF2B5EF4-FFF2-40B4-BE49-F238E27FC236}">
                <a16:creationId xmlns:a16="http://schemas.microsoft.com/office/drawing/2014/main" id="{7026BC62-97A2-FB10-0E17-4A3D0A4592F3}"/>
              </a:ext>
            </a:extLst>
          </p:cNvPr>
          <p:cNvSpPr/>
          <p:nvPr/>
        </p:nvSpPr>
        <p:spPr>
          <a:xfrm>
            <a:off x="199104" y="1481040"/>
            <a:ext cx="11793792" cy="338554"/>
          </a:xfrm>
          <a:prstGeom prst="rect">
            <a:avLst/>
          </a:prstGeom>
        </p:spPr>
        <p:txBody>
          <a:bodyPr wrap="square">
            <a:spAutoFit/>
          </a:bodyPr>
          <a:lstStyle/>
          <a:p>
            <a:r>
              <a:rPr lang="en-US" sz="1600"/>
              <a:t>model = GradientBoostingClassifier()	creates a Grad Boost model object.  This takes some possible arguments.</a:t>
            </a:r>
          </a:p>
        </p:txBody>
      </p:sp>
      <p:sp>
        <p:nvSpPr>
          <p:cNvPr id="4" name="TextBox 3">
            <a:extLst>
              <a:ext uri="{FF2B5EF4-FFF2-40B4-BE49-F238E27FC236}">
                <a16:creationId xmlns:a16="http://schemas.microsoft.com/office/drawing/2014/main" id="{B2B65613-D24D-E837-AF12-FF8866D08B53}"/>
              </a:ext>
            </a:extLst>
          </p:cNvPr>
          <p:cNvSpPr txBox="1"/>
          <p:nvPr/>
        </p:nvSpPr>
        <p:spPr>
          <a:xfrm>
            <a:off x="1002889" y="1938690"/>
            <a:ext cx="10441859" cy="523220"/>
          </a:xfrm>
          <a:prstGeom prst="rect">
            <a:avLst/>
          </a:prstGeom>
          <a:noFill/>
        </p:spPr>
        <p:txBody>
          <a:bodyPr wrap="square">
            <a:spAutoFit/>
          </a:bodyPr>
          <a:lstStyle/>
          <a:p>
            <a:r>
              <a:rPr lang="en-US" sz="1400" b="1"/>
              <a:t>loss = “deviance”, “exponential”</a:t>
            </a:r>
            <a:r>
              <a:rPr lang="en-US" sz="1400"/>
              <a:t>	“deviance” (the default) basically log-loss.  And “exponential” is the loss function used in the Adaboost</a:t>
            </a:r>
          </a:p>
          <a:p>
            <a:r>
              <a:rPr lang="en-US" sz="1400"/>
              <a:t>			algorithm.  Apparently, it can only be used for binary class prediction.</a:t>
            </a:r>
          </a:p>
        </p:txBody>
      </p:sp>
      <p:sp>
        <p:nvSpPr>
          <p:cNvPr id="9" name="TextBox 8">
            <a:extLst>
              <a:ext uri="{FF2B5EF4-FFF2-40B4-BE49-F238E27FC236}">
                <a16:creationId xmlns:a16="http://schemas.microsoft.com/office/drawing/2014/main" id="{66960AE4-2593-5AEA-E6BA-949CC6A7C8B8}"/>
              </a:ext>
            </a:extLst>
          </p:cNvPr>
          <p:cNvSpPr txBox="1"/>
          <p:nvPr/>
        </p:nvSpPr>
        <p:spPr>
          <a:xfrm>
            <a:off x="1005343" y="3491333"/>
            <a:ext cx="10607182" cy="738664"/>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max_features = n 		</a:t>
            </a:r>
            <a:r>
              <a:rPr lang="en-US" sz="1400">
                <a:latin typeface="Calibri" panose="020F0502020204030204" pitchFamily="34" charset="0"/>
                <a:ea typeface="Calibri" panose="020F0502020204030204" pitchFamily="34" charset="0"/>
                <a:cs typeface="Calibri" panose="020F0502020204030204" pitchFamily="34" charset="0"/>
              </a:rPr>
              <a:t>we can set the maximum number of features that can be considered when finding the best way to split a</a:t>
            </a:r>
          </a:p>
          <a:p>
            <a:r>
              <a:rPr lang="en-US" sz="1400">
                <a:latin typeface="Calibri" panose="020F0502020204030204" pitchFamily="34" charset="0"/>
                <a:ea typeface="Calibri" panose="020F0502020204030204" pitchFamily="34" charset="0"/>
                <a:cs typeface="Calibri" panose="020F0502020204030204" pitchFamily="34" charset="0"/>
              </a:rPr>
              <a:t>			leaf.  n can also be a percentage.  And can also set to “</a:t>
            </a:r>
            <a:r>
              <a:rPr lang="en-US" sz="1400" b="1">
                <a:latin typeface="Calibri" panose="020F0502020204030204" pitchFamily="34" charset="0"/>
                <a:ea typeface="Calibri" panose="020F0502020204030204" pitchFamily="34" charset="0"/>
                <a:cs typeface="Calibri" panose="020F0502020204030204" pitchFamily="34" charset="0"/>
              </a:rPr>
              <a:t>auto</a:t>
            </a:r>
            <a:r>
              <a:rPr lang="en-US" sz="1400">
                <a:latin typeface="Calibri" panose="020F0502020204030204" pitchFamily="34" charset="0"/>
                <a:ea typeface="Calibri" panose="020F0502020204030204" pitchFamily="34" charset="0"/>
                <a:cs typeface="Calibri" panose="020F0502020204030204" pitchFamily="34" charset="0"/>
              </a:rPr>
              <a:t>” , which is sqrt(n_features), or “</a:t>
            </a:r>
            <a:r>
              <a:rPr lang="en-US" sz="1400" b="1">
                <a:latin typeface="Calibri" panose="020F0502020204030204" pitchFamily="34" charset="0"/>
                <a:ea typeface="Calibri" panose="020F0502020204030204" pitchFamily="34" charset="0"/>
                <a:cs typeface="Calibri" panose="020F0502020204030204" pitchFamily="34" charset="0"/>
              </a:rPr>
              <a:t>log2</a:t>
            </a:r>
            <a:r>
              <a:rPr lang="en-US" sz="1400">
                <a:latin typeface="Calibri" panose="020F0502020204030204" pitchFamily="34" charset="0"/>
                <a:ea typeface="Calibri" panose="020F0502020204030204" pitchFamily="34" charset="0"/>
                <a:cs typeface="Calibri" panose="020F0502020204030204" pitchFamily="34" charset="0"/>
              </a:rPr>
              <a:t>”, which is </a:t>
            </a:r>
          </a:p>
          <a:p>
            <a:r>
              <a:rPr lang="en-US" sz="1400">
                <a:latin typeface="Calibri" panose="020F0502020204030204" pitchFamily="34" charset="0"/>
                <a:ea typeface="Calibri" panose="020F0502020204030204" pitchFamily="34" charset="0"/>
                <a:cs typeface="Calibri" panose="020F0502020204030204" pitchFamily="34" charset="0"/>
              </a:rPr>
              <a:t>			presumably log</a:t>
            </a:r>
            <a:r>
              <a:rPr lang="en-US" sz="1400" baseline="-25000">
                <a:latin typeface="Calibri" panose="020F0502020204030204" pitchFamily="34" charset="0"/>
                <a:ea typeface="Calibri" panose="020F0502020204030204" pitchFamily="34" charset="0"/>
                <a:cs typeface="Calibri" panose="020F0502020204030204" pitchFamily="34" charset="0"/>
              </a:rPr>
              <a:t>2</a:t>
            </a:r>
            <a:r>
              <a:rPr lang="en-US" sz="1400">
                <a:latin typeface="Calibri" panose="020F0502020204030204" pitchFamily="34" charset="0"/>
                <a:ea typeface="Calibri" panose="020F0502020204030204" pitchFamily="34" charset="0"/>
                <a:cs typeface="Calibri" panose="020F0502020204030204" pitchFamily="34" charset="0"/>
              </a:rPr>
              <a:t>(n_features).</a:t>
            </a:r>
            <a:endParaRPr lang="en-US" sz="1400"/>
          </a:p>
        </p:txBody>
      </p:sp>
      <p:sp>
        <p:nvSpPr>
          <p:cNvPr id="10" name="TextBox 9">
            <a:extLst>
              <a:ext uri="{FF2B5EF4-FFF2-40B4-BE49-F238E27FC236}">
                <a16:creationId xmlns:a16="http://schemas.microsoft.com/office/drawing/2014/main" id="{770DA37C-873F-EA76-29BC-9F567A9D55EB}"/>
              </a:ext>
            </a:extLst>
          </p:cNvPr>
          <p:cNvSpPr txBox="1"/>
          <p:nvPr/>
        </p:nvSpPr>
        <p:spPr>
          <a:xfrm>
            <a:off x="983226" y="5481903"/>
            <a:ext cx="9844533"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min_samples_leaf = n 		</a:t>
            </a:r>
            <a:r>
              <a:rPr lang="en-US" sz="1400">
                <a:latin typeface="Calibri" panose="020F0502020204030204" pitchFamily="34" charset="0"/>
                <a:ea typeface="Calibri" panose="020F0502020204030204" pitchFamily="34" charset="0"/>
                <a:cs typeface="Calibri" panose="020F0502020204030204" pitchFamily="34" charset="0"/>
              </a:rPr>
              <a:t>sets the minimum number of samples a new leaf can contain.  This can help prevent overfitting. </a:t>
            </a:r>
            <a:endParaRPr lang="en-US" sz="1400"/>
          </a:p>
        </p:txBody>
      </p:sp>
      <p:sp>
        <p:nvSpPr>
          <p:cNvPr id="11" name="TextBox 10">
            <a:extLst>
              <a:ext uri="{FF2B5EF4-FFF2-40B4-BE49-F238E27FC236}">
                <a16:creationId xmlns:a16="http://schemas.microsoft.com/office/drawing/2014/main" id="{794FF3B5-6B85-595B-E7AF-641B3C183ADE}"/>
              </a:ext>
            </a:extLst>
          </p:cNvPr>
          <p:cNvSpPr txBox="1"/>
          <p:nvPr/>
        </p:nvSpPr>
        <p:spPr>
          <a:xfrm>
            <a:off x="983226" y="5882233"/>
            <a:ext cx="10461523" cy="738664"/>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min_samples_split = n 		</a:t>
            </a:r>
            <a:r>
              <a:rPr lang="en-US" sz="1400">
                <a:latin typeface="Calibri" panose="020F0502020204030204" pitchFamily="34" charset="0"/>
                <a:ea typeface="Calibri" panose="020F0502020204030204" pitchFamily="34" charset="0"/>
                <a:cs typeface="Calibri" panose="020F0502020204030204" pitchFamily="34" charset="0"/>
              </a:rPr>
              <a:t>sets the minimum number of samples a leaf must contain for it to be allowed to split.   So</a:t>
            </a:r>
          </a:p>
          <a:p>
            <a:r>
              <a:rPr lang="en-US" sz="1400">
                <a:latin typeface="Calibri" panose="020F0502020204030204" pitchFamily="34" charset="0"/>
                <a:ea typeface="Calibri" panose="020F0502020204030204" pitchFamily="34" charset="0"/>
                <a:cs typeface="Calibri" panose="020F0502020204030204" pitchFamily="34" charset="0"/>
              </a:rPr>
              <a:t>			min_samples_leaf is how many samples a leaf must contain, and min_samples_split is how many it must</a:t>
            </a:r>
          </a:p>
          <a:p>
            <a:r>
              <a:rPr lang="en-US" sz="1400">
                <a:latin typeface="Calibri" panose="020F0502020204030204" pitchFamily="34" charset="0"/>
                <a:ea typeface="Calibri" panose="020F0502020204030204" pitchFamily="34" charset="0"/>
                <a:cs typeface="Calibri" panose="020F0502020204030204" pitchFamily="34" charset="0"/>
              </a:rPr>
              <a:t>			contain, to be allowed to split.   </a:t>
            </a:r>
            <a:endParaRPr lang="en-US" sz="1400"/>
          </a:p>
        </p:txBody>
      </p:sp>
      <p:sp>
        <p:nvSpPr>
          <p:cNvPr id="12" name="TextBox 11">
            <a:extLst>
              <a:ext uri="{FF2B5EF4-FFF2-40B4-BE49-F238E27FC236}">
                <a16:creationId xmlns:a16="http://schemas.microsoft.com/office/drawing/2014/main" id="{24394893-9127-F8C7-F230-817C6E192AE7}"/>
              </a:ext>
            </a:extLst>
          </p:cNvPr>
          <p:cNvSpPr txBox="1"/>
          <p:nvPr/>
        </p:nvSpPr>
        <p:spPr>
          <a:xfrm>
            <a:off x="983226" y="4373523"/>
            <a:ext cx="10504782" cy="307777"/>
          </a:xfrm>
          <a:prstGeom prst="rect">
            <a:avLst/>
          </a:prstGeom>
          <a:noFill/>
        </p:spPr>
        <p:txBody>
          <a:bodyPr wrap="square">
            <a:spAutoFit/>
          </a:bodyPr>
          <a:lstStyle/>
          <a:p>
            <a:r>
              <a:rPr lang="en-US" sz="1400" b="1"/>
              <a:t>subsample = n</a:t>
            </a:r>
            <a:r>
              <a:rPr lang="en-US" sz="1400"/>
              <a:t>		n is fraction (of rows to be sampled).  I guess it samples these at random.  Default value is 1.    </a:t>
            </a:r>
          </a:p>
        </p:txBody>
      </p:sp>
      <p:sp>
        <p:nvSpPr>
          <p:cNvPr id="13" name="TextBox 12">
            <a:extLst>
              <a:ext uri="{FF2B5EF4-FFF2-40B4-BE49-F238E27FC236}">
                <a16:creationId xmlns:a16="http://schemas.microsoft.com/office/drawing/2014/main" id="{67843573-F08E-64A2-7C1C-1509177866A3}"/>
              </a:ext>
            </a:extLst>
          </p:cNvPr>
          <p:cNvSpPr txBox="1"/>
          <p:nvPr/>
        </p:nvSpPr>
        <p:spPr>
          <a:xfrm>
            <a:off x="1002889" y="3110685"/>
            <a:ext cx="10186220" cy="307777"/>
          </a:xfrm>
          <a:prstGeom prst="rect">
            <a:avLst/>
          </a:prstGeom>
          <a:noFill/>
        </p:spPr>
        <p:txBody>
          <a:bodyPr wrap="square">
            <a:spAutoFit/>
          </a:bodyPr>
          <a:lstStyle/>
          <a:p>
            <a:r>
              <a:rPr lang="en-US" sz="1400" b="1"/>
              <a:t>learning_rate = alpha</a:t>
            </a:r>
            <a:r>
              <a:rPr lang="en-US" sz="1400"/>
              <a:t>		is the learning rate.  Default is 0.1</a:t>
            </a:r>
          </a:p>
        </p:txBody>
      </p:sp>
      <p:sp>
        <p:nvSpPr>
          <p:cNvPr id="2" name="TextBox 1">
            <a:extLst>
              <a:ext uri="{FF2B5EF4-FFF2-40B4-BE49-F238E27FC236}">
                <a16:creationId xmlns:a16="http://schemas.microsoft.com/office/drawing/2014/main" id="{C5DF08C0-2FF5-EFEE-C567-02E0E637654C}"/>
              </a:ext>
            </a:extLst>
          </p:cNvPr>
          <p:cNvSpPr txBox="1"/>
          <p:nvPr/>
        </p:nvSpPr>
        <p:spPr>
          <a:xfrm>
            <a:off x="983226" y="2626005"/>
            <a:ext cx="8136701" cy="307777"/>
          </a:xfrm>
          <a:prstGeom prst="rect">
            <a:avLst/>
          </a:prstGeom>
          <a:noFill/>
        </p:spPr>
        <p:txBody>
          <a:bodyPr wrap="square">
            <a:spAutoFit/>
          </a:bodyPr>
          <a:lstStyle/>
          <a:p>
            <a:r>
              <a:rPr lang="en-US" sz="1400" b="1"/>
              <a:t>n_estimators = n</a:t>
            </a:r>
            <a:r>
              <a:rPr lang="en-US" sz="1400"/>
              <a:t>		this is number of classifiers in the bag.  Default is 100. </a:t>
            </a:r>
          </a:p>
        </p:txBody>
      </p:sp>
      <p:sp>
        <p:nvSpPr>
          <p:cNvPr id="3" name="TextBox 2">
            <a:extLst>
              <a:ext uri="{FF2B5EF4-FFF2-40B4-BE49-F238E27FC236}">
                <a16:creationId xmlns:a16="http://schemas.microsoft.com/office/drawing/2014/main" id="{A89800C0-49F3-E342-18E1-04D3757D5EFD}"/>
              </a:ext>
            </a:extLst>
          </p:cNvPr>
          <p:cNvSpPr txBox="1"/>
          <p:nvPr/>
        </p:nvSpPr>
        <p:spPr>
          <a:xfrm>
            <a:off x="1002889" y="4905200"/>
            <a:ext cx="10717162" cy="523220"/>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min_impurity_decrease = min	 </a:t>
            </a:r>
            <a:r>
              <a:rPr lang="en-US" sz="1400">
                <a:latin typeface="Calibri" panose="020F0502020204030204" pitchFamily="34" charset="0"/>
                <a:ea typeface="Calibri" panose="020F0502020204030204" pitchFamily="34" charset="0"/>
                <a:cs typeface="Calibri" panose="020F0502020204030204" pitchFamily="34" charset="0"/>
              </a:rPr>
              <a:t>we can set a minimum lower bound for how much the split must lower the (gini?) impurity, in order to be</a:t>
            </a:r>
          </a:p>
          <a:p>
            <a:r>
              <a:rPr lang="en-US" sz="1400">
                <a:latin typeface="Calibri" panose="020F0502020204030204" pitchFamily="34" charset="0"/>
                <a:ea typeface="Calibri" panose="020F0502020204030204" pitchFamily="34" charset="0"/>
                <a:cs typeface="Calibri" panose="020F0502020204030204" pitchFamily="34" charset="0"/>
              </a:rPr>
              <a:t>			 effectuated.  Can help prevent overfitting.</a:t>
            </a:r>
            <a:endParaRPr lang="en-US" sz="1400"/>
          </a:p>
        </p:txBody>
      </p:sp>
      <p:sp>
        <p:nvSpPr>
          <p:cNvPr id="6" name="Rectangle 5">
            <a:extLst>
              <a:ext uri="{FF2B5EF4-FFF2-40B4-BE49-F238E27FC236}">
                <a16:creationId xmlns:a16="http://schemas.microsoft.com/office/drawing/2014/main" id="{00ECD279-E60E-526C-43E4-9E1DE3131C2A}"/>
              </a:ext>
            </a:extLst>
          </p:cNvPr>
          <p:cNvSpPr/>
          <p:nvPr/>
        </p:nvSpPr>
        <p:spPr>
          <a:xfrm>
            <a:off x="4341249" y="147775"/>
            <a:ext cx="2554930" cy="461665"/>
          </a:xfrm>
          <a:prstGeom prst="rect">
            <a:avLst/>
          </a:prstGeom>
        </p:spPr>
        <p:txBody>
          <a:bodyPr wrap="none">
            <a:spAutoFit/>
          </a:bodyPr>
          <a:lstStyle/>
          <a:p>
            <a:r>
              <a:rPr lang="en-US" sz="2400" b="1" u="sng"/>
              <a:t>sklearn: gradboost</a:t>
            </a:r>
          </a:p>
        </p:txBody>
      </p:sp>
    </p:spTree>
    <p:extLst>
      <p:ext uri="{BB962C8B-B14F-4D97-AF65-F5344CB8AC3E}">
        <p14:creationId xmlns:p14="http://schemas.microsoft.com/office/powerpoint/2010/main" val="1791784166"/>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99104" y="942432"/>
            <a:ext cx="1885336" cy="338554"/>
          </a:xfrm>
          <a:prstGeom prst="rect">
            <a:avLst/>
          </a:prstGeom>
          <a:noFill/>
        </p:spPr>
        <p:txBody>
          <a:bodyPr wrap="square">
            <a:spAutoFit/>
          </a:bodyPr>
          <a:lstStyle/>
          <a:p>
            <a:r>
              <a:rPr lang="en-US" sz="1600"/>
              <a:t>and there’s more,</a:t>
            </a:r>
          </a:p>
        </p:txBody>
      </p:sp>
      <p:sp>
        <p:nvSpPr>
          <p:cNvPr id="31" name="Rectangle 30">
            <a:extLst>
              <a:ext uri="{FF2B5EF4-FFF2-40B4-BE49-F238E27FC236}">
                <a16:creationId xmlns:a16="http://schemas.microsoft.com/office/drawing/2014/main" id="{7026BC62-97A2-FB10-0E17-4A3D0A4592F3}"/>
              </a:ext>
            </a:extLst>
          </p:cNvPr>
          <p:cNvSpPr/>
          <p:nvPr/>
        </p:nvSpPr>
        <p:spPr>
          <a:xfrm>
            <a:off x="199104" y="1432139"/>
            <a:ext cx="11793792" cy="338554"/>
          </a:xfrm>
          <a:prstGeom prst="rect">
            <a:avLst/>
          </a:prstGeom>
        </p:spPr>
        <p:txBody>
          <a:bodyPr wrap="square">
            <a:spAutoFit/>
          </a:bodyPr>
          <a:lstStyle/>
          <a:p>
            <a:r>
              <a:rPr lang="en-US" sz="1600"/>
              <a:t>model = GradientBoostingClassifier()	creates a Grad Boost model object.  This takes some possible arguments.</a:t>
            </a:r>
          </a:p>
        </p:txBody>
      </p:sp>
      <p:sp>
        <p:nvSpPr>
          <p:cNvPr id="2" name="TextBox 1">
            <a:extLst>
              <a:ext uri="{FF2B5EF4-FFF2-40B4-BE49-F238E27FC236}">
                <a16:creationId xmlns:a16="http://schemas.microsoft.com/office/drawing/2014/main" id="{4675F573-8E40-66C4-3832-04E28DECFDEF}"/>
              </a:ext>
            </a:extLst>
          </p:cNvPr>
          <p:cNvSpPr txBox="1"/>
          <p:nvPr/>
        </p:nvSpPr>
        <p:spPr>
          <a:xfrm>
            <a:off x="1186519" y="1902171"/>
            <a:ext cx="10151872"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max_depth = d</a:t>
            </a:r>
            <a:r>
              <a:rPr lang="en-US" sz="1400">
                <a:latin typeface="Calibri" panose="020F0502020204030204" pitchFamily="34" charset="0"/>
                <a:ea typeface="Calibri" panose="020F0502020204030204" pitchFamily="34" charset="0"/>
                <a:cs typeface="Calibri" panose="020F0502020204030204" pitchFamily="34" charset="0"/>
              </a:rPr>
              <a:t> 		sets the maximum allowed depth of a tree.   This can help prevent overfitting.</a:t>
            </a:r>
            <a:endParaRPr lang="en-US" sz="1400"/>
          </a:p>
        </p:txBody>
      </p:sp>
      <p:sp>
        <p:nvSpPr>
          <p:cNvPr id="3" name="TextBox 2">
            <a:extLst>
              <a:ext uri="{FF2B5EF4-FFF2-40B4-BE49-F238E27FC236}">
                <a16:creationId xmlns:a16="http://schemas.microsoft.com/office/drawing/2014/main" id="{5D762C68-FBBF-320E-2B2E-89553A557673}"/>
              </a:ext>
            </a:extLst>
          </p:cNvPr>
          <p:cNvSpPr txBox="1"/>
          <p:nvPr/>
        </p:nvSpPr>
        <p:spPr>
          <a:xfrm>
            <a:off x="1186520" y="2298437"/>
            <a:ext cx="10151872"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max_leaf_nodes = max</a:t>
            </a:r>
            <a:r>
              <a:rPr lang="en-US" sz="1400">
                <a:latin typeface="Calibri" panose="020F0502020204030204" pitchFamily="34" charset="0"/>
                <a:ea typeface="Calibri" panose="020F0502020204030204" pitchFamily="34" charset="0"/>
                <a:cs typeface="Calibri" panose="020F0502020204030204" pitchFamily="34" charset="0"/>
              </a:rPr>
              <a:t> 		sets the maximum allowed number of leaf, i.e., terminal, nodes.</a:t>
            </a:r>
            <a:endParaRPr lang="en-US" sz="1400"/>
          </a:p>
        </p:txBody>
      </p:sp>
      <p:sp>
        <p:nvSpPr>
          <p:cNvPr id="14" name="TextBox 13">
            <a:extLst>
              <a:ext uri="{FF2B5EF4-FFF2-40B4-BE49-F238E27FC236}">
                <a16:creationId xmlns:a16="http://schemas.microsoft.com/office/drawing/2014/main" id="{12C27EF6-49A1-119C-08AF-E83047E9235E}"/>
              </a:ext>
            </a:extLst>
          </p:cNvPr>
          <p:cNvSpPr txBox="1"/>
          <p:nvPr/>
        </p:nvSpPr>
        <p:spPr>
          <a:xfrm>
            <a:off x="1186519" y="2724863"/>
            <a:ext cx="10071417" cy="523220"/>
          </a:xfrm>
          <a:prstGeom prst="rect">
            <a:avLst/>
          </a:prstGeom>
          <a:noFill/>
        </p:spPr>
        <p:txBody>
          <a:bodyPr wrap="square">
            <a:spAutoFit/>
          </a:bodyPr>
          <a:lstStyle/>
          <a:p>
            <a:r>
              <a:rPr lang="en-US" sz="1400" b="1"/>
              <a:t>ccp_alpha = </a:t>
            </a:r>
            <a:r>
              <a:rPr lang="el-GR" sz="1400" b="1">
                <a:latin typeface="Calibri" panose="020F0502020204030204" pitchFamily="34" charset="0"/>
                <a:ea typeface="Calibri" panose="020F0502020204030204" pitchFamily="34" charset="0"/>
                <a:cs typeface="Calibri" panose="020F0502020204030204" pitchFamily="34" charset="0"/>
              </a:rPr>
              <a:t>α</a:t>
            </a:r>
            <a:r>
              <a:rPr lang="en-US" sz="1400" b="1"/>
              <a:t> 		</a:t>
            </a:r>
            <a:r>
              <a:rPr lang="en-US" sz="1400"/>
              <a:t>I guess it will output the decision tree which minimizes T = SSE – </a:t>
            </a:r>
            <a:r>
              <a:rPr lang="el-GR" sz="1400">
                <a:latin typeface="Calibri" panose="020F0502020204030204" pitchFamily="34" charset="0"/>
                <a:ea typeface="Calibri" panose="020F0502020204030204" pitchFamily="34" charset="0"/>
                <a:cs typeface="Calibri" panose="020F0502020204030204" pitchFamily="34" charset="0"/>
              </a:rPr>
              <a:t>α</a:t>
            </a:r>
            <a:r>
              <a:rPr lang="en-US" sz="1400">
                <a:latin typeface="Calibri" panose="020F0502020204030204" pitchFamily="34" charset="0"/>
                <a:ea typeface="Calibri" panose="020F0502020204030204" pitchFamily="34" charset="0"/>
                <a:cs typeface="Calibri" panose="020F0502020204030204" pitchFamily="34" charset="0"/>
              </a:rPr>
              <a:t>L, for that value of α, where L is 			the number 	of leaves in the tree.  This can help prevent overfitting.</a:t>
            </a:r>
            <a:endParaRPr lang="en-US" sz="1400"/>
          </a:p>
        </p:txBody>
      </p:sp>
      <p:sp>
        <p:nvSpPr>
          <p:cNvPr id="4" name="Rectangle 3">
            <a:extLst>
              <a:ext uri="{FF2B5EF4-FFF2-40B4-BE49-F238E27FC236}">
                <a16:creationId xmlns:a16="http://schemas.microsoft.com/office/drawing/2014/main" id="{7C7E107A-8B0C-B733-D32D-BADE7FC5B644}"/>
              </a:ext>
            </a:extLst>
          </p:cNvPr>
          <p:cNvSpPr/>
          <p:nvPr/>
        </p:nvSpPr>
        <p:spPr>
          <a:xfrm>
            <a:off x="4341249" y="147775"/>
            <a:ext cx="2554930" cy="461665"/>
          </a:xfrm>
          <a:prstGeom prst="rect">
            <a:avLst/>
          </a:prstGeom>
        </p:spPr>
        <p:txBody>
          <a:bodyPr wrap="none">
            <a:spAutoFit/>
          </a:bodyPr>
          <a:lstStyle/>
          <a:p>
            <a:r>
              <a:rPr lang="en-US" sz="2400" b="1" u="sng"/>
              <a:t>sklearn: gradboost</a:t>
            </a:r>
          </a:p>
        </p:txBody>
      </p:sp>
    </p:spTree>
    <p:extLst>
      <p:ext uri="{BB962C8B-B14F-4D97-AF65-F5344CB8AC3E}">
        <p14:creationId xmlns:p14="http://schemas.microsoft.com/office/powerpoint/2010/main" val="3697295122"/>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99102" y="1263706"/>
            <a:ext cx="2957052" cy="338554"/>
          </a:xfrm>
          <a:prstGeom prst="rect">
            <a:avLst/>
          </a:prstGeom>
          <a:noFill/>
        </p:spPr>
        <p:txBody>
          <a:bodyPr wrap="square">
            <a:spAutoFit/>
          </a:bodyPr>
          <a:lstStyle/>
          <a:p>
            <a:r>
              <a:rPr lang="en-US" sz="1600"/>
              <a:t>and continuing,</a:t>
            </a:r>
          </a:p>
        </p:txBody>
      </p:sp>
      <p:sp>
        <p:nvSpPr>
          <p:cNvPr id="3" name="Rectangle 2">
            <a:extLst>
              <a:ext uri="{FF2B5EF4-FFF2-40B4-BE49-F238E27FC236}">
                <a16:creationId xmlns:a16="http://schemas.microsoft.com/office/drawing/2014/main" id="{5E7C757C-4332-0921-B0D1-6037F799B634}"/>
              </a:ext>
            </a:extLst>
          </p:cNvPr>
          <p:cNvSpPr/>
          <p:nvPr/>
        </p:nvSpPr>
        <p:spPr>
          <a:xfrm>
            <a:off x="199102" y="1979955"/>
            <a:ext cx="7423355" cy="338554"/>
          </a:xfrm>
          <a:prstGeom prst="rect">
            <a:avLst/>
          </a:prstGeom>
        </p:spPr>
        <p:txBody>
          <a:bodyPr wrap="square">
            <a:spAutoFit/>
          </a:bodyPr>
          <a:lstStyle/>
          <a:p>
            <a:r>
              <a:rPr lang="en-US" sz="1600"/>
              <a:t>model.fit(X</a:t>
            </a:r>
            <a:r>
              <a:rPr lang="en-US" sz="1600" baseline="-25000"/>
              <a:t>train</a:t>
            </a:r>
            <a:r>
              <a:rPr lang="en-US" sz="1600"/>
              <a:t>, Y</a:t>
            </a:r>
            <a:r>
              <a:rPr lang="en-US" sz="1600" baseline="-25000"/>
              <a:t>train</a:t>
            </a:r>
            <a:r>
              <a:rPr lang="en-US" sz="1600"/>
              <a:t>,)				fits the data of course	</a:t>
            </a:r>
          </a:p>
        </p:txBody>
      </p:sp>
      <p:sp>
        <p:nvSpPr>
          <p:cNvPr id="6" name="Rectangle 5">
            <a:extLst>
              <a:ext uri="{FF2B5EF4-FFF2-40B4-BE49-F238E27FC236}">
                <a16:creationId xmlns:a16="http://schemas.microsoft.com/office/drawing/2014/main" id="{D919061A-70DF-8B7A-64A7-F633780FDC13}"/>
              </a:ext>
            </a:extLst>
          </p:cNvPr>
          <p:cNvSpPr/>
          <p:nvPr/>
        </p:nvSpPr>
        <p:spPr>
          <a:xfrm>
            <a:off x="199103" y="2915106"/>
            <a:ext cx="11359325" cy="584775"/>
          </a:xfrm>
          <a:prstGeom prst="rect">
            <a:avLst/>
          </a:prstGeom>
        </p:spPr>
        <p:txBody>
          <a:bodyPr wrap="square">
            <a:spAutoFit/>
          </a:bodyPr>
          <a:lstStyle/>
          <a:p>
            <a:r>
              <a:rPr lang="en-US" sz="1600"/>
              <a:t>model.predict(X</a:t>
            </a:r>
            <a:r>
              <a:rPr lang="en-US" sz="1600" baseline="-25000"/>
              <a:t>test</a:t>
            </a:r>
            <a:r>
              <a:rPr lang="en-US" sz="1600"/>
              <a:t>)				outputs value, Y</a:t>
            </a:r>
            <a:r>
              <a:rPr lang="en-US" sz="1600" baseline="-25000"/>
              <a:t>pred</a:t>
            </a:r>
            <a:r>
              <a:rPr lang="en-US" sz="1600"/>
              <a:t>, of fit evaluated at X</a:t>
            </a:r>
            <a:r>
              <a:rPr lang="en-US" sz="1600" baseline="-25000"/>
              <a:t>test</a:t>
            </a:r>
            <a:r>
              <a:rPr lang="en-US" sz="1600"/>
              <a:t>.  Seems that</a:t>
            </a:r>
          </a:p>
          <a:p>
            <a:r>
              <a:rPr lang="en-US" sz="1600"/>
              <a:t>					X</a:t>
            </a:r>
            <a:r>
              <a:rPr lang="en-US" sz="1600" baseline="-25000"/>
              <a:t>test</a:t>
            </a:r>
            <a:r>
              <a:rPr lang="en-US" sz="1600"/>
              <a:t> must be dataframe type.  And if X</a:t>
            </a:r>
            <a:r>
              <a:rPr lang="en-US" sz="1600" baseline="-25000"/>
              <a:t>test</a:t>
            </a:r>
            <a:r>
              <a:rPr lang="en-US" sz="1600"/>
              <a:t> has multiple rows, then Y</a:t>
            </a:r>
            <a:r>
              <a:rPr lang="en-US" sz="1600" baseline="-25000"/>
              <a:t>pred</a:t>
            </a:r>
            <a:r>
              <a:rPr lang="en-US" sz="1600"/>
              <a:t> will too.  </a:t>
            </a:r>
          </a:p>
        </p:txBody>
      </p:sp>
      <p:sp>
        <p:nvSpPr>
          <p:cNvPr id="7" name="Rectangle 6">
            <a:extLst>
              <a:ext uri="{FF2B5EF4-FFF2-40B4-BE49-F238E27FC236}">
                <a16:creationId xmlns:a16="http://schemas.microsoft.com/office/drawing/2014/main" id="{DEB175B1-0D20-A2C5-1289-4FB2DAB1BD7E}"/>
              </a:ext>
            </a:extLst>
          </p:cNvPr>
          <p:cNvSpPr/>
          <p:nvPr/>
        </p:nvSpPr>
        <p:spPr>
          <a:xfrm>
            <a:off x="199102" y="4330136"/>
            <a:ext cx="11444748" cy="584775"/>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accuracy score, i.e., correct predictions/total predictions. Can also</a:t>
            </a:r>
          </a:p>
          <a:p>
            <a:r>
              <a:rPr lang="en-US" sz="1600"/>
              <a:t>					using training data to see how well the model fits </a:t>
            </a:r>
            <a:r>
              <a:rPr lang="en-US" sz="1600" i="1"/>
              <a:t>that</a:t>
            </a:r>
            <a:r>
              <a:rPr lang="en-US" sz="1600"/>
              <a:t>.</a:t>
            </a:r>
          </a:p>
        </p:txBody>
      </p:sp>
      <p:sp>
        <p:nvSpPr>
          <p:cNvPr id="2" name="Rectangle 1">
            <a:extLst>
              <a:ext uri="{FF2B5EF4-FFF2-40B4-BE49-F238E27FC236}">
                <a16:creationId xmlns:a16="http://schemas.microsoft.com/office/drawing/2014/main" id="{DF92D4C6-F167-9A84-5233-9E5B4E5CDBEE}"/>
              </a:ext>
            </a:extLst>
          </p:cNvPr>
          <p:cNvSpPr/>
          <p:nvPr/>
        </p:nvSpPr>
        <p:spPr>
          <a:xfrm>
            <a:off x="4341249" y="147775"/>
            <a:ext cx="2554930" cy="461665"/>
          </a:xfrm>
          <a:prstGeom prst="rect">
            <a:avLst/>
          </a:prstGeom>
        </p:spPr>
        <p:txBody>
          <a:bodyPr wrap="none">
            <a:spAutoFit/>
          </a:bodyPr>
          <a:lstStyle/>
          <a:p>
            <a:r>
              <a:rPr lang="en-US" sz="2400" b="1" u="sng"/>
              <a:t>sklearn: gradboost</a:t>
            </a:r>
          </a:p>
        </p:txBody>
      </p:sp>
      <p:sp>
        <p:nvSpPr>
          <p:cNvPr id="4" name="Rectangle 3">
            <a:extLst>
              <a:ext uri="{FF2B5EF4-FFF2-40B4-BE49-F238E27FC236}">
                <a16:creationId xmlns:a16="http://schemas.microsoft.com/office/drawing/2014/main" id="{3F861663-0CEC-210C-2A25-669BEFD5A30C}"/>
              </a:ext>
            </a:extLst>
          </p:cNvPr>
          <p:cNvSpPr/>
          <p:nvPr/>
        </p:nvSpPr>
        <p:spPr>
          <a:xfrm>
            <a:off x="199102" y="3745731"/>
            <a:ext cx="9379676" cy="338554"/>
          </a:xfrm>
          <a:prstGeom prst="rect">
            <a:avLst/>
          </a:prstGeom>
        </p:spPr>
        <p:txBody>
          <a:bodyPr wrap="square">
            <a:spAutoFit/>
          </a:bodyPr>
          <a:lstStyle/>
          <a:p>
            <a:r>
              <a:rPr lang="en-US" sz="1600"/>
              <a:t>model.predict_proba(X</a:t>
            </a:r>
            <a:r>
              <a:rPr lang="en-US" sz="1600" baseline="-25000"/>
              <a:t>test</a:t>
            </a:r>
            <a:r>
              <a:rPr lang="en-US" sz="1600"/>
              <a:t>)			outputs the probabilities of the outcomes for X_test.</a:t>
            </a:r>
          </a:p>
        </p:txBody>
      </p:sp>
      <p:sp>
        <p:nvSpPr>
          <p:cNvPr id="5" name="Rectangle 4">
            <a:extLst>
              <a:ext uri="{FF2B5EF4-FFF2-40B4-BE49-F238E27FC236}">
                <a16:creationId xmlns:a16="http://schemas.microsoft.com/office/drawing/2014/main" id="{159BCF6A-8285-A50D-0E43-F42FEB3F5F78}"/>
              </a:ext>
            </a:extLst>
          </p:cNvPr>
          <p:cNvSpPr/>
          <p:nvPr/>
        </p:nvSpPr>
        <p:spPr>
          <a:xfrm>
            <a:off x="199104" y="5219119"/>
            <a:ext cx="11359324" cy="584775"/>
          </a:xfrm>
          <a:prstGeom prst="rect">
            <a:avLst/>
          </a:prstGeom>
        </p:spPr>
        <p:txBody>
          <a:bodyPr wrap="square">
            <a:spAutoFit/>
          </a:bodyPr>
          <a:lstStyle/>
          <a:p>
            <a:r>
              <a:rPr lang="en-US" sz="1600"/>
              <a:t>model.feature_importances_		outputs an array of features (enumerated from 0 to n) vs. their importances.  probably best</a:t>
            </a:r>
          </a:p>
          <a:p>
            <a:r>
              <a:rPr lang="en-US" sz="1600"/>
              <a:t>				to convert this array to a pandas.Series, and index it via the dataframe’s column names.</a:t>
            </a:r>
          </a:p>
        </p:txBody>
      </p:sp>
    </p:spTree>
    <p:extLst>
      <p:ext uri="{BB962C8B-B14F-4D97-AF65-F5344CB8AC3E}">
        <p14:creationId xmlns:p14="http://schemas.microsoft.com/office/powerpoint/2010/main" val="206343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73007" y="99038"/>
            <a:ext cx="2130520" cy="461665"/>
          </a:xfrm>
          <a:prstGeom prst="rect">
            <a:avLst/>
          </a:prstGeom>
        </p:spPr>
        <p:txBody>
          <a:bodyPr wrap="none">
            <a:spAutoFit/>
          </a:bodyPr>
          <a:lstStyle/>
          <a:p>
            <a:r>
              <a:rPr lang="en-US" sz="2400" b="1" u="sng">
                <a:solidFill>
                  <a:srgbClr val="7030A0"/>
                </a:solidFill>
              </a:rPr>
              <a:t>sklearn: scaling</a:t>
            </a:r>
          </a:p>
        </p:txBody>
      </p:sp>
      <p:sp>
        <p:nvSpPr>
          <p:cNvPr id="6" name="TextBox 5">
            <a:extLst>
              <a:ext uri="{FF2B5EF4-FFF2-40B4-BE49-F238E27FC236}">
                <a16:creationId xmlns:a16="http://schemas.microsoft.com/office/drawing/2014/main" id="{3EF0529D-B838-D45D-5C57-5054EE0AB0EB}"/>
              </a:ext>
            </a:extLst>
          </p:cNvPr>
          <p:cNvSpPr txBox="1"/>
          <p:nvPr/>
        </p:nvSpPr>
        <p:spPr>
          <a:xfrm>
            <a:off x="293609" y="809356"/>
            <a:ext cx="11298624" cy="830997"/>
          </a:xfrm>
          <a:prstGeom prst="rect">
            <a:avLst/>
          </a:prstGeom>
          <a:noFill/>
        </p:spPr>
        <p:txBody>
          <a:bodyPr wrap="square" rtlCol="0">
            <a:spAutoFit/>
          </a:bodyPr>
          <a:lstStyle/>
          <a:p>
            <a:r>
              <a:rPr lang="en-US" sz="1600"/>
              <a:t>Now let’s look at a module called sklearn.  It can be used to create machine learning models from data, and to evaluate their accuracy.  Let’s do some basic things first, that apply to all machine learning models, as far as I can tell.  First thing we’ll consider is scaling.  The first scaling method we can use is min max scaling.  It just maps a value to z = (x-min)/(max-min), i.e., between 0 and 1.</a:t>
            </a:r>
          </a:p>
        </p:txBody>
      </p:sp>
      <p:sp>
        <p:nvSpPr>
          <p:cNvPr id="2" name="Rectangle 1">
            <a:extLst>
              <a:ext uri="{FF2B5EF4-FFF2-40B4-BE49-F238E27FC236}">
                <a16:creationId xmlns:a16="http://schemas.microsoft.com/office/drawing/2014/main" id="{654EFCF3-68CE-46F1-4F85-2A12EC5581FE}"/>
              </a:ext>
            </a:extLst>
          </p:cNvPr>
          <p:cNvSpPr/>
          <p:nvPr/>
        </p:nvSpPr>
        <p:spPr>
          <a:xfrm>
            <a:off x="363023" y="2596746"/>
            <a:ext cx="11459057" cy="1077218"/>
          </a:xfrm>
          <a:prstGeom prst="rect">
            <a:avLst/>
          </a:prstGeom>
        </p:spPr>
        <p:txBody>
          <a:bodyPr wrap="square">
            <a:spAutoFit/>
          </a:bodyPr>
          <a:lstStyle/>
          <a:p>
            <a:r>
              <a:rPr lang="en-US" sz="1600"/>
              <a:t>scaler.fit_transform(X_train)		returns X_train with all elements replaced with Z-value: Z[i] = (X_train[i]-min)/(max-min).  If</a:t>
            </a:r>
          </a:p>
          <a:p>
            <a:r>
              <a:rPr lang="en-US" sz="1600"/>
              <a:t>				X_train is a list of lists, then it will scale it for each </a:t>
            </a:r>
            <a:r>
              <a:rPr lang="en-US" sz="1600" i="1"/>
              <a:t>column</a:t>
            </a:r>
            <a:r>
              <a:rPr lang="en-US" sz="1600"/>
              <a:t> individually.  Even if X_train is only</a:t>
            </a:r>
          </a:p>
          <a:p>
            <a:r>
              <a:rPr lang="en-US" sz="1600"/>
              <a:t>				one list, it seems it must be entered as a list of lists, i.e., a column vector.  This is often used</a:t>
            </a:r>
          </a:p>
          <a:p>
            <a:r>
              <a:rPr lang="en-US" sz="1600"/>
              <a:t>				on training data.  </a:t>
            </a:r>
            <a:r>
              <a:rPr lang="en-US" sz="1600">
                <a:solidFill>
                  <a:srgbClr val="FF0000"/>
                </a:solidFill>
              </a:rPr>
              <a:t>Also works on dataframes</a:t>
            </a:r>
            <a:r>
              <a:rPr lang="en-US" sz="1600"/>
              <a:t>.  Returns a numpy.array kind of thing.  </a:t>
            </a:r>
          </a:p>
        </p:txBody>
      </p:sp>
      <p:sp>
        <p:nvSpPr>
          <p:cNvPr id="4" name="Rectangle 3">
            <a:extLst>
              <a:ext uri="{FF2B5EF4-FFF2-40B4-BE49-F238E27FC236}">
                <a16:creationId xmlns:a16="http://schemas.microsoft.com/office/drawing/2014/main" id="{128F2A57-B9A2-757F-43C9-FB33FFFA4507}"/>
              </a:ext>
            </a:extLst>
          </p:cNvPr>
          <p:cNvSpPr/>
          <p:nvPr/>
        </p:nvSpPr>
        <p:spPr>
          <a:xfrm>
            <a:off x="366473" y="2097067"/>
            <a:ext cx="8503260" cy="338554"/>
          </a:xfrm>
          <a:prstGeom prst="rect">
            <a:avLst/>
          </a:prstGeom>
        </p:spPr>
        <p:txBody>
          <a:bodyPr wrap="square">
            <a:spAutoFit/>
          </a:bodyPr>
          <a:lstStyle/>
          <a:p>
            <a:r>
              <a:rPr lang="en-US" sz="1600"/>
              <a:t>scaler = MinMaxScaler()		creates scaling object with which you can scale data</a:t>
            </a:r>
          </a:p>
        </p:txBody>
      </p:sp>
      <p:sp>
        <p:nvSpPr>
          <p:cNvPr id="7" name="TextBox 6">
            <a:extLst>
              <a:ext uri="{FF2B5EF4-FFF2-40B4-BE49-F238E27FC236}">
                <a16:creationId xmlns:a16="http://schemas.microsoft.com/office/drawing/2014/main" id="{8525FA9A-6F59-9D60-FDD5-BD4579196554}"/>
              </a:ext>
            </a:extLst>
          </p:cNvPr>
          <p:cNvSpPr txBox="1"/>
          <p:nvPr/>
        </p:nvSpPr>
        <p:spPr>
          <a:xfrm>
            <a:off x="332888" y="1774111"/>
            <a:ext cx="4436787" cy="338554"/>
          </a:xfrm>
          <a:prstGeom prst="rect">
            <a:avLst/>
          </a:prstGeom>
          <a:noFill/>
        </p:spPr>
        <p:txBody>
          <a:bodyPr wrap="square">
            <a:spAutoFit/>
          </a:bodyPr>
          <a:lstStyle/>
          <a:p>
            <a:r>
              <a:rPr lang="en-US" sz="1600" b="1"/>
              <a:t>from sklearn.preprocessing import MinMaxScaler</a:t>
            </a:r>
          </a:p>
        </p:txBody>
      </p:sp>
      <p:pic>
        <p:nvPicPr>
          <p:cNvPr id="8" name="Picture 7">
            <a:extLst>
              <a:ext uri="{FF2B5EF4-FFF2-40B4-BE49-F238E27FC236}">
                <a16:creationId xmlns:a16="http://schemas.microsoft.com/office/drawing/2014/main" id="{F0CD8384-FC39-DD39-EFCD-6603691D438F}"/>
              </a:ext>
            </a:extLst>
          </p:cNvPr>
          <p:cNvPicPr>
            <a:picLocks noChangeAspect="1"/>
          </p:cNvPicPr>
          <p:nvPr/>
        </p:nvPicPr>
        <p:blipFill>
          <a:blip r:embed="rId3"/>
          <a:stretch>
            <a:fillRect/>
          </a:stretch>
        </p:blipFill>
        <p:spPr>
          <a:xfrm>
            <a:off x="446983" y="5286422"/>
            <a:ext cx="3063566" cy="1379330"/>
          </a:xfrm>
          <a:prstGeom prst="rect">
            <a:avLst/>
          </a:prstGeom>
        </p:spPr>
      </p:pic>
      <p:sp>
        <p:nvSpPr>
          <p:cNvPr id="9" name="Rectangle 8">
            <a:extLst>
              <a:ext uri="{FF2B5EF4-FFF2-40B4-BE49-F238E27FC236}">
                <a16:creationId xmlns:a16="http://schemas.microsoft.com/office/drawing/2014/main" id="{992AE55F-1B4E-3B8E-D4BD-8193DB37A35E}"/>
              </a:ext>
            </a:extLst>
          </p:cNvPr>
          <p:cNvSpPr/>
          <p:nvPr/>
        </p:nvSpPr>
        <p:spPr>
          <a:xfrm>
            <a:off x="366473" y="4475583"/>
            <a:ext cx="11225760" cy="584775"/>
          </a:xfrm>
          <a:prstGeom prst="rect">
            <a:avLst/>
          </a:prstGeom>
        </p:spPr>
        <p:txBody>
          <a:bodyPr wrap="square">
            <a:spAutoFit/>
          </a:bodyPr>
          <a:lstStyle/>
          <a:p>
            <a:r>
              <a:rPr lang="en-US" sz="1600"/>
              <a:t>scaler.inverse_transform(Z)		returns inverse transform of Z (which is probably the scaler transform of X, and which</a:t>
            </a:r>
          </a:p>
          <a:p>
            <a:r>
              <a:rPr lang="en-US" sz="1600"/>
              <a:t>				needs to be in form of numpy array), i.e., returns X basically, also as numpy.array.  </a:t>
            </a:r>
          </a:p>
        </p:txBody>
      </p:sp>
      <p:pic>
        <p:nvPicPr>
          <p:cNvPr id="10" name="Picture 9">
            <a:extLst>
              <a:ext uri="{FF2B5EF4-FFF2-40B4-BE49-F238E27FC236}">
                <a16:creationId xmlns:a16="http://schemas.microsoft.com/office/drawing/2014/main" id="{3E55D0FF-6A56-9952-070F-E1AC3813CDFD}"/>
              </a:ext>
            </a:extLst>
          </p:cNvPr>
          <p:cNvPicPr>
            <a:picLocks noChangeAspect="1"/>
          </p:cNvPicPr>
          <p:nvPr/>
        </p:nvPicPr>
        <p:blipFill>
          <a:blip r:embed="rId4"/>
          <a:stretch>
            <a:fillRect/>
          </a:stretch>
        </p:blipFill>
        <p:spPr>
          <a:xfrm>
            <a:off x="5619202" y="5292794"/>
            <a:ext cx="2521908" cy="1372958"/>
          </a:xfrm>
          <a:prstGeom prst="rect">
            <a:avLst/>
          </a:prstGeom>
        </p:spPr>
      </p:pic>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025F9F95-C8BF-6C7A-DDBE-4F981696F2B2}"/>
                  </a:ext>
                </a:extLst>
              </p14:cNvPr>
              <p14:cNvContentPartPr/>
              <p14:nvPr/>
            </p14:nvContentPartPr>
            <p14:xfrm rot="537634">
              <a:off x="4217655" y="5823547"/>
              <a:ext cx="694440" cy="198360"/>
            </p14:xfrm>
          </p:contentPart>
        </mc:Choice>
        <mc:Fallback xmlns="">
          <p:pic>
            <p:nvPicPr>
              <p:cNvPr id="11" name="Ink 10">
                <a:extLst>
                  <a:ext uri="{FF2B5EF4-FFF2-40B4-BE49-F238E27FC236}">
                    <a16:creationId xmlns:a16="http://schemas.microsoft.com/office/drawing/2014/main" id="{025F9F95-C8BF-6C7A-DDBE-4F981696F2B2}"/>
                  </a:ext>
                </a:extLst>
              </p:cNvPr>
              <p:cNvPicPr/>
              <p:nvPr/>
            </p:nvPicPr>
            <p:blipFill>
              <a:blip r:embed="rId6"/>
              <a:stretch>
                <a:fillRect/>
              </a:stretch>
            </p:blipFill>
            <p:spPr>
              <a:xfrm rot="537634">
                <a:off x="4208655" y="5814547"/>
                <a:ext cx="712080" cy="216000"/>
              </a:xfrm>
              <a:prstGeom prst="rect">
                <a:avLst/>
              </a:prstGeom>
            </p:spPr>
          </p:pic>
        </mc:Fallback>
      </mc:AlternateContent>
      <p:sp>
        <p:nvSpPr>
          <p:cNvPr id="5" name="Rectangle 4">
            <a:extLst>
              <a:ext uri="{FF2B5EF4-FFF2-40B4-BE49-F238E27FC236}">
                <a16:creationId xmlns:a16="http://schemas.microsoft.com/office/drawing/2014/main" id="{9AD72824-32E1-06D2-8000-CC516F3E66ED}"/>
              </a:ext>
            </a:extLst>
          </p:cNvPr>
          <p:cNvSpPr/>
          <p:nvPr/>
        </p:nvSpPr>
        <p:spPr>
          <a:xfrm>
            <a:off x="366472" y="3765266"/>
            <a:ext cx="11459057" cy="584775"/>
          </a:xfrm>
          <a:prstGeom prst="rect">
            <a:avLst/>
          </a:prstGeom>
        </p:spPr>
        <p:txBody>
          <a:bodyPr wrap="square">
            <a:spAutoFit/>
          </a:bodyPr>
          <a:lstStyle/>
          <a:p>
            <a:r>
              <a:rPr lang="en-US" sz="1600"/>
              <a:t>scaler.transform(X_test)		returns X_test scaled according to the transformer fit to X_train.  X_train and X_test </a:t>
            </a:r>
            <a:r>
              <a:rPr lang="en-US" sz="1600" i="1"/>
              <a:t>can</a:t>
            </a:r>
            <a:r>
              <a:rPr lang="en-US" sz="1600"/>
              <a:t> be</a:t>
            </a:r>
          </a:p>
          <a:p>
            <a:r>
              <a:rPr lang="en-US" sz="1600"/>
              <a:t>				same. </a:t>
            </a:r>
          </a:p>
        </p:txBody>
      </p:sp>
      <p:sp>
        <p:nvSpPr>
          <p:cNvPr id="12" name="TextBox 11">
            <a:extLst>
              <a:ext uri="{FF2B5EF4-FFF2-40B4-BE49-F238E27FC236}">
                <a16:creationId xmlns:a16="http://schemas.microsoft.com/office/drawing/2014/main" id="{5D06079E-A25C-CA49-EA8A-CAD449AAF2E3}"/>
              </a:ext>
            </a:extLst>
          </p:cNvPr>
          <p:cNvSpPr txBox="1"/>
          <p:nvPr/>
        </p:nvSpPr>
        <p:spPr>
          <a:xfrm>
            <a:off x="9112329" y="5579203"/>
            <a:ext cx="2521909" cy="1077218"/>
          </a:xfrm>
          <a:prstGeom prst="rect">
            <a:avLst/>
          </a:prstGeom>
          <a:solidFill>
            <a:srgbClr val="FFCCCC"/>
          </a:solidFill>
        </p:spPr>
        <p:txBody>
          <a:bodyPr wrap="square" rtlCol="0">
            <a:spAutoFit/>
          </a:bodyPr>
          <a:lstStyle/>
          <a:p>
            <a:r>
              <a:rPr lang="en-US" sz="1600"/>
              <a:t>note whatever scaling you fit to X_train should be applied to X_test.  Shouldn’t have two different scalings.</a:t>
            </a:r>
          </a:p>
        </p:txBody>
      </p:sp>
    </p:spTree>
    <p:extLst>
      <p:ext uri="{BB962C8B-B14F-4D97-AF65-F5344CB8AC3E}">
        <p14:creationId xmlns:p14="http://schemas.microsoft.com/office/powerpoint/2010/main" val="1529085053"/>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99103" y="1112990"/>
            <a:ext cx="5218472" cy="338554"/>
          </a:xfrm>
          <a:prstGeom prst="rect">
            <a:avLst/>
          </a:prstGeom>
          <a:noFill/>
        </p:spPr>
        <p:txBody>
          <a:bodyPr wrap="square">
            <a:spAutoFit/>
          </a:bodyPr>
          <a:lstStyle/>
          <a:p>
            <a:r>
              <a:rPr lang="en-US" sz="1600" b="1"/>
              <a:t>from sklearn.ensemble import GradientBoostingRegressor</a:t>
            </a:r>
          </a:p>
        </p:txBody>
      </p:sp>
      <p:sp>
        <p:nvSpPr>
          <p:cNvPr id="31" name="Rectangle 30">
            <a:extLst>
              <a:ext uri="{FF2B5EF4-FFF2-40B4-BE49-F238E27FC236}">
                <a16:creationId xmlns:a16="http://schemas.microsoft.com/office/drawing/2014/main" id="{7026BC62-97A2-FB10-0E17-4A3D0A4592F3}"/>
              </a:ext>
            </a:extLst>
          </p:cNvPr>
          <p:cNvSpPr/>
          <p:nvPr/>
        </p:nvSpPr>
        <p:spPr>
          <a:xfrm>
            <a:off x="199104" y="1481040"/>
            <a:ext cx="11793792" cy="338554"/>
          </a:xfrm>
          <a:prstGeom prst="rect">
            <a:avLst/>
          </a:prstGeom>
        </p:spPr>
        <p:txBody>
          <a:bodyPr wrap="square">
            <a:spAutoFit/>
          </a:bodyPr>
          <a:lstStyle/>
          <a:p>
            <a:r>
              <a:rPr lang="en-US" sz="1600"/>
              <a:t>model = GradientBoostingRegressor()	creates a Grad Boost model object.  This takes some possible arguments.</a:t>
            </a:r>
          </a:p>
        </p:txBody>
      </p:sp>
      <p:sp>
        <p:nvSpPr>
          <p:cNvPr id="4" name="TextBox 3">
            <a:extLst>
              <a:ext uri="{FF2B5EF4-FFF2-40B4-BE49-F238E27FC236}">
                <a16:creationId xmlns:a16="http://schemas.microsoft.com/office/drawing/2014/main" id="{B2B65613-D24D-E837-AF12-FF8866D08B53}"/>
              </a:ext>
            </a:extLst>
          </p:cNvPr>
          <p:cNvSpPr txBox="1"/>
          <p:nvPr/>
        </p:nvSpPr>
        <p:spPr>
          <a:xfrm>
            <a:off x="1002890" y="1938690"/>
            <a:ext cx="10186220" cy="307777"/>
          </a:xfrm>
          <a:prstGeom prst="rect">
            <a:avLst/>
          </a:prstGeom>
          <a:noFill/>
        </p:spPr>
        <p:txBody>
          <a:bodyPr wrap="square">
            <a:spAutoFit/>
          </a:bodyPr>
          <a:lstStyle/>
          <a:p>
            <a:r>
              <a:rPr lang="en-US" sz="1400" b="1"/>
              <a:t>loss = “squared_error”	</a:t>
            </a:r>
            <a:r>
              <a:rPr lang="en-US" sz="1400"/>
              <a:t>	“absolute_error” is another one.</a:t>
            </a:r>
          </a:p>
        </p:txBody>
      </p:sp>
      <p:sp>
        <p:nvSpPr>
          <p:cNvPr id="10" name="TextBox 9">
            <a:extLst>
              <a:ext uri="{FF2B5EF4-FFF2-40B4-BE49-F238E27FC236}">
                <a16:creationId xmlns:a16="http://schemas.microsoft.com/office/drawing/2014/main" id="{770DA37C-873F-EA76-29BC-9F567A9D55EB}"/>
              </a:ext>
            </a:extLst>
          </p:cNvPr>
          <p:cNvSpPr txBox="1"/>
          <p:nvPr/>
        </p:nvSpPr>
        <p:spPr>
          <a:xfrm>
            <a:off x="983226" y="5267290"/>
            <a:ext cx="9844533"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min_samples_leaf = n 		</a:t>
            </a:r>
            <a:r>
              <a:rPr lang="en-US" sz="1400">
                <a:latin typeface="Calibri" panose="020F0502020204030204" pitchFamily="34" charset="0"/>
                <a:ea typeface="Calibri" panose="020F0502020204030204" pitchFamily="34" charset="0"/>
                <a:cs typeface="Calibri" panose="020F0502020204030204" pitchFamily="34" charset="0"/>
              </a:rPr>
              <a:t>sets the minimum number of samples a new leaf can contain.  This can help prevent overfitting. </a:t>
            </a:r>
            <a:endParaRPr lang="en-US" sz="1400"/>
          </a:p>
        </p:txBody>
      </p:sp>
      <p:sp>
        <p:nvSpPr>
          <p:cNvPr id="11" name="TextBox 10">
            <a:extLst>
              <a:ext uri="{FF2B5EF4-FFF2-40B4-BE49-F238E27FC236}">
                <a16:creationId xmlns:a16="http://schemas.microsoft.com/office/drawing/2014/main" id="{794FF3B5-6B85-595B-E7AF-641B3C183ADE}"/>
              </a:ext>
            </a:extLst>
          </p:cNvPr>
          <p:cNvSpPr txBox="1"/>
          <p:nvPr/>
        </p:nvSpPr>
        <p:spPr>
          <a:xfrm>
            <a:off x="983226" y="5667620"/>
            <a:ext cx="10461523" cy="738664"/>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min_samples_split = n 		</a:t>
            </a:r>
            <a:r>
              <a:rPr lang="en-US" sz="1400">
                <a:latin typeface="Calibri" panose="020F0502020204030204" pitchFamily="34" charset="0"/>
                <a:ea typeface="Calibri" panose="020F0502020204030204" pitchFamily="34" charset="0"/>
                <a:cs typeface="Calibri" panose="020F0502020204030204" pitchFamily="34" charset="0"/>
              </a:rPr>
              <a:t>sets the minimum number of samples a leaf must contain for it to be allowed to split.   So</a:t>
            </a:r>
          </a:p>
          <a:p>
            <a:r>
              <a:rPr lang="en-US" sz="1400">
                <a:latin typeface="Calibri" panose="020F0502020204030204" pitchFamily="34" charset="0"/>
                <a:ea typeface="Calibri" panose="020F0502020204030204" pitchFamily="34" charset="0"/>
                <a:cs typeface="Calibri" panose="020F0502020204030204" pitchFamily="34" charset="0"/>
              </a:rPr>
              <a:t>			min_samples_leaf is how many samples a leaf must contain, and min_samples_split is how many it must</a:t>
            </a:r>
          </a:p>
          <a:p>
            <a:r>
              <a:rPr lang="en-US" sz="1400">
                <a:latin typeface="Calibri" panose="020F0502020204030204" pitchFamily="34" charset="0"/>
                <a:ea typeface="Calibri" panose="020F0502020204030204" pitchFamily="34" charset="0"/>
                <a:cs typeface="Calibri" panose="020F0502020204030204" pitchFamily="34" charset="0"/>
              </a:rPr>
              <a:t>			contain, to be allowed to split.   </a:t>
            </a:r>
            <a:endParaRPr lang="en-US" sz="1400"/>
          </a:p>
        </p:txBody>
      </p:sp>
      <p:sp>
        <p:nvSpPr>
          <p:cNvPr id="12" name="TextBox 11">
            <a:extLst>
              <a:ext uri="{FF2B5EF4-FFF2-40B4-BE49-F238E27FC236}">
                <a16:creationId xmlns:a16="http://schemas.microsoft.com/office/drawing/2014/main" id="{24394893-9127-F8C7-F230-817C6E192AE7}"/>
              </a:ext>
            </a:extLst>
          </p:cNvPr>
          <p:cNvSpPr txBox="1"/>
          <p:nvPr/>
        </p:nvSpPr>
        <p:spPr>
          <a:xfrm>
            <a:off x="1002890" y="3339121"/>
            <a:ext cx="10504782" cy="307777"/>
          </a:xfrm>
          <a:prstGeom prst="rect">
            <a:avLst/>
          </a:prstGeom>
          <a:noFill/>
        </p:spPr>
        <p:txBody>
          <a:bodyPr wrap="square">
            <a:spAutoFit/>
          </a:bodyPr>
          <a:lstStyle/>
          <a:p>
            <a:r>
              <a:rPr lang="en-US" sz="1400" b="1"/>
              <a:t>subsample = n</a:t>
            </a:r>
            <a:r>
              <a:rPr lang="en-US" sz="1400"/>
              <a:t>		n is fraction (of rows to be sampled).  I guess it samples these at random.  Default value is 1.  </a:t>
            </a:r>
          </a:p>
        </p:txBody>
      </p:sp>
      <p:sp>
        <p:nvSpPr>
          <p:cNvPr id="13" name="TextBox 12">
            <a:extLst>
              <a:ext uri="{FF2B5EF4-FFF2-40B4-BE49-F238E27FC236}">
                <a16:creationId xmlns:a16="http://schemas.microsoft.com/office/drawing/2014/main" id="{67843573-F08E-64A2-7C1C-1509177866A3}"/>
              </a:ext>
            </a:extLst>
          </p:cNvPr>
          <p:cNvSpPr txBox="1"/>
          <p:nvPr/>
        </p:nvSpPr>
        <p:spPr>
          <a:xfrm>
            <a:off x="983226" y="2394614"/>
            <a:ext cx="10186220" cy="307777"/>
          </a:xfrm>
          <a:prstGeom prst="rect">
            <a:avLst/>
          </a:prstGeom>
          <a:noFill/>
        </p:spPr>
        <p:txBody>
          <a:bodyPr wrap="square">
            <a:spAutoFit/>
          </a:bodyPr>
          <a:lstStyle/>
          <a:p>
            <a:r>
              <a:rPr lang="en-US" sz="1400" b="1"/>
              <a:t>learning_rate = alpha</a:t>
            </a:r>
            <a:r>
              <a:rPr lang="en-US" sz="1400"/>
              <a:t>		is the learning rate.  Default is 0.1</a:t>
            </a:r>
          </a:p>
        </p:txBody>
      </p:sp>
      <p:sp>
        <p:nvSpPr>
          <p:cNvPr id="16" name="TextBox 15">
            <a:extLst>
              <a:ext uri="{FF2B5EF4-FFF2-40B4-BE49-F238E27FC236}">
                <a16:creationId xmlns:a16="http://schemas.microsoft.com/office/drawing/2014/main" id="{C5DF08C0-2FF5-EFEE-C567-02E0E637654C}"/>
              </a:ext>
            </a:extLst>
          </p:cNvPr>
          <p:cNvSpPr txBox="1"/>
          <p:nvPr/>
        </p:nvSpPr>
        <p:spPr>
          <a:xfrm>
            <a:off x="983226" y="2850538"/>
            <a:ext cx="8136701" cy="307777"/>
          </a:xfrm>
          <a:prstGeom prst="rect">
            <a:avLst/>
          </a:prstGeom>
          <a:noFill/>
        </p:spPr>
        <p:txBody>
          <a:bodyPr wrap="square">
            <a:spAutoFit/>
          </a:bodyPr>
          <a:lstStyle/>
          <a:p>
            <a:r>
              <a:rPr lang="en-US" sz="1400" b="1"/>
              <a:t>n_estimators = n</a:t>
            </a:r>
            <a:r>
              <a:rPr lang="en-US" sz="1400"/>
              <a:t>		this is number of boosters in the bag.  Default is 100. </a:t>
            </a:r>
          </a:p>
        </p:txBody>
      </p:sp>
      <p:sp>
        <p:nvSpPr>
          <p:cNvPr id="2" name="TextBox 1">
            <a:extLst>
              <a:ext uri="{FF2B5EF4-FFF2-40B4-BE49-F238E27FC236}">
                <a16:creationId xmlns:a16="http://schemas.microsoft.com/office/drawing/2014/main" id="{A89800C0-49F3-E342-18E1-04D3757D5EFD}"/>
              </a:ext>
            </a:extLst>
          </p:cNvPr>
          <p:cNvSpPr txBox="1"/>
          <p:nvPr/>
        </p:nvSpPr>
        <p:spPr>
          <a:xfrm>
            <a:off x="983226" y="4654816"/>
            <a:ext cx="10717162" cy="523220"/>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min_impurity_decrease = min	 </a:t>
            </a:r>
            <a:r>
              <a:rPr lang="en-US" sz="1400">
                <a:latin typeface="Calibri" panose="020F0502020204030204" pitchFamily="34" charset="0"/>
                <a:ea typeface="Calibri" panose="020F0502020204030204" pitchFamily="34" charset="0"/>
                <a:cs typeface="Calibri" panose="020F0502020204030204" pitchFamily="34" charset="0"/>
              </a:rPr>
              <a:t>we can set a minimum lower bound for how much the split must lower the (gini?) impurity, in order to be</a:t>
            </a:r>
          </a:p>
          <a:p>
            <a:r>
              <a:rPr lang="en-US" sz="1400">
                <a:latin typeface="Calibri" panose="020F0502020204030204" pitchFamily="34" charset="0"/>
                <a:ea typeface="Calibri" panose="020F0502020204030204" pitchFamily="34" charset="0"/>
                <a:cs typeface="Calibri" panose="020F0502020204030204" pitchFamily="34" charset="0"/>
              </a:rPr>
              <a:t>			 effectuated.  Can help prevent overfitting.</a:t>
            </a:r>
            <a:endParaRPr lang="en-US" sz="1400"/>
          </a:p>
        </p:txBody>
      </p:sp>
      <p:sp>
        <p:nvSpPr>
          <p:cNvPr id="6" name="TextBox 5">
            <a:extLst>
              <a:ext uri="{FF2B5EF4-FFF2-40B4-BE49-F238E27FC236}">
                <a16:creationId xmlns:a16="http://schemas.microsoft.com/office/drawing/2014/main" id="{66960AE4-2593-5AEA-E6BA-949CC6A7C8B8}"/>
              </a:ext>
            </a:extLst>
          </p:cNvPr>
          <p:cNvSpPr txBox="1"/>
          <p:nvPr/>
        </p:nvSpPr>
        <p:spPr>
          <a:xfrm>
            <a:off x="1002890" y="3869876"/>
            <a:ext cx="10607182" cy="738664"/>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max_features = n 		</a:t>
            </a:r>
            <a:r>
              <a:rPr lang="en-US" sz="1400">
                <a:latin typeface="Calibri" panose="020F0502020204030204" pitchFamily="34" charset="0"/>
                <a:ea typeface="Calibri" panose="020F0502020204030204" pitchFamily="34" charset="0"/>
                <a:cs typeface="Calibri" panose="020F0502020204030204" pitchFamily="34" charset="0"/>
              </a:rPr>
              <a:t>we can set the maximum number of features that can be considered when finding the best way to split a</a:t>
            </a:r>
          </a:p>
          <a:p>
            <a:r>
              <a:rPr lang="en-US" sz="1400">
                <a:latin typeface="Calibri" panose="020F0502020204030204" pitchFamily="34" charset="0"/>
                <a:ea typeface="Calibri" panose="020F0502020204030204" pitchFamily="34" charset="0"/>
                <a:cs typeface="Calibri" panose="020F0502020204030204" pitchFamily="34" charset="0"/>
              </a:rPr>
              <a:t>			leaf.  n can also be a percentage.  And can also set to “</a:t>
            </a:r>
            <a:r>
              <a:rPr lang="en-US" sz="1400" b="1">
                <a:latin typeface="Calibri" panose="020F0502020204030204" pitchFamily="34" charset="0"/>
                <a:ea typeface="Calibri" panose="020F0502020204030204" pitchFamily="34" charset="0"/>
                <a:cs typeface="Calibri" panose="020F0502020204030204" pitchFamily="34" charset="0"/>
              </a:rPr>
              <a:t>auto</a:t>
            </a:r>
            <a:r>
              <a:rPr lang="en-US" sz="1400">
                <a:latin typeface="Calibri" panose="020F0502020204030204" pitchFamily="34" charset="0"/>
                <a:ea typeface="Calibri" panose="020F0502020204030204" pitchFamily="34" charset="0"/>
                <a:cs typeface="Calibri" panose="020F0502020204030204" pitchFamily="34" charset="0"/>
              </a:rPr>
              <a:t>” , which is sqrt(n_features), or “</a:t>
            </a:r>
            <a:r>
              <a:rPr lang="en-US" sz="1400" b="1">
                <a:latin typeface="Calibri" panose="020F0502020204030204" pitchFamily="34" charset="0"/>
                <a:ea typeface="Calibri" panose="020F0502020204030204" pitchFamily="34" charset="0"/>
                <a:cs typeface="Calibri" panose="020F0502020204030204" pitchFamily="34" charset="0"/>
              </a:rPr>
              <a:t>log2</a:t>
            </a:r>
            <a:r>
              <a:rPr lang="en-US" sz="1400">
                <a:latin typeface="Calibri" panose="020F0502020204030204" pitchFamily="34" charset="0"/>
                <a:ea typeface="Calibri" panose="020F0502020204030204" pitchFamily="34" charset="0"/>
                <a:cs typeface="Calibri" panose="020F0502020204030204" pitchFamily="34" charset="0"/>
              </a:rPr>
              <a:t>”, which is </a:t>
            </a:r>
          </a:p>
          <a:p>
            <a:r>
              <a:rPr lang="en-US" sz="1400">
                <a:latin typeface="Calibri" panose="020F0502020204030204" pitchFamily="34" charset="0"/>
                <a:ea typeface="Calibri" panose="020F0502020204030204" pitchFamily="34" charset="0"/>
                <a:cs typeface="Calibri" panose="020F0502020204030204" pitchFamily="34" charset="0"/>
              </a:rPr>
              <a:t>			presumably log</a:t>
            </a:r>
            <a:r>
              <a:rPr lang="en-US" sz="1400" baseline="-25000">
                <a:latin typeface="Calibri" panose="020F0502020204030204" pitchFamily="34" charset="0"/>
                <a:ea typeface="Calibri" panose="020F0502020204030204" pitchFamily="34" charset="0"/>
                <a:cs typeface="Calibri" panose="020F0502020204030204" pitchFamily="34" charset="0"/>
              </a:rPr>
              <a:t>2</a:t>
            </a:r>
            <a:r>
              <a:rPr lang="en-US" sz="1400">
                <a:latin typeface="Calibri" panose="020F0502020204030204" pitchFamily="34" charset="0"/>
                <a:ea typeface="Calibri" panose="020F0502020204030204" pitchFamily="34" charset="0"/>
                <a:cs typeface="Calibri" panose="020F0502020204030204" pitchFamily="34" charset="0"/>
              </a:rPr>
              <a:t>(n_features).</a:t>
            </a:r>
            <a:endParaRPr lang="en-US" sz="1400"/>
          </a:p>
        </p:txBody>
      </p:sp>
      <p:sp>
        <p:nvSpPr>
          <p:cNvPr id="3" name="Rectangle 2">
            <a:extLst>
              <a:ext uri="{FF2B5EF4-FFF2-40B4-BE49-F238E27FC236}">
                <a16:creationId xmlns:a16="http://schemas.microsoft.com/office/drawing/2014/main" id="{4FE6ABC9-F654-F0ED-EF61-8D6A3086770A}"/>
              </a:ext>
            </a:extLst>
          </p:cNvPr>
          <p:cNvSpPr/>
          <p:nvPr/>
        </p:nvSpPr>
        <p:spPr>
          <a:xfrm>
            <a:off x="4341249" y="147775"/>
            <a:ext cx="2554930" cy="461665"/>
          </a:xfrm>
          <a:prstGeom prst="rect">
            <a:avLst/>
          </a:prstGeom>
        </p:spPr>
        <p:txBody>
          <a:bodyPr wrap="none">
            <a:spAutoFit/>
          </a:bodyPr>
          <a:lstStyle/>
          <a:p>
            <a:r>
              <a:rPr lang="en-US" sz="2400" b="1" u="sng"/>
              <a:t>sklearn: gradboost</a:t>
            </a:r>
          </a:p>
        </p:txBody>
      </p:sp>
    </p:spTree>
    <p:extLst>
      <p:ext uri="{BB962C8B-B14F-4D97-AF65-F5344CB8AC3E}">
        <p14:creationId xmlns:p14="http://schemas.microsoft.com/office/powerpoint/2010/main" val="2998300393"/>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99104" y="942432"/>
            <a:ext cx="1885336" cy="338554"/>
          </a:xfrm>
          <a:prstGeom prst="rect">
            <a:avLst/>
          </a:prstGeom>
          <a:noFill/>
        </p:spPr>
        <p:txBody>
          <a:bodyPr wrap="square">
            <a:spAutoFit/>
          </a:bodyPr>
          <a:lstStyle/>
          <a:p>
            <a:r>
              <a:rPr lang="en-US" sz="1600"/>
              <a:t>and there’s more,</a:t>
            </a:r>
          </a:p>
        </p:txBody>
      </p:sp>
      <p:sp>
        <p:nvSpPr>
          <p:cNvPr id="31" name="Rectangle 30">
            <a:extLst>
              <a:ext uri="{FF2B5EF4-FFF2-40B4-BE49-F238E27FC236}">
                <a16:creationId xmlns:a16="http://schemas.microsoft.com/office/drawing/2014/main" id="{7026BC62-97A2-FB10-0E17-4A3D0A4592F3}"/>
              </a:ext>
            </a:extLst>
          </p:cNvPr>
          <p:cNvSpPr/>
          <p:nvPr/>
        </p:nvSpPr>
        <p:spPr>
          <a:xfrm>
            <a:off x="199104" y="1432139"/>
            <a:ext cx="11793792" cy="338554"/>
          </a:xfrm>
          <a:prstGeom prst="rect">
            <a:avLst/>
          </a:prstGeom>
        </p:spPr>
        <p:txBody>
          <a:bodyPr wrap="square">
            <a:spAutoFit/>
          </a:bodyPr>
          <a:lstStyle/>
          <a:p>
            <a:r>
              <a:rPr lang="en-US" sz="1600"/>
              <a:t>model = GradientBoostingRegressor()	creates a Grad Boost model object.  This takes some possible arguments.</a:t>
            </a:r>
          </a:p>
        </p:txBody>
      </p:sp>
      <p:sp>
        <p:nvSpPr>
          <p:cNvPr id="2" name="TextBox 1">
            <a:extLst>
              <a:ext uri="{FF2B5EF4-FFF2-40B4-BE49-F238E27FC236}">
                <a16:creationId xmlns:a16="http://schemas.microsoft.com/office/drawing/2014/main" id="{4675F573-8E40-66C4-3832-04E28DECFDEF}"/>
              </a:ext>
            </a:extLst>
          </p:cNvPr>
          <p:cNvSpPr txBox="1"/>
          <p:nvPr/>
        </p:nvSpPr>
        <p:spPr>
          <a:xfrm>
            <a:off x="1186519" y="1902171"/>
            <a:ext cx="10151872"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max_depth = d</a:t>
            </a:r>
            <a:r>
              <a:rPr lang="en-US" sz="1400">
                <a:latin typeface="Calibri" panose="020F0502020204030204" pitchFamily="34" charset="0"/>
                <a:ea typeface="Calibri" panose="020F0502020204030204" pitchFamily="34" charset="0"/>
                <a:cs typeface="Calibri" panose="020F0502020204030204" pitchFamily="34" charset="0"/>
              </a:rPr>
              <a:t> 		sets the maximum allowed depth of a tree.   This can help prevent overfitting.</a:t>
            </a:r>
            <a:endParaRPr lang="en-US" sz="1400"/>
          </a:p>
        </p:txBody>
      </p:sp>
      <p:sp>
        <p:nvSpPr>
          <p:cNvPr id="3" name="TextBox 2">
            <a:extLst>
              <a:ext uri="{FF2B5EF4-FFF2-40B4-BE49-F238E27FC236}">
                <a16:creationId xmlns:a16="http://schemas.microsoft.com/office/drawing/2014/main" id="{5D762C68-FBBF-320E-2B2E-89553A557673}"/>
              </a:ext>
            </a:extLst>
          </p:cNvPr>
          <p:cNvSpPr txBox="1"/>
          <p:nvPr/>
        </p:nvSpPr>
        <p:spPr>
          <a:xfrm>
            <a:off x="1186520" y="2298437"/>
            <a:ext cx="10151872" cy="307777"/>
          </a:xfrm>
          <a:prstGeom prst="rect">
            <a:avLst/>
          </a:prstGeom>
          <a:noFill/>
        </p:spPr>
        <p:txBody>
          <a:bodyPr wrap="square">
            <a:spAutoFit/>
          </a:bodyPr>
          <a:lstStyle/>
          <a:p>
            <a:r>
              <a:rPr lang="en-US" sz="1400" b="1">
                <a:latin typeface="Calibri" panose="020F0502020204030204" pitchFamily="34" charset="0"/>
                <a:ea typeface="Calibri" panose="020F0502020204030204" pitchFamily="34" charset="0"/>
                <a:cs typeface="Calibri" panose="020F0502020204030204" pitchFamily="34" charset="0"/>
              </a:rPr>
              <a:t>max_leaf_nodes = max</a:t>
            </a:r>
            <a:r>
              <a:rPr lang="en-US" sz="1400">
                <a:latin typeface="Calibri" panose="020F0502020204030204" pitchFamily="34" charset="0"/>
                <a:ea typeface="Calibri" panose="020F0502020204030204" pitchFamily="34" charset="0"/>
                <a:cs typeface="Calibri" panose="020F0502020204030204" pitchFamily="34" charset="0"/>
              </a:rPr>
              <a:t> 		sets the maximum allowed number of leaf, i.e., terminal, nodes.</a:t>
            </a:r>
            <a:endParaRPr lang="en-US" sz="1400"/>
          </a:p>
        </p:txBody>
      </p:sp>
      <p:sp>
        <p:nvSpPr>
          <p:cNvPr id="14" name="TextBox 13">
            <a:extLst>
              <a:ext uri="{FF2B5EF4-FFF2-40B4-BE49-F238E27FC236}">
                <a16:creationId xmlns:a16="http://schemas.microsoft.com/office/drawing/2014/main" id="{12C27EF6-49A1-119C-08AF-E83047E9235E}"/>
              </a:ext>
            </a:extLst>
          </p:cNvPr>
          <p:cNvSpPr txBox="1"/>
          <p:nvPr/>
        </p:nvSpPr>
        <p:spPr>
          <a:xfrm>
            <a:off x="1186519" y="2724863"/>
            <a:ext cx="10071417" cy="523220"/>
          </a:xfrm>
          <a:prstGeom prst="rect">
            <a:avLst/>
          </a:prstGeom>
          <a:noFill/>
        </p:spPr>
        <p:txBody>
          <a:bodyPr wrap="square">
            <a:spAutoFit/>
          </a:bodyPr>
          <a:lstStyle/>
          <a:p>
            <a:r>
              <a:rPr lang="en-US" sz="1400" b="1"/>
              <a:t>ccp_alpha = </a:t>
            </a:r>
            <a:r>
              <a:rPr lang="el-GR" sz="1400" b="1">
                <a:latin typeface="Calibri" panose="020F0502020204030204" pitchFamily="34" charset="0"/>
                <a:ea typeface="Calibri" panose="020F0502020204030204" pitchFamily="34" charset="0"/>
                <a:cs typeface="Calibri" panose="020F0502020204030204" pitchFamily="34" charset="0"/>
              </a:rPr>
              <a:t>α</a:t>
            </a:r>
            <a:r>
              <a:rPr lang="en-US" sz="1400" b="1"/>
              <a:t> 		</a:t>
            </a:r>
            <a:r>
              <a:rPr lang="en-US" sz="1400"/>
              <a:t>I guess it will output the decision tree which minimizes T = SSE – </a:t>
            </a:r>
            <a:r>
              <a:rPr lang="el-GR" sz="1400">
                <a:latin typeface="Calibri" panose="020F0502020204030204" pitchFamily="34" charset="0"/>
                <a:ea typeface="Calibri" panose="020F0502020204030204" pitchFamily="34" charset="0"/>
                <a:cs typeface="Calibri" panose="020F0502020204030204" pitchFamily="34" charset="0"/>
              </a:rPr>
              <a:t>α</a:t>
            </a:r>
            <a:r>
              <a:rPr lang="en-US" sz="1400">
                <a:latin typeface="Calibri" panose="020F0502020204030204" pitchFamily="34" charset="0"/>
                <a:ea typeface="Calibri" panose="020F0502020204030204" pitchFamily="34" charset="0"/>
                <a:cs typeface="Calibri" panose="020F0502020204030204" pitchFamily="34" charset="0"/>
              </a:rPr>
              <a:t>L, for that value of α, where L is 			the number 	of leaves in the tree.  This can help prevent overfitting.</a:t>
            </a:r>
            <a:endParaRPr lang="en-US" sz="1400"/>
          </a:p>
        </p:txBody>
      </p:sp>
      <p:sp>
        <p:nvSpPr>
          <p:cNvPr id="4" name="Rectangle 3">
            <a:extLst>
              <a:ext uri="{FF2B5EF4-FFF2-40B4-BE49-F238E27FC236}">
                <a16:creationId xmlns:a16="http://schemas.microsoft.com/office/drawing/2014/main" id="{0B92D21F-FF31-B0F3-43B0-AA52B70CC3AE}"/>
              </a:ext>
            </a:extLst>
          </p:cNvPr>
          <p:cNvSpPr/>
          <p:nvPr/>
        </p:nvSpPr>
        <p:spPr>
          <a:xfrm>
            <a:off x="4341249" y="147775"/>
            <a:ext cx="2554930" cy="461665"/>
          </a:xfrm>
          <a:prstGeom prst="rect">
            <a:avLst/>
          </a:prstGeom>
        </p:spPr>
        <p:txBody>
          <a:bodyPr wrap="none">
            <a:spAutoFit/>
          </a:bodyPr>
          <a:lstStyle/>
          <a:p>
            <a:r>
              <a:rPr lang="en-US" sz="2400" b="1" u="sng"/>
              <a:t>sklearn: gradboost</a:t>
            </a:r>
          </a:p>
        </p:txBody>
      </p:sp>
    </p:spTree>
    <p:extLst>
      <p:ext uri="{BB962C8B-B14F-4D97-AF65-F5344CB8AC3E}">
        <p14:creationId xmlns:p14="http://schemas.microsoft.com/office/powerpoint/2010/main" val="2872625852"/>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99102" y="1472949"/>
            <a:ext cx="1570703" cy="338554"/>
          </a:xfrm>
          <a:prstGeom prst="rect">
            <a:avLst/>
          </a:prstGeom>
          <a:noFill/>
        </p:spPr>
        <p:txBody>
          <a:bodyPr wrap="square">
            <a:spAutoFit/>
          </a:bodyPr>
          <a:lstStyle/>
          <a:p>
            <a:r>
              <a:rPr lang="en-US" sz="1600"/>
              <a:t>and then,</a:t>
            </a:r>
          </a:p>
        </p:txBody>
      </p:sp>
      <p:sp>
        <p:nvSpPr>
          <p:cNvPr id="5" name="Rectangle 4">
            <a:extLst>
              <a:ext uri="{FF2B5EF4-FFF2-40B4-BE49-F238E27FC236}">
                <a16:creationId xmlns:a16="http://schemas.microsoft.com/office/drawing/2014/main" id="{9CE30B31-4E7F-D714-1C68-D0DD47FEEA66}"/>
              </a:ext>
            </a:extLst>
          </p:cNvPr>
          <p:cNvSpPr/>
          <p:nvPr/>
        </p:nvSpPr>
        <p:spPr>
          <a:xfrm>
            <a:off x="4522224" y="217871"/>
            <a:ext cx="2554930" cy="461665"/>
          </a:xfrm>
          <a:prstGeom prst="rect">
            <a:avLst/>
          </a:prstGeom>
        </p:spPr>
        <p:txBody>
          <a:bodyPr wrap="none">
            <a:spAutoFit/>
          </a:bodyPr>
          <a:lstStyle/>
          <a:p>
            <a:r>
              <a:rPr lang="en-US" sz="2400" b="1" u="sng"/>
              <a:t>sklearn: gradboost</a:t>
            </a:r>
          </a:p>
        </p:txBody>
      </p:sp>
      <p:sp>
        <p:nvSpPr>
          <p:cNvPr id="3" name="Rectangle 2">
            <a:extLst>
              <a:ext uri="{FF2B5EF4-FFF2-40B4-BE49-F238E27FC236}">
                <a16:creationId xmlns:a16="http://schemas.microsoft.com/office/drawing/2014/main" id="{5E7C757C-4332-0921-B0D1-6037F799B634}"/>
              </a:ext>
            </a:extLst>
          </p:cNvPr>
          <p:cNvSpPr/>
          <p:nvPr/>
        </p:nvSpPr>
        <p:spPr>
          <a:xfrm>
            <a:off x="199102" y="2068445"/>
            <a:ext cx="7423355" cy="338554"/>
          </a:xfrm>
          <a:prstGeom prst="rect">
            <a:avLst/>
          </a:prstGeom>
        </p:spPr>
        <p:txBody>
          <a:bodyPr wrap="square">
            <a:spAutoFit/>
          </a:bodyPr>
          <a:lstStyle/>
          <a:p>
            <a:r>
              <a:rPr lang="en-US" sz="1600"/>
              <a:t>model.fit(X</a:t>
            </a:r>
            <a:r>
              <a:rPr lang="en-US" sz="1600" baseline="-25000"/>
              <a:t>train</a:t>
            </a:r>
            <a:r>
              <a:rPr lang="en-US" sz="1600"/>
              <a:t>, Y</a:t>
            </a:r>
            <a:r>
              <a:rPr lang="en-US" sz="1600" baseline="-25000"/>
              <a:t>train</a:t>
            </a:r>
            <a:r>
              <a:rPr lang="en-US" sz="1600"/>
              <a:t>,)			fits the data of course	</a:t>
            </a:r>
          </a:p>
        </p:txBody>
      </p:sp>
      <p:sp>
        <p:nvSpPr>
          <p:cNvPr id="6" name="Rectangle 5">
            <a:extLst>
              <a:ext uri="{FF2B5EF4-FFF2-40B4-BE49-F238E27FC236}">
                <a16:creationId xmlns:a16="http://schemas.microsoft.com/office/drawing/2014/main" id="{D919061A-70DF-8B7A-64A7-F633780FDC13}"/>
              </a:ext>
            </a:extLst>
          </p:cNvPr>
          <p:cNvSpPr/>
          <p:nvPr/>
        </p:nvSpPr>
        <p:spPr>
          <a:xfrm>
            <a:off x="199103" y="3003596"/>
            <a:ext cx="11359325" cy="584775"/>
          </a:xfrm>
          <a:prstGeom prst="rect">
            <a:avLst/>
          </a:prstGeom>
        </p:spPr>
        <p:txBody>
          <a:bodyPr wrap="square">
            <a:spAutoFit/>
          </a:bodyPr>
          <a:lstStyle/>
          <a:p>
            <a:r>
              <a:rPr lang="en-US" sz="1600"/>
              <a:t>model.predict(X</a:t>
            </a:r>
            <a:r>
              <a:rPr lang="en-US" sz="1600" baseline="-25000"/>
              <a:t>test</a:t>
            </a:r>
            <a:r>
              <a:rPr lang="en-US" sz="1600"/>
              <a:t>)			outputs value, Y</a:t>
            </a:r>
            <a:r>
              <a:rPr lang="en-US" sz="1600" baseline="-25000"/>
              <a:t>pred</a:t>
            </a:r>
            <a:r>
              <a:rPr lang="en-US" sz="1600"/>
              <a:t>, of fit evaluated at X</a:t>
            </a:r>
            <a:r>
              <a:rPr lang="en-US" sz="1600" baseline="-25000"/>
              <a:t>test</a:t>
            </a:r>
            <a:r>
              <a:rPr lang="en-US" sz="1600"/>
              <a:t>.  Seems that X</a:t>
            </a:r>
            <a:r>
              <a:rPr lang="en-US" sz="1600" baseline="-25000"/>
              <a:t>test</a:t>
            </a:r>
            <a:r>
              <a:rPr lang="en-US" sz="1600"/>
              <a:t> must be</a:t>
            </a:r>
          </a:p>
          <a:p>
            <a:r>
              <a:rPr lang="en-US" sz="1600"/>
              <a:t>				dataframe type.  And if X</a:t>
            </a:r>
            <a:r>
              <a:rPr lang="en-US" sz="1600" baseline="-25000"/>
              <a:t>test</a:t>
            </a:r>
            <a:r>
              <a:rPr lang="en-US" sz="1600"/>
              <a:t> has multiple rows, then Y</a:t>
            </a:r>
            <a:r>
              <a:rPr lang="en-US" sz="1600" baseline="-25000"/>
              <a:t>pred</a:t>
            </a:r>
            <a:r>
              <a:rPr lang="en-US" sz="1600"/>
              <a:t> will too.  </a:t>
            </a:r>
          </a:p>
        </p:txBody>
      </p:sp>
      <p:sp>
        <p:nvSpPr>
          <p:cNvPr id="7" name="Rectangle 6">
            <a:extLst>
              <a:ext uri="{FF2B5EF4-FFF2-40B4-BE49-F238E27FC236}">
                <a16:creationId xmlns:a16="http://schemas.microsoft.com/office/drawing/2014/main" id="{DEB175B1-0D20-A2C5-1289-4FB2DAB1BD7E}"/>
              </a:ext>
            </a:extLst>
          </p:cNvPr>
          <p:cNvSpPr/>
          <p:nvPr/>
        </p:nvSpPr>
        <p:spPr>
          <a:xfrm>
            <a:off x="199103" y="4026740"/>
            <a:ext cx="7981336" cy="338554"/>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R</a:t>
            </a:r>
            <a:r>
              <a:rPr lang="en-US" sz="1600" baseline="30000"/>
              <a:t>2</a:t>
            </a:r>
            <a:r>
              <a:rPr lang="en-US" sz="1600"/>
              <a:t> score I guess.</a:t>
            </a:r>
          </a:p>
        </p:txBody>
      </p:sp>
      <p:sp>
        <p:nvSpPr>
          <p:cNvPr id="2" name="Rectangle 1">
            <a:extLst>
              <a:ext uri="{FF2B5EF4-FFF2-40B4-BE49-F238E27FC236}">
                <a16:creationId xmlns:a16="http://schemas.microsoft.com/office/drawing/2014/main" id="{4F085873-F1D5-00E7-B25F-9DB98802283D}"/>
              </a:ext>
            </a:extLst>
          </p:cNvPr>
          <p:cNvSpPr/>
          <p:nvPr/>
        </p:nvSpPr>
        <p:spPr>
          <a:xfrm>
            <a:off x="199104" y="4800276"/>
            <a:ext cx="11359324" cy="584775"/>
          </a:xfrm>
          <a:prstGeom prst="rect">
            <a:avLst/>
          </a:prstGeom>
        </p:spPr>
        <p:txBody>
          <a:bodyPr wrap="square">
            <a:spAutoFit/>
          </a:bodyPr>
          <a:lstStyle/>
          <a:p>
            <a:r>
              <a:rPr lang="en-US" sz="1600"/>
              <a:t>model.feature_importances_		outputs an array of features (enumerated from 0 to n) vs. their importances.  probably best</a:t>
            </a:r>
          </a:p>
          <a:p>
            <a:r>
              <a:rPr lang="en-US" sz="1600"/>
              <a:t>				to convert this array to a pandas.Series, and index it via the dataframe’s column names.</a:t>
            </a:r>
          </a:p>
        </p:txBody>
      </p:sp>
    </p:spTree>
    <p:extLst>
      <p:ext uri="{BB962C8B-B14F-4D97-AF65-F5344CB8AC3E}">
        <p14:creationId xmlns:p14="http://schemas.microsoft.com/office/powerpoint/2010/main" val="348125004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99102" y="1133294"/>
            <a:ext cx="2593259" cy="338554"/>
          </a:xfrm>
          <a:prstGeom prst="rect">
            <a:avLst/>
          </a:prstGeom>
          <a:noFill/>
        </p:spPr>
        <p:txBody>
          <a:bodyPr wrap="square">
            <a:spAutoFit/>
          </a:bodyPr>
          <a:lstStyle/>
          <a:p>
            <a:r>
              <a:rPr lang="en-US" sz="1600"/>
              <a:t>quick grad boost example</a:t>
            </a:r>
          </a:p>
        </p:txBody>
      </p:sp>
      <p:sp>
        <p:nvSpPr>
          <p:cNvPr id="5" name="Rectangle 4">
            <a:extLst>
              <a:ext uri="{FF2B5EF4-FFF2-40B4-BE49-F238E27FC236}">
                <a16:creationId xmlns:a16="http://schemas.microsoft.com/office/drawing/2014/main" id="{9CE30B31-4E7F-D714-1C68-D0DD47FEEA66}"/>
              </a:ext>
            </a:extLst>
          </p:cNvPr>
          <p:cNvSpPr/>
          <p:nvPr/>
        </p:nvSpPr>
        <p:spPr>
          <a:xfrm>
            <a:off x="4693674" y="166825"/>
            <a:ext cx="2351926" cy="461665"/>
          </a:xfrm>
          <a:prstGeom prst="rect">
            <a:avLst/>
          </a:prstGeom>
        </p:spPr>
        <p:txBody>
          <a:bodyPr wrap="none">
            <a:spAutoFit/>
          </a:bodyPr>
          <a:lstStyle/>
          <a:p>
            <a:r>
              <a:rPr lang="en-US" sz="2400" b="1" u="sng"/>
              <a:t>sklearn: example</a:t>
            </a:r>
          </a:p>
        </p:txBody>
      </p:sp>
      <p:pic>
        <p:nvPicPr>
          <p:cNvPr id="2" name="Picture 1">
            <a:extLst>
              <a:ext uri="{FF2B5EF4-FFF2-40B4-BE49-F238E27FC236}">
                <a16:creationId xmlns:a16="http://schemas.microsoft.com/office/drawing/2014/main" id="{38FBE3C1-6F22-4563-09E1-0E9C5BBBC0DB}"/>
              </a:ext>
            </a:extLst>
          </p:cNvPr>
          <p:cNvPicPr>
            <a:picLocks noChangeAspect="1"/>
          </p:cNvPicPr>
          <p:nvPr/>
        </p:nvPicPr>
        <p:blipFill>
          <a:blip r:embed="rId3"/>
          <a:stretch>
            <a:fillRect/>
          </a:stretch>
        </p:blipFill>
        <p:spPr>
          <a:xfrm>
            <a:off x="275303" y="1631765"/>
            <a:ext cx="9971106" cy="3245267"/>
          </a:xfrm>
          <a:prstGeom prst="rect">
            <a:avLst/>
          </a:prstGeom>
        </p:spPr>
      </p:pic>
    </p:spTree>
    <p:extLst>
      <p:ext uri="{BB962C8B-B14F-4D97-AF65-F5344CB8AC3E}">
        <p14:creationId xmlns:p14="http://schemas.microsoft.com/office/powerpoint/2010/main" val="294239994"/>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586747" y="133845"/>
            <a:ext cx="2276329" cy="461665"/>
          </a:xfrm>
          <a:prstGeom prst="rect">
            <a:avLst/>
          </a:prstGeom>
        </p:spPr>
        <p:txBody>
          <a:bodyPr wrap="none">
            <a:spAutoFit/>
          </a:bodyPr>
          <a:lstStyle/>
          <a:p>
            <a:r>
              <a:rPr lang="en-US" sz="2400" b="1" u="sng">
                <a:solidFill>
                  <a:srgbClr val="0066FF"/>
                </a:solidFill>
              </a:rPr>
              <a:t>sklearn: xgboost</a:t>
            </a:r>
          </a:p>
        </p:txBody>
      </p:sp>
      <p:sp>
        <p:nvSpPr>
          <p:cNvPr id="4" name="TextBox 3">
            <a:extLst>
              <a:ext uri="{FF2B5EF4-FFF2-40B4-BE49-F238E27FC236}">
                <a16:creationId xmlns:a16="http://schemas.microsoft.com/office/drawing/2014/main" id="{1F62766F-5DD0-4A16-B412-AB8E10FE3C0F}"/>
              </a:ext>
            </a:extLst>
          </p:cNvPr>
          <p:cNvSpPr txBox="1"/>
          <p:nvPr/>
        </p:nvSpPr>
        <p:spPr>
          <a:xfrm>
            <a:off x="226143" y="893608"/>
            <a:ext cx="7334862" cy="338554"/>
          </a:xfrm>
          <a:prstGeom prst="rect">
            <a:avLst/>
          </a:prstGeom>
          <a:noFill/>
        </p:spPr>
        <p:txBody>
          <a:bodyPr wrap="square" rtlCol="0">
            <a:spAutoFit/>
          </a:bodyPr>
          <a:lstStyle/>
          <a:p>
            <a:r>
              <a:rPr lang="en-US" sz="1600"/>
              <a:t>had to go to the Anaconda command prompt, and install xgboost,</a:t>
            </a:r>
          </a:p>
        </p:txBody>
      </p:sp>
      <p:pic>
        <p:nvPicPr>
          <p:cNvPr id="2" name="Picture 1">
            <a:extLst>
              <a:ext uri="{FF2B5EF4-FFF2-40B4-BE49-F238E27FC236}">
                <a16:creationId xmlns:a16="http://schemas.microsoft.com/office/drawing/2014/main" id="{26D08F9E-50AA-1D08-828E-D54B52ADB95B}"/>
              </a:ext>
            </a:extLst>
          </p:cNvPr>
          <p:cNvPicPr>
            <a:picLocks noChangeAspect="1"/>
          </p:cNvPicPr>
          <p:nvPr/>
        </p:nvPicPr>
        <p:blipFill>
          <a:blip r:embed="rId3"/>
          <a:stretch>
            <a:fillRect/>
          </a:stretch>
        </p:blipFill>
        <p:spPr>
          <a:xfrm>
            <a:off x="255639" y="1397176"/>
            <a:ext cx="8662217" cy="523284"/>
          </a:xfrm>
          <a:prstGeom prst="rect">
            <a:avLst/>
          </a:prstGeom>
        </p:spPr>
      </p:pic>
      <p:sp>
        <p:nvSpPr>
          <p:cNvPr id="6" name="TextBox 5">
            <a:extLst>
              <a:ext uri="{FF2B5EF4-FFF2-40B4-BE49-F238E27FC236}">
                <a16:creationId xmlns:a16="http://schemas.microsoft.com/office/drawing/2014/main" id="{5480DB6D-01BF-E188-4B5C-1CDF806B3C59}"/>
              </a:ext>
            </a:extLst>
          </p:cNvPr>
          <p:cNvSpPr txBox="1"/>
          <p:nvPr/>
        </p:nvSpPr>
        <p:spPr>
          <a:xfrm>
            <a:off x="243348" y="2055978"/>
            <a:ext cx="10473813" cy="584775"/>
          </a:xfrm>
          <a:prstGeom prst="rect">
            <a:avLst/>
          </a:prstGeom>
          <a:noFill/>
          <a:ln w="19050">
            <a:solidFill>
              <a:srgbClr val="7030A0"/>
            </a:solidFill>
          </a:ln>
        </p:spPr>
        <p:txBody>
          <a:bodyPr wrap="square" rtlCol="0">
            <a:spAutoFit/>
          </a:bodyPr>
          <a:lstStyle/>
          <a:p>
            <a:r>
              <a:rPr lang="en-US" sz="1600"/>
              <a:t>seems that the decision tree drawing software needs to work with column labels and entries that don’t include any blank spaces in them.  So if there are any, then you will want to replace the blank spaces with an underscore or something.</a:t>
            </a:r>
          </a:p>
        </p:txBody>
      </p:sp>
      <p:sp>
        <p:nvSpPr>
          <p:cNvPr id="7" name="TextBox 6">
            <a:extLst>
              <a:ext uri="{FF2B5EF4-FFF2-40B4-BE49-F238E27FC236}">
                <a16:creationId xmlns:a16="http://schemas.microsoft.com/office/drawing/2014/main" id="{3853EA3F-F109-0F8C-1D64-2F631D912430}"/>
              </a:ext>
            </a:extLst>
          </p:cNvPr>
          <p:cNvSpPr txBox="1"/>
          <p:nvPr/>
        </p:nvSpPr>
        <p:spPr>
          <a:xfrm>
            <a:off x="252796" y="2877296"/>
            <a:ext cx="10464366" cy="584775"/>
          </a:xfrm>
          <a:prstGeom prst="rect">
            <a:avLst/>
          </a:prstGeom>
          <a:noFill/>
          <a:ln w="19050">
            <a:solidFill>
              <a:srgbClr val="FFC000"/>
            </a:solidFill>
          </a:ln>
        </p:spPr>
        <p:txBody>
          <a:bodyPr wrap="square" rtlCol="0">
            <a:spAutoFit/>
          </a:bodyPr>
          <a:lstStyle/>
          <a:p>
            <a:r>
              <a:rPr lang="en-US" sz="1600"/>
              <a:t>XGBoost can handle missing data itself – just set all missing values to 0.  Somehow it can distinguish a missing-value 0 from a supposed-to-be-there 0.  </a:t>
            </a:r>
          </a:p>
        </p:txBody>
      </p:sp>
      <p:sp>
        <p:nvSpPr>
          <p:cNvPr id="8" name="TextBox 7">
            <a:extLst>
              <a:ext uri="{FF2B5EF4-FFF2-40B4-BE49-F238E27FC236}">
                <a16:creationId xmlns:a16="http://schemas.microsoft.com/office/drawing/2014/main" id="{20E40316-12A0-7BDA-C49A-E2E9E3A24D24}"/>
              </a:ext>
            </a:extLst>
          </p:cNvPr>
          <p:cNvSpPr txBox="1"/>
          <p:nvPr/>
        </p:nvSpPr>
        <p:spPr>
          <a:xfrm>
            <a:off x="252795" y="3698614"/>
            <a:ext cx="10464366" cy="338554"/>
          </a:xfrm>
          <a:prstGeom prst="rect">
            <a:avLst/>
          </a:prstGeom>
          <a:noFill/>
          <a:ln w="19050">
            <a:solidFill>
              <a:srgbClr val="FFFF00"/>
            </a:solidFill>
          </a:ln>
        </p:spPr>
        <p:txBody>
          <a:bodyPr wrap="square" rtlCol="0">
            <a:spAutoFit/>
          </a:bodyPr>
          <a:lstStyle/>
          <a:p>
            <a:r>
              <a:rPr lang="en-US" sz="1600"/>
              <a:t>XGBoost can only handle numbers of type: int, </a:t>
            </a:r>
            <a:r>
              <a:rPr lang="en-US" sz="1600" i="1"/>
              <a:t>float</a:t>
            </a:r>
            <a:r>
              <a:rPr lang="en-US" sz="1600"/>
              <a:t>, </a:t>
            </a:r>
            <a:r>
              <a:rPr lang="en-US" sz="1600" i="1"/>
              <a:t>bool</a:t>
            </a:r>
            <a:r>
              <a:rPr lang="en-US" sz="1600"/>
              <a:t>.  So if pandas says a number is of type </a:t>
            </a:r>
            <a:r>
              <a:rPr lang="en-US" sz="1600" i="1"/>
              <a:t>obj</a:t>
            </a:r>
            <a:r>
              <a:rPr lang="en-US" sz="1600"/>
              <a:t>, then have to convert it. </a:t>
            </a:r>
          </a:p>
        </p:txBody>
      </p:sp>
      <p:sp>
        <p:nvSpPr>
          <p:cNvPr id="9" name="TextBox 8">
            <a:extLst>
              <a:ext uri="{FF2B5EF4-FFF2-40B4-BE49-F238E27FC236}">
                <a16:creationId xmlns:a16="http://schemas.microsoft.com/office/drawing/2014/main" id="{5D24B5BD-E4FC-54CB-8486-ABDF93851076}"/>
              </a:ext>
            </a:extLst>
          </p:cNvPr>
          <p:cNvSpPr txBox="1"/>
          <p:nvPr/>
        </p:nvSpPr>
        <p:spPr>
          <a:xfrm>
            <a:off x="252795" y="4273711"/>
            <a:ext cx="10464366" cy="584775"/>
          </a:xfrm>
          <a:prstGeom prst="rect">
            <a:avLst/>
          </a:prstGeom>
          <a:noFill/>
          <a:ln w="19050">
            <a:solidFill>
              <a:srgbClr val="FF0000"/>
            </a:solidFill>
          </a:ln>
        </p:spPr>
        <p:txBody>
          <a:bodyPr wrap="square" rtlCol="0">
            <a:spAutoFit/>
          </a:bodyPr>
          <a:lstStyle/>
          <a:p>
            <a:r>
              <a:rPr lang="en-US" sz="1600"/>
              <a:t>XGBoost, like decision trees in general?, can’t handle categorical data per se’.  The entries have to be either 0,1,2,3, etc.  And note you have to start with 0, for xgboost.  gradboost on the other hand, is okay if start with whatever.    </a:t>
            </a:r>
          </a:p>
        </p:txBody>
      </p:sp>
    </p:spTree>
    <p:extLst>
      <p:ext uri="{BB962C8B-B14F-4D97-AF65-F5344CB8AC3E}">
        <p14:creationId xmlns:p14="http://schemas.microsoft.com/office/powerpoint/2010/main" val="754719027"/>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99103" y="608165"/>
            <a:ext cx="1868421" cy="338554"/>
          </a:xfrm>
          <a:prstGeom prst="rect">
            <a:avLst/>
          </a:prstGeom>
          <a:noFill/>
        </p:spPr>
        <p:txBody>
          <a:bodyPr wrap="square">
            <a:spAutoFit/>
          </a:bodyPr>
          <a:lstStyle/>
          <a:p>
            <a:r>
              <a:rPr lang="en-US" sz="1600" b="1"/>
              <a:t>import xgboost</a:t>
            </a:r>
          </a:p>
        </p:txBody>
      </p:sp>
      <p:sp>
        <p:nvSpPr>
          <p:cNvPr id="31" name="Rectangle 30">
            <a:extLst>
              <a:ext uri="{FF2B5EF4-FFF2-40B4-BE49-F238E27FC236}">
                <a16:creationId xmlns:a16="http://schemas.microsoft.com/office/drawing/2014/main" id="{7026BC62-97A2-FB10-0E17-4A3D0A4592F3}"/>
              </a:ext>
            </a:extLst>
          </p:cNvPr>
          <p:cNvSpPr/>
          <p:nvPr/>
        </p:nvSpPr>
        <p:spPr>
          <a:xfrm>
            <a:off x="199103" y="968733"/>
            <a:ext cx="11793792" cy="5262979"/>
          </a:xfrm>
          <a:prstGeom prst="rect">
            <a:avLst/>
          </a:prstGeom>
        </p:spPr>
        <p:txBody>
          <a:bodyPr wrap="square">
            <a:spAutoFit/>
          </a:bodyPr>
          <a:lstStyle/>
          <a:p>
            <a:r>
              <a:rPr lang="en-US" sz="1600"/>
              <a:t>model = xgboost.XGBClassifier()		creates an XG Boost model object.  This takes some possible arguments.</a:t>
            </a:r>
          </a:p>
          <a:p>
            <a:r>
              <a:rPr lang="en-US" sz="1600"/>
              <a:t>				</a:t>
            </a:r>
            <a:r>
              <a:rPr lang="en-US" sz="1600" b="1"/>
              <a:t>booster</a:t>
            </a:r>
            <a:r>
              <a:rPr lang="en-US" sz="1600"/>
              <a:t> = “gbtree” (the default), “gblinear”, etc.  This is the base learner.</a:t>
            </a:r>
          </a:p>
          <a:p>
            <a:r>
              <a:rPr lang="en-US" sz="1600"/>
              <a:t>				</a:t>
            </a:r>
            <a:r>
              <a:rPr lang="en-US" sz="1600" b="1"/>
              <a:t>objective</a:t>
            </a:r>
            <a:r>
              <a:rPr lang="en-US" sz="1600"/>
              <a:t> =  “binary:logistic” if doing binary classification.  “multi:softmax” if doing trinary or </a:t>
            </a:r>
          </a:p>
          <a:p>
            <a:r>
              <a:rPr lang="en-US" sz="1600"/>
              <a:t>					    higher classification.  And there are other options.							</a:t>
            </a:r>
            <a:r>
              <a:rPr lang="en-US" sz="1600" b="1"/>
              <a:t>num_class  </a:t>
            </a:r>
            <a:r>
              <a:rPr lang="en-US" sz="1600"/>
              <a:t>=</a:t>
            </a:r>
            <a:r>
              <a:rPr lang="en-US" sz="1600" b="1"/>
              <a:t> </a:t>
            </a:r>
            <a:r>
              <a:rPr lang="en-US" sz="1600"/>
              <a:t>n = number of classes.  This is only necessary if doing &gt; binary classification.</a:t>
            </a:r>
          </a:p>
          <a:p>
            <a:r>
              <a:rPr lang="en-US" sz="1600"/>
              <a:t>				</a:t>
            </a:r>
            <a:r>
              <a:rPr lang="en-US" sz="1600" b="1"/>
              <a:t>seed</a:t>
            </a:r>
            <a:r>
              <a:rPr lang="en-US" sz="1600"/>
              <a:t> = # that feeds into random number generator.</a:t>
            </a:r>
          </a:p>
          <a:p>
            <a:r>
              <a:rPr lang="en-US" sz="1600"/>
              <a:t>				</a:t>
            </a:r>
            <a:r>
              <a:rPr lang="en-US" sz="1600" b="1"/>
              <a:t>missing</a:t>
            </a:r>
            <a:r>
              <a:rPr lang="en-US" sz="1600"/>
              <a:t> = None, is saying that missing data is represented by 0’s?</a:t>
            </a:r>
          </a:p>
          <a:p>
            <a:r>
              <a:rPr lang="en-US" sz="1600"/>
              <a:t>				</a:t>
            </a:r>
            <a:r>
              <a:rPr lang="en-US" sz="1600" b="1"/>
              <a:t>n_estimators </a:t>
            </a:r>
            <a:r>
              <a:rPr lang="en-US" sz="1600"/>
              <a:t>= # of trees you want to build.   Default is 100.</a:t>
            </a:r>
          </a:p>
          <a:p>
            <a:r>
              <a:rPr lang="en-US" sz="1600"/>
              <a:t>				</a:t>
            </a:r>
            <a:r>
              <a:rPr lang="en-US" sz="1600" b="1"/>
              <a:t>learning_rate </a:t>
            </a:r>
            <a:r>
              <a:rPr lang="en-US" sz="1600"/>
              <a:t>= alpha.  Default is 0.3.</a:t>
            </a:r>
          </a:p>
          <a:p>
            <a:r>
              <a:rPr lang="en-US" sz="1600"/>
              <a:t>				</a:t>
            </a:r>
            <a:r>
              <a:rPr lang="en-US" sz="1600" b="1"/>
              <a:t>reg_lambda</a:t>
            </a:r>
            <a:r>
              <a:rPr lang="en-US" sz="1600"/>
              <a:t> = controls pruning via L2 regularization (called lambda in the notes).  Default is 1.</a:t>
            </a:r>
          </a:p>
          <a:p>
            <a:r>
              <a:rPr lang="en-US" sz="1600"/>
              <a:t>				</a:t>
            </a:r>
            <a:r>
              <a:rPr lang="en-US" sz="1600" b="1"/>
              <a:t>reg_alpha </a:t>
            </a:r>
            <a:r>
              <a:rPr lang="en-US" sz="1600"/>
              <a:t>= controls pruning via L1 regularization.  Default is 0.</a:t>
            </a:r>
          </a:p>
          <a:p>
            <a:r>
              <a:rPr lang="en-US" sz="1600"/>
              <a:t>				</a:t>
            </a:r>
            <a:r>
              <a:rPr lang="en-US" sz="1600" b="1"/>
              <a:t>gamma</a:t>
            </a:r>
            <a:r>
              <a:rPr lang="en-US" sz="1600"/>
              <a:t> = minimum loss reduction required to allow a leaf to be split.  Default is 0.</a:t>
            </a:r>
          </a:p>
          <a:p>
            <a:r>
              <a:rPr lang="en-US" sz="1600"/>
              <a:t>				</a:t>
            </a:r>
            <a:r>
              <a:rPr lang="en-US" sz="1600" b="1"/>
              <a:t>subsample</a:t>
            </a:r>
            <a:r>
              <a:rPr lang="en-US" sz="1600"/>
              <a:t> = x is the percentage of the rows randomly sampled from to construct each tree. </a:t>
            </a:r>
          </a:p>
          <a:p>
            <a:r>
              <a:rPr lang="en-US" sz="1600"/>
              <a:t>				</a:t>
            </a:r>
            <a:r>
              <a:rPr lang="en-US" sz="1600" b="1"/>
              <a:t>colsample_bytree </a:t>
            </a:r>
            <a:r>
              <a:rPr lang="en-US" sz="1600"/>
              <a:t>= x is the percentage of columns randomly picked to build the</a:t>
            </a:r>
          </a:p>
          <a:p>
            <a:r>
              <a:rPr lang="en-US" sz="1600"/>
              <a:t>					 tree/increment.  This prevents overfitting.  Again training data specified in the .fit</a:t>
            </a:r>
          </a:p>
          <a:p>
            <a:r>
              <a:rPr lang="en-US" sz="1600"/>
              <a:t>					 method.  </a:t>
            </a:r>
          </a:p>
          <a:p>
            <a:r>
              <a:rPr lang="en-US" sz="1600"/>
              <a:t>				</a:t>
            </a:r>
            <a:r>
              <a:rPr lang="en-US" sz="1600" b="1"/>
              <a:t>max_depth </a:t>
            </a:r>
            <a:r>
              <a:rPr lang="en-US" sz="1600"/>
              <a:t>= max tree depth, says how many levels you want it to build out the tree for each</a:t>
            </a:r>
          </a:p>
          <a:p>
            <a:r>
              <a:rPr lang="en-US" sz="1600"/>
              <a:t>					      increment.  </a:t>
            </a:r>
          </a:p>
          <a:p>
            <a:r>
              <a:rPr lang="en-US" sz="1600"/>
              <a:t>				</a:t>
            </a:r>
            <a:r>
              <a:rPr lang="en-US" sz="1600" b="1"/>
              <a:t>scale_pos_weights </a:t>
            </a:r>
            <a:r>
              <a:rPr lang="en-US" sz="1600"/>
              <a:t>= I guess this is factor by which correctly classifying positive results is</a:t>
            </a:r>
          </a:p>
          <a:p>
            <a:r>
              <a:rPr lang="en-US" sz="1600"/>
              <a:t>						prioritized over correctly classifying negative results.  XGBoost </a:t>
            </a:r>
          </a:p>
          <a:p>
            <a:r>
              <a:rPr lang="en-US" sz="1600"/>
              <a:t>						recommends a guess of # positives/# negatives.  </a:t>
            </a:r>
          </a:p>
        </p:txBody>
      </p:sp>
      <p:sp>
        <p:nvSpPr>
          <p:cNvPr id="2" name="Rectangle 1">
            <a:extLst>
              <a:ext uri="{FF2B5EF4-FFF2-40B4-BE49-F238E27FC236}">
                <a16:creationId xmlns:a16="http://schemas.microsoft.com/office/drawing/2014/main" id="{DF44439F-9F8B-C6F6-FADE-935AA98F3F5E}"/>
              </a:ext>
            </a:extLst>
          </p:cNvPr>
          <p:cNvSpPr/>
          <p:nvPr/>
        </p:nvSpPr>
        <p:spPr>
          <a:xfrm>
            <a:off x="4586747" y="133845"/>
            <a:ext cx="2276329" cy="461665"/>
          </a:xfrm>
          <a:prstGeom prst="rect">
            <a:avLst/>
          </a:prstGeom>
        </p:spPr>
        <p:txBody>
          <a:bodyPr wrap="none">
            <a:spAutoFit/>
          </a:bodyPr>
          <a:lstStyle/>
          <a:p>
            <a:r>
              <a:rPr lang="en-US" sz="2400" b="1" u="sng">
                <a:solidFill>
                  <a:srgbClr val="0066FF"/>
                </a:solidFill>
              </a:rPr>
              <a:t>sklearn: xgboost</a:t>
            </a:r>
          </a:p>
        </p:txBody>
      </p:sp>
    </p:spTree>
    <p:extLst>
      <p:ext uri="{BB962C8B-B14F-4D97-AF65-F5344CB8AC3E}">
        <p14:creationId xmlns:p14="http://schemas.microsoft.com/office/powerpoint/2010/main" val="3099512216"/>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1974216-E37F-438F-DE31-F52F9620BA04}"/>
              </a:ext>
            </a:extLst>
          </p:cNvPr>
          <p:cNvSpPr/>
          <p:nvPr/>
        </p:nvSpPr>
        <p:spPr>
          <a:xfrm>
            <a:off x="226142" y="1340860"/>
            <a:ext cx="3362632" cy="3046988"/>
          </a:xfrm>
          <a:prstGeom prst="rect">
            <a:avLst/>
          </a:prstGeom>
        </p:spPr>
        <p:txBody>
          <a:bodyPr wrap="square">
            <a:spAutoFit/>
          </a:bodyPr>
          <a:lstStyle/>
          <a:p>
            <a:r>
              <a:rPr lang="en-US" sz="1600"/>
              <a:t>model.fit(X</a:t>
            </a:r>
            <a:r>
              <a:rPr lang="en-US" sz="1600" baseline="-25000"/>
              <a:t>train</a:t>
            </a:r>
            <a:r>
              <a:rPr lang="en-US" sz="1600"/>
              <a:t>, Y</a:t>
            </a:r>
            <a:r>
              <a:rPr lang="en-US" sz="1600" baseline="-25000"/>
              <a:t>train</a:t>
            </a:r>
            <a:r>
              <a:rPr lang="en-US" sz="1600"/>
              <a:t>,</a:t>
            </a:r>
            <a:endParaRPr lang="en-US" sz="1600" baseline="-25000"/>
          </a:p>
          <a:p>
            <a:endParaRPr lang="en-US" sz="1600"/>
          </a:p>
          <a:p>
            <a:r>
              <a:rPr lang="en-US" sz="1600"/>
              <a:t>                   eval_metric =  “auc”,</a:t>
            </a:r>
          </a:p>
          <a:p>
            <a:endParaRPr lang="en-US" sz="1600"/>
          </a:p>
          <a:p>
            <a:r>
              <a:rPr lang="en-US" sz="1600"/>
              <a:t> </a:t>
            </a:r>
          </a:p>
          <a:p>
            <a:r>
              <a:rPr lang="en-US" sz="1600"/>
              <a:t>                   evals_sets = [(X</a:t>
            </a:r>
            <a:r>
              <a:rPr lang="en-US" sz="1600" baseline="-25000"/>
              <a:t>test</a:t>
            </a:r>
            <a:r>
              <a:rPr lang="en-US" sz="1600"/>
              <a:t>, y</a:t>
            </a:r>
            <a:r>
              <a:rPr lang="en-US" sz="1600" baseline="-25000"/>
              <a:t>test</a:t>
            </a:r>
            <a:r>
              <a:rPr lang="en-US" sz="1600"/>
              <a:t>)],</a:t>
            </a:r>
          </a:p>
          <a:p>
            <a:endParaRPr lang="en-US" sz="1600"/>
          </a:p>
          <a:p>
            <a:r>
              <a:rPr lang="en-US" sz="1600"/>
              <a:t>                   verbose = True/False,</a:t>
            </a:r>
          </a:p>
          <a:p>
            <a:endParaRPr lang="en-US" sz="1600"/>
          </a:p>
          <a:p>
            <a:r>
              <a:rPr lang="en-US" sz="1600"/>
              <a:t>                   early_stopping_rounds = #,</a:t>
            </a:r>
          </a:p>
          <a:p>
            <a:endParaRPr lang="en-US" sz="1600"/>
          </a:p>
          <a:p>
            <a:r>
              <a:rPr lang="en-US" sz="1600"/>
              <a:t>                 )		</a:t>
            </a:r>
          </a:p>
        </p:txBody>
      </p:sp>
      <p:sp>
        <p:nvSpPr>
          <p:cNvPr id="6" name="Rectangle 5">
            <a:extLst>
              <a:ext uri="{FF2B5EF4-FFF2-40B4-BE49-F238E27FC236}">
                <a16:creationId xmlns:a16="http://schemas.microsoft.com/office/drawing/2014/main" id="{6E1BF75E-321E-3F1B-C65E-CE40A15B1E46}"/>
              </a:ext>
            </a:extLst>
          </p:cNvPr>
          <p:cNvSpPr/>
          <p:nvPr/>
        </p:nvSpPr>
        <p:spPr>
          <a:xfrm>
            <a:off x="226142" y="4604883"/>
            <a:ext cx="11359325" cy="584775"/>
          </a:xfrm>
          <a:prstGeom prst="rect">
            <a:avLst/>
          </a:prstGeom>
        </p:spPr>
        <p:txBody>
          <a:bodyPr wrap="square">
            <a:spAutoFit/>
          </a:bodyPr>
          <a:lstStyle/>
          <a:p>
            <a:r>
              <a:rPr lang="en-US" sz="1600"/>
              <a:t>model.predict(X</a:t>
            </a:r>
            <a:r>
              <a:rPr lang="en-US" sz="1600" baseline="-25000"/>
              <a:t>test</a:t>
            </a:r>
            <a:r>
              <a:rPr lang="en-US" sz="1600"/>
              <a:t>)				outputs value, Y</a:t>
            </a:r>
            <a:r>
              <a:rPr lang="en-US" sz="1600" baseline="-25000"/>
              <a:t>pred</a:t>
            </a:r>
            <a:r>
              <a:rPr lang="en-US" sz="1600"/>
              <a:t>, of DecisionTree fit evaluated at X</a:t>
            </a:r>
            <a:r>
              <a:rPr lang="en-US" sz="1600" baseline="-25000"/>
              <a:t>test</a:t>
            </a:r>
            <a:r>
              <a:rPr lang="en-US" sz="1600"/>
              <a:t>.  Seems that</a:t>
            </a:r>
          </a:p>
          <a:p>
            <a:r>
              <a:rPr lang="en-US" sz="1600"/>
              <a:t>					X</a:t>
            </a:r>
            <a:r>
              <a:rPr lang="en-US" sz="1600" baseline="-25000"/>
              <a:t>test</a:t>
            </a:r>
            <a:r>
              <a:rPr lang="en-US" sz="1600"/>
              <a:t> must be dataframe type.  And if X</a:t>
            </a:r>
            <a:r>
              <a:rPr lang="en-US" sz="1600" baseline="-25000"/>
              <a:t>test</a:t>
            </a:r>
            <a:r>
              <a:rPr lang="en-US" sz="1600"/>
              <a:t> has multiple rows, then Y</a:t>
            </a:r>
            <a:r>
              <a:rPr lang="en-US" sz="1600" baseline="-25000"/>
              <a:t>pred</a:t>
            </a:r>
            <a:r>
              <a:rPr lang="en-US" sz="1600"/>
              <a:t> will too.  </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693ACD04-71BA-2F54-543F-C109E2C97872}"/>
                  </a:ext>
                </a:extLst>
              </p14:cNvPr>
              <p14:cNvContentPartPr/>
              <p14:nvPr/>
            </p14:nvContentPartPr>
            <p14:xfrm>
              <a:off x="3752879" y="3779109"/>
              <a:ext cx="785880" cy="32760"/>
            </p14:xfrm>
          </p:contentPart>
        </mc:Choice>
        <mc:Fallback xmlns="">
          <p:pic>
            <p:nvPicPr>
              <p:cNvPr id="11" name="Ink 10">
                <a:extLst>
                  <a:ext uri="{FF2B5EF4-FFF2-40B4-BE49-F238E27FC236}">
                    <a16:creationId xmlns:a16="http://schemas.microsoft.com/office/drawing/2014/main" id="{693ACD04-71BA-2F54-543F-C109E2C97872}"/>
                  </a:ext>
                </a:extLst>
              </p:cNvPr>
              <p:cNvPicPr/>
              <p:nvPr/>
            </p:nvPicPr>
            <p:blipFill>
              <a:blip r:embed="rId4"/>
              <a:stretch>
                <a:fillRect/>
              </a:stretch>
            </p:blipFill>
            <p:spPr>
              <a:xfrm>
                <a:off x="3743879" y="3770109"/>
                <a:ext cx="803520" cy="50400"/>
              </a:xfrm>
              <a:prstGeom prst="rect">
                <a:avLst/>
              </a:prstGeom>
            </p:spPr>
          </p:pic>
        </mc:Fallback>
      </mc:AlternateContent>
      <p:sp>
        <p:nvSpPr>
          <p:cNvPr id="13" name="TextBox 12">
            <a:extLst>
              <a:ext uri="{FF2B5EF4-FFF2-40B4-BE49-F238E27FC236}">
                <a16:creationId xmlns:a16="http://schemas.microsoft.com/office/drawing/2014/main" id="{A42B5825-9E09-AB63-6F15-F8DBC0E315F2}"/>
              </a:ext>
            </a:extLst>
          </p:cNvPr>
          <p:cNvSpPr txBox="1"/>
          <p:nvPr/>
        </p:nvSpPr>
        <p:spPr>
          <a:xfrm>
            <a:off x="4765602" y="3538969"/>
            <a:ext cx="6905287" cy="738664"/>
          </a:xfrm>
          <a:prstGeom prst="rect">
            <a:avLst/>
          </a:prstGeom>
          <a:noFill/>
        </p:spPr>
        <p:txBody>
          <a:bodyPr wrap="square" rtlCol="0">
            <a:spAutoFit/>
          </a:bodyPr>
          <a:lstStyle/>
          <a:p>
            <a:r>
              <a:rPr lang="en-US" sz="1400"/>
              <a:t>This is like the ‘n_iter_no_change’ parameter in neural network.  This is how many rounds it will run while waiting for improvement in the eval_metric as applied to the evals_sets data.  If no improvement in this time, it will stop.   </a:t>
            </a:r>
          </a:p>
        </p:txBody>
      </p:sp>
      <mc:AlternateContent xmlns:mc="http://schemas.openxmlformats.org/markup-compatibility/2006" xmlns:p14="http://schemas.microsoft.com/office/powerpoint/2010/main">
        <mc:Choice Requires="p14">
          <p:contentPart p14:bwMode="auto" r:id="rId5">
            <p14:nvContentPartPr>
              <p14:cNvPr id="14" name="Ink 13">
                <a:extLst>
                  <a:ext uri="{FF2B5EF4-FFF2-40B4-BE49-F238E27FC236}">
                    <a16:creationId xmlns:a16="http://schemas.microsoft.com/office/drawing/2014/main" id="{3AEA16F9-F075-D785-AB9E-036918D46ABA}"/>
                  </a:ext>
                </a:extLst>
              </p14:cNvPr>
              <p14:cNvContentPartPr/>
              <p14:nvPr/>
            </p14:nvContentPartPr>
            <p14:xfrm>
              <a:off x="3813395" y="1927970"/>
              <a:ext cx="785880" cy="32760"/>
            </p14:xfrm>
          </p:contentPart>
        </mc:Choice>
        <mc:Fallback xmlns="">
          <p:pic>
            <p:nvPicPr>
              <p:cNvPr id="14" name="Ink 13">
                <a:extLst>
                  <a:ext uri="{FF2B5EF4-FFF2-40B4-BE49-F238E27FC236}">
                    <a16:creationId xmlns:a16="http://schemas.microsoft.com/office/drawing/2014/main" id="{3AEA16F9-F075-D785-AB9E-036918D46ABA}"/>
                  </a:ext>
                </a:extLst>
              </p:cNvPr>
              <p:cNvPicPr/>
              <p:nvPr/>
            </p:nvPicPr>
            <p:blipFill>
              <a:blip r:embed="rId4"/>
              <a:stretch>
                <a:fillRect/>
              </a:stretch>
            </p:blipFill>
            <p:spPr>
              <a:xfrm>
                <a:off x="3804395" y="1918970"/>
                <a:ext cx="803520" cy="50400"/>
              </a:xfrm>
              <a:prstGeom prst="rect">
                <a:avLst/>
              </a:prstGeom>
            </p:spPr>
          </p:pic>
        </mc:Fallback>
      </mc:AlternateContent>
      <p:sp>
        <p:nvSpPr>
          <p:cNvPr id="16" name="TextBox 15">
            <a:extLst>
              <a:ext uri="{FF2B5EF4-FFF2-40B4-BE49-F238E27FC236}">
                <a16:creationId xmlns:a16="http://schemas.microsoft.com/office/drawing/2014/main" id="{01014924-0A65-168E-5A8D-024429B571E5}"/>
              </a:ext>
            </a:extLst>
          </p:cNvPr>
          <p:cNvSpPr txBox="1"/>
          <p:nvPr/>
        </p:nvSpPr>
        <p:spPr>
          <a:xfrm>
            <a:off x="4849411" y="1619192"/>
            <a:ext cx="7079224" cy="954107"/>
          </a:xfrm>
          <a:prstGeom prst="rect">
            <a:avLst/>
          </a:prstGeom>
          <a:noFill/>
        </p:spPr>
        <p:txBody>
          <a:bodyPr wrap="square" rtlCol="0">
            <a:spAutoFit/>
          </a:bodyPr>
          <a:lstStyle/>
          <a:p>
            <a:r>
              <a:rPr lang="en-US" sz="1400"/>
              <a:t>so XGBoost adjusts the probability threshold parameter, p</a:t>
            </a:r>
            <a:r>
              <a:rPr lang="en-US" sz="1400" baseline="-25000"/>
              <a:t>cut</a:t>
            </a:r>
            <a:r>
              <a:rPr lang="en-US" sz="1400"/>
              <a:t>,, for making classifications and tries to find the best one according to the eval_metric here.  I think we’d usually do something like “auc”, which is area under the ROC curve.  Another is “rmse”, which is root-mean-square-error.  </a:t>
            </a:r>
          </a:p>
        </p:txBody>
      </p:sp>
      <mc:AlternateContent xmlns:mc="http://schemas.openxmlformats.org/markup-compatibility/2006" xmlns:p14="http://schemas.microsoft.com/office/powerpoint/2010/main">
        <mc:Choice Requires="p14">
          <p:contentPart p14:bwMode="auto" r:id="rId6">
            <p14:nvContentPartPr>
              <p14:cNvPr id="17" name="Ink 16">
                <a:extLst>
                  <a:ext uri="{FF2B5EF4-FFF2-40B4-BE49-F238E27FC236}">
                    <a16:creationId xmlns:a16="http://schemas.microsoft.com/office/drawing/2014/main" id="{88AAC7E4-FF71-827B-36ED-A3B7C287D208}"/>
                  </a:ext>
                </a:extLst>
              </p14:cNvPr>
              <p14:cNvContentPartPr/>
              <p14:nvPr/>
            </p14:nvContentPartPr>
            <p14:xfrm>
              <a:off x="3752879" y="2717877"/>
              <a:ext cx="785880" cy="32760"/>
            </p14:xfrm>
          </p:contentPart>
        </mc:Choice>
        <mc:Fallback xmlns="">
          <p:pic>
            <p:nvPicPr>
              <p:cNvPr id="17" name="Ink 16">
                <a:extLst>
                  <a:ext uri="{FF2B5EF4-FFF2-40B4-BE49-F238E27FC236}">
                    <a16:creationId xmlns:a16="http://schemas.microsoft.com/office/drawing/2014/main" id="{88AAC7E4-FF71-827B-36ED-A3B7C287D208}"/>
                  </a:ext>
                </a:extLst>
              </p:cNvPr>
              <p:cNvPicPr/>
              <p:nvPr/>
            </p:nvPicPr>
            <p:blipFill>
              <a:blip r:embed="rId4"/>
              <a:stretch>
                <a:fillRect/>
              </a:stretch>
            </p:blipFill>
            <p:spPr>
              <a:xfrm>
                <a:off x="3743879" y="2708877"/>
                <a:ext cx="803520" cy="50400"/>
              </a:xfrm>
              <a:prstGeom prst="rect">
                <a:avLst/>
              </a:prstGeom>
            </p:spPr>
          </p:pic>
        </mc:Fallback>
      </mc:AlternateContent>
      <p:sp>
        <p:nvSpPr>
          <p:cNvPr id="18" name="TextBox 17">
            <a:extLst>
              <a:ext uri="{FF2B5EF4-FFF2-40B4-BE49-F238E27FC236}">
                <a16:creationId xmlns:a16="http://schemas.microsoft.com/office/drawing/2014/main" id="{00E4AD69-CEDF-8C94-C1A0-A186026C604E}"/>
              </a:ext>
            </a:extLst>
          </p:cNvPr>
          <p:cNvSpPr txBox="1"/>
          <p:nvPr/>
        </p:nvSpPr>
        <p:spPr>
          <a:xfrm>
            <a:off x="4849411" y="2616399"/>
            <a:ext cx="5978012" cy="307777"/>
          </a:xfrm>
          <a:prstGeom prst="rect">
            <a:avLst/>
          </a:prstGeom>
          <a:noFill/>
        </p:spPr>
        <p:txBody>
          <a:bodyPr wrap="square" rtlCol="0">
            <a:spAutoFit/>
          </a:bodyPr>
          <a:lstStyle/>
          <a:p>
            <a:r>
              <a:rPr lang="en-US" sz="1400"/>
              <a:t>Need this data to test against so can create AUC-ROC or AUC-PR scores, etc.  </a:t>
            </a:r>
          </a:p>
        </p:txBody>
      </p:sp>
      <mc:AlternateContent xmlns:mc="http://schemas.openxmlformats.org/markup-compatibility/2006" xmlns:p14="http://schemas.microsoft.com/office/powerpoint/2010/main">
        <mc:Choice Requires="p14">
          <p:contentPart p14:bwMode="auto" r:id="rId7">
            <p14:nvContentPartPr>
              <p14:cNvPr id="19" name="Ink 18">
                <a:extLst>
                  <a:ext uri="{FF2B5EF4-FFF2-40B4-BE49-F238E27FC236}">
                    <a16:creationId xmlns:a16="http://schemas.microsoft.com/office/drawing/2014/main" id="{E4782353-E5AC-AE57-5681-6373A361C379}"/>
                  </a:ext>
                </a:extLst>
              </p14:cNvPr>
              <p14:cNvContentPartPr/>
              <p14:nvPr/>
            </p14:nvContentPartPr>
            <p14:xfrm>
              <a:off x="3752879" y="3200774"/>
              <a:ext cx="785880" cy="32760"/>
            </p14:xfrm>
          </p:contentPart>
        </mc:Choice>
        <mc:Fallback xmlns="">
          <p:pic>
            <p:nvPicPr>
              <p:cNvPr id="19" name="Ink 18">
                <a:extLst>
                  <a:ext uri="{FF2B5EF4-FFF2-40B4-BE49-F238E27FC236}">
                    <a16:creationId xmlns:a16="http://schemas.microsoft.com/office/drawing/2014/main" id="{E4782353-E5AC-AE57-5681-6373A361C379}"/>
                  </a:ext>
                </a:extLst>
              </p:cNvPr>
              <p:cNvPicPr/>
              <p:nvPr/>
            </p:nvPicPr>
            <p:blipFill>
              <a:blip r:embed="rId4"/>
              <a:stretch>
                <a:fillRect/>
              </a:stretch>
            </p:blipFill>
            <p:spPr>
              <a:xfrm>
                <a:off x="3743879" y="3191774"/>
                <a:ext cx="803520" cy="50400"/>
              </a:xfrm>
              <a:prstGeom prst="rect">
                <a:avLst/>
              </a:prstGeom>
            </p:spPr>
          </p:pic>
        </mc:Fallback>
      </mc:AlternateContent>
      <p:sp>
        <p:nvSpPr>
          <p:cNvPr id="20" name="TextBox 19">
            <a:extLst>
              <a:ext uri="{FF2B5EF4-FFF2-40B4-BE49-F238E27FC236}">
                <a16:creationId xmlns:a16="http://schemas.microsoft.com/office/drawing/2014/main" id="{E2A5B30B-89FC-E734-CE66-6B25AC8C3DD4}"/>
              </a:ext>
            </a:extLst>
          </p:cNvPr>
          <p:cNvSpPr txBox="1"/>
          <p:nvPr/>
        </p:nvSpPr>
        <p:spPr>
          <a:xfrm>
            <a:off x="4849411" y="3087188"/>
            <a:ext cx="5161936" cy="307777"/>
          </a:xfrm>
          <a:prstGeom prst="rect">
            <a:avLst/>
          </a:prstGeom>
          <a:noFill/>
        </p:spPr>
        <p:txBody>
          <a:bodyPr wrap="square" rtlCol="0">
            <a:spAutoFit/>
          </a:bodyPr>
          <a:lstStyle/>
          <a:p>
            <a:r>
              <a:rPr lang="en-US" sz="1400"/>
              <a:t>I guess would output the results of eval_metric for each run?</a:t>
            </a:r>
          </a:p>
        </p:txBody>
      </p:sp>
      <p:sp>
        <p:nvSpPr>
          <p:cNvPr id="4" name="Rectangle 3">
            <a:extLst>
              <a:ext uri="{FF2B5EF4-FFF2-40B4-BE49-F238E27FC236}">
                <a16:creationId xmlns:a16="http://schemas.microsoft.com/office/drawing/2014/main" id="{540BA800-4237-8C72-9B44-470B07770CA1}"/>
              </a:ext>
            </a:extLst>
          </p:cNvPr>
          <p:cNvSpPr/>
          <p:nvPr/>
        </p:nvSpPr>
        <p:spPr>
          <a:xfrm>
            <a:off x="226142" y="5936331"/>
            <a:ext cx="11444748" cy="584775"/>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accuracy score, i.e., correct predictions/total predictions. Can also</a:t>
            </a:r>
          </a:p>
          <a:p>
            <a:r>
              <a:rPr lang="en-US" sz="1600"/>
              <a:t>					using training data to see how well the model fits </a:t>
            </a:r>
            <a:r>
              <a:rPr lang="en-US" sz="1600" i="1"/>
              <a:t>that</a:t>
            </a:r>
            <a:r>
              <a:rPr lang="en-US" sz="1600"/>
              <a:t>.</a:t>
            </a:r>
          </a:p>
        </p:txBody>
      </p:sp>
      <p:sp>
        <p:nvSpPr>
          <p:cNvPr id="3" name="Rectangle 2">
            <a:extLst>
              <a:ext uri="{FF2B5EF4-FFF2-40B4-BE49-F238E27FC236}">
                <a16:creationId xmlns:a16="http://schemas.microsoft.com/office/drawing/2014/main" id="{435686FD-AFBA-6CDE-8286-95321E14A204}"/>
              </a:ext>
            </a:extLst>
          </p:cNvPr>
          <p:cNvSpPr/>
          <p:nvPr/>
        </p:nvSpPr>
        <p:spPr>
          <a:xfrm>
            <a:off x="4586747" y="133845"/>
            <a:ext cx="2276329" cy="461665"/>
          </a:xfrm>
          <a:prstGeom prst="rect">
            <a:avLst/>
          </a:prstGeom>
        </p:spPr>
        <p:txBody>
          <a:bodyPr wrap="none">
            <a:spAutoFit/>
          </a:bodyPr>
          <a:lstStyle/>
          <a:p>
            <a:r>
              <a:rPr lang="en-US" sz="2400" b="1" u="sng">
                <a:solidFill>
                  <a:srgbClr val="0066FF"/>
                </a:solidFill>
              </a:rPr>
              <a:t>sklearn: xgboost</a:t>
            </a:r>
          </a:p>
        </p:txBody>
      </p:sp>
      <p:sp>
        <p:nvSpPr>
          <p:cNvPr id="2" name="Rectangle 1">
            <a:extLst>
              <a:ext uri="{FF2B5EF4-FFF2-40B4-BE49-F238E27FC236}">
                <a16:creationId xmlns:a16="http://schemas.microsoft.com/office/drawing/2014/main" id="{F2BC600E-0D8D-8F20-BE28-CEC88FBB937A}"/>
              </a:ext>
            </a:extLst>
          </p:cNvPr>
          <p:cNvSpPr/>
          <p:nvPr/>
        </p:nvSpPr>
        <p:spPr>
          <a:xfrm>
            <a:off x="226142" y="5367936"/>
            <a:ext cx="9379676" cy="338554"/>
          </a:xfrm>
          <a:prstGeom prst="rect">
            <a:avLst/>
          </a:prstGeom>
        </p:spPr>
        <p:txBody>
          <a:bodyPr wrap="square">
            <a:spAutoFit/>
          </a:bodyPr>
          <a:lstStyle/>
          <a:p>
            <a:r>
              <a:rPr lang="en-US" sz="1600"/>
              <a:t>model.predict_proba(X</a:t>
            </a:r>
            <a:r>
              <a:rPr lang="en-US" sz="1600" baseline="-25000"/>
              <a:t>test</a:t>
            </a:r>
            <a:r>
              <a:rPr lang="en-US" sz="1600"/>
              <a:t>)			outputs the probabilities of the outcomes for X_test.</a:t>
            </a:r>
          </a:p>
        </p:txBody>
      </p:sp>
    </p:spTree>
    <p:extLst>
      <p:ext uri="{BB962C8B-B14F-4D97-AF65-F5344CB8AC3E}">
        <p14:creationId xmlns:p14="http://schemas.microsoft.com/office/powerpoint/2010/main" val="3597577683"/>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D7DBC53-13DD-F447-98FA-EC099BAD287B}"/>
              </a:ext>
            </a:extLst>
          </p:cNvPr>
          <p:cNvSpPr/>
          <p:nvPr/>
        </p:nvSpPr>
        <p:spPr>
          <a:xfrm>
            <a:off x="78274" y="1969211"/>
            <a:ext cx="5319253" cy="338554"/>
          </a:xfrm>
          <a:prstGeom prst="rect">
            <a:avLst/>
          </a:prstGeom>
        </p:spPr>
        <p:txBody>
          <a:bodyPr wrap="square">
            <a:spAutoFit/>
          </a:bodyPr>
          <a:lstStyle/>
          <a:p>
            <a:r>
              <a:rPr lang="en-US" sz="1600"/>
              <a:t>model.get_booster().get_score(importance_type = “feature”)</a:t>
            </a:r>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D63BECDF-91A8-345A-6222-DD7EC8A97E43}"/>
                  </a:ext>
                </a:extLst>
              </p14:cNvPr>
              <p14:cNvContentPartPr/>
              <p14:nvPr/>
            </p14:nvContentPartPr>
            <p14:xfrm>
              <a:off x="5397527" y="2138487"/>
              <a:ext cx="598680" cy="61200"/>
            </p14:xfrm>
          </p:contentPart>
        </mc:Choice>
        <mc:Fallback xmlns="">
          <p:pic>
            <p:nvPicPr>
              <p:cNvPr id="4" name="Ink 3">
                <a:extLst>
                  <a:ext uri="{FF2B5EF4-FFF2-40B4-BE49-F238E27FC236}">
                    <a16:creationId xmlns:a16="http://schemas.microsoft.com/office/drawing/2014/main" id="{D63BECDF-91A8-345A-6222-DD7EC8A97E43}"/>
                  </a:ext>
                </a:extLst>
              </p:cNvPr>
              <p:cNvPicPr/>
              <p:nvPr/>
            </p:nvPicPr>
            <p:blipFill>
              <a:blip r:embed="rId4"/>
              <a:stretch>
                <a:fillRect/>
              </a:stretch>
            </p:blipFill>
            <p:spPr>
              <a:xfrm>
                <a:off x="5388887" y="2129847"/>
                <a:ext cx="616320" cy="78840"/>
              </a:xfrm>
              <a:prstGeom prst="rect">
                <a:avLst/>
              </a:prstGeom>
            </p:spPr>
          </p:pic>
        </mc:Fallback>
      </mc:AlternateContent>
      <p:sp>
        <p:nvSpPr>
          <p:cNvPr id="7" name="Rectangle 6">
            <a:extLst>
              <a:ext uri="{FF2B5EF4-FFF2-40B4-BE49-F238E27FC236}">
                <a16:creationId xmlns:a16="http://schemas.microsoft.com/office/drawing/2014/main" id="{F04A4404-7C11-13DF-8359-695C4391F4A1}"/>
              </a:ext>
            </a:extLst>
          </p:cNvPr>
          <p:cNvSpPr/>
          <p:nvPr/>
        </p:nvSpPr>
        <p:spPr>
          <a:xfrm>
            <a:off x="6058146" y="1980071"/>
            <a:ext cx="6065030" cy="1569660"/>
          </a:xfrm>
          <a:prstGeom prst="rect">
            <a:avLst/>
          </a:prstGeom>
        </p:spPr>
        <p:txBody>
          <a:bodyPr wrap="square">
            <a:spAutoFit/>
          </a:bodyPr>
          <a:lstStyle/>
          <a:p>
            <a:r>
              <a:rPr lang="en-US" sz="1600"/>
              <a:t>some features are:</a:t>
            </a:r>
          </a:p>
          <a:p>
            <a:r>
              <a:rPr lang="en-US" sz="1600" b="1"/>
              <a:t>weight</a:t>
            </a:r>
            <a:r>
              <a:rPr lang="en-US" sz="1600"/>
              <a:t> = number of times a feature is used in a node across all trees.</a:t>
            </a:r>
          </a:p>
          <a:p>
            <a:r>
              <a:rPr lang="en-US" sz="1600" b="1"/>
              <a:t>gain</a:t>
            </a:r>
            <a:r>
              <a:rPr lang="en-US" sz="1600"/>
              <a:t> = average gain across all splits that the feature is used in.</a:t>
            </a:r>
          </a:p>
          <a:p>
            <a:r>
              <a:rPr lang="en-US" sz="1600" b="1"/>
              <a:t>cover</a:t>
            </a:r>
            <a:r>
              <a:rPr lang="en-US" sz="1600"/>
              <a:t> = the average coverage across all splits a feature is used in.</a:t>
            </a:r>
          </a:p>
          <a:p>
            <a:r>
              <a:rPr lang="en-US" sz="1600" b="1"/>
              <a:t>total_gain </a:t>
            </a:r>
            <a:r>
              <a:rPr lang="en-US" sz="1600"/>
              <a:t>= the total gain across all splits the feature is used in.</a:t>
            </a:r>
          </a:p>
          <a:p>
            <a:r>
              <a:rPr lang="en-US" sz="1600" b="1"/>
              <a:t>total_cover </a:t>
            </a:r>
            <a:r>
              <a:rPr lang="en-US" sz="1600"/>
              <a:t>= the total coverage across all splits the feature is used in.</a:t>
            </a:r>
          </a:p>
        </p:txBody>
      </p:sp>
      <p:sp>
        <p:nvSpPr>
          <p:cNvPr id="9" name="TextBox 8">
            <a:extLst>
              <a:ext uri="{FF2B5EF4-FFF2-40B4-BE49-F238E27FC236}">
                <a16:creationId xmlns:a16="http://schemas.microsoft.com/office/drawing/2014/main" id="{671D3179-BFED-B4F9-F9C7-FAC3AB4296EC}"/>
              </a:ext>
            </a:extLst>
          </p:cNvPr>
          <p:cNvSpPr txBox="1"/>
          <p:nvPr/>
        </p:nvSpPr>
        <p:spPr>
          <a:xfrm>
            <a:off x="78274" y="1337187"/>
            <a:ext cx="7738373" cy="338554"/>
          </a:xfrm>
          <a:prstGeom prst="rect">
            <a:avLst/>
          </a:prstGeom>
          <a:noFill/>
        </p:spPr>
        <p:txBody>
          <a:bodyPr wrap="square" rtlCol="0">
            <a:spAutoFit/>
          </a:bodyPr>
          <a:lstStyle/>
          <a:p>
            <a:r>
              <a:rPr lang="en-US" sz="1600"/>
              <a:t>We can extract a bunch of properties of the decision tree(s) using the following methods.</a:t>
            </a:r>
          </a:p>
        </p:txBody>
      </p:sp>
      <p:pic>
        <p:nvPicPr>
          <p:cNvPr id="10" name="Picture 9">
            <a:extLst>
              <a:ext uri="{FF2B5EF4-FFF2-40B4-BE49-F238E27FC236}">
                <a16:creationId xmlns:a16="http://schemas.microsoft.com/office/drawing/2014/main" id="{A143DA7A-AA4D-8E3D-2F92-E2B190CABEE4}"/>
              </a:ext>
            </a:extLst>
          </p:cNvPr>
          <p:cNvPicPr>
            <a:picLocks noChangeAspect="1"/>
          </p:cNvPicPr>
          <p:nvPr/>
        </p:nvPicPr>
        <p:blipFill>
          <a:blip r:embed="rId5"/>
          <a:stretch>
            <a:fillRect/>
          </a:stretch>
        </p:blipFill>
        <p:spPr>
          <a:xfrm>
            <a:off x="6096000" y="3853065"/>
            <a:ext cx="4876985" cy="182887"/>
          </a:xfrm>
          <a:prstGeom prst="rect">
            <a:avLst/>
          </a:prstGeom>
        </p:spPr>
      </p:pic>
      <p:sp>
        <p:nvSpPr>
          <p:cNvPr id="3" name="Rectangle 2">
            <a:extLst>
              <a:ext uri="{FF2B5EF4-FFF2-40B4-BE49-F238E27FC236}">
                <a16:creationId xmlns:a16="http://schemas.microsoft.com/office/drawing/2014/main" id="{F437325B-9371-4E3F-FCDD-55441BC8D6CA}"/>
              </a:ext>
            </a:extLst>
          </p:cNvPr>
          <p:cNvSpPr/>
          <p:nvPr/>
        </p:nvSpPr>
        <p:spPr>
          <a:xfrm>
            <a:off x="4586747" y="133845"/>
            <a:ext cx="2276329" cy="461665"/>
          </a:xfrm>
          <a:prstGeom prst="rect">
            <a:avLst/>
          </a:prstGeom>
        </p:spPr>
        <p:txBody>
          <a:bodyPr wrap="none">
            <a:spAutoFit/>
          </a:bodyPr>
          <a:lstStyle/>
          <a:p>
            <a:r>
              <a:rPr lang="en-US" sz="2400" b="1" u="sng">
                <a:solidFill>
                  <a:srgbClr val="0066FF"/>
                </a:solidFill>
              </a:rPr>
              <a:t>sklearn: xgboost</a:t>
            </a:r>
          </a:p>
        </p:txBody>
      </p:sp>
      <p:sp>
        <p:nvSpPr>
          <p:cNvPr id="5" name="Rectangle 4">
            <a:extLst>
              <a:ext uri="{FF2B5EF4-FFF2-40B4-BE49-F238E27FC236}">
                <a16:creationId xmlns:a16="http://schemas.microsoft.com/office/drawing/2014/main" id="{6BF72094-BAF0-0E66-495B-6EFBAA00442B}"/>
              </a:ext>
            </a:extLst>
          </p:cNvPr>
          <p:cNvSpPr/>
          <p:nvPr/>
        </p:nvSpPr>
        <p:spPr>
          <a:xfrm>
            <a:off x="78274" y="4936038"/>
            <a:ext cx="11359324" cy="584775"/>
          </a:xfrm>
          <a:prstGeom prst="rect">
            <a:avLst/>
          </a:prstGeom>
        </p:spPr>
        <p:txBody>
          <a:bodyPr wrap="square">
            <a:spAutoFit/>
          </a:bodyPr>
          <a:lstStyle/>
          <a:p>
            <a:r>
              <a:rPr lang="en-US" sz="1600"/>
              <a:t>model.feature_importances_		outputs an array of features (enumerated from 0 to n) vs. their importances.  probably best</a:t>
            </a:r>
          </a:p>
          <a:p>
            <a:r>
              <a:rPr lang="en-US" sz="1600"/>
              <a:t>				to convert this array to a pandas.Series, and index it via the dataframe’s column names.</a:t>
            </a:r>
          </a:p>
        </p:txBody>
      </p:sp>
    </p:spTree>
    <p:extLst>
      <p:ext uri="{BB962C8B-B14F-4D97-AF65-F5344CB8AC3E}">
        <p14:creationId xmlns:p14="http://schemas.microsoft.com/office/powerpoint/2010/main" val="1882911313"/>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99103" y="1142486"/>
            <a:ext cx="1868421" cy="338554"/>
          </a:xfrm>
          <a:prstGeom prst="rect">
            <a:avLst/>
          </a:prstGeom>
          <a:noFill/>
        </p:spPr>
        <p:txBody>
          <a:bodyPr wrap="square">
            <a:spAutoFit/>
          </a:bodyPr>
          <a:lstStyle/>
          <a:p>
            <a:r>
              <a:rPr lang="en-US" sz="1600" b="1"/>
              <a:t>import xgboost</a:t>
            </a:r>
          </a:p>
        </p:txBody>
      </p:sp>
      <p:sp>
        <p:nvSpPr>
          <p:cNvPr id="31" name="Rectangle 30">
            <a:extLst>
              <a:ext uri="{FF2B5EF4-FFF2-40B4-BE49-F238E27FC236}">
                <a16:creationId xmlns:a16="http://schemas.microsoft.com/office/drawing/2014/main" id="{7026BC62-97A2-FB10-0E17-4A3D0A4592F3}"/>
              </a:ext>
            </a:extLst>
          </p:cNvPr>
          <p:cNvSpPr/>
          <p:nvPr/>
        </p:nvSpPr>
        <p:spPr>
          <a:xfrm>
            <a:off x="199104" y="1481040"/>
            <a:ext cx="11793792" cy="4770537"/>
          </a:xfrm>
          <a:prstGeom prst="rect">
            <a:avLst/>
          </a:prstGeom>
        </p:spPr>
        <p:txBody>
          <a:bodyPr wrap="square">
            <a:spAutoFit/>
          </a:bodyPr>
          <a:lstStyle/>
          <a:p>
            <a:r>
              <a:rPr lang="en-US" sz="1600"/>
              <a:t>model = xgboost.XGBRegressor()		creates an XG Boost model object.  This takes some possible arguments.</a:t>
            </a:r>
          </a:p>
          <a:p>
            <a:r>
              <a:rPr lang="en-US" sz="1600"/>
              <a:t>				</a:t>
            </a:r>
            <a:r>
              <a:rPr lang="en-US" sz="1600" b="1"/>
              <a:t>booster</a:t>
            </a:r>
            <a:r>
              <a:rPr lang="en-US" sz="1600"/>
              <a:t> = “gbtree” (the default), “gblinear”, etc.  This is the base learner.</a:t>
            </a:r>
          </a:p>
          <a:p>
            <a:r>
              <a:rPr lang="en-US" sz="1600"/>
              <a:t>				</a:t>
            </a:r>
            <a:r>
              <a:rPr lang="en-US" sz="1600" b="1"/>
              <a:t>objective</a:t>
            </a:r>
            <a:r>
              <a:rPr lang="en-US" sz="1600"/>
              <a:t> =  “reg:squarederror”, “reg:logistic”, etc.</a:t>
            </a:r>
          </a:p>
          <a:p>
            <a:r>
              <a:rPr lang="en-US" sz="1600"/>
              <a:t>				</a:t>
            </a:r>
            <a:r>
              <a:rPr lang="en-US" sz="1600" b="1"/>
              <a:t>seed</a:t>
            </a:r>
            <a:r>
              <a:rPr lang="en-US" sz="1600"/>
              <a:t> = # that feeds into random number generator.</a:t>
            </a:r>
          </a:p>
          <a:p>
            <a:r>
              <a:rPr lang="en-US" sz="1600"/>
              <a:t>				</a:t>
            </a:r>
            <a:r>
              <a:rPr lang="en-US" sz="1600" b="1"/>
              <a:t>missing</a:t>
            </a:r>
            <a:r>
              <a:rPr lang="en-US" sz="1600"/>
              <a:t> = None, is saying that missing data is represented by 0’s?							</a:t>
            </a:r>
            <a:r>
              <a:rPr lang="en-US" sz="1600" b="1"/>
              <a:t>n_estimators </a:t>
            </a:r>
            <a:r>
              <a:rPr lang="en-US" sz="1600"/>
              <a:t>= # of trees you want to build.  Default is 100?							</a:t>
            </a:r>
            <a:r>
              <a:rPr lang="en-US" sz="1600" b="1"/>
              <a:t>learning_rate </a:t>
            </a:r>
            <a:r>
              <a:rPr lang="en-US" sz="1600"/>
              <a:t>= alpha</a:t>
            </a:r>
          </a:p>
          <a:p>
            <a:r>
              <a:rPr lang="en-US" sz="1600"/>
              <a:t>				</a:t>
            </a:r>
            <a:r>
              <a:rPr lang="en-US" sz="1600" b="1"/>
              <a:t>reg_lambda</a:t>
            </a:r>
            <a:r>
              <a:rPr lang="en-US" sz="1600"/>
              <a:t> = controls pruning via L2 regularization (called lambda in the notes).  Default is 1.</a:t>
            </a:r>
          </a:p>
          <a:p>
            <a:r>
              <a:rPr lang="en-US" sz="1600"/>
              <a:t>				</a:t>
            </a:r>
            <a:r>
              <a:rPr lang="en-US" sz="1600" b="1"/>
              <a:t>reg_alpha </a:t>
            </a:r>
            <a:r>
              <a:rPr lang="en-US" sz="1600"/>
              <a:t>= controls pruning via L1 regularization.  Default is 0.</a:t>
            </a:r>
          </a:p>
          <a:p>
            <a:r>
              <a:rPr lang="en-US" sz="1600"/>
              <a:t>				</a:t>
            </a:r>
            <a:r>
              <a:rPr lang="en-US" sz="1600" b="1"/>
              <a:t>gamma</a:t>
            </a:r>
            <a:r>
              <a:rPr lang="en-US" sz="1600"/>
              <a:t> = minimum reduction in loss function required to allow a leaf to be split.</a:t>
            </a:r>
          </a:p>
          <a:p>
            <a:r>
              <a:rPr lang="en-US" sz="1600"/>
              <a:t>				</a:t>
            </a:r>
            <a:r>
              <a:rPr lang="en-US" sz="1600" b="1"/>
              <a:t>subsample</a:t>
            </a:r>
            <a:r>
              <a:rPr lang="en-US" sz="1600"/>
              <a:t> = x is the percentage of the rows randomly sampled from to construct each tree. 				</a:t>
            </a:r>
            <a:r>
              <a:rPr lang="en-US" sz="1600" b="1"/>
              <a:t>colsample_bytree </a:t>
            </a:r>
            <a:r>
              <a:rPr lang="en-US" sz="1600"/>
              <a:t>= x is the percentage of columns randomly picked to build the</a:t>
            </a:r>
          </a:p>
          <a:p>
            <a:r>
              <a:rPr lang="en-US" sz="1600"/>
              <a:t>					 tree/increment.  This prevents overfitting.  Again training data specified in the .fit</a:t>
            </a:r>
          </a:p>
          <a:p>
            <a:r>
              <a:rPr lang="en-US" sz="1600"/>
              <a:t>					 method.  </a:t>
            </a:r>
          </a:p>
          <a:p>
            <a:r>
              <a:rPr lang="en-US" sz="1600"/>
              <a:t>				</a:t>
            </a:r>
            <a:r>
              <a:rPr lang="en-US" sz="1600" b="1"/>
              <a:t>max_depth </a:t>
            </a:r>
            <a:r>
              <a:rPr lang="en-US" sz="1600"/>
              <a:t>= max tree depth, says how many levels you want it to build out the tree for each</a:t>
            </a:r>
          </a:p>
          <a:p>
            <a:r>
              <a:rPr lang="en-US" sz="1600"/>
              <a:t>					      increment.  </a:t>
            </a:r>
          </a:p>
          <a:p>
            <a:r>
              <a:rPr lang="en-US" sz="1600"/>
              <a:t>				</a:t>
            </a:r>
            <a:r>
              <a:rPr lang="en-US" sz="1600" b="1"/>
              <a:t>scale_pos_weights </a:t>
            </a:r>
            <a:r>
              <a:rPr lang="en-US" sz="1600"/>
              <a:t>= I guess this is factor by which correctly classifying positive results is</a:t>
            </a:r>
          </a:p>
          <a:p>
            <a:r>
              <a:rPr lang="en-US" sz="1600"/>
              <a:t>						prioritized over correctly classifying negative results.  XGBoost </a:t>
            </a:r>
          </a:p>
          <a:p>
            <a:r>
              <a:rPr lang="en-US" sz="1600"/>
              <a:t>						recommends a guess of # positives/# negatives.  </a:t>
            </a:r>
          </a:p>
        </p:txBody>
      </p:sp>
      <p:sp>
        <p:nvSpPr>
          <p:cNvPr id="3" name="TextBox 2">
            <a:extLst>
              <a:ext uri="{FF2B5EF4-FFF2-40B4-BE49-F238E27FC236}">
                <a16:creationId xmlns:a16="http://schemas.microsoft.com/office/drawing/2014/main" id="{FAE49521-A2D6-A634-50DE-BC0C5BC88A69}"/>
              </a:ext>
            </a:extLst>
          </p:cNvPr>
          <p:cNvSpPr txBox="1"/>
          <p:nvPr/>
        </p:nvSpPr>
        <p:spPr>
          <a:xfrm>
            <a:off x="199103" y="712755"/>
            <a:ext cx="5791200" cy="338554"/>
          </a:xfrm>
          <a:prstGeom prst="rect">
            <a:avLst/>
          </a:prstGeom>
          <a:noFill/>
        </p:spPr>
        <p:txBody>
          <a:bodyPr wrap="square" rtlCol="0">
            <a:spAutoFit/>
          </a:bodyPr>
          <a:lstStyle/>
          <a:p>
            <a:r>
              <a:rPr lang="en-US" sz="1600"/>
              <a:t>and now we’ll look at a Regressor.</a:t>
            </a:r>
          </a:p>
        </p:txBody>
      </p:sp>
      <p:sp>
        <p:nvSpPr>
          <p:cNvPr id="2" name="Rectangle 1">
            <a:extLst>
              <a:ext uri="{FF2B5EF4-FFF2-40B4-BE49-F238E27FC236}">
                <a16:creationId xmlns:a16="http://schemas.microsoft.com/office/drawing/2014/main" id="{A6AA32D2-5BBD-E8CA-FE4B-F0CEDC0F6AC9}"/>
              </a:ext>
            </a:extLst>
          </p:cNvPr>
          <p:cNvSpPr/>
          <p:nvPr/>
        </p:nvSpPr>
        <p:spPr>
          <a:xfrm>
            <a:off x="4586747" y="133845"/>
            <a:ext cx="2276329" cy="461665"/>
          </a:xfrm>
          <a:prstGeom prst="rect">
            <a:avLst/>
          </a:prstGeom>
        </p:spPr>
        <p:txBody>
          <a:bodyPr wrap="none">
            <a:spAutoFit/>
          </a:bodyPr>
          <a:lstStyle/>
          <a:p>
            <a:r>
              <a:rPr lang="en-US" sz="2400" b="1" u="sng">
                <a:solidFill>
                  <a:srgbClr val="0066FF"/>
                </a:solidFill>
              </a:rPr>
              <a:t>sklearn: xgboost</a:t>
            </a:r>
          </a:p>
        </p:txBody>
      </p:sp>
    </p:spTree>
    <p:extLst>
      <p:ext uri="{BB962C8B-B14F-4D97-AF65-F5344CB8AC3E}">
        <p14:creationId xmlns:p14="http://schemas.microsoft.com/office/powerpoint/2010/main" val="888691984"/>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1974216-E37F-438F-DE31-F52F9620BA04}"/>
              </a:ext>
            </a:extLst>
          </p:cNvPr>
          <p:cNvSpPr/>
          <p:nvPr/>
        </p:nvSpPr>
        <p:spPr>
          <a:xfrm>
            <a:off x="226143" y="1567002"/>
            <a:ext cx="6017342" cy="338554"/>
          </a:xfrm>
          <a:prstGeom prst="rect">
            <a:avLst/>
          </a:prstGeom>
        </p:spPr>
        <p:txBody>
          <a:bodyPr wrap="square">
            <a:spAutoFit/>
          </a:bodyPr>
          <a:lstStyle/>
          <a:p>
            <a:r>
              <a:rPr lang="en-US" sz="1600"/>
              <a:t>model.fit(X</a:t>
            </a:r>
            <a:r>
              <a:rPr lang="en-US" sz="1600" baseline="-25000"/>
              <a:t>train</a:t>
            </a:r>
            <a:r>
              <a:rPr lang="en-US" sz="1600"/>
              <a:t>, Y</a:t>
            </a:r>
            <a:r>
              <a:rPr lang="en-US" sz="1600" baseline="-25000"/>
              <a:t>train</a:t>
            </a:r>
            <a:r>
              <a:rPr lang="en-US" sz="1600"/>
              <a:t>,)				fits model	</a:t>
            </a:r>
          </a:p>
        </p:txBody>
      </p:sp>
      <p:sp>
        <p:nvSpPr>
          <p:cNvPr id="6" name="Rectangle 5">
            <a:extLst>
              <a:ext uri="{FF2B5EF4-FFF2-40B4-BE49-F238E27FC236}">
                <a16:creationId xmlns:a16="http://schemas.microsoft.com/office/drawing/2014/main" id="{6E1BF75E-321E-3F1B-C65E-CE40A15B1E46}"/>
              </a:ext>
            </a:extLst>
          </p:cNvPr>
          <p:cNvSpPr/>
          <p:nvPr/>
        </p:nvSpPr>
        <p:spPr>
          <a:xfrm>
            <a:off x="226142" y="2484293"/>
            <a:ext cx="11359325" cy="584775"/>
          </a:xfrm>
          <a:prstGeom prst="rect">
            <a:avLst/>
          </a:prstGeom>
        </p:spPr>
        <p:txBody>
          <a:bodyPr wrap="square">
            <a:spAutoFit/>
          </a:bodyPr>
          <a:lstStyle/>
          <a:p>
            <a:r>
              <a:rPr lang="en-US" sz="1600"/>
              <a:t>model.predict(X</a:t>
            </a:r>
            <a:r>
              <a:rPr lang="en-US" sz="1600" baseline="-25000"/>
              <a:t>test</a:t>
            </a:r>
            <a:r>
              <a:rPr lang="en-US" sz="1600"/>
              <a:t>)				outputs value, Y</a:t>
            </a:r>
            <a:r>
              <a:rPr lang="en-US" sz="1600" baseline="-25000"/>
              <a:t>pred</a:t>
            </a:r>
            <a:r>
              <a:rPr lang="en-US" sz="1600"/>
              <a:t>, of DecisionTree fit evaluated at X</a:t>
            </a:r>
            <a:r>
              <a:rPr lang="en-US" sz="1600" baseline="-25000"/>
              <a:t>test</a:t>
            </a:r>
            <a:r>
              <a:rPr lang="en-US" sz="1600"/>
              <a:t>.  Seems that</a:t>
            </a:r>
          </a:p>
          <a:p>
            <a:r>
              <a:rPr lang="en-US" sz="1600"/>
              <a:t>					X</a:t>
            </a:r>
            <a:r>
              <a:rPr lang="en-US" sz="1600" baseline="-25000"/>
              <a:t>test</a:t>
            </a:r>
            <a:r>
              <a:rPr lang="en-US" sz="1600"/>
              <a:t> must be dataframe type.  And if X</a:t>
            </a:r>
            <a:r>
              <a:rPr lang="en-US" sz="1600" baseline="-25000"/>
              <a:t>test</a:t>
            </a:r>
            <a:r>
              <a:rPr lang="en-US" sz="1600"/>
              <a:t> has multiple rows, then Y</a:t>
            </a:r>
            <a:r>
              <a:rPr lang="en-US" sz="1600" baseline="-25000"/>
              <a:t>pred</a:t>
            </a:r>
            <a:r>
              <a:rPr lang="en-US" sz="1600"/>
              <a:t> will too.  </a:t>
            </a:r>
          </a:p>
        </p:txBody>
      </p:sp>
      <p:sp>
        <p:nvSpPr>
          <p:cNvPr id="4" name="Rectangle 3">
            <a:extLst>
              <a:ext uri="{FF2B5EF4-FFF2-40B4-BE49-F238E27FC236}">
                <a16:creationId xmlns:a16="http://schemas.microsoft.com/office/drawing/2014/main" id="{540BA800-4237-8C72-9B44-470B07770CA1}"/>
              </a:ext>
            </a:extLst>
          </p:cNvPr>
          <p:cNvSpPr/>
          <p:nvPr/>
        </p:nvSpPr>
        <p:spPr>
          <a:xfrm>
            <a:off x="226141" y="3507437"/>
            <a:ext cx="11670583" cy="338554"/>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R</a:t>
            </a:r>
            <a:r>
              <a:rPr lang="en-US" sz="1600" baseline="30000"/>
              <a:t>2</a:t>
            </a:r>
            <a:r>
              <a:rPr lang="en-US" sz="1600"/>
              <a:t> score.  Can also using training data to see how well the model fits </a:t>
            </a:r>
            <a:r>
              <a:rPr lang="en-US" sz="1600" i="1"/>
              <a:t>that</a:t>
            </a:r>
            <a:r>
              <a:rPr lang="en-US" sz="1600"/>
              <a:t>.</a:t>
            </a:r>
          </a:p>
        </p:txBody>
      </p:sp>
      <p:sp>
        <p:nvSpPr>
          <p:cNvPr id="3" name="Rectangle 2">
            <a:extLst>
              <a:ext uri="{FF2B5EF4-FFF2-40B4-BE49-F238E27FC236}">
                <a16:creationId xmlns:a16="http://schemas.microsoft.com/office/drawing/2014/main" id="{00850015-1872-B378-952E-40F3BD9A1E4A}"/>
              </a:ext>
            </a:extLst>
          </p:cNvPr>
          <p:cNvSpPr/>
          <p:nvPr/>
        </p:nvSpPr>
        <p:spPr>
          <a:xfrm>
            <a:off x="4586747" y="133845"/>
            <a:ext cx="2276329" cy="461665"/>
          </a:xfrm>
          <a:prstGeom prst="rect">
            <a:avLst/>
          </a:prstGeom>
        </p:spPr>
        <p:txBody>
          <a:bodyPr wrap="none">
            <a:spAutoFit/>
          </a:bodyPr>
          <a:lstStyle/>
          <a:p>
            <a:r>
              <a:rPr lang="en-US" sz="2400" b="1" u="sng">
                <a:solidFill>
                  <a:srgbClr val="0066FF"/>
                </a:solidFill>
              </a:rPr>
              <a:t>sklearn: xgboost</a:t>
            </a:r>
          </a:p>
        </p:txBody>
      </p:sp>
      <p:sp>
        <p:nvSpPr>
          <p:cNvPr id="2" name="Rectangle 1">
            <a:extLst>
              <a:ext uri="{FF2B5EF4-FFF2-40B4-BE49-F238E27FC236}">
                <a16:creationId xmlns:a16="http://schemas.microsoft.com/office/drawing/2014/main" id="{C25064CD-1BEF-A7A2-F2FF-117A4EBF5941}"/>
              </a:ext>
            </a:extLst>
          </p:cNvPr>
          <p:cNvSpPr/>
          <p:nvPr/>
        </p:nvSpPr>
        <p:spPr>
          <a:xfrm>
            <a:off x="226141" y="4378561"/>
            <a:ext cx="11359324" cy="584775"/>
          </a:xfrm>
          <a:prstGeom prst="rect">
            <a:avLst/>
          </a:prstGeom>
        </p:spPr>
        <p:txBody>
          <a:bodyPr wrap="square">
            <a:spAutoFit/>
          </a:bodyPr>
          <a:lstStyle/>
          <a:p>
            <a:r>
              <a:rPr lang="en-US" sz="1600"/>
              <a:t>model.feature_importances_		outputs an array of features (enumerated from 0 to n) vs. their importances.  probably best</a:t>
            </a:r>
          </a:p>
          <a:p>
            <a:r>
              <a:rPr lang="en-US" sz="1600"/>
              <a:t>				to convert this array to a pandas.Series, and index it via the dataframe’s column names.</a:t>
            </a:r>
          </a:p>
        </p:txBody>
      </p:sp>
    </p:spTree>
    <p:extLst>
      <p:ext uri="{BB962C8B-B14F-4D97-AF65-F5344CB8AC3E}">
        <p14:creationId xmlns:p14="http://schemas.microsoft.com/office/powerpoint/2010/main" val="38558124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C66AB078-3AEA-E848-801D-2C05E5343F5F}"/>
              </a:ext>
            </a:extLst>
          </p:cNvPr>
          <p:cNvSpPr/>
          <p:nvPr/>
        </p:nvSpPr>
        <p:spPr>
          <a:xfrm>
            <a:off x="401369" y="6056132"/>
            <a:ext cx="11031458" cy="584775"/>
          </a:xfrm>
          <a:prstGeom prst="rect">
            <a:avLst/>
          </a:prstGeom>
        </p:spPr>
        <p:txBody>
          <a:bodyPr wrap="square">
            <a:spAutoFit/>
          </a:bodyPr>
          <a:lstStyle/>
          <a:p>
            <a:r>
              <a:rPr lang="en-US" sz="1600"/>
              <a:t>scale(X)				returns X with all elements replaced with Z-value: Z[i] = (X[i]-mean)/std.dev, just like 				the guy above.  Note returns a numpy.array.</a:t>
            </a:r>
          </a:p>
        </p:txBody>
      </p:sp>
      <p:sp>
        <p:nvSpPr>
          <p:cNvPr id="29" name="TextBox 28">
            <a:extLst>
              <a:ext uri="{FF2B5EF4-FFF2-40B4-BE49-F238E27FC236}">
                <a16:creationId xmlns:a16="http://schemas.microsoft.com/office/drawing/2014/main" id="{F2BB8A47-F690-0120-4EB0-BA1539B437F1}"/>
              </a:ext>
            </a:extLst>
          </p:cNvPr>
          <p:cNvSpPr txBox="1"/>
          <p:nvPr/>
        </p:nvSpPr>
        <p:spPr>
          <a:xfrm>
            <a:off x="376242" y="5662297"/>
            <a:ext cx="4436787" cy="338554"/>
          </a:xfrm>
          <a:prstGeom prst="rect">
            <a:avLst/>
          </a:prstGeom>
          <a:noFill/>
        </p:spPr>
        <p:txBody>
          <a:bodyPr wrap="square">
            <a:spAutoFit/>
          </a:bodyPr>
          <a:lstStyle/>
          <a:p>
            <a:r>
              <a:rPr lang="en-US" sz="1600" b="1"/>
              <a:t>from sklearn.preprocessing import scale</a:t>
            </a:r>
          </a:p>
        </p:txBody>
      </p:sp>
      <p:sp>
        <p:nvSpPr>
          <p:cNvPr id="6" name="TextBox 5">
            <a:extLst>
              <a:ext uri="{FF2B5EF4-FFF2-40B4-BE49-F238E27FC236}">
                <a16:creationId xmlns:a16="http://schemas.microsoft.com/office/drawing/2014/main" id="{3EF0529D-B838-D45D-5C57-5054EE0AB0EB}"/>
              </a:ext>
            </a:extLst>
          </p:cNvPr>
          <p:cNvSpPr txBox="1"/>
          <p:nvPr/>
        </p:nvSpPr>
        <p:spPr>
          <a:xfrm>
            <a:off x="401369" y="5268462"/>
            <a:ext cx="3094827" cy="338554"/>
          </a:xfrm>
          <a:prstGeom prst="rect">
            <a:avLst/>
          </a:prstGeom>
          <a:noFill/>
        </p:spPr>
        <p:txBody>
          <a:bodyPr wrap="square" rtlCol="0">
            <a:spAutoFit/>
          </a:bodyPr>
          <a:lstStyle/>
          <a:p>
            <a:r>
              <a:rPr lang="en-US" sz="1600"/>
              <a:t>Another option for Z-scaling is:</a:t>
            </a:r>
          </a:p>
        </p:txBody>
      </p:sp>
      <p:sp>
        <p:nvSpPr>
          <p:cNvPr id="2" name="Rectangle 1">
            <a:extLst>
              <a:ext uri="{FF2B5EF4-FFF2-40B4-BE49-F238E27FC236}">
                <a16:creationId xmlns:a16="http://schemas.microsoft.com/office/drawing/2014/main" id="{967D5A15-4044-0DD9-A88B-616ED73E7269}"/>
              </a:ext>
            </a:extLst>
          </p:cNvPr>
          <p:cNvSpPr/>
          <p:nvPr/>
        </p:nvSpPr>
        <p:spPr>
          <a:xfrm>
            <a:off x="401368" y="2239592"/>
            <a:ext cx="11459057" cy="1077218"/>
          </a:xfrm>
          <a:prstGeom prst="rect">
            <a:avLst/>
          </a:prstGeom>
        </p:spPr>
        <p:txBody>
          <a:bodyPr wrap="square">
            <a:spAutoFit/>
          </a:bodyPr>
          <a:lstStyle/>
          <a:p>
            <a:r>
              <a:rPr lang="en-US" sz="1600"/>
              <a:t>scaler.fit_transform(X_train)		returns X_train with all elements replaced with Z-value: Z[i] = (X_train[i]-mean)/std.dev.  If</a:t>
            </a:r>
          </a:p>
          <a:p>
            <a:r>
              <a:rPr lang="en-US" sz="1600"/>
              <a:t>				X_train is a list of lists, then it will scale it for each </a:t>
            </a:r>
            <a:r>
              <a:rPr lang="en-US" sz="1600" i="1"/>
              <a:t>column</a:t>
            </a:r>
            <a:r>
              <a:rPr lang="en-US" sz="1600"/>
              <a:t> individually.  Even if X_train is only</a:t>
            </a:r>
          </a:p>
          <a:p>
            <a:r>
              <a:rPr lang="en-US" sz="1600"/>
              <a:t>				one list, it seems it must be entered as a list of lists, i.e., as column vector.  This is often used</a:t>
            </a:r>
          </a:p>
          <a:p>
            <a:r>
              <a:rPr lang="en-US" sz="1600"/>
              <a:t>				on training data.  Returns a numpy array thing.</a:t>
            </a:r>
          </a:p>
        </p:txBody>
      </p:sp>
      <p:sp>
        <p:nvSpPr>
          <p:cNvPr id="4" name="Rectangle 3">
            <a:extLst>
              <a:ext uri="{FF2B5EF4-FFF2-40B4-BE49-F238E27FC236}">
                <a16:creationId xmlns:a16="http://schemas.microsoft.com/office/drawing/2014/main" id="{73683835-35B7-5CC8-5D1F-A4538C5FE015}"/>
              </a:ext>
            </a:extLst>
          </p:cNvPr>
          <p:cNvSpPr/>
          <p:nvPr/>
        </p:nvSpPr>
        <p:spPr>
          <a:xfrm>
            <a:off x="401369" y="1751737"/>
            <a:ext cx="8503260" cy="338554"/>
          </a:xfrm>
          <a:prstGeom prst="rect">
            <a:avLst/>
          </a:prstGeom>
        </p:spPr>
        <p:txBody>
          <a:bodyPr wrap="square">
            <a:spAutoFit/>
          </a:bodyPr>
          <a:lstStyle/>
          <a:p>
            <a:r>
              <a:rPr lang="en-US" sz="1600"/>
              <a:t>scaler = StandardScaler()		creates scaling object with which you can scale data</a:t>
            </a:r>
          </a:p>
        </p:txBody>
      </p:sp>
      <p:sp>
        <p:nvSpPr>
          <p:cNvPr id="7" name="TextBox 6">
            <a:extLst>
              <a:ext uri="{FF2B5EF4-FFF2-40B4-BE49-F238E27FC236}">
                <a16:creationId xmlns:a16="http://schemas.microsoft.com/office/drawing/2014/main" id="{4D2BA9AA-F9E6-4589-AB9B-0843798D4067}"/>
              </a:ext>
            </a:extLst>
          </p:cNvPr>
          <p:cNvSpPr txBox="1"/>
          <p:nvPr/>
        </p:nvSpPr>
        <p:spPr>
          <a:xfrm>
            <a:off x="367784" y="1428781"/>
            <a:ext cx="4436787" cy="338554"/>
          </a:xfrm>
          <a:prstGeom prst="rect">
            <a:avLst/>
          </a:prstGeom>
          <a:noFill/>
        </p:spPr>
        <p:txBody>
          <a:bodyPr wrap="square">
            <a:spAutoFit/>
          </a:bodyPr>
          <a:lstStyle/>
          <a:p>
            <a:r>
              <a:rPr lang="en-US" sz="1600" b="1"/>
              <a:t>from sklearn.preprocessing import StandardScaler</a:t>
            </a:r>
          </a:p>
        </p:txBody>
      </p:sp>
      <p:sp>
        <p:nvSpPr>
          <p:cNvPr id="11" name="TextBox 10">
            <a:extLst>
              <a:ext uri="{FF2B5EF4-FFF2-40B4-BE49-F238E27FC236}">
                <a16:creationId xmlns:a16="http://schemas.microsoft.com/office/drawing/2014/main" id="{0EE6005F-8C0B-140D-4FE3-A68331C8C2D3}"/>
              </a:ext>
            </a:extLst>
          </p:cNvPr>
          <p:cNvSpPr txBox="1"/>
          <p:nvPr/>
        </p:nvSpPr>
        <p:spPr>
          <a:xfrm>
            <a:off x="376242" y="949926"/>
            <a:ext cx="6909461" cy="338554"/>
          </a:xfrm>
          <a:prstGeom prst="rect">
            <a:avLst/>
          </a:prstGeom>
          <a:noFill/>
        </p:spPr>
        <p:txBody>
          <a:bodyPr wrap="square" rtlCol="0">
            <a:spAutoFit/>
          </a:bodyPr>
          <a:lstStyle/>
          <a:p>
            <a:r>
              <a:rPr lang="en-US" sz="1600"/>
              <a:t>Often need to scale data, i.e., do Z-transform kind of scaling.  Can do this via:</a:t>
            </a:r>
          </a:p>
        </p:txBody>
      </p:sp>
      <p:sp>
        <p:nvSpPr>
          <p:cNvPr id="12" name="Rectangle 11">
            <a:extLst>
              <a:ext uri="{FF2B5EF4-FFF2-40B4-BE49-F238E27FC236}">
                <a16:creationId xmlns:a16="http://schemas.microsoft.com/office/drawing/2014/main" id="{A7DE6D94-B95B-805E-D3AC-8F0C1111AD26}"/>
              </a:ext>
            </a:extLst>
          </p:cNvPr>
          <p:cNvSpPr/>
          <p:nvPr/>
        </p:nvSpPr>
        <p:spPr>
          <a:xfrm>
            <a:off x="401369" y="4415642"/>
            <a:ext cx="11459056" cy="584775"/>
          </a:xfrm>
          <a:prstGeom prst="rect">
            <a:avLst/>
          </a:prstGeom>
        </p:spPr>
        <p:txBody>
          <a:bodyPr wrap="square">
            <a:spAutoFit/>
          </a:bodyPr>
          <a:lstStyle/>
          <a:p>
            <a:r>
              <a:rPr lang="en-US" sz="1600"/>
              <a:t>scaler.inverse_transform(Z)		returns inverse transform of Z (which needs to be in form of numpy array), i.e., returns X</a:t>
            </a:r>
          </a:p>
          <a:p>
            <a:r>
              <a:rPr lang="en-US" sz="1600"/>
              <a:t>				basically, which will also be in form of numpy array.</a:t>
            </a:r>
          </a:p>
        </p:txBody>
      </p:sp>
      <p:sp>
        <p:nvSpPr>
          <p:cNvPr id="5" name="Rectangle 4">
            <a:extLst>
              <a:ext uri="{FF2B5EF4-FFF2-40B4-BE49-F238E27FC236}">
                <a16:creationId xmlns:a16="http://schemas.microsoft.com/office/drawing/2014/main" id="{565B47EA-DB0D-95C6-908E-E9B43705DBA8}"/>
              </a:ext>
            </a:extLst>
          </p:cNvPr>
          <p:cNvSpPr/>
          <p:nvPr/>
        </p:nvSpPr>
        <p:spPr>
          <a:xfrm>
            <a:off x="401368" y="3584855"/>
            <a:ext cx="11459057" cy="584775"/>
          </a:xfrm>
          <a:prstGeom prst="rect">
            <a:avLst/>
          </a:prstGeom>
        </p:spPr>
        <p:txBody>
          <a:bodyPr wrap="square">
            <a:spAutoFit/>
          </a:bodyPr>
          <a:lstStyle/>
          <a:p>
            <a:r>
              <a:rPr lang="en-US" sz="1600"/>
              <a:t>scaler.transform(X_test)		returns X_test scaled according to the transformer fit to X_train.  X_train and X_test </a:t>
            </a:r>
            <a:r>
              <a:rPr lang="en-US" sz="1600" i="1"/>
              <a:t>can</a:t>
            </a:r>
            <a:r>
              <a:rPr lang="en-US" sz="1600"/>
              <a:t> be</a:t>
            </a:r>
          </a:p>
          <a:p>
            <a:r>
              <a:rPr lang="en-US" sz="1600"/>
              <a:t>				same. </a:t>
            </a:r>
          </a:p>
        </p:txBody>
      </p:sp>
      <p:sp>
        <p:nvSpPr>
          <p:cNvPr id="8" name="Rectangle 7">
            <a:extLst>
              <a:ext uri="{FF2B5EF4-FFF2-40B4-BE49-F238E27FC236}">
                <a16:creationId xmlns:a16="http://schemas.microsoft.com/office/drawing/2014/main" id="{ED5ADAD7-86EB-7A66-DDF7-B9440C45D178}"/>
              </a:ext>
            </a:extLst>
          </p:cNvPr>
          <p:cNvSpPr/>
          <p:nvPr/>
        </p:nvSpPr>
        <p:spPr>
          <a:xfrm>
            <a:off x="4373007" y="99038"/>
            <a:ext cx="2130520" cy="461665"/>
          </a:xfrm>
          <a:prstGeom prst="rect">
            <a:avLst/>
          </a:prstGeom>
        </p:spPr>
        <p:txBody>
          <a:bodyPr wrap="none">
            <a:spAutoFit/>
          </a:bodyPr>
          <a:lstStyle/>
          <a:p>
            <a:r>
              <a:rPr lang="en-US" sz="2400" b="1" u="sng">
                <a:solidFill>
                  <a:srgbClr val="7030A0"/>
                </a:solidFill>
              </a:rPr>
              <a:t>sklearn: scaling</a:t>
            </a:r>
          </a:p>
        </p:txBody>
      </p:sp>
    </p:spTree>
    <p:extLst>
      <p:ext uri="{BB962C8B-B14F-4D97-AF65-F5344CB8AC3E}">
        <p14:creationId xmlns:p14="http://schemas.microsoft.com/office/powerpoint/2010/main" val="115961013"/>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46D15B-F379-C8A5-811A-2F893610095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B51B6FE9-42A0-DBF4-8C44-943D7BD97065}"/>
              </a:ext>
            </a:extLst>
          </p:cNvPr>
          <p:cNvSpPr/>
          <p:nvPr/>
        </p:nvSpPr>
        <p:spPr>
          <a:xfrm>
            <a:off x="4330563" y="197452"/>
            <a:ext cx="2276329" cy="461665"/>
          </a:xfrm>
          <a:prstGeom prst="rect">
            <a:avLst/>
          </a:prstGeom>
        </p:spPr>
        <p:txBody>
          <a:bodyPr wrap="none">
            <a:spAutoFit/>
          </a:bodyPr>
          <a:lstStyle/>
          <a:p>
            <a:r>
              <a:rPr lang="en-US" sz="2400" b="1" u="sng">
                <a:solidFill>
                  <a:srgbClr val="0066FF"/>
                </a:solidFill>
              </a:rPr>
              <a:t>sklearn: xgboost</a:t>
            </a:r>
          </a:p>
        </p:txBody>
      </p:sp>
      <p:sp>
        <p:nvSpPr>
          <p:cNvPr id="7" name="TextBox 6">
            <a:extLst>
              <a:ext uri="{FF2B5EF4-FFF2-40B4-BE49-F238E27FC236}">
                <a16:creationId xmlns:a16="http://schemas.microsoft.com/office/drawing/2014/main" id="{509A2E41-68DE-09A7-98A9-802FB0418DE5}"/>
              </a:ext>
            </a:extLst>
          </p:cNvPr>
          <p:cNvSpPr txBox="1"/>
          <p:nvPr/>
        </p:nvSpPr>
        <p:spPr>
          <a:xfrm>
            <a:off x="174261" y="810930"/>
            <a:ext cx="5483589" cy="338554"/>
          </a:xfrm>
          <a:prstGeom prst="rect">
            <a:avLst/>
          </a:prstGeom>
          <a:noFill/>
        </p:spPr>
        <p:txBody>
          <a:bodyPr wrap="square" rtlCol="0">
            <a:spAutoFit/>
          </a:bodyPr>
          <a:lstStyle/>
          <a:p>
            <a:r>
              <a:rPr lang="en-US" sz="1600"/>
              <a:t>sgboost has its own methods for training, cross validation, etc.  </a:t>
            </a:r>
          </a:p>
        </p:txBody>
      </p:sp>
      <p:sp>
        <p:nvSpPr>
          <p:cNvPr id="2" name="TextBox 1">
            <a:extLst>
              <a:ext uri="{FF2B5EF4-FFF2-40B4-BE49-F238E27FC236}">
                <a16:creationId xmlns:a16="http://schemas.microsoft.com/office/drawing/2014/main" id="{FC3EFD44-851D-64BF-F965-B8313BC4E020}"/>
              </a:ext>
            </a:extLst>
          </p:cNvPr>
          <p:cNvSpPr txBox="1"/>
          <p:nvPr/>
        </p:nvSpPr>
        <p:spPr>
          <a:xfrm>
            <a:off x="174261" y="1307764"/>
            <a:ext cx="8360139" cy="338554"/>
          </a:xfrm>
          <a:prstGeom prst="rect">
            <a:avLst/>
          </a:prstGeom>
          <a:noFill/>
        </p:spPr>
        <p:txBody>
          <a:bodyPr wrap="square" rtlCol="0">
            <a:spAutoFit/>
          </a:bodyPr>
          <a:lstStyle/>
          <a:p>
            <a:r>
              <a:rPr lang="en-US" sz="1600"/>
              <a:t>xgboost.cv(dtrain = dmatrix, params = dictionary, nfold = n, metrics = “metric’, to_pandas = True) </a:t>
            </a:r>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DB23E952-FEFA-3D1A-9E2A-61BE9904FFC6}"/>
                  </a:ext>
                </a:extLst>
              </p14:cNvPr>
              <p14:cNvContentPartPr/>
              <p14:nvPr/>
            </p14:nvContentPartPr>
            <p14:xfrm>
              <a:off x="7594507" y="1564939"/>
              <a:ext cx="1314720" cy="357757"/>
            </p14:xfrm>
          </p:contentPart>
        </mc:Choice>
        <mc:Fallback xmlns="">
          <p:pic>
            <p:nvPicPr>
              <p:cNvPr id="4" name="Ink 3">
                <a:extLst>
                  <a:ext uri="{FF2B5EF4-FFF2-40B4-BE49-F238E27FC236}">
                    <a16:creationId xmlns:a16="http://schemas.microsoft.com/office/drawing/2014/main" id="{DB23E952-FEFA-3D1A-9E2A-61BE9904FFC6}"/>
                  </a:ext>
                </a:extLst>
              </p:cNvPr>
              <p:cNvPicPr/>
              <p:nvPr/>
            </p:nvPicPr>
            <p:blipFill>
              <a:blip r:embed="rId4"/>
              <a:stretch>
                <a:fillRect/>
              </a:stretch>
            </p:blipFill>
            <p:spPr>
              <a:xfrm>
                <a:off x="7588387" y="1558820"/>
                <a:ext cx="1326960" cy="369994"/>
              </a:xfrm>
              <a:prstGeom prst="rect">
                <a:avLst/>
              </a:prstGeom>
            </p:spPr>
          </p:pic>
        </mc:Fallback>
      </mc:AlternateContent>
      <p:sp>
        <p:nvSpPr>
          <p:cNvPr id="5" name="TextBox 4">
            <a:extLst>
              <a:ext uri="{FF2B5EF4-FFF2-40B4-BE49-F238E27FC236}">
                <a16:creationId xmlns:a16="http://schemas.microsoft.com/office/drawing/2014/main" id="{ABEF7FCB-C78B-958A-E4EB-7D44850CC73E}"/>
              </a:ext>
            </a:extLst>
          </p:cNvPr>
          <p:cNvSpPr txBox="1"/>
          <p:nvPr/>
        </p:nvSpPr>
        <p:spPr>
          <a:xfrm>
            <a:off x="697109" y="1998688"/>
            <a:ext cx="11137808" cy="2554545"/>
          </a:xfrm>
          <a:prstGeom prst="rect">
            <a:avLst/>
          </a:prstGeom>
          <a:noFill/>
        </p:spPr>
        <p:txBody>
          <a:bodyPr wrap="square" rtlCol="0">
            <a:spAutoFit/>
          </a:bodyPr>
          <a:lstStyle/>
          <a:p>
            <a:r>
              <a:rPr lang="en-US" sz="1600" b="1"/>
              <a:t>dtrain</a:t>
            </a:r>
            <a:r>
              <a:rPr lang="en-US" sz="1600"/>
              <a:t> = dmatrix is a special datatype I guess, that stores the training data.  dmatrix = xgboost.DMatrix(data = X,label = y).  Actually, I think you’d put all your data in there, as its doing cross validation.</a:t>
            </a:r>
          </a:p>
          <a:p>
            <a:r>
              <a:rPr lang="en-US" sz="1600" b="1"/>
              <a:t>params</a:t>
            </a:r>
            <a:r>
              <a:rPr lang="en-US" sz="1600"/>
              <a:t> is a dictionary that stores the xgboost hyperparameters, e.g., </a:t>
            </a:r>
            <a:r>
              <a:rPr lang="en-US" sz="1600" i="1"/>
              <a:t>params = {“objective”:”loss_function”, “eta”: learnring_rate, “lambda”: L2 reg #, “alpha”: L1 reg #, “max_depth” = depth, “subsample” = r (fraction of rows sampled per leaf?), “colsample_by_tree” = q (fractionof columns sampled per tree)}</a:t>
            </a:r>
          </a:p>
          <a:p>
            <a:r>
              <a:rPr lang="en-US" sz="1600" b="1"/>
              <a:t>num_boost_round </a:t>
            </a:r>
            <a:r>
              <a:rPr lang="en-US" sz="1600"/>
              <a:t>= n_est specifies the number of estimators..</a:t>
            </a:r>
          </a:p>
          <a:p>
            <a:r>
              <a:rPr lang="en-US" sz="1600" b="1"/>
              <a:t>nfold</a:t>
            </a:r>
            <a:r>
              <a:rPr lang="en-US" sz="1600"/>
              <a:t> is self-explanatory.  </a:t>
            </a:r>
          </a:p>
          <a:p>
            <a:r>
              <a:rPr lang="en-US" sz="1600" b="1"/>
              <a:t>metrics</a:t>
            </a:r>
            <a:r>
              <a:rPr lang="en-US" sz="1600"/>
              <a:t> is the metric you want to evaluate the fit on.  Guess it can be “rmse”, “auc”, etc.  </a:t>
            </a:r>
          </a:p>
          <a:p>
            <a:r>
              <a:rPr lang="en-US" sz="1600" b="1"/>
              <a:t>early_stopping_rounds </a:t>
            </a:r>
            <a:r>
              <a:rPr lang="en-US" sz="1600"/>
              <a:t>= max number rounds will continue to go looking for improvement in metrics.  </a:t>
            </a:r>
          </a:p>
          <a:p>
            <a:r>
              <a:rPr lang="en-US" sz="1600" b="1"/>
              <a:t>to_pandas </a:t>
            </a:r>
            <a:r>
              <a:rPr lang="en-US" sz="1600"/>
              <a:t>would convert the results to a pandas dataframe if True.  </a:t>
            </a:r>
          </a:p>
        </p:txBody>
      </p:sp>
      <p:pic>
        <p:nvPicPr>
          <p:cNvPr id="30" name="Picture 29">
            <a:extLst>
              <a:ext uri="{FF2B5EF4-FFF2-40B4-BE49-F238E27FC236}">
                <a16:creationId xmlns:a16="http://schemas.microsoft.com/office/drawing/2014/main" id="{FFA5C024-1916-8D06-8F1F-E2921C289B73}"/>
              </a:ext>
            </a:extLst>
          </p:cNvPr>
          <p:cNvPicPr>
            <a:picLocks noChangeAspect="1"/>
          </p:cNvPicPr>
          <p:nvPr/>
        </p:nvPicPr>
        <p:blipFill>
          <a:blip r:embed="rId5"/>
          <a:stretch>
            <a:fillRect/>
          </a:stretch>
        </p:blipFill>
        <p:spPr>
          <a:xfrm>
            <a:off x="780338" y="4826619"/>
            <a:ext cx="8030287" cy="840553"/>
          </a:xfrm>
          <a:prstGeom prst="rect">
            <a:avLst/>
          </a:prstGeom>
        </p:spPr>
      </p:pic>
      <p:pic>
        <p:nvPicPr>
          <p:cNvPr id="31" name="Picture 30">
            <a:extLst>
              <a:ext uri="{FF2B5EF4-FFF2-40B4-BE49-F238E27FC236}">
                <a16:creationId xmlns:a16="http://schemas.microsoft.com/office/drawing/2014/main" id="{7E167868-9412-D278-52CE-240A58D69F63}"/>
              </a:ext>
            </a:extLst>
          </p:cNvPr>
          <p:cNvPicPr>
            <a:picLocks noChangeAspect="1"/>
          </p:cNvPicPr>
          <p:nvPr/>
        </p:nvPicPr>
        <p:blipFill>
          <a:blip r:embed="rId6"/>
          <a:stretch>
            <a:fillRect/>
          </a:stretch>
        </p:blipFill>
        <p:spPr>
          <a:xfrm>
            <a:off x="780338" y="5857182"/>
            <a:ext cx="3677397" cy="817926"/>
          </a:xfrm>
          <a:prstGeom prst="rect">
            <a:avLst/>
          </a:prstGeom>
        </p:spPr>
      </p:pic>
    </p:spTree>
    <p:extLst>
      <p:ext uri="{BB962C8B-B14F-4D97-AF65-F5344CB8AC3E}">
        <p14:creationId xmlns:p14="http://schemas.microsoft.com/office/powerpoint/2010/main" val="1585478964"/>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82C693-816A-000B-9057-A724ACEFB441}"/>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2B625EE6-B0C2-CFA9-4AFB-E3DF6D97551D}"/>
              </a:ext>
            </a:extLst>
          </p:cNvPr>
          <p:cNvSpPr/>
          <p:nvPr/>
        </p:nvSpPr>
        <p:spPr>
          <a:xfrm>
            <a:off x="4330563" y="197452"/>
            <a:ext cx="2276329" cy="461665"/>
          </a:xfrm>
          <a:prstGeom prst="rect">
            <a:avLst/>
          </a:prstGeom>
        </p:spPr>
        <p:txBody>
          <a:bodyPr wrap="none">
            <a:spAutoFit/>
          </a:bodyPr>
          <a:lstStyle/>
          <a:p>
            <a:r>
              <a:rPr lang="en-US" sz="2400" b="1" u="sng">
                <a:solidFill>
                  <a:srgbClr val="0066FF"/>
                </a:solidFill>
              </a:rPr>
              <a:t>sklearn: xgboost</a:t>
            </a:r>
          </a:p>
        </p:txBody>
      </p:sp>
      <p:sp>
        <p:nvSpPr>
          <p:cNvPr id="7" name="TextBox 6">
            <a:extLst>
              <a:ext uri="{FF2B5EF4-FFF2-40B4-BE49-F238E27FC236}">
                <a16:creationId xmlns:a16="http://schemas.microsoft.com/office/drawing/2014/main" id="{C0E02B81-A157-9FFD-5506-585F2EA3AA1B}"/>
              </a:ext>
            </a:extLst>
          </p:cNvPr>
          <p:cNvSpPr txBox="1"/>
          <p:nvPr/>
        </p:nvSpPr>
        <p:spPr>
          <a:xfrm>
            <a:off x="333054" y="2873892"/>
            <a:ext cx="10479571" cy="338554"/>
          </a:xfrm>
          <a:prstGeom prst="rect">
            <a:avLst/>
          </a:prstGeom>
          <a:noFill/>
        </p:spPr>
        <p:txBody>
          <a:bodyPr wrap="square" rtlCol="0">
            <a:spAutoFit/>
          </a:bodyPr>
          <a:lstStyle/>
          <a:p>
            <a:r>
              <a:rPr lang="en-US" sz="1600"/>
              <a:t>Now let’s look at drawing a tree.  sklearn has a method we can use.  But looks like we need to install, and import, </a:t>
            </a:r>
            <a:r>
              <a:rPr lang="en-US" sz="1600" b="1"/>
              <a:t>graphviz.  </a:t>
            </a:r>
            <a:endParaRPr lang="en-US" sz="1600"/>
          </a:p>
        </p:txBody>
      </p:sp>
      <p:sp>
        <p:nvSpPr>
          <p:cNvPr id="6" name="TextBox 5">
            <a:extLst>
              <a:ext uri="{FF2B5EF4-FFF2-40B4-BE49-F238E27FC236}">
                <a16:creationId xmlns:a16="http://schemas.microsoft.com/office/drawing/2014/main" id="{B8409768-29CD-0B13-7474-8B76DC19563E}"/>
              </a:ext>
            </a:extLst>
          </p:cNvPr>
          <p:cNvSpPr txBox="1"/>
          <p:nvPr/>
        </p:nvSpPr>
        <p:spPr>
          <a:xfrm>
            <a:off x="333054" y="3467939"/>
            <a:ext cx="3648396" cy="338554"/>
          </a:xfrm>
          <a:prstGeom prst="rect">
            <a:avLst/>
          </a:prstGeom>
          <a:noFill/>
        </p:spPr>
        <p:txBody>
          <a:bodyPr wrap="square" rtlCol="0">
            <a:spAutoFit/>
          </a:bodyPr>
          <a:lstStyle/>
          <a:p>
            <a:r>
              <a:rPr lang="en-US" sz="1600"/>
              <a:t>xgboost.plot_tree(model, num_trees = #)</a:t>
            </a:r>
          </a:p>
        </p:txBody>
      </p:sp>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8B743679-3B30-52FE-9FAB-BAAB3F3846CD}"/>
                  </a:ext>
                </a:extLst>
              </p14:cNvPr>
              <p14:cNvContentPartPr/>
              <p14:nvPr/>
            </p14:nvContentPartPr>
            <p14:xfrm>
              <a:off x="4115823" y="3637215"/>
              <a:ext cx="658080" cy="72360"/>
            </p14:xfrm>
          </p:contentPart>
        </mc:Choice>
        <mc:Fallback xmlns="">
          <p:pic>
            <p:nvPicPr>
              <p:cNvPr id="9" name="Ink 8">
                <a:extLst>
                  <a:ext uri="{FF2B5EF4-FFF2-40B4-BE49-F238E27FC236}">
                    <a16:creationId xmlns:a16="http://schemas.microsoft.com/office/drawing/2014/main" id="{8B743679-3B30-52FE-9FAB-BAAB3F3846CD}"/>
                  </a:ext>
                </a:extLst>
              </p:cNvPr>
              <p:cNvPicPr/>
              <p:nvPr/>
            </p:nvPicPr>
            <p:blipFill>
              <a:blip r:embed="rId4"/>
              <a:stretch>
                <a:fillRect/>
              </a:stretch>
            </p:blipFill>
            <p:spPr>
              <a:xfrm>
                <a:off x="4106818" y="3628215"/>
                <a:ext cx="675730" cy="90000"/>
              </a:xfrm>
              <a:prstGeom prst="rect">
                <a:avLst/>
              </a:prstGeom>
            </p:spPr>
          </p:pic>
        </mc:Fallback>
      </mc:AlternateContent>
      <p:sp>
        <p:nvSpPr>
          <p:cNvPr id="14" name="TextBox 13">
            <a:extLst>
              <a:ext uri="{FF2B5EF4-FFF2-40B4-BE49-F238E27FC236}">
                <a16:creationId xmlns:a16="http://schemas.microsoft.com/office/drawing/2014/main" id="{230C0A82-3524-85D1-7EE2-E1F52926964C}"/>
              </a:ext>
            </a:extLst>
          </p:cNvPr>
          <p:cNvSpPr txBox="1"/>
          <p:nvPr/>
        </p:nvSpPr>
        <p:spPr>
          <a:xfrm>
            <a:off x="4960081" y="3483326"/>
            <a:ext cx="7126428" cy="307777"/>
          </a:xfrm>
          <a:prstGeom prst="rect">
            <a:avLst/>
          </a:prstGeom>
          <a:noFill/>
        </p:spPr>
        <p:txBody>
          <a:bodyPr wrap="square" rtlCol="0">
            <a:spAutoFit/>
          </a:bodyPr>
          <a:lstStyle/>
          <a:p>
            <a:r>
              <a:rPr lang="en-US" sz="1400"/>
              <a:t>plots the tree from the specified model.  Numbering starts at zero (ranges from 0 to n_est-1). </a:t>
            </a:r>
          </a:p>
        </p:txBody>
      </p:sp>
      <p:pic>
        <p:nvPicPr>
          <p:cNvPr id="2" name="Picture 1">
            <a:extLst>
              <a:ext uri="{FF2B5EF4-FFF2-40B4-BE49-F238E27FC236}">
                <a16:creationId xmlns:a16="http://schemas.microsoft.com/office/drawing/2014/main" id="{6244E126-5D4C-C2DA-2156-0312DB472680}"/>
              </a:ext>
            </a:extLst>
          </p:cNvPr>
          <p:cNvPicPr>
            <a:picLocks noChangeAspect="1"/>
          </p:cNvPicPr>
          <p:nvPr/>
        </p:nvPicPr>
        <p:blipFill>
          <a:blip r:embed="rId5"/>
          <a:stretch>
            <a:fillRect/>
          </a:stretch>
        </p:blipFill>
        <p:spPr>
          <a:xfrm>
            <a:off x="5124917" y="4081539"/>
            <a:ext cx="3819057" cy="228491"/>
          </a:xfrm>
          <a:prstGeom prst="rect">
            <a:avLst/>
          </a:prstGeom>
        </p:spPr>
      </p:pic>
      <p:pic>
        <p:nvPicPr>
          <p:cNvPr id="4" name="Picture 3">
            <a:extLst>
              <a:ext uri="{FF2B5EF4-FFF2-40B4-BE49-F238E27FC236}">
                <a16:creationId xmlns:a16="http://schemas.microsoft.com/office/drawing/2014/main" id="{BD807405-D9D8-6209-B73A-78B5F51B46B1}"/>
              </a:ext>
            </a:extLst>
          </p:cNvPr>
          <p:cNvPicPr>
            <a:picLocks noChangeAspect="1"/>
          </p:cNvPicPr>
          <p:nvPr/>
        </p:nvPicPr>
        <p:blipFill>
          <a:blip r:embed="rId6"/>
          <a:stretch>
            <a:fillRect/>
          </a:stretch>
        </p:blipFill>
        <p:spPr>
          <a:xfrm>
            <a:off x="5124917" y="4600466"/>
            <a:ext cx="6836018" cy="1958744"/>
          </a:xfrm>
          <a:prstGeom prst="rect">
            <a:avLst/>
          </a:prstGeom>
        </p:spPr>
      </p:pic>
      <p:sp>
        <p:nvSpPr>
          <p:cNvPr id="5" name="TextBox 4">
            <a:extLst>
              <a:ext uri="{FF2B5EF4-FFF2-40B4-BE49-F238E27FC236}">
                <a16:creationId xmlns:a16="http://schemas.microsoft.com/office/drawing/2014/main" id="{256B3A18-116E-D62F-63BB-0FA0BF775C0F}"/>
              </a:ext>
            </a:extLst>
          </p:cNvPr>
          <p:cNvSpPr txBox="1"/>
          <p:nvPr/>
        </p:nvSpPr>
        <p:spPr>
          <a:xfrm>
            <a:off x="4375744" y="1325021"/>
            <a:ext cx="4308614" cy="338554"/>
          </a:xfrm>
          <a:prstGeom prst="rect">
            <a:avLst/>
          </a:prstGeom>
          <a:noFill/>
        </p:spPr>
        <p:txBody>
          <a:bodyPr wrap="square" rtlCol="0">
            <a:spAutoFit/>
          </a:bodyPr>
          <a:lstStyle/>
          <a:p>
            <a:r>
              <a:rPr lang="en-US" sz="1600"/>
              <a:t>Can plot the feature importances.</a:t>
            </a:r>
          </a:p>
        </p:txBody>
      </p:sp>
      <p:sp>
        <p:nvSpPr>
          <p:cNvPr id="8" name="TextBox 7">
            <a:extLst>
              <a:ext uri="{FF2B5EF4-FFF2-40B4-BE49-F238E27FC236}">
                <a16:creationId xmlns:a16="http://schemas.microsoft.com/office/drawing/2014/main" id="{EE025340-420D-6DF1-3CCB-4544479A1790}"/>
              </a:ext>
            </a:extLst>
          </p:cNvPr>
          <p:cNvSpPr txBox="1"/>
          <p:nvPr/>
        </p:nvSpPr>
        <p:spPr>
          <a:xfrm>
            <a:off x="358317" y="1325021"/>
            <a:ext cx="3080208" cy="338554"/>
          </a:xfrm>
          <a:prstGeom prst="rect">
            <a:avLst/>
          </a:prstGeom>
          <a:noFill/>
        </p:spPr>
        <p:txBody>
          <a:bodyPr wrap="square" rtlCol="0">
            <a:spAutoFit/>
          </a:bodyPr>
          <a:lstStyle/>
          <a:p>
            <a:r>
              <a:rPr lang="en-US" sz="1600"/>
              <a:t>xgboost.plot_importance(model)</a:t>
            </a:r>
          </a:p>
        </p:txBody>
      </p:sp>
      <mc:AlternateContent xmlns:mc="http://schemas.openxmlformats.org/markup-compatibility/2006" xmlns:p14="http://schemas.microsoft.com/office/powerpoint/2010/main">
        <mc:Choice Requires="p14">
          <p:contentPart p14:bwMode="auto" r:id="rId7">
            <p14:nvContentPartPr>
              <p14:cNvPr id="10" name="Ink 9">
                <a:extLst>
                  <a:ext uri="{FF2B5EF4-FFF2-40B4-BE49-F238E27FC236}">
                    <a16:creationId xmlns:a16="http://schemas.microsoft.com/office/drawing/2014/main" id="{FD17877E-81AC-B320-4D0E-88D5B8850783}"/>
                  </a:ext>
                </a:extLst>
              </p14:cNvPr>
              <p14:cNvContentPartPr/>
              <p14:nvPr/>
            </p14:nvContentPartPr>
            <p14:xfrm>
              <a:off x="3495750" y="1552470"/>
              <a:ext cx="780480" cy="78120"/>
            </p14:xfrm>
          </p:contentPart>
        </mc:Choice>
        <mc:Fallback xmlns="">
          <p:pic>
            <p:nvPicPr>
              <p:cNvPr id="10" name="Ink 9">
                <a:extLst>
                  <a:ext uri="{FF2B5EF4-FFF2-40B4-BE49-F238E27FC236}">
                    <a16:creationId xmlns:a16="http://schemas.microsoft.com/office/drawing/2014/main" id="{FD17877E-81AC-B320-4D0E-88D5B8850783}"/>
                  </a:ext>
                </a:extLst>
              </p:cNvPr>
              <p:cNvPicPr/>
              <p:nvPr/>
            </p:nvPicPr>
            <p:blipFill>
              <a:blip r:embed="rId8"/>
              <a:stretch>
                <a:fillRect/>
              </a:stretch>
            </p:blipFill>
            <p:spPr>
              <a:xfrm>
                <a:off x="3489630" y="1546350"/>
                <a:ext cx="792720" cy="90360"/>
              </a:xfrm>
              <a:prstGeom prst="rect">
                <a:avLst/>
              </a:prstGeom>
            </p:spPr>
          </p:pic>
        </mc:Fallback>
      </mc:AlternateContent>
      <p:pic>
        <p:nvPicPr>
          <p:cNvPr id="11" name="Picture 10">
            <a:extLst>
              <a:ext uri="{FF2B5EF4-FFF2-40B4-BE49-F238E27FC236}">
                <a16:creationId xmlns:a16="http://schemas.microsoft.com/office/drawing/2014/main" id="{BCCEDEAA-F2B3-29EE-15F3-34D74001EB86}"/>
              </a:ext>
            </a:extLst>
          </p:cNvPr>
          <p:cNvPicPr>
            <a:picLocks noChangeAspect="1"/>
          </p:cNvPicPr>
          <p:nvPr/>
        </p:nvPicPr>
        <p:blipFill>
          <a:blip r:embed="rId9"/>
          <a:stretch>
            <a:fillRect/>
          </a:stretch>
        </p:blipFill>
        <p:spPr>
          <a:xfrm>
            <a:off x="4444863" y="1775933"/>
            <a:ext cx="2984637" cy="226272"/>
          </a:xfrm>
          <a:prstGeom prst="rect">
            <a:avLst/>
          </a:prstGeom>
        </p:spPr>
      </p:pic>
    </p:spTree>
    <p:extLst>
      <p:ext uri="{BB962C8B-B14F-4D97-AF65-F5344CB8AC3E}">
        <p14:creationId xmlns:p14="http://schemas.microsoft.com/office/powerpoint/2010/main" val="3127290914"/>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276329" cy="461665"/>
          </a:xfrm>
          <a:prstGeom prst="rect">
            <a:avLst/>
          </a:prstGeom>
        </p:spPr>
        <p:txBody>
          <a:bodyPr wrap="none">
            <a:spAutoFit/>
          </a:bodyPr>
          <a:lstStyle/>
          <a:p>
            <a:r>
              <a:rPr lang="en-US" sz="2400" b="1" u="sng">
                <a:solidFill>
                  <a:srgbClr val="0066FF"/>
                </a:solidFill>
              </a:rPr>
              <a:t>sklearn: xgboost</a:t>
            </a:r>
          </a:p>
        </p:txBody>
      </p:sp>
      <p:sp>
        <p:nvSpPr>
          <p:cNvPr id="7" name="TextBox 6">
            <a:extLst>
              <a:ext uri="{FF2B5EF4-FFF2-40B4-BE49-F238E27FC236}">
                <a16:creationId xmlns:a16="http://schemas.microsoft.com/office/drawing/2014/main" id="{9C78349C-213E-A436-71B2-095F53B54D4E}"/>
              </a:ext>
            </a:extLst>
          </p:cNvPr>
          <p:cNvSpPr txBox="1"/>
          <p:nvPr/>
        </p:nvSpPr>
        <p:spPr>
          <a:xfrm>
            <a:off x="174261" y="953805"/>
            <a:ext cx="8360139" cy="338554"/>
          </a:xfrm>
          <a:prstGeom prst="rect">
            <a:avLst/>
          </a:prstGeom>
          <a:noFill/>
        </p:spPr>
        <p:txBody>
          <a:bodyPr wrap="square" rtlCol="0">
            <a:spAutoFit/>
          </a:bodyPr>
          <a:lstStyle/>
          <a:p>
            <a:r>
              <a:rPr lang="en-US" sz="1600"/>
              <a:t>If you want to save the model, and do some more fancy things with it, then can do,</a:t>
            </a:r>
          </a:p>
        </p:txBody>
      </p:sp>
      <p:sp>
        <p:nvSpPr>
          <p:cNvPr id="6" name="TextBox 5">
            <a:extLst>
              <a:ext uri="{FF2B5EF4-FFF2-40B4-BE49-F238E27FC236}">
                <a16:creationId xmlns:a16="http://schemas.microsoft.com/office/drawing/2014/main" id="{92E7975E-2A2D-AB95-77E2-59145116C689}"/>
              </a:ext>
            </a:extLst>
          </p:cNvPr>
          <p:cNvSpPr txBox="1"/>
          <p:nvPr/>
        </p:nvSpPr>
        <p:spPr>
          <a:xfrm>
            <a:off x="218754" y="1648664"/>
            <a:ext cx="6002646" cy="2800767"/>
          </a:xfrm>
          <a:prstGeom prst="rect">
            <a:avLst/>
          </a:prstGeom>
          <a:noFill/>
        </p:spPr>
        <p:txBody>
          <a:bodyPr wrap="square" rtlCol="0">
            <a:spAutoFit/>
          </a:bodyPr>
          <a:lstStyle/>
          <a:p>
            <a:r>
              <a:rPr lang="en-US" sz="1600"/>
              <a:t>Tree = xgboost.to_graphviz(model, </a:t>
            </a:r>
          </a:p>
          <a:p>
            <a:r>
              <a:rPr lang="en-US" sz="1600"/>
              <a:t>	</a:t>
            </a:r>
          </a:p>
          <a:p>
            <a:r>
              <a:rPr lang="en-US" sz="1600"/>
              <a:t>		          num_trees = #,</a:t>
            </a:r>
          </a:p>
          <a:p>
            <a:endParaRPr lang="en-US" sz="1600"/>
          </a:p>
          <a:p>
            <a:r>
              <a:rPr lang="en-US" sz="1600"/>
              <a:t> 		          size = “width, height”</a:t>
            </a:r>
          </a:p>
          <a:p>
            <a:endParaRPr lang="en-US" sz="1600"/>
          </a:p>
          <a:p>
            <a:r>
              <a:rPr lang="en-US" sz="1600"/>
              <a:t>		          condition_node_params = node dictionary</a:t>
            </a:r>
          </a:p>
          <a:p>
            <a:endParaRPr lang="en-US" sz="1600"/>
          </a:p>
          <a:p>
            <a:r>
              <a:rPr lang="en-US" sz="1600"/>
              <a:t>		          leaf_node_params = leaf dictionary</a:t>
            </a:r>
          </a:p>
          <a:p>
            <a:endParaRPr lang="en-US" sz="1600"/>
          </a:p>
          <a:p>
            <a:r>
              <a:rPr lang="en-US" sz="1600"/>
              <a:t>		  )</a:t>
            </a:r>
          </a:p>
        </p:txBody>
      </p:sp>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252C6F82-C21A-40CF-0588-4B1D7D4EF44B}"/>
                  </a:ext>
                </a:extLst>
              </p14:cNvPr>
              <p14:cNvContentPartPr/>
              <p14:nvPr/>
            </p14:nvContentPartPr>
            <p14:xfrm>
              <a:off x="4175738" y="2308778"/>
              <a:ext cx="658080" cy="72360"/>
            </p14:xfrm>
          </p:contentPart>
        </mc:Choice>
        <mc:Fallback xmlns="">
          <p:pic>
            <p:nvPicPr>
              <p:cNvPr id="9" name="Ink 8">
                <a:extLst>
                  <a:ext uri="{FF2B5EF4-FFF2-40B4-BE49-F238E27FC236}">
                    <a16:creationId xmlns:a16="http://schemas.microsoft.com/office/drawing/2014/main" id="{252C6F82-C21A-40CF-0588-4B1D7D4EF44B}"/>
                  </a:ext>
                </a:extLst>
              </p:cNvPr>
              <p:cNvPicPr/>
              <p:nvPr/>
            </p:nvPicPr>
            <p:blipFill>
              <a:blip r:embed="rId4"/>
              <a:stretch>
                <a:fillRect/>
              </a:stretch>
            </p:blipFill>
            <p:spPr>
              <a:xfrm>
                <a:off x="4167098" y="2299778"/>
                <a:ext cx="6757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5EF6C4A6-4E12-7474-DBDA-1D272B4257BF}"/>
                  </a:ext>
                </a:extLst>
              </p14:cNvPr>
              <p14:cNvContentPartPr/>
              <p14:nvPr/>
            </p14:nvContentPartPr>
            <p14:xfrm>
              <a:off x="4634206" y="2780765"/>
              <a:ext cx="609840" cy="60120"/>
            </p14:xfrm>
          </p:contentPart>
        </mc:Choice>
        <mc:Fallback xmlns="">
          <p:pic>
            <p:nvPicPr>
              <p:cNvPr id="10" name="Ink 9">
                <a:extLst>
                  <a:ext uri="{FF2B5EF4-FFF2-40B4-BE49-F238E27FC236}">
                    <a16:creationId xmlns:a16="http://schemas.microsoft.com/office/drawing/2014/main" id="{5EF6C4A6-4E12-7474-DBDA-1D272B4257BF}"/>
                  </a:ext>
                </a:extLst>
              </p:cNvPr>
              <p:cNvPicPr/>
              <p:nvPr/>
            </p:nvPicPr>
            <p:blipFill>
              <a:blip r:embed="rId6"/>
              <a:stretch>
                <a:fillRect/>
              </a:stretch>
            </p:blipFill>
            <p:spPr>
              <a:xfrm>
                <a:off x="4625206" y="2772125"/>
                <a:ext cx="6274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22065228-051D-05D3-0642-6597BED4DC9D}"/>
                  </a:ext>
                </a:extLst>
              </p14:cNvPr>
              <p14:cNvContentPartPr/>
              <p14:nvPr/>
            </p14:nvContentPartPr>
            <p14:xfrm>
              <a:off x="6345831" y="3239082"/>
              <a:ext cx="529920" cy="74520"/>
            </p14:xfrm>
          </p:contentPart>
        </mc:Choice>
        <mc:Fallback xmlns="">
          <p:pic>
            <p:nvPicPr>
              <p:cNvPr id="11" name="Ink 10">
                <a:extLst>
                  <a:ext uri="{FF2B5EF4-FFF2-40B4-BE49-F238E27FC236}">
                    <a16:creationId xmlns:a16="http://schemas.microsoft.com/office/drawing/2014/main" id="{22065228-051D-05D3-0642-6597BED4DC9D}"/>
                  </a:ext>
                </a:extLst>
              </p:cNvPr>
              <p:cNvPicPr/>
              <p:nvPr/>
            </p:nvPicPr>
            <p:blipFill>
              <a:blip r:embed="rId8"/>
              <a:stretch>
                <a:fillRect/>
              </a:stretch>
            </p:blipFill>
            <p:spPr>
              <a:xfrm>
                <a:off x="6337191" y="3230442"/>
                <a:ext cx="5475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2" name="Ink 11">
                <a:extLst>
                  <a:ext uri="{FF2B5EF4-FFF2-40B4-BE49-F238E27FC236}">
                    <a16:creationId xmlns:a16="http://schemas.microsoft.com/office/drawing/2014/main" id="{8919285D-3087-8CB9-1011-5B09B26F1569}"/>
                  </a:ext>
                </a:extLst>
              </p14:cNvPr>
              <p14:cNvContentPartPr/>
              <p14:nvPr/>
            </p14:nvContentPartPr>
            <p14:xfrm>
              <a:off x="5777751" y="3757647"/>
              <a:ext cx="568080" cy="40680"/>
            </p14:xfrm>
          </p:contentPart>
        </mc:Choice>
        <mc:Fallback xmlns="">
          <p:pic>
            <p:nvPicPr>
              <p:cNvPr id="12" name="Ink 11">
                <a:extLst>
                  <a:ext uri="{FF2B5EF4-FFF2-40B4-BE49-F238E27FC236}">
                    <a16:creationId xmlns:a16="http://schemas.microsoft.com/office/drawing/2014/main" id="{8919285D-3087-8CB9-1011-5B09B26F1569}"/>
                  </a:ext>
                </a:extLst>
              </p:cNvPr>
              <p:cNvPicPr/>
              <p:nvPr/>
            </p:nvPicPr>
            <p:blipFill>
              <a:blip r:embed="rId10"/>
              <a:stretch>
                <a:fillRect/>
              </a:stretch>
            </p:blipFill>
            <p:spPr>
              <a:xfrm>
                <a:off x="5769111" y="3749007"/>
                <a:ext cx="585720" cy="58320"/>
              </a:xfrm>
              <a:prstGeom prst="rect">
                <a:avLst/>
              </a:prstGeom>
            </p:spPr>
          </p:pic>
        </mc:Fallback>
      </mc:AlternateContent>
      <p:sp>
        <p:nvSpPr>
          <p:cNvPr id="13" name="TextBox 12">
            <a:extLst>
              <a:ext uri="{FF2B5EF4-FFF2-40B4-BE49-F238E27FC236}">
                <a16:creationId xmlns:a16="http://schemas.microsoft.com/office/drawing/2014/main" id="{CAA6E934-C59E-40B7-B343-89A5542B2853}"/>
              </a:ext>
            </a:extLst>
          </p:cNvPr>
          <p:cNvSpPr txBox="1"/>
          <p:nvPr/>
        </p:nvSpPr>
        <p:spPr>
          <a:xfrm>
            <a:off x="4304519" y="1640860"/>
            <a:ext cx="4640825" cy="307777"/>
          </a:xfrm>
          <a:prstGeom prst="rect">
            <a:avLst/>
          </a:prstGeom>
          <a:noFill/>
        </p:spPr>
        <p:txBody>
          <a:bodyPr wrap="square" rtlCol="0">
            <a:spAutoFit/>
          </a:bodyPr>
          <a:lstStyle/>
          <a:p>
            <a:r>
              <a:rPr lang="en-US" sz="1400"/>
              <a:t>the model whose DT you’re drawing of course</a:t>
            </a:r>
          </a:p>
        </p:txBody>
      </p:sp>
      <p:sp>
        <p:nvSpPr>
          <p:cNvPr id="14" name="TextBox 13">
            <a:extLst>
              <a:ext uri="{FF2B5EF4-FFF2-40B4-BE49-F238E27FC236}">
                <a16:creationId xmlns:a16="http://schemas.microsoft.com/office/drawing/2014/main" id="{F6538841-2832-3D08-83E4-3BA814E87DDA}"/>
              </a:ext>
            </a:extLst>
          </p:cNvPr>
          <p:cNvSpPr txBox="1"/>
          <p:nvPr/>
        </p:nvSpPr>
        <p:spPr>
          <a:xfrm>
            <a:off x="4998897" y="2194376"/>
            <a:ext cx="4640825" cy="307777"/>
          </a:xfrm>
          <a:prstGeom prst="rect">
            <a:avLst/>
          </a:prstGeom>
          <a:noFill/>
        </p:spPr>
        <p:txBody>
          <a:bodyPr wrap="square" rtlCol="0">
            <a:spAutoFit/>
          </a:bodyPr>
          <a:lstStyle/>
          <a:p>
            <a:r>
              <a:rPr lang="en-US" sz="1400"/>
              <a:t>the tree you want to plot.  Numbering starts at zero.  </a:t>
            </a:r>
          </a:p>
        </p:txBody>
      </p:sp>
      <p:sp>
        <p:nvSpPr>
          <p:cNvPr id="15" name="TextBox 14">
            <a:extLst>
              <a:ext uri="{FF2B5EF4-FFF2-40B4-BE49-F238E27FC236}">
                <a16:creationId xmlns:a16="http://schemas.microsoft.com/office/drawing/2014/main" id="{37A7EC40-6000-11B7-9139-7E7DC3175E4D}"/>
              </a:ext>
            </a:extLst>
          </p:cNvPr>
          <p:cNvSpPr txBox="1"/>
          <p:nvPr/>
        </p:nvSpPr>
        <p:spPr>
          <a:xfrm>
            <a:off x="5457365" y="2662222"/>
            <a:ext cx="4640825" cy="307777"/>
          </a:xfrm>
          <a:prstGeom prst="rect">
            <a:avLst/>
          </a:prstGeom>
          <a:noFill/>
        </p:spPr>
        <p:txBody>
          <a:bodyPr wrap="square" rtlCol="0">
            <a:spAutoFit/>
          </a:bodyPr>
          <a:lstStyle/>
          <a:p>
            <a:r>
              <a:rPr lang="en-US" sz="1400"/>
              <a:t>don’t know what the units of these numbers are.  </a:t>
            </a:r>
          </a:p>
        </p:txBody>
      </p:sp>
      <p:sp>
        <p:nvSpPr>
          <p:cNvPr id="16" name="TextBox 15">
            <a:extLst>
              <a:ext uri="{FF2B5EF4-FFF2-40B4-BE49-F238E27FC236}">
                <a16:creationId xmlns:a16="http://schemas.microsoft.com/office/drawing/2014/main" id="{2FD03DF0-9E9A-AB3B-B9D2-B34895749B7C}"/>
              </a:ext>
            </a:extLst>
          </p:cNvPr>
          <p:cNvSpPr txBox="1"/>
          <p:nvPr/>
        </p:nvSpPr>
        <p:spPr>
          <a:xfrm>
            <a:off x="7000182" y="3112324"/>
            <a:ext cx="5078616" cy="307777"/>
          </a:xfrm>
          <a:prstGeom prst="rect">
            <a:avLst/>
          </a:prstGeom>
          <a:noFill/>
        </p:spPr>
        <p:txBody>
          <a:bodyPr wrap="square" rtlCol="0">
            <a:spAutoFit/>
          </a:bodyPr>
          <a:lstStyle/>
          <a:p>
            <a:r>
              <a:rPr lang="en-US" sz="1400"/>
              <a:t>a dictionary containing some node styling directions – see example.</a:t>
            </a:r>
          </a:p>
        </p:txBody>
      </p:sp>
      <p:sp>
        <p:nvSpPr>
          <p:cNvPr id="17" name="TextBox 16">
            <a:extLst>
              <a:ext uri="{FF2B5EF4-FFF2-40B4-BE49-F238E27FC236}">
                <a16:creationId xmlns:a16="http://schemas.microsoft.com/office/drawing/2014/main" id="{C0BF2B07-4D4D-2BC1-FD70-6C7117BFA588}"/>
              </a:ext>
            </a:extLst>
          </p:cNvPr>
          <p:cNvSpPr txBox="1"/>
          <p:nvPr/>
        </p:nvSpPr>
        <p:spPr>
          <a:xfrm>
            <a:off x="6486766" y="3638106"/>
            <a:ext cx="5078616" cy="307777"/>
          </a:xfrm>
          <a:prstGeom prst="rect">
            <a:avLst/>
          </a:prstGeom>
          <a:noFill/>
        </p:spPr>
        <p:txBody>
          <a:bodyPr wrap="square" rtlCol="0">
            <a:spAutoFit/>
          </a:bodyPr>
          <a:lstStyle/>
          <a:p>
            <a:r>
              <a:rPr lang="en-US" sz="1400"/>
              <a:t>a dictionary containing some leaf styling directions – see example.  </a:t>
            </a:r>
          </a:p>
        </p:txBody>
      </p:sp>
      <p:sp>
        <p:nvSpPr>
          <p:cNvPr id="18" name="TextBox 17">
            <a:extLst>
              <a:ext uri="{FF2B5EF4-FFF2-40B4-BE49-F238E27FC236}">
                <a16:creationId xmlns:a16="http://schemas.microsoft.com/office/drawing/2014/main" id="{F27DBC5E-710D-C775-9A45-9B9C29347434}"/>
              </a:ext>
            </a:extLst>
          </p:cNvPr>
          <p:cNvSpPr txBox="1"/>
          <p:nvPr/>
        </p:nvSpPr>
        <p:spPr>
          <a:xfrm>
            <a:off x="218754" y="5184476"/>
            <a:ext cx="2445788" cy="338554"/>
          </a:xfrm>
          <a:prstGeom prst="rect">
            <a:avLst/>
          </a:prstGeom>
          <a:noFill/>
        </p:spPr>
        <p:txBody>
          <a:bodyPr wrap="square" rtlCol="0">
            <a:spAutoFit/>
          </a:bodyPr>
          <a:lstStyle/>
          <a:p>
            <a:r>
              <a:rPr lang="en-US" sz="1600"/>
              <a:t>Tree.view(filename = “ “) </a:t>
            </a:r>
          </a:p>
        </p:txBody>
      </p:sp>
      <p:sp>
        <p:nvSpPr>
          <p:cNvPr id="20" name="TextBox 19">
            <a:extLst>
              <a:ext uri="{FF2B5EF4-FFF2-40B4-BE49-F238E27FC236}">
                <a16:creationId xmlns:a16="http://schemas.microsoft.com/office/drawing/2014/main" id="{E7D08509-27A3-3317-D125-0AEABA15D56D}"/>
              </a:ext>
            </a:extLst>
          </p:cNvPr>
          <p:cNvSpPr txBox="1"/>
          <p:nvPr/>
        </p:nvSpPr>
        <p:spPr>
          <a:xfrm>
            <a:off x="7040640" y="4624316"/>
            <a:ext cx="4398937" cy="861774"/>
          </a:xfrm>
          <a:prstGeom prst="rect">
            <a:avLst/>
          </a:prstGeom>
          <a:noFill/>
        </p:spPr>
        <p:txBody>
          <a:bodyPr wrap="square" rtlCol="0">
            <a:spAutoFit/>
          </a:bodyPr>
          <a:lstStyle/>
          <a:p>
            <a:r>
              <a:rPr lang="en-US" sz="1600"/>
              <a:t>node dictionary = {“shape”: “box”,</a:t>
            </a:r>
          </a:p>
          <a:p>
            <a:r>
              <a:rPr lang="en-US" sz="1600"/>
              <a:t>	              “style”: “filled, rounded”</a:t>
            </a:r>
          </a:p>
          <a:p>
            <a:r>
              <a:rPr lang="en-US" sz="1600"/>
              <a:t>	              “fillcolor”: “blue”}</a:t>
            </a:r>
          </a:p>
        </p:txBody>
      </p:sp>
      <p:sp>
        <p:nvSpPr>
          <p:cNvPr id="21" name="TextBox 20">
            <a:extLst>
              <a:ext uri="{FF2B5EF4-FFF2-40B4-BE49-F238E27FC236}">
                <a16:creationId xmlns:a16="http://schemas.microsoft.com/office/drawing/2014/main" id="{ED68F6CB-4517-6BC1-9936-6681DB7A0571}"/>
              </a:ext>
            </a:extLst>
          </p:cNvPr>
          <p:cNvSpPr txBox="1"/>
          <p:nvPr/>
        </p:nvSpPr>
        <p:spPr>
          <a:xfrm>
            <a:off x="7073503" y="5734606"/>
            <a:ext cx="4048626" cy="861774"/>
          </a:xfrm>
          <a:prstGeom prst="rect">
            <a:avLst/>
          </a:prstGeom>
          <a:noFill/>
        </p:spPr>
        <p:txBody>
          <a:bodyPr wrap="square" rtlCol="0">
            <a:spAutoFit/>
          </a:bodyPr>
          <a:lstStyle/>
          <a:p>
            <a:r>
              <a:rPr lang="en-US" sz="1600"/>
              <a:t>leaf dictionary = {“shape”: “box”,</a:t>
            </a:r>
          </a:p>
          <a:p>
            <a:r>
              <a:rPr lang="en-US" sz="1600"/>
              <a:t>	            “style”: “filled”</a:t>
            </a:r>
          </a:p>
          <a:p>
            <a:r>
              <a:rPr lang="en-US" sz="1600"/>
              <a:t>	            “fillcolor”: “#e48038”}</a:t>
            </a:r>
          </a:p>
        </p:txBody>
      </p:sp>
      <p:sp>
        <p:nvSpPr>
          <p:cNvPr id="22" name="Rectangle 21">
            <a:extLst>
              <a:ext uri="{FF2B5EF4-FFF2-40B4-BE49-F238E27FC236}">
                <a16:creationId xmlns:a16="http://schemas.microsoft.com/office/drawing/2014/main" id="{020AEB2E-1B34-335B-362B-3CA9E2ABB800}"/>
              </a:ext>
            </a:extLst>
          </p:cNvPr>
          <p:cNvSpPr/>
          <p:nvPr/>
        </p:nvSpPr>
        <p:spPr>
          <a:xfrm>
            <a:off x="6906704" y="4533584"/>
            <a:ext cx="4788512" cy="2176158"/>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EDAA6780-1F12-F7BC-C164-16DC382CDE4E}"/>
              </a:ext>
            </a:extLst>
          </p:cNvPr>
          <p:cNvSpPr txBox="1"/>
          <p:nvPr/>
        </p:nvSpPr>
        <p:spPr>
          <a:xfrm>
            <a:off x="218754" y="4717789"/>
            <a:ext cx="4138861" cy="338554"/>
          </a:xfrm>
          <a:prstGeom prst="rect">
            <a:avLst/>
          </a:prstGeom>
          <a:noFill/>
        </p:spPr>
        <p:txBody>
          <a:bodyPr wrap="square" rtlCol="0">
            <a:spAutoFit/>
          </a:bodyPr>
          <a:lstStyle/>
          <a:p>
            <a:r>
              <a:rPr lang="en-US" sz="1600"/>
              <a:t>and if want to view, then</a:t>
            </a:r>
          </a:p>
        </p:txBody>
      </p:sp>
      <mc:AlternateContent xmlns:mc="http://schemas.openxmlformats.org/markup-compatibility/2006" xmlns:p14="http://schemas.microsoft.com/office/powerpoint/2010/main">
        <mc:Choice Requires="p14">
          <p:contentPart p14:bwMode="auto" r:id="rId11">
            <p14:nvContentPartPr>
              <p14:cNvPr id="24" name="Ink 23">
                <a:extLst>
                  <a:ext uri="{FF2B5EF4-FFF2-40B4-BE49-F238E27FC236}">
                    <a16:creationId xmlns:a16="http://schemas.microsoft.com/office/drawing/2014/main" id="{B1F3F1C7-AE43-BFEE-1A62-D1636E767E6A}"/>
                  </a:ext>
                </a:extLst>
              </p14:cNvPr>
              <p14:cNvContentPartPr/>
              <p14:nvPr/>
            </p14:nvContentPartPr>
            <p14:xfrm>
              <a:off x="3486768" y="1755350"/>
              <a:ext cx="609840" cy="60120"/>
            </p14:xfrm>
          </p:contentPart>
        </mc:Choice>
        <mc:Fallback xmlns="">
          <p:pic>
            <p:nvPicPr>
              <p:cNvPr id="24" name="Ink 23">
                <a:extLst>
                  <a:ext uri="{FF2B5EF4-FFF2-40B4-BE49-F238E27FC236}">
                    <a16:creationId xmlns:a16="http://schemas.microsoft.com/office/drawing/2014/main" id="{B1F3F1C7-AE43-BFEE-1A62-D1636E767E6A}"/>
                  </a:ext>
                </a:extLst>
              </p:cNvPr>
              <p:cNvPicPr/>
              <p:nvPr/>
            </p:nvPicPr>
            <p:blipFill>
              <a:blip r:embed="rId6"/>
              <a:stretch>
                <a:fillRect/>
              </a:stretch>
            </p:blipFill>
            <p:spPr>
              <a:xfrm>
                <a:off x="3477768" y="1746710"/>
                <a:ext cx="627480" cy="77760"/>
              </a:xfrm>
              <a:prstGeom prst="rect">
                <a:avLst/>
              </a:prstGeom>
            </p:spPr>
          </p:pic>
        </mc:Fallback>
      </mc:AlternateContent>
      <p:sp>
        <p:nvSpPr>
          <p:cNvPr id="26" name="TextBox 25">
            <a:extLst>
              <a:ext uri="{FF2B5EF4-FFF2-40B4-BE49-F238E27FC236}">
                <a16:creationId xmlns:a16="http://schemas.microsoft.com/office/drawing/2014/main" id="{B526E246-632C-B8B9-9FF6-13A8E1A685C2}"/>
              </a:ext>
            </a:extLst>
          </p:cNvPr>
          <p:cNvSpPr txBox="1"/>
          <p:nvPr/>
        </p:nvSpPr>
        <p:spPr>
          <a:xfrm>
            <a:off x="218754" y="6088350"/>
            <a:ext cx="3268014" cy="338554"/>
          </a:xfrm>
          <a:prstGeom prst="rect">
            <a:avLst/>
          </a:prstGeom>
          <a:noFill/>
        </p:spPr>
        <p:txBody>
          <a:bodyPr wrap="square">
            <a:spAutoFit/>
          </a:bodyPr>
          <a:lstStyle/>
          <a:p>
            <a:r>
              <a:rPr lang="en-US" sz="1600"/>
              <a:t>Tree.view(filename = “ “) </a:t>
            </a:r>
          </a:p>
        </p:txBody>
      </p:sp>
      <p:sp>
        <p:nvSpPr>
          <p:cNvPr id="27" name="TextBox 26">
            <a:extLst>
              <a:ext uri="{FF2B5EF4-FFF2-40B4-BE49-F238E27FC236}">
                <a16:creationId xmlns:a16="http://schemas.microsoft.com/office/drawing/2014/main" id="{0F6F2C70-0512-C82C-E1CE-6523DBCC1291}"/>
              </a:ext>
            </a:extLst>
          </p:cNvPr>
          <p:cNvSpPr txBox="1"/>
          <p:nvPr/>
        </p:nvSpPr>
        <p:spPr>
          <a:xfrm>
            <a:off x="218754" y="5636413"/>
            <a:ext cx="5753110" cy="338554"/>
          </a:xfrm>
          <a:prstGeom prst="rect">
            <a:avLst/>
          </a:prstGeom>
          <a:noFill/>
        </p:spPr>
        <p:txBody>
          <a:bodyPr wrap="square" rtlCol="0">
            <a:spAutoFit/>
          </a:bodyPr>
          <a:lstStyle/>
          <a:p>
            <a:r>
              <a:rPr lang="en-US" sz="1600"/>
              <a:t>and if want to save and view, then can specify a file name/path.</a:t>
            </a:r>
          </a:p>
        </p:txBody>
      </p:sp>
    </p:spTree>
    <p:extLst>
      <p:ext uri="{BB962C8B-B14F-4D97-AF65-F5344CB8AC3E}">
        <p14:creationId xmlns:p14="http://schemas.microsoft.com/office/powerpoint/2010/main" val="2763995306"/>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51926" cy="461665"/>
          </a:xfrm>
          <a:prstGeom prst="rect">
            <a:avLst/>
          </a:prstGeom>
        </p:spPr>
        <p:txBody>
          <a:bodyPr wrap="none">
            <a:spAutoFit/>
          </a:bodyPr>
          <a:lstStyle/>
          <a:p>
            <a:r>
              <a:rPr lang="en-US" sz="2400" b="1" u="sng">
                <a:solidFill>
                  <a:srgbClr val="0066FF"/>
                </a:solidFill>
              </a:rPr>
              <a:t>sklearn: example</a:t>
            </a:r>
          </a:p>
        </p:txBody>
      </p:sp>
      <p:sp>
        <p:nvSpPr>
          <p:cNvPr id="2" name="TextBox 1">
            <a:extLst>
              <a:ext uri="{FF2B5EF4-FFF2-40B4-BE49-F238E27FC236}">
                <a16:creationId xmlns:a16="http://schemas.microsoft.com/office/drawing/2014/main" id="{83DA25D3-1CA1-E695-83B6-80F3830C0BFD}"/>
              </a:ext>
            </a:extLst>
          </p:cNvPr>
          <p:cNvSpPr txBox="1"/>
          <p:nvPr/>
        </p:nvSpPr>
        <p:spPr>
          <a:xfrm>
            <a:off x="368163" y="2760905"/>
            <a:ext cx="8229600" cy="338554"/>
          </a:xfrm>
          <a:prstGeom prst="rect">
            <a:avLst/>
          </a:prstGeom>
          <a:noFill/>
        </p:spPr>
        <p:txBody>
          <a:bodyPr wrap="square" rtlCol="0">
            <a:spAutoFit/>
          </a:bodyPr>
          <a:lstStyle/>
          <a:p>
            <a:r>
              <a:rPr lang="en-US" sz="1600"/>
              <a:t>So trained a classification model.  And printed a confusion matrix.</a:t>
            </a:r>
          </a:p>
        </p:txBody>
      </p:sp>
      <p:pic>
        <p:nvPicPr>
          <p:cNvPr id="4" name="Picture 3">
            <a:extLst>
              <a:ext uri="{FF2B5EF4-FFF2-40B4-BE49-F238E27FC236}">
                <a16:creationId xmlns:a16="http://schemas.microsoft.com/office/drawing/2014/main" id="{20FC02B0-2250-9321-2F81-D6A8D78A3F2D}"/>
              </a:ext>
            </a:extLst>
          </p:cNvPr>
          <p:cNvPicPr>
            <a:picLocks noChangeAspect="1"/>
          </p:cNvPicPr>
          <p:nvPr/>
        </p:nvPicPr>
        <p:blipFill>
          <a:blip r:embed="rId3"/>
          <a:stretch>
            <a:fillRect/>
          </a:stretch>
        </p:blipFill>
        <p:spPr>
          <a:xfrm>
            <a:off x="403842" y="2167278"/>
            <a:ext cx="7853441" cy="433842"/>
          </a:xfrm>
          <a:prstGeom prst="rect">
            <a:avLst/>
          </a:prstGeom>
        </p:spPr>
      </p:pic>
      <p:sp>
        <p:nvSpPr>
          <p:cNvPr id="7" name="TextBox 6">
            <a:extLst>
              <a:ext uri="{FF2B5EF4-FFF2-40B4-BE49-F238E27FC236}">
                <a16:creationId xmlns:a16="http://schemas.microsoft.com/office/drawing/2014/main" id="{9C78349C-213E-A436-71B2-095F53B54D4E}"/>
              </a:ext>
            </a:extLst>
          </p:cNvPr>
          <p:cNvSpPr txBox="1"/>
          <p:nvPr/>
        </p:nvSpPr>
        <p:spPr>
          <a:xfrm>
            <a:off x="368163" y="1785845"/>
            <a:ext cx="8229600" cy="338554"/>
          </a:xfrm>
          <a:prstGeom prst="rect">
            <a:avLst/>
          </a:prstGeom>
          <a:noFill/>
        </p:spPr>
        <p:txBody>
          <a:bodyPr wrap="square" rtlCol="0">
            <a:spAutoFit/>
          </a:bodyPr>
          <a:lstStyle/>
          <a:p>
            <a:r>
              <a:rPr lang="en-US" sz="1600"/>
              <a:t>Here’s an example.  So first did some Pandas stuff to download and clean the data.  Then,</a:t>
            </a:r>
          </a:p>
        </p:txBody>
      </p:sp>
      <p:pic>
        <p:nvPicPr>
          <p:cNvPr id="8" name="Picture 7">
            <a:extLst>
              <a:ext uri="{FF2B5EF4-FFF2-40B4-BE49-F238E27FC236}">
                <a16:creationId xmlns:a16="http://schemas.microsoft.com/office/drawing/2014/main" id="{DF0FE3FC-55AE-3CEE-F5DE-F560876FC4DD}"/>
              </a:ext>
            </a:extLst>
          </p:cNvPr>
          <p:cNvPicPr>
            <a:picLocks noChangeAspect="1"/>
          </p:cNvPicPr>
          <p:nvPr/>
        </p:nvPicPr>
        <p:blipFill>
          <a:blip r:embed="rId4"/>
          <a:stretch>
            <a:fillRect/>
          </a:stretch>
        </p:blipFill>
        <p:spPr>
          <a:xfrm>
            <a:off x="474482" y="4484596"/>
            <a:ext cx="11373389" cy="1099221"/>
          </a:xfrm>
          <a:prstGeom prst="rect">
            <a:avLst/>
          </a:prstGeom>
        </p:spPr>
      </p:pic>
      <p:pic>
        <p:nvPicPr>
          <p:cNvPr id="13" name="Picture 12">
            <a:extLst>
              <a:ext uri="{FF2B5EF4-FFF2-40B4-BE49-F238E27FC236}">
                <a16:creationId xmlns:a16="http://schemas.microsoft.com/office/drawing/2014/main" id="{54BD518B-F6E8-30F5-0E3E-EFEEB571358A}"/>
              </a:ext>
            </a:extLst>
          </p:cNvPr>
          <p:cNvPicPr>
            <a:picLocks noChangeAspect="1"/>
          </p:cNvPicPr>
          <p:nvPr/>
        </p:nvPicPr>
        <p:blipFill>
          <a:blip r:embed="rId5"/>
          <a:stretch>
            <a:fillRect/>
          </a:stretch>
        </p:blipFill>
        <p:spPr>
          <a:xfrm>
            <a:off x="454818" y="3259244"/>
            <a:ext cx="10262344" cy="575285"/>
          </a:xfrm>
          <a:prstGeom prst="rect">
            <a:avLst/>
          </a:prstGeom>
        </p:spPr>
      </p:pic>
      <p:pic>
        <p:nvPicPr>
          <p:cNvPr id="14" name="Picture 13">
            <a:extLst>
              <a:ext uri="{FF2B5EF4-FFF2-40B4-BE49-F238E27FC236}">
                <a16:creationId xmlns:a16="http://schemas.microsoft.com/office/drawing/2014/main" id="{BA74F3DB-7DEB-66F2-FD30-2FF36B7C8BFC}"/>
              </a:ext>
            </a:extLst>
          </p:cNvPr>
          <p:cNvPicPr>
            <a:picLocks noChangeAspect="1"/>
          </p:cNvPicPr>
          <p:nvPr/>
        </p:nvPicPr>
        <p:blipFill>
          <a:blip r:embed="rId6"/>
          <a:stretch>
            <a:fillRect/>
          </a:stretch>
        </p:blipFill>
        <p:spPr>
          <a:xfrm>
            <a:off x="454818" y="6137404"/>
            <a:ext cx="10940770" cy="537630"/>
          </a:xfrm>
          <a:prstGeom prst="rect">
            <a:avLst/>
          </a:prstGeom>
        </p:spPr>
      </p:pic>
      <p:sp>
        <p:nvSpPr>
          <p:cNvPr id="16" name="TextBox 15">
            <a:extLst>
              <a:ext uri="{FF2B5EF4-FFF2-40B4-BE49-F238E27FC236}">
                <a16:creationId xmlns:a16="http://schemas.microsoft.com/office/drawing/2014/main" id="{A7DA52F2-7BF8-A2F1-4A8A-03D60C2B15D7}"/>
              </a:ext>
            </a:extLst>
          </p:cNvPr>
          <p:cNvSpPr txBox="1"/>
          <p:nvPr/>
        </p:nvSpPr>
        <p:spPr>
          <a:xfrm>
            <a:off x="368163" y="4003446"/>
            <a:ext cx="10519797" cy="338554"/>
          </a:xfrm>
          <a:prstGeom prst="rect">
            <a:avLst/>
          </a:prstGeom>
          <a:noFill/>
        </p:spPr>
        <p:txBody>
          <a:bodyPr wrap="square" rtlCol="0">
            <a:spAutoFit/>
          </a:bodyPr>
          <a:lstStyle/>
          <a:p>
            <a:r>
              <a:rPr lang="en-US" sz="1600"/>
              <a:t>Then optimized the model over a couple parameter options, and printed the parameters out (print statement not shown)</a:t>
            </a:r>
          </a:p>
        </p:txBody>
      </p:sp>
      <p:sp>
        <p:nvSpPr>
          <p:cNvPr id="17" name="TextBox 16">
            <a:extLst>
              <a:ext uri="{FF2B5EF4-FFF2-40B4-BE49-F238E27FC236}">
                <a16:creationId xmlns:a16="http://schemas.microsoft.com/office/drawing/2014/main" id="{0AE283F2-AF5B-369C-CB08-23E53456CD66}"/>
              </a:ext>
            </a:extLst>
          </p:cNvPr>
          <p:cNvSpPr txBox="1"/>
          <p:nvPr/>
        </p:nvSpPr>
        <p:spPr>
          <a:xfrm>
            <a:off x="368163" y="5673165"/>
            <a:ext cx="2935475" cy="338554"/>
          </a:xfrm>
          <a:prstGeom prst="rect">
            <a:avLst/>
          </a:prstGeom>
          <a:noFill/>
        </p:spPr>
        <p:txBody>
          <a:bodyPr wrap="square" rtlCol="0">
            <a:spAutoFit/>
          </a:bodyPr>
          <a:lstStyle/>
          <a:p>
            <a:r>
              <a:rPr lang="en-US" sz="1600"/>
              <a:t>Then ran the optimized model. </a:t>
            </a:r>
          </a:p>
        </p:txBody>
      </p:sp>
      <p:pic>
        <p:nvPicPr>
          <p:cNvPr id="5" name="Picture 4">
            <a:extLst>
              <a:ext uri="{FF2B5EF4-FFF2-40B4-BE49-F238E27FC236}">
                <a16:creationId xmlns:a16="http://schemas.microsoft.com/office/drawing/2014/main" id="{CB12E647-1E8D-B46B-1163-14516CF23D64}"/>
              </a:ext>
            </a:extLst>
          </p:cNvPr>
          <p:cNvPicPr>
            <a:picLocks noChangeAspect="1"/>
          </p:cNvPicPr>
          <p:nvPr/>
        </p:nvPicPr>
        <p:blipFill>
          <a:blip r:embed="rId7"/>
          <a:stretch>
            <a:fillRect/>
          </a:stretch>
        </p:blipFill>
        <p:spPr>
          <a:xfrm>
            <a:off x="437158" y="912445"/>
            <a:ext cx="5479255" cy="769687"/>
          </a:xfrm>
          <a:prstGeom prst="rect">
            <a:avLst/>
          </a:prstGeom>
        </p:spPr>
      </p:pic>
    </p:spTree>
    <p:extLst>
      <p:ext uri="{BB962C8B-B14F-4D97-AF65-F5344CB8AC3E}">
        <p14:creationId xmlns:p14="http://schemas.microsoft.com/office/powerpoint/2010/main" val="223163497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51926" cy="461665"/>
          </a:xfrm>
          <a:prstGeom prst="rect">
            <a:avLst/>
          </a:prstGeom>
        </p:spPr>
        <p:txBody>
          <a:bodyPr wrap="none">
            <a:spAutoFit/>
          </a:bodyPr>
          <a:lstStyle/>
          <a:p>
            <a:r>
              <a:rPr lang="en-US" sz="2400" b="1" u="sng">
                <a:solidFill>
                  <a:srgbClr val="0066FF"/>
                </a:solidFill>
              </a:rPr>
              <a:t>sklearn: example</a:t>
            </a:r>
          </a:p>
        </p:txBody>
      </p:sp>
      <p:sp>
        <p:nvSpPr>
          <p:cNvPr id="7" name="TextBox 6">
            <a:extLst>
              <a:ext uri="{FF2B5EF4-FFF2-40B4-BE49-F238E27FC236}">
                <a16:creationId xmlns:a16="http://schemas.microsoft.com/office/drawing/2014/main" id="{9C78349C-213E-A436-71B2-095F53B54D4E}"/>
              </a:ext>
            </a:extLst>
          </p:cNvPr>
          <p:cNvSpPr txBox="1"/>
          <p:nvPr/>
        </p:nvSpPr>
        <p:spPr>
          <a:xfrm>
            <a:off x="368163" y="1118780"/>
            <a:ext cx="2866650" cy="338554"/>
          </a:xfrm>
          <a:prstGeom prst="rect">
            <a:avLst/>
          </a:prstGeom>
          <a:noFill/>
        </p:spPr>
        <p:txBody>
          <a:bodyPr wrap="square" rtlCol="0">
            <a:spAutoFit/>
          </a:bodyPr>
          <a:lstStyle/>
          <a:p>
            <a:r>
              <a:rPr lang="en-US" sz="1600"/>
              <a:t>The two confusion matrices are:</a:t>
            </a:r>
          </a:p>
        </p:txBody>
      </p:sp>
      <p:pic>
        <p:nvPicPr>
          <p:cNvPr id="5" name="Picture 4">
            <a:extLst>
              <a:ext uri="{FF2B5EF4-FFF2-40B4-BE49-F238E27FC236}">
                <a16:creationId xmlns:a16="http://schemas.microsoft.com/office/drawing/2014/main" id="{E4FF0AEC-F681-2AB2-8C63-F38200D91C84}"/>
              </a:ext>
            </a:extLst>
          </p:cNvPr>
          <p:cNvPicPr>
            <a:picLocks noChangeAspect="1"/>
          </p:cNvPicPr>
          <p:nvPr/>
        </p:nvPicPr>
        <p:blipFill>
          <a:blip r:embed="rId3"/>
          <a:stretch>
            <a:fillRect/>
          </a:stretch>
        </p:blipFill>
        <p:spPr>
          <a:xfrm>
            <a:off x="5593196" y="2255551"/>
            <a:ext cx="4612687" cy="3276190"/>
          </a:xfrm>
          <a:prstGeom prst="rect">
            <a:avLst/>
          </a:prstGeom>
        </p:spPr>
      </p:pic>
      <p:sp>
        <p:nvSpPr>
          <p:cNvPr id="6" name="TextBox 5">
            <a:extLst>
              <a:ext uri="{FF2B5EF4-FFF2-40B4-BE49-F238E27FC236}">
                <a16:creationId xmlns:a16="http://schemas.microsoft.com/office/drawing/2014/main" id="{9B6CDD84-C2E6-A1C0-D8BD-9D1E1D24A1F9}"/>
              </a:ext>
            </a:extLst>
          </p:cNvPr>
          <p:cNvSpPr txBox="1"/>
          <p:nvPr/>
        </p:nvSpPr>
        <p:spPr>
          <a:xfrm>
            <a:off x="6833881" y="1796079"/>
            <a:ext cx="2866650" cy="338554"/>
          </a:xfrm>
          <a:prstGeom prst="rect">
            <a:avLst/>
          </a:prstGeom>
          <a:noFill/>
        </p:spPr>
        <p:txBody>
          <a:bodyPr wrap="square" rtlCol="0">
            <a:spAutoFit/>
          </a:bodyPr>
          <a:lstStyle/>
          <a:p>
            <a:r>
              <a:rPr lang="en-US" sz="1600" b="1"/>
              <a:t>optimized</a:t>
            </a:r>
            <a:r>
              <a:rPr lang="en-US" sz="1600"/>
              <a:t> (not very)</a:t>
            </a:r>
          </a:p>
        </p:txBody>
      </p:sp>
      <p:pic>
        <p:nvPicPr>
          <p:cNvPr id="9" name="Picture 8">
            <a:extLst>
              <a:ext uri="{FF2B5EF4-FFF2-40B4-BE49-F238E27FC236}">
                <a16:creationId xmlns:a16="http://schemas.microsoft.com/office/drawing/2014/main" id="{B1963FCF-F492-5A34-2132-0AC6BFA15289}"/>
              </a:ext>
            </a:extLst>
          </p:cNvPr>
          <p:cNvPicPr>
            <a:picLocks noChangeAspect="1"/>
          </p:cNvPicPr>
          <p:nvPr/>
        </p:nvPicPr>
        <p:blipFill>
          <a:blip r:embed="rId4"/>
          <a:stretch>
            <a:fillRect/>
          </a:stretch>
        </p:blipFill>
        <p:spPr>
          <a:xfrm>
            <a:off x="423747" y="2263204"/>
            <a:ext cx="4668271" cy="3276190"/>
          </a:xfrm>
          <a:prstGeom prst="rect">
            <a:avLst/>
          </a:prstGeom>
        </p:spPr>
      </p:pic>
      <p:sp>
        <p:nvSpPr>
          <p:cNvPr id="10" name="TextBox 9">
            <a:extLst>
              <a:ext uri="{FF2B5EF4-FFF2-40B4-BE49-F238E27FC236}">
                <a16:creationId xmlns:a16="http://schemas.microsoft.com/office/drawing/2014/main" id="{BD3B7EF7-F580-CB6F-F738-FDD6D19BB612}"/>
              </a:ext>
            </a:extLst>
          </p:cNvPr>
          <p:cNvSpPr txBox="1"/>
          <p:nvPr/>
        </p:nvSpPr>
        <p:spPr>
          <a:xfrm>
            <a:off x="1801488" y="1796079"/>
            <a:ext cx="990873" cy="338554"/>
          </a:xfrm>
          <a:prstGeom prst="rect">
            <a:avLst/>
          </a:prstGeom>
          <a:noFill/>
        </p:spPr>
        <p:txBody>
          <a:bodyPr wrap="square" rtlCol="0">
            <a:spAutoFit/>
          </a:bodyPr>
          <a:lstStyle/>
          <a:p>
            <a:r>
              <a:rPr lang="en-US" sz="1600" b="1"/>
              <a:t>regular</a:t>
            </a:r>
            <a:endParaRPr lang="en-US" sz="1600"/>
          </a:p>
        </p:txBody>
      </p:sp>
    </p:spTree>
    <p:extLst>
      <p:ext uri="{BB962C8B-B14F-4D97-AF65-F5344CB8AC3E}">
        <p14:creationId xmlns:p14="http://schemas.microsoft.com/office/powerpoint/2010/main" val="759402244"/>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51926" cy="461665"/>
          </a:xfrm>
          <a:prstGeom prst="rect">
            <a:avLst/>
          </a:prstGeom>
        </p:spPr>
        <p:txBody>
          <a:bodyPr wrap="none">
            <a:spAutoFit/>
          </a:bodyPr>
          <a:lstStyle/>
          <a:p>
            <a:r>
              <a:rPr lang="en-US" sz="2400" b="1" u="sng">
                <a:solidFill>
                  <a:srgbClr val="0066FF"/>
                </a:solidFill>
              </a:rPr>
              <a:t>sklearn: example</a:t>
            </a:r>
          </a:p>
        </p:txBody>
      </p:sp>
      <p:sp>
        <p:nvSpPr>
          <p:cNvPr id="7" name="TextBox 6">
            <a:extLst>
              <a:ext uri="{FF2B5EF4-FFF2-40B4-BE49-F238E27FC236}">
                <a16:creationId xmlns:a16="http://schemas.microsoft.com/office/drawing/2014/main" id="{9C78349C-213E-A436-71B2-095F53B54D4E}"/>
              </a:ext>
            </a:extLst>
          </p:cNvPr>
          <p:cNvSpPr txBox="1"/>
          <p:nvPr/>
        </p:nvSpPr>
        <p:spPr>
          <a:xfrm>
            <a:off x="368162" y="1118780"/>
            <a:ext cx="10339167" cy="584775"/>
          </a:xfrm>
          <a:prstGeom prst="rect">
            <a:avLst/>
          </a:prstGeom>
          <a:noFill/>
        </p:spPr>
        <p:txBody>
          <a:bodyPr wrap="square" rtlCol="0">
            <a:spAutoFit/>
          </a:bodyPr>
          <a:lstStyle/>
          <a:p>
            <a:r>
              <a:rPr lang="en-US" sz="1600"/>
              <a:t>Can see prediction of </a:t>
            </a:r>
            <a:r>
              <a:rPr lang="en-US" sz="1600" i="1"/>
              <a:t>not-leaving</a:t>
            </a:r>
            <a:r>
              <a:rPr lang="en-US" sz="1600"/>
              <a:t> is pretty good, but of </a:t>
            </a:r>
            <a:r>
              <a:rPr lang="en-US" sz="1600" i="1"/>
              <a:t>leaving</a:t>
            </a:r>
            <a:r>
              <a:rPr lang="en-US" sz="1600"/>
              <a:t> is bad.  We can enhance prediction of </a:t>
            </a:r>
            <a:r>
              <a:rPr lang="en-US" sz="1600" i="1"/>
              <a:t>leaving</a:t>
            </a:r>
            <a:r>
              <a:rPr lang="en-US" sz="1600"/>
              <a:t> by using the scale_pos_weight argument in the XGBClassifier function.  I used scale_pos_weight = 5.  </a:t>
            </a:r>
          </a:p>
        </p:txBody>
      </p:sp>
      <p:pic>
        <p:nvPicPr>
          <p:cNvPr id="2" name="Picture 1">
            <a:extLst>
              <a:ext uri="{FF2B5EF4-FFF2-40B4-BE49-F238E27FC236}">
                <a16:creationId xmlns:a16="http://schemas.microsoft.com/office/drawing/2014/main" id="{EE42791B-47E2-9B18-49C8-14EF221E96D7}"/>
              </a:ext>
            </a:extLst>
          </p:cNvPr>
          <p:cNvPicPr>
            <a:picLocks noChangeAspect="1"/>
          </p:cNvPicPr>
          <p:nvPr/>
        </p:nvPicPr>
        <p:blipFill>
          <a:blip r:embed="rId3"/>
          <a:stretch>
            <a:fillRect/>
          </a:stretch>
        </p:blipFill>
        <p:spPr>
          <a:xfrm>
            <a:off x="484981" y="2024931"/>
            <a:ext cx="9317780" cy="541633"/>
          </a:xfrm>
          <a:prstGeom prst="rect">
            <a:avLst/>
          </a:prstGeom>
        </p:spPr>
      </p:pic>
      <p:pic>
        <p:nvPicPr>
          <p:cNvPr id="4" name="Picture 3">
            <a:extLst>
              <a:ext uri="{FF2B5EF4-FFF2-40B4-BE49-F238E27FC236}">
                <a16:creationId xmlns:a16="http://schemas.microsoft.com/office/drawing/2014/main" id="{DB596725-A65F-5FC9-47EC-B15B06C97F6E}"/>
              </a:ext>
            </a:extLst>
          </p:cNvPr>
          <p:cNvPicPr>
            <a:picLocks noChangeAspect="1"/>
          </p:cNvPicPr>
          <p:nvPr/>
        </p:nvPicPr>
        <p:blipFill>
          <a:blip r:embed="rId4"/>
          <a:stretch>
            <a:fillRect/>
          </a:stretch>
        </p:blipFill>
        <p:spPr>
          <a:xfrm>
            <a:off x="484981" y="2887939"/>
            <a:ext cx="4775277" cy="3392959"/>
          </a:xfrm>
          <a:prstGeom prst="rect">
            <a:avLst/>
          </a:prstGeom>
        </p:spPr>
      </p:pic>
    </p:spTree>
    <p:extLst>
      <p:ext uri="{BB962C8B-B14F-4D97-AF65-F5344CB8AC3E}">
        <p14:creationId xmlns:p14="http://schemas.microsoft.com/office/powerpoint/2010/main" val="2282823424"/>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51926" cy="461665"/>
          </a:xfrm>
          <a:prstGeom prst="rect">
            <a:avLst/>
          </a:prstGeom>
        </p:spPr>
        <p:txBody>
          <a:bodyPr wrap="none">
            <a:spAutoFit/>
          </a:bodyPr>
          <a:lstStyle/>
          <a:p>
            <a:r>
              <a:rPr lang="en-US" sz="2400" b="1" u="sng">
                <a:solidFill>
                  <a:srgbClr val="0066FF"/>
                </a:solidFill>
              </a:rPr>
              <a:t>sklearn: example</a:t>
            </a:r>
          </a:p>
        </p:txBody>
      </p:sp>
      <p:sp>
        <p:nvSpPr>
          <p:cNvPr id="7" name="TextBox 6">
            <a:extLst>
              <a:ext uri="{FF2B5EF4-FFF2-40B4-BE49-F238E27FC236}">
                <a16:creationId xmlns:a16="http://schemas.microsoft.com/office/drawing/2014/main" id="{9C78349C-213E-A436-71B2-095F53B54D4E}"/>
              </a:ext>
            </a:extLst>
          </p:cNvPr>
          <p:cNvSpPr txBox="1"/>
          <p:nvPr/>
        </p:nvSpPr>
        <p:spPr>
          <a:xfrm>
            <a:off x="368162" y="1118780"/>
            <a:ext cx="10339167" cy="338554"/>
          </a:xfrm>
          <a:prstGeom prst="rect">
            <a:avLst/>
          </a:prstGeom>
          <a:noFill/>
        </p:spPr>
        <p:txBody>
          <a:bodyPr wrap="square" rtlCol="0">
            <a:spAutoFit/>
          </a:bodyPr>
          <a:lstStyle/>
          <a:p>
            <a:r>
              <a:rPr lang="en-US" sz="1600"/>
              <a:t>Here’s me making a single Tree (n_estimators = 1), printing the gains for the Tree, and plotting the Tree.</a:t>
            </a:r>
          </a:p>
        </p:txBody>
      </p:sp>
      <p:pic>
        <p:nvPicPr>
          <p:cNvPr id="6" name="Picture 5">
            <a:extLst>
              <a:ext uri="{FF2B5EF4-FFF2-40B4-BE49-F238E27FC236}">
                <a16:creationId xmlns:a16="http://schemas.microsoft.com/office/drawing/2014/main" id="{C6C776F1-FFF4-2C3F-88EC-1005E6DAB88A}"/>
              </a:ext>
            </a:extLst>
          </p:cNvPr>
          <p:cNvPicPr>
            <a:picLocks noChangeAspect="1"/>
          </p:cNvPicPr>
          <p:nvPr/>
        </p:nvPicPr>
        <p:blipFill>
          <a:blip r:embed="rId3"/>
          <a:stretch>
            <a:fillRect/>
          </a:stretch>
        </p:blipFill>
        <p:spPr>
          <a:xfrm>
            <a:off x="467155" y="1634067"/>
            <a:ext cx="10535142" cy="1548175"/>
          </a:xfrm>
          <a:prstGeom prst="rect">
            <a:avLst/>
          </a:prstGeom>
        </p:spPr>
      </p:pic>
      <p:sp>
        <p:nvSpPr>
          <p:cNvPr id="8" name="TextBox 7">
            <a:extLst>
              <a:ext uri="{FF2B5EF4-FFF2-40B4-BE49-F238E27FC236}">
                <a16:creationId xmlns:a16="http://schemas.microsoft.com/office/drawing/2014/main" id="{0DD8D2FF-F82A-FC33-2FFD-A49E747EE09B}"/>
              </a:ext>
            </a:extLst>
          </p:cNvPr>
          <p:cNvSpPr txBox="1"/>
          <p:nvPr/>
        </p:nvSpPr>
        <p:spPr>
          <a:xfrm>
            <a:off x="467155" y="3377381"/>
            <a:ext cx="3982064" cy="338554"/>
          </a:xfrm>
          <a:prstGeom prst="rect">
            <a:avLst/>
          </a:prstGeom>
          <a:noFill/>
        </p:spPr>
        <p:txBody>
          <a:bodyPr wrap="square" rtlCol="0">
            <a:spAutoFit/>
          </a:bodyPr>
          <a:lstStyle/>
          <a:p>
            <a:r>
              <a:rPr lang="en-US" sz="1600"/>
              <a:t>Tree is ridiculous though.  Here’s </a:t>
            </a:r>
            <a:r>
              <a:rPr lang="en-US" sz="1600" i="1"/>
              <a:t>some</a:t>
            </a:r>
            <a:r>
              <a:rPr lang="en-US" sz="1600"/>
              <a:t> of it,</a:t>
            </a:r>
          </a:p>
        </p:txBody>
      </p:sp>
      <p:pic>
        <p:nvPicPr>
          <p:cNvPr id="9" name="Picture 8">
            <a:extLst>
              <a:ext uri="{FF2B5EF4-FFF2-40B4-BE49-F238E27FC236}">
                <a16:creationId xmlns:a16="http://schemas.microsoft.com/office/drawing/2014/main" id="{75945D4F-68B4-1678-BFB2-C2144766D9B9}"/>
              </a:ext>
            </a:extLst>
          </p:cNvPr>
          <p:cNvPicPr>
            <a:picLocks noChangeAspect="1"/>
          </p:cNvPicPr>
          <p:nvPr/>
        </p:nvPicPr>
        <p:blipFill>
          <a:blip r:embed="rId4"/>
          <a:stretch>
            <a:fillRect/>
          </a:stretch>
        </p:blipFill>
        <p:spPr>
          <a:xfrm>
            <a:off x="467155" y="3994219"/>
            <a:ext cx="10151929" cy="1455110"/>
          </a:xfrm>
          <a:prstGeom prst="rect">
            <a:avLst/>
          </a:prstGeom>
        </p:spPr>
      </p:pic>
    </p:spTree>
    <p:extLst>
      <p:ext uri="{BB962C8B-B14F-4D97-AF65-F5344CB8AC3E}">
        <p14:creationId xmlns:p14="http://schemas.microsoft.com/office/powerpoint/2010/main" val="3548122502"/>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351926" cy="461665"/>
          </a:xfrm>
          <a:prstGeom prst="rect">
            <a:avLst/>
          </a:prstGeom>
        </p:spPr>
        <p:txBody>
          <a:bodyPr wrap="none">
            <a:spAutoFit/>
          </a:bodyPr>
          <a:lstStyle/>
          <a:p>
            <a:r>
              <a:rPr lang="en-US" sz="2400" b="1" u="sng">
                <a:solidFill>
                  <a:srgbClr val="0066FF"/>
                </a:solidFill>
              </a:rPr>
              <a:t>sklearn: example</a:t>
            </a:r>
          </a:p>
        </p:txBody>
      </p:sp>
      <p:sp>
        <p:nvSpPr>
          <p:cNvPr id="7" name="TextBox 6">
            <a:extLst>
              <a:ext uri="{FF2B5EF4-FFF2-40B4-BE49-F238E27FC236}">
                <a16:creationId xmlns:a16="http://schemas.microsoft.com/office/drawing/2014/main" id="{9C78349C-213E-A436-71B2-095F53B54D4E}"/>
              </a:ext>
            </a:extLst>
          </p:cNvPr>
          <p:cNvSpPr txBox="1"/>
          <p:nvPr/>
        </p:nvSpPr>
        <p:spPr>
          <a:xfrm>
            <a:off x="368164" y="1135940"/>
            <a:ext cx="3722056" cy="338554"/>
          </a:xfrm>
          <a:prstGeom prst="rect">
            <a:avLst/>
          </a:prstGeom>
          <a:noFill/>
        </p:spPr>
        <p:txBody>
          <a:bodyPr wrap="square" rtlCol="0">
            <a:spAutoFit/>
          </a:bodyPr>
          <a:lstStyle/>
          <a:p>
            <a:r>
              <a:rPr lang="en-US" sz="1600"/>
              <a:t>Here’s another quick example.  </a:t>
            </a:r>
          </a:p>
        </p:txBody>
      </p:sp>
      <p:pic>
        <p:nvPicPr>
          <p:cNvPr id="6" name="Picture 5">
            <a:extLst>
              <a:ext uri="{FF2B5EF4-FFF2-40B4-BE49-F238E27FC236}">
                <a16:creationId xmlns:a16="http://schemas.microsoft.com/office/drawing/2014/main" id="{8C7B413B-0857-B599-7607-2E923D224353}"/>
              </a:ext>
            </a:extLst>
          </p:cNvPr>
          <p:cNvPicPr>
            <a:picLocks noChangeAspect="1"/>
          </p:cNvPicPr>
          <p:nvPr/>
        </p:nvPicPr>
        <p:blipFill>
          <a:blip r:embed="rId3"/>
          <a:stretch>
            <a:fillRect/>
          </a:stretch>
        </p:blipFill>
        <p:spPr>
          <a:xfrm>
            <a:off x="511277" y="1980642"/>
            <a:ext cx="7981100" cy="3394025"/>
          </a:xfrm>
          <a:prstGeom prst="rect">
            <a:avLst/>
          </a:prstGeom>
        </p:spPr>
      </p:pic>
    </p:spTree>
    <p:extLst>
      <p:ext uri="{BB962C8B-B14F-4D97-AF65-F5344CB8AC3E}">
        <p14:creationId xmlns:p14="http://schemas.microsoft.com/office/powerpoint/2010/main" val="4009236570"/>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15124" y="1364015"/>
            <a:ext cx="5218472" cy="338554"/>
          </a:xfrm>
          <a:prstGeom prst="rect">
            <a:avLst/>
          </a:prstGeom>
          <a:noFill/>
        </p:spPr>
        <p:txBody>
          <a:bodyPr wrap="square">
            <a:spAutoFit/>
          </a:bodyPr>
          <a:lstStyle/>
          <a:p>
            <a:r>
              <a:rPr lang="en-US" sz="1600" b="1"/>
              <a:t>from sklearn.neural_network import MLPRegressor</a:t>
            </a:r>
          </a:p>
        </p:txBody>
      </p:sp>
      <p:sp>
        <p:nvSpPr>
          <p:cNvPr id="31" name="Rectangle 30">
            <a:extLst>
              <a:ext uri="{FF2B5EF4-FFF2-40B4-BE49-F238E27FC236}">
                <a16:creationId xmlns:a16="http://schemas.microsoft.com/office/drawing/2014/main" id="{7026BC62-97A2-FB10-0E17-4A3D0A4592F3}"/>
              </a:ext>
            </a:extLst>
          </p:cNvPr>
          <p:cNvSpPr/>
          <p:nvPr/>
        </p:nvSpPr>
        <p:spPr>
          <a:xfrm>
            <a:off x="115125" y="1732065"/>
            <a:ext cx="11609327" cy="769441"/>
          </a:xfrm>
          <a:prstGeom prst="rect">
            <a:avLst/>
          </a:prstGeom>
        </p:spPr>
        <p:txBody>
          <a:bodyPr wrap="square">
            <a:spAutoFit/>
          </a:bodyPr>
          <a:lstStyle/>
          <a:p>
            <a:r>
              <a:rPr lang="en-US" sz="1600"/>
              <a:t>model = MLPRegressor()		</a:t>
            </a:r>
            <a:r>
              <a:rPr lang="en-US" sz="1400"/>
              <a:t>creates a regressor neural network. For a regressor model, I think it presumes output is just 1 value.  And</a:t>
            </a:r>
          </a:p>
          <a:p>
            <a:r>
              <a:rPr lang="en-US" sz="1400"/>
              <a:t>				number of input nodes is probably ascertained from the shape of the X_train data you’ll train the model</a:t>
            </a:r>
          </a:p>
          <a:p>
            <a:r>
              <a:rPr lang="en-US" sz="1400"/>
              <a:t>				on.  It uses loss = MSE, and we have several arguments,  </a:t>
            </a:r>
            <a:endParaRPr lang="en-US" sz="1600"/>
          </a:p>
        </p:txBody>
      </p:sp>
      <p:sp>
        <p:nvSpPr>
          <p:cNvPr id="5" name="Rectangle 4">
            <a:extLst>
              <a:ext uri="{FF2B5EF4-FFF2-40B4-BE49-F238E27FC236}">
                <a16:creationId xmlns:a16="http://schemas.microsoft.com/office/drawing/2014/main" id="{9CE30B31-4E7F-D714-1C68-D0DD47FEEA66}"/>
              </a:ext>
            </a:extLst>
          </p:cNvPr>
          <p:cNvSpPr/>
          <p:nvPr/>
        </p:nvSpPr>
        <p:spPr>
          <a:xfrm>
            <a:off x="3893574" y="195400"/>
            <a:ext cx="3442417" cy="461665"/>
          </a:xfrm>
          <a:prstGeom prst="rect">
            <a:avLst/>
          </a:prstGeom>
        </p:spPr>
        <p:txBody>
          <a:bodyPr wrap="none">
            <a:spAutoFit/>
          </a:bodyPr>
          <a:lstStyle/>
          <a:p>
            <a:r>
              <a:rPr lang="en-US" sz="2400" b="1" u="sng">
                <a:solidFill>
                  <a:srgbClr val="7030A0"/>
                </a:solidFill>
              </a:rPr>
              <a:t>sklearn: neural networks</a:t>
            </a:r>
          </a:p>
        </p:txBody>
      </p:sp>
      <p:sp>
        <p:nvSpPr>
          <p:cNvPr id="4" name="TextBox 3">
            <a:extLst>
              <a:ext uri="{FF2B5EF4-FFF2-40B4-BE49-F238E27FC236}">
                <a16:creationId xmlns:a16="http://schemas.microsoft.com/office/drawing/2014/main" id="{374A8565-4D6E-8ACD-FE59-04425C106170}"/>
              </a:ext>
            </a:extLst>
          </p:cNvPr>
          <p:cNvSpPr txBox="1"/>
          <p:nvPr/>
        </p:nvSpPr>
        <p:spPr>
          <a:xfrm>
            <a:off x="115125" y="959646"/>
            <a:ext cx="3778450" cy="307777"/>
          </a:xfrm>
          <a:prstGeom prst="rect">
            <a:avLst/>
          </a:prstGeom>
          <a:noFill/>
        </p:spPr>
        <p:txBody>
          <a:bodyPr wrap="square" rtlCol="0">
            <a:spAutoFit/>
          </a:bodyPr>
          <a:lstStyle/>
          <a:p>
            <a:r>
              <a:rPr lang="en-US" sz="1400"/>
              <a:t>apparently sklearn does neural networks too.</a:t>
            </a:r>
          </a:p>
        </p:txBody>
      </p:sp>
      <p:sp>
        <p:nvSpPr>
          <p:cNvPr id="11" name="TextBox 10">
            <a:extLst>
              <a:ext uri="{FF2B5EF4-FFF2-40B4-BE49-F238E27FC236}">
                <a16:creationId xmlns:a16="http://schemas.microsoft.com/office/drawing/2014/main" id="{CC6360C5-AD32-2BA8-3491-C2A0BF2F690A}"/>
              </a:ext>
            </a:extLst>
          </p:cNvPr>
          <p:cNvSpPr txBox="1"/>
          <p:nvPr/>
        </p:nvSpPr>
        <p:spPr>
          <a:xfrm>
            <a:off x="633516" y="3214884"/>
            <a:ext cx="10327800" cy="307777"/>
          </a:xfrm>
          <a:prstGeom prst="rect">
            <a:avLst/>
          </a:prstGeom>
          <a:noFill/>
        </p:spPr>
        <p:txBody>
          <a:bodyPr wrap="square">
            <a:spAutoFit/>
          </a:bodyPr>
          <a:lstStyle/>
          <a:p>
            <a:r>
              <a:rPr lang="en-US" sz="1400" b="1"/>
              <a:t>activation = “act function”</a:t>
            </a:r>
            <a:r>
              <a:rPr lang="en-US" sz="1400"/>
              <a:t>		this is activation function.  Can have: logistic, tanh, identity, relu (default).  I think that’s it.   </a:t>
            </a:r>
          </a:p>
        </p:txBody>
      </p:sp>
      <p:sp>
        <p:nvSpPr>
          <p:cNvPr id="13" name="TextBox 12">
            <a:extLst>
              <a:ext uri="{FF2B5EF4-FFF2-40B4-BE49-F238E27FC236}">
                <a16:creationId xmlns:a16="http://schemas.microsoft.com/office/drawing/2014/main" id="{530E8427-A740-3413-4115-414DC3E6EFD1}"/>
              </a:ext>
            </a:extLst>
          </p:cNvPr>
          <p:cNvSpPr txBox="1"/>
          <p:nvPr/>
        </p:nvSpPr>
        <p:spPr>
          <a:xfrm>
            <a:off x="633515" y="2673322"/>
            <a:ext cx="11121506" cy="523220"/>
          </a:xfrm>
          <a:prstGeom prst="rect">
            <a:avLst/>
          </a:prstGeom>
          <a:noFill/>
        </p:spPr>
        <p:txBody>
          <a:bodyPr wrap="square">
            <a:spAutoFit/>
          </a:bodyPr>
          <a:lstStyle/>
          <a:p>
            <a:r>
              <a:rPr lang="en-US" sz="1400" b="1"/>
              <a:t>hidden_layer_sizes = (n_1, n_2, etc.)</a:t>
            </a:r>
            <a:r>
              <a:rPr lang="en-US" sz="1400"/>
              <a:t>		n_i is number of nodes in ith hidden layer. And I think the layers are all densely connected.  The</a:t>
            </a:r>
          </a:p>
          <a:p>
            <a:r>
              <a:rPr lang="en-US" sz="1400"/>
              <a:t>				default setting is (100,)</a:t>
            </a:r>
          </a:p>
        </p:txBody>
      </p:sp>
      <p:sp>
        <p:nvSpPr>
          <p:cNvPr id="14" name="TextBox 13">
            <a:extLst>
              <a:ext uri="{FF2B5EF4-FFF2-40B4-BE49-F238E27FC236}">
                <a16:creationId xmlns:a16="http://schemas.microsoft.com/office/drawing/2014/main" id="{4AA56E64-03BA-16DE-10C7-35A5C36CD668}"/>
              </a:ext>
            </a:extLst>
          </p:cNvPr>
          <p:cNvSpPr txBox="1"/>
          <p:nvPr/>
        </p:nvSpPr>
        <p:spPr>
          <a:xfrm>
            <a:off x="633515" y="3640258"/>
            <a:ext cx="10876332" cy="523220"/>
          </a:xfrm>
          <a:prstGeom prst="rect">
            <a:avLst/>
          </a:prstGeom>
          <a:noFill/>
        </p:spPr>
        <p:txBody>
          <a:bodyPr wrap="square">
            <a:spAutoFit/>
          </a:bodyPr>
          <a:lstStyle/>
          <a:p>
            <a:r>
              <a:rPr lang="en-US" sz="1400" b="1"/>
              <a:t>alpha = #</a:t>
            </a:r>
            <a:r>
              <a:rPr lang="en-US" sz="1400"/>
              <a:t>				this is an L2 regularization term that it adds to the loss function to control number of</a:t>
            </a:r>
          </a:p>
          <a:p>
            <a:r>
              <a:rPr lang="en-US" sz="1400"/>
              <a:t>				parameters?  Default value is 0.0001.</a:t>
            </a:r>
          </a:p>
        </p:txBody>
      </p:sp>
      <p:sp>
        <p:nvSpPr>
          <p:cNvPr id="17" name="TextBox 16">
            <a:extLst>
              <a:ext uri="{FF2B5EF4-FFF2-40B4-BE49-F238E27FC236}">
                <a16:creationId xmlns:a16="http://schemas.microsoft.com/office/drawing/2014/main" id="{474B7D07-D18F-7D79-C6D2-D52B46628D5E}"/>
              </a:ext>
            </a:extLst>
          </p:cNvPr>
          <p:cNvSpPr txBox="1"/>
          <p:nvPr/>
        </p:nvSpPr>
        <p:spPr>
          <a:xfrm>
            <a:off x="633514" y="4920353"/>
            <a:ext cx="10876331" cy="523220"/>
          </a:xfrm>
          <a:prstGeom prst="rect">
            <a:avLst/>
          </a:prstGeom>
          <a:noFill/>
        </p:spPr>
        <p:txBody>
          <a:bodyPr wrap="square">
            <a:spAutoFit/>
          </a:bodyPr>
          <a:lstStyle/>
          <a:p>
            <a:r>
              <a:rPr lang="en-US" sz="1400" b="1"/>
              <a:t>learning_rate_init = alpha</a:t>
            </a:r>
            <a:r>
              <a:rPr lang="en-US" sz="1400"/>
              <a:t>	this is the step size in the gradient descent algorithm.  This might presume we’re not using an adaptive</a:t>
            </a:r>
          </a:p>
          <a:p>
            <a:r>
              <a:rPr lang="en-US" sz="1400"/>
              <a:t>			learning rate algorithm, like “adam”?  Default is 0.001.</a:t>
            </a:r>
          </a:p>
        </p:txBody>
      </p:sp>
      <p:sp>
        <p:nvSpPr>
          <p:cNvPr id="7" name="TextBox 6">
            <a:extLst>
              <a:ext uri="{FF2B5EF4-FFF2-40B4-BE49-F238E27FC236}">
                <a16:creationId xmlns:a16="http://schemas.microsoft.com/office/drawing/2014/main" id="{88C5F31B-856F-15B3-1F4E-08C5593A7B51}"/>
              </a:ext>
            </a:extLst>
          </p:cNvPr>
          <p:cNvSpPr txBox="1"/>
          <p:nvPr/>
        </p:nvSpPr>
        <p:spPr>
          <a:xfrm>
            <a:off x="633516" y="5531385"/>
            <a:ext cx="10504782" cy="307777"/>
          </a:xfrm>
          <a:prstGeom prst="rect">
            <a:avLst/>
          </a:prstGeom>
          <a:noFill/>
        </p:spPr>
        <p:txBody>
          <a:bodyPr wrap="square">
            <a:spAutoFit/>
          </a:bodyPr>
          <a:lstStyle/>
          <a:p>
            <a:r>
              <a:rPr lang="en-US" sz="1400" b="1"/>
              <a:t>solver = “adam”, “sgd”, etc.	</a:t>
            </a:r>
            <a:r>
              <a:rPr lang="en-US" sz="1400"/>
              <a:t>this is the solver program used to solve for the best fit weights, biases.  “adam” is default.  </a:t>
            </a:r>
          </a:p>
        </p:txBody>
      </p:sp>
      <p:sp>
        <p:nvSpPr>
          <p:cNvPr id="9" name="TextBox 8">
            <a:extLst>
              <a:ext uri="{FF2B5EF4-FFF2-40B4-BE49-F238E27FC236}">
                <a16:creationId xmlns:a16="http://schemas.microsoft.com/office/drawing/2014/main" id="{0F0EA686-A36D-C142-A56E-EFC20E978907}"/>
              </a:ext>
            </a:extLst>
          </p:cNvPr>
          <p:cNvSpPr txBox="1"/>
          <p:nvPr/>
        </p:nvSpPr>
        <p:spPr>
          <a:xfrm>
            <a:off x="633516" y="6014786"/>
            <a:ext cx="10504782" cy="307777"/>
          </a:xfrm>
          <a:prstGeom prst="rect">
            <a:avLst/>
          </a:prstGeom>
          <a:noFill/>
        </p:spPr>
        <p:txBody>
          <a:bodyPr wrap="square">
            <a:spAutoFit/>
          </a:bodyPr>
          <a:lstStyle/>
          <a:p>
            <a:r>
              <a:rPr lang="en-US" sz="1400" b="1"/>
              <a:t>verbose = True/False	</a:t>
            </a:r>
            <a:r>
              <a:rPr lang="en-US" sz="1400"/>
              <a:t>	whether you want it to output all the results for every epoch or not?</a:t>
            </a:r>
          </a:p>
        </p:txBody>
      </p:sp>
      <p:sp>
        <p:nvSpPr>
          <p:cNvPr id="2" name="TextBox 1">
            <a:extLst>
              <a:ext uri="{FF2B5EF4-FFF2-40B4-BE49-F238E27FC236}">
                <a16:creationId xmlns:a16="http://schemas.microsoft.com/office/drawing/2014/main" id="{AFE7F4F3-9F4A-8742-2DB4-EE2ED3011EFA}"/>
              </a:ext>
            </a:extLst>
          </p:cNvPr>
          <p:cNvSpPr txBox="1"/>
          <p:nvPr/>
        </p:nvSpPr>
        <p:spPr>
          <a:xfrm>
            <a:off x="633515" y="4371602"/>
            <a:ext cx="11200665" cy="307777"/>
          </a:xfrm>
          <a:prstGeom prst="rect">
            <a:avLst/>
          </a:prstGeom>
          <a:noFill/>
        </p:spPr>
        <p:txBody>
          <a:bodyPr wrap="square">
            <a:spAutoFit/>
          </a:bodyPr>
          <a:lstStyle/>
          <a:p>
            <a:r>
              <a:rPr lang="en-US" sz="1400" b="1"/>
              <a:t>batch_size = b		</a:t>
            </a:r>
            <a:r>
              <a:rPr lang="en-US" sz="1400"/>
              <a:t>this is the number of sample points (default = 200) it runs through, before updating weights, using the solver.</a:t>
            </a:r>
          </a:p>
        </p:txBody>
      </p:sp>
    </p:spTree>
    <p:extLst>
      <p:ext uri="{BB962C8B-B14F-4D97-AF65-F5344CB8AC3E}">
        <p14:creationId xmlns:p14="http://schemas.microsoft.com/office/powerpoint/2010/main" val="1154464504"/>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15124" y="1364015"/>
            <a:ext cx="5218472" cy="338554"/>
          </a:xfrm>
          <a:prstGeom prst="rect">
            <a:avLst/>
          </a:prstGeom>
          <a:noFill/>
        </p:spPr>
        <p:txBody>
          <a:bodyPr wrap="square">
            <a:spAutoFit/>
          </a:bodyPr>
          <a:lstStyle/>
          <a:p>
            <a:r>
              <a:rPr lang="en-US" sz="1600" b="1"/>
              <a:t>from sklearn.neural_network import MLPRegressor</a:t>
            </a:r>
          </a:p>
        </p:txBody>
      </p:sp>
      <p:sp>
        <p:nvSpPr>
          <p:cNvPr id="31" name="Rectangle 30">
            <a:extLst>
              <a:ext uri="{FF2B5EF4-FFF2-40B4-BE49-F238E27FC236}">
                <a16:creationId xmlns:a16="http://schemas.microsoft.com/office/drawing/2014/main" id="{7026BC62-97A2-FB10-0E17-4A3D0A4592F3}"/>
              </a:ext>
            </a:extLst>
          </p:cNvPr>
          <p:cNvSpPr/>
          <p:nvPr/>
        </p:nvSpPr>
        <p:spPr>
          <a:xfrm>
            <a:off x="115125" y="1732065"/>
            <a:ext cx="11609327" cy="769441"/>
          </a:xfrm>
          <a:prstGeom prst="rect">
            <a:avLst/>
          </a:prstGeom>
        </p:spPr>
        <p:txBody>
          <a:bodyPr wrap="square">
            <a:spAutoFit/>
          </a:bodyPr>
          <a:lstStyle/>
          <a:p>
            <a:r>
              <a:rPr lang="en-US" sz="1600"/>
              <a:t>model = MLPRegressor()		</a:t>
            </a:r>
            <a:r>
              <a:rPr lang="en-US" sz="1400"/>
              <a:t>creates a regressor neural network. For a regressor model, I think it presumes output is just 1 value.  And</a:t>
            </a:r>
          </a:p>
          <a:p>
            <a:r>
              <a:rPr lang="en-US" sz="1400"/>
              <a:t>				number of input nodes is probably ascertained from the shape of the X_train data you’ll train the model</a:t>
            </a:r>
          </a:p>
          <a:p>
            <a:r>
              <a:rPr lang="en-US" sz="1400"/>
              <a:t>				on.  It uses loss = MSE, and we have several arguments,  </a:t>
            </a:r>
            <a:endParaRPr lang="en-US" sz="1600"/>
          </a:p>
        </p:txBody>
      </p:sp>
      <p:sp>
        <p:nvSpPr>
          <p:cNvPr id="5" name="Rectangle 4">
            <a:extLst>
              <a:ext uri="{FF2B5EF4-FFF2-40B4-BE49-F238E27FC236}">
                <a16:creationId xmlns:a16="http://schemas.microsoft.com/office/drawing/2014/main" id="{9CE30B31-4E7F-D714-1C68-D0DD47FEEA66}"/>
              </a:ext>
            </a:extLst>
          </p:cNvPr>
          <p:cNvSpPr/>
          <p:nvPr/>
        </p:nvSpPr>
        <p:spPr>
          <a:xfrm>
            <a:off x="3893574" y="195400"/>
            <a:ext cx="3442417" cy="461665"/>
          </a:xfrm>
          <a:prstGeom prst="rect">
            <a:avLst/>
          </a:prstGeom>
        </p:spPr>
        <p:txBody>
          <a:bodyPr wrap="none">
            <a:spAutoFit/>
          </a:bodyPr>
          <a:lstStyle/>
          <a:p>
            <a:r>
              <a:rPr lang="en-US" sz="2400" b="1" u="sng">
                <a:solidFill>
                  <a:srgbClr val="7030A0"/>
                </a:solidFill>
              </a:rPr>
              <a:t>sklearn: neural networks</a:t>
            </a:r>
          </a:p>
        </p:txBody>
      </p:sp>
      <p:sp>
        <p:nvSpPr>
          <p:cNvPr id="2" name="TextBox 1">
            <a:extLst>
              <a:ext uri="{FF2B5EF4-FFF2-40B4-BE49-F238E27FC236}">
                <a16:creationId xmlns:a16="http://schemas.microsoft.com/office/drawing/2014/main" id="{45CA8D6A-2EB9-A376-D908-420541FD2167}"/>
              </a:ext>
            </a:extLst>
          </p:cNvPr>
          <p:cNvSpPr txBox="1"/>
          <p:nvPr/>
        </p:nvSpPr>
        <p:spPr>
          <a:xfrm>
            <a:off x="523787" y="2832475"/>
            <a:ext cx="7787149" cy="307777"/>
          </a:xfrm>
          <a:prstGeom prst="rect">
            <a:avLst/>
          </a:prstGeom>
          <a:noFill/>
        </p:spPr>
        <p:txBody>
          <a:bodyPr wrap="square">
            <a:spAutoFit/>
          </a:bodyPr>
          <a:lstStyle/>
          <a:p>
            <a:r>
              <a:rPr lang="en-US" sz="1400" b="1"/>
              <a:t>max_iter = n</a:t>
            </a:r>
            <a:r>
              <a:rPr lang="en-US" sz="1400"/>
              <a:t>	this is maximum number of iterations.  Default is 200.</a:t>
            </a:r>
          </a:p>
        </p:txBody>
      </p:sp>
      <p:sp>
        <p:nvSpPr>
          <p:cNvPr id="4" name="TextBox 3">
            <a:extLst>
              <a:ext uri="{FF2B5EF4-FFF2-40B4-BE49-F238E27FC236}">
                <a16:creationId xmlns:a16="http://schemas.microsoft.com/office/drawing/2014/main" id="{374A8565-4D6E-8ACD-FE59-04425C106170}"/>
              </a:ext>
            </a:extLst>
          </p:cNvPr>
          <p:cNvSpPr txBox="1"/>
          <p:nvPr/>
        </p:nvSpPr>
        <p:spPr>
          <a:xfrm>
            <a:off x="143118" y="959646"/>
            <a:ext cx="1741668" cy="307777"/>
          </a:xfrm>
          <a:prstGeom prst="rect">
            <a:avLst/>
          </a:prstGeom>
          <a:noFill/>
        </p:spPr>
        <p:txBody>
          <a:bodyPr wrap="square" rtlCol="0">
            <a:spAutoFit/>
          </a:bodyPr>
          <a:lstStyle/>
          <a:p>
            <a:r>
              <a:rPr lang="en-US" sz="1400"/>
              <a:t>and more</a:t>
            </a:r>
          </a:p>
        </p:txBody>
      </p:sp>
      <p:sp>
        <p:nvSpPr>
          <p:cNvPr id="10" name="TextBox 9">
            <a:extLst>
              <a:ext uri="{FF2B5EF4-FFF2-40B4-BE49-F238E27FC236}">
                <a16:creationId xmlns:a16="http://schemas.microsoft.com/office/drawing/2014/main" id="{489FEE7D-1349-C70F-FE02-DEFA2238F337}"/>
              </a:ext>
            </a:extLst>
          </p:cNvPr>
          <p:cNvSpPr txBox="1"/>
          <p:nvPr/>
        </p:nvSpPr>
        <p:spPr>
          <a:xfrm>
            <a:off x="523787" y="3344272"/>
            <a:ext cx="11354082" cy="307777"/>
          </a:xfrm>
          <a:prstGeom prst="rect">
            <a:avLst/>
          </a:prstGeom>
          <a:noFill/>
        </p:spPr>
        <p:txBody>
          <a:bodyPr wrap="square">
            <a:spAutoFit/>
          </a:bodyPr>
          <a:lstStyle/>
          <a:p>
            <a:r>
              <a:rPr lang="en-US" sz="1400" b="1"/>
              <a:t>tol = delta</a:t>
            </a:r>
            <a:r>
              <a:rPr lang="en-US" sz="1400"/>
              <a:t>		specifies the minimum acceptable decrease in loss within the window set by n_iter_no_change.  I think the default it 0.0001.  </a:t>
            </a:r>
          </a:p>
        </p:txBody>
      </p:sp>
      <p:sp>
        <p:nvSpPr>
          <p:cNvPr id="6" name="TextBox 5">
            <a:extLst>
              <a:ext uri="{FF2B5EF4-FFF2-40B4-BE49-F238E27FC236}">
                <a16:creationId xmlns:a16="http://schemas.microsoft.com/office/drawing/2014/main" id="{471E2B2B-EDAE-E036-D36F-E33FF3BE0476}"/>
              </a:ext>
            </a:extLst>
          </p:cNvPr>
          <p:cNvSpPr txBox="1"/>
          <p:nvPr/>
        </p:nvSpPr>
        <p:spPr>
          <a:xfrm>
            <a:off x="523787" y="3895516"/>
            <a:ext cx="11354082" cy="954107"/>
          </a:xfrm>
          <a:prstGeom prst="rect">
            <a:avLst/>
          </a:prstGeom>
          <a:noFill/>
        </p:spPr>
        <p:txBody>
          <a:bodyPr wrap="square">
            <a:spAutoFit/>
          </a:bodyPr>
          <a:lstStyle/>
          <a:p>
            <a:r>
              <a:rPr lang="en-US" sz="1400" b="1"/>
              <a:t>n_iter_no_change = p</a:t>
            </a:r>
            <a:r>
              <a:rPr lang="en-US" sz="1400"/>
              <a:t>		so starting with any given epoch, e, and loss L</a:t>
            </a:r>
            <a:r>
              <a:rPr lang="en-US" sz="1400" baseline="-25000"/>
              <a:t>e</a:t>
            </a:r>
            <a:r>
              <a:rPr lang="en-US" sz="1400"/>
              <a:t>, the loss must drop by at least delta sometime within the next p</a:t>
            </a:r>
          </a:p>
          <a:p>
            <a:r>
              <a:rPr lang="en-US" sz="1400"/>
              <a:t>			epochs, or the algorithm will stop.  This is the same as TensorFlow’s patience parameter.  The default value is set</a:t>
            </a:r>
          </a:p>
          <a:p>
            <a:r>
              <a:rPr lang="en-US" sz="1400"/>
              <a:t>			to 10.  If set too low, then may stop at a local, but not global minimum, and so you may underfit your data.  If set to </a:t>
            </a:r>
          </a:p>
          <a:p>
            <a:r>
              <a:rPr lang="en-US" sz="1400"/>
              <a:t>			high, then you may overfit your data.  </a:t>
            </a:r>
          </a:p>
        </p:txBody>
      </p:sp>
      <p:sp>
        <p:nvSpPr>
          <p:cNvPr id="8" name="TextBox 7">
            <a:extLst>
              <a:ext uri="{FF2B5EF4-FFF2-40B4-BE49-F238E27FC236}">
                <a16:creationId xmlns:a16="http://schemas.microsoft.com/office/drawing/2014/main" id="{EA704EDB-94E3-F212-D754-430302CF0601}"/>
              </a:ext>
            </a:extLst>
          </p:cNvPr>
          <p:cNvSpPr txBox="1"/>
          <p:nvPr/>
        </p:nvSpPr>
        <p:spPr>
          <a:xfrm>
            <a:off x="523787" y="5047844"/>
            <a:ext cx="10993406" cy="523220"/>
          </a:xfrm>
          <a:prstGeom prst="rect">
            <a:avLst/>
          </a:prstGeom>
          <a:noFill/>
        </p:spPr>
        <p:txBody>
          <a:bodyPr wrap="square">
            <a:spAutoFit/>
          </a:bodyPr>
          <a:lstStyle/>
          <a:p>
            <a:r>
              <a:rPr lang="en-US" sz="1400" b="1"/>
              <a:t>early_stopping = T	</a:t>
            </a:r>
            <a:r>
              <a:rPr lang="en-US" sz="1400"/>
              <a:t>	(default = F) enables early stopping if loss on the </a:t>
            </a:r>
            <a:r>
              <a:rPr lang="en-US" sz="1400" i="1"/>
              <a:t>validation</a:t>
            </a:r>
            <a:r>
              <a:rPr lang="en-US" sz="1400"/>
              <a:t> set (below is less than tol = delta.  If so, then it will</a:t>
            </a:r>
          </a:p>
          <a:p>
            <a:r>
              <a:rPr lang="en-US" sz="1400"/>
              <a:t>			save the weights and biases from this best epoch.  Otherwise, the weights/biases from the last epoch are used.  </a:t>
            </a:r>
          </a:p>
        </p:txBody>
      </p:sp>
      <p:sp>
        <p:nvSpPr>
          <p:cNvPr id="11" name="TextBox 10">
            <a:extLst>
              <a:ext uri="{FF2B5EF4-FFF2-40B4-BE49-F238E27FC236}">
                <a16:creationId xmlns:a16="http://schemas.microsoft.com/office/drawing/2014/main" id="{F5EA0C6B-5A90-E106-6063-6A30844E3C8F}"/>
              </a:ext>
            </a:extLst>
          </p:cNvPr>
          <p:cNvSpPr txBox="1"/>
          <p:nvPr/>
        </p:nvSpPr>
        <p:spPr>
          <a:xfrm>
            <a:off x="523787" y="5682367"/>
            <a:ext cx="10826508" cy="738664"/>
          </a:xfrm>
          <a:prstGeom prst="rect">
            <a:avLst/>
          </a:prstGeom>
          <a:noFill/>
        </p:spPr>
        <p:txBody>
          <a:bodyPr wrap="square">
            <a:spAutoFit/>
          </a:bodyPr>
          <a:lstStyle/>
          <a:p>
            <a:r>
              <a:rPr lang="en-US" sz="1400" b="1"/>
              <a:t>validation_fraction = frac	</a:t>
            </a:r>
            <a:r>
              <a:rPr lang="en-US" sz="1400"/>
              <a:t>this is the fraction of the training data that will be set aside for validation purposes (see above).  Default is</a:t>
            </a:r>
          </a:p>
          <a:p>
            <a:r>
              <a:rPr lang="en-US" sz="1400"/>
              <a:t>			0.1.  If early_stopping is set to F, then no training data is set aside for ‘validation’.  And all training data gets</a:t>
            </a:r>
          </a:p>
          <a:p>
            <a:r>
              <a:rPr lang="en-US" sz="1400"/>
              <a:t>			used in training process.  </a:t>
            </a:r>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7ACBB4F5-212F-AA94-C7DA-80B7924FE627}"/>
                  </a:ext>
                </a:extLst>
              </p14:cNvPr>
              <p14:cNvContentPartPr/>
              <p14:nvPr/>
            </p14:nvContentPartPr>
            <p14:xfrm>
              <a:off x="280427" y="5131504"/>
              <a:ext cx="243360" cy="879120"/>
            </p14:xfrm>
          </p:contentPart>
        </mc:Choice>
        <mc:Fallback xmlns="">
          <p:pic>
            <p:nvPicPr>
              <p:cNvPr id="12" name="Ink 11">
                <a:extLst>
                  <a:ext uri="{FF2B5EF4-FFF2-40B4-BE49-F238E27FC236}">
                    <a16:creationId xmlns:a16="http://schemas.microsoft.com/office/drawing/2014/main" id="{7ACBB4F5-212F-AA94-C7DA-80B7924FE627}"/>
                  </a:ext>
                </a:extLst>
              </p:cNvPr>
              <p:cNvPicPr/>
              <p:nvPr/>
            </p:nvPicPr>
            <p:blipFill>
              <a:blip r:embed="rId4"/>
              <a:stretch>
                <a:fillRect/>
              </a:stretch>
            </p:blipFill>
            <p:spPr>
              <a:xfrm>
                <a:off x="274307" y="5125384"/>
                <a:ext cx="255600" cy="891360"/>
              </a:xfrm>
              <a:prstGeom prst="rect">
                <a:avLst/>
              </a:prstGeom>
            </p:spPr>
          </p:pic>
        </mc:Fallback>
      </mc:AlternateContent>
    </p:spTree>
    <p:extLst>
      <p:ext uri="{BB962C8B-B14F-4D97-AF65-F5344CB8AC3E}">
        <p14:creationId xmlns:p14="http://schemas.microsoft.com/office/powerpoint/2010/main" val="846353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67D5A15-4044-0DD9-A88B-616ED73E7269}"/>
              </a:ext>
            </a:extLst>
          </p:cNvPr>
          <p:cNvSpPr/>
          <p:nvPr/>
        </p:nvSpPr>
        <p:spPr>
          <a:xfrm>
            <a:off x="409826" y="3123405"/>
            <a:ext cx="11459057" cy="1077218"/>
          </a:xfrm>
          <a:prstGeom prst="rect">
            <a:avLst/>
          </a:prstGeom>
        </p:spPr>
        <p:txBody>
          <a:bodyPr wrap="square">
            <a:spAutoFit/>
          </a:bodyPr>
          <a:lstStyle/>
          <a:p>
            <a:r>
              <a:rPr lang="en-US" sz="1600"/>
              <a:t>log.fit_transform(X_train)		returns X_train with all elements replaced with its log. If X_train is a list of lists, then it will</a:t>
            </a:r>
          </a:p>
          <a:p>
            <a:r>
              <a:rPr lang="en-US" sz="1600"/>
              <a:t>				scale it for each </a:t>
            </a:r>
            <a:r>
              <a:rPr lang="en-US" sz="1600" i="1"/>
              <a:t>column</a:t>
            </a:r>
            <a:r>
              <a:rPr lang="en-US" sz="1600"/>
              <a:t> individually.  Even if X_train is only one list, it seems it must be</a:t>
            </a:r>
          </a:p>
          <a:p>
            <a:r>
              <a:rPr lang="en-US" sz="1600"/>
              <a:t>				entered as a list of lists, i.e., as column vector.  This is often used on training data.  Returns a</a:t>
            </a:r>
          </a:p>
          <a:p>
            <a:r>
              <a:rPr lang="en-US" sz="1600"/>
              <a:t>				numpy array thing.</a:t>
            </a:r>
          </a:p>
        </p:txBody>
      </p:sp>
      <p:sp>
        <p:nvSpPr>
          <p:cNvPr id="4" name="Rectangle 3">
            <a:extLst>
              <a:ext uri="{FF2B5EF4-FFF2-40B4-BE49-F238E27FC236}">
                <a16:creationId xmlns:a16="http://schemas.microsoft.com/office/drawing/2014/main" id="{73683835-35B7-5CC8-5D1F-A4538C5FE015}"/>
              </a:ext>
            </a:extLst>
          </p:cNvPr>
          <p:cNvSpPr/>
          <p:nvPr/>
        </p:nvSpPr>
        <p:spPr>
          <a:xfrm>
            <a:off x="409826" y="1954415"/>
            <a:ext cx="8503260" cy="338554"/>
          </a:xfrm>
          <a:prstGeom prst="rect">
            <a:avLst/>
          </a:prstGeom>
        </p:spPr>
        <p:txBody>
          <a:bodyPr wrap="square">
            <a:spAutoFit/>
          </a:bodyPr>
          <a:lstStyle/>
          <a:p>
            <a:r>
              <a:rPr lang="en-US" sz="1600"/>
              <a:t>log = PowerTransformer()		creates scaling object with which you can scale data</a:t>
            </a:r>
          </a:p>
        </p:txBody>
      </p:sp>
      <p:sp>
        <p:nvSpPr>
          <p:cNvPr id="7" name="TextBox 6">
            <a:extLst>
              <a:ext uri="{FF2B5EF4-FFF2-40B4-BE49-F238E27FC236}">
                <a16:creationId xmlns:a16="http://schemas.microsoft.com/office/drawing/2014/main" id="{4D2BA9AA-F9E6-4589-AB9B-0843798D4067}"/>
              </a:ext>
            </a:extLst>
          </p:cNvPr>
          <p:cNvSpPr txBox="1"/>
          <p:nvPr/>
        </p:nvSpPr>
        <p:spPr>
          <a:xfrm>
            <a:off x="376241" y="1631459"/>
            <a:ext cx="5519832" cy="338554"/>
          </a:xfrm>
          <a:prstGeom prst="rect">
            <a:avLst/>
          </a:prstGeom>
          <a:noFill/>
        </p:spPr>
        <p:txBody>
          <a:bodyPr wrap="square">
            <a:spAutoFit/>
          </a:bodyPr>
          <a:lstStyle/>
          <a:p>
            <a:r>
              <a:rPr lang="en-US" sz="1600" b="1"/>
              <a:t>from sklearn.preprocessing import PowerTransformer</a:t>
            </a:r>
          </a:p>
        </p:txBody>
      </p:sp>
      <p:sp>
        <p:nvSpPr>
          <p:cNvPr id="11" name="TextBox 10">
            <a:extLst>
              <a:ext uri="{FF2B5EF4-FFF2-40B4-BE49-F238E27FC236}">
                <a16:creationId xmlns:a16="http://schemas.microsoft.com/office/drawing/2014/main" id="{0EE6005F-8C0B-140D-4FE3-A68331C8C2D3}"/>
              </a:ext>
            </a:extLst>
          </p:cNvPr>
          <p:cNvSpPr txBox="1"/>
          <p:nvPr/>
        </p:nvSpPr>
        <p:spPr>
          <a:xfrm>
            <a:off x="376241" y="951744"/>
            <a:ext cx="10465929" cy="584775"/>
          </a:xfrm>
          <a:prstGeom prst="rect">
            <a:avLst/>
          </a:prstGeom>
          <a:noFill/>
        </p:spPr>
        <p:txBody>
          <a:bodyPr wrap="square" rtlCol="0">
            <a:spAutoFit/>
          </a:bodyPr>
          <a:lstStyle/>
          <a:p>
            <a:r>
              <a:rPr lang="en-US" sz="1600"/>
              <a:t>If your data is highly skewed, or perhaps operators over an exponential range of values, you might want to use a log transformer to smooth it out.  </a:t>
            </a:r>
          </a:p>
        </p:txBody>
      </p:sp>
      <p:sp>
        <p:nvSpPr>
          <p:cNvPr id="5" name="Rectangle 4">
            <a:extLst>
              <a:ext uri="{FF2B5EF4-FFF2-40B4-BE49-F238E27FC236}">
                <a16:creationId xmlns:a16="http://schemas.microsoft.com/office/drawing/2014/main" id="{565B47EA-DB0D-95C6-908E-E9B43705DBA8}"/>
              </a:ext>
            </a:extLst>
          </p:cNvPr>
          <p:cNvSpPr/>
          <p:nvPr/>
        </p:nvSpPr>
        <p:spPr>
          <a:xfrm>
            <a:off x="409826" y="4468668"/>
            <a:ext cx="11459057" cy="584775"/>
          </a:xfrm>
          <a:prstGeom prst="rect">
            <a:avLst/>
          </a:prstGeom>
        </p:spPr>
        <p:txBody>
          <a:bodyPr wrap="square">
            <a:spAutoFit/>
          </a:bodyPr>
          <a:lstStyle/>
          <a:p>
            <a:r>
              <a:rPr lang="en-US" sz="1600"/>
              <a:t>log.transform(X_test)			returns X_test scaled according to the transformer fit to X_train.  X_train and X_test </a:t>
            </a:r>
            <a:r>
              <a:rPr lang="en-US" sz="1600" i="1"/>
              <a:t>can</a:t>
            </a:r>
            <a:r>
              <a:rPr lang="en-US" sz="1600"/>
              <a:t> be</a:t>
            </a:r>
          </a:p>
          <a:p>
            <a:r>
              <a:rPr lang="en-US" sz="1600"/>
              <a:t>				same. </a:t>
            </a:r>
          </a:p>
        </p:txBody>
      </p:sp>
      <p:sp>
        <p:nvSpPr>
          <p:cNvPr id="8" name="Rectangle 7">
            <a:extLst>
              <a:ext uri="{FF2B5EF4-FFF2-40B4-BE49-F238E27FC236}">
                <a16:creationId xmlns:a16="http://schemas.microsoft.com/office/drawing/2014/main" id="{ED5ADAD7-86EB-7A66-DDF7-B9440C45D178}"/>
              </a:ext>
            </a:extLst>
          </p:cNvPr>
          <p:cNvSpPr/>
          <p:nvPr/>
        </p:nvSpPr>
        <p:spPr>
          <a:xfrm>
            <a:off x="4373007" y="99038"/>
            <a:ext cx="2130520" cy="461665"/>
          </a:xfrm>
          <a:prstGeom prst="rect">
            <a:avLst/>
          </a:prstGeom>
        </p:spPr>
        <p:txBody>
          <a:bodyPr wrap="none">
            <a:spAutoFit/>
          </a:bodyPr>
          <a:lstStyle/>
          <a:p>
            <a:r>
              <a:rPr lang="en-US" sz="2400" b="1" u="sng">
                <a:solidFill>
                  <a:srgbClr val="7030A0"/>
                </a:solidFill>
              </a:rPr>
              <a:t>sklearn: scaling</a:t>
            </a:r>
          </a:p>
        </p:txBody>
      </p:sp>
      <p:sp>
        <p:nvSpPr>
          <p:cNvPr id="3" name="Rectangle 2">
            <a:extLst>
              <a:ext uri="{FF2B5EF4-FFF2-40B4-BE49-F238E27FC236}">
                <a16:creationId xmlns:a16="http://schemas.microsoft.com/office/drawing/2014/main" id="{D8ECF9F1-A2AF-321F-CDD8-286DD2914298}"/>
              </a:ext>
            </a:extLst>
          </p:cNvPr>
          <p:cNvSpPr/>
          <p:nvPr/>
        </p:nvSpPr>
        <p:spPr>
          <a:xfrm>
            <a:off x="409826" y="2481552"/>
            <a:ext cx="11459057" cy="338554"/>
          </a:xfrm>
          <a:prstGeom prst="rect">
            <a:avLst/>
          </a:prstGeom>
        </p:spPr>
        <p:txBody>
          <a:bodyPr wrap="square">
            <a:spAutoFit/>
          </a:bodyPr>
          <a:lstStyle/>
          <a:p>
            <a:r>
              <a:rPr lang="en-US" sz="1600"/>
              <a:t>log.fit(X_train)			fits a log transformer to X_train, but doesn’t do anything to it. </a:t>
            </a:r>
          </a:p>
        </p:txBody>
      </p:sp>
      <p:sp>
        <p:nvSpPr>
          <p:cNvPr id="6" name="TextBox 5">
            <a:extLst>
              <a:ext uri="{FF2B5EF4-FFF2-40B4-BE49-F238E27FC236}">
                <a16:creationId xmlns:a16="http://schemas.microsoft.com/office/drawing/2014/main" id="{5DB5CEDA-123A-F00F-4212-CD9198806A85}"/>
              </a:ext>
            </a:extLst>
          </p:cNvPr>
          <p:cNvSpPr txBox="1"/>
          <p:nvPr/>
        </p:nvSpPr>
        <p:spPr>
          <a:xfrm>
            <a:off x="9112329" y="5579203"/>
            <a:ext cx="2521909" cy="1077218"/>
          </a:xfrm>
          <a:prstGeom prst="rect">
            <a:avLst/>
          </a:prstGeom>
          <a:solidFill>
            <a:srgbClr val="FFCCCC"/>
          </a:solidFill>
        </p:spPr>
        <p:txBody>
          <a:bodyPr wrap="square" rtlCol="0">
            <a:spAutoFit/>
          </a:bodyPr>
          <a:lstStyle/>
          <a:p>
            <a:r>
              <a:rPr lang="en-US" sz="1600"/>
              <a:t>note whatever scaling you fit to X_train should be applied to X_test.  Shouldn’t have two different scalings.</a:t>
            </a:r>
          </a:p>
        </p:txBody>
      </p:sp>
    </p:spTree>
    <p:extLst>
      <p:ext uri="{BB962C8B-B14F-4D97-AF65-F5344CB8AC3E}">
        <p14:creationId xmlns:p14="http://schemas.microsoft.com/office/powerpoint/2010/main" val="1996827529"/>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7026BC62-97A2-FB10-0E17-4A3D0A4592F3}"/>
              </a:ext>
            </a:extLst>
          </p:cNvPr>
          <p:cNvSpPr/>
          <p:nvPr/>
        </p:nvSpPr>
        <p:spPr>
          <a:xfrm>
            <a:off x="176615" y="1694743"/>
            <a:ext cx="1913442" cy="307777"/>
          </a:xfrm>
          <a:prstGeom prst="rect">
            <a:avLst/>
          </a:prstGeom>
        </p:spPr>
        <p:txBody>
          <a:bodyPr wrap="square">
            <a:spAutoFit/>
          </a:bodyPr>
          <a:lstStyle/>
          <a:p>
            <a:r>
              <a:rPr lang="en-US" sz="1400"/>
              <a:t>model.n_features_in_</a:t>
            </a:r>
          </a:p>
        </p:txBody>
      </p:sp>
      <p:sp>
        <p:nvSpPr>
          <p:cNvPr id="5" name="Rectangle 4">
            <a:extLst>
              <a:ext uri="{FF2B5EF4-FFF2-40B4-BE49-F238E27FC236}">
                <a16:creationId xmlns:a16="http://schemas.microsoft.com/office/drawing/2014/main" id="{9CE30B31-4E7F-D714-1C68-D0DD47FEEA66}"/>
              </a:ext>
            </a:extLst>
          </p:cNvPr>
          <p:cNvSpPr/>
          <p:nvPr/>
        </p:nvSpPr>
        <p:spPr>
          <a:xfrm>
            <a:off x="3893574" y="195400"/>
            <a:ext cx="3442417" cy="461665"/>
          </a:xfrm>
          <a:prstGeom prst="rect">
            <a:avLst/>
          </a:prstGeom>
        </p:spPr>
        <p:txBody>
          <a:bodyPr wrap="none">
            <a:spAutoFit/>
          </a:bodyPr>
          <a:lstStyle/>
          <a:p>
            <a:r>
              <a:rPr lang="en-US" sz="2400" b="1" u="sng">
                <a:solidFill>
                  <a:srgbClr val="7030A0"/>
                </a:solidFill>
              </a:rPr>
              <a:t>sklearn: neural networks</a:t>
            </a:r>
          </a:p>
        </p:txBody>
      </p:sp>
      <p:sp>
        <p:nvSpPr>
          <p:cNvPr id="4" name="TextBox 3">
            <a:extLst>
              <a:ext uri="{FF2B5EF4-FFF2-40B4-BE49-F238E27FC236}">
                <a16:creationId xmlns:a16="http://schemas.microsoft.com/office/drawing/2014/main" id="{374A8565-4D6E-8ACD-FE59-04425C106170}"/>
              </a:ext>
            </a:extLst>
          </p:cNvPr>
          <p:cNvSpPr txBox="1"/>
          <p:nvPr/>
        </p:nvSpPr>
        <p:spPr>
          <a:xfrm>
            <a:off x="115124" y="1107786"/>
            <a:ext cx="5070987" cy="338554"/>
          </a:xfrm>
          <a:prstGeom prst="rect">
            <a:avLst/>
          </a:prstGeom>
          <a:noFill/>
        </p:spPr>
        <p:txBody>
          <a:bodyPr wrap="square" rtlCol="0">
            <a:spAutoFit/>
          </a:bodyPr>
          <a:lstStyle/>
          <a:p>
            <a:r>
              <a:rPr lang="en-US" sz="1600"/>
              <a:t>Here’s some properties of the MLPRegressor() object,</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0DE234E3-1FED-1EA4-94CE-C4522143956E}"/>
                  </a:ext>
                </a:extLst>
              </p14:cNvPr>
              <p14:cNvContentPartPr/>
              <p14:nvPr/>
            </p14:nvContentPartPr>
            <p14:xfrm>
              <a:off x="2108380" y="1860230"/>
              <a:ext cx="561240" cy="33480"/>
            </p14:xfrm>
          </p:contentPart>
        </mc:Choice>
        <mc:Fallback xmlns="">
          <p:pic>
            <p:nvPicPr>
              <p:cNvPr id="6" name="Ink 5">
                <a:extLst>
                  <a:ext uri="{FF2B5EF4-FFF2-40B4-BE49-F238E27FC236}">
                    <a16:creationId xmlns:a16="http://schemas.microsoft.com/office/drawing/2014/main" id="{0DE234E3-1FED-1EA4-94CE-C4522143956E}"/>
                  </a:ext>
                </a:extLst>
              </p:cNvPr>
              <p:cNvPicPr/>
              <p:nvPr/>
            </p:nvPicPr>
            <p:blipFill>
              <a:blip r:embed="rId4"/>
              <a:stretch>
                <a:fillRect/>
              </a:stretch>
            </p:blipFill>
            <p:spPr>
              <a:xfrm>
                <a:off x="2102260" y="1854110"/>
                <a:ext cx="573480" cy="45720"/>
              </a:xfrm>
              <a:prstGeom prst="rect">
                <a:avLst/>
              </a:prstGeom>
            </p:spPr>
          </p:pic>
        </mc:Fallback>
      </mc:AlternateContent>
      <p:sp>
        <p:nvSpPr>
          <p:cNvPr id="8" name="Rectangle 7">
            <a:extLst>
              <a:ext uri="{FF2B5EF4-FFF2-40B4-BE49-F238E27FC236}">
                <a16:creationId xmlns:a16="http://schemas.microsoft.com/office/drawing/2014/main" id="{FA24C7A3-DCE7-F490-CF72-3A7BCDC73DEC}"/>
              </a:ext>
            </a:extLst>
          </p:cNvPr>
          <p:cNvSpPr/>
          <p:nvPr/>
        </p:nvSpPr>
        <p:spPr>
          <a:xfrm>
            <a:off x="2768816" y="1706341"/>
            <a:ext cx="2417295" cy="307777"/>
          </a:xfrm>
          <a:prstGeom prst="rect">
            <a:avLst/>
          </a:prstGeom>
        </p:spPr>
        <p:txBody>
          <a:bodyPr wrap="square">
            <a:spAutoFit/>
          </a:bodyPr>
          <a:lstStyle/>
          <a:p>
            <a:r>
              <a:rPr lang="en-US" sz="1400"/>
              <a:t>number of features,</a:t>
            </a:r>
          </a:p>
        </p:txBody>
      </p:sp>
      <p:sp>
        <p:nvSpPr>
          <p:cNvPr id="12" name="Rectangle 11">
            <a:extLst>
              <a:ext uri="{FF2B5EF4-FFF2-40B4-BE49-F238E27FC236}">
                <a16:creationId xmlns:a16="http://schemas.microsoft.com/office/drawing/2014/main" id="{7B08F059-F6FD-8339-AA30-0C1E45F79D95}"/>
              </a:ext>
            </a:extLst>
          </p:cNvPr>
          <p:cNvSpPr/>
          <p:nvPr/>
        </p:nvSpPr>
        <p:spPr>
          <a:xfrm>
            <a:off x="176615" y="2256773"/>
            <a:ext cx="1437581" cy="307777"/>
          </a:xfrm>
          <a:prstGeom prst="rect">
            <a:avLst/>
          </a:prstGeom>
        </p:spPr>
        <p:txBody>
          <a:bodyPr wrap="square">
            <a:spAutoFit/>
          </a:bodyPr>
          <a:lstStyle/>
          <a:p>
            <a:r>
              <a:rPr lang="en-US" sz="1400"/>
              <a:t>model.n_layers_</a:t>
            </a:r>
          </a:p>
        </p:txBody>
      </p:sp>
      <mc:AlternateContent xmlns:mc="http://schemas.openxmlformats.org/markup-compatibility/2006" xmlns:p14="http://schemas.microsoft.com/office/powerpoint/2010/main">
        <mc:Choice Requires="p14">
          <p:contentPart p14:bwMode="auto" r:id="rId5">
            <p14:nvContentPartPr>
              <p14:cNvPr id="16" name="Ink 15">
                <a:extLst>
                  <a:ext uri="{FF2B5EF4-FFF2-40B4-BE49-F238E27FC236}">
                    <a16:creationId xmlns:a16="http://schemas.microsoft.com/office/drawing/2014/main" id="{8B59252E-E891-BB8C-6BA0-6C93DEFEFAFB}"/>
                  </a:ext>
                </a:extLst>
              </p14:cNvPr>
              <p14:cNvContentPartPr/>
              <p14:nvPr/>
            </p14:nvContentPartPr>
            <p14:xfrm>
              <a:off x="1716493" y="2422260"/>
              <a:ext cx="561240" cy="33480"/>
            </p14:xfrm>
          </p:contentPart>
        </mc:Choice>
        <mc:Fallback xmlns="">
          <p:pic>
            <p:nvPicPr>
              <p:cNvPr id="16" name="Ink 15">
                <a:extLst>
                  <a:ext uri="{FF2B5EF4-FFF2-40B4-BE49-F238E27FC236}">
                    <a16:creationId xmlns:a16="http://schemas.microsoft.com/office/drawing/2014/main" id="{8B59252E-E891-BB8C-6BA0-6C93DEFEFAFB}"/>
                  </a:ext>
                </a:extLst>
              </p:cNvPr>
              <p:cNvPicPr/>
              <p:nvPr/>
            </p:nvPicPr>
            <p:blipFill>
              <a:blip r:embed="rId4"/>
              <a:stretch>
                <a:fillRect/>
              </a:stretch>
            </p:blipFill>
            <p:spPr>
              <a:xfrm>
                <a:off x="1710373" y="2416140"/>
                <a:ext cx="573480" cy="45720"/>
              </a:xfrm>
              <a:prstGeom prst="rect">
                <a:avLst/>
              </a:prstGeom>
            </p:spPr>
          </p:pic>
        </mc:Fallback>
      </mc:AlternateContent>
      <p:sp>
        <p:nvSpPr>
          <p:cNvPr id="19" name="Rectangle 18">
            <a:extLst>
              <a:ext uri="{FF2B5EF4-FFF2-40B4-BE49-F238E27FC236}">
                <a16:creationId xmlns:a16="http://schemas.microsoft.com/office/drawing/2014/main" id="{22BF6089-1890-66AC-43B7-60B8F2CDA1F6}"/>
              </a:ext>
            </a:extLst>
          </p:cNvPr>
          <p:cNvSpPr/>
          <p:nvPr/>
        </p:nvSpPr>
        <p:spPr>
          <a:xfrm>
            <a:off x="176616" y="2834073"/>
            <a:ext cx="1539878" cy="307777"/>
          </a:xfrm>
          <a:prstGeom prst="rect">
            <a:avLst/>
          </a:prstGeom>
        </p:spPr>
        <p:txBody>
          <a:bodyPr wrap="square">
            <a:spAutoFit/>
          </a:bodyPr>
          <a:lstStyle/>
          <a:p>
            <a:r>
              <a:rPr lang="en-US" sz="1400"/>
              <a:t>model.n_outputs_</a:t>
            </a:r>
          </a:p>
        </p:txBody>
      </p:sp>
      <mc:AlternateContent xmlns:mc="http://schemas.openxmlformats.org/markup-compatibility/2006" xmlns:p14="http://schemas.microsoft.com/office/powerpoint/2010/main">
        <mc:Choice Requires="p14">
          <p:contentPart p14:bwMode="auto" r:id="rId6">
            <p14:nvContentPartPr>
              <p14:cNvPr id="20" name="Ink 19">
                <a:extLst>
                  <a:ext uri="{FF2B5EF4-FFF2-40B4-BE49-F238E27FC236}">
                    <a16:creationId xmlns:a16="http://schemas.microsoft.com/office/drawing/2014/main" id="{B8612C9E-3DF8-E71A-EB4C-58CFC739D885}"/>
                  </a:ext>
                </a:extLst>
              </p14:cNvPr>
              <p14:cNvContentPartPr/>
              <p14:nvPr/>
            </p14:nvContentPartPr>
            <p14:xfrm>
              <a:off x="1865782" y="2999560"/>
              <a:ext cx="561240" cy="33480"/>
            </p14:xfrm>
          </p:contentPart>
        </mc:Choice>
        <mc:Fallback xmlns="">
          <p:pic>
            <p:nvPicPr>
              <p:cNvPr id="20" name="Ink 19">
                <a:extLst>
                  <a:ext uri="{FF2B5EF4-FFF2-40B4-BE49-F238E27FC236}">
                    <a16:creationId xmlns:a16="http://schemas.microsoft.com/office/drawing/2014/main" id="{B8612C9E-3DF8-E71A-EB4C-58CFC739D885}"/>
                  </a:ext>
                </a:extLst>
              </p:cNvPr>
              <p:cNvPicPr/>
              <p:nvPr/>
            </p:nvPicPr>
            <p:blipFill>
              <a:blip r:embed="rId4"/>
              <a:stretch>
                <a:fillRect/>
              </a:stretch>
            </p:blipFill>
            <p:spPr>
              <a:xfrm>
                <a:off x="1859662" y="2993440"/>
                <a:ext cx="573480" cy="45720"/>
              </a:xfrm>
              <a:prstGeom prst="rect">
                <a:avLst/>
              </a:prstGeom>
            </p:spPr>
          </p:pic>
        </mc:Fallback>
      </mc:AlternateContent>
      <p:sp>
        <p:nvSpPr>
          <p:cNvPr id="21" name="Rectangle 20">
            <a:extLst>
              <a:ext uri="{FF2B5EF4-FFF2-40B4-BE49-F238E27FC236}">
                <a16:creationId xmlns:a16="http://schemas.microsoft.com/office/drawing/2014/main" id="{CCA09D19-1706-EB94-FCB4-851DC48B9033}"/>
              </a:ext>
            </a:extLst>
          </p:cNvPr>
          <p:cNvSpPr/>
          <p:nvPr/>
        </p:nvSpPr>
        <p:spPr>
          <a:xfrm>
            <a:off x="2576310" y="2819591"/>
            <a:ext cx="4235371" cy="307777"/>
          </a:xfrm>
          <a:prstGeom prst="rect">
            <a:avLst/>
          </a:prstGeom>
        </p:spPr>
        <p:txBody>
          <a:bodyPr wrap="square">
            <a:spAutoFit/>
          </a:bodyPr>
          <a:lstStyle/>
          <a:p>
            <a:r>
              <a:rPr lang="en-US" sz="1400"/>
              <a:t>number of outputs – dimension of the output I guess,</a:t>
            </a:r>
          </a:p>
        </p:txBody>
      </p:sp>
      <p:sp>
        <p:nvSpPr>
          <p:cNvPr id="22" name="Rectangle 21">
            <a:extLst>
              <a:ext uri="{FF2B5EF4-FFF2-40B4-BE49-F238E27FC236}">
                <a16:creationId xmlns:a16="http://schemas.microsoft.com/office/drawing/2014/main" id="{C405D2C3-3101-671A-FB8E-CD8017F55BE9}"/>
              </a:ext>
            </a:extLst>
          </p:cNvPr>
          <p:cNvSpPr/>
          <p:nvPr/>
        </p:nvSpPr>
        <p:spPr>
          <a:xfrm>
            <a:off x="185946" y="3350304"/>
            <a:ext cx="1194985" cy="307777"/>
          </a:xfrm>
          <a:prstGeom prst="rect">
            <a:avLst/>
          </a:prstGeom>
        </p:spPr>
        <p:txBody>
          <a:bodyPr wrap="square">
            <a:spAutoFit/>
          </a:bodyPr>
          <a:lstStyle/>
          <a:p>
            <a:r>
              <a:rPr lang="en-US" sz="1400"/>
              <a:t>model.coefs_</a:t>
            </a:r>
          </a:p>
        </p:txBody>
      </p:sp>
      <mc:AlternateContent xmlns:mc="http://schemas.openxmlformats.org/markup-compatibility/2006" xmlns:p14="http://schemas.microsoft.com/office/powerpoint/2010/main">
        <mc:Choice Requires="p14">
          <p:contentPart p14:bwMode="auto" r:id="rId7">
            <p14:nvContentPartPr>
              <p14:cNvPr id="23" name="Ink 22">
                <a:extLst>
                  <a:ext uri="{FF2B5EF4-FFF2-40B4-BE49-F238E27FC236}">
                    <a16:creationId xmlns:a16="http://schemas.microsoft.com/office/drawing/2014/main" id="{8AB3C2EF-DE4C-46E3-732D-3FFC0155C1A9}"/>
                  </a:ext>
                </a:extLst>
              </p14:cNvPr>
              <p14:cNvContentPartPr/>
              <p14:nvPr/>
            </p14:nvContentPartPr>
            <p14:xfrm>
              <a:off x="1538148" y="3515791"/>
              <a:ext cx="561240" cy="33480"/>
            </p14:xfrm>
          </p:contentPart>
        </mc:Choice>
        <mc:Fallback xmlns="">
          <p:pic>
            <p:nvPicPr>
              <p:cNvPr id="23" name="Ink 22">
                <a:extLst>
                  <a:ext uri="{FF2B5EF4-FFF2-40B4-BE49-F238E27FC236}">
                    <a16:creationId xmlns:a16="http://schemas.microsoft.com/office/drawing/2014/main" id="{8AB3C2EF-DE4C-46E3-732D-3FFC0155C1A9}"/>
                  </a:ext>
                </a:extLst>
              </p:cNvPr>
              <p:cNvPicPr/>
              <p:nvPr/>
            </p:nvPicPr>
            <p:blipFill>
              <a:blip r:embed="rId4"/>
              <a:stretch>
                <a:fillRect/>
              </a:stretch>
            </p:blipFill>
            <p:spPr>
              <a:xfrm>
                <a:off x="1532028" y="3509671"/>
                <a:ext cx="573480" cy="45720"/>
              </a:xfrm>
              <a:prstGeom prst="rect">
                <a:avLst/>
              </a:prstGeom>
            </p:spPr>
          </p:pic>
        </mc:Fallback>
      </mc:AlternateContent>
      <p:sp>
        <p:nvSpPr>
          <p:cNvPr id="24" name="Rectangle 23">
            <a:extLst>
              <a:ext uri="{FF2B5EF4-FFF2-40B4-BE49-F238E27FC236}">
                <a16:creationId xmlns:a16="http://schemas.microsoft.com/office/drawing/2014/main" id="{99C387A5-BCBD-6FC2-5B24-9C2C286087B7}"/>
              </a:ext>
            </a:extLst>
          </p:cNvPr>
          <p:cNvSpPr/>
          <p:nvPr/>
        </p:nvSpPr>
        <p:spPr>
          <a:xfrm>
            <a:off x="2316823" y="3372030"/>
            <a:ext cx="5598705" cy="307777"/>
          </a:xfrm>
          <a:prstGeom prst="rect">
            <a:avLst/>
          </a:prstGeom>
        </p:spPr>
        <p:txBody>
          <a:bodyPr wrap="square">
            <a:spAutoFit/>
          </a:bodyPr>
          <a:lstStyle/>
          <a:p>
            <a:r>
              <a:rPr lang="en-US" sz="1400"/>
              <a:t>tuple of matrices, W, describing each layer, ([W</a:t>
            </a:r>
            <a:r>
              <a:rPr lang="en-US" sz="1400" baseline="30000"/>
              <a:t>(1)</a:t>
            </a:r>
            <a:r>
              <a:rPr lang="en-US" sz="1400"/>
              <a:t>]</a:t>
            </a:r>
            <a:r>
              <a:rPr lang="en-US" sz="1400" baseline="30000"/>
              <a:t>T</a:t>
            </a:r>
            <a:r>
              <a:rPr lang="en-US" sz="1400"/>
              <a:t> , [W</a:t>
            </a:r>
            <a:r>
              <a:rPr lang="en-US" sz="1400" baseline="30000"/>
              <a:t>(2)</a:t>
            </a:r>
            <a:r>
              <a:rPr lang="en-US" sz="1400"/>
              <a:t>]</a:t>
            </a:r>
            <a:r>
              <a:rPr lang="en-US" sz="1400" baseline="30000"/>
              <a:t>T</a:t>
            </a:r>
            <a:r>
              <a:rPr lang="en-US" sz="1400"/>
              <a:t>, [W</a:t>
            </a:r>
            <a:r>
              <a:rPr lang="en-US" sz="1400" baseline="30000"/>
              <a:t>(3)</a:t>
            </a:r>
            <a:r>
              <a:rPr lang="en-US" sz="1400"/>
              <a:t>]</a:t>
            </a:r>
            <a:r>
              <a:rPr lang="en-US" sz="1400" baseline="30000"/>
              <a:t>T</a:t>
            </a:r>
            <a:r>
              <a:rPr lang="en-US" sz="1400"/>
              <a:t>, etc.)</a:t>
            </a:r>
          </a:p>
        </p:txBody>
      </p:sp>
      <p:sp>
        <p:nvSpPr>
          <p:cNvPr id="25" name="Rectangle 24">
            <a:extLst>
              <a:ext uri="{FF2B5EF4-FFF2-40B4-BE49-F238E27FC236}">
                <a16:creationId xmlns:a16="http://schemas.microsoft.com/office/drawing/2014/main" id="{7C9E9F25-EF2E-790E-D03D-AE4AFEE49CE4}"/>
              </a:ext>
            </a:extLst>
          </p:cNvPr>
          <p:cNvSpPr/>
          <p:nvPr/>
        </p:nvSpPr>
        <p:spPr>
          <a:xfrm>
            <a:off x="185947" y="3971440"/>
            <a:ext cx="1539878" cy="307777"/>
          </a:xfrm>
          <a:prstGeom prst="rect">
            <a:avLst/>
          </a:prstGeom>
        </p:spPr>
        <p:txBody>
          <a:bodyPr wrap="square">
            <a:spAutoFit/>
          </a:bodyPr>
          <a:lstStyle/>
          <a:p>
            <a:r>
              <a:rPr lang="en-US" sz="1400"/>
              <a:t>model.intercepts_</a:t>
            </a:r>
          </a:p>
        </p:txBody>
      </p:sp>
      <mc:AlternateContent xmlns:mc="http://schemas.openxmlformats.org/markup-compatibility/2006" xmlns:p14="http://schemas.microsoft.com/office/powerpoint/2010/main">
        <mc:Choice Requires="p14">
          <p:contentPart p14:bwMode="auto" r:id="rId8">
            <p14:nvContentPartPr>
              <p14:cNvPr id="26" name="Ink 25">
                <a:extLst>
                  <a:ext uri="{FF2B5EF4-FFF2-40B4-BE49-F238E27FC236}">
                    <a16:creationId xmlns:a16="http://schemas.microsoft.com/office/drawing/2014/main" id="{2316563C-1D2D-5F9E-AE93-F98E6AA3DA26}"/>
                  </a:ext>
                </a:extLst>
              </p14:cNvPr>
              <p14:cNvContentPartPr/>
              <p14:nvPr/>
            </p14:nvContentPartPr>
            <p14:xfrm>
              <a:off x="1794340" y="4137202"/>
              <a:ext cx="829710" cy="33480"/>
            </p14:xfrm>
          </p:contentPart>
        </mc:Choice>
        <mc:Fallback xmlns="">
          <p:pic>
            <p:nvPicPr>
              <p:cNvPr id="26" name="Ink 25">
                <a:extLst>
                  <a:ext uri="{FF2B5EF4-FFF2-40B4-BE49-F238E27FC236}">
                    <a16:creationId xmlns:a16="http://schemas.microsoft.com/office/drawing/2014/main" id="{2316563C-1D2D-5F9E-AE93-F98E6AA3DA26}"/>
                  </a:ext>
                </a:extLst>
              </p:cNvPr>
              <p:cNvPicPr/>
              <p:nvPr/>
            </p:nvPicPr>
            <p:blipFill>
              <a:blip r:embed="rId9"/>
              <a:stretch>
                <a:fillRect/>
              </a:stretch>
            </p:blipFill>
            <p:spPr>
              <a:xfrm>
                <a:off x="1788218" y="4131082"/>
                <a:ext cx="841954" cy="45720"/>
              </a:xfrm>
              <a:prstGeom prst="rect">
                <a:avLst/>
              </a:prstGeom>
            </p:spPr>
          </p:pic>
        </mc:Fallback>
      </mc:AlternateContent>
      <p:sp>
        <p:nvSpPr>
          <p:cNvPr id="27" name="Rectangle 26">
            <a:extLst>
              <a:ext uri="{FF2B5EF4-FFF2-40B4-BE49-F238E27FC236}">
                <a16:creationId xmlns:a16="http://schemas.microsoft.com/office/drawing/2014/main" id="{E5E1D197-0517-A25C-F3DD-1A5CD4195D08}"/>
              </a:ext>
            </a:extLst>
          </p:cNvPr>
          <p:cNvSpPr/>
          <p:nvPr/>
        </p:nvSpPr>
        <p:spPr>
          <a:xfrm>
            <a:off x="2753256" y="3956170"/>
            <a:ext cx="5709609" cy="307777"/>
          </a:xfrm>
          <a:prstGeom prst="rect">
            <a:avLst/>
          </a:prstGeom>
        </p:spPr>
        <p:txBody>
          <a:bodyPr wrap="square">
            <a:spAutoFit/>
          </a:bodyPr>
          <a:lstStyle/>
          <a:p>
            <a:r>
              <a:rPr lang="en-US" sz="1400"/>
              <a:t>tuple of column matrices, B, describing each layer, (B</a:t>
            </a:r>
            <a:r>
              <a:rPr lang="en-US" sz="1400" baseline="30000"/>
              <a:t>(1)</a:t>
            </a:r>
            <a:r>
              <a:rPr lang="en-US" sz="1400"/>
              <a:t> , B</a:t>
            </a:r>
            <a:r>
              <a:rPr lang="en-US" sz="1400" baseline="30000"/>
              <a:t>(2)</a:t>
            </a:r>
            <a:r>
              <a:rPr lang="en-US" sz="1400"/>
              <a:t>, B</a:t>
            </a:r>
            <a:r>
              <a:rPr lang="en-US" sz="1400" baseline="30000"/>
              <a:t>(3)</a:t>
            </a:r>
            <a:r>
              <a:rPr lang="en-US" sz="1400"/>
              <a:t>, etc.</a:t>
            </a:r>
            <a:r>
              <a:rPr lang="en-US" sz="1400" baseline="30000"/>
              <a:t> </a:t>
            </a:r>
            <a:r>
              <a:rPr lang="en-US" sz="1400"/>
              <a:t>)</a:t>
            </a:r>
          </a:p>
        </p:txBody>
      </p:sp>
      <p:sp>
        <p:nvSpPr>
          <p:cNvPr id="29" name="Rectangle 28">
            <a:extLst>
              <a:ext uri="{FF2B5EF4-FFF2-40B4-BE49-F238E27FC236}">
                <a16:creationId xmlns:a16="http://schemas.microsoft.com/office/drawing/2014/main" id="{7419B9B3-01C1-CC26-0F96-32B670FFD89B}"/>
              </a:ext>
            </a:extLst>
          </p:cNvPr>
          <p:cNvSpPr/>
          <p:nvPr/>
        </p:nvSpPr>
        <p:spPr>
          <a:xfrm>
            <a:off x="185947" y="4465186"/>
            <a:ext cx="1194984" cy="307777"/>
          </a:xfrm>
          <a:prstGeom prst="rect">
            <a:avLst/>
          </a:prstGeom>
        </p:spPr>
        <p:txBody>
          <a:bodyPr wrap="square">
            <a:spAutoFit/>
          </a:bodyPr>
          <a:lstStyle/>
          <a:p>
            <a:r>
              <a:rPr lang="en-US" sz="1400"/>
              <a:t>model.loss_</a:t>
            </a:r>
          </a:p>
        </p:txBody>
      </p:sp>
      <mc:AlternateContent xmlns:mc="http://schemas.openxmlformats.org/markup-compatibility/2006" xmlns:p14="http://schemas.microsoft.com/office/powerpoint/2010/main">
        <mc:Choice Requires="p14">
          <p:contentPart p14:bwMode="auto" r:id="rId10">
            <p14:nvContentPartPr>
              <p14:cNvPr id="30" name="Ink 29">
                <a:extLst>
                  <a:ext uri="{FF2B5EF4-FFF2-40B4-BE49-F238E27FC236}">
                    <a16:creationId xmlns:a16="http://schemas.microsoft.com/office/drawing/2014/main" id="{7F42622F-3EE9-9DB0-608B-F1CB780DD95A}"/>
                  </a:ext>
                </a:extLst>
              </p14:cNvPr>
              <p14:cNvContentPartPr/>
              <p14:nvPr/>
            </p14:nvContentPartPr>
            <p14:xfrm>
              <a:off x="1421095" y="4635526"/>
              <a:ext cx="829710" cy="33480"/>
            </p14:xfrm>
          </p:contentPart>
        </mc:Choice>
        <mc:Fallback xmlns="">
          <p:pic>
            <p:nvPicPr>
              <p:cNvPr id="30" name="Ink 29">
                <a:extLst>
                  <a:ext uri="{FF2B5EF4-FFF2-40B4-BE49-F238E27FC236}">
                    <a16:creationId xmlns:a16="http://schemas.microsoft.com/office/drawing/2014/main" id="{7F42622F-3EE9-9DB0-608B-F1CB780DD95A}"/>
                  </a:ext>
                </a:extLst>
              </p:cNvPr>
              <p:cNvPicPr/>
              <p:nvPr/>
            </p:nvPicPr>
            <p:blipFill>
              <a:blip r:embed="rId9"/>
              <a:stretch>
                <a:fillRect/>
              </a:stretch>
            </p:blipFill>
            <p:spPr>
              <a:xfrm>
                <a:off x="1414973" y="4629406"/>
                <a:ext cx="841954" cy="45720"/>
              </a:xfrm>
              <a:prstGeom prst="rect">
                <a:avLst/>
              </a:prstGeom>
            </p:spPr>
          </p:pic>
        </mc:Fallback>
      </mc:AlternateContent>
      <p:sp>
        <p:nvSpPr>
          <p:cNvPr id="32" name="Rectangle 31">
            <a:extLst>
              <a:ext uri="{FF2B5EF4-FFF2-40B4-BE49-F238E27FC236}">
                <a16:creationId xmlns:a16="http://schemas.microsoft.com/office/drawing/2014/main" id="{83873C52-D4AA-8B19-6A5F-31C9D2D063DF}"/>
              </a:ext>
            </a:extLst>
          </p:cNvPr>
          <p:cNvSpPr/>
          <p:nvPr/>
        </p:nvSpPr>
        <p:spPr>
          <a:xfrm>
            <a:off x="2548344" y="4481637"/>
            <a:ext cx="3059716" cy="307777"/>
          </a:xfrm>
          <a:prstGeom prst="rect">
            <a:avLst/>
          </a:prstGeom>
        </p:spPr>
        <p:txBody>
          <a:bodyPr wrap="square">
            <a:spAutoFit/>
          </a:bodyPr>
          <a:lstStyle/>
          <a:p>
            <a:r>
              <a:rPr lang="en-US" sz="1400"/>
              <a:t>current loss vis a vis the loss function.</a:t>
            </a:r>
          </a:p>
        </p:txBody>
      </p:sp>
      <p:sp>
        <p:nvSpPr>
          <p:cNvPr id="33" name="Rectangle 32">
            <a:extLst>
              <a:ext uri="{FF2B5EF4-FFF2-40B4-BE49-F238E27FC236}">
                <a16:creationId xmlns:a16="http://schemas.microsoft.com/office/drawing/2014/main" id="{5CC1139E-1614-79A4-C83F-4C5BD2D66EAA}"/>
              </a:ext>
            </a:extLst>
          </p:cNvPr>
          <p:cNvSpPr/>
          <p:nvPr/>
        </p:nvSpPr>
        <p:spPr>
          <a:xfrm>
            <a:off x="185945" y="5025773"/>
            <a:ext cx="1539877" cy="307777"/>
          </a:xfrm>
          <a:prstGeom prst="rect">
            <a:avLst/>
          </a:prstGeom>
        </p:spPr>
        <p:txBody>
          <a:bodyPr wrap="square">
            <a:spAutoFit/>
          </a:bodyPr>
          <a:lstStyle/>
          <a:p>
            <a:r>
              <a:rPr lang="en-US" sz="1400"/>
              <a:t>model.best_loss_</a:t>
            </a:r>
          </a:p>
        </p:txBody>
      </p:sp>
      <mc:AlternateContent xmlns:mc="http://schemas.openxmlformats.org/markup-compatibility/2006" xmlns:p14="http://schemas.microsoft.com/office/powerpoint/2010/main">
        <mc:Choice Requires="p14">
          <p:contentPart p14:bwMode="auto" r:id="rId11">
            <p14:nvContentPartPr>
              <p14:cNvPr id="34" name="Ink 33">
                <a:extLst>
                  <a:ext uri="{FF2B5EF4-FFF2-40B4-BE49-F238E27FC236}">
                    <a16:creationId xmlns:a16="http://schemas.microsoft.com/office/drawing/2014/main" id="{77AEC6AA-1369-F7B7-0B5D-B35F8D5FE031}"/>
                  </a:ext>
                </a:extLst>
              </p14:cNvPr>
              <p14:cNvContentPartPr/>
              <p14:nvPr/>
            </p14:nvContentPartPr>
            <p14:xfrm>
              <a:off x="1822313" y="5196113"/>
              <a:ext cx="829710" cy="33480"/>
            </p14:xfrm>
          </p:contentPart>
        </mc:Choice>
        <mc:Fallback xmlns="">
          <p:pic>
            <p:nvPicPr>
              <p:cNvPr id="34" name="Ink 33">
                <a:extLst>
                  <a:ext uri="{FF2B5EF4-FFF2-40B4-BE49-F238E27FC236}">
                    <a16:creationId xmlns:a16="http://schemas.microsoft.com/office/drawing/2014/main" id="{77AEC6AA-1369-F7B7-0B5D-B35F8D5FE031}"/>
                  </a:ext>
                </a:extLst>
              </p:cNvPr>
              <p:cNvPicPr/>
              <p:nvPr/>
            </p:nvPicPr>
            <p:blipFill>
              <a:blip r:embed="rId9"/>
              <a:stretch>
                <a:fillRect/>
              </a:stretch>
            </p:blipFill>
            <p:spPr>
              <a:xfrm>
                <a:off x="1816191" y="5189993"/>
                <a:ext cx="841954" cy="45720"/>
              </a:xfrm>
              <a:prstGeom prst="rect">
                <a:avLst/>
              </a:prstGeom>
            </p:spPr>
          </p:pic>
        </mc:Fallback>
      </mc:AlternateContent>
      <p:sp>
        <p:nvSpPr>
          <p:cNvPr id="35" name="Rectangle 34">
            <a:extLst>
              <a:ext uri="{FF2B5EF4-FFF2-40B4-BE49-F238E27FC236}">
                <a16:creationId xmlns:a16="http://schemas.microsoft.com/office/drawing/2014/main" id="{63A6E21E-9B0B-567C-8D49-A91D1EE5D2B0}"/>
              </a:ext>
            </a:extLst>
          </p:cNvPr>
          <p:cNvSpPr/>
          <p:nvPr/>
        </p:nvSpPr>
        <p:spPr>
          <a:xfrm>
            <a:off x="2949562" y="5042224"/>
            <a:ext cx="3059716" cy="307777"/>
          </a:xfrm>
          <a:prstGeom prst="rect">
            <a:avLst/>
          </a:prstGeom>
        </p:spPr>
        <p:txBody>
          <a:bodyPr wrap="square">
            <a:spAutoFit/>
          </a:bodyPr>
          <a:lstStyle/>
          <a:p>
            <a:r>
              <a:rPr lang="en-US" sz="1400"/>
              <a:t>best loss encountered during training.</a:t>
            </a:r>
          </a:p>
        </p:txBody>
      </p:sp>
      <p:sp>
        <p:nvSpPr>
          <p:cNvPr id="39" name="Rectangle 38">
            <a:extLst>
              <a:ext uri="{FF2B5EF4-FFF2-40B4-BE49-F238E27FC236}">
                <a16:creationId xmlns:a16="http://schemas.microsoft.com/office/drawing/2014/main" id="{198082CE-45BD-42C2-A0F5-FF9B43D771EC}"/>
              </a:ext>
            </a:extLst>
          </p:cNvPr>
          <p:cNvSpPr/>
          <p:nvPr/>
        </p:nvSpPr>
        <p:spPr>
          <a:xfrm>
            <a:off x="185945" y="5569331"/>
            <a:ext cx="1539877" cy="307777"/>
          </a:xfrm>
          <a:prstGeom prst="rect">
            <a:avLst/>
          </a:prstGeom>
        </p:spPr>
        <p:txBody>
          <a:bodyPr wrap="square">
            <a:spAutoFit/>
          </a:bodyPr>
          <a:lstStyle/>
          <a:p>
            <a:r>
              <a:rPr lang="en-US" sz="1400"/>
              <a:t>model.loss_curve_</a:t>
            </a:r>
          </a:p>
        </p:txBody>
      </p:sp>
      <mc:AlternateContent xmlns:mc="http://schemas.openxmlformats.org/markup-compatibility/2006" xmlns:p14="http://schemas.microsoft.com/office/powerpoint/2010/main">
        <mc:Choice Requires="p14">
          <p:contentPart p14:bwMode="auto" r:id="rId12">
            <p14:nvContentPartPr>
              <p14:cNvPr id="40" name="Ink 39">
                <a:extLst>
                  <a:ext uri="{FF2B5EF4-FFF2-40B4-BE49-F238E27FC236}">
                    <a16:creationId xmlns:a16="http://schemas.microsoft.com/office/drawing/2014/main" id="{A0883800-9EB9-C795-A40E-73C35C19E11E}"/>
                  </a:ext>
                </a:extLst>
              </p14:cNvPr>
              <p14:cNvContentPartPr/>
              <p14:nvPr/>
            </p14:nvContentPartPr>
            <p14:xfrm>
              <a:off x="1822313" y="5739671"/>
              <a:ext cx="829710" cy="33480"/>
            </p14:xfrm>
          </p:contentPart>
        </mc:Choice>
        <mc:Fallback xmlns="">
          <p:pic>
            <p:nvPicPr>
              <p:cNvPr id="40" name="Ink 39">
                <a:extLst>
                  <a:ext uri="{FF2B5EF4-FFF2-40B4-BE49-F238E27FC236}">
                    <a16:creationId xmlns:a16="http://schemas.microsoft.com/office/drawing/2014/main" id="{A0883800-9EB9-C795-A40E-73C35C19E11E}"/>
                  </a:ext>
                </a:extLst>
              </p:cNvPr>
              <p:cNvPicPr/>
              <p:nvPr/>
            </p:nvPicPr>
            <p:blipFill>
              <a:blip r:embed="rId9"/>
              <a:stretch>
                <a:fillRect/>
              </a:stretch>
            </p:blipFill>
            <p:spPr>
              <a:xfrm>
                <a:off x="1816191" y="5733551"/>
                <a:ext cx="841954" cy="45720"/>
              </a:xfrm>
              <a:prstGeom prst="rect">
                <a:avLst/>
              </a:prstGeom>
            </p:spPr>
          </p:pic>
        </mc:Fallback>
      </mc:AlternateContent>
      <p:sp>
        <p:nvSpPr>
          <p:cNvPr id="41" name="Rectangle 40">
            <a:extLst>
              <a:ext uri="{FF2B5EF4-FFF2-40B4-BE49-F238E27FC236}">
                <a16:creationId xmlns:a16="http://schemas.microsoft.com/office/drawing/2014/main" id="{92CF91C3-69AE-F5D8-9F4D-B8121DE61325}"/>
              </a:ext>
            </a:extLst>
          </p:cNvPr>
          <p:cNvSpPr/>
          <p:nvPr/>
        </p:nvSpPr>
        <p:spPr>
          <a:xfrm>
            <a:off x="2949562" y="5585782"/>
            <a:ext cx="4906814" cy="307777"/>
          </a:xfrm>
          <a:prstGeom prst="rect">
            <a:avLst/>
          </a:prstGeom>
        </p:spPr>
        <p:txBody>
          <a:bodyPr wrap="square">
            <a:spAutoFit/>
          </a:bodyPr>
          <a:lstStyle/>
          <a:p>
            <a:r>
              <a:rPr lang="en-US" sz="1400"/>
              <a:t>tuple of all the losses encountered at end of each training step.</a:t>
            </a:r>
          </a:p>
        </p:txBody>
      </p:sp>
      <p:sp>
        <p:nvSpPr>
          <p:cNvPr id="42" name="Rectangle 41">
            <a:extLst>
              <a:ext uri="{FF2B5EF4-FFF2-40B4-BE49-F238E27FC236}">
                <a16:creationId xmlns:a16="http://schemas.microsoft.com/office/drawing/2014/main" id="{F1F0FF88-E4C2-0BCF-180E-C7BAACB08293}"/>
              </a:ext>
            </a:extLst>
          </p:cNvPr>
          <p:cNvSpPr/>
          <p:nvPr/>
        </p:nvSpPr>
        <p:spPr>
          <a:xfrm>
            <a:off x="204244" y="6057374"/>
            <a:ext cx="1885474" cy="307777"/>
          </a:xfrm>
          <a:prstGeom prst="rect">
            <a:avLst/>
          </a:prstGeom>
        </p:spPr>
        <p:txBody>
          <a:bodyPr wrap="square">
            <a:spAutoFit/>
          </a:bodyPr>
          <a:lstStyle/>
          <a:p>
            <a:r>
              <a:rPr lang="en-US" sz="1400"/>
              <a:t>model.out_activation_</a:t>
            </a:r>
          </a:p>
        </p:txBody>
      </p:sp>
      <mc:AlternateContent xmlns:mc="http://schemas.openxmlformats.org/markup-compatibility/2006" xmlns:p14="http://schemas.microsoft.com/office/powerpoint/2010/main">
        <mc:Choice Requires="p14">
          <p:contentPart p14:bwMode="auto" r:id="rId13">
            <p14:nvContentPartPr>
              <p14:cNvPr id="43" name="Ink 42">
                <a:extLst>
                  <a:ext uri="{FF2B5EF4-FFF2-40B4-BE49-F238E27FC236}">
                    <a16:creationId xmlns:a16="http://schemas.microsoft.com/office/drawing/2014/main" id="{B8D225C6-4591-9DC6-80F7-552143C1F8B4}"/>
                  </a:ext>
                </a:extLst>
              </p14:cNvPr>
              <p14:cNvContentPartPr/>
              <p14:nvPr/>
            </p14:nvContentPartPr>
            <p14:xfrm>
              <a:off x="2223167" y="6227714"/>
              <a:ext cx="829710" cy="33480"/>
            </p14:xfrm>
          </p:contentPart>
        </mc:Choice>
        <mc:Fallback xmlns="">
          <p:pic>
            <p:nvPicPr>
              <p:cNvPr id="43" name="Ink 42">
                <a:extLst>
                  <a:ext uri="{FF2B5EF4-FFF2-40B4-BE49-F238E27FC236}">
                    <a16:creationId xmlns:a16="http://schemas.microsoft.com/office/drawing/2014/main" id="{B8D225C6-4591-9DC6-80F7-552143C1F8B4}"/>
                  </a:ext>
                </a:extLst>
              </p:cNvPr>
              <p:cNvPicPr/>
              <p:nvPr/>
            </p:nvPicPr>
            <p:blipFill>
              <a:blip r:embed="rId9"/>
              <a:stretch>
                <a:fillRect/>
              </a:stretch>
            </p:blipFill>
            <p:spPr>
              <a:xfrm>
                <a:off x="2217045" y="6221594"/>
                <a:ext cx="841954" cy="45720"/>
              </a:xfrm>
              <a:prstGeom prst="rect">
                <a:avLst/>
              </a:prstGeom>
            </p:spPr>
          </p:pic>
        </mc:Fallback>
      </mc:AlternateContent>
      <p:sp>
        <p:nvSpPr>
          <p:cNvPr id="44" name="Rectangle 43">
            <a:extLst>
              <a:ext uri="{FF2B5EF4-FFF2-40B4-BE49-F238E27FC236}">
                <a16:creationId xmlns:a16="http://schemas.microsoft.com/office/drawing/2014/main" id="{577B1771-C1B2-3CA0-D62A-C5C280780A17}"/>
              </a:ext>
            </a:extLst>
          </p:cNvPr>
          <p:cNvSpPr/>
          <p:nvPr/>
        </p:nvSpPr>
        <p:spPr>
          <a:xfrm>
            <a:off x="3257110" y="6057212"/>
            <a:ext cx="4906814" cy="307777"/>
          </a:xfrm>
          <a:prstGeom prst="rect">
            <a:avLst/>
          </a:prstGeom>
        </p:spPr>
        <p:txBody>
          <a:bodyPr wrap="square">
            <a:spAutoFit/>
          </a:bodyPr>
          <a:lstStyle/>
          <a:p>
            <a:r>
              <a:rPr lang="en-US" sz="1400"/>
              <a:t>outputs the activation function in use.</a:t>
            </a:r>
          </a:p>
        </p:txBody>
      </p:sp>
      <p:sp>
        <p:nvSpPr>
          <p:cNvPr id="45" name="Rectangle 44">
            <a:extLst>
              <a:ext uri="{FF2B5EF4-FFF2-40B4-BE49-F238E27FC236}">
                <a16:creationId xmlns:a16="http://schemas.microsoft.com/office/drawing/2014/main" id="{D2A2D1AC-3210-FFC6-3D64-A9C85A6EA127}"/>
              </a:ext>
            </a:extLst>
          </p:cNvPr>
          <p:cNvSpPr/>
          <p:nvPr/>
        </p:nvSpPr>
        <p:spPr>
          <a:xfrm>
            <a:off x="2594636" y="2241503"/>
            <a:ext cx="5411029" cy="307777"/>
          </a:xfrm>
          <a:prstGeom prst="rect">
            <a:avLst/>
          </a:prstGeom>
        </p:spPr>
        <p:txBody>
          <a:bodyPr wrap="square">
            <a:spAutoFit/>
          </a:bodyPr>
          <a:lstStyle/>
          <a:p>
            <a:r>
              <a:rPr lang="en-US" sz="1400"/>
              <a:t>number of layers, including the input, hidden, and output layers.</a:t>
            </a:r>
          </a:p>
        </p:txBody>
      </p:sp>
    </p:spTree>
    <p:extLst>
      <p:ext uri="{BB962C8B-B14F-4D97-AF65-F5344CB8AC3E}">
        <p14:creationId xmlns:p14="http://schemas.microsoft.com/office/powerpoint/2010/main" val="673629726"/>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CE30B31-4E7F-D714-1C68-D0DD47FEEA66}"/>
              </a:ext>
            </a:extLst>
          </p:cNvPr>
          <p:cNvSpPr/>
          <p:nvPr/>
        </p:nvSpPr>
        <p:spPr>
          <a:xfrm>
            <a:off x="3893574" y="195400"/>
            <a:ext cx="3442417" cy="461665"/>
          </a:xfrm>
          <a:prstGeom prst="rect">
            <a:avLst/>
          </a:prstGeom>
        </p:spPr>
        <p:txBody>
          <a:bodyPr wrap="none">
            <a:spAutoFit/>
          </a:bodyPr>
          <a:lstStyle/>
          <a:p>
            <a:r>
              <a:rPr lang="en-US" sz="2400" b="1" u="sng">
                <a:solidFill>
                  <a:srgbClr val="7030A0"/>
                </a:solidFill>
              </a:rPr>
              <a:t>sklearn: neural networks</a:t>
            </a:r>
          </a:p>
        </p:txBody>
      </p:sp>
      <p:sp>
        <p:nvSpPr>
          <p:cNvPr id="4" name="TextBox 3">
            <a:extLst>
              <a:ext uri="{FF2B5EF4-FFF2-40B4-BE49-F238E27FC236}">
                <a16:creationId xmlns:a16="http://schemas.microsoft.com/office/drawing/2014/main" id="{374A8565-4D6E-8ACD-FE59-04425C106170}"/>
              </a:ext>
            </a:extLst>
          </p:cNvPr>
          <p:cNvSpPr txBox="1"/>
          <p:nvPr/>
        </p:nvSpPr>
        <p:spPr>
          <a:xfrm>
            <a:off x="199103" y="1127598"/>
            <a:ext cx="5070987" cy="338554"/>
          </a:xfrm>
          <a:prstGeom prst="rect">
            <a:avLst/>
          </a:prstGeom>
          <a:noFill/>
        </p:spPr>
        <p:txBody>
          <a:bodyPr wrap="square" rtlCol="0">
            <a:spAutoFit/>
          </a:bodyPr>
          <a:lstStyle/>
          <a:p>
            <a:r>
              <a:rPr lang="en-US" sz="1600"/>
              <a:t>and then to train and fit,</a:t>
            </a:r>
          </a:p>
        </p:txBody>
      </p:sp>
      <p:sp>
        <p:nvSpPr>
          <p:cNvPr id="11" name="Rectangle 10">
            <a:extLst>
              <a:ext uri="{FF2B5EF4-FFF2-40B4-BE49-F238E27FC236}">
                <a16:creationId xmlns:a16="http://schemas.microsoft.com/office/drawing/2014/main" id="{814E67F6-E3C7-9D57-A3E1-B82EDDB72F15}"/>
              </a:ext>
            </a:extLst>
          </p:cNvPr>
          <p:cNvSpPr/>
          <p:nvPr/>
        </p:nvSpPr>
        <p:spPr>
          <a:xfrm>
            <a:off x="218767" y="1936685"/>
            <a:ext cx="11560277" cy="584775"/>
          </a:xfrm>
          <a:prstGeom prst="rect">
            <a:avLst/>
          </a:prstGeom>
        </p:spPr>
        <p:txBody>
          <a:bodyPr wrap="square">
            <a:spAutoFit/>
          </a:bodyPr>
          <a:lstStyle/>
          <a:p>
            <a:r>
              <a:rPr lang="en-US" sz="1600"/>
              <a:t>model.fit(X</a:t>
            </a:r>
            <a:r>
              <a:rPr lang="en-US" sz="1600" baseline="-25000"/>
              <a:t>train</a:t>
            </a:r>
            <a:r>
              <a:rPr lang="en-US" sz="1600"/>
              <a:t>, Y</a:t>
            </a:r>
            <a:r>
              <a:rPr lang="en-US" sz="1600" baseline="-25000"/>
              <a:t>train</a:t>
            </a:r>
            <a:r>
              <a:rPr lang="en-US" sz="1600"/>
              <a:t>,)				fits model.  It wants X_train to be a 2D Matrix, so an array of row vectors.  y_train</a:t>
            </a:r>
          </a:p>
          <a:p>
            <a:r>
              <a:rPr lang="en-US" sz="1600"/>
              <a:t>					should be just row vector.  	</a:t>
            </a:r>
          </a:p>
        </p:txBody>
      </p:sp>
      <p:sp>
        <p:nvSpPr>
          <p:cNvPr id="13" name="Rectangle 12">
            <a:extLst>
              <a:ext uri="{FF2B5EF4-FFF2-40B4-BE49-F238E27FC236}">
                <a16:creationId xmlns:a16="http://schemas.microsoft.com/office/drawing/2014/main" id="{6239EEA2-587B-F6F6-32E1-9D13222D2C09}"/>
              </a:ext>
            </a:extLst>
          </p:cNvPr>
          <p:cNvSpPr/>
          <p:nvPr/>
        </p:nvSpPr>
        <p:spPr>
          <a:xfrm>
            <a:off x="218767" y="2853976"/>
            <a:ext cx="11359325" cy="584775"/>
          </a:xfrm>
          <a:prstGeom prst="rect">
            <a:avLst/>
          </a:prstGeom>
        </p:spPr>
        <p:txBody>
          <a:bodyPr wrap="square">
            <a:spAutoFit/>
          </a:bodyPr>
          <a:lstStyle/>
          <a:p>
            <a:r>
              <a:rPr lang="en-US" sz="1600"/>
              <a:t>model.predict(X</a:t>
            </a:r>
            <a:r>
              <a:rPr lang="en-US" sz="1600" baseline="-25000"/>
              <a:t>test</a:t>
            </a:r>
            <a:r>
              <a:rPr lang="en-US" sz="1600"/>
              <a:t>)				outputs value, Y</a:t>
            </a:r>
            <a:r>
              <a:rPr lang="en-US" sz="1600" baseline="-25000"/>
              <a:t>pred</a:t>
            </a:r>
            <a:r>
              <a:rPr lang="en-US" sz="1600"/>
              <a:t>, of DecisionTree fit evaluated at X</a:t>
            </a:r>
            <a:r>
              <a:rPr lang="en-US" sz="1600" baseline="-25000"/>
              <a:t>test</a:t>
            </a:r>
            <a:r>
              <a:rPr lang="en-US" sz="1600"/>
              <a:t>.  Seems that</a:t>
            </a:r>
          </a:p>
          <a:p>
            <a:r>
              <a:rPr lang="en-US" sz="1600"/>
              <a:t>					X</a:t>
            </a:r>
            <a:r>
              <a:rPr lang="en-US" sz="1600" baseline="-25000"/>
              <a:t>test</a:t>
            </a:r>
            <a:r>
              <a:rPr lang="en-US" sz="1600"/>
              <a:t> must be dataframe type.  And if X</a:t>
            </a:r>
            <a:r>
              <a:rPr lang="en-US" sz="1600" baseline="-25000"/>
              <a:t>test</a:t>
            </a:r>
            <a:r>
              <a:rPr lang="en-US" sz="1600"/>
              <a:t> has multiple rows, then Y</a:t>
            </a:r>
            <a:r>
              <a:rPr lang="en-US" sz="1600" baseline="-25000"/>
              <a:t>pred</a:t>
            </a:r>
            <a:r>
              <a:rPr lang="en-US" sz="1600"/>
              <a:t> will too.  </a:t>
            </a:r>
          </a:p>
        </p:txBody>
      </p:sp>
      <p:sp>
        <p:nvSpPr>
          <p:cNvPr id="14" name="Rectangle 13">
            <a:extLst>
              <a:ext uri="{FF2B5EF4-FFF2-40B4-BE49-F238E27FC236}">
                <a16:creationId xmlns:a16="http://schemas.microsoft.com/office/drawing/2014/main" id="{E3ECA796-8C32-F06D-3F6A-BFA99812230D}"/>
              </a:ext>
            </a:extLst>
          </p:cNvPr>
          <p:cNvSpPr/>
          <p:nvPr/>
        </p:nvSpPr>
        <p:spPr>
          <a:xfrm>
            <a:off x="218767" y="3877120"/>
            <a:ext cx="11444748" cy="584775"/>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accuracy score, i.e., correct predictions/total predictions. Can also</a:t>
            </a:r>
          </a:p>
          <a:p>
            <a:r>
              <a:rPr lang="en-US" sz="1600"/>
              <a:t>					using training data to see how well the model fits </a:t>
            </a:r>
            <a:r>
              <a:rPr lang="en-US" sz="1600" i="1"/>
              <a:t>that</a:t>
            </a:r>
            <a:r>
              <a:rPr lang="en-US" sz="1600"/>
              <a:t>.</a:t>
            </a:r>
          </a:p>
        </p:txBody>
      </p:sp>
    </p:spTree>
    <p:extLst>
      <p:ext uri="{BB962C8B-B14F-4D97-AF65-F5344CB8AC3E}">
        <p14:creationId xmlns:p14="http://schemas.microsoft.com/office/powerpoint/2010/main" val="3735287571"/>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99103" y="1459632"/>
            <a:ext cx="5218472" cy="338554"/>
          </a:xfrm>
          <a:prstGeom prst="rect">
            <a:avLst/>
          </a:prstGeom>
          <a:noFill/>
        </p:spPr>
        <p:txBody>
          <a:bodyPr wrap="square">
            <a:spAutoFit/>
          </a:bodyPr>
          <a:lstStyle/>
          <a:p>
            <a:r>
              <a:rPr lang="en-US" sz="1600" b="1"/>
              <a:t>from sklearn.neural_network import MLPClassifier</a:t>
            </a:r>
          </a:p>
        </p:txBody>
      </p:sp>
      <p:sp>
        <p:nvSpPr>
          <p:cNvPr id="31" name="Rectangle 30">
            <a:extLst>
              <a:ext uri="{FF2B5EF4-FFF2-40B4-BE49-F238E27FC236}">
                <a16:creationId xmlns:a16="http://schemas.microsoft.com/office/drawing/2014/main" id="{7026BC62-97A2-FB10-0E17-4A3D0A4592F3}"/>
              </a:ext>
            </a:extLst>
          </p:cNvPr>
          <p:cNvSpPr/>
          <p:nvPr/>
        </p:nvSpPr>
        <p:spPr>
          <a:xfrm>
            <a:off x="199104" y="1827682"/>
            <a:ext cx="11445500" cy="338554"/>
          </a:xfrm>
          <a:prstGeom prst="rect">
            <a:avLst/>
          </a:prstGeom>
        </p:spPr>
        <p:txBody>
          <a:bodyPr wrap="square">
            <a:spAutoFit/>
          </a:bodyPr>
          <a:lstStyle/>
          <a:p>
            <a:r>
              <a:rPr lang="en-US" sz="1600"/>
              <a:t>model = MLPClassifier()		creates a classifier neural network.  It uses log-loss.  And we have several arguments,  </a:t>
            </a:r>
          </a:p>
        </p:txBody>
      </p:sp>
      <p:sp>
        <p:nvSpPr>
          <p:cNvPr id="5" name="Rectangle 4">
            <a:extLst>
              <a:ext uri="{FF2B5EF4-FFF2-40B4-BE49-F238E27FC236}">
                <a16:creationId xmlns:a16="http://schemas.microsoft.com/office/drawing/2014/main" id="{9CE30B31-4E7F-D714-1C68-D0DD47FEEA66}"/>
              </a:ext>
            </a:extLst>
          </p:cNvPr>
          <p:cNvSpPr/>
          <p:nvPr/>
        </p:nvSpPr>
        <p:spPr>
          <a:xfrm>
            <a:off x="3893574" y="195400"/>
            <a:ext cx="3442417" cy="461665"/>
          </a:xfrm>
          <a:prstGeom prst="rect">
            <a:avLst/>
          </a:prstGeom>
        </p:spPr>
        <p:txBody>
          <a:bodyPr wrap="none">
            <a:spAutoFit/>
          </a:bodyPr>
          <a:lstStyle/>
          <a:p>
            <a:r>
              <a:rPr lang="en-US" sz="2400" b="1" u="sng">
                <a:solidFill>
                  <a:srgbClr val="7030A0"/>
                </a:solidFill>
              </a:rPr>
              <a:t>sklearn: neural networks</a:t>
            </a:r>
          </a:p>
        </p:txBody>
      </p:sp>
      <p:sp>
        <p:nvSpPr>
          <p:cNvPr id="4" name="TextBox 3">
            <a:extLst>
              <a:ext uri="{FF2B5EF4-FFF2-40B4-BE49-F238E27FC236}">
                <a16:creationId xmlns:a16="http://schemas.microsoft.com/office/drawing/2014/main" id="{374A8565-4D6E-8ACD-FE59-04425C106170}"/>
              </a:ext>
            </a:extLst>
          </p:cNvPr>
          <p:cNvSpPr txBox="1"/>
          <p:nvPr/>
        </p:nvSpPr>
        <p:spPr>
          <a:xfrm>
            <a:off x="199103" y="990429"/>
            <a:ext cx="8197645" cy="338554"/>
          </a:xfrm>
          <a:prstGeom prst="rect">
            <a:avLst/>
          </a:prstGeom>
          <a:noFill/>
        </p:spPr>
        <p:txBody>
          <a:bodyPr wrap="square" rtlCol="0">
            <a:spAutoFit/>
          </a:bodyPr>
          <a:lstStyle/>
          <a:p>
            <a:r>
              <a:rPr lang="en-US" sz="1600"/>
              <a:t>I think everything is basically the same for classifier networks.  </a:t>
            </a:r>
          </a:p>
        </p:txBody>
      </p:sp>
      <p:sp>
        <p:nvSpPr>
          <p:cNvPr id="13" name="TextBox 12">
            <a:extLst>
              <a:ext uri="{FF2B5EF4-FFF2-40B4-BE49-F238E27FC236}">
                <a16:creationId xmlns:a16="http://schemas.microsoft.com/office/drawing/2014/main" id="{CC6360C5-AD32-2BA8-3491-C2A0BF2F690A}"/>
              </a:ext>
            </a:extLst>
          </p:cNvPr>
          <p:cNvSpPr txBox="1"/>
          <p:nvPr/>
        </p:nvSpPr>
        <p:spPr>
          <a:xfrm>
            <a:off x="703803" y="3586628"/>
            <a:ext cx="10327800" cy="307777"/>
          </a:xfrm>
          <a:prstGeom prst="rect">
            <a:avLst/>
          </a:prstGeom>
          <a:noFill/>
        </p:spPr>
        <p:txBody>
          <a:bodyPr wrap="square">
            <a:spAutoFit/>
          </a:bodyPr>
          <a:lstStyle/>
          <a:p>
            <a:r>
              <a:rPr lang="en-US" sz="1400" b="1"/>
              <a:t>activation = “act function”</a:t>
            </a:r>
            <a:r>
              <a:rPr lang="en-US" sz="1400"/>
              <a:t>		this is activation function.  Can have: logistic, tanh, identity, relu.  I think that’s it. </a:t>
            </a:r>
          </a:p>
        </p:txBody>
      </p:sp>
      <p:sp>
        <p:nvSpPr>
          <p:cNvPr id="14" name="TextBox 13">
            <a:extLst>
              <a:ext uri="{FF2B5EF4-FFF2-40B4-BE49-F238E27FC236}">
                <a16:creationId xmlns:a16="http://schemas.microsoft.com/office/drawing/2014/main" id="{530E8427-A740-3413-4115-414DC3E6EFD1}"/>
              </a:ext>
            </a:extLst>
          </p:cNvPr>
          <p:cNvSpPr txBox="1"/>
          <p:nvPr/>
        </p:nvSpPr>
        <p:spPr>
          <a:xfrm>
            <a:off x="693970" y="2314246"/>
            <a:ext cx="10766322" cy="1169551"/>
          </a:xfrm>
          <a:prstGeom prst="rect">
            <a:avLst/>
          </a:prstGeom>
          <a:noFill/>
        </p:spPr>
        <p:txBody>
          <a:bodyPr wrap="square">
            <a:spAutoFit/>
          </a:bodyPr>
          <a:lstStyle/>
          <a:p>
            <a:r>
              <a:rPr lang="en-US" sz="1400" b="1"/>
              <a:t>hidden_layer_sizes = (n_1, n_2, etc.)</a:t>
            </a:r>
            <a:r>
              <a:rPr lang="en-US" sz="1400"/>
              <a:t>		n_i is number of nodes in ith hidden layer.  I think all layers are completely/densely connected.  				For a classifier model, I think it determines the number of output neurons automatically from</a:t>
            </a:r>
          </a:p>
          <a:p>
            <a:r>
              <a:rPr lang="en-US" sz="1400"/>
              <a:t>				y_train, perhaps from ascertaining the number of unique values (I guess we’d map values to 0,</a:t>
            </a:r>
          </a:p>
          <a:p>
            <a:r>
              <a:rPr lang="en-US" sz="1400"/>
              <a:t>				1, 2, etc.).   And number of input nodes is ascertained from the shape of the X_train data you’ll</a:t>
            </a:r>
          </a:p>
          <a:p>
            <a:r>
              <a:rPr lang="en-US" sz="1400"/>
              <a:t>				train the model on.  </a:t>
            </a:r>
          </a:p>
        </p:txBody>
      </p:sp>
      <p:sp>
        <p:nvSpPr>
          <p:cNvPr id="16" name="TextBox 15">
            <a:extLst>
              <a:ext uri="{FF2B5EF4-FFF2-40B4-BE49-F238E27FC236}">
                <a16:creationId xmlns:a16="http://schemas.microsoft.com/office/drawing/2014/main" id="{08F0FE1D-5FAC-B028-7A56-A60D6475DC70}"/>
              </a:ext>
            </a:extLst>
          </p:cNvPr>
          <p:cNvSpPr txBox="1"/>
          <p:nvPr/>
        </p:nvSpPr>
        <p:spPr>
          <a:xfrm>
            <a:off x="703803" y="3973049"/>
            <a:ext cx="10876332" cy="523220"/>
          </a:xfrm>
          <a:prstGeom prst="rect">
            <a:avLst/>
          </a:prstGeom>
          <a:noFill/>
        </p:spPr>
        <p:txBody>
          <a:bodyPr wrap="square">
            <a:spAutoFit/>
          </a:bodyPr>
          <a:lstStyle/>
          <a:p>
            <a:r>
              <a:rPr lang="en-US" sz="1400" b="1"/>
              <a:t>alpha = #</a:t>
            </a:r>
            <a:r>
              <a:rPr lang="en-US" sz="1400"/>
              <a:t>				this is an L2 regularization term that it adds to the loss function to control number of</a:t>
            </a:r>
          </a:p>
          <a:p>
            <a:r>
              <a:rPr lang="en-US" sz="1400"/>
              <a:t>				parameters?  Default value is 1/10000.</a:t>
            </a:r>
          </a:p>
        </p:txBody>
      </p:sp>
      <p:sp>
        <p:nvSpPr>
          <p:cNvPr id="17" name="TextBox 16">
            <a:extLst>
              <a:ext uri="{FF2B5EF4-FFF2-40B4-BE49-F238E27FC236}">
                <a16:creationId xmlns:a16="http://schemas.microsoft.com/office/drawing/2014/main" id="{474B7D07-D18F-7D79-C6D2-D52B46628D5E}"/>
              </a:ext>
            </a:extLst>
          </p:cNvPr>
          <p:cNvSpPr txBox="1"/>
          <p:nvPr/>
        </p:nvSpPr>
        <p:spPr>
          <a:xfrm>
            <a:off x="703803" y="5177998"/>
            <a:ext cx="10876332" cy="523220"/>
          </a:xfrm>
          <a:prstGeom prst="rect">
            <a:avLst/>
          </a:prstGeom>
          <a:noFill/>
        </p:spPr>
        <p:txBody>
          <a:bodyPr wrap="square">
            <a:spAutoFit/>
          </a:bodyPr>
          <a:lstStyle/>
          <a:p>
            <a:r>
              <a:rPr lang="en-US" sz="1400" b="1"/>
              <a:t>learning_rate_init = alpha</a:t>
            </a:r>
            <a:r>
              <a:rPr lang="en-US" sz="1400"/>
              <a:t>	this is the step size in the gradient descent algorithm.  This might presume we’re not using an adaptive </a:t>
            </a:r>
          </a:p>
          <a:p>
            <a:r>
              <a:rPr lang="en-US" sz="1400"/>
              <a:t>			learning rate algorithm, like “adam”?  Default is 0.001.</a:t>
            </a:r>
          </a:p>
        </p:txBody>
      </p:sp>
      <p:sp>
        <p:nvSpPr>
          <p:cNvPr id="7" name="TextBox 6">
            <a:extLst>
              <a:ext uri="{FF2B5EF4-FFF2-40B4-BE49-F238E27FC236}">
                <a16:creationId xmlns:a16="http://schemas.microsoft.com/office/drawing/2014/main" id="{88C5F31B-856F-15B3-1F4E-08C5593A7B51}"/>
              </a:ext>
            </a:extLst>
          </p:cNvPr>
          <p:cNvSpPr txBox="1"/>
          <p:nvPr/>
        </p:nvSpPr>
        <p:spPr>
          <a:xfrm>
            <a:off x="703803" y="5689654"/>
            <a:ext cx="8676566" cy="307777"/>
          </a:xfrm>
          <a:prstGeom prst="rect">
            <a:avLst/>
          </a:prstGeom>
          <a:noFill/>
        </p:spPr>
        <p:txBody>
          <a:bodyPr wrap="square">
            <a:spAutoFit/>
          </a:bodyPr>
          <a:lstStyle/>
          <a:p>
            <a:r>
              <a:rPr lang="en-US" sz="1400" b="1"/>
              <a:t>solver = “adam”, “sgd”, etc.	</a:t>
            </a:r>
            <a:r>
              <a:rPr lang="en-US" sz="1400"/>
              <a:t>this is the solver program used to solve for the best fit weights, biases.  </a:t>
            </a:r>
          </a:p>
        </p:txBody>
      </p:sp>
      <p:sp>
        <p:nvSpPr>
          <p:cNvPr id="9" name="TextBox 8">
            <a:extLst>
              <a:ext uri="{FF2B5EF4-FFF2-40B4-BE49-F238E27FC236}">
                <a16:creationId xmlns:a16="http://schemas.microsoft.com/office/drawing/2014/main" id="{0F0EA686-A36D-C142-A56E-EFC20E978907}"/>
              </a:ext>
            </a:extLst>
          </p:cNvPr>
          <p:cNvSpPr txBox="1"/>
          <p:nvPr/>
        </p:nvSpPr>
        <p:spPr>
          <a:xfrm>
            <a:off x="703803" y="6266756"/>
            <a:ext cx="8314309" cy="307777"/>
          </a:xfrm>
          <a:prstGeom prst="rect">
            <a:avLst/>
          </a:prstGeom>
          <a:noFill/>
        </p:spPr>
        <p:txBody>
          <a:bodyPr wrap="square">
            <a:spAutoFit/>
          </a:bodyPr>
          <a:lstStyle/>
          <a:p>
            <a:r>
              <a:rPr lang="en-US" sz="1400" b="1"/>
              <a:t>verbose = True/False	</a:t>
            </a:r>
            <a:r>
              <a:rPr lang="en-US" sz="1400"/>
              <a:t>	whether you want it to output all the results for every epoch or not?</a:t>
            </a:r>
          </a:p>
        </p:txBody>
      </p:sp>
      <p:sp>
        <p:nvSpPr>
          <p:cNvPr id="3" name="TextBox 2">
            <a:extLst>
              <a:ext uri="{FF2B5EF4-FFF2-40B4-BE49-F238E27FC236}">
                <a16:creationId xmlns:a16="http://schemas.microsoft.com/office/drawing/2014/main" id="{2F135E7F-2FD3-B400-35EC-0402696D5B29}"/>
              </a:ext>
            </a:extLst>
          </p:cNvPr>
          <p:cNvSpPr txBox="1"/>
          <p:nvPr/>
        </p:nvSpPr>
        <p:spPr>
          <a:xfrm>
            <a:off x="703803" y="4639037"/>
            <a:ext cx="10896199" cy="307777"/>
          </a:xfrm>
          <a:prstGeom prst="rect">
            <a:avLst/>
          </a:prstGeom>
          <a:noFill/>
        </p:spPr>
        <p:txBody>
          <a:bodyPr wrap="square">
            <a:spAutoFit/>
          </a:bodyPr>
          <a:lstStyle/>
          <a:p>
            <a:r>
              <a:rPr lang="en-US" sz="1400" b="1"/>
              <a:t>batch_size = b	</a:t>
            </a:r>
            <a:r>
              <a:rPr lang="en-US" sz="1400"/>
              <a:t>	this is the number of sample points (default = 200) it runs through, before updating weights, using the solver.</a:t>
            </a:r>
          </a:p>
        </p:txBody>
      </p:sp>
    </p:spTree>
    <p:extLst>
      <p:ext uri="{BB962C8B-B14F-4D97-AF65-F5344CB8AC3E}">
        <p14:creationId xmlns:p14="http://schemas.microsoft.com/office/powerpoint/2010/main" val="477435550"/>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311C8E8-022B-248F-FE60-F140BB418B5E}"/>
              </a:ext>
            </a:extLst>
          </p:cNvPr>
          <p:cNvSpPr txBox="1"/>
          <p:nvPr/>
        </p:nvSpPr>
        <p:spPr>
          <a:xfrm>
            <a:off x="199103" y="1655072"/>
            <a:ext cx="5218472" cy="338554"/>
          </a:xfrm>
          <a:prstGeom prst="rect">
            <a:avLst/>
          </a:prstGeom>
          <a:noFill/>
        </p:spPr>
        <p:txBody>
          <a:bodyPr wrap="square">
            <a:spAutoFit/>
          </a:bodyPr>
          <a:lstStyle/>
          <a:p>
            <a:r>
              <a:rPr lang="en-US" sz="1600" b="1"/>
              <a:t>from sklearn.neural_network import MLPClassifier</a:t>
            </a:r>
          </a:p>
        </p:txBody>
      </p:sp>
      <p:sp>
        <p:nvSpPr>
          <p:cNvPr id="31" name="Rectangle 30">
            <a:extLst>
              <a:ext uri="{FF2B5EF4-FFF2-40B4-BE49-F238E27FC236}">
                <a16:creationId xmlns:a16="http://schemas.microsoft.com/office/drawing/2014/main" id="{7026BC62-97A2-FB10-0E17-4A3D0A4592F3}"/>
              </a:ext>
            </a:extLst>
          </p:cNvPr>
          <p:cNvSpPr/>
          <p:nvPr/>
        </p:nvSpPr>
        <p:spPr>
          <a:xfrm>
            <a:off x="199103" y="2041078"/>
            <a:ext cx="11445500" cy="338554"/>
          </a:xfrm>
          <a:prstGeom prst="rect">
            <a:avLst/>
          </a:prstGeom>
        </p:spPr>
        <p:txBody>
          <a:bodyPr wrap="square">
            <a:spAutoFit/>
          </a:bodyPr>
          <a:lstStyle/>
          <a:p>
            <a:r>
              <a:rPr lang="en-US" sz="1600"/>
              <a:t>model = MLPClassifier()		creates a classifier neural network.  It uses log-loss.  And we have several arguments,  </a:t>
            </a:r>
          </a:p>
        </p:txBody>
      </p:sp>
      <p:sp>
        <p:nvSpPr>
          <p:cNvPr id="5" name="Rectangle 4">
            <a:extLst>
              <a:ext uri="{FF2B5EF4-FFF2-40B4-BE49-F238E27FC236}">
                <a16:creationId xmlns:a16="http://schemas.microsoft.com/office/drawing/2014/main" id="{9CE30B31-4E7F-D714-1C68-D0DD47FEEA66}"/>
              </a:ext>
            </a:extLst>
          </p:cNvPr>
          <p:cNvSpPr/>
          <p:nvPr/>
        </p:nvSpPr>
        <p:spPr>
          <a:xfrm>
            <a:off x="3893574" y="195400"/>
            <a:ext cx="3442417" cy="461665"/>
          </a:xfrm>
          <a:prstGeom prst="rect">
            <a:avLst/>
          </a:prstGeom>
        </p:spPr>
        <p:txBody>
          <a:bodyPr wrap="none">
            <a:spAutoFit/>
          </a:bodyPr>
          <a:lstStyle/>
          <a:p>
            <a:r>
              <a:rPr lang="en-US" sz="2400" b="1" u="sng">
                <a:solidFill>
                  <a:srgbClr val="7030A0"/>
                </a:solidFill>
              </a:rPr>
              <a:t>sklearn: neural networks</a:t>
            </a:r>
          </a:p>
        </p:txBody>
      </p:sp>
      <p:sp>
        <p:nvSpPr>
          <p:cNvPr id="4" name="TextBox 3">
            <a:extLst>
              <a:ext uri="{FF2B5EF4-FFF2-40B4-BE49-F238E27FC236}">
                <a16:creationId xmlns:a16="http://schemas.microsoft.com/office/drawing/2014/main" id="{374A8565-4D6E-8ACD-FE59-04425C106170}"/>
              </a:ext>
            </a:extLst>
          </p:cNvPr>
          <p:cNvSpPr txBox="1"/>
          <p:nvPr/>
        </p:nvSpPr>
        <p:spPr>
          <a:xfrm>
            <a:off x="199103" y="1114410"/>
            <a:ext cx="6686889" cy="307777"/>
          </a:xfrm>
          <a:prstGeom prst="rect">
            <a:avLst/>
          </a:prstGeom>
          <a:noFill/>
        </p:spPr>
        <p:txBody>
          <a:bodyPr wrap="square" rtlCol="0">
            <a:spAutoFit/>
          </a:bodyPr>
          <a:lstStyle/>
          <a:p>
            <a:r>
              <a:rPr lang="en-US" sz="1400"/>
              <a:t>And there’s more,</a:t>
            </a:r>
          </a:p>
        </p:txBody>
      </p:sp>
      <p:sp>
        <p:nvSpPr>
          <p:cNvPr id="18" name="TextBox 17">
            <a:extLst>
              <a:ext uri="{FF2B5EF4-FFF2-40B4-BE49-F238E27FC236}">
                <a16:creationId xmlns:a16="http://schemas.microsoft.com/office/drawing/2014/main" id="{45CA8D6A-2EB9-A376-D908-420541FD2167}"/>
              </a:ext>
            </a:extLst>
          </p:cNvPr>
          <p:cNvSpPr txBox="1"/>
          <p:nvPr/>
        </p:nvSpPr>
        <p:spPr>
          <a:xfrm>
            <a:off x="1008108" y="2483247"/>
            <a:ext cx="7787149" cy="307777"/>
          </a:xfrm>
          <a:prstGeom prst="rect">
            <a:avLst/>
          </a:prstGeom>
          <a:noFill/>
        </p:spPr>
        <p:txBody>
          <a:bodyPr wrap="square">
            <a:spAutoFit/>
          </a:bodyPr>
          <a:lstStyle/>
          <a:p>
            <a:r>
              <a:rPr lang="en-US" sz="1400" b="1"/>
              <a:t>max_iter = n</a:t>
            </a:r>
            <a:r>
              <a:rPr lang="en-US" sz="1400"/>
              <a:t>		this is maximum number of iterations (default is 200).</a:t>
            </a:r>
          </a:p>
        </p:txBody>
      </p:sp>
      <p:sp>
        <p:nvSpPr>
          <p:cNvPr id="3" name="TextBox 2">
            <a:extLst>
              <a:ext uri="{FF2B5EF4-FFF2-40B4-BE49-F238E27FC236}">
                <a16:creationId xmlns:a16="http://schemas.microsoft.com/office/drawing/2014/main" id="{C4540286-99FE-D47C-BB73-CF8E24FC5CCF}"/>
              </a:ext>
            </a:extLst>
          </p:cNvPr>
          <p:cNvSpPr txBox="1"/>
          <p:nvPr/>
        </p:nvSpPr>
        <p:spPr>
          <a:xfrm>
            <a:off x="1009662" y="2865105"/>
            <a:ext cx="10904477" cy="523220"/>
          </a:xfrm>
          <a:prstGeom prst="rect">
            <a:avLst/>
          </a:prstGeom>
          <a:noFill/>
        </p:spPr>
        <p:txBody>
          <a:bodyPr wrap="square">
            <a:spAutoFit/>
          </a:bodyPr>
          <a:lstStyle/>
          <a:p>
            <a:r>
              <a:rPr lang="en-US" sz="1400" b="1"/>
              <a:t>tol = delta</a:t>
            </a:r>
            <a:r>
              <a:rPr lang="en-US" sz="1400"/>
              <a:t>			specifies the minimum acceptable decrease in training data loss within the window set by n_iter_no_change.</a:t>
            </a:r>
          </a:p>
          <a:p>
            <a:r>
              <a:rPr lang="en-US" sz="1400"/>
              <a:t>			I think the default it 0.0001.  </a:t>
            </a:r>
          </a:p>
        </p:txBody>
      </p:sp>
      <p:sp>
        <p:nvSpPr>
          <p:cNvPr id="6" name="TextBox 5">
            <a:extLst>
              <a:ext uri="{FF2B5EF4-FFF2-40B4-BE49-F238E27FC236}">
                <a16:creationId xmlns:a16="http://schemas.microsoft.com/office/drawing/2014/main" id="{FA839670-F520-58F1-FBC3-36E1C315E5B7}"/>
              </a:ext>
            </a:extLst>
          </p:cNvPr>
          <p:cNvSpPr txBox="1"/>
          <p:nvPr/>
        </p:nvSpPr>
        <p:spPr>
          <a:xfrm>
            <a:off x="1009663" y="3438073"/>
            <a:ext cx="10904476" cy="954107"/>
          </a:xfrm>
          <a:prstGeom prst="rect">
            <a:avLst/>
          </a:prstGeom>
          <a:noFill/>
        </p:spPr>
        <p:txBody>
          <a:bodyPr wrap="square">
            <a:spAutoFit/>
          </a:bodyPr>
          <a:lstStyle/>
          <a:p>
            <a:r>
              <a:rPr lang="en-US" sz="1400" b="1"/>
              <a:t>n_iter_no_change = p</a:t>
            </a:r>
            <a:r>
              <a:rPr lang="en-US" sz="1400"/>
              <a:t>		so starting with any given epoch, e, and loss L</a:t>
            </a:r>
            <a:r>
              <a:rPr lang="en-US" sz="1400" baseline="-25000"/>
              <a:t>e</a:t>
            </a:r>
            <a:r>
              <a:rPr lang="en-US" sz="1400"/>
              <a:t>, the training loss must drop by at least delta sometime within</a:t>
            </a:r>
          </a:p>
          <a:p>
            <a:r>
              <a:rPr lang="en-US" sz="1400"/>
              <a:t>			the next p epochs, or the algorithm will stop.  This is the same as TensorFlow’s patience parameter.  The</a:t>
            </a:r>
          </a:p>
          <a:p>
            <a:r>
              <a:rPr lang="en-US" sz="1400"/>
              <a:t>			default value is set to 10.  If set too low, then may stop at a local, but not global minimum, and so you may</a:t>
            </a:r>
          </a:p>
          <a:p>
            <a:r>
              <a:rPr lang="en-US" sz="1400"/>
              <a:t>			underfit your data.  If set to high, then you may overfit your data.  </a:t>
            </a:r>
          </a:p>
        </p:txBody>
      </p:sp>
      <p:sp>
        <p:nvSpPr>
          <p:cNvPr id="8" name="TextBox 7">
            <a:extLst>
              <a:ext uri="{FF2B5EF4-FFF2-40B4-BE49-F238E27FC236}">
                <a16:creationId xmlns:a16="http://schemas.microsoft.com/office/drawing/2014/main" id="{B6B71861-A19F-C3A1-62A6-33A1F1E531BD}"/>
              </a:ext>
            </a:extLst>
          </p:cNvPr>
          <p:cNvSpPr txBox="1"/>
          <p:nvPr/>
        </p:nvSpPr>
        <p:spPr>
          <a:xfrm>
            <a:off x="986050" y="4534869"/>
            <a:ext cx="10993406" cy="523220"/>
          </a:xfrm>
          <a:prstGeom prst="rect">
            <a:avLst/>
          </a:prstGeom>
          <a:noFill/>
        </p:spPr>
        <p:txBody>
          <a:bodyPr wrap="square">
            <a:spAutoFit/>
          </a:bodyPr>
          <a:lstStyle/>
          <a:p>
            <a:r>
              <a:rPr lang="en-US" sz="1400" b="1"/>
              <a:t>early_stopping = T	</a:t>
            </a:r>
            <a:r>
              <a:rPr lang="en-US" sz="1400"/>
              <a:t>	(default = F) enables early stopping if loss on the </a:t>
            </a:r>
            <a:r>
              <a:rPr lang="en-US" sz="1400" i="1"/>
              <a:t>validation</a:t>
            </a:r>
            <a:r>
              <a:rPr lang="en-US" sz="1400"/>
              <a:t> set (below is less than tol = delta.  If so, then it will</a:t>
            </a:r>
          </a:p>
          <a:p>
            <a:r>
              <a:rPr lang="en-US" sz="1400"/>
              <a:t>			save the weights and biases from this best epoch.  Otherwise, the weights/biases from the last epoch are used.  </a:t>
            </a:r>
          </a:p>
        </p:txBody>
      </p:sp>
      <p:sp>
        <p:nvSpPr>
          <p:cNvPr id="10" name="TextBox 9">
            <a:extLst>
              <a:ext uri="{FF2B5EF4-FFF2-40B4-BE49-F238E27FC236}">
                <a16:creationId xmlns:a16="http://schemas.microsoft.com/office/drawing/2014/main" id="{8E32A918-E4DB-4CF7-0463-094E2A7779C1}"/>
              </a:ext>
            </a:extLst>
          </p:cNvPr>
          <p:cNvSpPr txBox="1"/>
          <p:nvPr/>
        </p:nvSpPr>
        <p:spPr>
          <a:xfrm>
            <a:off x="986050" y="5169392"/>
            <a:ext cx="10826508" cy="738664"/>
          </a:xfrm>
          <a:prstGeom prst="rect">
            <a:avLst/>
          </a:prstGeom>
          <a:noFill/>
        </p:spPr>
        <p:txBody>
          <a:bodyPr wrap="square">
            <a:spAutoFit/>
          </a:bodyPr>
          <a:lstStyle/>
          <a:p>
            <a:r>
              <a:rPr lang="en-US" sz="1400" b="1"/>
              <a:t>validation_fraction = frac	</a:t>
            </a:r>
            <a:r>
              <a:rPr lang="en-US" sz="1400"/>
              <a:t>this is the fraction of the training data that will be set aside for validation purposes (see above).  Default is</a:t>
            </a:r>
          </a:p>
          <a:p>
            <a:r>
              <a:rPr lang="en-US" sz="1400"/>
              <a:t>			0.1.  If early_stopping is set to F, then no training data is set aside for ‘validation’.  And all training data gets</a:t>
            </a:r>
          </a:p>
          <a:p>
            <a:r>
              <a:rPr lang="en-US" sz="1400"/>
              <a:t>			used in training process.  </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DB6B07AB-6CED-EB6E-A4C8-F995822B590B}"/>
                  </a:ext>
                </a:extLst>
              </p14:cNvPr>
              <p14:cNvContentPartPr/>
              <p14:nvPr/>
            </p14:nvContentPartPr>
            <p14:xfrm>
              <a:off x="742690" y="4618529"/>
              <a:ext cx="243360" cy="879120"/>
            </p14:xfrm>
          </p:contentPart>
        </mc:Choice>
        <mc:Fallback xmlns="">
          <p:pic>
            <p:nvPicPr>
              <p:cNvPr id="11" name="Ink 10">
                <a:extLst>
                  <a:ext uri="{FF2B5EF4-FFF2-40B4-BE49-F238E27FC236}">
                    <a16:creationId xmlns:a16="http://schemas.microsoft.com/office/drawing/2014/main" id="{DB6B07AB-6CED-EB6E-A4C8-F995822B590B}"/>
                  </a:ext>
                </a:extLst>
              </p:cNvPr>
              <p:cNvPicPr/>
              <p:nvPr/>
            </p:nvPicPr>
            <p:blipFill>
              <a:blip r:embed="rId4"/>
              <a:stretch>
                <a:fillRect/>
              </a:stretch>
            </p:blipFill>
            <p:spPr>
              <a:xfrm>
                <a:off x="736570" y="4612409"/>
                <a:ext cx="255600" cy="891360"/>
              </a:xfrm>
              <a:prstGeom prst="rect">
                <a:avLst/>
              </a:prstGeom>
            </p:spPr>
          </p:pic>
        </mc:Fallback>
      </mc:AlternateContent>
    </p:spTree>
    <p:extLst>
      <p:ext uri="{BB962C8B-B14F-4D97-AF65-F5344CB8AC3E}">
        <p14:creationId xmlns:p14="http://schemas.microsoft.com/office/powerpoint/2010/main" val="3316037285"/>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7026BC62-97A2-FB10-0E17-4A3D0A4592F3}"/>
              </a:ext>
            </a:extLst>
          </p:cNvPr>
          <p:cNvSpPr/>
          <p:nvPr/>
        </p:nvSpPr>
        <p:spPr>
          <a:xfrm>
            <a:off x="176615" y="1694743"/>
            <a:ext cx="1913442" cy="307777"/>
          </a:xfrm>
          <a:prstGeom prst="rect">
            <a:avLst/>
          </a:prstGeom>
        </p:spPr>
        <p:txBody>
          <a:bodyPr wrap="square">
            <a:spAutoFit/>
          </a:bodyPr>
          <a:lstStyle/>
          <a:p>
            <a:r>
              <a:rPr lang="en-US" sz="1400"/>
              <a:t>model.n_features_in_</a:t>
            </a:r>
          </a:p>
        </p:txBody>
      </p:sp>
      <p:sp>
        <p:nvSpPr>
          <p:cNvPr id="5" name="Rectangle 4">
            <a:extLst>
              <a:ext uri="{FF2B5EF4-FFF2-40B4-BE49-F238E27FC236}">
                <a16:creationId xmlns:a16="http://schemas.microsoft.com/office/drawing/2014/main" id="{9CE30B31-4E7F-D714-1C68-D0DD47FEEA66}"/>
              </a:ext>
            </a:extLst>
          </p:cNvPr>
          <p:cNvSpPr/>
          <p:nvPr/>
        </p:nvSpPr>
        <p:spPr>
          <a:xfrm>
            <a:off x="3893574" y="195400"/>
            <a:ext cx="3442417" cy="461665"/>
          </a:xfrm>
          <a:prstGeom prst="rect">
            <a:avLst/>
          </a:prstGeom>
        </p:spPr>
        <p:txBody>
          <a:bodyPr wrap="none">
            <a:spAutoFit/>
          </a:bodyPr>
          <a:lstStyle/>
          <a:p>
            <a:r>
              <a:rPr lang="en-US" sz="2400" b="1" u="sng">
                <a:solidFill>
                  <a:srgbClr val="7030A0"/>
                </a:solidFill>
              </a:rPr>
              <a:t>sklearn: neural networks</a:t>
            </a:r>
          </a:p>
        </p:txBody>
      </p:sp>
      <p:sp>
        <p:nvSpPr>
          <p:cNvPr id="4" name="TextBox 3">
            <a:extLst>
              <a:ext uri="{FF2B5EF4-FFF2-40B4-BE49-F238E27FC236}">
                <a16:creationId xmlns:a16="http://schemas.microsoft.com/office/drawing/2014/main" id="{374A8565-4D6E-8ACD-FE59-04425C106170}"/>
              </a:ext>
            </a:extLst>
          </p:cNvPr>
          <p:cNvSpPr txBox="1"/>
          <p:nvPr/>
        </p:nvSpPr>
        <p:spPr>
          <a:xfrm>
            <a:off x="115124" y="1107786"/>
            <a:ext cx="5070987" cy="338554"/>
          </a:xfrm>
          <a:prstGeom prst="rect">
            <a:avLst/>
          </a:prstGeom>
          <a:noFill/>
        </p:spPr>
        <p:txBody>
          <a:bodyPr wrap="square" rtlCol="0">
            <a:spAutoFit/>
          </a:bodyPr>
          <a:lstStyle/>
          <a:p>
            <a:r>
              <a:rPr lang="en-US" sz="1600"/>
              <a:t>Here’s some properties of the MLPClassifier() object,</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0DE234E3-1FED-1EA4-94CE-C4522143956E}"/>
                  </a:ext>
                </a:extLst>
              </p14:cNvPr>
              <p14:cNvContentPartPr/>
              <p14:nvPr/>
            </p14:nvContentPartPr>
            <p14:xfrm>
              <a:off x="2108380" y="1860230"/>
              <a:ext cx="561240" cy="33480"/>
            </p14:xfrm>
          </p:contentPart>
        </mc:Choice>
        <mc:Fallback xmlns="">
          <p:pic>
            <p:nvPicPr>
              <p:cNvPr id="6" name="Ink 5">
                <a:extLst>
                  <a:ext uri="{FF2B5EF4-FFF2-40B4-BE49-F238E27FC236}">
                    <a16:creationId xmlns:a16="http://schemas.microsoft.com/office/drawing/2014/main" id="{0DE234E3-1FED-1EA4-94CE-C4522143956E}"/>
                  </a:ext>
                </a:extLst>
              </p:cNvPr>
              <p:cNvPicPr/>
              <p:nvPr/>
            </p:nvPicPr>
            <p:blipFill>
              <a:blip r:embed="rId4"/>
              <a:stretch>
                <a:fillRect/>
              </a:stretch>
            </p:blipFill>
            <p:spPr>
              <a:xfrm>
                <a:off x="2102260" y="1854110"/>
                <a:ext cx="573480" cy="45720"/>
              </a:xfrm>
              <a:prstGeom prst="rect">
                <a:avLst/>
              </a:prstGeom>
            </p:spPr>
          </p:pic>
        </mc:Fallback>
      </mc:AlternateContent>
      <p:sp>
        <p:nvSpPr>
          <p:cNvPr id="8" name="Rectangle 7">
            <a:extLst>
              <a:ext uri="{FF2B5EF4-FFF2-40B4-BE49-F238E27FC236}">
                <a16:creationId xmlns:a16="http://schemas.microsoft.com/office/drawing/2014/main" id="{FA24C7A3-DCE7-F490-CF72-3A7BCDC73DEC}"/>
              </a:ext>
            </a:extLst>
          </p:cNvPr>
          <p:cNvSpPr/>
          <p:nvPr/>
        </p:nvSpPr>
        <p:spPr>
          <a:xfrm>
            <a:off x="2768816" y="1706341"/>
            <a:ext cx="2417295" cy="307777"/>
          </a:xfrm>
          <a:prstGeom prst="rect">
            <a:avLst/>
          </a:prstGeom>
        </p:spPr>
        <p:txBody>
          <a:bodyPr wrap="square">
            <a:spAutoFit/>
          </a:bodyPr>
          <a:lstStyle/>
          <a:p>
            <a:r>
              <a:rPr lang="en-US" sz="1400"/>
              <a:t>number of features,</a:t>
            </a:r>
          </a:p>
        </p:txBody>
      </p:sp>
      <p:sp>
        <p:nvSpPr>
          <p:cNvPr id="12" name="Rectangle 11">
            <a:extLst>
              <a:ext uri="{FF2B5EF4-FFF2-40B4-BE49-F238E27FC236}">
                <a16:creationId xmlns:a16="http://schemas.microsoft.com/office/drawing/2014/main" id="{7B08F059-F6FD-8339-AA30-0C1E45F79D95}"/>
              </a:ext>
            </a:extLst>
          </p:cNvPr>
          <p:cNvSpPr/>
          <p:nvPr/>
        </p:nvSpPr>
        <p:spPr>
          <a:xfrm>
            <a:off x="176615" y="2256773"/>
            <a:ext cx="1437581" cy="307777"/>
          </a:xfrm>
          <a:prstGeom prst="rect">
            <a:avLst/>
          </a:prstGeom>
        </p:spPr>
        <p:txBody>
          <a:bodyPr wrap="square">
            <a:spAutoFit/>
          </a:bodyPr>
          <a:lstStyle/>
          <a:p>
            <a:r>
              <a:rPr lang="en-US" sz="1400"/>
              <a:t>model.n_layers_</a:t>
            </a:r>
          </a:p>
        </p:txBody>
      </p:sp>
      <mc:AlternateContent xmlns:mc="http://schemas.openxmlformats.org/markup-compatibility/2006" xmlns:p14="http://schemas.microsoft.com/office/powerpoint/2010/main">
        <mc:Choice Requires="p14">
          <p:contentPart p14:bwMode="auto" r:id="rId5">
            <p14:nvContentPartPr>
              <p14:cNvPr id="16" name="Ink 15">
                <a:extLst>
                  <a:ext uri="{FF2B5EF4-FFF2-40B4-BE49-F238E27FC236}">
                    <a16:creationId xmlns:a16="http://schemas.microsoft.com/office/drawing/2014/main" id="{8B59252E-E891-BB8C-6BA0-6C93DEFEFAFB}"/>
                  </a:ext>
                </a:extLst>
              </p14:cNvPr>
              <p14:cNvContentPartPr/>
              <p14:nvPr/>
            </p14:nvContentPartPr>
            <p14:xfrm>
              <a:off x="1716493" y="2422260"/>
              <a:ext cx="561240" cy="33480"/>
            </p14:xfrm>
          </p:contentPart>
        </mc:Choice>
        <mc:Fallback xmlns="">
          <p:pic>
            <p:nvPicPr>
              <p:cNvPr id="16" name="Ink 15">
                <a:extLst>
                  <a:ext uri="{FF2B5EF4-FFF2-40B4-BE49-F238E27FC236}">
                    <a16:creationId xmlns:a16="http://schemas.microsoft.com/office/drawing/2014/main" id="{8B59252E-E891-BB8C-6BA0-6C93DEFEFAFB}"/>
                  </a:ext>
                </a:extLst>
              </p:cNvPr>
              <p:cNvPicPr/>
              <p:nvPr/>
            </p:nvPicPr>
            <p:blipFill>
              <a:blip r:embed="rId4"/>
              <a:stretch>
                <a:fillRect/>
              </a:stretch>
            </p:blipFill>
            <p:spPr>
              <a:xfrm>
                <a:off x="1710373" y="2416140"/>
                <a:ext cx="573480" cy="45720"/>
              </a:xfrm>
              <a:prstGeom prst="rect">
                <a:avLst/>
              </a:prstGeom>
            </p:spPr>
          </p:pic>
        </mc:Fallback>
      </mc:AlternateContent>
      <p:sp>
        <p:nvSpPr>
          <p:cNvPr id="18" name="Rectangle 17">
            <a:extLst>
              <a:ext uri="{FF2B5EF4-FFF2-40B4-BE49-F238E27FC236}">
                <a16:creationId xmlns:a16="http://schemas.microsoft.com/office/drawing/2014/main" id="{9A56CB37-453F-A838-88BB-A65272E81485}"/>
              </a:ext>
            </a:extLst>
          </p:cNvPr>
          <p:cNvSpPr/>
          <p:nvPr/>
        </p:nvSpPr>
        <p:spPr>
          <a:xfrm>
            <a:off x="2594636" y="2241503"/>
            <a:ext cx="5411029" cy="307777"/>
          </a:xfrm>
          <a:prstGeom prst="rect">
            <a:avLst/>
          </a:prstGeom>
        </p:spPr>
        <p:txBody>
          <a:bodyPr wrap="square">
            <a:spAutoFit/>
          </a:bodyPr>
          <a:lstStyle/>
          <a:p>
            <a:r>
              <a:rPr lang="en-US" sz="1400"/>
              <a:t>number of layers, including the input, hidden, and output layers.</a:t>
            </a:r>
          </a:p>
        </p:txBody>
      </p:sp>
      <p:sp>
        <p:nvSpPr>
          <p:cNvPr id="19" name="Rectangle 18">
            <a:extLst>
              <a:ext uri="{FF2B5EF4-FFF2-40B4-BE49-F238E27FC236}">
                <a16:creationId xmlns:a16="http://schemas.microsoft.com/office/drawing/2014/main" id="{22BF6089-1890-66AC-43B7-60B8F2CDA1F6}"/>
              </a:ext>
            </a:extLst>
          </p:cNvPr>
          <p:cNvSpPr/>
          <p:nvPr/>
        </p:nvSpPr>
        <p:spPr>
          <a:xfrm>
            <a:off x="176616" y="2834073"/>
            <a:ext cx="1539878" cy="307777"/>
          </a:xfrm>
          <a:prstGeom prst="rect">
            <a:avLst/>
          </a:prstGeom>
        </p:spPr>
        <p:txBody>
          <a:bodyPr wrap="square">
            <a:spAutoFit/>
          </a:bodyPr>
          <a:lstStyle/>
          <a:p>
            <a:r>
              <a:rPr lang="en-US" sz="1400"/>
              <a:t>model.n_outputs_</a:t>
            </a:r>
          </a:p>
        </p:txBody>
      </p:sp>
      <mc:AlternateContent xmlns:mc="http://schemas.openxmlformats.org/markup-compatibility/2006" xmlns:p14="http://schemas.microsoft.com/office/powerpoint/2010/main">
        <mc:Choice Requires="p14">
          <p:contentPart p14:bwMode="auto" r:id="rId6">
            <p14:nvContentPartPr>
              <p14:cNvPr id="20" name="Ink 19">
                <a:extLst>
                  <a:ext uri="{FF2B5EF4-FFF2-40B4-BE49-F238E27FC236}">
                    <a16:creationId xmlns:a16="http://schemas.microsoft.com/office/drawing/2014/main" id="{B8612C9E-3DF8-E71A-EB4C-58CFC739D885}"/>
                  </a:ext>
                </a:extLst>
              </p14:cNvPr>
              <p14:cNvContentPartPr/>
              <p14:nvPr/>
            </p14:nvContentPartPr>
            <p14:xfrm>
              <a:off x="1865782" y="2999560"/>
              <a:ext cx="561240" cy="33480"/>
            </p14:xfrm>
          </p:contentPart>
        </mc:Choice>
        <mc:Fallback xmlns="">
          <p:pic>
            <p:nvPicPr>
              <p:cNvPr id="20" name="Ink 19">
                <a:extLst>
                  <a:ext uri="{FF2B5EF4-FFF2-40B4-BE49-F238E27FC236}">
                    <a16:creationId xmlns:a16="http://schemas.microsoft.com/office/drawing/2014/main" id="{B8612C9E-3DF8-E71A-EB4C-58CFC739D885}"/>
                  </a:ext>
                </a:extLst>
              </p:cNvPr>
              <p:cNvPicPr/>
              <p:nvPr/>
            </p:nvPicPr>
            <p:blipFill>
              <a:blip r:embed="rId4"/>
              <a:stretch>
                <a:fillRect/>
              </a:stretch>
            </p:blipFill>
            <p:spPr>
              <a:xfrm>
                <a:off x="1859662" y="2993440"/>
                <a:ext cx="573480" cy="45720"/>
              </a:xfrm>
              <a:prstGeom prst="rect">
                <a:avLst/>
              </a:prstGeom>
            </p:spPr>
          </p:pic>
        </mc:Fallback>
      </mc:AlternateContent>
      <p:sp>
        <p:nvSpPr>
          <p:cNvPr id="21" name="Rectangle 20">
            <a:extLst>
              <a:ext uri="{FF2B5EF4-FFF2-40B4-BE49-F238E27FC236}">
                <a16:creationId xmlns:a16="http://schemas.microsoft.com/office/drawing/2014/main" id="{CCA09D19-1706-EB94-FCB4-851DC48B9033}"/>
              </a:ext>
            </a:extLst>
          </p:cNvPr>
          <p:cNvSpPr/>
          <p:nvPr/>
        </p:nvSpPr>
        <p:spPr>
          <a:xfrm>
            <a:off x="2576310" y="2819591"/>
            <a:ext cx="4235371" cy="307777"/>
          </a:xfrm>
          <a:prstGeom prst="rect">
            <a:avLst/>
          </a:prstGeom>
        </p:spPr>
        <p:txBody>
          <a:bodyPr wrap="square">
            <a:spAutoFit/>
          </a:bodyPr>
          <a:lstStyle/>
          <a:p>
            <a:r>
              <a:rPr lang="en-US" sz="1400"/>
              <a:t>number of outputs – dimension of the output I guess,</a:t>
            </a:r>
          </a:p>
        </p:txBody>
      </p:sp>
      <p:sp>
        <p:nvSpPr>
          <p:cNvPr id="22" name="Rectangle 21">
            <a:extLst>
              <a:ext uri="{FF2B5EF4-FFF2-40B4-BE49-F238E27FC236}">
                <a16:creationId xmlns:a16="http://schemas.microsoft.com/office/drawing/2014/main" id="{C405D2C3-3101-671A-FB8E-CD8017F55BE9}"/>
              </a:ext>
            </a:extLst>
          </p:cNvPr>
          <p:cNvSpPr/>
          <p:nvPr/>
        </p:nvSpPr>
        <p:spPr>
          <a:xfrm>
            <a:off x="185946" y="3350304"/>
            <a:ext cx="1194985" cy="307777"/>
          </a:xfrm>
          <a:prstGeom prst="rect">
            <a:avLst/>
          </a:prstGeom>
        </p:spPr>
        <p:txBody>
          <a:bodyPr wrap="square">
            <a:spAutoFit/>
          </a:bodyPr>
          <a:lstStyle/>
          <a:p>
            <a:r>
              <a:rPr lang="en-US" sz="1400"/>
              <a:t>model.coefs_</a:t>
            </a:r>
          </a:p>
        </p:txBody>
      </p:sp>
      <mc:AlternateContent xmlns:mc="http://schemas.openxmlformats.org/markup-compatibility/2006" xmlns:p14="http://schemas.microsoft.com/office/powerpoint/2010/main">
        <mc:Choice Requires="p14">
          <p:contentPart p14:bwMode="auto" r:id="rId7">
            <p14:nvContentPartPr>
              <p14:cNvPr id="23" name="Ink 22">
                <a:extLst>
                  <a:ext uri="{FF2B5EF4-FFF2-40B4-BE49-F238E27FC236}">
                    <a16:creationId xmlns:a16="http://schemas.microsoft.com/office/drawing/2014/main" id="{8AB3C2EF-DE4C-46E3-732D-3FFC0155C1A9}"/>
                  </a:ext>
                </a:extLst>
              </p14:cNvPr>
              <p14:cNvContentPartPr/>
              <p14:nvPr/>
            </p14:nvContentPartPr>
            <p14:xfrm>
              <a:off x="1538148" y="3515791"/>
              <a:ext cx="561240" cy="33480"/>
            </p14:xfrm>
          </p:contentPart>
        </mc:Choice>
        <mc:Fallback xmlns="">
          <p:pic>
            <p:nvPicPr>
              <p:cNvPr id="23" name="Ink 22">
                <a:extLst>
                  <a:ext uri="{FF2B5EF4-FFF2-40B4-BE49-F238E27FC236}">
                    <a16:creationId xmlns:a16="http://schemas.microsoft.com/office/drawing/2014/main" id="{8AB3C2EF-DE4C-46E3-732D-3FFC0155C1A9}"/>
                  </a:ext>
                </a:extLst>
              </p:cNvPr>
              <p:cNvPicPr/>
              <p:nvPr/>
            </p:nvPicPr>
            <p:blipFill>
              <a:blip r:embed="rId4"/>
              <a:stretch>
                <a:fillRect/>
              </a:stretch>
            </p:blipFill>
            <p:spPr>
              <a:xfrm>
                <a:off x="1532028" y="3509671"/>
                <a:ext cx="573480" cy="45720"/>
              </a:xfrm>
              <a:prstGeom prst="rect">
                <a:avLst/>
              </a:prstGeom>
            </p:spPr>
          </p:pic>
        </mc:Fallback>
      </mc:AlternateContent>
      <p:sp>
        <p:nvSpPr>
          <p:cNvPr id="24" name="Rectangle 23">
            <a:extLst>
              <a:ext uri="{FF2B5EF4-FFF2-40B4-BE49-F238E27FC236}">
                <a16:creationId xmlns:a16="http://schemas.microsoft.com/office/drawing/2014/main" id="{99C387A5-BCBD-6FC2-5B24-9C2C286087B7}"/>
              </a:ext>
            </a:extLst>
          </p:cNvPr>
          <p:cNvSpPr/>
          <p:nvPr/>
        </p:nvSpPr>
        <p:spPr>
          <a:xfrm>
            <a:off x="2316823" y="3372030"/>
            <a:ext cx="5598705" cy="307777"/>
          </a:xfrm>
          <a:prstGeom prst="rect">
            <a:avLst/>
          </a:prstGeom>
        </p:spPr>
        <p:txBody>
          <a:bodyPr wrap="square">
            <a:spAutoFit/>
          </a:bodyPr>
          <a:lstStyle/>
          <a:p>
            <a:r>
              <a:rPr lang="en-US" sz="1400"/>
              <a:t>tuple of matrices, W, describing each layer, ([W</a:t>
            </a:r>
            <a:r>
              <a:rPr lang="en-US" sz="1400" baseline="30000"/>
              <a:t>(1)</a:t>
            </a:r>
            <a:r>
              <a:rPr lang="en-US" sz="1400"/>
              <a:t>]</a:t>
            </a:r>
            <a:r>
              <a:rPr lang="en-US" sz="1400" baseline="30000"/>
              <a:t>T</a:t>
            </a:r>
            <a:r>
              <a:rPr lang="en-US" sz="1400"/>
              <a:t> , [W</a:t>
            </a:r>
            <a:r>
              <a:rPr lang="en-US" sz="1400" baseline="30000"/>
              <a:t>(2)</a:t>
            </a:r>
            <a:r>
              <a:rPr lang="en-US" sz="1400"/>
              <a:t>]</a:t>
            </a:r>
            <a:r>
              <a:rPr lang="en-US" sz="1400" baseline="30000"/>
              <a:t>T</a:t>
            </a:r>
            <a:r>
              <a:rPr lang="en-US" sz="1400"/>
              <a:t>, [W</a:t>
            </a:r>
            <a:r>
              <a:rPr lang="en-US" sz="1400" baseline="30000"/>
              <a:t>(3)</a:t>
            </a:r>
            <a:r>
              <a:rPr lang="en-US" sz="1400"/>
              <a:t>]</a:t>
            </a:r>
            <a:r>
              <a:rPr lang="en-US" sz="1400" baseline="30000"/>
              <a:t>T</a:t>
            </a:r>
            <a:r>
              <a:rPr lang="en-US" sz="1400"/>
              <a:t>, etc.)</a:t>
            </a:r>
          </a:p>
        </p:txBody>
      </p:sp>
      <p:sp>
        <p:nvSpPr>
          <p:cNvPr id="25" name="Rectangle 24">
            <a:extLst>
              <a:ext uri="{FF2B5EF4-FFF2-40B4-BE49-F238E27FC236}">
                <a16:creationId xmlns:a16="http://schemas.microsoft.com/office/drawing/2014/main" id="{7C9E9F25-EF2E-790E-D03D-AE4AFEE49CE4}"/>
              </a:ext>
            </a:extLst>
          </p:cNvPr>
          <p:cNvSpPr/>
          <p:nvPr/>
        </p:nvSpPr>
        <p:spPr>
          <a:xfrm>
            <a:off x="185947" y="3971440"/>
            <a:ext cx="1539878" cy="307777"/>
          </a:xfrm>
          <a:prstGeom prst="rect">
            <a:avLst/>
          </a:prstGeom>
        </p:spPr>
        <p:txBody>
          <a:bodyPr wrap="square">
            <a:spAutoFit/>
          </a:bodyPr>
          <a:lstStyle/>
          <a:p>
            <a:r>
              <a:rPr lang="en-US" sz="1400"/>
              <a:t>model.intercepts_</a:t>
            </a:r>
          </a:p>
        </p:txBody>
      </p:sp>
      <mc:AlternateContent xmlns:mc="http://schemas.openxmlformats.org/markup-compatibility/2006" xmlns:p14="http://schemas.microsoft.com/office/powerpoint/2010/main">
        <mc:Choice Requires="p14">
          <p:contentPart p14:bwMode="auto" r:id="rId8">
            <p14:nvContentPartPr>
              <p14:cNvPr id="26" name="Ink 25">
                <a:extLst>
                  <a:ext uri="{FF2B5EF4-FFF2-40B4-BE49-F238E27FC236}">
                    <a16:creationId xmlns:a16="http://schemas.microsoft.com/office/drawing/2014/main" id="{2316563C-1D2D-5F9E-AE93-F98E6AA3DA26}"/>
                  </a:ext>
                </a:extLst>
              </p14:cNvPr>
              <p14:cNvContentPartPr/>
              <p14:nvPr/>
            </p14:nvContentPartPr>
            <p14:xfrm>
              <a:off x="1794340" y="4137202"/>
              <a:ext cx="829710" cy="33480"/>
            </p14:xfrm>
          </p:contentPart>
        </mc:Choice>
        <mc:Fallback xmlns="">
          <p:pic>
            <p:nvPicPr>
              <p:cNvPr id="26" name="Ink 25">
                <a:extLst>
                  <a:ext uri="{FF2B5EF4-FFF2-40B4-BE49-F238E27FC236}">
                    <a16:creationId xmlns:a16="http://schemas.microsoft.com/office/drawing/2014/main" id="{2316563C-1D2D-5F9E-AE93-F98E6AA3DA26}"/>
                  </a:ext>
                </a:extLst>
              </p:cNvPr>
              <p:cNvPicPr/>
              <p:nvPr/>
            </p:nvPicPr>
            <p:blipFill>
              <a:blip r:embed="rId9"/>
              <a:stretch>
                <a:fillRect/>
              </a:stretch>
            </p:blipFill>
            <p:spPr>
              <a:xfrm>
                <a:off x="1788218" y="4131082"/>
                <a:ext cx="841954" cy="45720"/>
              </a:xfrm>
              <a:prstGeom prst="rect">
                <a:avLst/>
              </a:prstGeom>
            </p:spPr>
          </p:pic>
        </mc:Fallback>
      </mc:AlternateContent>
      <p:sp>
        <p:nvSpPr>
          <p:cNvPr id="27" name="Rectangle 26">
            <a:extLst>
              <a:ext uri="{FF2B5EF4-FFF2-40B4-BE49-F238E27FC236}">
                <a16:creationId xmlns:a16="http://schemas.microsoft.com/office/drawing/2014/main" id="{E5E1D197-0517-A25C-F3DD-1A5CD4195D08}"/>
              </a:ext>
            </a:extLst>
          </p:cNvPr>
          <p:cNvSpPr/>
          <p:nvPr/>
        </p:nvSpPr>
        <p:spPr>
          <a:xfrm>
            <a:off x="2753256" y="3956170"/>
            <a:ext cx="5709609" cy="307777"/>
          </a:xfrm>
          <a:prstGeom prst="rect">
            <a:avLst/>
          </a:prstGeom>
        </p:spPr>
        <p:txBody>
          <a:bodyPr wrap="square">
            <a:spAutoFit/>
          </a:bodyPr>
          <a:lstStyle/>
          <a:p>
            <a:r>
              <a:rPr lang="en-US" sz="1400"/>
              <a:t>tuple of column matrices, B, describing each layer, (B</a:t>
            </a:r>
            <a:r>
              <a:rPr lang="en-US" sz="1400" baseline="30000"/>
              <a:t>(1)</a:t>
            </a:r>
            <a:r>
              <a:rPr lang="en-US" sz="1400"/>
              <a:t> , B</a:t>
            </a:r>
            <a:r>
              <a:rPr lang="en-US" sz="1400" baseline="30000"/>
              <a:t>(2)</a:t>
            </a:r>
            <a:r>
              <a:rPr lang="en-US" sz="1400"/>
              <a:t>, B</a:t>
            </a:r>
            <a:r>
              <a:rPr lang="en-US" sz="1400" baseline="30000"/>
              <a:t>(3)</a:t>
            </a:r>
            <a:r>
              <a:rPr lang="en-US" sz="1400"/>
              <a:t>, etc.</a:t>
            </a:r>
            <a:r>
              <a:rPr lang="en-US" sz="1400" baseline="30000"/>
              <a:t> </a:t>
            </a:r>
            <a:r>
              <a:rPr lang="en-US" sz="1400"/>
              <a:t>)</a:t>
            </a:r>
          </a:p>
        </p:txBody>
      </p:sp>
      <p:sp>
        <p:nvSpPr>
          <p:cNvPr id="29" name="Rectangle 28">
            <a:extLst>
              <a:ext uri="{FF2B5EF4-FFF2-40B4-BE49-F238E27FC236}">
                <a16:creationId xmlns:a16="http://schemas.microsoft.com/office/drawing/2014/main" id="{7419B9B3-01C1-CC26-0F96-32B670FFD89B}"/>
              </a:ext>
            </a:extLst>
          </p:cNvPr>
          <p:cNvSpPr/>
          <p:nvPr/>
        </p:nvSpPr>
        <p:spPr>
          <a:xfrm>
            <a:off x="185947" y="4465186"/>
            <a:ext cx="1194984" cy="307777"/>
          </a:xfrm>
          <a:prstGeom prst="rect">
            <a:avLst/>
          </a:prstGeom>
        </p:spPr>
        <p:txBody>
          <a:bodyPr wrap="square">
            <a:spAutoFit/>
          </a:bodyPr>
          <a:lstStyle/>
          <a:p>
            <a:r>
              <a:rPr lang="en-US" sz="1400"/>
              <a:t>model.loss_</a:t>
            </a:r>
          </a:p>
        </p:txBody>
      </p:sp>
      <mc:AlternateContent xmlns:mc="http://schemas.openxmlformats.org/markup-compatibility/2006" xmlns:p14="http://schemas.microsoft.com/office/powerpoint/2010/main">
        <mc:Choice Requires="p14">
          <p:contentPart p14:bwMode="auto" r:id="rId10">
            <p14:nvContentPartPr>
              <p14:cNvPr id="30" name="Ink 29">
                <a:extLst>
                  <a:ext uri="{FF2B5EF4-FFF2-40B4-BE49-F238E27FC236}">
                    <a16:creationId xmlns:a16="http://schemas.microsoft.com/office/drawing/2014/main" id="{7F42622F-3EE9-9DB0-608B-F1CB780DD95A}"/>
                  </a:ext>
                </a:extLst>
              </p14:cNvPr>
              <p14:cNvContentPartPr/>
              <p14:nvPr/>
            </p14:nvContentPartPr>
            <p14:xfrm>
              <a:off x="1421095" y="4635526"/>
              <a:ext cx="829710" cy="33480"/>
            </p14:xfrm>
          </p:contentPart>
        </mc:Choice>
        <mc:Fallback xmlns="">
          <p:pic>
            <p:nvPicPr>
              <p:cNvPr id="30" name="Ink 29">
                <a:extLst>
                  <a:ext uri="{FF2B5EF4-FFF2-40B4-BE49-F238E27FC236}">
                    <a16:creationId xmlns:a16="http://schemas.microsoft.com/office/drawing/2014/main" id="{7F42622F-3EE9-9DB0-608B-F1CB780DD95A}"/>
                  </a:ext>
                </a:extLst>
              </p:cNvPr>
              <p:cNvPicPr/>
              <p:nvPr/>
            </p:nvPicPr>
            <p:blipFill>
              <a:blip r:embed="rId9"/>
              <a:stretch>
                <a:fillRect/>
              </a:stretch>
            </p:blipFill>
            <p:spPr>
              <a:xfrm>
                <a:off x="1414973" y="4629406"/>
                <a:ext cx="841954" cy="45720"/>
              </a:xfrm>
              <a:prstGeom prst="rect">
                <a:avLst/>
              </a:prstGeom>
            </p:spPr>
          </p:pic>
        </mc:Fallback>
      </mc:AlternateContent>
      <p:sp>
        <p:nvSpPr>
          <p:cNvPr id="32" name="Rectangle 31">
            <a:extLst>
              <a:ext uri="{FF2B5EF4-FFF2-40B4-BE49-F238E27FC236}">
                <a16:creationId xmlns:a16="http://schemas.microsoft.com/office/drawing/2014/main" id="{83873C52-D4AA-8B19-6A5F-31C9D2D063DF}"/>
              </a:ext>
            </a:extLst>
          </p:cNvPr>
          <p:cNvSpPr/>
          <p:nvPr/>
        </p:nvSpPr>
        <p:spPr>
          <a:xfrm>
            <a:off x="2548344" y="4481637"/>
            <a:ext cx="3059716" cy="307777"/>
          </a:xfrm>
          <a:prstGeom prst="rect">
            <a:avLst/>
          </a:prstGeom>
        </p:spPr>
        <p:txBody>
          <a:bodyPr wrap="square">
            <a:spAutoFit/>
          </a:bodyPr>
          <a:lstStyle/>
          <a:p>
            <a:r>
              <a:rPr lang="en-US" sz="1400"/>
              <a:t>current loss vis a vis the loss function.</a:t>
            </a:r>
          </a:p>
        </p:txBody>
      </p:sp>
      <p:sp>
        <p:nvSpPr>
          <p:cNvPr id="33" name="Rectangle 32">
            <a:extLst>
              <a:ext uri="{FF2B5EF4-FFF2-40B4-BE49-F238E27FC236}">
                <a16:creationId xmlns:a16="http://schemas.microsoft.com/office/drawing/2014/main" id="{5CC1139E-1614-79A4-C83F-4C5BD2D66EAA}"/>
              </a:ext>
            </a:extLst>
          </p:cNvPr>
          <p:cNvSpPr/>
          <p:nvPr/>
        </p:nvSpPr>
        <p:spPr>
          <a:xfrm>
            <a:off x="185945" y="5025773"/>
            <a:ext cx="1539877" cy="307777"/>
          </a:xfrm>
          <a:prstGeom prst="rect">
            <a:avLst/>
          </a:prstGeom>
        </p:spPr>
        <p:txBody>
          <a:bodyPr wrap="square">
            <a:spAutoFit/>
          </a:bodyPr>
          <a:lstStyle/>
          <a:p>
            <a:r>
              <a:rPr lang="en-US" sz="1400"/>
              <a:t>model.best_loss_</a:t>
            </a:r>
          </a:p>
        </p:txBody>
      </p:sp>
      <mc:AlternateContent xmlns:mc="http://schemas.openxmlformats.org/markup-compatibility/2006" xmlns:p14="http://schemas.microsoft.com/office/powerpoint/2010/main">
        <mc:Choice Requires="p14">
          <p:contentPart p14:bwMode="auto" r:id="rId11">
            <p14:nvContentPartPr>
              <p14:cNvPr id="34" name="Ink 33">
                <a:extLst>
                  <a:ext uri="{FF2B5EF4-FFF2-40B4-BE49-F238E27FC236}">
                    <a16:creationId xmlns:a16="http://schemas.microsoft.com/office/drawing/2014/main" id="{77AEC6AA-1369-F7B7-0B5D-B35F8D5FE031}"/>
                  </a:ext>
                </a:extLst>
              </p14:cNvPr>
              <p14:cNvContentPartPr/>
              <p14:nvPr/>
            </p14:nvContentPartPr>
            <p14:xfrm>
              <a:off x="1822313" y="5196113"/>
              <a:ext cx="829710" cy="33480"/>
            </p14:xfrm>
          </p:contentPart>
        </mc:Choice>
        <mc:Fallback xmlns="">
          <p:pic>
            <p:nvPicPr>
              <p:cNvPr id="34" name="Ink 33">
                <a:extLst>
                  <a:ext uri="{FF2B5EF4-FFF2-40B4-BE49-F238E27FC236}">
                    <a16:creationId xmlns:a16="http://schemas.microsoft.com/office/drawing/2014/main" id="{77AEC6AA-1369-F7B7-0B5D-B35F8D5FE031}"/>
                  </a:ext>
                </a:extLst>
              </p:cNvPr>
              <p:cNvPicPr/>
              <p:nvPr/>
            </p:nvPicPr>
            <p:blipFill>
              <a:blip r:embed="rId9"/>
              <a:stretch>
                <a:fillRect/>
              </a:stretch>
            </p:blipFill>
            <p:spPr>
              <a:xfrm>
                <a:off x="1816191" y="5189993"/>
                <a:ext cx="841954" cy="45720"/>
              </a:xfrm>
              <a:prstGeom prst="rect">
                <a:avLst/>
              </a:prstGeom>
            </p:spPr>
          </p:pic>
        </mc:Fallback>
      </mc:AlternateContent>
      <p:sp>
        <p:nvSpPr>
          <p:cNvPr id="35" name="Rectangle 34">
            <a:extLst>
              <a:ext uri="{FF2B5EF4-FFF2-40B4-BE49-F238E27FC236}">
                <a16:creationId xmlns:a16="http://schemas.microsoft.com/office/drawing/2014/main" id="{63A6E21E-9B0B-567C-8D49-A91D1EE5D2B0}"/>
              </a:ext>
            </a:extLst>
          </p:cNvPr>
          <p:cNvSpPr/>
          <p:nvPr/>
        </p:nvSpPr>
        <p:spPr>
          <a:xfrm>
            <a:off x="2949562" y="5042224"/>
            <a:ext cx="3059716" cy="307777"/>
          </a:xfrm>
          <a:prstGeom prst="rect">
            <a:avLst/>
          </a:prstGeom>
        </p:spPr>
        <p:txBody>
          <a:bodyPr wrap="square">
            <a:spAutoFit/>
          </a:bodyPr>
          <a:lstStyle/>
          <a:p>
            <a:r>
              <a:rPr lang="en-US" sz="1400"/>
              <a:t>best loss encountered during training.</a:t>
            </a:r>
          </a:p>
        </p:txBody>
      </p:sp>
      <p:sp>
        <p:nvSpPr>
          <p:cNvPr id="39" name="Rectangle 38">
            <a:extLst>
              <a:ext uri="{FF2B5EF4-FFF2-40B4-BE49-F238E27FC236}">
                <a16:creationId xmlns:a16="http://schemas.microsoft.com/office/drawing/2014/main" id="{198082CE-45BD-42C2-A0F5-FF9B43D771EC}"/>
              </a:ext>
            </a:extLst>
          </p:cNvPr>
          <p:cNvSpPr/>
          <p:nvPr/>
        </p:nvSpPr>
        <p:spPr>
          <a:xfrm>
            <a:off x="185945" y="5569331"/>
            <a:ext cx="1539877" cy="307777"/>
          </a:xfrm>
          <a:prstGeom prst="rect">
            <a:avLst/>
          </a:prstGeom>
        </p:spPr>
        <p:txBody>
          <a:bodyPr wrap="square">
            <a:spAutoFit/>
          </a:bodyPr>
          <a:lstStyle/>
          <a:p>
            <a:r>
              <a:rPr lang="en-US" sz="1400"/>
              <a:t>model.loss_curve_</a:t>
            </a:r>
          </a:p>
        </p:txBody>
      </p:sp>
      <mc:AlternateContent xmlns:mc="http://schemas.openxmlformats.org/markup-compatibility/2006" xmlns:p14="http://schemas.microsoft.com/office/powerpoint/2010/main">
        <mc:Choice Requires="p14">
          <p:contentPart p14:bwMode="auto" r:id="rId12">
            <p14:nvContentPartPr>
              <p14:cNvPr id="40" name="Ink 39">
                <a:extLst>
                  <a:ext uri="{FF2B5EF4-FFF2-40B4-BE49-F238E27FC236}">
                    <a16:creationId xmlns:a16="http://schemas.microsoft.com/office/drawing/2014/main" id="{A0883800-9EB9-C795-A40E-73C35C19E11E}"/>
                  </a:ext>
                </a:extLst>
              </p14:cNvPr>
              <p14:cNvContentPartPr/>
              <p14:nvPr/>
            </p14:nvContentPartPr>
            <p14:xfrm>
              <a:off x="1822313" y="5739671"/>
              <a:ext cx="829710" cy="33480"/>
            </p14:xfrm>
          </p:contentPart>
        </mc:Choice>
        <mc:Fallback xmlns="">
          <p:pic>
            <p:nvPicPr>
              <p:cNvPr id="40" name="Ink 39">
                <a:extLst>
                  <a:ext uri="{FF2B5EF4-FFF2-40B4-BE49-F238E27FC236}">
                    <a16:creationId xmlns:a16="http://schemas.microsoft.com/office/drawing/2014/main" id="{A0883800-9EB9-C795-A40E-73C35C19E11E}"/>
                  </a:ext>
                </a:extLst>
              </p:cNvPr>
              <p:cNvPicPr/>
              <p:nvPr/>
            </p:nvPicPr>
            <p:blipFill>
              <a:blip r:embed="rId9"/>
              <a:stretch>
                <a:fillRect/>
              </a:stretch>
            </p:blipFill>
            <p:spPr>
              <a:xfrm>
                <a:off x="1816191" y="5733551"/>
                <a:ext cx="841954" cy="45720"/>
              </a:xfrm>
              <a:prstGeom prst="rect">
                <a:avLst/>
              </a:prstGeom>
            </p:spPr>
          </p:pic>
        </mc:Fallback>
      </mc:AlternateContent>
      <p:sp>
        <p:nvSpPr>
          <p:cNvPr id="41" name="Rectangle 40">
            <a:extLst>
              <a:ext uri="{FF2B5EF4-FFF2-40B4-BE49-F238E27FC236}">
                <a16:creationId xmlns:a16="http://schemas.microsoft.com/office/drawing/2014/main" id="{92CF91C3-69AE-F5D8-9F4D-B8121DE61325}"/>
              </a:ext>
            </a:extLst>
          </p:cNvPr>
          <p:cNvSpPr/>
          <p:nvPr/>
        </p:nvSpPr>
        <p:spPr>
          <a:xfrm>
            <a:off x="2949562" y="5585782"/>
            <a:ext cx="4906814" cy="307777"/>
          </a:xfrm>
          <a:prstGeom prst="rect">
            <a:avLst/>
          </a:prstGeom>
        </p:spPr>
        <p:txBody>
          <a:bodyPr wrap="square">
            <a:spAutoFit/>
          </a:bodyPr>
          <a:lstStyle/>
          <a:p>
            <a:r>
              <a:rPr lang="en-US" sz="1400"/>
              <a:t>tuple of all the losses encountered at end of each training step.</a:t>
            </a:r>
          </a:p>
        </p:txBody>
      </p:sp>
      <p:sp>
        <p:nvSpPr>
          <p:cNvPr id="42" name="Rectangle 41">
            <a:extLst>
              <a:ext uri="{FF2B5EF4-FFF2-40B4-BE49-F238E27FC236}">
                <a16:creationId xmlns:a16="http://schemas.microsoft.com/office/drawing/2014/main" id="{F1F0FF88-E4C2-0BCF-180E-C7BAACB08293}"/>
              </a:ext>
            </a:extLst>
          </p:cNvPr>
          <p:cNvSpPr/>
          <p:nvPr/>
        </p:nvSpPr>
        <p:spPr>
          <a:xfrm>
            <a:off x="204244" y="6057374"/>
            <a:ext cx="1885474" cy="307777"/>
          </a:xfrm>
          <a:prstGeom prst="rect">
            <a:avLst/>
          </a:prstGeom>
        </p:spPr>
        <p:txBody>
          <a:bodyPr wrap="square">
            <a:spAutoFit/>
          </a:bodyPr>
          <a:lstStyle/>
          <a:p>
            <a:r>
              <a:rPr lang="en-US" sz="1400"/>
              <a:t>model.out_activation_</a:t>
            </a:r>
          </a:p>
        </p:txBody>
      </p:sp>
      <mc:AlternateContent xmlns:mc="http://schemas.openxmlformats.org/markup-compatibility/2006" xmlns:p14="http://schemas.microsoft.com/office/powerpoint/2010/main">
        <mc:Choice Requires="p14">
          <p:contentPart p14:bwMode="auto" r:id="rId13">
            <p14:nvContentPartPr>
              <p14:cNvPr id="43" name="Ink 42">
                <a:extLst>
                  <a:ext uri="{FF2B5EF4-FFF2-40B4-BE49-F238E27FC236}">
                    <a16:creationId xmlns:a16="http://schemas.microsoft.com/office/drawing/2014/main" id="{B8D225C6-4591-9DC6-80F7-552143C1F8B4}"/>
                  </a:ext>
                </a:extLst>
              </p14:cNvPr>
              <p14:cNvContentPartPr/>
              <p14:nvPr/>
            </p14:nvContentPartPr>
            <p14:xfrm>
              <a:off x="2223167" y="6227714"/>
              <a:ext cx="829710" cy="33480"/>
            </p14:xfrm>
          </p:contentPart>
        </mc:Choice>
        <mc:Fallback xmlns="">
          <p:pic>
            <p:nvPicPr>
              <p:cNvPr id="43" name="Ink 42">
                <a:extLst>
                  <a:ext uri="{FF2B5EF4-FFF2-40B4-BE49-F238E27FC236}">
                    <a16:creationId xmlns:a16="http://schemas.microsoft.com/office/drawing/2014/main" id="{B8D225C6-4591-9DC6-80F7-552143C1F8B4}"/>
                  </a:ext>
                </a:extLst>
              </p:cNvPr>
              <p:cNvPicPr/>
              <p:nvPr/>
            </p:nvPicPr>
            <p:blipFill>
              <a:blip r:embed="rId9"/>
              <a:stretch>
                <a:fillRect/>
              </a:stretch>
            </p:blipFill>
            <p:spPr>
              <a:xfrm>
                <a:off x="2217045" y="6221594"/>
                <a:ext cx="841954" cy="45720"/>
              </a:xfrm>
              <a:prstGeom prst="rect">
                <a:avLst/>
              </a:prstGeom>
            </p:spPr>
          </p:pic>
        </mc:Fallback>
      </mc:AlternateContent>
      <p:sp>
        <p:nvSpPr>
          <p:cNvPr id="44" name="Rectangle 43">
            <a:extLst>
              <a:ext uri="{FF2B5EF4-FFF2-40B4-BE49-F238E27FC236}">
                <a16:creationId xmlns:a16="http://schemas.microsoft.com/office/drawing/2014/main" id="{577B1771-C1B2-3CA0-D62A-C5C280780A17}"/>
              </a:ext>
            </a:extLst>
          </p:cNvPr>
          <p:cNvSpPr/>
          <p:nvPr/>
        </p:nvSpPr>
        <p:spPr>
          <a:xfrm>
            <a:off x="3257110" y="6057212"/>
            <a:ext cx="4906814" cy="307777"/>
          </a:xfrm>
          <a:prstGeom prst="rect">
            <a:avLst/>
          </a:prstGeom>
        </p:spPr>
        <p:txBody>
          <a:bodyPr wrap="square">
            <a:spAutoFit/>
          </a:bodyPr>
          <a:lstStyle/>
          <a:p>
            <a:r>
              <a:rPr lang="en-US" sz="1400"/>
              <a:t>outputs the activation function in use.</a:t>
            </a:r>
          </a:p>
        </p:txBody>
      </p:sp>
    </p:spTree>
    <p:extLst>
      <p:ext uri="{BB962C8B-B14F-4D97-AF65-F5344CB8AC3E}">
        <p14:creationId xmlns:p14="http://schemas.microsoft.com/office/powerpoint/2010/main" val="702670995"/>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CE30B31-4E7F-D714-1C68-D0DD47FEEA66}"/>
              </a:ext>
            </a:extLst>
          </p:cNvPr>
          <p:cNvSpPr/>
          <p:nvPr/>
        </p:nvSpPr>
        <p:spPr>
          <a:xfrm>
            <a:off x="3893574" y="195400"/>
            <a:ext cx="3442417" cy="461665"/>
          </a:xfrm>
          <a:prstGeom prst="rect">
            <a:avLst/>
          </a:prstGeom>
        </p:spPr>
        <p:txBody>
          <a:bodyPr wrap="none">
            <a:spAutoFit/>
          </a:bodyPr>
          <a:lstStyle/>
          <a:p>
            <a:r>
              <a:rPr lang="en-US" sz="2400" b="1" u="sng">
                <a:solidFill>
                  <a:srgbClr val="7030A0"/>
                </a:solidFill>
              </a:rPr>
              <a:t>sklearn: neural networks</a:t>
            </a:r>
          </a:p>
        </p:txBody>
      </p:sp>
      <p:sp>
        <p:nvSpPr>
          <p:cNvPr id="4" name="TextBox 3">
            <a:extLst>
              <a:ext uri="{FF2B5EF4-FFF2-40B4-BE49-F238E27FC236}">
                <a16:creationId xmlns:a16="http://schemas.microsoft.com/office/drawing/2014/main" id="{374A8565-4D6E-8ACD-FE59-04425C106170}"/>
              </a:ext>
            </a:extLst>
          </p:cNvPr>
          <p:cNvSpPr txBox="1"/>
          <p:nvPr/>
        </p:nvSpPr>
        <p:spPr>
          <a:xfrm>
            <a:off x="199103" y="1127598"/>
            <a:ext cx="5070987" cy="338554"/>
          </a:xfrm>
          <a:prstGeom prst="rect">
            <a:avLst/>
          </a:prstGeom>
          <a:noFill/>
        </p:spPr>
        <p:txBody>
          <a:bodyPr wrap="square" rtlCol="0">
            <a:spAutoFit/>
          </a:bodyPr>
          <a:lstStyle/>
          <a:p>
            <a:r>
              <a:rPr lang="en-US" sz="1600"/>
              <a:t>and then to train and fit,</a:t>
            </a:r>
          </a:p>
        </p:txBody>
      </p:sp>
      <p:sp>
        <p:nvSpPr>
          <p:cNvPr id="11" name="Rectangle 10">
            <a:extLst>
              <a:ext uri="{FF2B5EF4-FFF2-40B4-BE49-F238E27FC236}">
                <a16:creationId xmlns:a16="http://schemas.microsoft.com/office/drawing/2014/main" id="{814E67F6-E3C7-9D57-A3E1-B82EDDB72F15}"/>
              </a:ext>
            </a:extLst>
          </p:cNvPr>
          <p:cNvSpPr/>
          <p:nvPr/>
        </p:nvSpPr>
        <p:spPr>
          <a:xfrm>
            <a:off x="218767" y="1936685"/>
            <a:ext cx="11359325" cy="338554"/>
          </a:xfrm>
          <a:prstGeom prst="rect">
            <a:avLst/>
          </a:prstGeom>
        </p:spPr>
        <p:txBody>
          <a:bodyPr wrap="square">
            <a:spAutoFit/>
          </a:bodyPr>
          <a:lstStyle/>
          <a:p>
            <a:r>
              <a:rPr lang="en-US" sz="1600"/>
              <a:t>model.fit(X</a:t>
            </a:r>
            <a:r>
              <a:rPr lang="en-US" sz="1600" baseline="-25000"/>
              <a:t>train</a:t>
            </a:r>
            <a:r>
              <a:rPr lang="en-US" sz="1600"/>
              <a:t>, Y</a:t>
            </a:r>
            <a:r>
              <a:rPr lang="en-US" sz="1600" baseline="-25000"/>
              <a:t>train</a:t>
            </a:r>
            <a:r>
              <a:rPr lang="en-US" sz="1600"/>
              <a:t>,)				fits model.  Y_train is a list of integers in 1-1 correspondence to the classes. 	</a:t>
            </a:r>
          </a:p>
        </p:txBody>
      </p:sp>
      <p:sp>
        <p:nvSpPr>
          <p:cNvPr id="13" name="Rectangle 12">
            <a:extLst>
              <a:ext uri="{FF2B5EF4-FFF2-40B4-BE49-F238E27FC236}">
                <a16:creationId xmlns:a16="http://schemas.microsoft.com/office/drawing/2014/main" id="{6239EEA2-587B-F6F6-32E1-9D13222D2C09}"/>
              </a:ext>
            </a:extLst>
          </p:cNvPr>
          <p:cNvSpPr/>
          <p:nvPr/>
        </p:nvSpPr>
        <p:spPr>
          <a:xfrm>
            <a:off x="218767" y="2853976"/>
            <a:ext cx="11359325" cy="584775"/>
          </a:xfrm>
          <a:prstGeom prst="rect">
            <a:avLst/>
          </a:prstGeom>
        </p:spPr>
        <p:txBody>
          <a:bodyPr wrap="square">
            <a:spAutoFit/>
          </a:bodyPr>
          <a:lstStyle/>
          <a:p>
            <a:r>
              <a:rPr lang="en-US" sz="1600"/>
              <a:t>model.predict(X</a:t>
            </a:r>
            <a:r>
              <a:rPr lang="en-US" sz="1600" baseline="-25000"/>
              <a:t>test</a:t>
            </a:r>
            <a:r>
              <a:rPr lang="en-US" sz="1600"/>
              <a:t>)				outputs value, Y</a:t>
            </a:r>
            <a:r>
              <a:rPr lang="en-US" sz="1600" baseline="-25000"/>
              <a:t>pred</a:t>
            </a:r>
            <a:r>
              <a:rPr lang="en-US" sz="1600"/>
              <a:t>, of DecisionTree fit evaluated at X</a:t>
            </a:r>
            <a:r>
              <a:rPr lang="en-US" sz="1600" baseline="-25000"/>
              <a:t>test</a:t>
            </a:r>
            <a:r>
              <a:rPr lang="en-US" sz="1600"/>
              <a:t>.  Seems that</a:t>
            </a:r>
          </a:p>
          <a:p>
            <a:r>
              <a:rPr lang="en-US" sz="1600"/>
              <a:t>					X</a:t>
            </a:r>
            <a:r>
              <a:rPr lang="en-US" sz="1600" baseline="-25000"/>
              <a:t>test</a:t>
            </a:r>
            <a:r>
              <a:rPr lang="en-US" sz="1600"/>
              <a:t> must be dataframe type.  And if X</a:t>
            </a:r>
            <a:r>
              <a:rPr lang="en-US" sz="1600" baseline="-25000"/>
              <a:t>test</a:t>
            </a:r>
            <a:r>
              <a:rPr lang="en-US" sz="1600"/>
              <a:t> has multiple rows, then Y</a:t>
            </a:r>
            <a:r>
              <a:rPr lang="en-US" sz="1600" baseline="-25000"/>
              <a:t>pred</a:t>
            </a:r>
            <a:r>
              <a:rPr lang="en-US" sz="1600"/>
              <a:t> will too.  </a:t>
            </a:r>
          </a:p>
        </p:txBody>
      </p:sp>
      <p:sp>
        <p:nvSpPr>
          <p:cNvPr id="14" name="Rectangle 13">
            <a:extLst>
              <a:ext uri="{FF2B5EF4-FFF2-40B4-BE49-F238E27FC236}">
                <a16:creationId xmlns:a16="http://schemas.microsoft.com/office/drawing/2014/main" id="{E3ECA796-8C32-F06D-3F6A-BFA99812230D}"/>
              </a:ext>
            </a:extLst>
          </p:cNvPr>
          <p:cNvSpPr/>
          <p:nvPr/>
        </p:nvSpPr>
        <p:spPr>
          <a:xfrm>
            <a:off x="218767" y="3877120"/>
            <a:ext cx="11444748" cy="584775"/>
          </a:xfrm>
          <a:prstGeom prst="rect">
            <a:avLst/>
          </a:prstGeom>
        </p:spPr>
        <p:txBody>
          <a:bodyPr wrap="square">
            <a:spAutoFit/>
          </a:bodyPr>
          <a:lstStyle/>
          <a:p>
            <a:r>
              <a:rPr lang="en-US" sz="1600"/>
              <a:t>model.score(X</a:t>
            </a:r>
            <a:r>
              <a:rPr lang="en-US" sz="1600" baseline="-25000"/>
              <a:t>test</a:t>
            </a:r>
            <a:r>
              <a:rPr lang="en-US" sz="1600"/>
              <a:t>,Y</a:t>
            </a:r>
            <a:r>
              <a:rPr lang="en-US" sz="1600" baseline="-25000"/>
              <a:t>test</a:t>
            </a:r>
            <a:r>
              <a:rPr lang="en-US" sz="1600"/>
              <a:t>)				outputs accuracy score, i.e., correct predictions/total predictions. Can also</a:t>
            </a:r>
          </a:p>
          <a:p>
            <a:r>
              <a:rPr lang="en-US" sz="1600"/>
              <a:t>					using training data to see how well the model fits </a:t>
            </a:r>
            <a:r>
              <a:rPr lang="en-US" sz="1600" i="1"/>
              <a:t>that</a:t>
            </a:r>
            <a:r>
              <a:rPr lang="en-US" sz="1600"/>
              <a:t>.</a:t>
            </a:r>
          </a:p>
        </p:txBody>
      </p:sp>
    </p:spTree>
    <p:extLst>
      <p:ext uri="{BB962C8B-B14F-4D97-AF65-F5344CB8AC3E}">
        <p14:creationId xmlns:p14="http://schemas.microsoft.com/office/powerpoint/2010/main" val="3992008228"/>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CE30B31-4E7F-D714-1C68-D0DD47FEEA66}"/>
              </a:ext>
            </a:extLst>
          </p:cNvPr>
          <p:cNvSpPr/>
          <p:nvPr/>
        </p:nvSpPr>
        <p:spPr>
          <a:xfrm>
            <a:off x="3893574" y="195400"/>
            <a:ext cx="3442417" cy="461665"/>
          </a:xfrm>
          <a:prstGeom prst="rect">
            <a:avLst/>
          </a:prstGeom>
        </p:spPr>
        <p:txBody>
          <a:bodyPr wrap="none">
            <a:spAutoFit/>
          </a:bodyPr>
          <a:lstStyle/>
          <a:p>
            <a:r>
              <a:rPr lang="en-US" sz="2400" b="1" u="sng">
                <a:solidFill>
                  <a:srgbClr val="7030A0"/>
                </a:solidFill>
              </a:rPr>
              <a:t>sklearn: neural networks</a:t>
            </a:r>
          </a:p>
        </p:txBody>
      </p:sp>
      <p:sp>
        <p:nvSpPr>
          <p:cNvPr id="4" name="TextBox 3">
            <a:extLst>
              <a:ext uri="{FF2B5EF4-FFF2-40B4-BE49-F238E27FC236}">
                <a16:creationId xmlns:a16="http://schemas.microsoft.com/office/drawing/2014/main" id="{374A8565-4D6E-8ACD-FE59-04425C106170}"/>
              </a:ext>
            </a:extLst>
          </p:cNvPr>
          <p:cNvSpPr txBox="1"/>
          <p:nvPr/>
        </p:nvSpPr>
        <p:spPr>
          <a:xfrm>
            <a:off x="385916" y="1029275"/>
            <a:ext cx="5389309" cy="584775"/>
          </a:xfrm>
          <a:prstGeom prst="rect">
            <a:avLst/>
          </a:prstGeom>
          <a:noFill/>
        </p:spPr>
        <p:txBody>
          <a:bodyPr wrap="square" rtlCol="0">
            <a:spAutoFit/>
          </a:bodyPr>
          <a:lstStyle/>
          <a:p>
            <a:r>
              <a:rPr lang="en-US" sz="1600"/>
              <a:t>Just to be clear about the hidden layers and weights and interceps and all.  If had a regression neural network like this, </a:t>
            </a:r>
          </a:p>
        </p:txBody>
      </p:sp>
      <p:pic>
        <p:nvPicPr>
          <p:cNvPr id="11" name="Picture 10" descr="A picture containing diagram, circle, line, screenshot&#10;&#10;Description automatically generated">
            <a:extLst>
              <a:ext uri="{FF2B5EF4-FFF2-40B4-BE49-F238E27FC236}">
                <a16:creationId xmlns:a16="http://schemas.microsoft.com/office/drawing/2014/main" id="{4F18C2B4-3D9E-8317-D52F-AB151574196D}"/>
              </a:ext>
            </a:extLst>
          </p:cNvPr>
          <p:cNvPicPr>
            <a:picLocks noChangeAspect="1"/>
          </p:cNvPicPr>
          <p:nvPr/>
        </p:nvPicPr>
        <p:blipFill>
          <a:blip r:embed="rId3"/>
          <a:stretch>
            <a:fillRect/>
          </a:stretch>
        </p:blipFill>
        <p:spPr>
          <a:xfrm>
            <a:off x="462730" y="1704364"/>
            <a:ext cx="4293677" cy="2658486"/>
          </a:xfrm>
          <a:prstGeom prst="rect">
            <a:avLst/>
          </a:prstGeom>
        </p:spPr>
      </p:pic>
      <p:sp>
        <p:nvSpPr>
          <p:cNvPr id="13" name="TextBox 12">
            <a:extLst>
              <a:ext uri="{FF2B5EF4-FFF2-40B4-BE49-F238E27FC236}">
                <a16:creationId xmlns:a16="http://schemas.microsoft.com/office/drawing/2014/main" id="{57112123-B761-2885-C428-DFAEA5A8224D}"/>
              </a:ext>
            </a:extLst>
          </p:cNvPr>
          <p:cNvSpPr txBox="1"/>
          <p:nvPr/>
        </p:nvSpPr>
        <p:spPr>
          <a:xfrm>
            <a:off x="6416775" y="1009610"/>
            <a:ext cx="1832489" cy="338554"/>
          </a:xfrm>
          <a:prstGeom prst="rect">
            <a:avLst/>
          </a:prstGeom>
          <a:noFill/>
        </p:spPr>
        <p:txBody>
          <a:bodyPr wrap="square" rtlCol="0">
            <a:spAutoFit/>
          </a:bodyPr>
          <a:lstStyle/>
          <a:p>
            <a:r>
              <a:rPr lang="en-US" sz="1600"/>
              <a:t>Then we’d say,</a:t>
            </a:r>
          </a:p>
        </p:txBody>
      </p:sp>
      <p:sp>
        <p:nvSpPr>
          <p:cNvPr id="14" name="TextBox 13">
            <a:extLst>
              <a:ext uri="{FF2B5EF4-FFF2-40B4-BE49-F238E27FC236}">
                <a16:creationId xmlns:a16="http://schemas.microsoft.com/office/drawing/2014/main" id="{B6E9F22F-EBA2-E7FA-4E5B-4EA4DAF056C9}"/>
              </a:ext>
            </a:extLst>
          </p:cNvPr>
          <p:cNvSpPr txBox="1"/>
          <p:nvPr/>
        </p:nvSpPr>
        <p:spPr>
          <a:xfrm>
            <a:off x="6416775" y="1419985"/>
            <a:ext cx="2674374" cy="646331"/>
          </a:xfrm>
          <a:prstGeom prst="rect">
            <a:avLst/>
          </a:prstGeom>
          <a:noFill/>
        </p:spPr>
        <p:txBody>
          <a:bodyPr wrap="square" rtlCol="0">
            <a:spAutoFit/>
          </a:bodyPr>
          <a:lstStyle/>
          <a:p>
            <a:r>
              <a:rPr lang="en-US"/>
              <a:t>hidden_layer_sizes = (4,2)</a:t>
            </a:r>
          </a:p>
          <a:p>
            <a:r>
              <a:rPr lang="en-US"/>
              <a:t>activation = A</a:t>
            </a:r>
          </a:p>
        </p:txBody>
      </p:sp>
      <p:sp>
        <p:nvSpPr>
          <p:cNvPr id="16" name="TextBox 15">
            <a:extLst>
              <a:ext uri="{FF2B5EF4-FFF2-40B4-BE49-F238E27FC236}">
                <a16:creationId xmlns:a16="http://schemas.microsoft.com/office/drawing/2014/main" id="{7DC1DF1E-3829-8987-FBD1-F4D3DA793CEE}"/>
              </a:ext>
            </a:extLst>
          </p:cNvPr>
          <p:cNvSpPr txBox="1"/>
          <p:nvPr/>
        </p:nvSpPr>
        <p:spPr>
          <a:xfrm>
            <a:off x="6416775" y="2082120"/>
            <a:ext cx="5413780" cy="584775"/>
          </a:xfrm>
          <a:prstGeom prst="rect">
            <a:avLst/>
          </a:prstGeom>
          <a:noFill/>
        </p:spPr>
        <p:txBody>
          <a:bodyPr wrap="square" rtlCol="0">
            <a:spAutoFit/>
          </a:bodyPr>
          <a:lstStyle/>
          <a:p>
            <a:r>
              <a:rPr lang="en-US" sz="1600"/>
              <a:t>So note it automatically adds weights and bias W</a:t>
            </a:r>
            <a:r>
              <a:rPr lang="en-US" sz="1600" baseline="30000"/>
              <a:t>(3)</a:t>
            </a:r>
            <a:r>
              <a:rPr lang="en-US" sz="1600"/>
              <a:t>, B</a:t>
            </a:r>
            <a:r>
              <a:rPr lang="en-US" sz="1600" baseline="30000"/>
              <a:t>(3)</a:t>
            </a:r>
            <a:r>
              <a:rPr lang="en-US" sz="1600"/>
              <a:t>.  And model.coefs_, model.intercepts_  returns the following:</a:t>
            </a:r>
          </a:p>
        </p:txBody>
      </p:sp>
      <p:sp>
        <p:nvSpPr>
          <p:cNvPr id="17" name="TextBox 16">
            <a:extLst>
              <a:ext uri="{FF2B5EF4-FFF2-40B4-BE49-F238E27FC236}">
                <a16:creationId xmlns:a16="http://schemas.microsoft.com/office/drawing/2014/main" id="{B4C45780-1B3C-0612-972D-3F8916A07A02}"/>
              </a:ext>
            </a:extLst>
          </p:cNvPr>
          <p:cNvSpPr txBox="1"/>
          <p:nvPr/>
        </p:nvSpPr>
        <p:spPr>
          <a:xfrm>
            <a:off x="6416775" y="2769299"/>
            <a:ext cx="4152902" cy="646331"/>
          </a:xfrm>
          <a:prstGeom prst="rect">
            <a:avLst/>
          </a:prstGeom>
          <a:noFill/>
        </p:spPr>
        <p:txBody>
          <a:bodyPr wrap="square" rtlCol="0">
            <a:spAutoFit/>
          </a:bodyPr>
          <a:lstStyle/>
          <a:p>
            <a:r>
              <a:rPr lang="en-US"/>
              <a:t>model.coefs_ = ([W</a:t>
            </a:r>
            <a:r>
              <a:rPr lang="en-US" baseline="30000"/>
              <a:t>(1)</a:t>
            </a:r>
            <a:r>
              <a:rPr lang="en-US"/>
              <a:t>]</a:t>
            </a:r>
            <a:r>
              <a:rPr lang="en-US" baseline="30000"/>
              <a:t>T</a:t>
            </a:r>
            <a:r>
              <a:rPr lang="en-US"/>
              <a:t> , [W</a:t>
            </a:r>
            <a:r>
              <a:rPr lang="en-US" baseline="30000"/>
              <a:t>(2)</a:t>
            </a:r>
            <a:r>
              <a:rPr lang="en-US"/>
              <a:t>]</a:t>
            </a:r>
            <a:r>
              <a:rPr lang="en-US" baseline="30000"/>
              <a:t>T</a:t>
            </a:r>
            <a:r>
              <a:rPr lang="en-US"/>
              <a:t>, [W</a:t>
            </a:r>
            <a:r>
              <a:rPr lang="en-US" baseline="30000"/>
              <a:t>(3)</a:t>
            </a:r>
            <a:r>
              <a:rPr lang="en-US"/>
              <a:t>]</a:t>
            </a:r>
            <a:r>
              <a:rPr lang="en-US" baseline="30000"/>
              <a:t>T</a:t>
            </a:r>
            <a:r>
              <a:rPr lang="en-US"/>
              <a:t>)</a:t>
            </a:r>
          </a:p>
          <a:p>
            <a:r>
              <a:rPr lang="en-US"/>
              <a:t>model.intercepts_ = (B</a:t>
            </a:r>
            <a:r>
              <a:rPr lang="en-US" baseline="30000"/>
              <a:t>(1)</a:t>
            </a:r>
            <a:r>
              <a:rPr lang="en-US"/>
              <a:t> , B</a:t>
            </a:r>
            <a:r>
              <a:rPr lang="en-US" baseline="30000"/>
              <a:t>(2)</a:t>
            </a:r>
            <a:r>
              <a:rPr lang="en-US"/>
              <a:t>, B</a:t>
            </a:r>
            <a:r>
              <a:rPr lang="en-US" baseline="30000"/>
              <a:t>(3)</a:t>
            </a:r>
            <a:r>
              <a:rPr lang="en-US"/>
              <a:t>)</a:t>
            </a:r>
          </a:p>
        </p:txBody>
      </p:sp>
      <p:sp>
        <p:nvSpPr>
          <p:cNvPr id="18" name="TextBox 17">
            <a:extLst>
              <a:ext uri="{FF2B5EF4-FFF2-40B4-BE49-F238E27FC236}">
                <a16:creationId xmlns:a16="http://schemas.microsoft.com/office/drawing/2014/main" id="{8C640A3E-469C-7482-38B8-AE1647AE9E3E}"/>
              </a:ext>
            </a:extLst>
          </p:cNvPr>
          <p:cNvSpPr txBox="1"/>
          <p:nvPr/>
        </p:nvSpPr>
        <p:spPr>
          <a:xfrm>
            <a:off x="6406942" y="3592971"/>
            <a:ext cx="5617909" cy="338554"/>
          </a:xfrm>
          <a:prstGeom prst="rect">
            <a:avLst/>
          </a:prstGeom>
          <a:noFill/>
        </p:spPr>
        <p:txBody>
          <a:bodyPr wrap="square" rtlCol="0">
            <a:spAutoFit/>
          </a:bodyPr>
          <a:lstStyle/>
          <a:p>
            <a:r>
              <a:rPr lang="en-US" sz="1600"/>
              <a:t>where the W’s are as defined in Machine Learning notes.  Well, </a:t>
            </a:r>
          </a:p>
        </p:txBody>
      </p:sp>
      <p:graphicFrame>
        <p:nvGraphicFramePr>
          <p:cNvPr id="19" name="Object 18">
            <a:extLst>
              <a:ext uri="{FF2B5EF4-FFF2-40B4-BE49-F238E27FC236}">
                <a16:creationId xmlns:a16="http://schemas.microsoft.com/office/drawing/2014/main" id="{171ABB4E-7184-3DD7-59D8-E01E4428E5D9}"/>
              </a:ext>
            </a:extLst>
          </p:cNvPr>
          <p:cNvGraphicFramePr>
            <a:graphicFrameLocks noChangeAspect="1"/>
          </p:cNvGraphicFramePr>
          <p:nvPr/>
        </p:nvGraphicFramePr>
        <p:xfrm>
          <a:off x="6532102" y="4043988"/>
          <a:ext cx="4575574" cy="2587824"/>
        </p:xfrm>
        <a:graphic>
          <a:graphicData uri="http://schemas.openxmlformats.org/presentationml/2006/ole">
            <mc:AlternateContent xmlns:mc="http://schemas.openxmlformats.org/markup-compatibility/2006">
              <mc:Choice xmlns:v="urn:schemas-microsoft-com:vml" Requires="v">
                <p:oleObj name="Equation" r:id="rId4" imgW="3098520" imgH="1752480" progId="Equation.DSMT4">
                  <p:embed/>
                </p:oleObj>
              </mc:Choice>
              <mc:Fallback>
                <p:oleObj name="Equation" r:id="rId4" imgW="3098520" imgH="1752480" progId="Equation.DSMT4">
                  <p:embed/>
                  <p:pic>
                    <p:nvPicPr>
                      <p:cNvPr id="19" name="Object 18">
                        <a:extLst>
                          <a:ext uri="{FF2B5EF4-FFF2-40B4-BE49-F238E27FC236}">
                            <a16:creationId xmlns:a16="http://schemas.microsoft.com/office/drawing/2014/main" id="{171ABB4E-7184-3DD7-59D8-E01E4428E5D9}"/>
                          </a:ext>
                        </a:extLst>
                      </p:cNvPr>
                      <p:cNvPicPr/>
                      <p:nvPr/>
                    </p:nvPicPr>
                    <p:blipFill>
                      <a:blip r:embed="rId5"/>
                      <a:stretch>
                        <a:fillRect/>
                      </a:stretch>
                    </p:blipFill>
                    <p:spPr>
                      <a:xfrm>
                        <a:off x="6532102" y="4043988"/>
                        <a:ext cx="4575574" cy="2587824"/>
                      </a:xfrm>
                      <a:prstGeom prst="rect">
                        <a:avLst/>
                      </a:prstGeom>
                    </p:spPr>
                  </p:pic>
                </p:oleObj>
              </mc:Fallback>
            </mc:AlternateContent>
          </a:graphicData>
        </a:graphic>
      </p:graphicFrame>
      <p:sp>
        <p:nvSpPr>
          <p:cNvPr id="20" name="TextBox 19">
            <a:extLst>
              <a:ext uri="{FF2B5EF4-FFF2-40B4-BE49-F238E27FC236}">
                <a16:creationId xmlns:a16="http://schemas.microsoft.com/office/drawing/2014/main" id="{12264A9C-D412-79C0-8C8D-321EA7E12499}"/>
              </a:ext>
            </a:extLst>
          </p:cNvPr>
          <p:cNvSpPr txBox="1"/>
          <p:nvPr/>
        </p:nvSpPr>
        <p:spPr>
          <a:xfrm>
            <a:off x="533962" y="5493049"/>
            <a:ext cx="5080820" cy="1169551"/>
          </a:xfrm>
          <a:prstGeom prst="rect">
            <a:avLst/>
          </a:prstGeom>
          <a:noFill/>
          <a:ln w="19050">
            <a:solidFill>
              <a:srgbClr val="0066FF"/>
            </a:solidFill>
          </a:ln>
        </p:spPr>
        <p:txBody>
          <a:bodyPr wrap="square" rtlCol="0">
            <a:spAutoFit/>
          </a:bodyPr>
          <a:lstStyle/>
          <a:p>
            <a:r>
              <a:rPr lang="en-US" sz="1400"/>
              <a:t>And the subscripts on the w’s are read backwards.  w</a:t>
            </a:r>
            <a:r>
              <a:rPr lang="en-US" sz="1400" baseline="-25000"/>
              <a:t>ab</a:t>
            </a:r>
            <a:r>
              <a:rPr lang="en-US" sz="1400"/>
              <a:t> is the weight connecting a</a:t>
            </a:r>
            <a:r>
              <a:rPr lang="en-US" sz="1400" baseline="30000"/>
              <a:t>th</a:t>
            </a:r>
            <a:r>
              <a:rPr lang="en-US" sz="1400"/>
              <a:t> node on the right to b</a:t>
            </a:r>
            <a:r>
              <a:rPr lang="en-US" sz="1400" baseline="30000"/>
              <a:t>th</a:t>
            </a:r>
            <a:r>
              <a:rPr lang="en-US" sz="1400"/>
              <a:t> node on the left.  Since model.coefs_ outputs the transposes of all the matrices, the elements are a little more natural to read, as (w</a:t>
            </a:r>
            <a:r>
              <a:rPr lang="en-US" sz="1400" baseline="30000"/>
              <a:t>T</a:t>
            </a:r>
            <a:r>
              <a:rPr lang="en-US" sz="1400"/>
              <a:t>)</a:t>
            </a:r>
            <a:r>
              <a:rPr lang="en-US" sz="1400" baseline="-25000"/>
              <a:t>ab</a:t>
            </a:r>
            <a:r>
              <a:rPr lang="en-US" sz="1400"/>
              <a:t> is the weight connecting the a</a:t>
            </a:r>
            <a:r>
              <a:rPr lang="en-US" sz="1400" baseline="30000"/>
              <a:t>th</a:t>
            </a:r>
            <a:r>
              <a:rPr lang="en-US" sz="1400"/>
              <a:t> node on the left to the b</a:t>
            </a:r>
            <a:r>
              <a:rPr lang="en-US" sz="1400" baseline="30000"/>
              <a:t>th</a:t>
            </a:r>
            <a:r>
              <a:rPr lang="en-US" sz="1400"/>
              <a:t> node on the right.</a:t>
            </a:r>
            <a:endParaRPr lang="en-US" sz="1600"/>
          </a:p>
        </p:txBody>
      </p:sp>
      <p:graphicFrame>
        <p:nvGraphicFramePr>
          <p:cNvPr id="21" name="Object 20">
            <a:extLst>
              <a:ext uri="{FF2B5EF4-FFF2-40B4-BE49-F238E27FC236}">
                <a16:creationId xmlns:a16="http://schemas.microsoft.com/office/drawing/2014/main" id="{577B9C9B-FDFA-5A95-F89B-4F72BD4EEC32}"/>
              </a:ext>
            </a:extLst>
          </p:cNvPr>
          <p:cNvGraphicFramePr>
            <a:graphicFrameLocks noChangeAspect="1"/>
          </p:cNvGraphicFramePr>
          <p:nvPr>
            <p:extLst>
              <p:ext uri="{D42A27DB-BD31-4B8C-83A1-F6EECF244321}">
                <p14:modId xmlns:p14="http://schemas.microsoft.com/office/powerpoint/2010/main" val="2803277988"/>
              </p:ext>
            </p:extLst>
          </p:nvPr>
        </p:nvGraphicFramePr>
        <p:xfrm>
          <a:off x="533962" y="4996752"/>
          <a:ext cx="3166806" cy="345470"/>
        </p:xfrm>
        <a:graphic>
          <a:graphicData uri="http://schemas.openxmlformats.org/presentationml/2006/ole">
            <mc:AlternateContent xmlns:mc="http://schemas.openxmlformats.org/markup-compatibility/2006">
              <mc:Choice xmlns:v="urn:schemas-microsoft-com:vml" Requires="v">
                <p:oleObj name="Equation" r:id="rId6" imgW="2793960" imgH="304560" progId="Equation.DSMT4">
                  <p:embed/>
                </p:oleObj>
              </mc:Choice>
              <mc:Fallback>
                <p:oleObj name="Equation" r:id="rId6" imgW="2793960" imgH="304560" progId="Equation.DSMT4">
                  <p:embed/>
                  <p:pic>
                    <p:nvPicPr>
                      <p:cNvPr id="21" name="Object 20">
                        <a:extLst>
                          <a:ext uri="{FF2B5EF4-FFF2-40B4-BE49-F238E27FC236}">
                            <a16:creationId xmlns:a16="http://schemas.microsoft.com/office/drawing/2014/main" id="{577B9C9B-FDFA-5A95-F89B-4F72BD4EEC32}"/>
                          </a:ext>
                        </a:extLst>
                      </p:cNvPr>
                      <p:cNvPicPr/>
                      <p:nvPr/>
                    </p:nvPicPr>
                    <p:blipFill>
                      <a:blip r:embed="rId7"/>
                      <a:stretch>
                        <a:fillRect/>
                      </a:stretch>
                    </p:blipFill>
                    <p:spPr>
                      <a:xfrm>
                        <a:off x="533962" y="4996752"/>
                        <a:ext cx="3166806" cy="345470"/>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AFD4C1D9-3A98-D503-F1CD-3637BF388F77}"/>
              </a:ext>
            </a:extLst>
          </p:cNvPr>
          <p:cNvSpPr txBox="1"/>
          <p:nvPr/>
        </p:nvSpPr>
        <p:spPr>
          <a:xfrm>
            <a:off x="432621" y="4510524"/>
            <a:ext cx="1468696" cy="338554"/>
          </a:xfrm>
          <a:prstGeom prst="rect">
            <a:avLst/>
          </a:prstGeom>
          <a:noFill/>
        </p:spPr>
        <p:txBody>
          <a:bodyPr wrap="square" rtlCol="0">
            <a:spAutoFit/>
          </a:bodyPr>
          <a:lstStyle/>
          <a:p>
            <a:r>
              <a:rPr lang="en-US" sz="1600"/>
              <a:t>output is:</a:t>
            </a:r>
          </a:p>
        </p:txBody>
      </p:sp>
    </p:spTree>
    <p:extLst>
      <p:ext uri="{BB962C8B-B14F-4D97-AF65-F5344CB8AC3E}">
        <p14:creationId xmlns:p14="http://schemas.microsoft.com/office/powerpoint/2010/main" val="927419544"/>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CE30B31-4E7F-D714-1C68-D0DD47FEEA66}"/>
              </a:ext>
            </a:extLst>
          </p:cNvPr>
          <p:cNvSpPr/>
          <p:nvPr/>
        </p:nvSpPr>
        <p:spPr>
          <a:xfrm>
            <a:off x="3893574" y="195400"/>
            <a:ext cx="3442417" cy="461665"/>
          </a:xfrm>
          <a:prstGeom prst="rect">
            <a:avLst/>
          </a:prstGeom>
        </p:spPr>
        <p:txBody>
          <a:bodyPr wrap="none">
            <a:spAutoFit/>
          </a:bodyPr>
          <a:lstStyle/>
          <a:p>
            <a:r>
              <a:rPr lang="en-US" sz="2400" b="1" u="sng">
                <a:solidFill>
                  <a:srgbClr val="7030A0"/>
                </a:solidFill>
              </a:rPr>
              <a:t>sklearn: neural networks</a:t>
            </a:r>
          </a:p>
        </p:txBody>
      </p:sp>
      <p:sp>
        <p:nvSpPr>
          <p:cNvPr id="4" name="TextBox 3">
            <a:extLst>
              <a:ext uri="{FF2B5EF4-FFF2-40B4-BE49-F238E27FC236}">
                <a16:creationId xmlns:a16="http://schemas.microsoft.com/office/drawing/2014/main" id="{374A8565-4D6E-8ACD-FE59-04425C106170}"/>
              </a:ext>
            </a:extLst>
          </p:cNvPr>
          <p:cNvSpPr txBox="1"/>
          <p:nvPr/>
        </p:nvSpPr>
        <p:spPr>
          <a:xfrm>
            <a:off x="237759" y="1001423"/>
            <a:ext cx="5080820" cy="584775"/>
          </a:xfrm>
          <a:prstGeom prst="rect">
            <a:avLst/>
          </a:prstGeom>
          <a:noFill/>
        </p:spPr>
        <p:txBody>
          <a:bodyPr wrap="square" rtlCol="0">
            <a:spAutoFit/>
          </a:bodyPr>
          <a:lstStyle/>
          <a:p>
            <a:r>
              <a:rPr lang="en-US" sz="1600"/>
              <a:t>So say we wanted to code this binary classification network,</a:t>
            </a:r>
          </a:p>
        </p:txBody>
      </p:sp>
      <p:sp>
        <p:nvSpPr>
          <p:cNvPr id="13" name="TextBox 12">
            <a:extLst>
              <a:ext uri="{FF2B5EF4-FFF2-40B4-BE49-F238E27FC236}">
                <a16:creationId xmlns:a16="http://schemas.microsoft.com/office/drawing/2014/main" id="{57112123-B761-2885-C428-DFAEA5A8224D}"/>
              </a:ext>
            </a:extLst>
          </p:cNvPr>
          <p:cNvSpPr txBox="1"/>
          <p:nvPr/>
        </p:nvSpPr>
        <p:spPr>
          <a:xfrm>
            <a:off x="6013652" y="1088267"/>
            <a:ext cx="1832489" cy="338554"/>
          </a:xfrm>
          <a:prstGeom prst="rect">
            <a:avLst/>
          </a:prstGeom>
          <a:noFill/>
        </p:spPr>
        <p:txBody>
          <a:bodyPr wrap="square" rtlCol="0">
            <a:spAutoFit/>
          </a:bodyPr>
          <a:lstStyle/>
          <a:p>
            <a:r>
              <a:rPr lang="en-US" sz="1600"/>
              <a:t>Then we’d say,</a:t>
            </a:r>
          </a:p>
        </p:txBody>
      </p:sp>
      <p:sp>
        <p:nvSpPr>
          <p:cNvPr id="14" name="TextBox 13">
            <a:extLst>
              <a:ext uri="{FF2B5EF4-FFF2-40B4-BE49-F238E27FC236}">
                <a16:creationId xmlns:a16="http://schemas.microsoft.com/office/drawing/2014/main" id="{B6E9F22F-EBA2-E7FA-4E5B-4EA4DAF056C9}"/>
              </a:ext>
            </a:extLst>
          </p:cNvPr>
          <p:cNvSpPr txBox="1"/>
          <p:nvPr/>
        </p:nvSpPr>
        <p:spPr>
          <a:xfrm>
            <a:off x="6013652" y="1567466"/>
            <a:ext cx="2674374" cy="646331"/>
          </a:xfrm>
          <a:prstGeom prst="rect">
            <a:avLst/>
          </a:prstGeom>
          <a:noFill/>
        </p:spPr>
        <p:txBody>
          <a:bodyPr wrap="square" rtlCol="0">
            <a:spAutoFit/>
          </a:bodyPr>
          <a:lstStyle/>
          <a:p>
            <a:r>
              <a:rPr lang="en-US"/>
              <a:t>hidden_layer_sizes = (4,2)</a:t>
            </a:r>
          </a:p>
          <a:p>
            <a:r>
              <a:rPr lang="en-US"/>
              <a:t>activation = A</a:t>
            </a:r>
          </a:p>
        </p:txBody>
      </p:sp>
      <p:sp>
        <p:nvSpPr>
          <p:cNvPr id="16" name="TextBox 15">
            <a:extLst>
              <a:ext uri="{FF2B5EF4-FFF2-40B4-BE49-F238E27FC236}">
                <a16:creationId xmlns:a16="http://schemas.microsoft.com/office/drawing/2014/main" id="{7DC1DF1E-3829-8987-FBD1-F4D3DA793CEE}"/>
              </a:ext>
            </a:extLst>
          </p:cNvPr>
          <p:cNvSpPr txBox="1"/>
          <p:nvPr/>
        </p:nvSpPr>
        <p:spPr>
          <a:xfrm>
            <a:off x="6013652" y="2327921"/>
            <a:ext cx="5413780" cy="830997"/>
          </a:xfrm>
          <a:prstGeom prst="rect">
            <a:avLst/>
          </a:prstGeom>
          <a:noFill/>
        </p:spPr>
        <p:txBody>
          <a:bodyPr wrap="square" rtlCol="0">
            <a:spAutoFit/>
          </a:bodyPr>
          <a:lstStyle/>
          <a:p>
            <a:r>
              <a:rPr lang="en-US" sz="1600"/>
              <a:t>So note sklearn automatically adds weights and bias W</a:t>
            </a:r>
            <a:r>
              <a:rPr lang="en-US" sz="1600" baseline="30000"/>
              <a:t>(3)</a:t>
            </a:r>
            <a:r>
              <a:rPr lang="en-US" sz="1600"/>
              <a:t>, B</a:t>
            </a:r>
            <a:r>
              <a:rPr lang="en-US" sz="1600" baseline="30000"/>
              <a:t>(3)</a:t>
            </a:r>
            <a:r>
              <a:rPr lang="en-US" sz="1600"/>
              <a:t>.  And also the logistic node.  And model.coefs_, model.intercepts_  returns the following:</a:t>
            </a:r>
          </a:p>
        </p:txBody>
      </p:sp>
      <p:sp>
        <p:nvSpPr>
          <p:cNvPr id="17" name="TextBox 16">
            <a:extLst>
              <a:ext uri="{FF2B5EF4-FFF2-40B4-BE49-F238E27FC236}">
                <a16:creationId xmlns:a16="http://schemas.microsoft.com/office/drawing/2014/main" id="{B4C45780-1B3C-0612-972D-3F8916A07A02}"/>
              </a:ext>
            </a:extLst>
          </p:cNvPr>
          <p:cNvSpPr txBox="1"/>
          <p:nvPr/>
        </p:nvSpPr>
        <p:spPr>
          <a:xfrm>
            <a:off x="6013652" y="3273042"/>
            <a:ext cx="4152902" cy="646331"/>
          </a:xfrm>
          <a:prstGeom prst="rect">
            <a:avLst/>
          </a:prstGeom>
          <a:noFill/>
        </p:spPr>
        <p:txBody>
          <a:bodyPr wrap="square" rtlCol="0">
            <a:spAutoFit/>
          </a:bodyPr>
          <a:lstStyle/>
          <a:p>
            <a:r>
              <a:rPr lang="en-US"/>
              <a:t>model.coefs_ = ([W</a:t>
            </a:r>
            <a:r>
              <a:rPr lang="en-US" baseline="30000"/>
              <a:t>(1)</a:t>
            </a:r>
            <a:r>
              <a:rPr lang="en-US"/>
              <a:t>]</a:t>
            </a:r>
            <a:r>
              <a:rPr lang="en-US" baseline="30000"/>
              <a:t>T</a:t>
            </a:r>
            <a:r>
              <a:rPr lang="en-US"/>
              <a:t> , [W</a:t>
            </a:r>
            <a:r>
              <a:rPr lang="en-US" baseline="30000"/>
              <a:t>(2)</a:t>
            </a:r>
            <a:r>
              <a:rPr lang="en-US"/>
              <a:t>]</a:t>
            </a:r>
            <a:r>
              <a:rPr lang="en-US" baseline="30000"/>
              <a:t>T</a:t>
            </a:r>
            <a:r>
              <a:rPr lang="en-US"/>
              <a:t>, [W</a:t>
            </a:r>
            <a:r>
              <a:rPr lang="en-US" baseline="30000"/>
              <a:t>(3)</a:t>
            </a:r>
            <a:r>
              <a:rPr lang="en-US"/>
              <a:t>]</a:t>
            </a:r>
            <a:r>
              <a:rPr lang="en-US" baseline="30000"/>
              <a:t>T</a:t>
            </a:r>
            <a:r>
              <a:rPr lang="en-US"/>
              <a:t>)</a:t>
            </a:r>
          </a:p>
          <a:p>
            <a:r>
              <a:rPr lang="en-US"/>
              <a:t>model.intercepts_ = (B</a:t>
            </a:r>
            <a:r>
              <a:rPr lang="en-US" baseline="30000"/>
              <a:t>(1)</a:t>
            </a:r>
            <a:r>
              <a:rPr lang="en-US"/>
              <a:t> , B</a:t>
            </a:r>
            <a:r>
              <a:rPr lang="en-US" baseline="30000"/>
              <a:t>(2)</a:t>
            </a:r>
            <a:r>
              <a:rPr lang="en-US"/>
              <a:t>, B</a:t>
            </a:r>
            <a:r>
              <a:rPr lang="en-US" baseline="30000"/>
              <a:t>(3)</a:t>
            </a:r>
            <a:r>
              <a:rPr lang="en-US"/>
              <a:t>)</a:t>
            </a:r>
          </a:p>
        </p:txBody>
      </p:sp>
      <p:sp>
        <p:nvSpPr>
          <p:cNvPr id="18" name="TextBox 17">
            <a:extLst>
              <a:ext uri="{FF2B5EF4-FFF2-40B4-BE49-F238E27FC236}">
                <a16:creationId xmlns:a16="http://schemas.microsoft.com/office/drawing/2014/main" id="{8C640A3E-469C-7482-38B8-AE1647AE9E3E}"/>
              </a:ext>
            </a:extLst>
          </p:cNvPr>
          <p:cNvSpPr txBox="1"/>
          <p:nvPr/>
        </p:nvSpPr>
        <p:spPr>
          <a:xfrm>
            <a:off x="6013652" y="4033497"/>
            <a:ext cx="4369213" cy="338554"/>
          </a:xfrm>
          <a:prstGeom prst="rect">
            <a:avLst/>
          </a:prstGeom>
          <a:noFill/>
        </p:spPr>
        <p:txBody>
          <a:bodyPr wrap="square" rtlCol="0">
            <a:spAutoFit/>
          </a:bodyPr>
          <a:lstStyle/>
          <a:p>
            <a:r>
              <a:rPr lang="en-US" sz="1600"/>
              <a:t>which are just as described in the regressor slide.</a:t>
            </a:r>
          </a:p>
        </p:txBody>
      </p:sp>
      <p:graphicFrame>
        <p:nvGraphicFramePr>
          <p:cNvPr id="21" name="Object 20">
            <a:extLst>
              <a:ext uri="{FF2B5EF4-FFF2-40B4-BE49-F238E27FC236}">
                <a16:creationId xmlns:a16="http://schemas.microsoft.com/office/drawing/2014/main" id="{577B9C9B-FDFA-5A95-F89B-4F72BD4EEC32}"/>
              </a:ext>
            </a:extLst>
          </p:cNvPr>
          <p:cNvGraphicFramePr>
            <a:graphicFrameLocks noChangeAspect="1"/>
          </p:cNvGraphicFramePr>
          <p:nvPr>
            <p:extLst>
              <p:ext uri="{D42A27DB-BD31-4B8C-83A1-F6EECF244321}">
                <p14:modId xmlns:p14="http://schemas.microsoft.com/office/powerpoint/2010/main" val="2131635707"/>
              </p:ext>
            </p:extLst>
          </p:nvPr>
        </p:nvGraphicFramePr>
        <p:xfrm>
          <a:off x="417513" y="4960938"/>
          <a:ext cx="4117975" cy="427037"/>
        </p:xfrm>
        <a:graphic>
          <a:graphicData uri="http://schemas.openxmlformats.org/presentationml/2006/ole">
            <mc:AlternateContent xmlns:mc="http://schemas.openxmlformats.org/markup-compatibility/2006">
              <mc:Choice xmlns:v="urn:schemas-microsoft-com:vml" Requires="v">
                <p:oleObj name="Equation" r:id="rId3" imgW="3174840" imgH="330120" progId="Equation.DSMT4">
                  <p:embed/>
                </p:oleObj>
              </mc:Choice>
              <mc:Fallback>
                <p:oleObj name="Equation" r:id="rId3" imgW="3174840" imgH="330120" progId="Equation.DSMT4">
                  <p:embed/>
                  <p:pic>
                    <p:nvPicPr>
                      <p:cNvPr id="21" name="Object 20">
                        <a:extLst>
                          <a:ext uri="{FF2B5EF4-FFF2-40B4-BE49-F238E27FC236}">
                            <a16:creationId xmlns:a16="http://schemas.microsoft.com/office/drawing/2014/main" id="{577B9C9B-FDFA-5A95-F89B-4F72BD4EEC32}"/>
                          </a:ext>
                        </a:extLst>
                      </p:cNvPr>
                      <p:cNvPicPr/>
                      <p:nvPr/>
                    </p:nvPicPr>
                    <p:blipFill>
                      <a:blip r:embed="rId4"/>
                      <a:stretch>
                        <a:fillRect/>
                      </a:stretch>
                    </p:blipFill>
                    <p:spPr>
                      <a:xfrm>
                        <a:off x="417513" y="4960938"/>
                        <a:ext cx="4117975" cy="427037"/>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26A1C203-CBDC-4E9E-6F2F-ADA4001E1B77}"/>
              </a:ext>
            </a:extLst>
          </p:cNvPr>
          <p:cNvSpPr txBox="1"/>
          <p:nvPr/>
        </p:nvSpPr>
        <p:spPr>
          <a:xfrm>
            <a:off x="374239" y="4434824"/>
            <a:ext cx="1468696" cy="338554"/>
          </a:xfrm>
          <a:prstGeom prst="rect">
            <a:avLst/>
          </a:prstGeom>
          <a:noFill/>
        </p:spPr>
        <p:txBody>
          <a:bodyPr wrap="square" rtlCol="0">
            <a:spAutoFit/>
          </a:bodyPr>
          <a:lstStyle/>
          <a:p>
            <a:r>
              <a:rPr lang="en-US" sz="1600"/>
              <a:t>output is:</a:t>
            </a:r>
          </a:p>
        </p:txBody>
      </p:sp>
      <p:pic>
        <p:nvPicPr>
          <p:cNvPr id="2" name="Picture 1">
            <a:extLst>
              <a:ext uri="{FF2B5EF4-FFF2-40B4-BE49-F238E27FC236}">
                <a16:creationId xmlns:a16="http://schemas.microsoft.com/office/drawing/2014/main" id="{C45B40F5-632D-B54E-93A5-ABD9A0D20660}"/>
              </a:ext>
            </a:extLst>
          </p:cNvPr>
          <p:cNvPicPr>
            <a:picLocks noChangeAspect="1"/>
          </p:cNvPicPr>
          <p:nvPr/>
        </p:nvPicPr>
        <p:blipFill>
          <a:blip r:embed="rId5"/>
          <a:stretch>
            <a:fillRect/>
          </a:stretch>
        </p:blipFill>
        <p:spPr>
          <a:xfrm>
            <a:off x="385917" y="1774266"/>
            <a:ext cx="4784505" cy="2472490"/>
          </a:xfrm>
          <a:prstGeom prst="rect">
            <a:avLst/>
          </a:prstGeom>
        </p:spPr>
      </p:pic>
      <p:graphicFrame>
        <p:nvGraphicFramePr>
          <p:cNvPr id="8" name="Object 7">
            <a:extLst>
              <a:ext uri="{FF2B5EF4-FFF2-40B4-BE49-F238E27FC236}">
                <a16:creationId xmlns:a16="http://schemas.microsoft.com/office/drawing/2014/main" id="{C603CCB9-75EA-493D-0A7C-3F7FBD30ED75}"/>
              </a:ext>
            </a:extLst>
          </p:cNvPr>
          <p:cNvGraphicFramePr>
            <a:graphicFrameLocks noChangeAspect="1"/>
          </p:cNvGraphicFramePr>
          <p:nvPr>
            <p:extLst>
              <p:ext uri="{D42A27DB-BD31-4B8C-83A1-F6EECF244321}">
                <p14:modId xmlns:p14="http://schemas.microsoft.com/office/powerpoint/2010/main" val="3811830203"/>
              </p:ext>
            </p:extLst>
          </p:nvPr>
        </p:nvGraphicFramePr>
        <p:xfrm>
          <a:off x="6096000" y="4515610"/>
          <a:ext cx="3771685" cy="2133166"/>
        </p:xfrm>
        <a:graphic>
          <a:graphicData uri="http://schemas.openxmlformats.org/presentationml/2006/ole">
            <mc:AlternateContent xmlns:mc="http://schemas.openxmlformats.org/markup-compatibility/2006">
              <mc:Choice xmlns:v="urn:schemas-microsoft-com:vml" Requires="v">
                <p:oleObj name="Equation" r:id="rId6" imgW="3098520" imgH="1752480" progId="Equation.DSMT4">
                  <p:embed/>
                </p:oleObj>
              </mc:Choice>
              <mc:Fallback>
                <p:oleObj name="Equation" r:id="rId6" imgW="3098520" imgH="1752480" progId="Equation.DSMT4">
                  <p:embed/>
                  <p:pic>
                    <p:nvPicPr>
                      <p:cNvPr id="19" name="Object 18">
                        <a:extLst>
                          <a:ext uri="{FF2B5EF4-FFF2-40B4-BE49-F238E27FC236}">
                            <a16:creationId xmlns:a16="http://schemas.microsoft.com/office/drawing/2014/main" id="{171ABB4E-7184-3DD7-59D8-E01E4428E5D9}"/>
                          </a:ext>
                        </a:extLst>
                      </p:cNvPr>
                      <p:cNvPicPr/>
                      <p:nvPr/>
                    </p:nvPicPr>
                    <p:blipFill>
                      <a:blip r:embed="rId7"/>
                      <a:stretch>
                        <a:fillRect/>
                      </a:stretch>
                    </p:blipFill>
                    <p:spPr>
                      <a:xfrm>
                        <a:off x="6096000" y="4515610"/>
                        <a:ext cx="3771685" cy="2133166"/>
                      </a:xfrm>
                      <a:prstGeom prst="rect">
                        <a:avLst/>
                      </a:prstGeom>
                    </p:spPr>
                  </p:pic>
                </p:oleObj>
              </mc:Fallback>
            </mc:AlternateContent>
          </a:graphicData>
        </a:graphic>
      </p:graphicFrame>
    </p:spTree>
    <p:extLst>
      <p:ext uri="{BB962C8B-B14F-4D97-AF65-F5344CB8AC3E}">
        <p14:creationId xmlns:p14="http://schemas.microsoft.com/office/powerpoint/2010/main" val="3079935019"/>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CE30B31-4E7F-D714-1C68-D0DD47FEEA66}"/>
              </a:ext>
            </a:extLst>
          </p:cNvPr>
          <p:cNvSpPr/>
          <p:nvPr/>
        </p:nvSpPr>
        <p:spPr>
          <a:xfrm>
            <a:off x="3893574" y="195400"/>
            <a:ext cx="3442417" cy="461665"/>
          </a:xfrm>
          <a:prstGeom prst="rect">
            <a:avLst/>
          </a:prstGeom>
        </p:spPr>
        <p:txBody>
          <a:bodyPr wrap="none">
            <a:spAutoFit/>
          </a:bodyPr>
          <a:lstStyle/>
          <a:p>
            <a:r>
              <a:rPr lang="en-US" sz="2400" b="1" u="sng">
                <a:solidFill>
                  <a:srgbClr val="7030A0"/>
                </a:solidFill>
              </a:rPr>
              <a:t>sklearn: neural networks</a:t>
            </a:r>
          </a:p>
        </p:txBody>
      </p:sp>
      <p:sp>
        <p:nvSpPr>
          <p:cNvPr id="4" name="TextBox 3">
            <a:extLst>
              <a:ext uri="{FF2B5EF4-FFF2-40B4-BE49-F238E27FC236}">
                <a16:creationId xmlns:a16="http://schemas.microsoft.com/office/drawing/2014/main" id="{374A8565-4D6E-8ACD-FE59-04425C106170}"/>
              </a:ext>
            </a:extLst>
          </p:cNvPr>
          <p:cNvSpPr txBox="1"/>
          <p:nvPr/>
        </p:nvSpPr>
        <p:spPr>
          <a:xfrm>
            <a:off x="346589" y="1058771"/>
            <a:ext cx="5080820" cy="584775"/>
          </a:xfrm>
          <a:prstGeom prst="rect">
            <a:avLst/>
          </a:prstGeom>
          <a:noFill/>
        </p:spPr>
        <p:txBody>
          <a:bodyPr wrap="square" rtlCol="0">
            <a:spAutoFit/>
          </a:bodyPr>
          <a:lstStyle/>
          <a:p>
            <a:r>
              <a:rPr lang="en-US" sz="1600"/>
              <a:t>Or say we wanted to code this ternary classification network,</a:t>
            </a:r>
          </a:p>
        </p:txBody>
      </p:sp>
      <p:sp>
        <p:nvSpPr>
          <p:cNvPr id="13" name="TextBox 12">
            <a:extLst>
              <a:ext uri="{FF2B5EF4-FFF2-40B4-BE49-F238E27FC236}">
                <a16:creationId xmlns:a16="http://schemas.microsoft.com/office/drawing/2014/main" id="{57112123-B761-2885-C428-DFAEA5A8224D}"/>
              </a:ext>
            </a:extLst>
          </p:cNvPr>
          <p:cNvSpPr txBox="1"/>
          <p:nvPr/>
        </p:nvSpPr>
        <p:spPr>
          <a:xfrm>
            <a:off x="6013652" y="1088267"/>
            <a:ext cx="1832489" cy="338554"/>
          </a:xfrm>
          <a:prstGeom prst="rect">
            <a:avLst/>
          </a:prstGeom>
          <a:noFill/>
        </p:spPr>
        <p:txBody>
          <a:bodyPr wrap="square" rtlCol="0">
            <a:spAutoFit/>
          </a:bodyPr>
          <a:lstStyle/>
          <a:p>
            <a:r>
              <a:rPr lang="en-US" sz="1600"/>
              <a:t>Then we’d say,</a:t>
            </a:r>
          </a:p>
        </p:txBody>
      </p:sp>
      <p:sp>
        <p:nvSpPr>
          <p:cNvPr id="14" name="TextBox 13">
            <a:extLst>
              <a:ext uri="{FF2B5EF4-FFF2-40B4-BE49-F238E27FC236}">
                <a16:creationId xmlns:a16="http://schemas.microsoft.com/office/drawing/2014/main" id="{B6E9F22F-EBA2-E7FA-4E5B-4EA4DAF056C9}"/>
              </a:ext>
            </a:extLst>
          </p:cNvPr>
          <p:cNvSpPr txBox="1"/>
          <p:nvPr/>
        </p:nvSpPr>
        <p:spPr>
          <a:xfrm>
            <a:off x="6013652" y="1567466"/>
            <a:ext cx="2674374" cy="646331"/>
          </a:xfrm>
          <a:prstGeom prst="rect">
            <a:avLst/>
          </a:prstGeom>
          <a:noFill/>
        </p:spPr>
        <p:txBody>
          <a:bodyPr wrap="square" rtlCol="0">
            <a:spAutoFit/>
          </a:bodyPr>
          <a:lstStyle/>
          <a:p>
            <a:r>
              <a:rPr lang="en-US"/>
              <a:t>hidden_layer_sizes = (4,2)</a:t>
            </a:r>
          </a:p>
          <a:p>
            <a:r>
              <a:rPr lang="en-US"/>
              <a:t>activation = A</a:t>
            </a:r>
          </a:p>
        </p:txBody>
      </p:sp>
      <p:sp>
        <p:nvSpPr>
          <p:cNvPr id="16" name="TextBox 15">
            <a:extLst>
              <a:ext uri="{FF2B5EF4-FFF2-40B4-BE49-F238E27FC236}">
                <a16:creationId xmlns:a16="http://schemas.microsoft.com/office/drawing/2014/main" id="{7DC1DF1E-3829-8987-FBD1-F4D3DA793CEE}"/>
              </a:ext>
            </a:extLst>
          </p:cNvPr>
          <p:cNvSpPr txBox="1"/>
          <p:nvPr/>
        </p:nvSpPr>
        <p:spPr>
          <a:xfrm>
            <a:off x="6013652" y="2268929"/>
            <a:ext cx="5413780" cy="830997"/>
          </a:xfrm>
          <a:prstGeom prst="rect">
            <a:avLst/>
          </a:prstGeom>
          <a:noFill/>
        </p:spPr>
        <p:txBody>
          <a:bodyPr wrap="square" rtlCol="0">
            <a:spAutoFit/>
          </a:bodyPr>
          <a:lstStyle/>
          <a:p>
            <a:r>
              <a:rPr lang="en-US" sz="1600"/>
              <a:t>So note sklearn automatically adds weights and bias W</a:t>
            </a:r>
            <a:r>
              <a:rPr lang="en-US" sz="1600" baseline="30000"/>
              <a:t>(3)</a:t>
            </a:r>
            <a:r>
              <a:rPr lang="en-US" sz="1600"/>
              <a:t>, B</a:t>
            </a:r>
            <a:r>
              <a:rPr lang="en-US" sz="1600" baseline="30000"/>
              <a:t>(3)</a:t>
            </a:r>
            <a:r>
              <a:rPr lang="en-US" sz="1600"/>
              <a:t>.  And also the softmax layer.  And model.coefs_, model.intercepts_  returns the following:</a:t>
            </a:r>
          </a:p>
        </p:txBody>
      </p:sp>
      <p:sp>
        <p:nvSpPr>
          <p:cNvPr id="17" name="TextBox 16">
            <a:extLst>
              <a:ext uri="{FF2B5EF4-FFF2-40B4-BE49-F238E27FC236}">
                <a16:creationId xmlns:a16="http://schemas.microsoft.com/office/drawing/2014/main" id="{B4C45780-1B3C-0612-972D-3F8916A07A02}"/>
              </a:ext>
            </a:extLst>
          </p:cNvPr>
          <p:cNvSpPr txBox="1"/>
          <p:nvPr/>
        </p:nvSpPr>
        <p:spPr>
          <a:xfrm>
            <a:off x="6013652" y="3125257"/>
            <a:ext cx="4152902" cy="646331"/>
          </a:xfrm>
          <a:prstGeom prst="rect">
            <a:avLst/>
          </a:prstGeom>
          <a:noFill/>
        </p:spPr>
        <p:txBody>
          <a:bodyPr wrap="square" rtlCol="0">
            <a:spAutoFit/>
          </a:bodyPr>
          <a:lstStyle/>
          <a:p>
            <a:r>
              <a:rPr lang="en-US"/>
              <a:t>model.coefs_ = ([W</a:t>
            </a:r>
            <a:r>
              <a:rPr lang="en-US" baseline="30000"/>
              <a:t>(1)</a:t>
            </a:r>
            <a:r>
              <a:rPr lang="en-US"/>
              <a:t>]</a:t>
            </a:r>
            <a:r>
              <a:rPr lang="en-US" baseline="30000"/>
              <a:t>T</a:t>
            </a:r>
            <a:r>
              <a:rPr lang="en-US"/>
              <a:t> , [W</a:t>
            </a:r>
            <a:r>
              <a:rPr lang="en-US" baseline="30000"/>
              <a:t>(2)</a:t>
            </a:r>
            <a:r>
              <a:rPr lang="en-US"/>
              <a:t>]</a:t>
            </a:r>
            <a:r>
              <a:rPr lang="en-US" baseline="30000"/>
              <a:t>T</a:t>
            </a:r>
            <a:r>
              <a:rPr lang="en-US"/>
              <a:t>, [W</a:t>
            </a:r>
            <a:r>
              <a:rPr lang="en-US" baseline="30000"/>
              <a:t>(3)</a:t>
            </a:r>
            <a:r>
              <a:rPr lang="en-US"/>
              <a:t>]</a:t>
            </a:r>
            <a:r>
              <a:rPr lang="en-US" baseline="30000"/>
              <a:t>T</a:t>
            </a:r>
            <a:r>
              <a:rPr lang="en-US"/>
              <a:t>)</a:t>
            </a:r>
          </a:p>
          <a:p>
            <a:r>
              <a:rPr lang="en-US"/>
              <a:t>model.intercepts_ = (B</a:t>
            </a:r>
            <a:r>
              <a:rPr lang="en-US" baseline="30000"/>
              <a:t>(1)</a:t>
            </a:r>
            <a:r>
              <a:rPr lang="en-US"/>
              <a:t> , B</a:t>
            </a:r>
            <a:r>
              <a:rPr lang="en-US" baseline="30000"/>
              <a:t>(2)</a:t>
            </a:r>
            <a:r>
              <a:rPr lang="en-US"/>
              <a:t>, B</a:t>
            </a:r>
            <a:r>
              <a:rPr lang="en-US" baseline="30000"/>
              <a:t>(3)</a:t>
            </a:r>
            <a:r>
              <a:rPr lang="en-US"/>
              <a:t>)</a:t>
            </a:r>
          </a:p>
        </p:txBody>
      </p:sp>
      <p:sp>
        <p:nvSpPr>
          <p:cNvPr id="18" name="TextBox 17">
            <a:extLst>
              <a:ext uri="{FF2B5EF4-FFF2-40B4-BE49-F238E27FC236}">
                <a16:creationId xmlns:a16="http://schemas.microsoft.com/office/drawing/2014/main" id="{8C640A3E-469C-7482-38B8-AE1647AE9E3E}"/>
              </a:ext>
            </a:extLst>
          </p:cNvPr>
          <p:cNvSpPr txBox="1"/>
          <p:nvPr/>
        </p:nvSpPr>
        <p:spPr>
          <a:xfrm>
            <a:off x="6013653" y="3877016"/>
            <a:ext cx="1163896" cy="338554"/>
          </a:xfrm>
          <a:prstGeom prst="rect">
            <a:avLst/>
          </a:prstGeom>
          <a:noFill/>
        </p:spPr>
        <p:txBody>
          <a:bodyPr wrap="square" rtlCol="0">
            <a:spAutoFit/>
          </a:bodyPr>
          <a:lstStyle/>
          <a:p>
            <a:r>
              <a:rPr lang="en-US" sz="1600"/>
              <a:t>which are:</a:t>
            </a:r>
          </a:p>
        </p:txBody>
      </p:sp>
      <p:pic>
        <p:nvPicPr>
          <p:cNvPr id="2" name="Picture 1">
            <a:extLst>
              <a:ext uri="{FF2B5EF4-FFF2-40B4-BE49-F238E27FC236}">
                <a16:creationId xmlns:a16="http://schemas.microsoft.com/office/drawing/2014/main" id="{5D8E8140-0E25-F57B-422F-F7306540E867}"/>
              </a:ext>
            </a:extLst>
          </p:cNvPr>
          <p:cNvPicPr>
            <a:picLocks noChangeAspect="1"/>
          </p:cNvPicPr>
          <p:nvPr/>
        </p:nvPicPr>
        <p:blipFill>
          <a:blip r:embed="rId3"/>
          <a:stretch>
            <a:fillRect/>
          </a:stretch>
        </p:blipFill>
        <p:spPr>
          <a:xfrm>
            <a:off x="346589" y="1832512"/>
            <a:ext cx="4784505" cy="2389288"/>
          </a:xfrm>
          <a:prstGeom prst="rect">
            <a:avLst/>
          </a:prstGeom>
        </p:spPr>
      </p:pic>
      <p:graphicFrame>
        <p:nvGraphicFramePr>
          <p:cNvPr id="8" name="Object 7">
            <a:extLst>
              <a:ext uri="{FF2B5EF4-FFF2-40B4-BE49-F238E27FC236}">
                <a16:creationId xmlns:a16="http://schemas.microsoft.com/office/drawing/2014/main" id="{DCBE3573-6BCC-1C12-AD71-61D5A07FF208}"/>
              </a:ext>
            </a:extLst>
          </p:cNvPr>
          <p:cNvGraphicFramePr>
            <a:graphicFrameLocks noChangeAspect="1"/>
          </p:cNvGraphicFramePr>
          <p:nvPr>
            <p:extLst>
              <p:ext uri="{D42A27DB-BD31-4B8C-83A1-F6EECF244321}">
                <p14:modId xmlns:p14="http://schemas.microsoft.com/office/powerpoint/2010/main" val="2854114678"/>
              </p:ext>
            </p:extLst>
          </p:nvPr>
        </p:nvGraphicFramePr>
        <p:xfrm>
          <a:off x="374239" y="5018721"/>
          <a:ext cx="4111680" cy="424221"/>
        </p:xfrm>
        <a:graphic>
          <a:graphicData uri="http://schemas.openxmlformats.org/presentationml/2006/ole">
            <mc:AlternateContent xmlns:mc="http://schemas.openxmlformats.org/markup-compatibility/2006">
              <mc:Choice xmlns:v="urn:schemas-microsoft-com:vml" Requires="v">
                <p:oleObj name="Equation" r:id="rId4" imgW="3200400" imgH="330120" progId="Equation.DSMT4">
                  <p:embed/>
                </p:oleObj>
              </mc:Choice>
              <mc:Fallback>
                <p:oleObj name="Equation" r:id="rId4" imgW="3200400" imgH="330120" progId="Equation.DSMT4">
                  <p:embed/>
                  <p:pic>
                    <p:nvPicPr>
                      <p:cNvPr id="0" name=""/>
                      <p:cNvPicPr/>
                      <p:nvPr/>
                    </p:nvPicPr>
                    <p:blipFill>
                      <a:blip r:embed="rId5"/>
                      <a:stretch>
                        <a:fillRect/>
                      </a:stretch>
                    </p:blipFill>
                    <p:spPr>
                      <a:xfrm>
                        <a:off x="374239" y="5018721"/>
                        <a:ext cx="4111680" cy="424221"/>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84AF3D27-CBF7-CBAC-262A-72622648CFFC}"/>
              </a:ext>
            </a:extLst>
          </p:cNvPr>
          <p:cNvSpPr txBox="1"/>
          <p:nvPr/>
        </p:nvSpPr>
        <p:spPr>
          <a:xfrm>
            <a:off x="374239" y="4434824"/>
            <a:ext cx="1468696" cy="338554"/>
          </a:xfrm>
          <a:prstGeom prst="rect">
            <a:avLst/>
          </a:prstGeom>
          <a:noFill/>
        </p:spPr>
        <p:txBody>
          <a:bodyPr wrap="square" rtlCol="0">
            <a:spAutoFit/>
          </a:bodyPr>
          <a:lstStyle/>
          <a:p>
            <a:r>
              <a:rPr lang="en-US" sz="1600"/>
              <a:t>output is:</a:t>
            </a:r>
          </a:p>
        </p:txBody>
      </p:sp>
      <p:graphicFrame>
        <p:nvGraphicFramePr>
          <p:cNvPr id="10" name="Object 9">
            <a:extLst>
              <a:ext uri="{FF2B5EF4-FFF2-40B4-BE49-F238E27FC236}">
                <a16:creationId xmlns:a16="http://schemas.microsoft.com/office/drawing/2014/main" id="{85D48F1E-419C-96D6-8AE7-02B73C41F155}"/>
              </a:ext>
            </a:extLst>
          </p:cNvPr>
          <p:cNvGraphicFramePr>
            <a:graphicFrameLocks noChangeAspect="1"/>
          </p:cNvGraphicFramePr>
          <p:nvPr>
            <p:extLst>
              <p:ext uri="{D42A27DB-BD31-4B8C-83A1-F6EECF244321}">
                <p14:modId xmlns:p14="http://schemas.microsoft.com/office/powerpoint/2010/main" val="4201183982"/>
              </p:ext>
            </p:extLst>
          </p:nvPr>
        </p:nvGraphicFramePr>
        <p:xfrm>
          <a:off x="6130334" y="4352854"/>
          <a:ext cx="3919537" cy="2444750"/>
        </p:xfrm>
        <a:graphic>
          <a:graphicData uri="http://schemas.openxmlformats.org/presentationml/2006/ole">
            <mc:AlternateContent xmlns:mc="http://schemas.openxmlformats.org/markup-compatibility/2006">
              <mc:Choice xmlns:v="urn:schemas-microsoft-com:vml" Requires="v">
                <p:oleObj name="Equation" r:id="rId6" imgW="3920024" imgH="2444660" progId="Equation.DSMT4">
                  <p:embed/>
                </p:oleObj>
              </mc:Choice>
              <mc:Fallback>
                <p:oleObj name="Equation" r:id="rId6" imgW="3920024" imgH="2444660" progId="Equation.DSMT4">
                  <p:embed/>
                  <p:pic>
                    <p:nvPicPr>
                      <p:cNvPr id="0" name=""/>
                      <p:cNvPicPr/>
                      <p:nvPr/>
                    </p:nvPicPr>
                    <p:blipFill>
                      <a:blip r:embed="rId7"/>
                      <a:stretch>
                        <a:fillRect/>
                      </a:stretch>
                    </p:blipFill>
                    <p:spPr>
                      <a:xfrm>
                        <a:off x="6130334" y="4352854"/>
                        <a:ext cx="3919537" cy="2444750"/>
                      </a:xfrm>
                      <a:prstGeom prst="rect">
                        <a:avLst/>
                      </a:prstGeom>
                    </p:spPr>
                  </p:pic>
                </p:oleObj>
              </mc:Fallback>
            </mc:AlternateContent>
          </a:graphicData>
        </a:graphic>
      </p:graphicFrame>
    </p:spTree>
    <p:extLst>
      <p:ext uri="{BB962C8B-B14F-4D97-AF65-F5344CB8AC3E}">
        <p14:creationId xmlns:p14="http://schemas.microsoft.com/office/powerpoint/2010/main" val="2344152755"/>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CE30B31-4E7F-D714-1C68-D0DD47FEEA66}"/>
              </a:ext>
            </a:extLst>
          </p:cNvPr>
          <p:cNvSpPr/>
          <p:nvPr/>
        </p:nvSpPr>
        <p:spPr>
          <a:xfrm>
            <a:off x="4143449" y="247183"/>
            <a:ext cx="2351926" cy="461665"/>
          </a:xfrm>
          <a:prstGeom prst="rect">
            <a:avLst/>
          </a:prstGeom>
        </p:spPr>
        <p:txBody>
          <a:bodyPr wrap="none">
            <a:spAutoFit/>
          </a:bodyPr>
          <a:lstStyle/>
          <a:p>
            <a:r>
              <a:rPr lang="en-US" sz="2400" b="1" u="sng">
                <a:solidFill>
                  <a:srgbClr val="7030A0"/>
                </a:solidFill>
              </a:rPr>
              <a:t>sklearn: example</a:t>
            </a:r>
          </a:p>
        </p:txBody>
      </p:sp>
      <p:sp>
        <p:nvSpPr>
          <p:cNvPr id="4" name="TextBox 3">
            <a:extLst>
              <a:ext uri="{FF2B5EF4-FFF2-40B4-BE49-F238E27FC236}">
                <a16:creationId xmlns:a16="http://schemas.microsoft.com/office/drawing/2014/main" id="{374A8565-4D6E-8ACD-FE59-04425C106170}"/>
              </a:ext>
            </a:extLst>
          </p:cNvPr>
          <p:cNvSpPr txBox="1"/>
          <p:nvPr/>
        </p:nvSpPr>
        <p:spPr>
          <a:xfrm>
            <a:off x="346588" y="1058771"/>
            <a:ext cx="7116095" cy="338554"/>
          </a:xfrm>
          <a:prstGeom prst="rect">
            <a:avLst/>
          </a:prstGeom>
          <a:noFill/>
        </p:spPr>
        <p:txBody>
          <a:bodyPr wrap="square" rtlCol="0">
            <a:spAutoFit/>
          </a:bodyPr>
          <a:lstStyle/>
          <a:p>
            <a:r>
              <a:rPr lang="en-US" sz="1600"/>
              <a:t>Here’s a quick example of using a neural network for regression.</a:t>
            </a:r>
          </a:p>
        </p:txBody>
      </p:sp>
      <p:pic>
        <p:nvPicPr>
          <p:cNvPr id="6" name="Picture 5">
            <a:extLst>
              <a:ext uri="{FF2B5EF4-FFF2-40B4-BE49-F238E27FC236}">
                <a16:creationId xmlns:a16="http://schemas.microsoft.com/office/drawing/2014/main" id="{0B77E248-9EDD-38E0-46AA-3816F580E28E}"/>
              </a:ext>
            </a:extLst>
          </p:cNvPr>
          <p:cNvPicPr>
            <a:picLocks noChangeAspect="1"/>
          </p:cNvPicPr>
          <p:nvPr/>
        </p:nvPicPr>
        <p:blipFill>
          <a:blip r:embed="rId3"/>
          <a:stretch>
            <a:fillRect/>
          </a:stretch>
        </p:blipFill>
        <p:spPr>
          <a:xfrm>
            <a:off x="375469" y="1635507"/>
            <a:ext cx="7087214" cy="4884843"/>
          </a:xfrm>
          <a:prstGeom prst="rect">
            <a:avLst/>
          </a:prstGeom>
        </p:spPr>
      </p:pic>
      <p:pic>
        <p:nvPicPr>
          <p:cNvPr id="7" name="Picture 6">
            <a:extLst>
              <a:ext uri="{FF2B5EF4-FFF2-40B4-BE49-F238E27FC236}">
                <a16:creationId xmlns:a16="http://schemas.microsoft.com/office/drawing/2014/main" id="{BE46D932-8839-181B-D8A8-C6CD4CB6EC70}"/>
              </a:ext>
            </a:extLst>
          </p:cNvPr>
          <p:cNvPicPr>
            <a:picLocks noChangeAspect="1"/>
          </p:cNvPicPr>
          <p:nvPr/>
        </p:nvPicPr>
        <p:blipFill>
          <a:blip r:embed="rId4"/>
          <a:stretch>
            <a:fillRect/>
          </a:stretch>
        </p:blipFill>
        <p:spPr>
          <a:xfrm>
            <a:off x="7838015" y="3873910"/>
            <a:ext cx="4135021" cy="2909461"/>
          </a:xfrm>
          <a:prstGeom prst="rect">
            <a:avLst/>
          </a:prstGeom>
        </p:spPr>
      </p:pic>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6B4CA289-65C5-A648-DAEE-61F38E19F09B}"/>
                  </a:ext>
                </a:extLst>
              </p14:cNvPr>
              <p14:cNvContentPartPr/>
              <p14:nvPr/>
            </p14:nvContentPartPr>
            <p14:xfrm>
              <a:off x="6007575" y="5927628"/>
              <a:ext cx="975600" cy="145080"/>
            </p14:xfrm>
          </p:contentPart>
        </mc:Choice>
        <mc:Fallback xmlns="">
          <p:pic>
            <p:nvPicPr>
              <p:cNvPr id="11" name="Ink 10">
                <a:extLst>
                  <a:ext uri="{FF2B5EF4-FFF2-40B4-BE49-F238E27FC236}">
                    <a16:creationId xmlns:a16="http://schemas.microsoft.com/office/drawing/2014/main" id="{6B4CA289-65C5-A648-DAEE-61F38E19F09B}"/>
                  </a:ext>
                </a:extLst>
              </p:cNvPr>
              <p:cNvPicPr/>
              <p:nvPr/>
            </p:nvPicPr>
            <p:blipFill>
              <a:blip r:embed="rId6"/>
              <a:stretch>
                <a:fillRect/>
              </a:stretch>
            </p:blipFill>
            <p:spPr>
              <a:xfrm>
                <a:off x="5998575" y="5918988"/>
                <a:ext cx="993240" cy="162720"/>
              </a:xfrm>
              <a:prstGeom prst="rect">
                <a:avLst/>
              </a:prstGeom>
            </p:spPr>
          </p:pic>
        </mc:Fallback>
      </mc:AlternateContent>
    </p:spTree>
    <p:extLst>
      <p:ext uri="{BB962C8B-B14F-4D97-AF65-F5344CB8AC3E}">
        <p14:creationId xmlns:p14="http://schemas.microsoft.com/office/powerpoint/2010/main" val="904123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683835-35B7-5CC8-5D1F-A4538C5FE015}"/>
              </a:ext>
            </a:extLst>
          </p:cNvPr>
          <p:cNvSpPr/>
          <p:nvPr/>
        </p:nvSpPr>
        <p:spPr>
          <a:xfrm>
            <a:off x="400496" y="1235958"/>
            <a:ext cx="2436011" cy="338554"/>
          </a:xfrm>
          <a:prstGeom prst="rect">
            <a:avLst/>
          </a:prstGeom>
        </p:spPr>
        <p:txBody>
          <a:bodyPr wrap="square">
            <a:spAutoFit/>
          </a:bodyPr>
          <a:lstStyle/>
          <a:p>
            <a:r>
              <a:rPr lang="en-US" sz="1600"/>
              <a:t>here’s nbg dataframe,</a:t>
            </a:r>
          </a:p>
        </p:txBody>
      </p:sp>
      <p:sp>
        <p:nvSpPr>
          <p:cNvPr id="8" name="Rectangle 7">
            <a:extLst>
              <a:ext uri="{FF2B5EF4-FFF2-40B4-BE49-F238E27FC236}">
                <a16:creationId xmlns:a16="http://schemas.microsoft.com/office/drawing/2014/main" id="{ED5ADAD7-86EB-7A66-DDF7-B9440C45D178}"/>
              </a:ext>
            </a:extLst>
          </p:cNvPr>
          <p:cNvSpPr/>
          <p:nvPr/>
        </p:nvSpPr>
        <p:spPr>
          <a:xfrm>
            <a:off x="4373007" y="99038"/>
            <a:ext cx="2130520" cy="461665"/>
          </a:xfrm>
          <a:prstGeom prst="rect">
            <a:avLst/>
          </a:prstGeom>
        </p:spPr>
        <p:txBody>
          <a:bodyPr wrap="none">
            <a:spAutoFit/>
          </a:bodyPr>
          <a:lstStyle/>
          <a:p>
            <a:r>
              <a:rPr lang="en-US" sz="2400" b="1" u="sng">
                <a:solidFill>
                  <a:srgbClr val="7030A0"/>
                </a:solidFill>
              </a:rPr>
              <a:t>sklearn: scaling</a:t>
            </a:r>
          </a:p>
        </p:txBody>
      </p:sp>
      <p:pic>
        <p:nvPicPr>
          <p:cNvPr id="9" name="Picture 8">
            <a:extLst>
              <a:ext uri="{FF2B5EF4-FFF2-40B4-BE49-F238E27FC236}">
                <a16:creationId xmlns:a16="http://schemas.microsoft.com/office/drawing/2014/main" id="{63FC0749-18F0-108D-9119-CBE2974188E5}"/>
              </a:ext>
            </a:extLst>
          </p:cNvPr>
          <p:cNvPicPr>
            <a:picLocks noChangeAspect="1"/>
          </p:cNvPicPr>
          <p:nvPr/>
        </p:nvPicPr>
        <p:blipFill>
          <a:blip r:embed="rId3"/>
          <a:stretch>
            <a:fillRect/>
          </a:stretch>
        </p:blipFill>
        <p:spPr>
          <a:xfrm>
            <a:off x="5922872" y="2000908"/>
            <a:ext cx="5306165" cy="704948"/>
          </a:xfrm>
          <a:prstGeom prst="rect">
            <a:avLst/>
          </a:prstGeom>
        </p:spPr>
      </p:pic>
      <p:pic>
        <p:nvPicPr>
          <p:cNvPr id="10" name="Picture 9">
            <a:extLst>
              <a:ext uri="{FF2B5EF4-FFF2-40B4-BE49-F238E27FC236}">
                <a16:creationId xmlns:a16="http://schemas.microsoft.com/office/drawing/2014/main" id="{915715F1-F9FF-09D1-58C8-91BC47F8C7DA}"/>
              </a:ext>
            </a:extLst>
          </p:cNvPr>
          <p:cNvPicPr>
            <a:picLocks noChangeAspect="1"/>
          </p:cNvPicPr>
          <p:nvPr/>
        </p:nvPicPr>
        <p:blipFill>
          <a:blip r:embed="rId4"/>
          <a:stretch>
            <a:fillRect/>
          </a:stretch>
        </p:blipFill>
        <p:spPr>
          <a:xfrm>
            <a:off x="5922872" y="2980929"/>
            <a:ext cx="3524742" cy="3200847"/>
          </a:xfrm>
          <a:prstGeom prst="rect">
            <a:avLst/>
          </a:prstGeom>
        </p:spPr>
      </p:pic>
      <p:pic>
        <p:nvPicPr>
          <p:cNvPr id="6" name="Picture 5">
            <a:extLst>
              <a:ext uri="{FF2B5EF4-FFF2-40B4-BE49-F238E27FC236}">
                <a16:creationId xmlns:a16="http://schemas.microsoft.com/office/drawing/2014/main" id="{148C9732-9563-68FE-56AF-D56967A44D56}"/>
              </a:ext>
            </a:extLst>
          </p:cNvPr>
          <p:cNvPicPr>
            <a:picLocks noChangeAspect="1"/>
          </p:cNvPicPr>
          <p:nvPr/>
        </p:nvPicPr>
        <p:blipFill>
          <a:blip r:embed="rId5"/>
          <a:stretch>
            <a:fillRect/>
          </a:stretch>
        </p:blipFill>
        <p:spPr>
          <a:xfrm>
            <a:off x="488768" y="1685609"/>
            <a:ext cx="4597798" cy="2183019"/>
          </a:xfrm>
          <a:prstGeom prst="rect">
            <a:avLst/>
          </a:prstGeom>
        </p:spPr>
      </p:pic>
      <p:sp>
        <p:nvSpPr>
          <p:cNvPr id="12" name="Rectangle 11">
            <a:extLst>
              <a:ext uri="{FF2B5EF4-FFF2-40B4-BE49-F238E27FC236}">
                <a16:creationId xmlns:a16="http://schemas.microsoft.com/office/drawing/2014/main" id="{C646C575-CECF-F77A-5BF5-9698336F3492}"/>
              </a:ext>
            </a:extLst>
          </p:cNvPr>
          <p:cNvSpPr/>
          <p:nvPr/>
        </p:nvSpPr>
        <p:spPr>
          <a:xfrm>
            <a:off x="5852684" y="1235958"/>
            <a:ext cx="4672246" cy="338554"/>
          </a:xfrm>
          <a:prstGeom prst="rect">
            <a:avLst/>
          </a:prstGeom>
        </p:spPr>
        <p:txBody>
          <a:bodyPr wrap="square">
            <a:spAutoFit/>
          </a:bodyPr>
          <a:lstStyle/>
          <a:p>
            <a:r>
              <a:rPr lang="en-US" sz="1600"/>
              <a:t>and doing log transform on “Average” column.</a:t>
            </a:r>
          </a:p>
        </p:txBody>
      </p:sp>
    </p:spTree>
    <p:extLst>
      <p:ext uri="{BB962C8B-B14F-4D97-AF65-F5344CB8AC3E}">
        <p14:creationId xmlns:p14="http://schemas.microsoft.com/office/powerpoint/2010/main" val="3536812759"/>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30563" y="197452"/>
            <a:ext cx="2950295" cy="461665"/>
          </a:xfrm>
          <a:prstGeom prst="rect">
            <a:avLst/>
          </a:prstGeom>
        </p:spPr>
        <p:txBody>
          <a:bodyPr wrap="none">
            <a:spAutoFit/>
          </a:bodyPr>
          <a:lstStyle/>
          <a:p>
            <a:r>
              <a:rPr lang="en-US" sz="2400" b="1" u="sng"/>
              <a:t>sklearn: saving model</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9" y="1209049"/>
            <a:ext cx="11004736" cy="584775"/>
          </a:xfrm>
          <a:prstGeom prst="rect">
            <a:avLst/>
          </a:prstGeom>
          <a:noFill/>
        </p:spPr>
        <p:txBody>
          <a:bodyPr wrap="square" rtlCol="0">
            <a:spAutoFit/>
          </a:bodyPr>
          <a:lstStyle/>
          <a:p>
            <a:r>
              <a:rPr lang="en-US" sz="1600"/>
              <a:t>You can save the trained model to a file, which you might want to do if you want to send the model to someone so they can make predictitons from it w/o having to rerun the code to train it and all that stuff.  You’d do following, </a:t>
            </a:r>
          </a:p>
        </p:txBody>
      </p:sp>
      <p:sp>
        <p:nvSpPr>
          <p:cNvPr id="21" name="Rectangle 20">
            <a:extLst>
              <a:ext uri="{FF2B5EF4-FFF2-40B4-BE49-F238E27FC236}">
                <a16:creationId xmlns:a16="http://schemas.microsoft.com/office/drawing/2014/main" id="{340755F4-E71B-4914-983D-72096246A1B6}"/>
              </a:ext>
            </a:extLst>
          </p:cNvPr>
          <p:cNvSpPr/>
          <p:nvPr/>
        </p:nvSpPr>
        <p:spPr>
          <a:xfrm>
            <a:off x="469510" y="2303059"/>
            <a:ext cx="2991445" cy="584775"/>
          </a:xfrm>
          <a:prstGeom prst="rect">
            <a:avLst/>
          </a:prstGeom>
        </p:spPr>
        <p:txBody>
          <a:bodyPr wrap="square">
            <a:spAutoFit/>
          </a:bodyPr>
          <a:lstStyle/>
          <a:p>
            <a:r>
              <a:rPr lang="en-US" sz="1600"/>
              <a:t>with open(“file_path”, “wb”) as f:</a:t>
            </a:r>
          </a:p>
          <a:p>
            <a:r>
              <a:rPr lang="en-US" sz="1600"/>
              <a:t>     pickle.dump(model,f)</a:t>
            </a:r>
          </a:p>
        </p:txBody>
      </p:sp>
      <p:sp>
        <p:nvSpPr>
          <p:cNvPr id="9" name="TextBox 8">
            <a:extLst>
              <a:ext uri="{FF2B5EF4-FFF2-40B4-BE49-F238E27FC236}">
                <a16:creationId xmlns:a16="http://schemas.microsoft.com/office/drawing/2014/main" id="{BB0B12F5-5514-4CDD-8547-0D66306FFD7A}"/>
              </a:ext>
            </a:extLst>
          </p:cNvPr>
          <p:cNvSpPr txBox="1"/>
          <p:nvPr/>
        </p:nvSpPr>
        <p:spPr>
          <a:xfrm>
            <a:off x="469509" y="1957964"/>
            <a:ext cx="1536272" cy="338554"/>
          </a:xfrm>
          <a:prstGeom prst="rect">
            <a:avLst/>
          </a:prstGeom>
          <a:noFill/>
        </p:spPr>
        <p:txBody>
          <a:bodyPr wrap="square">
            <a:spAutoFit/>
          </a:bodyPr>
          <a:lstStyle/>
          <a:p>
            <a:r>
              <a:rPr lang="en-US" sz="1600" b="1"/>
              <a:t>import pickle</a:t>
            </a:r>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F58E042C-082C-90ED-FC8A-8EE6C91A5677}"/>
                  </a:ext>
                </a:extLst>
              </p14:cNvPr>
              <p14:cNvContentPartPr/>
              <p14:nvPr/>
            </p14:nvContentPartPr>
            <p14:xfrm>
              <a:off x="3745695" y="2595468"/>
              <a:ext cx="1462320" cy="91440"/>
            </p14:xfrm>
          </p:contentPart>
        </mc:Choice>
        <mc:Fallback xmlns="">
          <p:pic>
            <p:nvPicPr>
              <p:cNvPr id="5" name="Ink 4">
                <a:extLst>
                  <a:ext uri="{FF2B5EF4-FFF2-40B4-BE49-F238E27FC236}">
                    <a16:creationId xmlns:a16="http://schemas.microsoft.com/office/drawing/2014/main" id="{F58E042C-082C-90ED-FC8A-8EE6C91A5677}"/>
                  </a:ext>
                </a:extLst>
              </p:cNvPr>
              <p:cNvPicPr/>
              <p:nvPr/>
            </p:nvPicPr>
            <p:blipFill>
              <a:blip r:embed="rId4"/>
              <a:stretch>
                <a:fillRect/>
              </a:stretch>
            </p:blipFill>
            <p:spPr>
              <a:xfrm>
                <a:off x="3737055" y="2586468"/>
                <a:ext cx="1479960" cy="109080"/>
              </a:xfrm>
              <a:prstGeom prst="rect">
                <a:avLst/>
              </a:prstGeom>
            </p:spPr>
          </p:pic>
        </mc:Fallback>
      </mc:AlternateContent>
      <p:sp>
        <p:nvSpPr>
          <p:cNvPr id="6" name="TextBox 5">
            <a:extLst>
              <a:ext uri="{FF2B5EF4-FFF2-40B4-BE49-F238E27FC236}">
                <a16:creationId xmlns:a16="http://schemas.microsoft.com/office/drawing/2014/main" id="{75A9BE7C-4E30-630E-BA09-DC29495CFAE9}"/>
              </a:ext>
            </a:extLst>
          </p:cNvPr>
          <p:cNvSpPr txBox="1"/>
          <p:nvPr/>
        </p:nvSpPr>
        <p:spPr>
          <a:xfrm>
            <a:off x="5599473" y="2426169"/>
            <a:ext cx="5791200" cy="830997"/>
          </a:xfrm>
          <a:prstGeom prst="rect">
            <a:avLst/>
          </a:prstGeom>
          <a:noFill/>
        </p:spPr>
        <p:txBody>
          <a:bodyPr wrap="square" rtlCol="0">
            <a:spAutoFit/>
          </a:bodyPr>
          <a:lstStyle/>
          <a:p>
            <a:r>
              <a:rPr lang="en-US" sz="1600"/>
              <a:t>this creates a file at the specified path for which to </a:t>
            </a:r>
            <a:r>
              <a:rPr lang="en-US" sz="1600" u="sng"/>
              <a:t>w</a:t>
            </a:r>
            <a:r>
              <a:rPr lang="en-US" sz="1600"/>
              <a:t>rite (</a:t>
            </a:r>
            <a:r>
              <a:rPr lang="en-US" sz="1600" u="sng"/>
              <a:t>b</a:t>
            </a:r>
            <a:r>
              <a:rPr lang="en-US" sz="1600"/>
              <a:t>inary) the model into.  And in the next line it writes it.  Then you can save this file and send it to someone.  </a:t>
            </a:r>
          </a:p>
        </p:txBody>
      </p:sp>
      <p:sp>
        <p:nvSpPr>
          <p:cNvPr id="7" name="Rectangle 6">
            <a:extLst>
              <a:ext uri="{FF2B5EF4-FFF2-40B4-BE49-F238E27FC236}">
                <a16:creationId xmlns:a16="http://schemas.microsoft.com/office/drawing/2014/main" id="{CFBE6658-CB02-7B9D-84A6-491EC794208A}"/>
              </a:ext>
            </a:extLst>
          </p:cNvPr>
          <p:cNvSpPr/>
          <p:nvPr/>
        </p:nvSpPr>
        <p:spPr>
          <a:xfrm>
            <a:off x="469510" y="4570768"/>
            <a:ext cx="2884727" cy="584775"/>
          </a:xfrm>
          <a:prstGeom prst="rect">
            <a:avLst/>
          </a:prstGeom>
        </p:spPr>
        <p:txBody>
          <a:bodyPr wrap="square">
            <a:spAutoFit/>
          </a:bodyPr>
          <a:lstStyle/>
          <a:p>
            <a:r>
              <a:rPr lang="en-US" sz="1600"/>
              <a:t>with open(“file_path”, “rb”) as f:</a:t>
            </a:r>
          </a:p>
          <a:p>
            <a:r>
              <a:rPr lang="en-US" sz="1600"/>
              <a:t>     model = pickle.load(f)</a:t>
            </a:r>
          </a:p>
        </p:txBody>
      </p:sp>
      <p:sp>
        <p:nvSpPr>
          <p:cNvPr id="8" name="TextBox 7">
            <a:extLst>
              <a:ext uri="{FF2B5EF4-FFF2-40B4-BE49-F238E27FC236}">
                <a16:creationId xmlns:a16="http://schemas.microsoft.com/office/drawing/2014/main" id="{1CE4F9D7-2EB5-1143-2B81-7C0EC930E4C2}"/>
              </a:ext>
            </a:extLst>
          </p:cNvPr>
          <p:cNvSpPr txBox="1"/>
          <p:nvPr/>
        </p:nvSpPr>
        <p:spPr>
          <a:xfrm>
            <a:off x="469509" y="4225673"/>
            <a:ext cx="3557742" cy="338554"/>
          </a:xfrm>
          <a:prstGeom prst="rect">
            <a:avLst/>
          </a:prstGeom>
          <a:noFill/>
        </p:spPr>
        <p:txBody>
          <a:bodyPr wrap="square">
            <a:spAutoFit/>
          </a:bodyPr>
          <a:lstStyle/>
          <a:p>
            <a:r>
              <a:rPr lang="en-US" sz="1600" b="1"/>
              <a:t>import pickle</a:t>
            </a:r>
          </a:p>
        </p:txBody>
      </p:sp>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ABE3E0BC-392A-264D-741E-702EE8580147}"/>
                  </a:ext>
                </a:extLst>
              </p14:cNvPr>
              <p14:cNvContentPartPr/>
              <p14:nvPr/>
            </p14:nvContentPartPr>
            <p14:xfrm>
              <a:off x="3745695" y="4863177"/>
              <a:ext cx="1462320" cy="91440"/>
            </p14:xfrm>
          </p:contentPart>
        </mc:Choice>
        <mc:Fallback xmlns="">
          <p:pic>
            <p:nvPicPr>
              <p:cNvPr id="10" name="Ink 9">
                <a:extLst>
                  <a:ext uri="{FF2B5EF4-FFF2-40B4-BE49-F238E27FC236}">
                    <a16:creationId xmlns:a16="http://schemas.microsoft.com/office/drawing/2014/main" id="{ABE3E0BC-392A-264D-741E-702EE8580147}"/>
                  </a:ext>
                </a:extLst>
              </p:cNvPr>
              <p:cNvPicPr/>
              <p:nvPr/>
            </p:nvPicPr>
            <p:blipFill>
              <a:blip r:embed="rId6"/>
              <a:stretch>
                <a:fillRect/>
              </a:stretch>
            </p:blipFill>
            <p:spPr>
              <a:xfrm>
                <a:off x="3736695" y="4854212"/>
                <a:ext cx="1479960" cy="109011"/>
              </a:xfrm>
              <a:prstGeom prst="rect">
                <a:avLst/>
              </a:prstGeom>
            </p:spPr>
          </p:pic>
        </mc:Fallback>
      </mc:AlternateContent>
      <p:sp>
        <p:nvSpPr>
          <p:cNvPr id="11" name="TextBox 10">
            <a:extLst>
              <a:ext uri="{FF2B5EF4-FFF2-40B4-BE49-F238E27FC236}">
                <a16:creationId xmlns:a16="http://schemas.microsoft.com/office/drawing/2014/main" id="{8B1DA41F-BCD3-0531-C73E-227CC5BB2F0D}"/>
              </a:ext>
            </a:extLst>
          </p:cNvPr>
          <p:cNvSpPr txBox="1"/>
          <p:nvPr/>
        </p:nvSpPr>
        <p:spPr>
          <a:xfrm>
            <a:off x="5461821" y="4660519"/>
            <a:ext cx="5791200" cy="830997"/>
          </a:xfrm>
          <a:prstGeom prst="rect">
            <a:avLst/>
          </a:prstGeom>
          <a:noFill/>
        </p:spPr>
        <p:txBody>
          <a:bodyPr wrap="square" rtlCol="0">
            <a:spAutoFit/>
          </a:bodyPr>
          <a:lstStyle/>
          <a:p>
            <a:r>
              <a:rPr lang="en-US" sz="1600"/>
              <a:t>this imports the file at the specified path from which to </a:t>
            </a:r>
            <a:r>
              <a:rPr lang="en-US" sz="1600" u="sng"/>
              <a:t>r</a:t>
            </a:r>
            <a:r>
              <a:rPr lang="en-US" sz="1600"/>
              <a:t>ead (</a:t>
            </a:r>
            <a:r>
              <a:rPr lang="en-US" sz="1600" u="sng"/>
              <a:t>b</a:t>
            </a:r>
            <a:r>
              <a:rPr lang="en-US" sz="1600"/>
              <a:t>inary) the model into.  And in the next line it reads it.  Then you do stuff with it.</a:t>
            </a:r>
          </a:p>
        </p:txBody>
      </p:sp>
      <p:sp>
        <p:nvSpPr>
          <p:cNvPr id="12" name="TextBox 11">
            <a:extLst>
              <a:ext uri="{FF2B5EF4-FFF2-40B4-BE49-F238E27FC236}">
                <a16:creationId xmlns:a16="http://schemas.microsoft.com/office/drawing/2014/main" id="{5C9FAF7A-4728-BB10-ACF3-E5E5CAAC3E4D}"/>
              </a:ext>
            </a:extLst>
          </p:cNvPr>
          <p:cNvSpPr txBox="1"/>
          <p:nvPr/>
        </p:nvSpPr>
        <p:spPr>
          <a:xfrm>
            <a:off x="469510" y="3733230"/>
            <a:ext cx="3138930" cy="338554"/>
          </a:xfrm>
          <a:prstGeom prst="rect">
            <a:avLst/>
          </a:prstGeom>
          <a:noFill/>
        </p:spPr>
        <p:txBody>
          <a:bodyPr wrap="square" rtlCol="0">
            <a:spAutoFit/>
          </a:bodyPr>
          <a:lstStyle/>
          <a:p>
            <a:r>
              <a:rPr lang="en-US" sz="1600"/>
              <a:t>Then to use it from that saved file:</a:t>
            </a:r>
          </a:p>
        </p:txBody>
      </p:sp>
      <p:sp>
        <p:nvSpPr>
          <p:cNvPr id="13" name="TextBox 12">
            <a:extLst>
              <a:ext uri="{FF2B5EF4-FFF2-40B4-BE49-F238E27FC236}">
                <a16:creationId xmlns:a16="http://schemas.microsoft.com/office/drawing/2014/main" id="{316B1545-DDDD-8847-9A7C-AC47E20CF318}"/>
              </a:ext>
            </a:extLst>
          </p:cNvPr>
          <p:cNvSpPr txBox="1"/>
          <p:nvPr/>
        </p:nvSpPr>
        <p:spPr>
          <a:xfrm>
            <a:off x="469509" y="5977415"/>
            <a:ext cx="6177097" cy="338554"/>
          </a:xfrm>
          <a:prstGeom prst="rect">
            <a:avLst/>
          </a:prstGeom>
          <a:noFill/>
        </p:spPr>
        <p:txBody>
          <a:bodyPr wrap="square" rtlCol="0">
            <a:spAutoFit/>
          </a:bodyPr>
          <a:lstStyle/>
          <a:p>
            <a:r>
              <a:rPr lang="en-US" sz="1600"/>
              <a:t>Then can make predictions, like model.predict(X_test), etc.  </a:t>
            </a:r>
          </a:p>
        </p:txBody>
      </p:sp>
      <p:pic>
        <p:nvPicPr>
          <p:cNvPr id="15" name="Picture 14">
            <a:extLst>
              <a:ext uri="{FF2B5EF4-FFF2-40B4-BE49-F238E27FC236}">
                <a16:creationId xmlns:a16="http://schemas.microsoft.com/office/drawing/2014/main" id="{3CBC0D35-570B-9F3B-7448-08E312BF12EA}"/>
              </a:ext>
            </a:extLst>
          </p:cNvPr>
          <p:cNvPicPr>
            <a:picLocks noChangeAspect="1"/>
          </p:cNvPicPr>
          <p:nvPr/>
        </p:nvPicPr>
        <p:blipFill>
          <a:blip r:embed="rId7"/>
          <a:stretch>
            <a:fillRect/>
          </a:stretch>
        </p:blipFill>
        <p:spPr>
          <a:xfrm>
            <a:off x="8691717" y="3181328"/>
            <a:ext cx="2049958" cy="495343"/>
          </a:xfrm>
          <a:prstGeom prst="rect">
            <a:avLst/>
          </a:prstGeom>
        </p:spPr>
      </p:pic>
      <p:pic>
        <p:nvPicPr>
          <p:cNvPr id="16" name="Picture 15">
            <a:extLst>
              <a:ext uri="{FF2B5EF4-FFF2-40B4-BE49-F238E27FC236}">
                <a16:creationId xmlns:a16="http://schemas.microsoft.com/office/drawing/2014/main" id="{5A1185D9-0D2C-ECFE-0025-046F79D1AB8C}"/>
              </a:ext>
            </a:extLst>
          </p:cNvPr>
          <p:cNvPicPr>
            <a:picLocks noChangeAspect="1"/>
          </p:cNvPicPr>
          <p:nvPr/>
        </p:nvPicPr>
        <p:blipFill>
          <a:blip r:embed="rId8"/>
          <a:stretch>
            <a:fillRect/>
          </a:stretch>
        </p:blipFill>
        <p:spPr>
          <a:xfrm>
            <a:off x="8879516" y="5484093"/>
            <a:ext cx="2019475" cy="617273"/>
          </a:xfrm>
          <a:prstGeom prst="rect">
            <a:avLst/>
          </a:prstGeom>
        </p:spPr>
      </p:pic>
    </p:spTree>
    <p:extLst>
      <p:ext uri="{BB962C8B-B14F-4D97-AF65-F5344CB8AC3E}">
        <p14:creationId xmlns:p14="http://schemas.microsoft.com/office/powerpoint/2010/main" val="3135809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3B6E6-1FBF-3DE0-D589-CAC92358940C}"/>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02C3949-1ACD-31B8-56AE-0BE5061BC369}"/>
              </a:ext>
            </a:extLst>
          </p:cNvPr>
          <p:cNvSpPr/>
          <p:nvPr/>
        </p:nvSpPr>
        <p:spPr>
          <a:xfrm>
            <a:off x="4391388" y="107366"/>
            <a:ext cx="3148747" cy="461665"/>
          </a:xfrm>
          <a:prstGeom prst="rect">
            <a:avLst/>
          </a:prstGeom>
        </p:spPr>
        <p:txBody>
          <a:bodyPr wrap="none">
            <a:spAutoFit/>
          </a:bodyPr>
          <a:lstStyle/>
          <a:p>
            <a:r>
              <a:rPr lang="en-US" sz="2400" b="1" u="sng">
                <a:solidFill>
                  <a:srgbClr val="7030A0"/>
                </a:solidFill>
              </a:rPr>
              <a:t>sklearn: label-encoding</a:t>
            </a:r>
          </a:p>
        </p:txBody>
      </p:sp>
      <p:sp>
        <p:nvSpPr>
          <p:cNvPr id="4" name="Rectangle 3">
            <a:extLst>
              <a:ext uri="{FF2B5EF4-FFF2-40B4-BE49-F238E27FC236}">
                <a16:creationId xmlns:a16="http://schemas.microsoft.com/office/drawing/2014/main" id="{5ECFCA94-0767-7098-2B52-E435C62633DA}"/>
              </a:ext>
            </a:extLst>
          </p:cNvPr>
          <p:cNvSpPr/>
          <p:nvPr/>
        </p:nvSpPr>
        <p:spPr>
          <a:xfrm>
            <a:off x="409827" y="2438947"/>
            <a:ext cx="2466723" cy="338554"/>
          </a:xfrm>
          <a:prstGeom prst="rect">
            <a:avLst/>
          </a:prstGeom>
        </p:spPr>
        <p:txBody>
          <a:bodyPr wrap="square">
            <a:spAutoFit/>
          </a:bodyPr>
          <a:lstStyle/>
          <a:p>
            <a:r>
              <a:rPr lang="en-US" sz="1600"/>
              <a:t>encoder = LabelEncoder( )</a:t>
            </a:r>
          </a:p>
        </p:txBody>
      </p:sp>
      <p:sp>
        <p:nvSpPr>
          <p:cNvPr id="7" name="TextBox 6">
            <a:extLst>
              <a:ext uri="{FF2B5EF4-FFF2-40B4-BE49-F238E27FC236}">
                <a16:creationId xmlns:a16="http://schemas.microsoft.com/office/drawing/2014/main" id="{1364A276-B546-A7BB-936E-F21B1EF4C6F1}"/>
              </a:ext>
            </a:extLst>
          </p:cNvPr>
          <p:cNvSpPr txBox="1"/>
          <p:nvPr/>
        </p:nvSpPr>
        <p:spPr>
          <a:xfrm>
            <a:off x="376242" y="1997910"/>
            <a:ext cx="5110158" cy="338554"/>
          </a:xfrm>
          <a:prstGeom prst="rect">
            <a:avLst/>
          </a:prstGeom>
          <a:noFill/>
        </p:spPr>
        <p:txBody>
          <a:bodyPr wrap="square">
            <a:spAutoFit/>
          </a:bodyPr>
          <a:lstStyle/>
          <a:p>
            <a:r>
              <a:rPr lang="en-US" sz="1600" b="1"/>
              <a:t>from sklearn.preprocessing import LabelEncoder</a:t>
            </a:r>
          </a:p>
        </p:txBody>
      </p:sp>
      <p:sp>
        <p:nvSpPr>
          <p:cNvPr id="11" name="TextBox 10">
            <a:extLst>
              <a:ext uri="{FF2B5EF4-FFF2-40B4-BE49-F238E27FC236}">
                <a16:creationId xmlns:a16="http://schemas.microsoft.com/office/drawing/2014/main" id="{AEBEE998-803A-20DB-EDC7-349F0D4FE7AA}"/>
              </a:ext>
            </a:extLst>
          </p:cNvPr>
          <p:cNvSpPr txBox="1"/>
          <p:nvPr/>
        </p:nvSpPr>
        <p:spPr>
          <a:xfrm>
            <a:off x="376242" y="1106819"/>
            <a:ext cx="10026287" cy="338554"/>
          </a:xfrm>
          <a:prstGeom prst="rect">
            <a:avLst/>
          </a:prstGeom>
          <a:noFill/>
        </p:spPr>
        <p:txBody>
          <a:bodyPr wrap="square" rtlCol="0">
            <a:spAutoFit/>
          </a:bodyPr>
          <a:lstStyle/>
          <a:p>
            <a:r>
              <a:rPr lang="en-US" sz="1600"/>
              <a:t>Here’s how to label encode categorical features in sklearn.</a:t>
            </a:r>
          </a:p>
        </p:txBody>
      </p:sp>
      <p:sp>
        <p:nvSpPr>
          <p:cNvPr id="5" name="Rectangle 4">
            <a:extLst>
              <a:ext uri="{FF2B5EF4-FFF2-40B4-BE49-F238E27FC236}">
                <a16:creationId xmlns:a16="http://schemas.microsoft.com/office/drawing/2014/main" id="{FFF89E0C-846F-C180-7C8A-E516FD681FD9}"/>
              </a:ext>
            </a:extLst>
          </p:cNvPr>
          <p:cNvSpPr/>
          <p:nvPr/>
        </p:nvSpPr>
        <p:spPr>
          <a:xfrm>
            <a:off x="376242" y="3261740"/>
            <a:ext cx="3690934" cy="338554"/>
          </a:xfrm>
          <a:prstGeom prst="rect">
            <a:avLst/>
          </a:prstGeom>
        </p:spPr>
        <p:txBody>
          <a:bodyPr wrap="square">
            <a:spAutoFit/>
          </a:bodyPr>
          <a:lstStyle/>
          <a:p>
            <a:r>
              <a:rPr lang="en-US" sz="1600"/>
              <a:t>labels = encoder.fit_transform(X_train)</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03DEF410-7696-3D8A-8C85-857DDAA2CFDD}"/>
                  </a:ext>
                </a:extLst>
              </p14:cNvPr>
              <p14:cNvContentPartPr/>
              <p14:nvPr/>
            </p14:nvContentPartPr>
            <p14:xfrm>
              <a:off x="3030957" y="2555271"/>
              <a:ext cx="629280" cy="51120"/>
            </p14:xfrm>
          </p:contentPart>
        </mc:Choice>
        <mc:Fallback xmlns="">
          <p:pic>
            <p:nvPicPr>
              <p:cNvPr id="8" name="Ink 7">
                <a:extLst>
                  <a:ext uri="{FF2B5EF4-FFF2-40B4-BE49-F238E27FC236}">
                    <a16:creationId xmlns:a16="http://schemas.microsoft.com/office/drawing/2014/main" id="{03DEF410-7696-3D8A-8C85-857DDAA2CFDD}"/>
                  </a:ext>
                </a:extLst>
              </p:cNvPr>
              <p:cNvPicPr/>
              <p:nvPr/>
            </p:nvPicPr>
            <p:blipFill>
              <a:blip r:embed="rId4"/>
              <a:stretch>
                <a:fillRect/>
              </a:stretch>
            </p:blipFill>
            <p:spPr>
              <a:xfrm>
                <a:off x="3024837" y="2549151"/>
                <a:ext cx="64152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86F41551-74E9-1BBC-1E0D-80F9E7A7C21B}"/>
                  </a:ext>
                </a:extLst>
              </p14:cNvPr>
              <p14:cNvContentPartPr/>
              <p14:nvPr/>
            </p14:nvContentPartPr>
            <p14:xfrm>
              <a:off x="4067176" y="3431282"/>
              <a:ext cx="631080" cy="40680"/>
            </p14:xfrm>
          </p:contentPart>
        </mc:Choice>
        <mc:Fallback xmlns="">
          <p:pic>
            <p:nvPicPr>
              <p:cNvPr id="9" name="Ink 8">
                <a:extLst>
                  <a:ext uri="{FF2B5EF4-FFF2-40B4-BE49-F238E27FC236}">
                    <a16:creationId xmlns:a16="http://schemas.microsoft.com/office/drawing/2014/main" id="{86F41551-74E9-1BBC-1E0D-80F9E7A7C21B}"/>
                  </a:ext>
                </a:extLst>
              </p:cNvPr>
              <p:cNvPicPr/>
              <p:nvPr/>
            </p:nvPicPr>
            <p:blipFill>
              <a:blip r:embed="rId6"/>
              <a:stretch>
                <a:fillRect/>
              </a:stretch>
            </p:blipFill>
            <p:spPr>
              <a:xfrm>
                <a:off x="4061056" y="3425162"/>
                <a:ext cx="643320" cy="52920"/>
              </a:xfrm>
              <a:prstGeom prst="rect">
                <a:avLst/>
              </a:prstGeom>
            </p:spPr>
          </p:pic>
        </mc:Fallback>
      </mc:AlternateContent>
      <p:sp>
        <p:nvSpPr>
          <p:cNvPr id="10" name="Rectangle 9">
            <a:extLst>
              <a:ext uri="{FF2B5EF4-FFF2-40B4-BE49-F238E27FC236}">
                <a16:creationId xmlns:a16="http://schemas.microsoft.com/office/drawing/2014/main" id="{33C23F58-F89D-C9E8-7556-F6E1A31F971C}"/>
              </a:ext>
            </a:extLst>
          </p:cNvPr>
          <p:cNvSpPr/>
          <p:nvPr/>
        </p:nvSpPr>
        <p:spPr>
          <a:xfrm>
            <a:off x="3934633" y="2442614"/>
            <a:ext cx="4957881" cy="307777"/>
          </a:xfrm>
          <a:prstGeom prst="rect">
            <a:avLst/>
          </a:prstGeom>
        </p:spPr>
        <p:txBody>
          <a:bodyPr wrap="square">
            <a:spAutoFit/>
          </a:bodyPr>
          <a:lstStyle/>
          <a:p>
            <a:r>
              <a:rPr lang="en-US" sz="1400"/>
              <a:t>this creates an encoder object.  </a:t>
            </a:r>
          </a:p>
        </p:txBody>
      </p:sp>
      <p:sp>
        <p:nvSpPr>
          <p:cNvPr id="13" name="Rectangle 12">
            <a:extLst>
              <a:ext uri="{FF2B5EF4-FFF2-40B4-BE49-F238E27FC236}">
                <a16:creationId xmlns:a16="http://schemas.microsoft.com/office/drawing/2014/main" id="{5A15988C-D1A2-F0D9-0E8B-BDD1589118AE}"/>
              </a:ext>
            </a:extLst>
          </p:cNvPr>
          <p:cNvSpPr/>
          <p:nvPr/>
        </p:nvSpPr>
        <p:spPr>
          <a:xfrm>
            <a:off x="4879414" y="3261740"/>
            <a:ext cx="6936344" cy="523220"/>
          </a:xfrm>
          <a:prstGeom prst="rect">
            <a:avLst/>
          </a:prstGeom>
        </p:spPr>
        <p:txBody>
          <a:bodyPr wrap="square">
            <a:spAutoFit/>
          </a:bodyPr>
          <a:lstStyle/>
          <a:p>
            <a:r>
              <a:rPr lang="en-US" sz="1400"/>
              <a:t>I think X_train must be an array of purely categorical columns?  And I guess it’s looking for the categorical labels in the columns.  And it will replace them with numbers: 0, 1, 2, 3, etc.</a:t>
            </a:r>
          </a:p>
        </p:txBody>
      </p:sp>
      <p:sp>
        <p:nvSpPr>
          <p:cNvPr id="14" name="Rectangle 13">
            <a:extLst>
              <a:ext uri="{FF2B5EF4-FFF2-40B4-BE49-F238E27FC236}">
                <a16:creationId xmlns:a16="http://schemas.microsoft.com/office/drawing/2014/main" id="{BB492021-C85E-09BE-23D1-7052D0A67D8C}"/>
              </a:ext>
            </a:extLst>
          </p:cNvPr>
          <p:cNvSpPr/>
          <p:nvPr/>
        </p:nvSpPr>
        <p:spPr>
          <a:xfrm>
            <a:off x="376243" y="4152874"/>
            <a:ext cx="3186108" cy="338554"/>
          </a:xfrm>
          <a:prstGeom prst="rect">
            <a:avLst/>
          </a:prstGeom>
        </p:spPr>
        <p:txBody>
          <a:bodyPr wrap="square">
            <a:spAutoFit/>
          </a:bodyPr>
          <a:lstStyle/>
          <a:p>
            <a:r>
              <a:rPr lang="en-US" sz="1600"/>
              <a:t>labels = encoder.transform(X_test)</a:t>
            </a:r>
          </a:p>
        </p:txBody>
      </p:sp>
      <mc:AlternateContent xmlns:mc="http://schemas.openxmlformats.org/markup-compatibility/2006" xmlns:p14="http://schemas.microsoft.com/office/powerpoint/2010/main">
        <mc:Choice Requires="p14">
          <p:contentPart p14:bwMode="auto" r:id="rId7">
            <p14:nvContentPartPr>
              <p14:cNvPr id="15" name="Ink 14">
                <a:extLst>
                  <a:ext uri="{FF2B5EF4-FFF2-40B4-BE49-F238E27FC236}">
                    <a16:creationId xmlns:a16="http://schemas.microsoft.com/office/drawing/2014/main" id="{963F1868-062A-A3EE-FB9B-613277996355}"/>
                  </a:ext>
                </a:extLst>
              </p14:cNvPr>
              <p14:cNvContentPartPr/>
              <p14:nvPr/>
            </p14:nvContentPartPr>
            <p14:xfrm>
              <a:off x="3660237" y="4322151"/>
              <a:ext cx="631080" cy="40680"/>
            </p14:xfrm>
          </p:contentPart>
        </mc:Choice>
        <mc:Fallback xmlns="">
          <p:pic>
            <p:nvPicPr>
              <p:cNvPr id="15" name="Ink 14">
                <a:extLst>
                  <a:ext uri="{FF2B5EF4-FFF2-40B4-BE49-F238E27FC236}">
                    <a16:creationId xmlns:a16="http://schemas.microsoft.com/office/drawing/2014/main" id="{963F1868-062A-A3EE-FB9B-613277996355}"/>
                  </a:ext>
                </a:extLst>
              </p:cNvPr>
              <p:cNvPicPr/>
              <p:nvPr/>
            </p:nvPicPr>
            <p:blipFill>
              <a:blip r:embed="rId6"/>
              <a:stretch>
                <a:fillRect/>
              </a:stretch>
            </p:blipFill>
            <p:spPr>
              <a:xfrm>
                <a:off x="3654117" y="4316031"/>
                <a:ext cx="643320" cy="52920"/>
              </a:xfrm>
              <a:prstGeom prst="rect">
                <a:avLst/>
              </a:prstGeom>
            </p:spPr>
          </p:pic>
        </mc:Fallback>
      </mc:AlternateContent>
      <p:sp>
        <p:nvSpPr>
          <p:cNvPr id="16" name="Rectangle 15">
            <a:extLst>
              <a:ext uri="{FF2B5EF4-FFF2-40B4-BE49-F238E27FC236}">
                <a16:creationId xmlns:a16="http://schemas.microsoft.com/office/drawing/2014/main" id="{23E59211-0A67-1F71-C197-14A79BB0167A}"/>
              </a:ext>
            </a:extLst>
          </p:cNvPr>
          <p:cNvSpPr/>
          <p:nvPr/>
        </p:nvSpPr>
        <p:spPr>
          <a:xfrm>
            <a:off x="4546616" y="4159199"/>
            <a:ext cx="6558612" cy="954107"/>
          </a:xfrm>
          <a:prstGeom prst="rect">
            <a:avLst/>
          </a:prstGeom>
        </p:spPr>
        <p:txBody>
          <a:bodyPr wrap="square">
            <a:spAutoFit/>
          </a:bodyPr>
          <a:lstStyle/>
          <a:p>
            <a:r>
              <a:rPr lang="en-US" sz="1400"/>
              <a:t>this applies the label-encoding of the labels found in the previous step to the columns in X_test, in this step.  Imigh be that X_test has some labels that X_train doesn’t.  So might want to use stratified data splitting.   This X_test, and the previous X_train could be the same.  labels is some weird numerical object thing.  </a:t>
            </a:r>
          </a:p>
        </p:txBody>
      </p:sp>
      <p:sp>
        <p:nvSpPr>
          <p:cNvPr id="17" name="Rectangle 16">
            <a:extLst>
              <a:ext uri="{FF2B5EF4-FFF2-40B4-BE49-F238E27FC236}">
                <a16:creationId xmlns:a16="http://schemas.microsoft.com/office/drawing/2014/main" id="{6997545E-9D35-697D-DC89-0B4E4D849F5C}"/>
              </a:ext>
            </a:extLst>
          </p:cNvPr>
          <p:cNvSpPr/>
          <p:nvPr/>
        </p:nvSpPr>
        <p:spPr>
          <a:xfrm>
            <a:off x="376243" y="5551330"/>
            <a:ext cx="3690933" cy="338554"/>
          </a:xfrm>
          <a:prstGeom prst="rect">
            <a:avLst/>
          </a:prstGeom>
        </p:spPr>
        <p:txBody>
          <a:bodyPr wrap="square">
            <a:spAutoFit/>
          </a:bodyPr>
          <a:lstStyle/>
          <a:p>
            <a:r>
              <a:rPr lang="en-US" sz="1600"/>
              <a:t>categories = encoder.inverse_transform(X)</a:t>
            </a:r>
          </a:p>
        </p:txBody>
      </p:sp>
      <mc:AlternateContent xmlns:mc="http://schemas.openxmlformats.org/markup-compatibility/2006" xmlns:p14="http://schemas.microsoft.com/office/powerpoint/2010/main">
        <mc:Choice Requires="p14">
          <p:contentPart p14:bwMode="auto" r:id="rId8">
            <p14:nvContentPartPr>
              <p14:cNvPr id="18" name="Ink 17">
                <a:extLst>
                  <a:ext uri="{FF2B5EF4-FFF2-40B4-BE49-F238E27FC236}">
                    <a16:creationId xmlns:a16="http://schemas.microsoft.com/office/drawing/2014/main" id="{97F67674-92DA-8D8E-BFA8-F44B0E493B8F}"/>
                  </a:ext>
                </a:extLst>
              </p14:cNvPr>
              <p14:cNvContentPartPr/>
              <p14:nvPr/>
            </p14:nvContentPartPr>
            <p14:xfrm>
              <a:off x="4391388" y="5706016"/>
              <a:ext cx="631080" cy="40680"/>
            </p14:xfrm>
          </p:contentPart>
        </mc:Choice>
        <mc:Fallback xmlns="">
          <p:pic>
            <p:nvPicPr>
              <p:cNvPr id="18" name="Ink 17">
                <a:extLst>
                  <a:ext uri="{FF2B5EF4-FFF2-40B4-BE49-F238E27FC236}">
                    <a16:creationId xmlns:a16="http://schemas.microsoft.com/office/drawing/2014/main" id="{97F67674-92DA-8D8E-BFA8-F44B0E493B8F}"/>
                  </a:ext>
                </a:extLst>
              </p:cNvPr>
              <p:cNvPicPr/>
              <p:nvPr/>
            </p:nvPicPr>
            <p:blipFill>
              <a:blip r:embed="rId6"/>
              <a:stretch>
                <a:fillRect/>
              </a:stretch>
            </p:blipFill>
            <p:spPr>
              <a:xfrm>
                <a:off x="4385268" y="5699896"/>
                <a:ext cx="643320" cy="52920"/>
              </a:xfrm>
              <a:prstGeom prst="rect">
                <a:avLst/>
              </a:prstGeom>
            </p:spPr>
          </p:pic>
        </mc:Fallback>
      </mc:AlternateContent>
      <p:sp>
        <p:nvSpPr>
          <p:cNvPr id="19" name="Rectangle 18">
            <a:extLst>
              <a:ext uri="{FF2B5EF4-FFF2-40B4-BE49-F238E27FC236}">
                <a16:creationId xmlns:a16="http://schemas.microsoft.com/office/drawing/2014/main" id="{906FAED0-BB74-C92C-80A0-3A997EC317A0}"/>
              </a:ext>
            </a:extLst>
          </p:cNvPr>
          <p:cNvSpPr/>
          <p:nvPr/>
        </p:nvSpPr>
        <p:spPr>
          <a:xfrm>
            <a:off x="5196686" y="5552127"/>
            <a:ext cx="4366414" cy="307777"/>
          </a:xfrm>
          <a:prstGeom prst="rect">
            <a:avLst/>
          </a:prstGeom>
        </p:spPr>
        <p:txBody>
          <a:bodyPr wrap="square">
            <a:spAutoFit/>
          </a:bodyPr>
          <a:lstStyle/>
          <a:p>
            <a:r>
              <a:rPr lang="en-US" sz="1400"/>
              <a:t>does the inverse transform on a label encoded X.</a:t>
            </a:r>
          </a:p>
        </p:txBody>
      </p:sp>
    </p:spTree>
    <p:extLst>
      <p:ext uri="{BB962C8B-B14F-4D97-AF65-F5344CB8AC3E}">
        <p14:creationId xmlns:p14="http://schemas.microsoft.com/office/powerpoint/2010/main" val="38349114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67D5A15-4044-0DD9-A88B-616ED73E7269}"/>
              </a:ext>
            </a:extLst>
          </p:cNvPr>
          <p:cNvSpPr/>
          <p:nvPr/>
        </p:nvSpPr>
        <p:spPr>
          <a:xfrm>
            <a:off x="401368" y="2413247"/>
            <a:ext cx="11459057" cy="584775"/>
          </a:xfrm>
          <a:prstGeom prst="rect">
            <a:avLst/>
          </a:prstGeom>
        </p:spPr>
        <p:txBody>
          <a:bodyPr wrap="square">
            <a:spAutoFit/>
          </a:bodyPr>
          <a:lstStyle/>
          <a:p>
            <a:r>
              <a:rPr lang="en-US" sz="1600"/>
              <a:t>maxabs.fit_transform(X_train)		returns X_train with all row vectors scaled by its max absolute value element: x_i </a:t>
            </a:r>
            <a:r>
              <a:rPr lang="en-US" sz="1600">
                <a:sym typeface="Wingdings" panose="05000000000000000000" pitchFamily="2" charset="2"/>
              </a:rPr>
              <a:t></a:t>
            </a:r>
          </a:p>
          <a:p>
            <a:r>
              <a:rPr lang="en-US" sz="1600">
                <a:sym typeface="Wingdings" panose="05000000000000000000" pitchFamily="2" charset="2"/>
              </a:rPr>
              <a:t>				x_i/max(abs(x_ij)).  Thus all elements of the row will lie somewhere between [-1, 1].  </a:t>
            </a:r>
            <a:endParaRPr lang="en-US" sz="1600"/>
          </a:p>
        </p:txBody>
      </p:sp>
      <p:sp>
        <p:nvSpPr>
          <p:cNvPr id="4" name="Rectangle 3">
            <a:extLst>
              <a:ext uri="{FF2B5EF4-FFF2-40B4-BE49-F238E27FC236}">
                <a16:creationId xmlns:a16="http://schemas.microsoft.com/office/drawing/2014/main" id="{73683835-35B7-5CC8-5D1F-A4538C5FE015}"/>
              </a:ext>
            </a:extLst>
          </p:cNvPr>
          <p:cNvSpPr/>
          <p:nvPr/>
        </p:nvSpPr>
        <p:spPr>
          <a:xfrm>
            <a:off x="401368" y="1751737"/>
            <a:ext cx="10285681" cy="338554"/>
          </a:xfrm>
          <a:prstGeom prst="rect">
            <a:avLst/>
          </a:prstGeom>
        </p:spPr>
        <p:txBody>
          <a:bodyPr wrap="square">
            <a:spAutoFit/>
          </a:bodyPr>
          <a:lstStyle/>
          <a:p>
            <a:r>
              <a:rPr lang="en-US" sz="1600"/>
              <a:t>maxabs = MaxAbsScaler()		creates scaler object with which you can scale data.</a:t>
            </a:r>
          </a:p>
        </p:txBody>
      </p:sp>
      <p:sp>
        <p:nvSpPr>
          <p:cNvPr id="7" name="TextBox 6">
            <a:extLst>
              <a:ext uri="{FF2B5EF4-FFF2-40B4-BE49-F238E27FC236}">
                <a16:creationId xmlns:a16="http://schemas.microsoft.com/office/drawing/2014/main" id="{4D2BA9AA-F9E6-4589-AB9B-0843798D4067}"/>
              </a:ext>
            </a:extLst>
          </p:cNvPr>
          <p:cNvSpPr txBox="1"/>
          <p:nvPr/>
        </p:nvSpPr>
        <p:spPr>
          <a:xfrm>
            <a:off x="367784" y="1428781"/>
            <a:ext cx="4436787" cy="338554"/>
          </a:xfrm>
          <a:prstGeom prst="rect">
            <a:avLst/>
          </a:prstGeom>
          <a:noFill/>
        </p:spPr>
        <p:txBody>
          <a:bodyPr wrap="square">
            <a:spAutoFit/>
          </a:bodyPr>
          <a:lstStyle/>
          <a:p>
            <a:r>
              <a:rPr lang="en-US" sz="1600" b="1"/>
              <a:t>from sklearn.preprocessing import MaxAbsScaler</a:t>
            </a:r>
          </a:p>
        </p:txBody>
      </p:sp>
      <p:sp>
        <p:nvSpPr>
          <p:cNvPr id="11" name="TextBox 10">
            <a:extLst>
              <a:ext uri="{FF2B5EF4-FFF2-40B4-BE49-F238E27FC236}">
                <a16:creationId xmlns:a16="http://schemas.microsoft.com/office/drawing/2014/main" id="{0EE6005F-8C0B-140D-4FE3-A68331C8C2D3}"/>
              </a:ext>
            </a:extLst>
          </p:cNvPr>
          <p:cNvSpPr txBox="1"/>
          <p:nvPr/>
        </p:nvSpPr>
        <p:spPr>
          <a:xfrm>
            <a:off x="376242" y="949926"/>
            <a:ext cx="6909461" cy="338554"/>
          </a:xfrm>
          <a:prstGeom prst="rect">
            <a:avLst/>
          </a:prstGeom>
          <a:noFill/>
        </p:spPr>
        <p:txBody>
          <a:bodyPr wrap="square" rtlCol="0">
            <a:spAutoFit/>
          </a:bodyPr>
          <a:lstStyle/>
          <a:p>
            <a:r>
              <a:rPr lang="en-US" sz="1600"/>
              <a:t>This guy is a little different,</a:t>
            </a:r>
          </a:p>
        </p:txBody>
      </p:sp>
      <p:sp>
        <p:nvSpPr>
          <p:cNvPr id="5" name="Rectangle 4">
            <a:extLst>
              <a:ext uri="{FF2B5EF4-FFF2-40B4-BE49-F238E27FC236}">
                <a16:creationId xmlns:a16="http://schemas.microsoft.com/office/drawing/2014/main" id="{565B47EA-DB0D-95C6-908E-E9B43705DBA8}"/>
              </a:ext>
            </a:extLst>
          </p:cNvPr>
          <p:cNvSpPr/>
          <p:nvPr/>
        </p:nvSpPr>
        <p:spPr>
          <a:xfrm>
            <a:off x="401369" y="3261967"/>
            <a:ext cx="11123882" cy="584775"/>
          </a:xfrm>
          <a:prstGeom prst="rect">
            <a:avLst/>
          </a:prstGeom>
        </p:spPr>
        <p:txBody>
          <a:bodyPr wrap="square">
            <a:spAutoFit/>
          </a:bodyPr>
          <a:lstStyle/>
          <a:p>
            <a:r>
              <a:rPr lang="en-US" sz="1600"/>
              <a:t>maxabs.transform(X_test)		returns X_test normalized according to the normalizer fit to X_train.  X_train and X_test</a:t>
            </a:r>
          </a:p>
          <a:p>
            <a:r>
              <a:rPr lang="en-US" sz="1600"/>
              <a:t>				</a:t>
            </a:r>
            <a:r>
              <a:rPr lang="en-US" sz="1600" i="1"/>
              <a:t>can</a:t>
            </a:r>
            <a:r>
              <a:rPr lang="en-US" sz="1600"/>
              <a:t> be same. </a:t>
            </a:r>
          </a:p>
        </p:txBody>
      </p:sp>
      <p:sp>
        <p:nvSpPr>
          <p:cNvPr id="6" name="Rectangle 5">
            <a:extLst>
              <a:ext uri="{FF2B5EF4-FFF2-40B4-BE49-F238E27FC236}">
                <a16:creationId xmlns:a16="http://schemas.microsoft.com/office/drawing/2014/main" id="{2FE8F831-EB93-635D-6BEF-7E0E619725B6}"/>
              </a:ext>
            </a:extLst>
          </p:cNvPr>
          <p:cNvSpPr/>
          <p:nvPr/>
        </p:nvSpPr>
        <p:spPr>
          <a:xfrm>
            <a:off x="4373007" y="99038"/>
            <a:ext cx="2130520" cy="461665"/>
          </a:xfrm>
          <a:prstGeom prst="rect">
            <a:avLst/>
          </a:prstGeom>
        </p:spPr>
        <p:txBody>
          <a:bodyPr wrap="none">
            <a:spAutoFit/>
          </a:bodyPr>
          <a:lstStyle/>
          <a:p>
            <a:r>
              <a:rPr lang="en-US" sz="2400" b="1" u="sng">
                <a:solidFill>
                  <a:srgbClr val="7030A0"/>
                </a:solidFill>
              </a:rPr>
              <a:t>sklearn: scaling</a:t>
            </a:r>
          </a:p>
        </p:txBody>
      </p:sp>
      <p:sp>
        <p:nvSpPr>
          <p:cNvPr id="3" name="TextBox 2">
            <a:extLst>
              <a:ext uri="{FF2B5EF4-FFF2-40B4-BE49-F238E27FC236}">
                <a16:creationId xmlns:a16="http://schemas.microsoft.com/office/drawing/2014/main" id="{BBC8B0A6-A680-2330-123A-305081FB2477}"/>
              </a:ext>
            </a:extLst>
          </p:cNvPr>
          <p:cNvSpPr txBox="1"/>
          <p:nvPr/>
        </p:nvSpPr>
        <p:spPr>
          <a:xfrm>
            <a:off x="9112329" y="5579203"/>
            <a:ext cx="2521909" cy="1077218"/>
          </a:xfrm>
          <a:prstGeom prst="rect">
            <a:avLst/>
          </a:prstGeom>
          <a:solidFill>
            <a:srgbClr val="FFCCCC"/>
          </a:solidFill>
        </p:spPr>
        <p:txBody>
          <a:bodyPr wrap="square" rtlCol="0">
            <a:spAutoFit/>
          </a:bodyPr>
          <a:lstStyle/>
          <a:p>
            <a:r>
              <a:rPr lang="en-US" sz="1600"/>
              <a:t>note whatever scaling you fit to X_train should be applied to X_test.  Shouldn’t have two different scalings.</a:t>
            </a:r>
          </a:p>
        </p:txBody>
      </p:sp>
    </p:spTree>
    <p:extLst>
      <p:ext uri="{BB962C8B-B14F-4D97-AF65-F5344CB8AC3E}">
        <p14:creationId xmlns:p14="http://schemas.microsoft.com/office/powerpoint/2010/main" val="33933562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67D5A15-4044-0DD9-A88B-616ED73E7269}"/>
              </a:ext>
            </a:extLst>
          </p:cNvPr>
          <p:cNvSpPr/>
          <p:nvPr/>
        </p:nvSpPr>
        <p:spPr>
          <a:xfrm>
            <a:off x="401368" y="2239592"/>
            <a:ext cx="11459057" cy="584775"/>
          </a:xfrm>
          <a:prstGeom prst="rect">
            <a:avLst/>
          </a:prstGeom>
        </p:spPr>
        <p:txBody>
          <a:bodyPr wrap="square">
            <a:spAutoFit/>
          </a:bodyPr>
          <a:lstStyle/>
          <a:p>
            <a:r>
              <a:rPr lang="en-US" sz="1600"/>
              <a:t>normalizer.fit_transform(X_train)		returns X_train with all row vectors normalized (L2 norm is default).  Returns a numpy array</a:t>
            </a:r>
          </a:p>
          <a:p>
            <a:r>
              <a:rPr lang="en-US" sz="1600"/>
              <a:t>				thing.</a:t>
            </a:r>
          </a:p>
        </p:txBody>
      </p:sp>
      <p:sp>
        <p:nvSpPr>
          <p:cNvPr id="4" name="Rectangle 3">
            <a:extLst>
              <a:ext uri="{FF2B5EF4-FFF2-40B4-BE49-F238E27FC236}">
                <a16:creationId xmlns:a16="http://schemas.microsoft.com/office/drawing/2014/main" id="{73683835-35B7-5CC8-5D1F-A4538C5FE015}"/>
              </a:ext>
            </a:extLst>
          </p:cNvPr>
          <p:cNvSpPr/>
          <p:nvPr/>
        </p:nvSpPr>
        <p:spPr>
          <a:xfrm>
            <a:off x="401368" y="1751737"/>
            <a:ext cx="10285681" cy="338554"/>
          </a:xfrm>
          <a:prstGeom prst="rect">
            <a:avLst/>
          </a:prstGeom>
        </p:spPr>
        <p:txBody>
          <a:bodyPr wrap="square">
            <a:spAutoFit/>
          </a:bodyPr>
          <a:lstStyle/>
          <a:p>
            <a:r>
              <a:rPr lang="en-US" sz="1600"/>
              <a:t>normalizer = Normalizer()		creates normalizer object with which you can normalize data.</a:t>
            </a:r>
          </a:p>
        </p:txBody>
      </p:sp>
      <p:sp>
        <p:nvSpPr>
          <p:cNvPr id="7" name="TextBox 6">
            <a:extLst>
              <a:ext uri="{FF2B5EF4-FFF2-40B4-BE49-F238E27FC236}">
                <a16:creationId xmlns:a16="http://schemas.microsoft.com/office/drawing/2014/main" id="{4D2BA9AA-F9E6-4589-AB9B-0843798D4067}"/>
              </a:ext>
            </a:extLst>
          </p:cNvPr>
          <p:cNvSpPr txBox="1"/>
          <p:nvPr/>
        </p:nvSpPr>
        <p:spPr>
          <a:xfrm>
            <a:off x="367784" y="1428781"/>
            <a:ext cx="4436787" cy="338554"/>
          </a:xfrm>
          <a:prstGeom prst="rect">
            <a:avLst/>
          </a:prstGeom>
          <a:noFill/>
        </p:spPr>
        <p:txBody>
          <a:bodyPr wrap="square">
            <a:spAutoFit/>
          </a:bodyPr>
          <a:lstStyle/>
          <a:p>
            <a:r>
              <a:rPr lang="en-US" sz="1600" b="1"/>
              <a:t>from sklearn.preprocessing import Normalizer</a:t>
            </a:r>
          </a:p>
        </p:txBody>
      </p:sp>
      <p:sp>
        <p:nvSpPr>
          <p:cNvPr id="11" name="TextBox 10">
            <a:extLst>
              <a:ext uri="{FF2B5EF4-FFF2-40B4-BE49-F238E27FC236}">
                <a16:creationId xmlns:a16="http://schemas.microsoft.com/office/drawing/2014/main" id="{0EE6005F-8C0B-140D-4FE3-A68331C8C2D3}"/>
              </a:ext>
            </a:extLst>
          </p:cNvPr>
          <p:cNvSpPr txBox="1"/>
          <p:nvPr/>
        </p:nvSpPr>
        <p:spPr>
          <a:xfrm>
            <a:off x="376242" y="949926"/>
            <a:ext cx="6909461" cy="338554"/>
          </a:xfrm>
          <a:prstGeom prst="rect">
            <a:avLst/>
          </a:prstGeom>
          <a:noFill/>
        </p:spPr>
        <p:txBody>
          <a:bodyPr wrap="square" rtlCol="0">
            <a:spAutoFit/>
          </a:bodyPr>
          <a:lstStyle/>
          <a:p>
            <a:r>
              <a:rPr lang="en-US" sz="1600"/>
              <a:t>This guy is a little different,</a:t>
            </a:r>
          </a:p>
        </p:txBody>
      </p:sp>
      <p:sp>
        <p:nvSpPr>
          <p:cNvPr id="5" name="Rectangle 4">
            <a:extLst>
              <a:ext uri="{FF2B5EF4-FFF2-40B4-BE49-F238E27FC236}">
                <a16:creationId xmlns:a16="http://schemas.microsoft.com/office/drawing/2014/main" id="{565B47EA-DB0D-95C6-908E-E9B43705DBA8}"/>
              </a:ext>
            </a:extLst>
          </p:cNvPr>
          <p:cNvSpPr/>
          <p:nvPr/>
        </p:nvSpPr>
        <p:spPr>
          <a:xfrm>
            <a:off x="401368" y="2983537"/>
            <a:ext cx="11685857" cy="584775"/>
          </a:xfrm>
          <a:prstGeom prst="rect">
            <a:avLst/>
          </a:prstGeom>
        </p:spPr>
        <p:txBody>
          <a:bodyPr wrap="square">
            <a:spAutoFit/>
          </a:bodyPr>
          <a:lstStyle/>
          <a:p>
            <a:r>
              <a:rPr lang="en-US" sz="1600"/>
              <a:t>normalizer.transform(X_test)		returns X_test normalized according to the normalizer fit to X_train.  X_train and X_test </a:t>
            </a:r>
            <a:r>
              <a:rPr lang="en-US" sz="1600" i="1"/>
              <a:t>can</a:t>
            </a:r>
            <a:r>
              <a:rPr lang="en-US" sz="1600"/>
              <a:t> be</a:t>
            </a:r>
          </a:p>
          <a:p>
            <a:r>
              <a:rPr lang="en-US" sz="1600"/>
              <a:t>				same. </a:t>
            </a:r>
          </a:p>
        </p:txBody>
      </p:sp>
      <p:sp>
        <p:nvSpPr>
          <p:cNvPr id="6" name="Rectangle 5">
            <a:extLst>
              <a:ext uri="{FF2B5EF4-FFF2-40B4-BE49-F238E27FC236}">
                <a16:creationId xmlns:a16="http://schemas.microsoft.com/office/drawing/2014/main" id="{3005FBB4-EF7E-CF1C-A66B-08CC2AE385AC}"/>
              </a:ext>
            </a:extLst>
          </p:cNvPr>
          <p:cNvSpPr/>
          <p:nvPr/>
        </p:nvSpPr>
        <p:spPr>
          <a:xfrm>
            <a:off x="401368" y="3727482"/>
            <a:ext cx="11280559" cy="584775"/>
          </a:xfrm>
          <a:prstGeom prst="rect">
            <a:avLst/>
          </a:prstGeom>
        </p:spPr>
        <p:txBody>
          <a:bodyPr wrap="square">
            <a:spAutoFit/>
          </a:bodyPr>
          <a:lstStyle/>
          <a:p>
            <a:r>
              <a:rPr lang="en-US" sz="1600"/>
              <a:t>X[1].dot(X[2])			returns X[1] dotted into X[2].  I presume X has been normalized.  In fact you can do</a:t>
            </a:r>
          </a:p>
          <a:p>
            <a:r>
              <a:rPr lang="en-US" sz="1600"/>
              <a:t>				X[a:b].dot(X[2]), say, and it will return an array of all the vectors in X[a:b] dotted into X[2].</a:t>
            </a:r>
          </a:p>
        </p:txBody>
      </p:sp>
      <p:sp>
        <p:nvSpPr>
          <p:cNvPr id="8" name="Rectangle 7">
            <a:extLst>
              <a:ext uri="{FF2B5EF4-FFF2-40B4-BE49-F238E27FC236}">
                <a16:creationId xmlns:a16="http://schemas.microsoft.com/office/drawing/2014/main" id="{8416E168-C5D5-461F-CD8F-54817BCB4ED0}"/>
              </a:ext>
            </a:extLst>
          </p:cNvPr>
          <p:cNvSpPr/>
          <p:nvPr/>
        </p:nvSpPr>
        <p:spPr>
          <a:xfrm>
            <a:off x="4373007" y="99038"/>
            <a:ext cx="2130520" cy="461665"/>
          </a:xfrm>
          <a:prstGeom prst="rect">
            <a:avLst/>
          </a:prstGeom>
        </p:spPr>
        <p:txBody>
          <a:bodyPr wrap="none">
            <a:spAutoFit/>
          </a:bodyPr>
          <a:lstStyle/>
          <a:p>
            <a:r>
              <a:rPr lang="en-US" sz="2400" b="1" u="sng">
                <a:solidFill>
                  <a:srgbClr val="7030A0"/>
                </a:solidFill>
              </a:rPr>
              <a:t>sklearn: scaling</a:t>
            </a:r>
          </a:p>
        </p:txBody>
      </p:sp>
      <p:sp>
        <p:nvSpPr>
          <p:cNvPr id="3" name="TextBox 2">
            <a:extLst>
              <a:ext uri="{FF2B5EF4-FFF2-40B4-BE49-F238E27FC236}">
                <a16:creationId xmlns:a16="http://schemas.microsoft.com/office/drawing/2014/main" id="{D5AE3BD0-1796-C9EA-9E9B-075C48EB16E9}"/>
              </a:ext>
            </a:extLst>
          </p:cNvPr>
          <p:cNvSpPr txBox="1"/>
          <p:nvPr/>
        </p:nvSpPr>
        <p:spPr>
          <a:xfrm>
            <a:off x="9112329" y="5579203"/>
            <a:ext cx="2521909" cy="1077218"/>
          </a:xfrm>
          <a:prstGeom prst="rect">
            <a:avLst/>
          </a:prstGeom>
          <a:solidFill>
            <a:srgbClr val="FFCCCC"/>
          </a:solidFill>
        </p:spPr>
        <p:txBody>
          <a:bodyPr wrap="square" rtlCol="0">
            <a:spAutoFit/>
          </a:bodyPr>
          <a:lstStyle/>
          <a:p>
            <a:r>
              <a:rPr lang="en-US" sz="1600"/>
              <a:t>note whatever scaling you fit to X_train should be applied to X_test.  Shouldn’t have two different scalings.</a:t>
            </a:r>
          </a:p>
        </p:txBody>
      </p:sp>
    </p:spTree>
    <p:extLst>
      <p:ext uri="{BB962C8B-B14F-4D97-AF65-F5344CB8AC3E}">
        <p14:creationId xmlns:p14="http://schemas.microsoft.com/office/powerpoint/2010/main" val="5821389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BD134-75D9-2F78-AB8F-EC5E91D85545}"/>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366B7988-D9CE-AD78-2615-1A1783C82780}"/>
              </a:ext>
            </a:extLst>
          </p:cNvPr>
          <p:cNvSpPr/>
          <p:nvPr/>
        </p:nvSpPr>
        <p:spPr>
          <a:xfrm>
            <a:off x="4373007" y="99038"/>
            <a:ext cx="2130520" cy="461665"/>
          </a:xfrm>
          <a:prstGeom prst="rect">
            <a:avLst/>
          </a:prstGeom>
        </p:spPr>
        <p:txBody>
          <a:bodyPr wrap="none">
            <a:spAutoFit/>
          </a:bodyPr>
          <a:lstStyle/>
          <a:p>
            <a:r>
              <a:rPr lang="en-US" sz="2400" b="1" u="sng">
                <a:solidFill>
                  <a:srgbClr val="7030A0"/>
                </a:solidFill>
              </a:rPr>
              <a:t>sklearn: scaling</a:t>
            </a:r>
          </a:p>
        </p:txBody>
      </p:sp>
      <p:sp>
        <p:nvSpPr>
          <p:cNvPr id="3" name="Rectangle 2">
            <a:extLst>
              <a:ext uri="{FF2B5EF4-FFF2-40B4-BE49-F238E27FC236}">
                <a16:creationId xmlns:a16="http://schemas.microsoft.com/office/drawing/2014/main" id="{7BC281BB-6BEE-9368-291B-2889709E4784}"/>
              </a:ext>
            </a:extLst>
          </p:cNvPr>
          <p:cNvSpPr/>
          <p:nvPr/>
        </p:nvSpPr>
        <p:spPr>
          <a:xfrm>
            <a:off x="387327" y="2030490"/>
            <a:ext cx="11557023" cy="584775"/>
          </a:xfrm>
          <a:prstGeom prst="rect">
            <a:avLst/>
          </a:prstGeom>
        </p:spPr>
        <p:txBody>
          <a:bodyPr wrap="square">
            <a:spAutoFit/>
          </a:bodyPr>
          <a:lstStyle/>
          <a:p>
            <a:r>
              <a:rPr lang="en-US" sz="1600"/>
              <a:t>ft = FunctionTransformer(func)		creates function transformer object with which you can apply a function, func, to columns of</a:t>
            </a:r>
          </a:p>
          <a:p>
            <a:r>
              <a:rPr lang="en-US" sz="1600"/>
              <a:t>				data.  The default func is the identity function.</a:t>
            </a:r>
          </a:p>
        </p:txBody>
      </p:sp>
      <p:sp>
        <p:nvSpPr>
          <p:cNvPr id="9" name="TextBox 8">
            <a:extLst>
              <a:ext uri="{FF2B5EF4-FFF2-40B4-BE49-F238E27FC236}">
                <a16:creationId xmlns:a16="http://schemas.microsoft.com/office/drawing/2014/main" id="{2735B111-B0DC-6A4E-D8CD-11AA330C979F}"/>
              </a:ext>
            </a:extLst>
          </p:cNvPr>
          <p:cNvSpPr txBox="1"/>
          <p:nvPr/>
        </p:nvSpPr>
        <p:spPr>
          <a:xfrm>
            <a:off x="353744" y="1458188"/>
            <a:ext cx="5104082" cy="338554"/>
          </a:xfrm>
          <a:prstGeom prst="rect">
            <a:avLst/>
          </a:prstGeom>
          <a:noFill/>
        </p:spPr>
        <p:txBody>
          <a:bodyPr wrap="square">
            <a:spAutoFit/>
          </a:bodyPr>
          <a:lstStyle/>
          <a:p>
            <a:r>
              <a:rPr lang="en-US" sz="1600" b="1"/>
              <a:t>from sklearn.preprocessing import FunctionTransformer</a:t>
            </a:r>
          </a:p>
        </p:txBody>
      </p:sp>
      <p:sp>
        <p:nvSpPr>
          <p:cNvPr id="10" name="TextBox 9">
            <a:extLst>
              <a:ext uri="{FF2B5EF4-FFF2-40B4-BE49-F238E27FC236}">
                <a16:creationId xmlns:a16="http://schemas.microsoft.com/office/drawing/2014/main" id="{7217D4FB-FB08-0CAC-F34C-65BC3D7D8119}"/>
              </a:ext>
            </a:extLst>
          </p:cNvPr>
          <p:cNvSpPr txBox="1"/>
          <p:nvPr/>
        </p:nvSpPr>
        <p:spPr>
          <a:xfrm>
            <a:off x="387327" y="1001040"/>
            <a:ext cx="2222523" cy="338554"/>
          </a:xfrm>
          <a:prstGeom prst="rect">
            <a:avLst/>
          </a:prstGeom>
          <a:noFill/>
        </p:spPr>
        <p:txBody>
          <a:bodyPr wrap="square" rtlCol="0">
            <a:spAutoFit/>
          </a:bodyPr>
          <a:lstStyle/>
          <a:p>
            <a:r>
              <a:rPr lang="en-US" sz="1600"/>
              <a:t>and one more, </a:t>
            </a:r>
          </a:p>
        </p:txBody>
      </p:sp>
      <p:sp>
        <p:nvSpPr>
          <p:cNvPr id="12" name="Rectangle 11">
            <a:extLst>
              <a:ext uri="{FF2B5EF4-FFF2-40B4-BE49-F238E27FC236}">
                <a16:creationId xmlns:a16="http://schemas.microsoft.com/office/drawing/2014/main" id="{F22D90FA-7E7F-722E-7C5E-63D51DDA65E5}"/>
              </a:ext>
            </a:extLst>
          </p:cNvPr>
          <p:cNvSpPr/>
          <p:nvPr/>
        </p:nvSpPr>
        <p:spPr>
          <a:xfrm>
            <a:off x="387327" y="3217556"/>
            <a:ext cx="6965973" cy="338554"/>
          </a:xfrm>
          <a:prstGeom prst="rect">
            <a:avLst/>
          </a:prstGeom>
        </p:spPr>
        <p:txBody>
          <a:bodyPr wrap="square">
            <a:spAutoFit/>
          </a:bodyPr>
          <a:lstStyle/>
          <a:p>
            <a:r>
              <a:rPr lang="en-US" sz="1600"/>
              <a:t>ft.transform(X)		returns X, with func applied to its columns.</a:t>
            </a:r>
          </a:p>
        </p:txBody>
      </p:sp>
      <p:sp>
        <p:nvSpPr>
          <p:cNvPr id="2" name="TextBox 1">
            <a:extLst>
              <a:ext uri="{FF2B5EF4-FFF2-40B4-BE49-F238E27FC236}">
                <a16:creationId xmlns:a16="http://schemas.microsoft.com/office/drawing/2014/main" id="{A1CC4DB9-7A1C-3E29-BADE-282A3A0CDB6B}"/>
              </a:ext>
            </a:extLst>
          </p:cNvPr>
          <p:cNvSpPr txBox="1"/>
          <p:nvPr/>
        </p:nvSpPr>
        <p:spPr>
          <a:xfrm>
            <a:off x="9112329" y="5579203"/>
            <a:ext cx="2521909" cy="1077218"/>
          </a:xfrm>
          <a:prstGeom prst="rect">
            <a:avLst/>
          </a:prstGeom>
          <a:solidFill>
            <a:srgbClr val="FFCCCC"/>
          </a:solidFill>
        </p:spPr>
        <p:txBody>
          <a:bodyPr wrap="square" rtlCol="0">
            <a:spAutoFit/>
          </a:bodyPr>
          <a:lstStyle/>
          <a:p>
            <a:r>
              <a:rPr lang="en-US" sz="1600"/>
              <a:t>note whatever scaling you fit to X_train should be applied to X_test.  Shouldn’t have two different scalings.</a:t>
            </a:r>
          </a:p>
        </p:txBody>
      </p:sp>
    </p:spTree>
    <p:extLst>
      <p:ext uri="{BB962C8B-B14F-4D97-AF65-F5344CB8AC3E}">
        <p14:creationId xmlns:p14="http://schemas.microsoft.com/office/powerpoint/2010/main" val="4148978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479070-0240-979C-BA84-A914232B14A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53DE5FBC-3188-D278-8D06-C32EBA679F85}"/>
              </a:ext>
            </a:extLst>
          </p:cNvPr>
          <p:cNvSpPr/>
          <p:nvPr/>
        </p:nvSpPr>
        <p:spPr>
          <a:xfrm>
            <a:off x="4553982" y="177753"/>
            <a:ext cx="2351926" cy="461665"/>
          </a:xfrm>
          <a:prstGeom prst="rect">
            <a:avLst/>
          </a:prstGeom>
        </p:spPr>
        <p:txBody>
          <a:bodyPr wrap="none">
            <a:spAutoFit/>
          </a:bodyPr>
          <a:lstStyle/>
          <a:p>
            <a:r>
              <a:rPr lang="en-US" sz="2400" b="1" u="sng">
                <a:solidFill>
                  <a:srgbClr val="7030A0"/>
                </a:solidFill>
              </a:rPr>
              <a:t>sklearn: example</a:t>
            </a:r>
          </a:p>
        </p:txBody>
      </p:sp>
      <p:sp>
        <p:nvSpPr>
          <p:cNvPr id="11" name="TextBox 10">
            <a:extLst>
              <a:ext uri="{FF2B5EF4-FFF2-40B4-BE49-F238E27FC236}">
                <a16:creationId xmlns:a16="http://schemas.microsoft.com/office/drawing/2014/main" id="{87CD90FE-5D3F-58C2-E2E0-DB3602F1C1F7}"/>
              </a:ext>
            </a:extLst>
          </p:cNvPr>
          <p:cNvSpPr txBox="1"/>
          <p:nvPr/>
        </p:nvSpPr>
        <p:spPr>
          <a:xfrm>
            <a:off x="405693" y="1945648"/>
            <a:ext cx="2508663" cy="830997"/>
          </a:xfrm>
          <a:prstGeom prst="rect">
            <a:avLst/>
          </a:prstGeom>
          <a:noFill/>
        </p:spPr>
        <p:txBody>
          <a:bodyPr wrap="square" rtlCol="0">
            <a:spAutoFit/>
          </a:bodyPr>
          <a:lstStyle/>
          <a:p>
            <a:r>
              <a:rPr lang="en-US" sz="1600"/>
              <a:t>Here’s an example of the Normalizer guy.  So here’s a 2D array of values.</a:t>
            </a:r>
          </a:p>
        </p:txBody>
      </p:sp>
      <p:pic>
        <p:nvPicPr>
          <p:cNvPr id="4" name="Picture 3">
            <a:extLst>
              <a:ext uri="{FF2B5EF4-FFF2-40B4-BE49-F238E27FC236}">
                <a16:creationId xmlns:a16="http://schemas.microsoft.com/office/drawing/2014/main" id="{C9C77306-417F-89C1-D920-992CA6BA9171}"/>
              </a:ext>
            </a:extLst>
          </p:cNvPr>
          <p:cNvPicPr>
            <a:picLocks noChangeAspect="1"/>
          </p:cNvPicPr>
          <p:nvPr/>
        </p:nvPicPr>
        <p:blipFill>
          <a:blip r:embed="rId3"/>
          <a:stretch>
            <a:fillRect/>
          </a:stretch>
        </p:blipFill>
        <p:spPr>
          <a:xfrm>
            <a:off x="3267075" y="1945648"/>
            <a:ext cx="1646063" cy="2507197"/>
          </a:xfrm>
          <a:prstGeom prst="rect">
            <a:avLst/>
          </a:prstGeom>
        </p:spPr>
      </p:pic>
      <p:sp>
        <p:nvSpPr>
          <p:cNvPr id="5" name="TextBox 4">
            <a:extLst>
              <a:ext uri="{FF2B5EF4-FFF2-40B4-BE49-F238E27FC236}">
                <a16:creationId xmlns:a16="http://schemas.microsoft.com/office/drawing/2014/main" id="{DE3C827F-A219-F55A-1198-56A7B01C29EA}"/>
              </a:ext>
            </a:extLst>
          </p:cNvPr>
          <p:cNvSpPr txBox="1"/>
          <p:nvPr/>
        </p:nvSpPr>
        <p:spPr>
          <a:xfrm>
            <a:off x="6096000" y="1828277"/>
            <a:ext cx="3365913" cy="338554"/>
          </a:xfrm>
          <a:prstGeom prst="rect">
            <a:avLst/>
          </a:prstGeom>
          <a:noFill/>
        </p:spPr>
        <p:txBody>
          <a:bodyPr wrap="square" rtlCol="0">
            <a:spAutoFit/>
          </a:bodyPr>
          <a:lstStyle/>
          <a:p>
            <a:r>
              <a:rPr lang="en-US" sz="1600"/>
              <a:t>and  now normalizing the rows,</a:t>
            </a:r>
          </a:p>
        </p:txBody>
      </p:sp>
      <p:pic>
        <p:nvPicPr>
          <p:cNvPr id="7" name="Picture 6">
            <a:extLst>
              <a:ext uri="{FF2B5EF4-FFF2-40B4-BE49-F238E27FC236}">
                <a16:creationId xmlns:a16="http://schemas.microsoft.com/office/drawing/2014/main" id="{A27ABF77-0E04-3FA5-E66B-B7DEF946DB57}"/>
              </a:ext>
            </a:extLst>
          </p:cNvPr>
          <p:cNvPicPr>
            <a:picLocks noChangeAspect="1"/>
          </p:cNvPicPr>
          <p:nvPr/>
        </p:nvPicPr>
        <p:blipFill>
          <a:blip r:embed="rId4"/>
          <a:stretch>
            <a:fillRect/>
          </a:stretch>
        </p:blipFill>
        <p:spPr>
          <a:xfrm>
            <a:off x="6200481" y="2280579"/>
            <a:ext cx="3101609" cy="807790"/>
          </a:xfrm>
          <a:prstGeom prst="rect">
            <a:avLst/>
          </a:prstGeom>
        </p:spPr>
      </p:pic>
      <p:pic>
        <p:nvPicPr>
          <p:cNvPr id="8" name="Picture 7">
            <a:extLst>
              <a:ext uri="{FF2B5EF4-FFF2-40B4-BE49-F238E27FC236}">
                <a16:creationId xmlns:a16="http://schemas.microsoft.com/office/drawing/2014/main" id="{BB13098F-FD88-A4DC-95F8-DC6C6A216DEC}"/>
              </a:ext>
            </a:extLst>
          </p:cNvPr>
          <p:cNvPicPr>
            <a:picLocks noChangeAspect="1"/>
          </p:cNvPicPr>
          <p:nvPr/>
        </p:nvPicPr>
        <p:blipFill>
          <a:blip r:embed="rId5"/>
          <a:stretch>
            <a:fillRect/>
          </a:stretch>
        </p:blipFill>
        <p:spPr>
          <a:xfrm>
            <a:off x="9699967" y="1824183"/>
            <a:ext cx="1638442" cy="2522439"/>
          </a:xfrm>
          <a:prstGeom prst="rect">
            <a:avLst/>
          </a:prstGeom>
        </p:spPr>
      </p:pic>
    </p:spTree>
    <p:extLst>
      <p:ext uri="{BB962C8B-B14F-4D97-AF65-F5344CB8AC3E}">
        <p14:creationId xmlns:p14="http://schemas.microsoft.com/office/powerpoint/2010/main" val="27911205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E710A-BE3A-0D03-CB3E-4A42C652269C}"/>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CC93ADC-6CC3-D409-3897-28DFA73DD114}"/>
              </a:ext>
            </a:extLst>
          </p:cNvPr>
          <p:cNvSpPr/>
          <p:nvPr/>
        </p:nvSpPr>
        <p:spPr>
          <a:xfrm>
            <a:off x="3472033" y="200955"/>
            <a:ext cx="4028732" cy="461665"/>
          </a:xfrm>
          <a:prstGeom prst="rect">
            <a:avLst/>
          </a:prstGeom>
        </p:spPr>
        <p:txBody>
          <a:bodyPr wrap="none">
            <a:spAutoFit/>
          </a:bodyPr>
          <a:lstStyle/>
          <a:p>
            <a:r>
              <a:rPr lang="en-US" sz="2400" b="1" u="sng">
                <a:solidFill>
                  <a:srgbClr val="7030A0"/>
                </a:solidFill>
              </a:rPr>
              <a:t>sklearn: variance thresholding</a:t>
            </a:r>
          </a:p>
        </p:txBody>
      </p:sp>
      <p:sp>
        <p:nvSpPr>
          <p:cNvPr id="4" name="Rectangle 3">
            <a:extLst>
              <a:ext uri="{FF2B5EF4-FFF2-40B4-BE49-F238E27FC236}">
                <a16:creationId xmlns:a16="http://schemas.microsoft.com/office/drawing/2014/main" id="{20D3A1A7-B3C6-F132-3D06-194E816341F8}"/>
              </a:ext>
            </a:extLst>
          </p:cNvPr>
          <p:cNvSpPr/>
          <p:nvPr/>
        </p:nvSpPr>
        <p:spPr>
          <a:xfrm>
            <a:off x="409826" y="2484447"/>
            <a:ext cx="3023656" cy="338554"/>
          </a:xfrm>
          <a:prstGeom prst="rect">
            <a:avLst/>
          </a:prstGeom>
        </p:spPr>
        <p:txBody>
          <a:bodyPr wrap="square">
            <a:spAutoFit/>
          </a:bodyPr>
          <a:lstStyle/>
          <a:p>
            <a:r>
              <a:rPr lang="en-US" sz="1600"/>
              <a:t>selector = VarianceThreshold(var)</a:t>
            </a:r>
          </a:p>
        </p:txBody>
      </p:sp>
      <p:sp>
        <p:nvSpPr>
          <p:cNvPr id="7" name="TextBox 6">
            <a:extLst>
              <a:ext uri="{FF2B5EF4-FFF2-40B4-BE49-F238E27FC236}">
                <a16:creationId xmlns:a16="http://schemas.microsoft.com/office/drawing/2014/main" id="{A0D1011C-21DB-7E9F-C8CA-2D61B1931EF3}"/>
              </a:ext>
            </a:extLst>
          </p:cNvPr>
          <p:cNvSpPr txBox="1"/>
          <p:nvPr/>
        </p:nvSpPr>
        <p:spPr>
          <a:xfrm>
            <a:off x="376241" y="2043410"/>
            <a:ext cx="5110158" cy="338554"/>
          </a:xfrm>
          <a:prstGeom prst="rect">
            <a:avLst/>
          </a:prstGeom>
          <a:noFill/>
        </p:spPr>
        <p:txBody>
          <a:bodyPr wrap="square">
            <a:spAutoFit/>
          </a:bodyPr>
          <a:lstStyle/>
          <a:p>
            <a:r>
              <a:rPr lang="en-US" sz="1600" b="1"/>
              <a:t>from sklearn.feature_selection import VarianceThreshold</a:t>
            </a:r>
          </a:p>
        </p:txBody>
      </p:sp>
      <p:sp>
        <p:nvSpPr>
          <p:cNvPr id="11" name="TextBox 10">
            <a:extLst>
              <a:ext uri="{FF2B5EF4-FFF2-40B4-BE49-F238E27FC236}">
                <a16:creationId xmlns:a16="http://schemas.microsoft.com/office/drawing/2014/main" id="{5C536D77-9793-A058-D4C3-7F8BAD0E3B78}"/>
              </a:ext>
            </a:extLst>
          </p:cNvPr>
          <p:cNvSpPr txBox="1"/>
          <p:nvPr/>
        </p:nvSpPr>
        <p:spPr>
          <a:xfrm>
            <a:off x="376241" y="1080731"/>
            <a:ext cx="11176660" cy="584775"/>
          </a:xfrm>
          <a:prstGeom prst="rect">
            <a:avLst/>
          </a:prstGeom>
          <a:noFill/>
        </p:spPr>
        <p:txBody>
          <a:bodyPr wrap="square" rtlCol="0">
            <a:spAutoFit/>
          </a:bodyPr>
          <a:lstStyle/>
          <a:p>
            <a:r>
              <a:rPr lang="en-US" sz="1600"/>
              <a:t>In some circumstances, we will be able to associate low-variance columns with being low-informational.  In this case, we might want to set a threshold to drop such low variance columns.  Can do that here.  </a:t>
            </a:r>
          </a:p>
        </p:txBody>
      </p:sp>
      <p:sp>
        <p:nvSpPr>
          <p:cNvPr id="5" name="Rectangle 4">
            <a:extLst>
              <a:ext uri="{FF2B5EF4-FFF2-40B4-BE49-F238E27FC236}">
                <a16:creationId xmlns:a16="http://schemas.microsoft.com/office/drawing/2014/main" id="{D5ED47DF-2AE0-CD19-9B00-648AD13904FE}"/>
              </a:ext>
            </a:extLst>
          </p:cNvPr>
          <p:cNvSpPr/>
          <p:nvPr/>
        </p:nvSpPr>
        <p:spPr>
          <a:xfrm>
            <a:off x="376242" y="3261740"/>
            <a:ext cx="1980896" cy="338554"/>
          </a:xfrm>
          <a:prstGeom prst="rect">
            <a:avLst/>
          </a:prstGeom>
        </p:spPr>
        <p:txBody>
          <a:bodyPr wrap="square">
            <a:spAutoFit/>
          </a:bodyPr>
          <a:lstStyle/>
          <a:p>
            <a:r>
              <a:rPr lang="en-US" sz="1600"/>
              <a:t>selector.fit(X_train)</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4E824D51-8A93-85FF-1F0F-F2EFB0E84983}"/>
                  </a:ext>
                </a:extLst>
              </p14:cNvPr>
              <p14:cNvContentPartPr/>
              <p14:nvPr/>
            </p14:nvContentPartPr>
            <p14:xfrm>
              <a:off x="3601560" y="2639724"/>
              <a:ext cx="629280" cy="51120"/>
            </p14:xfrm>
          </p:contentPart>
        </mc:Choice>
        <mc:Fallback xmlns="">
          <p:pic>
            <p:nvPicPr>
              <p:cNvPr id="8" name="Ink 7">
                <a:extLst>
                  <a:ext uri="{FF2B5EF4-FFF2-40B4-BE49-F238E27FC236}">
                    <a16:creationId xmlns:a16="http://schemas.microsoft.com/office/drawing/2014/main" id="{4E824D51-8A93-85FF-1F0F-F2EFB0E84983}"/>
                  </a:ext>
                </a:extLst>
              </p:cNvPr>
              <p:cNvPicPr/>
              <p:nvPr/>
            </p:nvPicPr>
            <p:blipFill>
              <a:blip r:embed="rId4"/>
              <a:stretch>
                <a:fillRect/>
              </a:stretch>
            </p:blipFill>
            <p:spPr>
              <a:xfrm>
                <a:off x="3595440" y="2633604"/>
                <a:ext cx="64152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A80E1945-DC65-9C20-8170-2DA62C0A57C4}"/>
                  </a:ext>
                </a:extLst>
              </p14:cNvPr>
              <p14:cNvContentPartPr/>
              <p14:nvPr/>
            </p14:nvContentPartPr>
            <p14:xfrm>
              <a:off x="2373512" y="3406426"/>
              <a:ext cx="631080" cy="40680"/>
            </p14:xfrm>
          </p:contentPart>
        </mc:Choice>
        <mc:Fallback xmlns="">
          <p:pic>
            <p:nvPicPr>
              <p:cNvPr id="9" name="Ink 8">
                <a:extLst>
                  <a:ext uri="{FF2B5EF4-FFF2-40B4-BE49-F238E27FC236}">
                    <a16:creationId xmlns:a16="http://schemas.microsoft.com/office/drawing/2014/main" id="{A80E1945-DC65-9C20-8170-2DA62C0A57C4}"/>
                  </a:ext>
                </a:extLst>
              </p:cNvPr>
              <p:cNvPicPr/>
              <p:nvPr/>
            </p:nvPicPr>
            <p:blipFill>
              <a:blip r:embed="rId6"/>
              <a:stretch>
                <a:fillRect/>
              </a:stretch>
            </p:blipFill>
            <p:spPr>
              <a:xfrm>
                <a:off x="2367392" y="3400306"/>
                <a:ext cx="643320" cy="52920"/>
              </a:xfrm>
              <a:prstGeom prst="rect">
                <a:avLst/>
              </a:prstGeom>
            </p:spPr>
          </p:pic>
        </mc:Fallback>
      </mc:AlternateContent>
      <p:sp>
        <p:nvSpPr>
          <p:cNvPr id="10" name="Rectangle 9">
            <a:extLst>
              <a:ext uri="{FF2B5EF4-FFF2-40B4-BE49-F238E27FC236}">
                <a16:creationId xmlns:a16="http://schemas.microsoft.com/office/drawing/2014/main" id="{E6945BC6-6A8D-00D3-C025-F37E41757663}"/>
              </a:ext>
            </a:extLst>
          </p:cNvPr>
          <p:cNvSpPr/>
          <p:nvPr/>
        </p:nvSpPr>
        <p:spPr>
          <a:xfrm>
            <a:off x="4384190" y="2503600"/>
            <a:ext cx="4454643" cy="307777"/>
          </a:xfrm>
          <a:prstGeom prst="rect">
            <a:avLst/>
          </a:prstGeom>
        </p:spPr>
        <p:txBody>
          <a:bodyPr wrap="square">
            <a:spAutoFit/>
          </a:bodyPr>
          <a:lstStyle/>
          <a:p>
            <a:r>
              <a:rPr lang="en-US" sz="1400"/>
              <a:t>this creates a variance threshold object, set to var = 1.</a:t>
            </a:r>
          </a:p>
        </p:txBody>
      </p:sp>
      <p:sp>
        <p:nvSpPr>
          <p:cNvPr id="13" name="Rectangle 12">
            <a:extLst>
              <a:ext uri="{FF2B5EF4-FFF2-40B4-BE49-F238E27FC236}">
                <a16:creationId xmlns:a16="http://schemas.microsoft.com/office/drawing/2014/main" id="{245BEEDA-2213-DEC6-9B5E-012E153D13AF}"/>
              </a:ext>
            </a:extLst>
          </p:cNvPr>
          <p:cNvSpPr/>
          <p:nvPr/>
        </p:nvSpPr>
        <p:spPr>
          <a:xfrm>
            <a:off x="3280943" y="3302158"/>
            <a:ext cx="5110159" cy="307777"/>
          </a:xfrm>
          <a:prstGeom prst="rect">
            <a:avLst/>
          </a:prstGeom>
        </p:spPr>
        <p:txBody>
          <a:bodyPr wrap="square">
            <a:spAutoFit/>
          </a:bodyPr>
          <a:lstStyle/>
          <a:p>
            <a:r>
              <a:rPr lang="en-US" sz="1400"/>
              <a:t>finds the columns/features with variance above the threshold.</a:t>
            </a:r>
          </a:p>
        </p:txBody>
      </p:sp>
      <p:sp>
        <p:nvSpPr>
          <p:cNvPr id="14" name="Rectangle 13">
            <a:extLst>
              <a:ext uri="{FF2B5EF4-FFF2-40B4-BE49-F238E27FC236}">
                <a16:creationId xmlns:a16="http://schemas.microsoft.com/office/drawing/2014/main" id="{17E61A73-1E16-BEF5-9920-F64441EBC27D}"/>
              </a:ext>
            </a:extLst>
          </p:cNvPr>
          <p:cNvSpPr/>
          <p:nvPr/>
        </p:nvSpPr>
        <p:spPr>
          <a:xfrm>
            <a:off x="376242" y="4152874"/>
            <a:ext cx="2124911" cy="338554"/>
          </a:xfrm>
          <a:prstGeom prst="rect">
            <a:avLst/>
          </a:prstGeom>
        </p:spPr>
        <p:txBody>
          <a:bodyPr wrap="square">
            <a:spAutoFit/>
          </a:bodyPr>
          <a:lstStyle/>
          <a:p>
            <a:r>
              <a:rPr lang="en-US" sz="1600"/>
              <a:t>selector.get_support()</a:t>
            </a:r>
          </a:p>
        </p:txBody>
      </p:sp>
      <mc:AlternateContent xmlns:mc="http://schemas.openxmlformats.org/markup-compatibility/2006" xmlns:p14="http://schemas.microsoft.com/office/powerpoint/2010/main">
        <mc:Choice Requires="p14">
          <p:contentPart p14:bwMode="auto" r:id="rId7">
            <p14:nvContentPartPr>
              <p14:cNvPr id="15" name="Ink 14">
                <a:extLst>
                  <a:ext uri="{FF2B5EF4-FFF2-40B4-BE49-F238E27FC236}">
                    <a16:creationId xmlns:a16="http://schemas.microsoft.com/office/drawing/2014/main" id="{69D397E0-935F-A3A4-CEE7-E6956DE68F18}"/>
                  </a:ext>
                </a:extLst>
              </p14:cNvPr>
              <p14:cNvContentPartPr/>
              <p14:nvPr/>
            </p14:nvContentPartPr>
            <p14:xfrm>
              <a:off x="2658127" y="4320188"/>
              <a:ext cx="631080" cy="40680"/>
            </p14:xfrm>
          </p:contentPart>
        </mc:Choice>
        <mc:Fallback xmlns="">
          <p:pic>
            <p:nvPicPr>
              <p:cNvPr id="15" name="Ink 14">
                <a:extLst>
                  <a:ext uri="{FF2B5EF4-FFF2-40B4-BE49-F238E27FC236}">
                    <a16:creationId xmlns:a16="http://schemas.microsoft.com/office/drawing/2014/main" id="{69D397E0-935F-A3A4-CEE7-E6956DE68F18}"/>
                  </a:ext>
                </a:extLst>
              </p:cNvPr>
              <p:cNvPicPr/>
              <p:nvPr/>
            </p:nvPicPr>
            <p:blipFill>
              <a:blip r:embed="rId6"/>
              <a:stretch>
                <a:fillRect/>
              </a:stretch>
            </p:blipFill>
            <p:spPr>
              <a:xfrm>
                <a:off x="2652007" y="4314068"/>
                <a:ext cx="643320" cy="52920"/>
              </a:xfrm>
              <a:prstGeom prst="rect">
                <a:avLst/>
              </a:prstGeom>
            </p:spPr>
          </p:pic>
        </mc:Fallback>
      </mc:AlternateContent>
      <p:sp>
        <p:nvSpPr>
          <p:cNvPr id="16" name="Rectangle 15">
            <a:extLst>
              <a:ext uri="{FF2B5EF4-FFF2-40B4-BE49-F238E27FC236}">
                <a16:creationId xmlns:a16="http://schemas.microsoft.com/office/drawing/2014/main" id="{FEC62DE9-BB1A-A6F6-B89D-A7E96931D011}"/>
              </a:ext>
            </a:extLst>
          </p:cNvPr>
          <p:cNvSpPr/>
          <p:nvPr/>
        </p:nvSpPr>
        <p:spPr>
          <a:xfrm>
            <a:off x="3467089" y="4152874"/>
            <a:ext cx="5493042" cy="523220"/>
          </a:xfrm>
          <a:prstGeom prst="rect">
            <a:avLst/>
          </a:prstGeom>
        </p:spPr>
        <p:txBody>
          <a:bodyPr wrap="square">
            <a:spAutoFit/>
          </a:bodyPr>
          <a:lstStyle/>
          <a:p>
            <a:r>
              <a:rPr lang="en-US" sz="1400"/>
              <a:t>outputs series of Booleans corresponding to whether column is above (True) or under (False) the threshold.</a:t>
            </a:r>
          </a:p>
        </p:txBody>
      </p:sp>
      <p:sp>
        <p:nvSpPr>
          <p:cNvPr id="2" name="TextBox 1">
            <a:extLst>
              <a:ext uri="{FF2B5EF4-FFF2-40B4-BE49-F238E27FC236}">
                <a16:creationId xmlns:a16="http://schemas.microsoft.com/office/drawing/2014/main" id="{D7318FD9-F1A7-461E-01AE-18EF22396BC3}"/>
              </a:ext>
            </a:extLst>
          </p:cNvPr>
          <p:cNvSpPr txBox="1"/>
          <p:nvPr/>
        </p:nvSpPr>
        <p:spPr>
          <a:xfrm>
            <a:off x="9112329" y="5579203"/>
            <a:ext cx="2521909" cy="1077218"/>
          </a:xfrm>
          <a:prstGeom prst="rect">
            <a:avLst/>
          </a:prstGeom>
          <a:solidFill>
            <a:srgbClr val="FFCCCC"/>
          </a:solidFill>
        </p:spPr>
        <p:txBody>
          <a:bodyPr wrap="square" rtlCol="0">
            <a:spAutoFit/>
          </a:bodyPr>
          <a:lstStyle/>
          <a:p>
            <a:r>
              <a:rPr lang="en-US" sz="1600"/>
              <a:t>note whatever scaling you fit to X_train should be applied to X_test.  Shouldn’t have two different scalings.</a:t>
            </a:r>
          </a:p>
        </p:txBody>
      </p:sp>
    </p:spTree>
    <p:extLst>
      <p:ext uri="{BB962C8B-B14F-4D97-AF65-F5344CB8AC3E}">
        <p14:creationId xmlns:p14="http://schemas.microsoft.com/office/powerpoint/2010/main" val="19617722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E710A-BE3A-0D03-CB3E-4A42C652269C}"/>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CC93ADC-6CC3-D409-3897-28DFA73DD114}"/>
              </a:ext>
            </a:extLst>
          </p:cNvPr>
          <p:cNvSpPr/>
          <p:nvPr/>
        </p:nvSpPr>
        <p:spPr>
          <a:xfrm>
            <a:off x="3649795" y="165444"/>
            <a:ext cx="4028732" cy="461665"/>
          </a:xfrm>
          <a:prstGeom prst="rect">
            <a:avLst/>
          </a:prstGeom>
        </p:spPr>
        <p:txBody>
          <a:bodyPr wrap="none">
            <a:spAutoFit/>
          </a:bodyPr>
          <a:lstStyle/>
          <a:p>
            <a:r>
              <a:rPr lang="en-US" sz="2400" b="1" u="sng">
                <a:solidFill>
                  <a:srgbClr val="7030A0"/>
                </a:solidFill>
              </a:rPr>
              <a:t>sklearn: variance thresholding</a:t>
            </a:r>
          </a:p>
        </p:txBody>
      </p:sp>
      <p:sp>
        <p:nvSpPr>
          <p:cNvPr id="11" name="TextBox 10">
            <a:extLst>
              <a:ext uri="{FF2B5EF4-FFF2-40B4-BE49-F238E27FC236}">
                <a16:creationId xmlns:a16="http://schemas.microsoft.com/office/drawing/2014/main" id="{5C536D77-9793-A058-D4C3-7F8BAD0E3B78}"/>
              </a:ext>
            </a:extLst>
          </p:cNvPr>
          <p:cNvSpPr txBox="1"/>
          <p:nvPr/>
        </p:nvSpPr>
        <p:spPr>
          <a:xfrm>
            <a:off x="331610" y="3601619"/>
            <a:ext cx="4827343" cy="338554"/>
          </a:xfrm>
          <a:prstGeom prst="rect">
            <a:avLst/>
          </a:prstGeom>
          <a:noFill/>
        </p:spPr>
        <p:txBody>
          <a:bodyPr wrap="square" rtlCol="0">
            <a:spAutoFit/>
          </a:bodyPr>
          <a:lstStyle/>
          <a:p>
            <a:r>
              <a:rPr lang="en-US" sz="1600"/>
              <a:t>and we’ll look for test columns with variance over 750,</a:t>
            </a:r>
          </a:p>
        </p:txBody>
      </p:sp>
      <p:pic>
        <p:nvPicPr>
          <p:cNvPr id="2" name="Picture 1">
            <a:extLst>
              <a:ext uri="{FF2B5EF4-FFF2-40B4-BE49-F238E27FC236}">
                <a16:creationId xmlns:a16="http://schemas.microsoft.com/office/drawing/2014/main" id="{11CAA1A2-07E9-DDEE-3A65-40559180314B}"/>
              </a:ext>
            </a:extLst>
          </p:cNvPr>
          <p:cNvPicPr>
            <a:picLocks noChangeAspect="1"/>
          </p:cNvPicPr>
          <p:nvPr/>
        </p:nvPicPr>
        <p:blipFill>
          <a:blip r:embed="rId3"/>
          <a:stretch>
            <a:fillRect/>
          </a:stretch>
        </p:blipFill>
        <p:spPr>
          <a:xfrm>
            <a:off x="504678" y="1500016"/>
            <a:ext cx="4481208" cy="1858427"/>
          </a:xfrm>
          <a:prstGeom prst="rect">
            <a:avLst/>
          </a:prstGeom>
        </p:spPr>
      </p:pic>
      <p:sp>
        <p:nvSpPr>
          <p:cNvPr id="6" name="TextBox 5">
            <a:extLst>
              <a:ext uri="{FF2B5EF4-FFF2-40B4-BE49-F238E27FC236}">
                <a16:creationId xmlns:a16="http://schemas.microsoft.com/office/drawing/2014/main" id="{DC1BC1D1-2F33-F9C6-208B-0A4929BF5958}"/>
              </a:ext>
            </a:extLst>
          </p:cNvPr>
          <p:cNvSpPr txBox="1"/>
          <p:nvPr/>
        </p:nvSpPr>
        <p:spPr>
          <a:xfrm>
            <a:off x="321261" y="992071"/>
            <a:ext cx="3995858" cy="338554"/>
          </a:xfrm>
          <a:prstGeom prst="rect">
            <a:avLst/>
          </a:prstGeom>
          <a:noFill/>
        </p:spPr>
        <p:txBody>
          <a:bodyPr wrap="square" rtlCol="0">
            <a:spAutoFit/>
          </a:bodyPr>
          <a:lstStyle/>
          <a:p>
            <a:r>
              <a:rPr lang="en-US" sz="1600"/>
              <a:t>Here’s a quick example.  So we have our df,</a:t>
            </a:r>
          </a:p>
        </p:txBody>
      </p:sp>
      <p:pic>
        <p:nvPicPr>
          <p:cNvPr id="12" name="Picture 11">
            <a:extLst>
              <a:ext uri="{FF2B5EF4-FFF2-40B4-BE49-F238E27FC236}">
                <a16:creationId xmlns:a16="http://schemas.microsoft.com/office/drawing/2014/main" id="{8073CEB9-8A26-CE88-C019-2AAC76CF9FCA}"/>
              </a:ext>
            </a:extLst>
          </p:cNvPr>
          <p:cNvPicPr>
            <a:picLocks noChangeAspect="1"/>
          </p:cNvPicPr>
          <p:nvPr/>
        </p:nvPicPr>
        <p:blipFill>
          <a:blip r:embed="rId4"/>
          <a:stretch>
            <a:fillRect/>
          </a:stretch>
        </p:blipFill>
        <p:spPr>
          <a:xfrm>
            <a:off x="321261" y="4247684"/>
            <a:ext cx="5124713" cy="1155759"/>
          </a:xfrm>
          <a:prstGeom prst="rect">
            <a:avLst/>
          </a:prstGeom>
        </p:spPr>
      </p:pic>
      <p:pic>
        <p:nvPicPr>
          <p:cNvPr id="17" name="Picture 16">
            <a:extLst>
              <a:ext uri="{FF2B5EF4-FFF2-40B4-BE49-F238E27FC236}">
                <a16:creationId xmlns:a16="http://schemas.microsoft.com/office/drawing/2014/main" id="{FF541C9A-F26F-08A4-D1E3-C67A697D86FA}"/>
              </a:ext>
            </a:extLst>
          </p:cNvPr>
          <p:cNvPicPr>
            <a:picLocks noChangeAspect="1"/>
          </p:cNvPicPr>
          <p:nvPr/>
        </p:nvPicPr>
        <p:blipFill>
          <a:blip r:embed="rId5"/>
          <a:stretch>
            <a:fillRect/>
          </a:stretch>
        </p:blipFill>
        <p:spPr>
          <a:xfrm>
            <a:off x="6442510" y="3601619"/>
            <a:ext cx="4362674" cy="457223"/>
          </a:xfrm>
          <a:prstGeom prst="rect">
            <a:avLst/>
          </a:prstGeom>
        </p:spPr>
      </p:pic>
      <p:pic>
        <p:nvPicPr>
          <p:cNvPr id="18" name="Picture 17">
            <a:extLst>
              <a:ext uri="{FF2B5EF4-FFF2-40B4-BE49-F238E27FC236}">
                <a16:creationId xmlns:a16="http://schemas.microsoft.com/office/drawing/2014/main" id="{69742B84-2D55-98E3-E362-C6974BDA0497}"/>
              </a:ext>
            </a:extLst>
          </p:cNvPr>
          <p:cNvPicPr>
            <a:picLocks noChangeAspect="1"/>
          </p:cNvPicPr>
          <p:nvPr/>
        </p:nvPicPr>
        <p:blipFill>
          <a:blip r:embed="rId6"/>
          <a:stretch>
            <a:fillRect/>
          </a:stretch>
        </p:blipFill>
        <p:spPr>
          <a:xfrm>
            <a:off x="6442510" y="4228632"/>
            <a:ext cx="2298818" cy="2349621"/>
          </a:xfrm>
          <a:prstGeom prst="rect">
            <a:avLst/>
          </a:prstGeom>
        </p:spPr>
      </p:pic>
      <mc:AlternateContent xmlns:mc="http://schemas.openxmlformats.org/markup-compatibility/2006" xmlns:p14="http://schemas.microsoft.com/office/powerpoint/2010/main">
        <mc:Choice Requires="p14">
          <p:contentPart p14:bwMode="auto" r:id="rId7">
            <p14:nvContentPartPr>
              <p14:cNvPr id="19" name="Ink 18">
                <a:extLst>
                  <a:ext uri="{FF2B5EF4-FFF2-40B4-BE49-F238E27FC236}">
                    <a16:creationId xmlns:a16="http://schemas.microsoft.com/office/drawing/2014/main" id="{7CF581DA-F052-2954-72FF-1D26A2AC8C50}"/>
                  </a:ext>
                </a:extLst>
              </p14:cNvPr>
              <p14:cNvContentPartPr/>
              <p14:nvPr/>
            </p14:nvContentPartPr>
            <p14:xfrm>
              <a:off x="3415221" y="4549984"/>
              <a:ext cx="2794819" cy="1015939"/>
            </p14:xfrm>
          </p:contentPart>
        </mc:Choice>
        <mc:Fallback xmlns="">
          <p:pic>
            <p:nvPicPr>
              <p:cNvPr id="19" name="Ink 18">
                <a:extLst>
                  <a:ext uri="{FF2B5EF4-FFF2-40B4-BE49-F238E27FC236}">
                    <a16:creationId xmlns:a16="http://schemas.microsoft.com/office/drawing/2014/main" id="{7CF581DA-F052-2954-72FF-1D26A2AC8C50}"/>
                  </a:ext>
                </a:extLst>
              </p:cNvPr>
              <p:cNvPicPr/>
              <p:nvPr/>
            </p:nvPicPr>
            <p:blipFill>
              <a:blip r:embed="rId8"/>
              <a:stretch>
                <a:fillRect/>
              </a:stretch>
            </p:blipFill>
            <p:spPr>
              <a:xfrm>
                <a:off x="3406581" y="4541344"/>
                <a:ext cx="2812460" cy="1033579"/>
              </a:xfrm>
              <a:prstGeom prst="rect">
                <a:avLst/>
              </a:prstGeom>
            </p:spPr>
          </p:pic>
        </mc:Fallback>
      </mc:AlternateContent>
    </p:spTree>
    <p:extLst>
      <p:ext uri="{BB962C8B-B14F-4D97-AF65-F5344CB8AC3E}">
        <p14:creationId xmlns:p14="http://schemas.microsoft.com/office/powerpoint/2010/main" val="7968459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E710A-BE3A-0D03-CB3E-4A42C652269C}"/>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CC93ADC-6CC3-D409-3897-28DFA73DD114}"/>
              </a:ext>
            </a:extLst>
          </p:cNvPr>
          <p:cNvSpPr/>
          <p:nvPr/>
        </p:nvSpPr>
        <p:spPr>
          <a:xfrm>
            <a:off x="3517300" y="228637"/>
            <a:ext cx="4951292" cy="461665"/>
          </a:xfrm>
          <a:prstGeom prst="rect">
            <a:avLst/>
          </a:prstGeom>
        </p:spPr>
        <p:txBody>
          <a:bodyPr wrap="none">
            <a:spAutoFit/>
          </a:bodyPr>
          <a:lstStyle/>
          <a:p>
            <a:r>
              <a:rPr lang="en-US" sz="2400" b="1" u="sng">
                <a:solidFill>
                  <a:srgbClr val="7030A0"/>
                </a:solidFill>
              </a:rPr>
              <a:t>sklearn: recursive feature elimination</a:t>
            </a:r>
          </a:p>
        </p:txBody>
      </p:sp>
      <p:sp>
        <p:nvSpPr>
          <p:cNvPr id="7" name="TextBox 6">
            <a:extLst>
              <a:ext uri="{FF2B5EF4-FFF2-40B4-BE49-F238E27FC236}">
                <a16:creationId xmlns:a16="http://schemas.microsoft.com/office/drawing/2014/main" id="{A0D1011C-21DB-7E9F-C8CA-2D61B1931EF3}"/>
              </a:ext>
            </a:extLst>
          </p:cNvPr>
          <p:cNvSpPr txBox="1"/>
          <p:nvPr/>
        </p:nvSpPr>
        <p:spPr>
          <a:xfrm>
            <a:off x="259701" y="1882045"/>
            <a:ext cx="5110158" cy="338554"/>
          </a:xfrm>
          <a:prstGeom prst="rect">
            <a:avLst/>
          </a:prstGeom>
          <a:noFill/>
        </p:spPr>
        <p:txBody>
          <a:bodyPr wrap="square">
            <a:spAutoFit/>
          </a:bodyPr>
          <a:lstStyle/>
          <a:p>
            <a:r>
              <a:rPr lang="en-US" sz="1600" b="1"/>
              <a:t>from sklearn.feature_selection import RFE</a:t>
            </a:r>
          </a:p>
        </p:txBody>
      </p:sp>
      <p:sp>
        <p:nvSpPr>
          <p:cNvPr id="11" name="TextBox 10">
            <a:extLst>
              <a:ext uri="{FF2B5EF4-FFF2-40B4-BE49-F238E27FC236}">
                <a16:creationId xmlns:a16="http://schemas.microsoft.com/office/drawing/2014/main" id="{5C536D77-9793-A058-D4C3-7F8BAD0E3B78}"/>
              </a:ext>
            </a:extLst>
          </p:cNvPr>
          <p:cNvSpPr txBox="1"/>
          <p:nvPr/>
        </p:nvSpPr>
        <p:spPr>
          <a:xfrm>
            <a:off x="259701" y="1080731"/>
            <a:ext cx="11176660" cy="584775"/>
          </a:xfrm>
          <a:prstGeom prst="rect">
            <a:avLst/>
          </a:prstGeom>
          <a:noFill/>
        </p:spPr>
        <p:txBody>
          <a:bodyPr wrap="square" rtlCol="0">
            <a:spAutoFit/>
          </a:bodyPr>
          <a:lstStyle/>
          <a:p>
            <a:r>
              <a:rPr lang="en-US" sz="1600"/>
              <a:t>In some circumstances, we will be able to associate low-variance columns with being low-informational.  In this case, we might want to set a threshold to drop such low variance columns.  Can do that here.  </a:t>
            </a:r>
          </a:p>
        </p:txBody>
      </p:sp>
      <p:sp>
        <p:nvSpPr>
          <p:cNvPr id="5" name="Rectangle 4">
            <a:extLst>
              <a:ext uri="{FF2B5EF4-FFF2-40B4-BE49-F238E27FC236}">
                <a16:creationId xmlns:a16="http://schemas.microsoft.com/office/drawing/2014/main" id="{D5ED47DF-2AE0-CD19-9B00-648AD13904FE}"/>
              </a:ext>
            </a:extLst>
          </p:cNvPr>
          <p:cNvSpPr/>
          <p:nvPr/>
        </p:nvSpPr>
        <p:spPr>
          <a:xfrm>
            <a:off x="249826" y="3399861"/>
            <a:ext cx="2526927" cy="338554"/>
          </a:xfrm>
          <a:prstGeom prst="rect">
            <a:avLst/>
          </a:prstGeom>
        </p:spPr>
        <p:txBody>
          <a:bodyPr wrap="square">
            <a:spAutoFit/>
          </a:bodyPr>
          <a:lstStyle/>
          <a:p>
            <a:r>
              <a:rPr lang="en-US" sz="1600"/>
              <a:t>selector.fit(X_train, y_train)</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4E824D51-8A93-85FF-1F0F-F2EFB0E84983}"/>
                  </a:ext>
                </a:extLst>
              </p14:cNvPr>
              <p14:cNvContentPartPr/>
              <p14:nvPr/>
            </p14:nvContentPartPr>
            <p14:xfrm>
              <a:off x="4677379" y="2410787"/>
              <a:ext cx="629280" cy="51120"/>
            </p14:xfrm>
          </p:contentPart>
        </mc:Choice>
        <mc:Fallback xmlns="">
          <p:pic>
            <p:nvPicPr>
              <p:cNvPr id="8" name="Ink 7">
                <a:extLst>
                  <a:ext uri="{FF2B5EF4-FFF2-40B4-BE49-F238E27FC236}">
                    <a16:creationId xmlns:a16="http://schemas.microsoft.com/office/drawing/2014/main" id="{4E824D51-8A93-85FF-1F0F-F2EFB0E84983}"/>
                  </a:ext>
                </a:extLst>
              </p:cNvPr>
              <p:cNvPicPr/>
              <p:nvPr/>
            </p:nvPicPr>
            <p:blipFill>
              <a:blip r:embed="rId4"/>
              <a:stretch>
                <a:fillRect/>
              </a:stretch>
            </p:blipFill>
            <p:spPr>
              <a:xfrm>
                <a:off x="4671259" y="2404667"/>
                <a:ext cx="64152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A80E1945-DC65-9C20-8170-2DA62C0A57C4}"/>
                  </a:ext>
                </a:extLst>
              </p14:cNvPr>
              <p14:cNvContentPartPr/>
              <p14:nvPr/>
            </p14:nvContentPartPr>
            <p14:xfrm>
              <a:off x="2707196" y="3557905"/>
              <a:ext cx="631080" cy="40680"/>
            </p14:xfrm>
          </p:contentPart>
        </mc:Choice>
        <mc:Fallback xmlns="">
          <p:pic>
            <p:nvPicPr>
              <p:cNvPr id="9" name="Ink 8">
                <a:extLst>
                  <a:ext uri="{FF2B5EF4-FFF2-40B4-BE49-F238E27FC236}">
                    <a16:creationId xmlns:a16="http://schemas.microsoft.com/office/drawing/2014/main" id="{A80E1945-DC65-9C20-8170-2DA62C0A57C4}"/>
                  </a:ext>
                </a:extLst>
              </p:cNvPr>
              <p:cNvPicPr/>
              <p:nvPr/>
            </p:nvPicPr>
            <p:blipFill>
              <a:blip r:embed="rId6"/>
              <a:stretch>
                <a:fillRect/>
              </a:stretch>
            </p:blipFill>
            <p:spPr>
              <a:xfrm>
                <a:off x="2701076" y="3551785"/>
                <a:ext cx="643320" cy="52920"/>
              </a:xfrm>
              <a:prstGeom prst="rect">
                <a:avLst/>
              </a:prstGeom>
            </p:spPr>
          </p:pic>
        </mc:Fallback>
      </mc:AlternateContent>
      <p:sp>
        <p:nvSpPr>
          <p:cNvPr id="10" name="Rectangle 9">
            <a:extLst>
              <a:ext uri="{FF2B5EF4-FFF2-40B4-BE49-F238E27FC236}">
                <a16:creationId xmlns:a16="http://schemas.microsoft.com/office/drawing/2014/main" id="{E6945BC6-6A8D-00D3-C025-F37E41757663}"/>
              </a:ext>
            </a:extLst>
          </p:cNvPr>
          <p:cNvSpPr/>
          <p:nvPr/>
        </p:nvSpPr>
        <p:spPr>
          <a:xfrm>
            <a:off x="5524484" y="2233519"/>
            <a:ext cx="6273070" cy="1169551"/>
          </a:xfrm>
          <a:prstGeom prst="rect">
            <a:avLst/>
          </a:prstGeom>
        </p:spPr>
        <p:txBody>
          <a:bodyPr wrap="square">
            <a:spAutoFit/>
          </a:bodyPr>
          <a:lstStyle/>
          <a:p>
            <a:r>
              <a:rPr lang="en-US" sz="1400"/>
              <a:t>this creates a recursive elimination feature object.  estimator is the model you’re fitting.  n_features_to_select is the number of features you want to recursively work down to.  Also has a </a:t>
            </a:r>
            <a:r>
              <a:rPr lang="en-US" sz="1400" b="1"/>
              <a:t>verbose = 1 </a:t>
            </a:r>
            <a:r>
              <a:rPr lang="en-US" sz="1400"/>
              <a:t>argument, if you want to see what it’s doing.  Also has a </a:t>
            </a:r>
            <a:r>
              <a:rPr lang="en-US" sz="1400" b="1"/>
              <a:t>step = s </a:t>
            </a:r>
            <a:r>
              <a:rPr lang="en-US" sz="1400"/>
              <a:t>(default is 1) argument whereby it will recursively eliminate the s lowest performing features at a time.</a:t>
            </a:r>
          </a:p>
        </p:txBody>
      </p:sp>
      <p:sp>
        <p:nvSpPr>
          <p:cNvPr id="13" name="Rectangle 12">
            <a:extLst>
              <a:ext uri="{FF2B5EF4-FFF2-40B4-BE49-F238E27FC236}">
                <a16:creationId xmlns:a16="http://schemas.microsoft.com/office/drawing/2014/main" id="{245BEEDA-2213-DEC6-9B5E-012E153D13AF}"/>
              </a:ext>
            </a:extLst>
          </p:cNvPr>
          <p:cNvSpPr/>
          <p:nvPr/>
        </p:nvSpPr>
        <p:spPr>
          <a:xfrm>
            <a:off x="3517300" y="3411006"/>
            <a:ext cx="8601007" cy="738664"/>
          </a:xfrm>
          <a:prstGeom prst="rect">
            <a:avLst/>
          </a:prstGeom>
        </p:spPr>
        <p:txBody>
          <a:bodyPr wrap="square">
            <a:spAutoFit/>
          </a:bodyPr>
          <a:lstStyle/>
          <a:p>
            <a:r>
              <a:rPr lang="en-US" sz="1400"/>
              <a:t>fits X_train to y_train according to the parameters in estimator.  Then it finds the feature with least support (i.e. least feature importance if decision trees, or least regression coefficients if some linear model), eliminates it from X_train, and starts all over.  And it keeps doing this until the number of features left over in X_train is n (from above).</a:t>
            </a:r>
          </a:p>
        </p:txBody>
      </p:sp>
      <p:sp>
        <p:nvSpPr>
          <p:cNvPr id="14" name="Rectangle 13">
            <a:extLst>
              <a:ext uri="{FF2B5EF4-FFF2-40B4-BE49-F238E27FC236}">
                <a16:creationId xmlns:a16="http://schemas.microsoft.com/office/drawing/2014/main" id="{17E61A73-1E16-BEF5-9920-F64441EBC27D}"/>
              </a:ext>
            </a:extLst>
          </p:cNvPr>
          <p:cNvSpPr/>
          <p:nvPr/>
        </p:nvSpPr>
        <p:spPr>
          <a:xfrm>
            <a:off x="245046" y="5354652"/>
            <a:ext cx="1817141" cy="338554"/>
          </a:xfrm>
          <a:prstGeom prst="rect">
            <a:avLst/>
          </a:prstGeom>
        </p:spPr>
        <p:txBody>
          <a:bodyPr wrap="square">
            <a:spAutoFit/>
          </a:bodyPr>
          <a:lstStyle/>
          <a:p>
            <a:r>
              <a:rPr lang="en-US" sz="1600"/>
              <a:t>selector.support_</a:t>
            </a:r>
          </a:p>
        </p:txBody>
      </p:sp>
      <mc:AlternateContent xmlns:mc="http://schemas.openxmlformats.org/markup-compatibility/2006" xmlns:p14="http://schemas.microsoft.com/office/powerpoint/2010/main">
        <mc:Choice Requires="p14">
          <p:contentPart p14:bwMode="auto" r:id="rId7">
            <p14:nvContentPartPr>
              <p14:cNvPr id="15" name="Ink 14">
                <a:extLst>
                  <a:ext uri="{FF2B5EF4-FFF2-40B4-BE49-F238E27FC236}">
                    <a16:creationId xmlns:a16="http://schemas.microsoft.com/office/drawing/2014/main" id="{69D397E0-935F-A3A4-CEE7-E6956DE68F18}"/>
                  </a:ext>
                </a:extLst>
              </p14:cNvPr>
              <p14:cNvContentPartPr/>
              <p14:nvPr/>
            </p14:nvContentPartPr>
            <p14:xfrm>
              <a:off x="2145673" y="5521957"/>
              <a:ext cx="631080" cy="40680"/>
            </p14:xfrm>
          </p:contentPart>
        </mc:Choice>
        <mc:Fallback xmlns="">
          <p:pic>
            <p:nvPicPr>
              <p:cNvPr id="15" name="Ink 14">
                <a:extLst>
                  <a:ext uri="{FF2B5EF4-FFF2-40B4-BE49-F238E27FC236}">
                    <a16:creationId xmlns:a16="http://schemas.microsoft.com/office/drawing/2014/main" id="{69D397E0-935F-A3A4-CEE7-E6956DE68F18}"/>
                  </a:ext>
                </a:extLst>
              </p:cNvPr>
              <p:cNvPicPr/>
              <p:nvPr/>
            </p:nvPicPr>
            <p:blipFill>
              <a:blip r:embed="rId6"/>
              <a:stretch>
                <a:fillRect/>
              </a:stretch>
            </p:blipFill>
            <p:spPr>
              <a:xfrm>
                <a:off x="2139553" y="5515837"/>
                <a:ext cx="643320" cy="52920"/>
              </a:xfrm>
              <a:prstGeom prst="rect">
                <a:avLst/>
              </a:prstGeom>
            </p:spPr>
          </p:pic>
        </mc:Fallback>
      </mc:AlternateContent>
      <p:sp>
        <p:nvSpPr>
          <p:cNvPr id="16" name="Rectangle 15">
            <a:extLst>
              <a:ext uri="{FF2B5EF4-FFF2-40B4-BE49-F238E27FC236}">
                <a16:creationId xmlns:a16="http://schemas.microsoft.com/office/drawing/2014/main" id="{FEC62DE9-BB1A-A6F6-B89D-A7E96931D011}"/>
              </a:ext>
            </a:extLst>
          </p:cNvPr>
          <p:cNvSpPr/>
          <p:nvPr/>
        </p:nvSpPr>
        <p:spPr>
          <a:xfrm>
            <a:off x="3027516" y="5368068"/>
            <a:ext cx="6510629" cy="307777"/>
          </a:xfrm>
          <a:prstGeom prst="rect">
            <a:avLst/>
          </a:prstGeom>
        </p:spPr>
        <p:txBody>
          <a:bodyPr wrap="square">
            <a:spAutoFit/>
          </a:bodyPr>
          <a:lstStyle/>
          <a:p>
            <a:r>
              <a:rPr lang="en-US" sz="1400"/>
              <a:t>outputs series of Booleans corresponding to whether column/feature was kept or not.</a:t>
            </a:r>
          </a:p>
        </p:txBody>
      </p:sp>
      <p:sp>
        <p:nvSpPr>
          <p:cNvPr id="6" name="TextBox 5">
            <a:extLst>
              <a:ext uri="{FF2B5EF4-FFF2-40B4-BE49-F238E27FC236}">
                <a16:creationId xmlns:a16="http://schemas.microsoft.com/office/drawing/2014/main" id="{DC3901B5-9C0B-4A08-3042-A4E5C8290EF0}"/>
              </a:ext>
            </a:extLst>
          </p:cNvPr>
          <p:cNvSpPr txBox="1"/>
          <p:nvPr/>
        </p:nvSpPr>
        <p:spPr>
          <a:xfrm>
            <a:off x="245046" y="2267070"/>
            <a:ext cx="4432334" cy="338554"/>
          </a:xfrm>
          <a:prstGeom prst="rect">
            <a:avLst/>
          </a:prstGeom>
          <a:noFill/>
        </p:spPr>
        <p:txBody>
          <a:bodyPr wrap="square">
            <a:spAutoFit/>
          </a:bodyPr>
          <a:lstStyle/>
          <a:p>
            <a:r>
              <a:rPr lang="en-US" sz="1600" b="0" i="0">
                <a:effectLst/>
                <a:latin typeface="Söhne Mono"/>
              </a:rPr>
              <a:t>selector = RFE(estimator, n_features_to_select=n)</a:t>
            </a:r>
            <a:endParaRPr lang="en-US" sz="1600"/>
          </a:p>
        </p:txBody>
      </p:sp>
      <p:sp>
        <p:nvSpPr>
          <p:cNvPr id="12" name="Rectangle 11">
            <a:extLst>
              <a:ext uri="{FF2B5EF4-FFF2-40B4-BE49-F238E27FC236}">
                <a16:creationId xmlns:a16="http://schemas.microsoft.com/office/drawing/2014/main" id="{C00E55FE-9AB2-B053-BFEE-DC9955CAF3A1}"/>
              </a:ext>
            </a:extLst>
          </p:cNvPr>
          <p:cNvSpPr/>
          <p:nvPr/>
        </p:nvSpPr>
        <p:spPr>
          <a:xfrm>
            <a:off x="245047" y="5814528"/>
            <a:ext cx="1649864" cy="338554"/>
          </a:xfrm>
          <a:prstGeom prst="rect">
            <a:avLst/>
          </a:prstGeom>
        </p:spPr>
        <p:txBody>
          <a:bodyPr wrap="square">
            <a:spAutoFit/>
          </a:bodyPr>
          <a:lstStyle/>
          <a:p>
            <a:r>
              <a:rPr lang="en-US" sz="1600"/>
              <a:t>selector.ranking_</a:t>
            </a:r>
          </a:p>
        </p:txBody>
      </p:sp>
      <mc:AlternateContent xmlns:mc="http://schemas.openxmlformats.org/markup-compatibility/2006" xmlns:p14="http://schemas.microsoft.com/office/powerpoint/2010/main">
        <mc:Choice Requires="p14">
          <p:contentPart p14:bwMode="auto" r:id="rId8">
            <p14:nvContentPartPr>
              <p14:cNvPr id="17" name="Ink 16">
                <a:extLst>
                  <a:ext uri="{FF2B5EF4-FFF2-40B4-BE49-F238E27FC236}">
                    <a16:creationId xmlns:a16="http://schemas.microsoft.com/office/drawing/2014/main" id="{B91695B9-3311-83A7-FCDA-9D8F2801F9B8}"/>
                  </a:ext>
                </a:extLst>
              </p14:cNvPr>
              <p14:cNvContentPartPr/>
              <p14:nvPr/>
            </p14:nvContentPartPr>
            <p14:xfrm>
              <a:off x="2145673" y="5981833"/>
              <a:ext cx="631080" cy="40680"/>
            </p14:xfrm>
          </p:contentPart>
        </mc:Choice>
        <mc:Fallback xmlns="">
          <p:pic>
            <p:nvPicPr>
              <p:cNvPr id="17" name="Ink 16">
                <a:extLst>
                  <a:ext uri="{FF2B5EF4-FFF2-40B4-BE49-F238E27FC236}">
                    <a16:creationId xmlns:a16="http://schemas.microsoft.com/office/drawing/2014/main" id="{B91695B9-3311-83A7-FCDA-9D8F2801F9B8}"/>
                  </a:ext>
                </a:extLst>
              </p:cNvPr>
              <p:cNvPicPr/>
              <p:nvPr/>
            </p:nvPicPr>
            <p:blipFill>
              <a:blip r:embed="rId6"/>
              <a:stretch>
                <a:fillRect/>
              </a:stretch>
            </p:blipFill>
            <p:spPr>
              <a:xfrm>
                <a:off x="2139553" y="5975713"/>
                <a:ext cx="643320" cy="52920"/>
              </a:xfrm>
              <a:prstGeom prst="rect">
                <a:avLst/>
              </a:prstGeom>
            </p:spPr>
          </p:pic>
        </mc:Fallback>
      </mc:AlternateContent>
      <p:sp>
        <p:nvSpPr>
          <p:cNvPr id="18" name="Rectangle 17">
            <a:extLst>
              <a:ext uri="{FF2B5EF4-FFF2-40B4-BE49-F238E27FC236}">
                <a16:creationId xmlns:a16="http://schemas.microsoft.com/office/drawing/2014/main" id="{CF73A275-9A46-B844-BD86-DEE8525E7960}"/>
              </a:ext>
            </a:extLst>
          </p:cNvPr>
          <p:cNvSpPr/>
          <p:nvPr/>
        </p:nvSpPr>
        <p:spPr>
          <a:xfrm>
            <a:off x="3027516" y="5827944"/>
            <a:ext cx="7999073" cy="738664"/>
          </a:xfrm>
          <a:prstGeom prst="rect">
            <a:avLst/>
          </a:prstGeom>
        </p:spPr>
        <p:txBody>
          <a:bodyPr wrap="square">
            <a:spAutoFit/>
          </a:bodyPr>
          <a:lstStyle/>
          <a:p>
            <a:r>
              <a:rPr lang="en-US" sz="1400"/>
              <a:t>outputs series consisting of the rank of each column/feature in the dataset.  Ranking = 1 means that feature was the most important.  Higher rankings indicate less importance.  I guess the features with the lowest n rankings are also the ones which are kept.  But note that features can/often have the same ranking too.  </a:t>
            </a:r>
          </a:p>
        </p:txBody>
      </p:sp>
      <p:sp>
        <p:nvSpPr>
          <p:cNvPr id="19" name="Rectangle 18">
            <a:extLst>
              <a:ext uri="{FF2B5EF4-FFF2-40B4-BE49-F238E27FC236}">
                <a16:creationId xmlns:a16="http://schemas.microsoft.com/office/drawing/2014/main" id="{77EF2574-A1A7-812D-3BEC-633A688BE369}"/>
              </a:ext>
            </a:extLst>
          </p:cNvPr>
          <p:cNvSpPr/>
          <p:nvPr/>
        </p:nvSpPr>
        <p:spPr>
          <a:xfrm>
            <a:off x="245046" y="4821505"/>
            <a:ext cx="2777690" cy="338554"/>
          </a:xfrm>
          <a:prstGeom prst="rect">
            <a:avLst/>
          </a:prstGeom>
        </p:spPr>
        <p:txBody>
          <a:bodyPr wrap="square">
            <a:spAutoFit/>
          </a:bodyPr>
          <a:lstStyle/>
          <a:p>
            <a:r>
              <a:rPr lang="en-US" sz="1600"/>
              <a:t>selector.predict(X_test, y_test)</a:t>
            </a:r>
          </a:p>
        </p:txBody>
      </p:sp>
      <mc:AlternateContent xmlns:mc="http://schemas.openxmlformats.org/markup-compatibility/2006" xmlns:p14="http://schemas.microsoft.com/office/powerpoint/2010/main">
        <mc:Choice Requires="p14">
          <p:contentPart p14:bwMode="auto" r:id="rId9">
            <p14:nvContentPartPr>
              <p14:cNvPr id="20" name="Ink 19">
                <a:extLst>
                  <a:ext uri="{FF2B5EF4-FFF2-40B4-BE49-F238E27FC236}">
                    <a16:creationId xmlns:a16="http://schemas.microsoft.com/office/drawing/2014/main" id="{B0C336C1-3C08-C323-FD42-AF65C403EEFA}"/>
                  </a:ext>
                </a:extLst>
              </p14:cNvPr>
              <p14:cNvContentPartPr/>
              <p14:nvPr/>
            </p14:nvContentPartPr>
            <p14:xfrm>
              <a:off x="3022736" y="5001714"/>
              <a:ext cx="631080" cy="40680"/>
            </p14:xfrm>
          </p:contentPart>
        </mc:Choice>
        <mc:Fallback xmlns="">
          <p:pic>
            <p:nvPicPr>
              <p:cNvPr id="20" name="Ink 19">
                <a:extLst>
                  <a:ext uri="{FF2B5EF4-FFF2-40B4-BE49-F238E27FC236}">
                    <a16:creationId xmlns:a16="http://schemas.microsoft.com/office/drawing/2014/main" id="{B0C336C1-3C08-C323-FD42-AF65C403EEFA}"/>
                  </a:ext>
                </a:extLst>
              </p:cNvPr>
              <p:cNvPicPr/>
              <p:nvPr/>
            </p:nvPicPr>
            <p:blipFill>
              <a:blip r:embed="rId6"/>
              <a:stretch>
                <a:fillRect/>
              </a:stretch>
            </p:blipFill>
            <p:spPr>
              <a:xfrm>
                <a:off x="3016616" y="4995594"/>
                <a:ext cx="643320" cy="52920"/>
              </a:xfrm>
              <a:prstGeom prst="rect">
                <a:avLst/>
              </a:prstGeom>
            </p:spPr>
          </p:pic>
        </mc:Fallback>
      </mc:AlternateContent>
      <p:sp>
        <p:nvSpPr>
          <p:cNvPr id="21" name="Rectangle 20">
            <a:extLst>
              <a:ext uri="{FF2B5EF4-FFF2-40B4-BE49-F238E27FC236}">
                <a16:creationId xmlns:a16="http://schemas.microsoft.com/office/drawing/2014/main" id="{23FCD039-F563-C521-9555-108CC94FF704}"/>
              </a:ext>
            </a:extLst>
          </p:cNvPr>
          <p:cNvSpPr/>
          <p:nvPr/>
        </p:nvSpPr>
        <p:spPr>
          <a:xfrm>
            <a:off x="3828260" y="4847825"/>
            <a:ext cx="3652489" cy="307777"/>
          </a:xfrm>
          <a:prstGeom prst="rect">
            <a:avLst/>
          </a:prstGeom>
        </p:spPr>
        <p:txBody>
          <a:bodyPr wrap="square">
            <a:spAutoFit/>
          </a:bodyPr>
          <a:lstStyle/>
          <a:p>
            <a:r>
              <a:rPr lang="en-US" sz="1400"/>
              <a:t>runs the model with n features on the test data.</a:t>
            </a:r>
          </a:p>
        </p:txBody>
      </p:sp>
      <p:sp>
        <p:nvSpPr>
          <p:cNvPr id="22" name="Rectangle 21">
            <a:extLst>
              <a:ext uri="{FF2B5EF4-FFF2-40B4-BE49-F238E27FC236}">
                <a16:creationId xmlns:a16="http://schemas.microsoft.com/office/drawing/2014/main" id="{86A473C5-B827-1E91-E0F8-294BCB50AA52}"/>
              </a:ext>
            </a:extLst>
          </p:cNvPr>
          <p:cNvSpPr/>
          <p:nvPr/>
        </p:nvSpPr>
        <p:spPr>
          <a:xfrm>
            <a:off x="259701" y="4287157"/>
            <a:ext cx="3430376" cy="338554"/>
          </a:xfrm>
          <a:prstGeom prst="rect">
            <a:avLst/>
          </a:prstGeom>
        </p:spPr>
        <p:txBody>
          <a:bodyPr wrap="square">
            <a:spAutoFit/>
          </a:bodyPr>
          <a:lstStyle/>
          <a:p>
            <a:r>
              <a:rPr lang="en-US" sz="1600"/>
              <a:t>selector.fit_transform(X_train, y_train)</a:t>
            </a:r>
          </a:p>
        </p:txBody>
      </p:sp>
      <mc:AlternateContent xmlns:mc="http://schemas.openxmlformats.org/markup-compatibility/2006" xmlns:p14="http://schemas.microsoft.com/office/powerpoint/2010/main">
        <mc:Choice Requires="p14">
          <p:contentPart p14:bwMode="auto" r:id="rId10">
            <p14:nvContentPartPr>
              <p14:cNvPr id="23" name="Ink 22">
                <a:extLst>
                  <a:ext uri="{FF2B5EF4-FFF2-40B4-BE49-F238E27FC236}">
                    <a16:creationId xmlns:a16="http://schemas.microsoft.com/office/drawing/2014/main" id="{81A83705-7B5C-258B-B0F2-3D23E698B504}"/>
                  </a:ext>
                </a:extLst>
              </p14:cNvPr>
              <p14:cNvContentPartPr/>
              <p14:nvPr/>
            </p14:nvContentPartPr>
            <p14:xfrm>
              <a:off x="3690077" y="4441870"/>
              <a:ext cx="631080" cy="40680"/>
            </p14:xfrm>
          </p:contentPart>
        </mc:Choice>
        <mc:Fallback xmlns="">
          <p:pic>
            <p:nvPicPr>
              <p:cNvPr id="23" name="Ink 22">
                <a:extLst>
                  <a:ext uri="{FF2B5EF4-FFF2-40B4-BE49-F238E27FC236}">
                    <a16:creationId xmlns:a16="http://schemas.microsoft.com/office/drawing/2014/main" id="{81A83705-7B5C-258B-B0F2-3D23E698B504}"/>
                  </a:ext>
                </a:extLst>
              </p:cNvPr>
              <p:cNvPicPr/>
              <p:nvPr/>
            </p:nvPicPr>
            <p:blipFill>
              <a:blip r:embed="rId6"/>
              <a:stretch>
                <a:fillRect/>
              </a:stretch>
            </p:blipFill>
            <p:spPr>
              <a:xfrm>
                <a:off x="3683957" y="4435750"/>
                <a:ext cx="643320" cy="52920"/>
              </a:xfrm>
              <a:prstGeom prst="rect">
                <a:avLst/>
              </a:prstGeom>
            </p:spPr>
          </p:pic>
        </mc:Fallback>
      </mc:AlternateContent>
      <p:sp>
        <p:nvSpPr>
          <p:cNvPr id="24" name="Rectangle 23">
            <a:extLst>
              <a:ext uri="{FF2B5EF4-FFF2-40B4-BE49-F238E27FC236}">
                <a16:creationId xmlns:a16="http://schemas.microsoft.com/office/drawing/2014/main" id="{2C414DB3-025E-DEE1-A2AB-D112CC80AD5E}"/>
              </a:ext>
            </a:extLst>
          </p:cNvPr>
          <p:cNvSpPr/>
          <p:nvPr/>
        </p:nvSpPr>
        <p:spPr>
          <a:xfrm>
            <a:off x="4512667" y="4288063"/>
            <a:ext cx="6923694" cy="307777"/>
          </a:xfrm>
          <a:prstGeom prst="rect">
            <a:avLst/>
          </a:prstGeom>
        </p:spPr>
        <p:txBody>
          <a:bodyPr wrap="square">
            <a:spAutoFit/>
          </a:bodyPr>
          <a:lstStyle/>
          <a:p>
            <a:r>
              <a:rPr lang="en-US" sz="1400"/>
              <a:t>same as selector.fit(), but also returns the X_train dataset reduced to only the features kept.</a:t>
            </a:r>
          </a:p>
        </p:txBody>
      </p:sp>
    </p:spTree>
    <p:extLst>
      <p:ext uri="{BB962C8B-B14F-4D97-AF65-F5344CB8AC3E}">
        <p14:creationId xmlns:p14="http://schemas.microsoft.com/office/powerpoint/2010/main" val="9321843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E710A-BE3A-0D03-CB3E-4A42C652269C}"/>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CC93ADC-6CC3-D409-3897-28DFA73DD114}"/>
              </a:ext>
            </a:extLst>
          </p:cNvPr>
          <p:cNvSpPr/>
          <p:nvPr/>
        </p:nvSpPr>
        <p:spPr>
          <a:xfrm>
            <a:off x="3517300" y="228637"/>
            <a:ext cx="4951292" cy="461665"/>
          </a:xfrm>
          <a:prstGeom prst="rect">
            <a:avLst/>
          </a:prstGeom>
        </p:spPr>
        <p:txBody>
          <a:bodyPr wrap="none">
            <a:spAutoFit/>
          </a:bodyPr>
          <a:lstStyle/>
          <a:p>
            <a:r>
              <a:rPr lang="en-US" sz="2400" b="1" u="sng">
                <a:solidFill>
                  <a:srgbClr val="7030A0"/>
                </a:solidFill>
              </a:rPr>
              <a:t>sklearn: recursive feature elimination</a:t>
            </a:r>
          </a:p>
        </p:txBody>
      </p:sp>
      <p:sp>
        <p:nvSpPr>
          <p:cNvPr id="11" name="TextBox 10">
            <a:extLst>
              <a:ext uri="{FF2B5EF4-FFF2-40B4-BE49-F238E27FC236}">
                <a16:creationId xmlns:a16="http://schemas.microsoft.com/office/drawing/2014/main" id="{5C536D77-9793-A058-D4C3-7F8BAD0E3B78}"/>
              </a:ext>
            </a:extLst>
          </p:cNvPr>
          <p:cNvSpPr txBox="1"/>
          <p:nvPr/>
        </p:nvSpPr>
        <p:spPr>
          <a:xfrm>
            <a:off x="259701" y="1080731"/>
            <a:ext cx="11176660" cy="830997"/>
          </a:xfrm>
          <a:prstGeom prst="rect">
            <a:avLst/>
          </a:prstGeom>
          <a:noFill/>
        </p:spPr>
        <p:txBody>
          <a:bodyPr wrap="square" rtlCol="0">
            <a:spAutoFit/>
          </a:bodyPr>
          <a:lstStyle/>
          <a:p>
            <a:r>
              <a:rPr lang="en-US" sz="1600"/>
              <a:t>Here’s an example.  I took the Bengaluru house data, which had 1300 columns, and fit a linear regression model to the (cleaned) data.  Then did the RFE to recursively eliminate features down to n = 100.  Then created a mask from the .support_ property to filter out just those columns.  And then reran the model on those features alone.  </a:t>
            </a:r>
          </a:p>
        </p:txBody>
      </p:sp>
      <p:pic>
        <p:nvPicPr>
          <p:cNvPr id="2" name="Picture 1">
            <a:extLst>
              <a:ext uri="{FF2B5EF4-FFF2-40B4-BE49-F238E27FC236}">
                <a16:creationId xmlns:a16="http://schemas.microsoft.com/office/drawing/2014/main" id="{67E77B3B-0FBC-5C8D-C22F-D33660FBA600}"/>
              </a:ext>
            </a:extLst>
          </p:cNvPr>
          <p:cNvPicPr>
            <a:picLocks noChangeAspect="1"/>
          </p:cNvPicPr>
          <p:nvPr/>
        </p:nvPicPr>
        <p:blipFill>
          <a:blip r:embed="rId3"/>
          <a:stretch>
            <a:fillRect/>
          </a:stretch>
        </p:blipFill>
        <p:spPr>
          <a:xfrm>
            <a:off x="335972" y="2025702"/>
            <a:ext cx="5204217" cy="2459412"/>
          </a:xfrm>
          <a:prstGeom prst="rect">
            <a:avLst/>
          </a:prstGeom>
        </p:spPr>
      </p:pic>
      <mc:AlternateContent xmlns:mc="http://schemas.openxmlformats.org/markup-compatibility/2006" xmlns:p14="http://schemas.microsoft.com/office/powerpoint/2010/main">
        <mc:Choice Requires="p14">
          <p:contentPart p14:bwMode="auto" r:id="rId4">
            <p14:nvContentPartPr>
              <p14:cNvPr id="4" name="Ink 3">
                <a:extLst>
                  <a:ext uri="{FF2B5EF4-FFF2-40B4-BE49-F238E27FC236}">
                    <a16:creationId xmlns:a16="http://schemas.microsoft.com/office/drawing/2014/main" id="{B532B299-DE77-4DD3-E470-0A1575277BF8}"/>
                  </a:ext>
                </a:extLst>
              </p14:cNvPr>
              <p14:cNvContentPartPr/>
              <p14:nvPr/>
            </p14:nvContentPartPr>
            <p14:xfrm>
              <a:off x="3164569" y="2791108"/>
              <a:ext cx="2964240" cy="177480"/>
            </p14:xfrm>
          </p:contentPart>
        </mc:Choice>
        <mc:Fallback xmlns="">
          <p:pic>
            <p:nvPicPr>
              <p:cNvPr id="4" name="Ink 3">
                <a:extLst>
                  <a:ext uri="{FF2B5EF4-FFF2-40B4-BE49-F238E27FC236}">
                    <a16:creationId xmlns:a16="http://schemas.microsoft.com/office/drawing/2014/main" id="{B532B299-DE77-4DD3-E470-0A1575277BF8}"/>
                  </a:ext>
                </a:extLst>
              </p:cNvPr>
              <p:cNvPicPr/>
              <p:nvPr/>
            </p:nvPicPr>
            <p:blipFill>
              <a:blip r:embed="rId5"/>
              <a:stretch>
                <a:fillRect/>
              </a:stretch>
            </p:blipFill>
            <p:spPr>
              <a:xfrm>
                <a:off x="3155569" y="2782108"/>
                <a:ext cx="298188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5" name="Ink 24">
                <a:extLst>
                  <a:ext uri="{FF2B5EF4-FFF2-40B4-BE49-F238E27FC236}">
                    <a16:creationId xmlns:a16="http://schemas.microsoft.com/office/drawing/2014/main" id="{321C2908-F55B-DED0-F6E2-A51DA425B132}"/>
                  </a:ext>
                </a:extLst>
              </p14:cNvPr>
              <p14:cNvContentPartPr/>
              <p14:nvPr/>
            </p14:nvContentPartPr>
            <p14:xfrm>
              <a:off x="3263209" y="4323268"/>
              <a:ext cx="2741760" cy="150840"/>
            </p14:xfrm>
          </p:contentPart>
        </mc:Choice>
        <mc:Fallback xmlns="">
          <p:pic>
            <p:nvPicPr>
              <p:cNvPr id="25" name="Ink 24">
                <a:extLst>
                  <a:ext uri="{FF2B5EF4-FFF2-40B4-BE49-F238E27FC236}">
                    <a16:creationId xmlns:a16="http://schemas.microsoft.com/office/drawing/2014/main" id="{321C2908-F55B-DED0-F6E2-A51DA425B132}"/>
                  </a:ext>
                </a:extLst>
              </p:cNvPr>
              <p:cNvPicPr/>
              <p:nvPr/>
            </p:nvPicPr>
            <p:blipFill>
              <a:blip r:embed="rId7"/>
              <a:stretch>
                <a:fillRect/>
              </a:stretch>
            </p:blipFill>
            <p:spPr>
              <a:xfrm>
                <a:off x="3254209" y="4314268"/>
                <a:ext cx="2759400" cy="168480"/>
              </a:xfrm>
              <a:prstGeom prst="rect">
                <a:avLst/>
              </a:prstGeom>
            </p:spPr>
          </p:pic>
        </mc:Fallback>
      </mc:AlternateContent>
      <p:pic>
        <p:nvPicPr>
          <p:cNvPr id="27" name="Picture 26">
            <a:extLst>
              <a:ext uri="{FF2B5EF4-FFF2-40B4-BE49-F238E27FC236}">
                <a16:creationId xmlns:a16="http://schemas.microsoft.com/office/drawing/2014/main" id="{601B807F-C3AC-FACF-3839-2A462B7BCF5D}"/>
              </a:ext>
            </a:extLst>
          </p:cNvPr>
          <p:cNvPicPr>
            <a:picLocks noChangeAspect="1"/>
          </p:cNvPicPr>
          <p:nvPr/>
        </p:nvPicPr>
        <p:blipFill>
          <a:blip r:embed="rId8"/>
          <a:stretch>
            <a:fillRect/>
          </a:stretch>
        </p:blipFill>
        <p:spPr>
          <a:xfrm>
            <a:off x="6384358" y="2674090"/>
            <a:ext cx="2257618" cy="489604"/>
          </a:xfrm>
          <a:prstGeom prst="rect">
            <a:avLst/>
          </a:prstGeom>
        </p:spPr>
      </p:pic>
      <p:pic>
        <p:nvPicPr>
          <p:cNvPr id="28" name="Picture 27">
            <a:extLst>
              <a:ext uri="{FF2B5EF4-FFF2-40B4-BE49-F238E27FC236}">
                <a16:creationId xmlns:a16="http://schemas.microsoft.com/office/drawing/2014/main" id="{02041561-9F24-26BE-1D23-E719A80995CA}"/>
              </a:ext>
            </a:extLst>
          </p:cNvPr>
          <p:cNvPicPr>
            <a:picLocks noChangeAspect="1"/>
          </p:cNvPicPr>
          <p:nvPr/>
        </p:nvPicPr>
        <p:blipFill>
          <a:blip r:embed="rId9"/>
          <a:stretch>
            <a:fillRect/>
          </a:stretch>
        </p:blipFill>
        <p:spPr>
          <a:xfrm>
            <a:off x="6250558" y="4207501"/>
            <a:ext cx="2525217" cy="533213"/>
          </a:xfrm>
          <a:prstGeom prst="rect">
            <a:avLst/>
          </a:prstGeom>
        </p:spPr>
      </p:pic>
      <p:sp>
        <p:nvSpPr>
          <p:cNvPr id="29" name="TextBox 28">
            <a:extLst>
              <a:ext uri="{FF2B5EF4-FFF2-40B4-BE49-F238E27FC236}">
                <a16:creationId xmlns:a16="http://schemas.microsoft.com/office/drawing/2014/main" id="{A320D9CE-488A-5433-B9B5-5126123C7067}"/>
              </a:ext>
            </a:extLst>
          </p:cNvPr>
          <p:cNvSpPr txBox="1"/>
          <p:nvPr/>
        </p:nvSpPr>
        <p:spPr>
          <a:xfrm>
            <a:off x="6250558" y="4930588"/>
            <a:ext cx="5546995" cy="338554"/>
          </a:xfrm>
          <a:prstGeom prst="rect">
            <a:avLst/>
          </a:prstGeom>
          <a:noFill/>
        </p:spPr>
        <p:txBody>
          <a:bodyPr wrap="square" rtlCol="0">
            <a:spAutoFit/>
          </a:bodyPr>
          <a:lstStyle/>
          <a:p>
            <a:r>
              <a:rPr lang="en-US" sz="1600"/>
              <a:t>so well, obviously can’t eliminate </a:t>
            </a:r>
            <a:r>
              <a:rPr lang="en-US" sz="1600" i="1"/>
              <a:t>that</a:t>
            </a:r>
            <a:r>
              <a:rPr lang="en-US" sz="1600"/>
              <a:t> many features. </a:t>
            </a:r>
          </a:p>
        </p:txBody>
      </p:sp>
    </p:spTree>
    <p:extLst>
      <p:ext uri="{BB962C8B-B14F-4D97-AF65-F5344CB8AC3E}">
        <p14:creationId xmlns:p14="http://schemas.microsoft.com/office/powerpoint/2010/main" val="39280228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E61858-5BAC-6908-3580-26D7A435AE02}"/>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B81F4131-0D4C-72EF-540D-60E04F8A9615}"/>
              </a:ext>
            </a:extLst>
          </p:cNvPr>
          <p:cNvSpPr/>
          <p:nvPr/>
        </p:nvSpPr>
        <p:spPr>
          <a:xfrm>
            <a:off x="346463" y="2378033"/>
            <a:ext cx="8222208" cy="338554"/>
          </a:xfrm>
          <a:prstGeom prst="rect">
            <a:avLst/>
          </a:prstGeom>
        </p:spPr>
        <p:txBody>
          <a:bodyPr wrap="square">
            <a:spAutoFit/>
          </a:bodyPr>
          <a:lstStyle/>
          <a:p>
            <a:r>
              <a:rPr lang="en-US" sz="1600"/>
              <a:t>imputer = SimpleImputer(missing_values = np.nan or None, strategy = “method”, fill_value =  #)</a:t>
            </a:r>
          </a:p>
        </p:txBody>
      </p:sp>
      <p:sp>
        <p:nvSpPr>
          <p:cNvPr id="6" name="TextBox 5">
            <a:extLst>
              <a:ext uri="{FF2B5EF4-FFF2-40B4-BE49-F238E27FC236}">
                <a16:creationId xmlns:a16="http://schemas.microsoft.com/office/drawing/2014/main" id="{8AA550AF-FEEE-C273-B448-93CB6B93A0BF}"/>
              </a:ext>
            </a:extLst>
          </p:cNvPr>
          <p:cNvSpPr txBox="1"/>
          <p:nvPr/>
        </p:nvSpPr>
        <p:spPr>
          <a:xfrm>
            <a:off x="371184" y="2068121"/>
            <a:ext cx="4220480" cy="338554"/>
          </a:xfrm>
          <a:prstGeom prst="rect">
            <a:avLst/>
          </a:prstGeom>
          <a:noFill/>
        </p:spPr>
        <p:txBody>
          <a:bodyPr wrap="square">
            <a:spAutoFit/>
          </a:bodyPr>
          <a:lstStyle/>
          <a:p>
            <a:r>
              <a:rPr lang="en-US" sz="1600" b="1"/>
              <a:t>from sklearn.impute import SimpleImputer</a:t>
            </a:r>
          </a:p>
        </p:txBody>
      </p:sp>
      <p:sp>
        <p:nvSpPr>
          <p:cNvPr id="7" name="TextBox 6">
            <a:extLst>
              <a:ext uri="{FF2B5EF4-FFF2-40B4-BE49-F238E27FC236}">
                <a16:creationId xmlns:a16="http://schemas.microsoft.com/office/drawing/2014/main" id="{CD103120-1ED7-291B-EDBB-E791BF99C022}"/>
              </a:ext>
            </a:extLst>
          </p:cNvPr>
          <p:cNvSpPr txBox="1"/>
          <p:nvPr/>
        </p:nvSpPr>
        <p:spPr>
          <a:xfrm>
            <a:off x="4819023" y="3200151"/>
            <a:ext cx="6891196" cy="738664"/>
          </a:xfrm>
          <a:prstGeom prst="rect">
            <a:avLst/>
          </a:prstGeom>
          <a:noFill/>
        </p:spPr>
        <p:txBody>
          <a:bodyPr wrap="square">
            <a:spAutoFit/>
          </a:bodyPr>
          <a:lstStyle/>
          <a:p>
            <a:r>
              <a:rPr lang="en-US" sz="1400"/>
              <a:t>This sets up an Imputation object.  </a:t>
            </a:r>
            <a:r>
              <a:rPr lang="en-US" sz="1400" b="1"/>
              <a:t>missing_values </a:t>
            </a:r>
            <a:r>
              <a:rPr lang="en-US" sz="1400"/>
              <a:t>identifies what counts as a missing value in the data set.  </a:t>
            </a:r>
            <a:r>
              <a:rPr lang="en-US" sz="1400" b="1"/>
              <a:t>strategy = “mean”, “median”, “most_frequent”, “constant”</a:t>
            </a:r>
            <a:r>
              <a:rPr lang="en-US" sz="1400"/>
              <a:t>.  If strategy is set to “constant”, then we can specify our own </a:t>
            </a:r>
            <a:r>
              <a:rPr lang="en-US" sz="1400" b="1"/>
              <a:t>fill_value</a:t>
            </a:r>
            <a:r>
              <a:rPr lang="en-US" sz="1400"/>
              <a:t>.  </a:t>
            </a:r>
          </a:p>
        </p:txBody>
      </p:sp>
      <p:sp>
        <p:nvSpPr>
          <p:cNvPr id="2" name="TextBox 1">
            <a:extLst>
              <a:ext uri="{FF2B5EF4-FFF2-40B4-BE49-F238E27FC236}">
                <a16:creationId xmlns:a16="http://schemas.microsoft.com/office/drawing/2014/main" id="{DC86697D-038F-8A44-A05A-5908539DDB55}"/>
              </a:ext>
            </a:extLst>
          </p:cNvPr>
          <p:cNvSpPr txBox="1"/>
          <p:nvPr/>
        </p:nvSpPr>
        <p:spPr>
          <a:xfrm>
            <a:off x="371184" y="1107997"/>
            <a:ext cx="11152221" cy="584775"/>
          </a:xfrm>
          <a:prstGeom prst="rect">
            <a:avLst/>
          </a:prstGeom>
          <a:noFill/>
        </p:spPr>
        <p:txBody>
          <a:bodyPr wrap="square" rtlCol="0">
            <a:spAutoFit/>
          </a:bodyPr>
          <a:lstStyle/>
          <a:p>
            <a:r>
              <a:rPr lang="en-US" sz="1600"/>
              <a:t>sklearn has methods to impute data too, though could do this in Pandas too.  Looks like we’re presuming y_train, y_test don’t need any imputed values? </a:t>
            </a:r>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81DF2210-1CC2-9474-F323-55A0A5C8180C}"/>
                  </a:ext>
                </a:extLst>
              </p14:cNvPr>
              <p14:cNvContentPartPr/>
              <p14:nvPr/>
            </p14:nvContentPartPr>
            <p14:xfrm>
              <a:off x="7371615" y="2516268"/>
              <a:ext cx="1371960" cy="560520"/>
            </p14:xfrm>
          </p:contentPart>
        </mc:Choice>
        <mc:Fallback xmlns="">
          <p:pic>
            <p:nvPicPr>
              <p:cNvPr id="4" name="Ink 3">
                <a:extLst>
                  <a:ext uri="{FF2B5EF4-FFF2-40B4-BE49-F238E27FC236}">
                    <a16:creationId xmlns:a16="http://schemas.microsoft.com/office/drawing/2014/main" id="{C16AE426-97C1-268C-A181-A46DB40D7598}"/>
                  </a:ext>
                </a:extLst>
              </p:cNvPr>
              <p:cNvPicPr/>
              <p:nvPr/>
            </p:nvPicPr>
            <p:blipFill>
              <a:blip r:embed="rId4"/>
              <a:stretch>
                <a:fillRect/>
              </a:stretch>
            </p:blipFill>
            <p:spPr>
              <a:xfrm>
                <a:off x="7365495" y="2510148"/>
                <a:ext cx="1384200" cy="572760"/>
              </a:xfrm>
              <a:prstGeom prst="rect">
                <a:avLst/>
              </a:prstGeom>
            </p:spPr>
          </p:pic>
        </mc:Fallback>
      </mc:AlternateContent>
      <p:sp>
        <p:nvSpPr>
          <p:cNvPr id="9" name="Rectangle 8">
            <a:extLst>
              <a:ext uri="{FF2B5EF4-FFF2-40B4-BE49-F238E27FC236}">
                <a16:creationId xmlns:a16="http://schemas.microsoft.com/office/drawing/2014/main" id="{28FA5EDF-079E-FAAB-DDD6-362A8E34E83E}"/>
              </a:ext>
            </a:extLst>
          </p:cNvPr>
          <p:cNvSpPr/>
          <p:nvPr/>
        </p:nvSpPr>
        <p:spPr>
          <a:xfrm>
            <a:off x="361353" y="4208354"/>
            <a:ext cx="2717361" cy="338554"/>
          </a:xfrm>
          <a:prstGeom prst="rect">
            <a:avLst/>
          </a:prstGeom>
        </p:spPr>
        <p:txBody>
          <a:bodyPr wrap="square">
            <a:spAutoFit/>
          </a:bodyPr>
          <a:lstStyle/>
          <a:p>
            <a:r>
              <a:rPr lang="en-US" sz="1600"/>
              <a:t>imputer.fit_transform(X_train)</a:t>
            </a:r>
          </a:p>
        </p:txBody>
      </p:sp>
      <p:sp>
        <p:nvSpPr>
          <p:cNvPr id="10" name="Rectangle 9">
            <a:extLst>
              <a:ext uri="{FF2B5EF4-FFF2-40B4-BE49-F238E27FC236}">
                <a16:creationId xmlns:a16="http://schemas.microsoft.com/office/drawing/2014/main" id="{F366CA5F-C270-55BD-C599-5F0C0FDD3CD5}"/>
              </a:ext>
            </a:extLst>
          </p:cNvPr>
          <p:cNvSpPr/>
          <p:nvPr/>
        </p:nvSpPr>
        <p:spPr>
          <a:xfrm>
            <a:off x="361353" y="4990018"/>
            <a:ext cx="2421177" cy="338554"/>
          </a:xfrm>
          <a:prstGeom prst="rect">
            <a:avLst/>
          </a:prstGeom>
        </p:spPr>
        <p:txBody>
          <a:bodyPr wrap="square">
            <a:spAutoFit/>
          </a:bodyPr>
          <a:lstStyle/>
          <a:p>
            <a:r>
              <a:rPr lang="en-US" sz="1600"/>
              <a:t>imputer.transform(X_test)</a:t>
            </a:r>
          </a:p>
        </p:txBody>
      </p:sp>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3B82528B-28F8-90B7-CDC0-CE624788D50B}"/>
                  </a:ext>
                </a:extLst>
              </p14:cNvPr>
              <p14:cNvContentPartPr/>
              <p14:nvPr/>
            </p14:nvContentPartPr>
            <p14:xfrm>
              <a:off x="3239079" y="4341991"/>
              <a:ext cx="634320" cy="71280"/>
            </p14:xfrm>
          </p:contentPart>
        </mc:Choice>
        <mc:Fallback xmlns="">
          <p:pic>
            <p:nvPicPr>
              <p:cNvPr id="11" name="Ink 10">
                <a:extLst>
                  <a:ext uri="{FF2B5EF4-FFF2-40B4-BE49-F238E27FC236}">
                    <a16:creationId xmlns:a16="http://schemas.microsoft.com/office/drawing/2014/main" id="{95A901F1-2E9B-9317-5A59-884B87E83CE0}"/>
                  </a:ext>
                </a:extLst>
              </p:cNvPr>
              <p:cNvPicPr/>
              <p:nvPr/>
            </p:nvPicPr>
            <p:blipFill>
              <a:blip r:embed="rId6"/>
              <a:stretch>
                <a:fillRect/>
              </a:stretch>
            </p:blipFill>
            <p:spPr>
              <a:xfrm>
                <a:off x="3232959" y="4335840"/>
                <a:ext cx="646560" cy="83582"/>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2" name="Ink 11">
                <a:extLst>
                  <a:ext uri="{FF2B5EF4-FFF2-40B4-BE49-F238E27FC236}">
                    <a16:creationId xmlns:a16="http://schemas.microsoft.com/office/drawing/2014/main" id="{18E38961-DCFF-3B3A-28EF-2693E4115DD3}"/>
                  </a:ext>
                </a:extLst>
              </p14:cNvPr>
              <p14:cNvContentPartPr/>
              <p14:nvPr/>
            </p14:nvContentPartPr>
            <p14:xfrm>
              <a:off x="2991813" y="5123655"/>
              <a:ext cx="618480" cy="71280"/>
            </p14:xfrm>
          </p:contentPart>
        </mc:Choice>
        <mc:Fallback xmlns="">
          <p:pic>
            <p:nvPicPr>
              <p:cNvPr id="12" name="Ink 11">
                <a:extLst>
                  <a:ext uri="{FF2B5EF4-FFF2-40B4-BE49-F238E27FC236}">
                    <a16:creationId xmlns:a16="http://schemas.microsoft.com/office/drawing/2014/main" id="{17ED3353-D555-F474-E8B4-0556FF7B43ED}"/>
                  </a:ext>
                </a:extLst>
              </p:cNvPr>
              <p:cNvPicPr/>
              <p:nvPr/>
            </p:nvPicPr>
            <p:blipFill>
              <a:blip r:embed="rId8"/>
              <a:stretch>
                <a:fillRect/>
              </a:stretch>
            </p:blipFill>
            <p:spPr>
              <a:xfrm>
                <a:off x="2985693" y="5117566"/>
                <a:ext cx="630720" cy="83458"/>
              </a:xfrm>
              <a:prstGeom prst="rect">
                <a:avLst/>
              </a:prstGeom>
            </p:spPr>
          </p:pic>
        </mc:Fallback>
      </mc:AlternateContent>
      <p:sp>
        <p:nvSpPr>
          <p:cNvPr id="13" name="TextBox 12">
            <a:extLst>
              <a:ext uri="{FF2B5EF4-FFF2-40B4-BE49-F238E27FC236}">
                <a16:creationId xmlns:a16="http://schemas.microsoft.com/office/drawing/2014/main" id="{CD5CEE87-5F94-F6F9-44C2-8A22471CA798}"/>
              </a:ext>
            </a:extLst>
          </p:cNvPr>
          <p:cNvSpPr txBox="1"/>
          <p:nvPr/>
        </p:nvSpPr>
        <p:spPr>
          <a:xfrm>
            <a:off x="4124743" y="4239131"/>
            <a:ext cx="7270845" cy="307777"/>
          </a:xfrm>
          <a:prstGeom prst="rect">
            <a:avLst/>
          </a:prstGeom>
          <a:noFill/>
        </p:spPr>
        <p:txBody>
          <a:bodyPr wrap="square">
            <a:spAutoFit/>
          </a:bodyPr>
          <a:lstStyle/>
          <a:p>
            <a:r>
              <a:rPr lang="en-US" sz="1400"/>
              <a:t>This imputes data on X_train, using X_train’s values to work out the “mean”, or “median”, etc.  </a:t>
            </a:r>
          </a:p>
        </p:txBody>
      </p:sp>
      <p:sp>
        <p:nvSpPr>
          <p:cNvPr id="14" name="TextBox 13">
            <a:extLst>
              <a:ext uri="{FF2B5EF4-FFF2-40B4-BE49-F238E27FC236}">
                <a16:creationId xmlns:a16="http://schemas.microsoft.com/office/drawing/2014/main" id="{5936FF6B-CDC6-8373-A7A8-DFF1A07DBC87}"/>
              </a:ext>
            </a:extLst>
          </p:cNvPr>
          <p:cNvSpPr txBox="1"/>
          <p:nvPr/>
        </p:nvSpPr>
        <p:spPr>
          <a:xfrm>
            <a:off x="3819577" y="4948983"/>
            <a:ext cx="7703828" cy="738664"/>
          </a:xfrm>
          <a:prstGeom prst="rect">
            <a:avLst/>
          </a:prstGeom>
          <a:noFill/>
        </p:spPr>
        <p:txBody>
          <a:bodyPr wrap="square">
            <a:spAutoFit/>
          </a:bodyPr>
          <a:lstStyle/>
          <a:p>
            <a:r>
              <a:rPr lang="en-US" sz="1400"/>
              <a:t>This imputes data on X_test, using X_train’s values to work out the “mean”, or “median”, etc.  I guess we would fit the imputer on X_train only, in order to avoid leakage.  Even still we can have X_train, and X_test the same here.</a:t>
            </a:r>
          </a:p>
        </p:txBody>
      </p:sp>
      <p:sp>
        <p:nvSpPr>
          <p:cNvPr id="8" name="Rectangle 7">
            <a:extLst>
              <a:ext uri="{FF2B5EF4-FFF2-40B4-BE49-F238E27FC236}">
                <a16:creationId xmlns:a16="http://schemas.microsoft.com/office/drawing/2014/main" id="{F29C3052-4A04-15FE-84E4-63A13DAA1DCE}"/>
              </a:ext>
            </a:extLst>
          </p:cNvPr>
          <p:cNvSpPr/>
          <p:nvPr/>
        </p:nvSpPr>
        <p:spPr>
          <a:xfrm>
            <a:off x="4373007" y="99038"/>
            <a:ext cx="2416046" cy="461665"/>
          </a:xfrm>
          <a:prstGeom prst="rect">
            <a:avLst/>
          </a:prstGeom>
        </p:spPr>
        <p:txBody>
          <a:bodyPr wrap="none">
            <a:spAutoFit/>
          </a:bodyPr>
          <a:lstStyle/>
          <a:p>
            <a:r>
              <a:rPr lang="en-US" sz="2400" b="1" u="sng">
                <a:solidFill>
                  <a:srgbClr val="7030A0"/>
                </a:solidFill>
              </a:rPr>
              <a:t>sklearn: imputing</a:t>
            </a:r>
          </a:p>
        </p:txBody>
      </p:sp>
    </p:spTree>
    <p:extLst>
      <p:ext uri="{BB962C8B-B14F-4D97-AF65-F5344CB8AC3E}">
        <p14:creationId xmlns:p14="http://schemas.microsoft.com/office/powerpoint/2010/main" val="2835054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26569" y="200747"/>
            <a:ext cx="2419252" cy="461665"/>
          </a:xfrm>
          <a:prstGeom prst="rect">
            <a:avLst/>
          </a:prstGeom>
        </p:spPr>
        <p:txBody>
          <a:bodyPr wrap="none">
            <a:spAutoFit/>
          </a:bodyPr>
          <a:lstStyle/>
          <a:p>
            <a:r>
              <a:rPr lang="en-US" sz="2400" b="1" u="sng">
                <a:solidFill>
                  <a:srgbClr val="7030A0"/>
                </a:solidFill>
              </a:rPr>
              <a:t>sklearn: sampling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434954" y="1121788"/>
            <a:ext cx="9102336" cy="338554"/>
          </a:xfrm>
          <a:prstGeom prst="rect">
            <a:avLst/>
          </a:prstGeom>
          <a:noFill/>
        </p:spPr>
        <p:txBody>
          <a:bodyPr wrap="square" rtlCol="0">
            <a:spAutoFit/>
          </a:bodyPr>
          <a:lstStyle/>
          <a:p>
            <a:r>
              <a:rPr lang="en-US" sz="1600"/>
              <a:t>Can take a random sample from a data frame via this method.  Is probably useful for random forest. </a:t>
            </a:r>
          </a:p>
        </p:txBody>
      </p:sp>
      <p:sp>
        <p:nvSpPr>
          <p:cNvPr id="6" name="TextBox 5">
            <a:extLst>
              <a:ext uri="{FF2B5EF4-FFF2-40B4-BE49-F238E27FC236}">
                <a16:creationId xmlns:a16="http://schemas.microsoft.com/office/drawing/2014/main" id="{35CDE838-31F9-D314-C4BC-1F7DB235E6CA}"/>
              </a:ext>
            </a:extLst>
          </p:cNvPr>
          <p:cNvSpPr txBox="1"/>
          <p:nvPr/>
        </p:nvSpPr>
        <p:spPr>
          <a:xfrm>
            <a:off x="434954" y="1972954"/>
            <a:ext cx="3462990" cy="338554"/>
          </a:xfrm>
          <a:prstGeom prst="rect">
            <a:avLst/>
          </a:prstGeom>
          <a:noFill/>
        </p:spPr>
        <p:txBody>
          <a:bodyPr wrap="square">
            <a:spAutoFit/>
          </a:bodyPr>
          <a:lstStyle/>
          <a:p>
            <a:r>
              <a:rPr lang="en-US" sz="1600" b="1"/>
              <a:t>from sklearn.utils import resample</a:t>
            </a:r>
          </a:p>
        </p:txBody>
      </p:sp>
      <p:sp>
        <p:nvSpPr>
          <p:cNvPr id="11" name="TextBox 10">
            <a:extLst>
              <a:ext uri="{FF2B5EF4-FFF2-40B4-BE49-F238E27FC236}">
                <a16:creationId xmlns:a16="http://schemas.microsoft.com/office/drawing/2014/main" id="{A14E28A0-BB69-2DEB-FEF8-8E47927AB963}"/>
              </a:ext>
            </a:extLst>
          </p:cNvPr>
          <p:cNvSpPr txBox="1"/>
          <p:nvPr/>
        </p:nvSpPr>
        <p:spPr>
          <a:xfrm>
            <a:off x="8137037" y="2381383"/>
            <a:ext cx="3710833" cy="1169551"/>
          </a:xfrm>
          <a:prstGeom prst="rect">
            <a:avLst/>
          </a:prstGeom>
          <a:noFill/>
        </p:spPr>
        <p:txBody>
          <a:bodyPr wrap="square" rtlCol="0">
            <a:spAutoFit/>
          </a:bodyPr>
          <a:lstStyle/>
          <a:p>
            <a:r>
              <a:rPr lang="en-US" sz="1400"/>
              <a:t>will return a modified dataframe (or list, or whatever) constructed from the dataframe (or list, or whatever) by sampling n items from it with (True) or without (False) replacement.  And random_state is just the random seed thing.</a:t>
            </a:r>
          </a:p>
        </p:txBody>
      </p:sp>
      <p:sp>
        <p:nvSpPr>
          <p:cNvPr id="12" name="TextBox 11">
            <a:extLst>
              <a:ext uri="{FF2B5EF4-FFF2-40B4-BE49-F238E27FC236}">
                <a16:creationId xmlns:a16="http://schemas.microsoft.com/office/drawing/2014/main" id="{F0854B8E-1CDE-439F-5B67-CA04FFF16EC1}"/>
              </a:ext>
            </a:extLst>
          </p:cNvPr>
          <p:cNvSpPr txBox="1"/>
          <p:nvPr/>
        </p:nvSpPr>
        <p:spPr>
          <a:xfrm>
            <a:off x="434954" y="2413442"/>
            <a:ext cx="6853437" cy="338554"/>
          </a:xfrm>
          <a:prstGeom prst="rect">
            <a:avLst/>
          </a:prstGeom>
          <a:noFill/>
        </p:spPr>
        <p:txBody>
          <a:bodyPr wrap="square" rtlCol="0">
            <a:spAutoFit/>
          </a:bodyPr>
          <a:lstStyle/>
          <a:p>
            <a:r>
              <a:rPr lang="en-US" sz="1600"/>
              <a:t>resample(dataframe, replace = True/False, n_samples = n, random_state = seed)</a:t>
            </a:r>
          </a:p>
        </p:txBody>
      </p:sp>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38185C94-716C-1577-7DEB-DB01F1CDB5BA}"/>
                  </a:ext>
                </a:extLst>
              </p14:cNvPr>
              <p14:cNvContentPartPr/>
              <p14:nvPr/>
            </p14:nvContentPartPr>
            <p14:xfrm>
              <a:off x="7426042" y="2571151"/>
              <a:ext cx="553680" cy="30960"/>
            </p14:xfrm>
          </p:contentPart>
        </mc:Choice>
        <mc:Fallback xmlns="">
          <p:pic>
            <p:nvPicPr>
              <p:cNvPr id="13" name="Ink 12">
                <a:extLst>
                  <a:ext uri="{FF2B5EF4-FFF2-40B4-BE49-F238E27FC236}">
                    <a16:creationId xmlns:a16="http://schemas.microsoft.com/office/drawing/2014/main" id="{38185C94-716C-1577-7DEB-DB01F1CDB5BA}"/>
                  </a:ext>
                </a:extLst>
              </p:cNvPr>
              <p:cNvPicPr/>
              <p:nvPr/>
            </p:nvPicPr>
            <p:blipFill>
              <a:blip r:embed="rId4"/>
              <a:stretch>
                <a:fillRect/>
              </a:stretch>
            </p:blipFill>
            <p:spPr>
              <a:xfrm>
                <a:off x="7417042" y="2562045"/>
                <a:ext cx="571320" cy="48808"/>
              </a:xfrm>
              <a:prstGeom prst="rect">
                <a:avLst/>
              </a:prstGeom>
            </p:spPr>
          </p:pic>
        </mc:Fallback>
      </mc:AlternateContent>
      <p:pic>
        <p:nvPicPr>
          <p:cNvPr id="14" name="Picture 13">
            <a:extLst>
              <a:ext uri="{FF2B5EF4-FFF2-40B4-BE49-F238E27FC236}">
                <a16:creationId xmlns:a16="http://schemas.microsoft.com/office/drawing/2014/main" id="{6279CFED-904D-ADED-1CD7-D12908B03795}"/>
              </a:ext>
            </a:extLst>
          </p:cNvPr>
          <p:cNvPicPr>
            <a:picLocks noChangeAspect="1"/>
          </p:cNvPicPr>
          <p:nvPr/>
        </p:nvPicPr>
        <p:blipFill>
          <a:blip r:embed="rId5"/>
          <a:stretch>
            <a:fillRect/>
          </a:stretch>
        </p:blipFill>
        <p:spPr>
          <a:xfrm>
            <a:off x="3126658" y="3715848"/>
            <a:ext cx="7914967" cy="222175"/>
          </a:xfrm>
          <a:prstGeom prst="rect">
            <a:avLst/>
          </a:prstGeom>
        </p:spPr>
      </p:pic>
    </p:spTree>
    <p:extLst>
      <p:ext uri="{BB962C8B-B14F-4D97-AF65-F5344CB8AC3E}">
        <p14:creationId xmlns:p14="http://schemas.microsoft.com/office/powerpoint/2010/main" val="18295480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6C9595-9D15-7C7C-82D1-9EE5A9B8EAB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934D1C12-09A7-F096-315B-3BE703A415D5}"/>
              </a:ext>
            </a:extLst>
          </p:cNvPr>
          <p:cNvSpPr/>
          <p:nvPr/>
        </p:nvSpPr>
        <p:spPr>
          <a:xfrm>
            <a:off x="4391388" y="107366"/>
            <a:ext cx="3148747" cy="461665"/>
          </a:xfrm>
          <a:prstGeom prst="rect">
            <a:avLst/>
          </a:prstGeom>
        </p:spPr>
        <p:txBody>
          <a:bodyPr wrap="none">
            <a:spAutoFit/>
          </a:bodyPr>
          <a:lstStyle/>
          <a:p>
            <a:r>
              <a:rPr lang="en-US" sz="2400" b="1" u="sng">
                <a:solidFill>
                  <a:srgbClr val="7030A0"/>
                </a:solidFill>
              </a:rPr>
              <a:t>sklearn: label-encoding</a:t>
            </a:r>
          </a:p>
        </p:txBody>
      </p:sp>
      <p:sp>
        <p:nvSpPr>
          <p:cNvPr id="11" name="TextBox 10">
            <a:extLst>
              <a:ext uri="{FF2B5EF4-FFF2-40B4-BE49-F238E27FC236}">
                <a16:creationId xmlns:a16="http://schemas.microsoft.com/office/drawing/2014/main" id="{9FA4F3E3-F4C9-5B3A-5AC2-8A88934DC69A}"/>
              </a:ext>
            </a:extLst>
          </p:cNvPr>
          <p:cNvSpPr txBox="1"/>
          <p:nvPr/>
        </p:nvSpPr>
        <p:spPr>
          <a:xfrm>
            <a:off x="376243" y="1106819"/>
            <a:ext cx="5110158" cy="338554"/>
          </a:xfrm>
          <a:prstGeom prst="rect">
            <a:avLst/>
          </a:prstGeom>
          <a:noFill/>
        </p:spPr>
        <p:txBody>
          <a:bodyPr wrap="square" rtlCol="0">
            <a:spAutoFit/>
          </a:bodyPr>
          <a:lstStyle/>
          <a:p>
            <a:r>
              <a:rPr lang="en-US" sz="1600"/>
              <a:t>Here’s an example of label encoding,</a:t>
            </a:r>
          </a:p>
        </p:txBody>
      </p:sp>
      <p:pic>
        <p:nvPicPr>
          <p:cNvPr id="2" name="Picture 1">
            <a:extLst>
              <a:ext uri="{FF2B5EF4-FFF2-40B4-BE49-F238E27FC236}">
                <a16:creationId xmlns:a16="http://schemas.microsoft.com/office/drawing/2014/main" id="{18C4FCFA-76C6-F334-23C3-946CDA0F15A2}"/>
              </a:ext>
            </a:extLst>
          </p:cNvPr>
          <p:cNvPicPr>
            <a:picLocks noChangeAspect="1"/>
          </p:cNvPicPr>
          <p:nvPr/>
        </p:nvPicPr>
        <p:blipFill>
          <a:blip r:embed="rId3"/>
          <a:stretch>
            <a:fillRect/>
          </a:stretch>
        </p:blipFill>
        <p:spPr>
          <a:xfrm>
            <a:off x="447488" y="1759190"/>
            <a:ext cx="4562662" cy="1013925"/>
          </a:xfrm>
          <a:prstGeom prst="rect">
            <a:avLst/>
          </a:prstGeom>
        </p:spPr>
      </p:pic>
      <p:pic>
        <p:nvPicPr>
          <p:cNvPr id="6" name="Picture 5">
            <a:extLst>
              <a:ext uri="{FF2B5EF4-FFF2-40B4-BE49-F238E27FC236}">
                <a16:creationId xmlns:a16="http://schemas.microsoft.com/office/drawing/2014/main" id="{2C920004-B9CA-568A-7E76-C59229F3F567}"/>
              </a:ext>
            </a:extLst>
          </p:cNvPr>
          <p:cNvPicPr>
            <a:picLocks noChangeAspect="1"/>
          </p:cNvPicPr>
          <p:nvPr/>
        </p:nvPicPr>
        <p:blipFill>
          <a:blip r:embed="rId4"/>
          <a:stretch>
            <a:fillRect/>
          </a:stretch>
        </p:blipFill>
        <p:spPr>
          <a:xfrm>
            <a:off x="6467150" y="2266153"/>
            <a:ext cx="3847011" cy="2420148"/>
          </a:xfrm>
          <a:prstGeom prst="rect">
            <a:avLst/>
          </a:prstGeom>
        </p:spPr>
      </p:pic>
      <mc:AlternateContent xmlns:mc="http://schemas.openxmlformats.org/markup-compatibility/2006" xmlns:p14="http://schemas.microsoft.com/office/powerpoint/2010/main">
        <mc:Choice Requires="p14">
          <p:contentPart p14:bwMode="auto" r:id="rId5">
            <p14:nvContentPartPr>
              <p14:cNvPr id="12" name="Ink 11">
                <a:extLst>
                  <a:ext uri="{FF2B5EF4-FFF2-40B4-BE49-F238E27FC236}">
                    <a16:creationId xmlns:a16="http://schemas.microsoft.com/office/drawing/2014/main" id="{D52620EC-398C-C7CE-8F33-8BFBD41FD7A7}"/>
                  </a:ext>
                </a:extLst>
              </p14:cNvPr>
              <p14:cNvContentPartPr/>
              <p14:nvPr/>
            </p14:nvContentPartPr>
            <p14:xfrm>
              <a:off x="2590710" y="2351685"/>
              <a:ext cx="3638880" cy="285120"/>
            </p14:xfrm>
          </p:contentPart>
        </mc:Choice>
        <mc:Fallback xmlns="">
          <p:pic>
            <p:nvPicPr>
              <p:cNvPr id="12" name="Ink 11">
                <a:extLst>
                  <a:ext uri="{FF2B5EF4-FFF2-40B4-BE49-F238E27FC236}">
                    <a16:creationId xmlns:a16="http://schemas.microsoft.com/office/drawing/2014/main" id="{D52620EC-398C-C7CE-8F33-8BFBD41FD7A7}"/>
                  </a:ext>
                </a:extLst>
              </p:cNvPr>
              <p:cNvPicPr/>
              <p:nvPr/>
            </p:nvPicPr>
            <p:blipFill>
              <a:blip r:embed="rId6"/>
              <a:stretch>
                <a:fillRect/>
              </a:stretch>
            </p:blipFill>
            <p:spPr>
              <a:xfrm>
                <a:off x="2584590" y="2345565"/>
                <a:ext cx="3651120" cy="297360"/>
              </a:xfrm>
              <a:prstGeom prst="rect">
                <a:avLst/>
              </a:prstGeom>
            </p:spPr>
          </p:pic>
        </mc:Fallback>
      </mc:AlternateContent>
      <p:pic>
        <p:nvPicPr>
          <p:cNvPr id="20" name="Picture 19">
            <a:extLst>
              <a:ext uri="{FF2B5EF4-FFF2-40B4-BE49-F238E27FC236}">
                <a16:creationId xmlns:a16="http://schemas.microsoft.com/office/drawing/2014/main" id="{CEC7C068-F573-7996-4DC2-E5C15E4BF078}"/>
              </a:ext>
            </a:extLst>
          </p:cNvPr>
          <p:cNvPicPr>
            <a:picLocks noChangeAspect="1"/>
          </p:cNvPicPr>
          <p:nvPr/>
        </p:nvPicPr>
        <p:blipFill>
          <a:blip r:embed="rId7"/>
          <a:stretch>
            <a:fillRect/>
          </a:stretch>
        </p:blipFill>
        <p:spPr>
          <a:xfrm>
            <a:off x="1542913" y="4555769"/>
            <a:ext cx="4553087" cy="1993700"/>
          </a:xfrm>
          <a:prstGeom prst="rect">
            <a:avLst/>
          </a:prstGeom>
        </p:spPr>
      </p:pic>
      <mc:AlternateContent xmlns:mc="http://schemas.openxmlformats.org/markup-compatibility/2006" xmlns:p14="http://schemas.microsoft.com/office/powerpoint/2010/main">
        <mc:Choice Requires="p14">
          <p:contentPart p14:bwMode="auto" r:id="rId8">
            <p14:nvContentPartPr>
              <p14:cNvPr id="21" name="Ink 20">
                <a:extLst>
                  <a:ext uri="{FF2B5EF4-FFF2-40B4-BE49-F238E27FC236}">
                    <a16:creationId xmlns:a16="http://schemas.microsoft.com/office/drawing/2014/main" id="{60967580-4F29-7E3E-2199-84BFE5077E73}"/>
                  </a:ext>
                </a:extLst>
              </p14:cNvPr>
              <p14:cNvContentPartPr/>
              <p14:nvPr/>
            </p14:nvContentPartPr>
            <p14:xfrm>
              <a:off x="3762150" y="2790885"/>
              <a:ext cx="554400" cy="1797120"/>
            </p14:xfrm>
          </p:contentPart>
        </mc:Choice>
        <mc:Fallback xmlns="">
          <p:pic>
            <p:nvPicPr>
              <p:cNvPr id="21" name="Ink 20">
                <a:extLst>
                  <a:ext uri="{FF2B5EF4-FFF2-40B4-BE49-F238E27FC236}">
                    <a16:creationId xmlns:a16="http://schemas.microsoft.com/office/drawing/2014/main" id="{60967580-4F29-7E3E-2199-84BFE5077E73}"/>
                  </a:ext>
                </a:extLst>
              </p:cNvPr>
              <p:cNvPicPr/>
              <p:nvPr/>
            </p:nvPicPr>
            <p:blipFill>
              <a:blip r:embed="rId9"/>
              <a:stretch>
                <a:fillRect/>
              </a:stretch>
            </p:blipFill>
            <p:spPr>
              <a:xfrm>
                <a:off x="3756030" y="2784765"/>
                <a:ext cx="566640" cy="1809360"/>
              </a:xfrm>
              <a:prstGeom prst="rect">
                <a:avLst/>
              </a:prstGeom>
            </p:spPr>
          </p:pic>
        </mc:Fallback>
      </mc:AlternateContent>
    </p:spTree>
    <p:extLst>
      <p:ext uri="{BB962C8B-B14F-4D97-AF65-F5344CB8AC3E}">
        <p14:creationId xmlns:p14="http://schemas.microsoft.com/office/powerpoint/2010/main" val="21399522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2987164" cy="461665"/>
          </a:xfrm>
          <a:prstGeom prst="rect">
            <a:avLst/>
          </a:prstGeom>
        </p:spPr>
        <p:txBody>
          <a:bodyPr wrap="none">
            <a:spAutoFit/>
          </a:bodyPr>
          <a:lstStyle/>
          <a:p>
            <a:r>
              <a:rPr lang="en-US" sz="2400" b="1" u="sng">
                <a:solidFill>
                  <a:srgbClr val="7030A0"/>
                </a:solidFill>
              </a:rPr>
              <a:t>sklearn: oversampling</a:t>
            </a:r>
          </a:p>
        </p:txBody>
      </p:sp>
      <p:sp>
        <p:nvSpPr>
          <p:cNvPr id="5" name="Rectangle 4">
            <a:extLst>
              <a:ext uri="{FF2B5EF4-FFF2-40B4-BE49-F238E27FC236}">
                <a16:creationId xmlns:a16="http://schemas.microsoft.com/office/drawing/2014/main" id="{B05B1F6E-06DC-CE3C-A573-1FC60FF063DD}"/>
              </a:ext>
            </a:extLst>
          </p:cNvPr>
          <p:cNvSpPr/>
          <p:nvPr/>
        </p:nvSpPr>
        <p:spPr>
          <a:xfrm>
            <a:off x="381018" y="2604176"/>
            <a:ext cx="9687214" cy="584775"/>
          </a:xfrm>
          <a:prstGeom prst="rect">
            <a:avLst/>
          </a:prstGeom>
        </p:spPr>
        <p:txBody>
          <a:bodyPr wrap="square">
            <a:spAutoFit/>
          </a:bodyPr>
          <a:lstStyle/>
          <a:p>
            <a:r>
              <a:rPr lang="en-US" sz="1600"/>
              <a:t>smote = SMOTE(sampling_strategy = “minority”)</a:t>
            </a:r>
          </a:p>
          <a:p>
            <a:r>
              <a:rPr lang="en-US" sz="1600"/>
              <a:t>smote.fit_sample(X_train, y_train)</a:t>
            </a:r>
          </a:p>
        </p:txBody>
      </p:sp>
      <p:sp>
        <p:nvSpPr>
          <p:cNvPr id="6" name="TextBox 5">
            <a:extLst>
              <a:ext uri="{FF2B5EF4-FFF2-40B4-BE49-F238E27FC236}">
                <a16:creationId xmlns:a16="http://schemas.microsoft.com/office/drawing/2014/main" id="{35CDE838-31F9-D314-C4BC-1F7DB235E6CA}"/>
              </a:ext>
            </a:extLst>
          </p:cNvPr>
          <p:cNvSpPr txBox="1"/>
          <p:nvPr/>
        </p:nvSpPr>
        <p:spPr>
          <a:xfrm>
            <a:off x="381017" y="2218614"/>
            <a:ext cx="5547832" cy="338554"/>
          </a:xfrm>
          <a:prstGeom prst="rect">
            <a:avLst/>
          </a:prstGeom>
          <a:noFill/>
        </p:spPr>
        <p:txBody>
          <a:bodyPr wrap="square">
            <a:spAutoFit/>
          </a:bodyPr>
          <a:lstStyle/>
          <a:p>
            <a:r>
              <a:rPr lang="en-US" sz="1600" b="1"/>
              <a:t>from imblearn import SMOTE</a:t>
            </a:r>
          </a:p>
        </p:txBody>
      </p:sp>
      <p:sp>
        <p:nvSpPr>
          <p:cNvPr id="7" name="TextBox 6">
            <a:extLst>
              <a:ext uri="{FF2B5EF4-FFF2-40B4-BE49-F238E27FC236}">
                <a16:creationId xmlns:a16="http://schemas.microsoft.com/office/drawing/2014/main" id="{8A85A8B0-96F5-FB8A-D892-5BA71987235D}"/>
              </a:ext>
            </a:extLst>
          </p:cNvPr>
          <p:cNvSpPr txBox="1"/>
          <p:nvPr/>
        </p:nvSpPr>
        <p:spPr>
          <a:xfrm>
            <a:off x="4927178" y="3426294"/>
            <a:ext cx="7019016" cy="1169551"/>
          </a:xfrm>
          <a:prstGeom prst="rect">
            <a:avLst/>
          </a:prstGeom>
          <a:noFill/>
        </p:spPr>
        <p:txBody>
          <a:bodyPr wrap="square">
            <a:spAutoFit/>
          </a:bodyPr>
          <a:lstStyle/>
          <a:p>
            <a:r>
              <a:rPr lang="en-US" sz="1400"/>
              <a:t>Takes your data set X_train, y_train and detects the minority outcomes class in y_train.  Say the two outcomes in y are A and B, and the minority outcome is B.  Then it will put the rows in X_train corresponding to outcome B into a KNN algorithm to artificially generate more rows with outcome B, until the number of rows with outcome B match those of outcome A.  It will then add these rows to X_train and y_train and return the augmented data set (X_sm, y_sm).</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A4311586-2311-D3D2-9DBB-A062C074BE46}"/>
                  </a:ext>
                </a:extLst>
              </p14:cNvPr>
              <p14:cNvContentPartPr/>
              <p14:nvPr/>
            </p14:nvContentPartPr>
            <p14:xfrm rot="2317666">
              <a:off x="4087716" y="3287197"/>
              <a:ext cx="634320" cy="40680"/>
            </p14:xfrm>
          </p:contentPart>
        </mc:Choice>
        <mc:Fallback xmlns="">
          <p:pic>
            <p:nvPicPr>
              <p:cNvPr id="8" name="Ink 7">
                <a:extLst>
                  <a:ext uri="{FF2B5EF4-FFF2-40B4-BE49-F238E27FC236}">
                    <a16:creationId xmlns:a16="http://schemas.microsoft.com/office/drawing/2014/main" id="{A4311586-2311-D3D2-9DBB-A062C074BE46}"/>
                  </a:ext>
                </a:extLst>
              </p:cNvPr>
              <p:cNvPicPr/>
              <p:nvPr/>
            </p:nvPicPr>
            <p:blipFill>
              <a:blip r:embed="rId4"/>
              <a:stretch>
                <a:fillRect/>
              </a:stretch>
            </p:blipFill>
            <p:spPr>
              <a:xfrm rot="2317666">
                <a:off x="4078716" y="3278276"/>
                <a:ext cx="651960" cy="58165"/>
              </a:xfrm>
              <a:prstGeom prst="rect">
                <a:avLst/>
              </a:prstGeom>
            </p:spPr>
          </p:pic>
        </mc:Fallback>
      </mc:AlternateContent>
      <p:sp>
        <p:nvSpPr>
          <p:cNvPr id="2" name="TextBox 1">
            <a:extLst>
              <a:ext uri="{FF2B5EF4-FFF2-40B4-BE49-F238E27FC236}">
                <a16:creationId xmlns:a16="http://schemas.microsoft.com/office/drawing/2014/main" id="{78C6BD41-EC68-F264-CDFC-F99B2F55CAE4}"/>
              </a:ext>
            </a:extLst>
          </p:cNvPr>
          <p:cNvSpPr txBox="1"/>
          <p:nvPr/>
        </p:nvSpPr>
        <p:spPr>
          <a:xfrm>
            <a:off x="346462" y="1170353"/>
            <a:ext cx="11206441" cy="830997"/>
          </a:xfrm>
          <a:prstGeom prst="rect">
            <a:avLst/>
          </a:prstGeom>
          <a:noFill/>
        </p:spPr>
        <p:txBody>
          <a:bodyPr wrap="square" rtlCol="0">
            <a:spAutoFit/>
          </a:bodyPr>
          <a:lstStyle/>
          <a:p>
            <a:r>
              <a:rPr lang="en-US" sz="1600"/>
              <a:t>If we have an imbalanced dataset, we can import another program called </a:t>
            </a:r>
            <a:r>
              <a:rPr lang="en-US" sz="1600" b="1"/>
              <a:t>IMBLEARN</a:t>
            </a:r>
            <a:r>
              <a:rPr lang="en-US" sz="1600"/>
              <a:t>, which uses SMOTE (synthetic minority oversampling technique), to artificially create more samples of the minority data set.  You’ll want to apply this to just the training data set, because these are not actual/real data rows, just artificial supplements.</a:t>
            </a:r>
          </a:p>
        </p:txBody>
      </p:sp>
    </p:spTree>
    <p:extLst>
      <p:ext uri="{BB962C8B-B14F-4D97-AF65-F5344CB8AC3E}">
        <p14:creationId xmlns:p14="http://schemas.microsoft.com/office/powerpoint/2010/main" val="38422811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209981" cy="461665"/>
          </a:xfrm>
          <a:prstGeom prst="rect">
            <a:avLst/>
          </a:prstGeom>
        </p:spPr>
        <p:txBody>
          <a:bodyPr wrap="none">
            <a:spAutoFit/>
          </a:bodyPr>
          <a:lstStyle/>
          <a:p>
            <a:r>
              <a:rPr lang="en-US" sz="2400" b="1" u="sng">
                <a:solidFill>
                  <a:srgbClr val="7030A0"/>
                </a:solidFill>
              </a:rPr>
              <a:t>sklearn: train_test_split</a:t>
            </a:r>
          </a:p>
        </p:txBody>
      </p:sp>
      <p:sp>
        <p:nvSpPr>
          <p:cNvPr id="5" name="Rectangle 4">
            <a:extLst>
              <a:ext uri="{FF2B5EF4-FFF2-40B4-BE49-F238E27FC236}">
                <a16:creationId xmlns:a16="http://schemas.microsoft.com/office/drawing/2014/main" id="{B05B1F6E-06DC-CE3C-A573-1FC60FF063DD}"/>
              </a:ext>
            </a:extLst>
          </p:cNvPr>
          <p:cNvSpPr/>
          <p:nvPr/>
        </p:nvSpPr>
        <p:spPr>
          <a:xfrm>
            <a:off x="381018" y="2378033"/>
            <a:ext cx="7435627" cy="338554"/>
          </a:xfrm>
          <a:prstGeom prst="rect">
            <a:avLst/>
          </a:prstGeom>
        </p:spPr>
        <p:txBody>
          <a:bodyPr wrap="square">
            <a:spAutoFit/>
          </a:bodyPr>
          <a:lstStyle/>
          <a:p>
            <a:r>
              <a:rPr lang="en-US" sz="1600"/>
              <a:t>train_test_split(X, y, test_size = #, random_state = #, shuffle = True/False, stratify = y)</a:t>
            </a:r>
          </a:p>
        </p:txBody>
      </p:sp>
      <p:sp>
        <p:nvSpPr>
          <p:cNvPr id="6" name="TextBox 5">
            <a:extLst>
              <a:ext uri="{FF2B5EF4-FFF2-40B4-BE49-F238E27FC236}">
                <a16:creationId xmlns:a16="http://schemas.microsoft.com/office/drawing/2014/main" id="{35CDE838-31F9-D314-C4BC-1F7DB235E6CA}"/>
              </a:ext>
            </a:extLst>
          </p:cNvPr>
          <p:cNvSpPr txBox="1"/>
          <p:nvPr/>
        </p:nvSpPr>
        <p:spPr>
          <a:xfrm>
            <a:off x="381017" y="1992471"/>
            <a:ext cx="5547832" cy="338554"/>
          </a:xfrm>
          <a:prstGeom prst="rect">
            <a:avLst/>
          </a:prstGeom>
          <a:noFill/>
        </p:spPr>
        <p:txBody>
          <a:bodyPr wrap="square">
            <a:spAutoFit/>
          </a:bodyPr>
          <a:lstStyle/>
          <a:p>
            <a:r>
              <a:rPr lang="en-US" sz="1600" b="1"/>
              <a:t>from sklearn.model_selection import train_test_split</a:t>
            </a:r>
          </a:p>
        </p:txBody>
      </p:sp>
      <p:sp>
        <p:nvSpPr>
          <p:cNvPr id="7" name="TextBox 6">
            <a:extLst>
              <a:ext uri="{FF2B5EF4-FFF2-40B4-BE49-F238E27FC236}">
                <a16:creationId xmlns:a16="http://schemas.microsoft.com/office/drawing/2014/main" id="{8A85A8B0-96F5-FB8A-D892-5BA71987235D}"/>
              </a:ext>
            </a:extLst>
          </p:cNvPr>
          <p:cNvSpPr txBox="1"/>
          <p:nvPr/>
        </p:nvSpPr>
        <p:spPr>
          <a:xfrm>
            <a:off x="4927178" y="3200151"/>
            <a:ext cx="6891196" cy="2246769"/>
          </a:xfrm>
          <a:prstGeom prst="rect">
            <a:avLst/>
          </a:prstGeom>
          <a:noFill/>
        </p:spPr>
        <p:txBody>
          <a:bodyPr wrap="square">
            <a:spAutoFit/>
          </a:bodyPr>
          <a:lstStyle/>
          <a:p>
            <a:r>
              <a:rPr lang="en-US" sz="1400"/>
              <a:t>Takes independent variables X (can be list, or list of lists, and is often multiple columns from a Pandas dataframe), and dependent variable list y, and returns a 4-tuple of </a:t>
            </a:r>
            <a:r>
              <a:rPr lang="en-US" sz="1400">
                <a:solidFill>
                  <a:srgbClr val="0066FF"/>
                </a:solidFill>
              </a:rPr>
              <a:t>X</a:t>
            </a:r>
            <a:r>
              <a:rPr lang="en-US" sz="1400" baseline="-25000">
                <a:solidFill>
                  <a:srgbClr val="0066FF"/>
                </a:solidFill>
              </a:rPr>
              <a:t>train</a:t>
            </a:r>
            <a:r>
              <a:rPr lang="en-US" sz="1400">
                <a:solidFill>
                  <a:srgbClr val="0066FF"/>
                </a:solidFill>
              </a:rPr>
              <a:t>, X</a:t>
            </a:r>
            <a:r>
              <a:rPr lang="en-US" sz="1400" baseline="-25000">
                <a:solidFill>
                  <a:srgbClr val="0066FF"/>
                </a:solidFill>
              </a:rPr>
              <a:t>test</a:t>
            </a:r>
            <a:r>
              <a:rPr lang="en-US" sz="1400">
                <a:solidFill>
                  <a:srgbClr val="0066FF"/>
                </a:solidFill>
              </a:rPr>
              <a:t>, y</a:t>
            </a:r>
            <a:r>
              <a:rPr lang="en-US" sz="1400" baseline="-25000">
                <a:solidFill>
                  <a:srgbClr val="0066FF"/>
                </a:solidFill>
              </a:rPr>
              <a:t>train</a:t>
            </a:r>
            <a:r>
              <a:rPr lang="en-US" sz="1400">
                <a:solidFill>
                  <a:srgbClr val="0066FF"/>
                </a:solidFill>
              </a:rPr>
              <a:t>, y</a:t>
            </a:r>
            <a:r>
              <a:rPr lang="en-US" sz="1400" baseline="-25000">
                <a:solidFill>
                  <a:srgbClr val="0066FF"/>
                </a:solidFill>
              </a:rPr>
              <a:t>test</a:t>
            </a:r>
            <a:r>
              <a:rPr lang="en-US" sz="1400"/>
              <a:t>.  </a:t>
            </a:r>
            <a:r>
              <a:rPr lang="en-US" sz="1400" b="1"/>
              <a:t>test_size = fraction </a:t>
            </a:r>
            <a:r>
              <a:rPr lang="en-US" sz="1400"/>
              <a:t>between 0 and 1 specifies percentage of rows of X, y used for testing vs training.  Can alternately specify </a:t>
            </a:r>
            <a:r>
              <a:rPr lang="en-US" sz="1400" b="1"/>
              <a:t>train_size = fraction</a:t>
            </a:r>
            <a:r>
              <a:rPr lang="en-US" sz="1400"/>
              <a:t>.  </a:t>
            </a:r>
            <a:r>
              <a:rPr lang="en-US" sz="1400" b="1"/>
              <a:t>random_state </a:t>
            </a:r>
            <a:r>
              <a:rPr lang="en-US" sz="1400"/>
              <a:t>is kind of like a random_seed value.  So if specify a number then it will keep splitting the data into train/test the same random way.  There is an extra argument </a:t>
            </a:r>
            <a:r>
              <a:rPr lang="en-US" sz="1400" b="1"/>
              <a:t>stratify = y</a:t>
            </a:r>
            <a:r>
              <a:rPr lang="en-US" sz="1400"/>
              <a:t>, which will split the training and testing data so that y_train and y_test have the same percentage of y outcomes, where y is the target column.  If leave argument off, then it will not stratify the samples.  </a:t>
            </a:r>
            <a:r>
              <a:rPr lang="en-US" sz="1400" b="1"/>
              <a:t>shuffle</a:t>
            </a:r>
            <a:r>
              <a:rPr lang="en-US" sz="1400"/>
              <a:t> gives you the option of shuffling your data before splitting.  The default shuffle is True.</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A4311586-2311-D3D2-9DBB-A062C074BE46}"/>
                  </a:ext>
                </a:extLst>
              </p14:cNvPr>
              <p14:cNvContentPartPr/>
              <p14:nvPr/>
            </p14:nvContentPartPr>
            <p14:xfrm rot="2317666">
              <a:off x="4087716" y="3061054"/>
              <a:ext cx="634320" cy="40680"/>
            </p14:xfrm>
          </p:contentPart>
        </mc:Choice>
        <mc:Fallback xmlns="">
          <p:pic>
            <p:nvPicPr>
              <p:cNvPr id="8" name="Ink 7">
                <a:extLst>
                  <a:ext uri="{FF2B5EF4-FFF2-40B4-BE49-F238E27FC236}">
                    <a16:creationId xmlns:a16="http://schemas.microsoft.com/office/drawing/2014/main" id="{A4311586-2311-D3D2-9DBB-A062C074BE46}"/>
                  </a:ext>
                </a:extLst>
              </p:cNvPr>
              <p:cNvPicPr/>
              <p:nvPr/>
            </p:nvPicPr>
            <p:blipFill>
              <a:blip r:embed="rId4"/>
              <a:stretch>
                <a:fillRect/>
              </a:stretch>
            </p:blipFill>
            <p:spPr>
              <a:xfrm rot="2317666">
                <a:off x="4078716" y="3052133"/>
                <a:ext cx="651960" cy="58165"/>
              </a:xfrm>
              <a:prstGeom prst="rect">
                <a:avLst/>
              </a:prstGeom>
            </p:spPr>
          </p:pic>
        </mc:Fallback>
      </mc:AlternateContent>
      <p:sp>
        <p:nvSpPr>
          <p:cNvPr id="2" name="TextBox 1">
            <a:extLst>
              <a:ext uri="{FF2B5EF4-FFF2-40B4-BE49-F238E27FC236}">
                <a16:creationId xmlns:a16="http://schemas.microsoft.com/office/drawing/2014/main" id="{78C6BD41-EC68-F264-CDFC-F99B2F55CAE4}"/>
              </a:ext>
            </a:extLst>
          </p:cNvPr>
          <p:cNvSpPr txBox="1"/>
          <p:nvPr/>
        </p:nvSpPr>
        <p:spPr>
          <a:xfrm>
            <a:off x="346463" y="1170353"/>
            <a:ext cx="6747534" cy="338554"/>
          </a:xfrm>
          <a:prstGeom prst="rect">
            <a:avLst/>
          </a:prstGeom>
          <a:noFill/>
        </p:spPr>
        <p:txBody>
          <a:bodyPr wrap="square" rtlCol="0">
            <a:spAutoFit/>
          </a:bodyPr>
          <a:lstStyle/>
          <a:p>
            <a:r>
              <a:rPr lang="en-US" sz="1600"/>
              <a:t>To split data into training and testing parts, we can use:</a:t>
            </a:r>
          </a:p>
        </p:txBody>
      </p:sp>
    </p:spTree>
    <p:extLst>
      <p:ext uri="{BB962C8B-B14F-4D97-AF65-F5344CB8AC3E}">
        <p14:creationId xmlns:p14="http://schemas.microsoft.com/office/powerpoint/2010/main" val="12817565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789804" y="185863"/>
            <a:ext cx="4086503" cy="461665"/>
          </a:xfrm>
          <a:prstGeom prst="rect">
            <a:avLst/>
          </a:prstGeom>
        </p:spPr>
        <p:txBody>
          <a:bodyPr wrap="none">
            <a:spAutoFit/>
          </a:bodyPr>
          <a:lstStyle/>
          <a:p>
            <a:r>
              <a:rPr lang="en-US" sz="2400" b="1" u="sng">
                <a:solidFill>
                  <a:srgbClr val="7030A0"/>
                </a:solidFill>
              </a:rPr>
              <a:t>sklearn: Kfold train_test_split</a:t>
            </a:r>
          </a:p>
        </p:txBody>
      </p:sp>
      <p:sp>
        <p:nvSpPr>
          <p:cNvPr id="4" name="TextBox 3">
            <a:extLst>
              <a:ext uri="{FF2B5EF4-FFF2-40B4-BE49-F238E27FC236}">
                <a16:creationId xmlns:a16="http://schemas.microsoft.com/office/drawing/2014/main" id="{1F62766F-5DD0-4A16-B412-AB8E10FE3C0F}"/>
              </a:ext>
            </a:extLst>
          </p:cNvPr>
          <p:cNvSpPr txBox="1"/>
          <p:nvPr/>
        </p:nvSpPr>
        <p:spPr>
          <a:xfrm>
            <a:off x="302361" y="1168484"/>
            <a:ext cx="4063164" cy="338554"/>
          </a:xfrm>
          <a:prstGeom prst="rect">
            <a:avLst/>
          </a:prstGeom>
          <a:noFill/>
        </p:spPr>
        <p:txBody>
          <a:bodyPr wrap="square" rtlCol="0">
            <a:spAutoFit/>
          </a:bodyPr>
          <a:lstStyle/>
          <a:p>
            <a:r>
              <a:rPr lang="en-US" sz="1600"/>
              <a:t>And now we’ll look at Kfold data splitting.</a:t>
            </a:r>
          </a:p>
        </p:txBody>
      </p:sp>
      <p:sp>
        <p:nvSpPr>
          <p:cNvPr id="23" name="Rectangle 22">
            <a:extLst>
              <a:ext uri="{FF2B5EF4-FFF2-40B4-BE49-F238E27FC236}">
                <a16:creationId xmlns:a16="http://schemas.microsoft.com/office/drawing/2014/main" id="{18932DCD-CD4D-3AB4-49EB-223541AB0326}"/>
              </a:ext>
            </a:extLst>
          </p:cNvPr>
          <p:cNvSpPr/>
          <p:nvPr/>
        </p:nvSpPr>
        <p:spPr>
          <a:xfrm>
            <a:off x="312119" y="2136344"/>
            <a:ext cx="5321691" cy="338554"/>
          </a:xfrm>
          <a:prstGeom prst="rect">
            <a:avLst/>
          </a:prstGeom>
        </p:spPr>
        <p:txBody>
          <a:bodyPr wrap="square">
            <a:spAutoFit/>
          </a:bodyPr>
          <a:lstStyle/>
          <a:p>
            <a:r>
              <a:rPr lang="en-US" sz="1600"/>
              <a:t>kf = KFold(n_splits = k, shuffle = True/False, random_state = r)</a:t>
            </a:r>
          </a:p>
        </p:txBody>
      </p:sp>
      <p:sp>
        <p:nvSpPr>
          <p:cNvPr id="27" name="TextBox 26">
            <a:extLst>
              <a:ext uri="{FF2B5EF4-FFF2-40B4-BE49-F238E27FC236}">
                <a16:creationId xmlns:a16="http://schemas.microsoft.com/office/drawing/2014/main" id="{D50BB74D-7641-CB6C-99D6-E6BFEC58A894}"/>
              </a:ext>
            </a:extLst>
          </p:cNvPr>
          <p:cNvSpPr txBox="1"/>
          <p:nvPr/>
        </p:nvSpPr>
        <p:spPr>
          <a:xfrm>
            <a:off x="302361" y="1751835"/>
            <a:ext cx="4063164" cy="338554"/>
          </a:xfrm>
          <a:prstGeom prst="rect">
            <a:avLst/>
          </a:prstGeom>
          <a:noFill/>
        </p:spPr>
        <p:txBody>
          <a:bodyPr wrap="square">
            <a:spAutoFit/>
          </a:bodyPr>
          <a:lstStyle/>
          <a:p>
            <a:r>
              <a:rPr lang="en-US" sz="1600" b="1"/>
              <a:t>from sklearn.model_selection import KFold</a:t>
            </a:r>
          </a:p>
        </p:txBody>
      </p:sp>
      <p:sp>
        <p:nvSpPr>
          <p:cNvPr id="28" name="TextBox 27">
            <a:extLst>
              <a:ext uri="{FF2B5EF4-FFF2-40B4-BE49-F238E27FC236}">
                <a16:creationId xmlns:a16="http://schemas.microsoft.com/office/drawing/2014/main" id="{EE138091-8F20-0602-996D-45991B807992}"/>
              </a:ext>
            </a:extLst>
          </p:cNvPr>
          <p:cNvSpPr txBox="1"/>
          <p:nvPr/>
        </p:nvSpPr>
        <p:spPr>
          <a:xfrm>
            <a:off x="6739105" y="2054821"/>
            <a:ext cx="4413469" cy="523220"/>
          </a:xfrm>
          <a:prstGeom prst="rect">
            <a:avLst/>
          </a:prstGeom>
          <a:noFill/>
        </p:spPr>
        <p:txBody>
          <a:bodyPr wrap="square">
            <a:spAutoFit/>
          </a:bodyPr>
          <a:lstStyle/>
          <a:p>
            <a:r>
              <a:rPr lang="en-US" sz="1400"/>
              <a:t>returns KFold object with k splits.   Have the option of shuffling the data first.  And have random seed, r.</a:t>
            </a:r>
          </a:p>
        </p:txBody>
      </p:sp>
      <mc:AlternateContent xmlns:mc="http://schemas.openxmlformats.org/markup-compatibility/2006" xmlns:p14="http://schemas.microsoft.com/office/powerpoint/2010/main">
        <mc:Choice Requires="p14">
          <p:contentPart p14:bwMode="auto" r:id="rId3">
            <p14:nvContentPartPr>
              <p14:cNvPr id="29" name="Ink 28">
                <a:extLst>
                  <a:ext uri="{FF2B5EF4-FFF2-40B4-BE49-F238E27FC236}">
                    <a16:creationId xmlns:a16="http://schemas.microsoft.com/office/drawing/2014/main" id="{6F0337AB-DF49-7ACD-FD6D-BB53F8C5286B}"/>
                  </a:ext>
                </a:extLst>
              </p14:cNvPr>
              <p14:cNvContentPartPr/>
              <p14:nvPr/>
            </p14:nvContentPartPr>
            <p14:xfrm>
              <a:off x="5788598" y="2324766"/>
              <a:ext cx="634320" cy="40680"/>
            </p14:xfrm>
          </p:contentPart>
        </mc:Choice>
        <mc:Fallback xmlns="">
          <p:pic>
            <p:nvPicPr>
              <p:cNvPr id="29" name="Ink 28">
                <a:extLst>
                  <a:ext uri="{FF2B5EF4-FFF2-40B4-BE49-F238E27FC236}">
                    <a16:creationId xmlns:a16="http://schemas.microsoft.com/office/drawing/2014/main" id="{6F0337AB-DF49-7ACD-FD6D-BB53F8C5286B}"/>
                  </a:ext>
                </a:extLst>
              </p:cNvPr>
              <p:cNvPicPr/>
              <p:nvPr/>
            </p:nvPicPr>
            <p:blipFill>
              <a:blip r:embed="rId4"/>
              <a:stretch>
                <a:fillRect/>
              </a:stretch>
            </p:blipFill>
            <p:spPr>
              <a:xfrm>
                <a:off x="5779598" y="2315845"/>
                <a:ext cx="651960" cy="58165"/>
              </a:xfrm>
              <a:prstGeom prst="rect">
                <a:avLst/>
              </a:prstGeom>
            </p:spPr>
          </p:pic>
        </mc:Fallback>
      </mc:AlternateContent>
      <p:sp>
        <p:nvSpPr>
          <p:cNvPr id="30" name="Rectangle 29">
            <a:extLst>
              <a:ext uri="{FF2B5EF4-FFF2-40B4-BE49-F238E27FC236}">
                <a16:creationId xmlns:a16="http://schemas.microsoft.com/office/drawing/2014/main" id="{F7C2BF9C-1E61-55D7-7560-FE1898939190}"/>
              </a:ext>
            </a:extLst>
          </p:cNvPr>
          <p:cNvSpPr/>
          <p:nvPr/>
        </p:nvSpPr>
        <p:spPr>
          <a:xfrm>
            <a:off x="312120" y="2760692"/>
            <a:ext cx="1378956" cy="338554"/>
          </a:xfrm>
          <a:prstGeom prst="rect">
            <a:avLst/>
          </a:prstGeom>
        </p:spPr>
        <p:txBody>
          <a:bodyPr wrap="square">
            <a:spAutoFit/>
          </a:bodyPr>
          <a:lstStyle/>
          <a:p>
            <a:r>
              <a:rPr lang="en-US" sz="1600"/>
              <a:t>kf.split(data)</a:t>
            </a:r>
          </a:p>
        </p:txBody>
      </p:sp>
      <mc:AlternateContent xmlns:mc="http://schemas.openxmlformats.org/markup-compatibility/2006" xmlns:p14="http://schemas.microsoft.com/office/powerpoint/2010/main">
        <mc:Choice Requires="p14">
          <p:contentPart p14:bwMode="auto" r:id="rId5">
            <p14:nvContentPartPr>
              <p14:cNvPr id="31" name="Ink 30">
                <a:extLst>
                  <a:ext uri="{FF2B5EF4-FFF2-40B4-BE49-F238E27FC236}">
                    <a16:creationId xmlns:a16="http://schemas.microsoft.com/office/drawing/2014/main" id="{4A756EB6-78DB-E306-8E26-E895AD301ED6}"/>
                  </a:ext>
                </a:extLst>
              </p14:cNvPr>
              <p14:cNvContentPartPr/>
              <p14:nvPr/>
            </p14:nvContentPartPr>
            <p14:xfrm>
              <a:off x="1730405" y="2929969"/>
              <a:ext cx="634320" cy="40680"/>
            </p14:xfrm>
          </p:contentPart>
        </mc:Choice>
        <mc:Fallback xmlns="">
          <p:pic>
            <p:nvPicPr>
              <p:cNvPr id="31" name="Ink 30">
                <a:extLst>
                  <a:ext uri="{FF2B5EF4-FFF2-40B4-BE49-F238E27FC236}">
                    <a16:creationId xmlns:a16="http://schemas.microsoft.com/office/drawing/2014/main" id="{4A756EB6-78DB-E306-8E26-E895AD301ED6}"/>
                  </a:ext>
                </a:extLst>
              </p:cNvPr>
              <p:cNvPicPr/>
              <p:nvPr/>
            </p:nvPicPr>
            <p:blipFill>
              <a:blip r:embed="rId4"/>
              <a:stretch>
                <a:fillRect/>
              </a:stretch>
            </p:blipFill>
            <p:spPr>
              <a:xfrm>
                <a:off x="1721405" y="2921048"/>
                <a:ext cx="651960" cy="58165"/>
              </a:xfrm>
              <a:prstGeom prst="rect">
                <a:avLst/>
              </a:prstGeom>
            </p:spPr>
          </p:pic>
        </mc:Fallback>
      </mc:AlternateContent>
      <p:sp>
        <p:nvSpPr>
          <p:cNvPr id="32" name="TextBox 31">
            <a:extLst>
              <a:ext uri="{FF2B5EF4-FFF2-40B4-BE49-F238E27FC236}">
                <a16:creationId xmlns:a16="http://schemas.microsoft.com/office/drawing/2014/main" id="{E80423B4-0453-D55C-3EFA-464DE6B2F813}"/>
              </a:ext>
            </a:extLst>
          </p:cNvPr>
          <p:cNvSpPr txBox="1"/>
          <p:nvPr/>
        </p:nvSpPr>
        <p:spPr>
          <a:xfrm>
            <a:off x="2552543" y="2769673"/>
            <a:ext cx="9108443" cy="1169551"/>
          </a:xfrm>
          <a:prstGeom prst="rect">
            <a:avLst/>
          </a:prstGeom>
          <a:noFill/>
        </p:spPr>
        <p:txBody>
          <a:bodyPr wrap="square">
            <a:spAutoFit/>
          </a:bodyPr>
          <a:lstStyle/>
          <a:p>
            <a:r>
              <a:rPr lang="en-US" sz="1400"/>
              <a:t>returns a generator which we can consider a list of k tuples.  The tuple’s first element is a list of row indices corresponding to the training data (k-1 of the splits).  And the tuple’s second element is a list of row indices corresponding to the testing data (the other 1 of the splits).  So really, you don’t need to even feed in the ‘data’ to kf.split.  If n_rows is the number of rows in the dataframe or array, then feeding in a list = [1,2,3,…,n_rows] would do the same thing.  Could get the training and testing data via something like (would still need to split these into X’s and y’s):</a:t>
            </a:r>
          </a:p>
        </p:txBody>
      </p:sp>
      <p:sp>
        <p:nvSpPr>
          <p:cNvPr id="33" name="TextBox 32">
            <a:extLst>
              <a:ext uri="{FF2B5EF4-FFF2-40B4-BE49-F238E27FC236}">
                <a16:creationId xmlns:a16="http://schemas.microsoft.com/office/drawing/2014/main" id="{302A92C4-DFA8-A3F6-2F29-E2CFCC56A448}"/>
              </a:ext>
            </a:extLst>
          </p:cNvPr>
          <p:cNvSpPr txBox="1"/>
          <p:nvPr/>
        </p:nvSpPr>
        <p:spPr>
          <a:xfrm>
            <a:off x="2542785" y="4412909"/>
            <a:ext cx="4576472" cy="1077218"/>
          </a:xfrm>
          <a:prstGeom prst="rect">
            <a:avLst/>
          </a:prstGeom>
          <a:noFill/>
        </p:spPr>
        <p:txBody>
          <a:bodyPr wrap="square" rtlCol="0">
            <a:spAutoFit/>
          </a:bodyPr>
          <a:lstStyle/>
          <a:p>
            <a:r>
              <a:rPr lang="en-US" sz="1600"/>
              <a:t>for training_indices, testing_indices in kf.split(data):</a:t>
            </a:r>
          </a:p>
          <a:p>
            <a:r>
              <a:rPr lang="en-US" sz="1600"/>
              <a:t>	dtrain = data[training_indices]</a:t>
            </a:r>
          </a:p>
          <a:p>
            <a:r>
              <a:rPr lang="en-US" sz="1600"/>
              <a:t>	dtest = data[testing_indices]</a:t>
            </a:r>
          </a:p>
          <a:p>
            <a:r>
              <a:rPr lang="en-US" sz="1600"/>
              <a:t>	do stuff</a:t>
            </a:r>
          </a:p>
        </p:txBody>
      </p:sp>
      <mc:AlternateContent xmlns:mc="http://schemas.openxmlformats.org/markup-compatibility/2006" xmlns:p14="http://schemas.microsoft.com/office/powerpoint/2010/main">
        <mc:Choice Requires="p14">
          <p:contentPart p14:bwMode="auto" r:id="rId6">
            <p14:nvContentPartPr>
              <p14:cNvPr id="34" name="Ink 33">
                <a:extLst>
                  <a:ext uri="{FF2B5EF4-FFF2-40B4-BE49-F238E27FC236}">
                    <a16:creationId xmlns:a16="http://schemas.microsoft.com/office/drawing/2014/main" id="{B32EF2D2-70D8-7D2D-EED8-D8838A3F0121}"/>
                  </a:ext>
                </a:extLst>
              </p14:cNvPr>
              <p14:cNvContentPartPr/>
              <p14:nvPr/>
            </p14:nvContentPartPr>
            <p14:xfrm>
              <a:off x="6956485" y="4948600"/>
              <a:ext cx="658440" cy="70560"/>
            </p14:xfrm>
          </p:contentPart>
        </mc:Choice>
        <mc:Fallback xmlns="">
          <p:pic>
            <p:nvPicPr>
              <p:cNvPr id="34" name="Ink 33">
                <a:extLst>
                  <a:ext uri="{FF2B5EF4-FFF2-40B4-BE49-F238E27FC236}">
                    <a16:creationId xmlns:a16="http://schemas.microsoft.com/office/drawing/2014/main" id="{B32EF2D2-70D8-7D2D-EED8-D8838A3F0121}"/>
                  </a:ext>
                </a:extLst>
              </p:cNvPr>
              <p:cNvPicPr/>
              <p:nvPr/>
            </p:nvPicPr>
            <p:blipFill>
              <a:blip r:embed="rId7"/>
              <a:stretch>
                <a:fillRect/>
              </a:stretch>
            </p:blipFill>
            <p:spPr>
              <a:xfrm>
                <a:off x="6947485" y="4939554"/>
                <a:ext cx="676080" cy="88290"/>
              </a:xfrm>
              <a:prstGeom prst="rect">
                <a:avLst/>
              </a:prstGeom>
            </p:spPr>
          </p:pic>
        </mc:Fallback>
      </mc:AlternateContent>
      <p:sp>
        <p:nvSpPr>
          <p:cNvPr id="35" name="TextBox 34">
            <a:extLst>
              <a:ext uri="{FF2B5EF4-FFF2-40B4-BE49-F238E27FC236}">
                <a16:creationId xmlns:a16="http://schemas.microsoft.com/office/drawing/2014/main" id="{3C56DC3B-A3E5-466D-859E-176B38C4F712}"/>
              </a:ext>
            </a:extLst>
          </p:cNvPr>
          <p:cNvSpPr txBox="1"/>
          <p:nvPr/>
        </p:nvSpPr>
        <p:spPr>
          <a:xfrm>
            <a:off x="8006937" y="4505755"/>
            <a:ext cx="3578942" cy="738664"/>
          </a:xfrm>
          <a:prstGeom prst="rect">
            <a:avLst/>
          </a:prstGeom>
          <a:noFill/>
          <a:ln w="19050">
            <a:solidFill>
              <a:srgbClr val="0066FF"/>
            </a:solidFill>
          </a:ln>
        </p:spPr>
        <p:txBody>
          <a:bodyPr wrap="square" rtlCol="0">
            <a:spAutoFit/>
          </a:bodyPr>
          <a:lstStyle/>
          <a:p>
            <a:r>
              <a:rPr lang="en-US" sz="1400"/>
              <a:t>if using dataframe, then would have to say dtrain = df.loc[training_indices], </a:t>
            </a:r>
          </a:p>
          <a:p>
            <a:r>
              <a:rPr lang="en-US" sz="1400"/>
              <a:t>dtest = df.loc[testing_indices]</a:t>
            </a:r>
          </a:p>
        </p:txBody>
      </p:sp>
      <p:sp>
        <p:nvSpPr>
          <p:cNvPr id="2" name="TextBox 1">
            <a:extLst>
              <a:ext uri="{FF2B5EF4-FFF2-40B4-BE49-F238E27FC236}">
                <a16:creationId xmlns:a16="http://schemas.microsoft.com/office/drawing/2014/main" id="{67EAB86D-4F24-B6B2-9C2B-47EC6FD92C1F}"/>
              </a:ext>
            </a:extLst>
          </p:cNvPr>
          <p:cNvSpPr txBox="1"/>
          <p:nvPr/>
        </p:nvSpPr>
        <p:spPr>
          <a:xfrm>
            <a:off x="333015" y="4412909"/>
            <a:ext cx="1934324" cy="1169551"/>
          </a:xfrm>
          <a:prstGeom prst="rect">
            <a:avLst/>
          </a:prstGeom>
          <a:noFill/>
          <a:ln w="19050">
            <a:solidFill>
              <a:srgbClr val="0066FF"/>
            </a:solidFill>
          </a:ln>
        </p:spPr>
        <p:txBody>
          <a:bodyPr wrap="square" rtlCol="0">
            <a:spAutoFit/>
          </a:bodyPr>
          <a:lstStyle/>
          <a:p>
            <a:r>
              <a:rPr lang="en-US" sz="1400"/>
              <a:t>data can’t have missing/non-consecutive indices, so might need to use dataframe.reset_index()</a:t>
            </a:r>
          </a:p>
        </p:txBody>
      </p:sp>
    </p:spTree>
    <p:extLst>
      <p:ext uri="{BB962C8B-B14F-4D97-AF65-F5344CB8AC3E}">
        <p14:creationId xmlns:p14="http://schemas.microsoft.com/office/powerpoint/2010/main" val="12467340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789804" y="185863"/>
            <a:ext cx="5122043" cy="461665"/>
          </a:xfrm>
          <a:prstGeom prst="rect">
            <a:avLst/>
          </a:prstGeom>
        </p:spPr>
        <p:txBody>
          <a:bodyPr wrap="none">
            <a:spAutoFit/>
          </a:bodyPr>
          <a:lstStyle/>
          <a:p>
            <a:r>
              <a:rPr lang="en-US" sz="2400" b="1" u="sng">
                <a:solidFill>
                  <a:srgbClr val="7030A0"/>
                </a:solidFill>
              </a:rPr>
              <a:t>sklearn: StratifiedKfold train_test_split</a:t>
            </a:r>
          </a:p>
        </p:txBody>
      </p:sp>
      <p:sp>
        <p:nvSpPr>
          <p:cNvPr id="4" name="TextBox 3">
            <a:extLst>
              <a:ext uri="{FF2B5EF4-FFF2-40B4-BE49-F238E27FC236}">
                <a16:creationId xmlns:a16="http://schemas.microsoft.com/office/drawing/2014/main" id="{1F62766F-5DD0-4A16-B412-AB8E10FE3C0F}"/>
              </a:ext>
            </a:extLst>
          </p:cNvPr>
          <p:cNvSpPr txBox="1"/>
          <p:nvPr/>
        </p:nvSpPr>
        <p:spPr>
          <a:xfrm>
            <a:off x="302360" y="1029112"/>
            <a:ext cx="5530695" cy="338554"/>
          </a:xfrm>
          <a:prstGeom prst="rect">
            <a:avLst/>
          </a:prstGeom>
          <a:noFill/>
        </p:spPr>
        <p:txBody>
          <a:bodyPr wrap="square" rtlCol="0">
            <a:spAutoFit/>
          </a:bodyPr>
          <a:lstStyle/>
          <a:p>
            <a:r>
              <a:rPr lang="en-US" sz="1600"/>
              <a:t>And now we’ll look at Stratified Kfold data splitting.</a:t>
            </a:r>
          </a:p>
        </p:txBody>
      </p:sp>
      <p:sp>
        <p:nvSpPr>
          <p:cNvPr id="13" name="Rectangle 12">
            <a:extLst>
              <a:ext uri="{FF2B5EF4-FFF2-40B4-BE49-F238E27FC236}">
                <a16:creationId xmlns:a16="http://schemas.microsoft.com/office/drawing/2014/main" id="{B815DD2E-5E8C-F159-0662-CACDB75D008C}"/>
              </a:ext>
            </a:extLst>
          </p:cNvPr>
          <p:cNvSpPr/>
          <p:nvPr/>
        </p:nvSpPr>
        <p:spPr>
          <a:xfrm>
            <a:off x="253480" y="2109960"/>
            <a:ext cx="4835058" cy="338554"/>
          </a:xfrm>
          <a:prstGeom prst="rect">
            <a:avLst/>
          </a:prstGeom>
        </p:spPr>
        <p:txBody>
          <a:bodyPr wrap="square">
            <a:spAutoFit/>
          </a:bodyPr>
          <a:lstStyle/>
          <a:p>
            <a:r>
              <a:rPr lang="en-US" sz="1600"/>
              <a:t>skf = StratifiedKFold(n_splits = k, shuffle = True/False)</a:t>
            </a:r>
          </a:p>
        </p:txBody>
      </p:sp>
      <p:sp>
        <p:nvSpPr>
          <p:cNvPr id="14" name="TextBox 13">
            <a:extLst>
              <a:ext uri="{FF2B5EF4-FFF2-40B4-BE49-F238E27FC236}">
                <a16:creationId xmlns:a16="http://schemas.microsoft.com/office/drawing/2014/main" id="{6C4D1931-9F3E-8088-967C-502F0372BAA3}"/>
              </a:ext>
            </a:extLst>
          </p:cNvPr>
          <p:cNvSpPr txBox="1"/>
          <p:nvPr/>
        </p:nvSpPr>
        <p:spPr>
          <a:xfrm>
            <a:off x="253479" y="1676239"/>
            <a:ext cx="5125048" cy="338554"/>
          </a:xfrm>
          <a:prstGeom prst="rect">
            <a:avLst/>
          </a:prstGeom>
          <a:noFill/>
        </p:spPr>
        <p:txBody>
          <a:bodyPr wrap="square">
            <a:spAutoFit/>
          </a:bodyPr>
          <a:lstStyle/>
          <a:p>
            <a:r>
              <a:rPr lang="en-US" sz="1600" b="1"/>
              <a:t>from sklearn.model_selection import StratifiedKFold</a:t>
            </a:r>
          </a:p>
        </p:txBody>
      </p:sp>
      <p:sp>
        <p:nvSpPr>
          <p:cNvPr id="15" name="TextBox 14">
            <a:extLst>
              <a:ext uri="{FF2B5EF4-FFF2-40B4-BE49-F238E27FC236}">
                <a16:creationId xmlns:a16="http://schemas.microsoft.com/office/drawing/2014/main" id="{3A9CA0B3-6839-BA5A-099F-8815F5F1BC10}"/>
              </a:ext>
            </a:extLst>
          </p:cNvPr>
          <p:cNvSpPr txBox="1"/>
          <p:nvPr/>
        </p:nvSpPr>
        <p:spPr>
          <a:xfrm>
            <a:off x="6094905" y="1866606"/>
            <a:ext cx="5633883" cy="954107"/>
          </a:xfrm>
          <a:prstGeom prst="rect">
            <a:avLst/>
          </a:prstGeom>
          <a:noFill/>
        </p:spPr>
        <p:txBody>
          <a:bodyPr wrap="square">
            <a:spAutoFit/>
          </a:bodyPr>
          <a:lstStyle/>
          <a:p>
            <a:r>
              <a:rPr lang="en-US" sz="1400"/>
              <a:t>returns StratifiedKfold object with k splits.  StratifiedKFold splits data in such a way as to make each split have the same distribution of values in the outcome column as the entire column itself.  This guarantees, especially for sparse column values, the training data will resemble the testing data.</a:t>
            </a:r>
          </a:p>
        </p:txBody>
      </p:sp>
      <mc:AlternateContent xmlns:mc="http://schemas.openxmlformats.org/markup-compatibility/2006" xmlns:p14="http://schemas.microsoft.com/office/powerpoint/2010/main">
        <mc:Choice Requires="p14">
          <p:contentPart p14:bwMode="auto" r:id="rId3">
            <p14:nvContentPartPr>
              <p14:cNvPr id="16" name="Ink 15">
                <a:extLst>
                  <a:ext uri="{FF2B5EF4-FFF2-40B4-BE49-F238E27FC236}">
                    <a16:creationId xmlns:a16="http://schemas.microsoft.com/office/drawing/2014/main" id="{8036584C-1C06-FCFE-9D42-505489E189AF}"/>
                  </a:ext>
                </a:extLst>
              </p14:cNvPr>
              <p14:cNvContentPartPr/>
              <p14:nvPr/>
            </p14:nvContentPartPr>
            <p14:xfrm>
              <a:off x="5174500" y="2284408"/>
              <a:ext cx="634320" cy="40680"/>
            </p14:xfrm>
          </p:contentPart>
        </mc:Choice>
        <mc:Fallback xmlns="">
          <p:pic>
            <p:nvPicPr>
              <p:cNvPr id="16" name="Ink 15">
                <a:extLst>
                  <a:ext uri="{FF2B5EF4-FFF2-40B4-BE49-F238E27FC236}">
                    <a16:creationId xmlns:a16="http://schemas.microsoft.com/office/drawing/2014/main" id="{8036584C-1C06-FCFE-9D42-505489E189AF}"/>
                  </a:ext>
                </a:extLst>
              </p:cNvPr>
              <p:cNvPicPr/>
              <p:nvPr/>
            </p:nvPicPr>
            <p:blipFill>
              <a:blip r:embed="rId4"/>
              <a:stretch>
                <a:fillRect/>
              </a:stretch>
            </p:blipFill>
            <p:spPr>
              <a:xfrm>
                <a:off x="5165500" y="2275487"/>
                <a:ext cx="651960" cy="58165"/>
              </a:xfrm>
              <a:prstGeom prst="rect">
                <a:avLst/>
              </a:prstGeom>
            </p:spPr>
          </p:pic>
        </mc:Fallback>
      </mc:AlternateContent>
      <p:sp>
        <p:nvSpPr>
          <p:cNvPr id="17" name="Rectangle 16">
            <a:extLst>
              <a:ext uri="{FF2B5EF4-FFF2-40B4-BE49-F238E27FC236}">
                <a16:creationId xmlns:a16="http://schemas.microsoft.com/office/drawing/2014/main" id="{F62BDBB6-F0BA-6353-4088-650982EC7E5A}"/>
              </a:ext>
            </a:extLst>
          </p:cNvPr>
          <p:cNvSpPr/>
          <p:nvPr/>
        </p:nvSpPr>
        <p:spPr>
          <a:xfrm>
            <a:off x="253480" y="3017870"/>
            <a:ext cx="1378956" cy="338554"/>
          </a:xfrm>
          <a:prstGeom prst="rect">
            <a:avLst/>
          </a:prstGeom>
        </p:spPr>
        <p:txBody>
          <a:bodyPr wrap="square">
            <a:spAutoFit/>
          </a:bodyPr>
          <a:lstStyle/>
          <a:p>
            <a:r>
              <a:rPr lang="en-US" sz="1600"/>
              <a:t>skf.split(X, y)</a:t>
            </a:r>
          </a:p>
        </p:txBody>
      </p:sp>
      <mc:AlternateContent xmlns:mc="http://schemas.openxmlformats.org/markup-compatibility/2006" xmlns:p14="http://schemas.microsoft.com/office/powerpoint/2010/main">
        <mc:Choice Requires="p14">
          <p:contentPart p14:bwMode="auto" r:id="rId5">
            <p14:nvContentPartPr>
              <p14:cNvPr id="18" name="Ink 17">
                <a:extLst>
                  <a:ext uri="{FF2B5EF4-FFF2-40B4-BE49-F238E27FC236}">
                    <a16:creationId xmlns:a16="http://schemas.microsoft.com/office/drawing/2014/main" id="{2D5BE00F-90EE-6595-6983-5CC6FC1E8242}"/>
                  </a:ext>
                </a:extLst>
              </p14:cNvPr>
              <p14:cNvContentPartPr/>
              <p14:nvPr/>
            </p14:nvContentPartPr>
            <p14:xfrm>
              <a:off x="1665629" y="3210541"/>
              <a:ext cx="634320" cy="40680"/>
            </p14:xfrm>
          </p:contentPart>
        </mc:Choice>
        <mc:Fallback xmlns="">
          <p:pic>
            <p:nvPicPr>
              <p:cNvPr id="18" name="Ink 17">
                <a:extLst>
                  <a:ext uri="{FF2B5EF4-FFF2-40B4-BE49-F238E27FC236}">
                    <a16:creationId xmlns:a16="http://schemas.microsoft.com/office/drawing/2014/main" id="{2D5BE00F-90EE-6595-6983-5CC6FC1E8242}"/>
                  </a:ext>
                </a:extLst>
              </p:cNvPr>
              <p:cNvPicPr/>
              <p:nvPr/>
            </p:nvPicPr>
            <p:blipFill>
              <a:blip r:embed="rId6"/>
              <a:stretch>
                <a:fillRect/>
              </a:stretch>
            </p:blipFill>
            <p:spPr>
              <a:xfrm>
                <a:off x="1656629" y="3201620"/>
                <a:ext cx="651960" cy="58165"/>
              </a:xfrm>
              <a:prstGeom prst="rect">
                <a:avLst/>
              </a:prstGeom>
            </p:spPr>
          </p:pic>
        </mc:Fallback>
      </mc:AlternateContent>
      <p:sp>
        <p:nvSpPr>
          <p:cNvPr id="19" name="TextBox 18">
            <a:extLst>
              <a:ext uri="{FF2B5EF4-FFF2-40B4-BE49-F238E27FC236}">
                <a16:creationId xmlns:a16="http://schemas.microsoft.com/office/drawing/2014/main" id="{DCE6374D-8EC7-A670-969E-141FE6381C45}"/>
              </a:ext>
            </a:extLst>
          </p:cNvPr>
          <p:cNvSpPr txBox="1"/>
          <p:nvPr/>
        </p:nvSpPr>
        <p:spPr>
          <a:xfrm>
            <a:off x="2484072" y="3051696"/>
            <a:ext cx="7530428" cy="523220"/>
          </a:xfrm>
          <a:prstGeom prst="rect">
            <a:avLst/>
          </a:prstGeom>
          <a:noFill/>
        </p:spPr>
        <p:txBody>
          <a:bodyPr wrap="square">
            <a:spAutoFit/>
          </a:bodyPr>
          <a:lstStyle/>
          <a:p>
            <a:r>
              <a:rPr lang="en-US" sz="1400"/>
              <a:t>Here we have to split the data into separate X (independent variables) and y (dependent variables).  And it returns the same sort of thing as the example up above. </a:t>
            </a:r>
          </a:p>
        </p:txBody>
      </p:sp>
    </p:spTree>
    <p:extLst>
      <p:ext uri="{BB962C8B-B14F-4D97-AF65-F5344CB8AC3E}">
        <p14:creationId xmlns:p14="http://schemas.microsoft.com/office/powerpoint/2010/main" val="24865035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789804" y="185863"/>
            <a:ext cx="3233578" cy="461665"/>
          </a:xfrm>
          <a:prstGeom prst="rect">
            <a:avLst/>
          </a:prstGeom>
        </p:spPr>
        <p:txBody>
          <a:bodyPr wrap="none">
            <a:spAutoFit/>
          </a:bodyPr>
          <a:lstStyle/>
          <a:p>
            <a:r>
              <a:rPr lang="en-US" sz="2400" b="1" u="sng">
                <a:solidFill>
                  <a:srgbClr val="7030A0"/>
                </a:solidFill>
              </a:rPr>
              <a:t>sklearn: TimeSeriesSplit</a:t>
            </a:r>
          </a:p>
        </p:txBody>
      </p:sp>
      <p:sp>
        <p:nvSpPr>
          <p:cNvPr id="4" name="TextBox 3">
            <a:extLst>
              <a:ext uri="{FF2B5EF4-FFF2-40B4-BE49-F238E27FC236}">
                <a16:creationId xmlns:a16="http://schemas.microsoft.com/office/drawing/2014/main" id="{1F62766F-5DD0-4A16-B412-AB8E10FE3C0F}"/>
              </a:ext>
            </a:extLst>
          </p:cNvPr>
          <p:cNvSpPr txBox="1"/>
          <p:nvPr/>
        </p:nvSpPr>
        <p:spPr>
          <a:xfrm>
            <a:off x="228737" y="1136133"/>
            <a:ext cx="5565574" cy="338554"/>
          </a:xfrm>
          <a:prstGeom prst="rect">
            <a:avLst/>
          </a:prstGeom>
          <a:noFill/>
        </p:spPr>
        <p:txBody>
          <a:bodyPr wrap="square" rtlCol="0">
            <a:spAutoFit/>
          </a:bodyPr>
          <a:lstStyle/>
          <a:p>
            <a:r>
              <a:rPr lang="en-US" sz="1600"/>
              <a:t>And now we’ll look at TimeSeriesSplit data splitting, </a:t>
            </a:r>
          </a:p>
        </p:txBody>
      </p:sp>
      <p:sp>
        <p:nvSpPr>
          <p:cNvPr id="23" name="Rectangle 22">
            <a:extLst>
              <a:ext uri="{FF2B5EF4-FFF2-40B4-BE49-F238E27FC236}">
                <a16:creationId xmlns:a16="http://schemas.microsoft.com/office/drawing/2014/main" id="{18932DCD-CD4D-3AB4-49EB-223541AB0326}"/>
              </a:ext>
            </a:extLst>
          </p:cNvPr>
          <p:cNvSpPr/>
          <p:nvPr/>
        </p:nvSpPr>
        <p:spPr>
          <a:xfrm>
            <a:off x="218978" y="1979175"/>
            <a:ext cx="6485827" cy="338554"/>
          </a:xfrm>
          <a:prstGeom prst="rect">
            <a:avLst/>
          </a:prstGeom>
        </p:spPr>
        <p:txBody>
          <a:bodyPr wrap="square">
            <a:spAutoFit/>
          </a:bodyPr>
          <a:lstStyle/>
          <a:p>
            <a:r>
              <a:rPr lang="en-US" sz="1600"/>
              <a:t>ts = TimeSeriesSplit(n_splits = k, max_train_size = n, gap = g, test_size = s)</a:t>
            </a:r>
          </a:p>
        </p:txBody>
      </p:sp>
      <p:sp>
        <p:nvSpPr>
          <p:cNvPr id="27" name="TextBox 26">
            <a:extLst>
              <a:ext uri="{FF2B5EF4-FFF2-40B4-BE49-F238E27FC236}">
                <a16:creationId xmlns:a16="http://schemas.microsoft.com/office/drawing/2014/main" id="{D50BB74D-7641-CB6C-99D6-E6BFEC58A894}"/>
              </a:ext>
            </a:extLst>
          </p:cNvPr>
          <p:cNvSpPr txBox="1"/>
          <p:nvPr/>
        </p:nvSpPr>
        <p:spPr>
          <a:xfrm>
            <a:off x="218978" y="1574566"/>
            <a:ext cx="4906133" cy="338554"/>
          </a:xfrm>
          <a:prstGeom prst="rect">
            <a:avLst/>
          </a:prstGeom>
          <a:noFill/>
        </p:spPr>
        <p:txBody>
          <a:bodyPr wrap="square">
            <a:spAutoFit/>
          </a:bodyPr>
          <a:lstStyle/>
          <a:p>
            <a:r>
              <a:rPr lang="en-US" sz="1600" b="1"/>
              <a:t>from sklearn.model_selection import TimeSeriesSplit</a:t>
            </a:r>
          </a:p>
        </p:txBody>
      </p:sp>
      <p:sp>
        <p:nvSpPr>
          <p:cNvPr id="28" name="TextBox 27">
            <a:extLst>
              <a:ext uri="{FF2B5EF4-FFF2-40B4-BE49-F238E27FC236}">
                <a16:creationId xmlns:a16="http://schemas.microsoft.com/office/drawing/2014/main" id="{EE138091-8F20-0602-996D-45991B807992}"/>
              </a:ext>
            </a:extLst>
          </p:cNvPr>
          <p:cNvSpPr txBox="1"/>
          <p:nvPr/>
        </p:nvSpPr>
        <p:spPr>
          <a:xfrm>
            <a:off x="7484586" y="1994563"/>
            <a:ext cx="3739226" cy="307777"/>
          </a:xfrm>
          <a:prstGeom prst="rect">
            <a:avLst/>
          </a:prstGeom>
          <a:noFill/>
        </p:spPr>
        <p:txBody>
          <a:bodyPr wrap="square">
            <a:spAutoFit/>
          </a:bodyPr>
          <a:lstStyle/>
          <a:p>
            <a:r>
              <a:rPr lang="en-US" sz="1400"/>
              <a:t>returns TimeSeriesSplit object with k splits, etc.   </a:t>
            </a:r>
          </a:p>
        </p:txBody>
      </p:sp>
      <mc:AlternateContent xmlns:mc="http://schemas.openxmlformats.org/markup-compatibility/2006" xmlns:p14="http://schemas.microsoft.com/office/powerpoint/2010/main">
        <mc:Choice Requires="p14">
          <p:contentPart p14:bwMode="auto" r:id="rId3">
            <p14:nvContentPartPr>
              <p14:cNvPr id="29" name="Ink 28">
                <a:extLst>
                  <a:ext uri="{FF2B5EF4-FFF2-40B4-BE49-F238E27FC236}">
                    <a16:creationId xmlns:a16="http://schemas.microsoft.com/office/drawing/2014/main" id="{6F0337AB-DF49-7ACD-FD6D-BB53F8C5286B}"/>
                  </a:ext>
                </a:extLst>
              </p14:cNvPr>
              <p14:cNvContentPartPr/>
              <p14:nvPr/>
            </p14:nvContentPartPr>
            <p14:xfrm>
              <a:off x="6687889" y="2148452"/>
              <a:ext cx="634320" cy="40680"/>
            </p14:xfrm>
          </p:contentPart>
        </mc:Choice>
        <mc:Fallback xmlns="">
          <p:pic>
            <p:nvPicPr>
              <p:cNvPr id="29" name="Ink 28">
                <a:extLst>
                  <a:ext uri="{FF2B5EF4-FFF2-40B4-BE49-F238E27FC236}">
                    <a16:creationId xmlns:a16="http://schemas.microsoft.com/office/drawing/2014/main" id="{6F0337AB-DF49-7ACD-FD6D-BB53F8C5286B}"/>
                  </a:ext>
                </a:extLst>
              </p:cNvPr>
              <p:cNvPicPr/>
              <p:nvPr/>
            </p:nvPicPr>
            <p:blipFill>
              <a:blip r:embed="rId4"/>
              <a:stretch>
                <a:fillRect/>
              </a:stretch>
            </p:blipFill>
            <p:spPr>
              <a:xfrm>
                <a:off x="6678889" y="2139531"/>
                <a:ext cx="651960" cy="58165"/>
              </a:xfrm>
              <a:prstGeom prst="rect">
                <a:avLst/>
              </a:prstGeom>
            </p:spPr>
          </p:pic>
        </mc:Fallback>
      </mc:AlternateContent>
      <p:sp>
        <p:nvSpPr>
          <p:cNvPr id="30" name="Rectangle 29">
            <a:extLst>
              <a:ext uri="{FF2B5EF4-FFF2-40B4-BE49-F238E27FC236}">
                <a16:creationId xmlns:a16="http://schemas.microsoft.com/office/drawing/2014/main" id="{F7C2BF9C-1E61-55D7-7560-FE1898939190}"/>
              </a:ext>
            </a:extLst>
          </p:cNvPr>
          <p:cNvSpPr/>
          <p:nvPr/>
        </p:nvSpPr>
        <p:spPr>
          <a:xfrm>
            <a:off x="228738" y="2476415"/>
            <a:ext cx="1378956" cy="338554"/>
          </a:xfrm>
          <a:prstGeom prst="rect">
            <a:avLst/>
          </a:prstGeom>
        </p:spPr>
        <p:txBody>
          <a:bodyPr wrap="square">
            <a:spAutoFit/>
          </a:bodyPr>
          <a:lstStyle/>
          <a:p>
            <a:r>
              <a:rPr lang="en-US" sz="1600"/>
              <a:t>ts.split(data)</a:t>
            </a:r>
          </a:p>
        </p:txBody>
      </p:sp>
      <p:sp>
        <p:nvSpPr>
          <p:cNvPr id="32" name="TextBox 31">
            <a:extLst>
              <a:ext uri="{FF2B5EF4-FFF2-40B4-BE49-F238E27FC236}">
                <a16:creationId xmlns:a16="http://schemas.microsoft.com/office/drawing/2014/main" id="{E80423B4-0453-D55C-3EFA-464DE6B2F813}"/>
              </a:ext>
            </a:extLst>
          </p:cNvPr>
          <p:cNvSpPr txBox="1"/>
          <p:nvPr/>
        </p:nvSpPr>
        <p:spPr>
          <a:xfrm>
            <a:off x="2469161" y="2485396"/>
            <a:ext cx="9494101" cy="3539430"/>
          </a:xfrm>
          <a:prstGeom prst="rect">
            <a:avLst/>
          </a:prstGeom>
          <a:noFill/>
        </p:spPr>
        <p:txBody>
          <a:bodyPr wrap="square">
            <a:spAutoFit/>
          </a:bodyPr>
          <a:lstStyle/>
          <a:p>
            <a:r>
              <a:rPr lang="en-US" sz="1400"/>
              <a:t>returns a generator which we can consider a list of k tuples.  The tuple’s first element is a list of row indices corresponding to the training data.  And the tuple’s second element is a list of row indices corresponding to the testing data.  This differs from normal Kfold in that the training indices will always precede testing indices, so that the sequential nature of the data will be preserved.  Seems splits will always be of the form.  If </a:t>
            </a:r>
            <a:r>
              <a:rPr lang="en-US" sz="1400" b="1"/>
              <a:t>max_train_size </a:t>
            </a:r>
            <a:r>
              <a:rPr lang="en-US" sz="1400"/>
              <a:t>isn’t specified, then we get something like:</a:t>
            </a:r>
          </a:p>
          <a:p>
            <a:endParaRPr lang="en-US" sz="1400"/>
          </a:p>
          <a:p>
            <a:r>
              <a:rPr lang="en-US" sz="1400"/>
              <a:t>((training</a:t>
            </a:r>
            <a:r>
              <a:rPr lang="en-US" sz="1400" baseline="-25000"/>
              <a:t>1</a:t>
            </a:r>
            <a:r>
              <a:rPr lang="en-US" sz="1400"/>
              <a:t> = [0:m], testing</a:t>
            </a:r>
            <a:r>
              <a:rPr lang="en-US" sz="1400" baseline="-25000"/>
              <a:t>1</a:t>
            </a:r>
            <a:r>
              <a:rPr lang="en-US" sz="1400"/>
              <a:t> = [m:m+s]),  (training</a:t>
            </a:r>
            <a:r>
              <a:rPr lang="en-US" sz="1400" baseline="-25000"/>
              <a:t>2</a:t>
            </a:r>
            <a:r>
              <a:rPr lang="en-US" sz="1400"/>
              <a:t> = [0:m+s], testing</a:t>
            </a:r>
            <a:r>
              <a:rPr lang="en-US" sz="1400" baseline="-25000"/>
              <a:t>2</a:t>
            </a:r>
            <a:r>
              <a:rPr lang="en-US" sz="1400"/>
              <a:t> = [m+s:m+2s]),  (training</a:t>
            </a:r>
            <a:r>
              <a:rPr lang="en-US" sz="1400" baseline="-25000"/>
              <a:t>3</a:t>
            </a:r>
            <a:r>
              <a:rPr lang="en-US" sz="1400"/>
              <a:t> = [0:m+2s], testing</a:t>
            </a:r>
            <a:r>
              <a:rPr lang="en-US" sz="1400" baseline="-25000"/>
              <a:t>3</a:t>
            </a:r>
            <a:r>
              <a:rPr lang="en-US" sz="1400"/>
              <a:t> = [m+2s:m+3s]),  …  (training</a:t>
            </a:r>
            <a:r>
              <a:rPr lang="en-US" sz="1400" baseline="-25000"/>
              <a:t>k</a:t>
            </a:r>
            <a:r>
              <a:rPr lang="en-US" sz="1400"/>
              <a:t> = [0:m+(k-1)s], testing</a:t>
            </a:r>
            <a:r>
              <a:rPr lang="en-US" sz="1400" baseline="-25000"/>
              <a:t>k</a:t>
            </a:r>
            <a:r>
              <a:rPr lang="en-US" sz="1400"/>
              <a:t> = [m+(k-1)s:m+ks]))</a:t>
            </a:r>
          </a:p>
          <a:p>
            <a:endParaRPr lang="en-US" sz="1400"/>
          </a:p>
          <a:p>
            <a:r>
              <a:rPr lang="en-US" sz="1400"/>
              <a:t>where m + ks = len(data).  This is a so-called </a:t>
            </a:r>
            <a:r>
              <a:rPr lang="en-US" sz="1400" i="1"/>
              <a:t>expanding window</a:t>
            </a:r>
            <a:r>
              <a:rPr lang="en-US" sz="1400"/>
              <a:t>.  This can be useful in the sense of finding a quick and dirty estimate of which window size is most predictive.  If </a:t>
            </a:r>
            <a:r>
              <a:rPr lang="en-US" sz="1400" b="1"/>
              <a:t>max_train_size = n</a:t>
            </a:r>
            <a:r>
              <a:rPr lang="en-US" sz="1400"/>
              <a:t> is specified, then all training sets have size n, and we get:</a:t>
            </a:r>
          </a:p>
          <a:p>
            <a:endParaRPr lang="en-US" sz="1400" b="1"/>
          </a:p>
          <a:p>
            <a:r>
              <a:rPr lang="en-US" sz="1400"/>
              <a:t>((training</a:t>
            </a:r>
            <a:r>
              <a:rPr lang="en-US" sz="1400" baseline="-25000"/>
              <a:t>1</a:t>
            </a:r>
            <a:r>
              <a:rPr lang="en-US" sz="1400"/>
              <a:t> = [n</a:t>
            </a:r>
            <a:r>
              <a:rPr lang="en-US" sz="1400" baseline="-25000"/>
              <a:t>1</a:t>
            </a:r>
            <a:r>
              <a:rPr lang="en-US" sz="1400"/>
              <a:t>:n</a:t>
            </a:r>
            <a:r>
              <a:rPr lang="en-US" sz="1400" baseline="-25000"/>
              <a:t>1</a:t>
            </a:r>
            <a:r>
              <a:rPr lang="en-US" sz="1400"/>
              <a:t>+n], testing</a:t>
            </a:r>
            <a:r>
              <a:rPr lang="en-US" sz="1400" baseline="-25000"/>
              <a:t>1</a:t>
            </a:r>
            <a:r>
              <a:rPr lang="en-US" sz="1400"/>
              <a:t> = [n</a:t>
            </a:r>
            <a:r>
              <a:rPr lang="en-US" sz="1400" baseline="-25000"/>
              <a:t>1</a:t>
            </a:r>
            <a:r>
              <a:rPr lang="en-US" sz="1400"/>
              <a:t>+n:n</a:t>
            </a:r>
            <a:r>
              <a:rPr lang="en-US" sz="1400" baseline="-25000"/>
              <a:t>1</a:t>
            </a:r>
            <a:r>
              <a:rPr lang="en-US" sz="1400"/>
              <a:t>+n+s]),  (training</a:t>
            </a:r>
            <a:r>
              <a:rPr lang="en-US" sz="1400" baseline="-25000"/>
              <a:t>1</a:t>
            </a:r>
            <a:r>
              <a:rPr lang="en-US" sz="1400"/>
              <a:t> = [n</a:t>
            </a:r>
            <a:r>
              <a:rPr lang="en-US" sz="1400" baseline="-25000"/>
              <a:t>1</a:t>
            </a:r>
            <a:r>
              <a:rPr lang="en-US" sz="1400"/>
              <a:t>+s:n</a:t>
            </a:r>
            <a:r>
              <a:rPr lang="en-US" sz="1400" baseline="-25000"/>
              <a:t>1</a:t>
            </a:r>
            <a:r>
              <a:rPr lang="en-US" sz="1400"/>
              <a:t>+n+s], testing</a:t>
            </a:r>
            <a:r>
              <a:rPr lang="en-US" sz="1400" baseline="-25000"/>
              <a:t>1</a:t>
            </a:r>
            <a:r>
              <a:rPr lang="en-US" sz="1400"/>
              <a:t> = [n</a:t>
            </a:r>
            <a:r>
              <a:rPr lang="en-US" sz="1400" baseline="-25000"/>
              <a:t>1</a:t>
            </a:r>
            <a:r>
              <a:rPr lang="en-US" sz="1400"/>
              <a:t>+n+s:n</a:t>
            </a:r>
            <a:r>
              <a:rPr lang="en-US" sz="1400" baseline="-25000"/>
              <a:t>1</a:t>
            </a:r>
            <a:r>
              <a:rPr lang="en-US" sz="1400"/>
              <a:t>+n+2s]),  (training</a:t>
            </a:r>
            <a:r>
              <a:rPr lang="en-US" sz="1400" baseline="-25000"/>
              <a:t>1</a:t>
            </a:r>
            <a:r>
              <a:rPr lang="en-US" sz="1400"/>
              <a:t> = [n</a:t>
            </a:r>
            <a:r>
              <a:rPr lang="en-US" sz="1400" baseline="-25000"/>
              <a:t>1</a:t>
            </a:r>
            <a:r>
              <a:rPr lang="en-US" sz="1400"/>
              <a:t>+2s:n</a:t>
            </a:r>
            <a:r>
              <a:rPr lang="en-US" sz="1400" baseline="-25000"/>
              <a:t>1</a:t>
            </a:r>
            <a:r>
              <a:rPr lang="en-US" sz="1400"/>
              <a:t>+n+2s], testing</a:t>
            </a:r>
            <a:r>
              <a:rPr lang="en-US" sz="1400" baseline="-25000"/>
              <a:t>1</a:t>
            </a:r>
            <a:r>
              <a:rPr lang="en-US" sz="1400"/>
              <a:t> = [n</a:t>
            </a:r>
            <a:r>
              <a:rPr lang="en-US" sz="1400" baseline="-25000"/>
              <a:t>1</a:t>
            </a:r>
            <a:r>
              <a:rPr lang="en-US" sz="1400"/>
              <a:t>+n+2s:n</a:t>
            </a:r>
            <a:r>
              <a:rPr lang="en-US" sz="1400" baseline="-25000"/>
              <a:t>1</a:t>
            </a:r>
            <a:r>
              <a:rPr lang="en-US" sz="1400"/>
              <a:t>+n+3s]),  ….  (training</a:t>
            </a:r>
            <a:r>
              <a:rPr lang="en-US" sz="1400" baseline="-25000"/>
              <a:t>1</a:t>
            </a:r>
            <a:r>
              <a:rPr lang="en-US" sz="1400"/>
              <a:t> = [n</a:t>
            </a:r>
            <a:r>
              <a:rPr lang="en-US" sz="1400" baseline="-25000"/>
              <a:t>1</a:t>
            </a:r>
            <a:r>
              <a:rPr lang="en-US" sz="1400"/>
              <a:t>+(k-1)s:n</a:t>
            </a:r>
            <a:r>
              <a:rPr lang="en-US" sz="1400" baseline="-25000"/>
              <a:t>1</a:t>
            </a:r>
            <a:r>
              <a:rPr lang="en-US" sz="1400"/>
              <a:t>+n+(k-1)s], testing</a:t>
            </a:r>
            <a:r>
              <a:rPr lang="en-US" sz="1400" baseline="-25000"/>
              <a:t>1</a:t>
            </a:r>
            <a:r>
              <a:rPr lang="en-US" sz="1400"/>
              <a:t> = [n</a:t>
            </a:r>
            <a:r>
              <a:rPr lang="en-US" sz="1400" baseline="-25000"/>
              <a:t>1</a:t>
            </a:r>
            <a:r>
              <a:rPr lang="en-US" sz="1400"/>
              <a:t>+(k-1)s:n</a:t>
            </a:r>
            <a:r>
              <a:rPr lang="en-US" sz="1400" baseline="-25000"/>
              <a:t>1</a:t>
            </a:r>
            <a:r>
              <a:rPr lang="en-US" sz="1400"/>
              <a:t>+n+(k-1)s]))</a:t>
            </a:r>
          </a:p>
          <a:p>
            <a:endParaRPr lang="en-US" sz="1400" b="1"/>
          </a:p>
          <a:p>
            <a:r>
              <a:rPr lang="en-US" sz="1400"/>
              <a:t>where n</a:t>
            </a:r>
            <a:r>
              <a:rPr lang="en-US" sz="1400" baseline="-25000"/>
              <a:t>1 </a:t>
            </a:r>
            <a:r>
              <a:rPr lang="en-US" sz="1400"/>
              <a:t>+ n + ks = len(data), and the n</a:t>
            </a:r>
            <a:r>
              <a:rPr lang="en-US" sz="1400" baseline="-25000"/>
              <a:t>1</a:t>
            </a:r>
            <a:r>
              <a:rPr lang="en-US" sz="1400"/>
              <a:t> starting points is determined by it.  So this is a constant window size training set.  If </a:t>
            </a:r>
            <a:r>
              <a:rPr lang="en-US" sz="1400" b="1"/>
              <a:t>gap = g </a:t>
            </a:r>
            <a:r>
              <a:rPr lang="en-US" sz="1400"/>
              <a:t>is specified, then this puts a space of g rows between training and testing sets.</a:t>
            </a:r>
          </a:p>
        </p:txBody>
      </p:sp>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59EA989B-12E8-3B86-A591-91D9D957DC18}"/>
                  </a:ext>
                </a:extLst>
              </p14:cNvPr>
              <p14:cNvContentPartPr/>
              <p14:nvPr/>
            </p14:nvContentPartPr>
            <p14:xfrm>
              <a:off x="1523880" y="2616960"/>
              <a:ext cx="674640" cy="55080"/>
            </p14:xfrm>
          </p:contentPart>
        </mc:Choice>
        <mc:Fallback xmlns="">
          <p:pic>
            <p:nvPicPr>
              <p:cNvPr id="2" name="Ink 1">
                <a:extLst>
                  <a:ext uri="{FF2B5EF4-FFF2-40B4-BE49-F238E27FC236}">
                    <a16:creationId xmlns:a16="http://schemas.microsoft.com/office/drawing/2014/main" id="{59EA989B-12E8-3B86-A591-91D9D957DC18}"/>
                  </a:ext>
                </a:extLst>
              </p:cNvPr>
              <p:cNvPicPr/>
              <p:nvPr/>
            </p:nvPicPr>
            <p:blipFill>
              <a:blip r:embed="rId6"/>
              <a:stretch>
                <a:fillRect/>
              </a:stretch>
            </p:blipFill>
            <p:spPr>
              <a:xfrm>
                <a:off x="1515240" y="2608320"/>
                <a:ext cx="692280" cy="72720"/>
              </a:xfrm>
              <a:prstGeom prst="rect">
                <a:avLst/>
              </a:prstGeom>
            </p:spPr>
          </p:pic>
        </mc:Fallback>
      </mc:AlternateContent>
    </p:spTree>
    <p:extLst>
      <p:ext uri="{BB962C8B-B14F-4D97-AF65-F5344CB8AC3E}">
        <p14:creationId xmlns:p14="http://schemas.microsoft.com/office/powerpoint/2010/main" val="24610067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04ED03-6A6B-35F2-265C-72C8C8FCA0D8}"/>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2380DA60-D4B9-84D7-F621-8B4D5CEF8ADB}"/>
              </a:ext>
            </a:extLst>
          </p:cNvPr>
          <p:cNvSpPr/>
          <p:nvPr/>
        </p:nvSpPr>
        <p:spPr>
          <a:xfrm>
            <a:off x="3789804" y="185863"/>
            <a:ext cx="3233578" cy="461665"/>
          </a:xfrm>
          <a:prstGeom prst="rect">
            <a:avLst/>
          </a:prstGeom>
        </p:spPr>
        <p:txBody>
          <a:bodyPr wrap="none">
            <a:spAutoFit/>
          </a:bodyPr>
          <a:lstStyle/>
          <a:p>
            <a:r>
              <a:rPr lang="en-US" sz="2400" b="1" u="sng">
                <a:solidFill>
                  <a:srgbClr val="7030A0"/>
                </a:solidFill>
              </a:rPr>
              <a:t>sklearn: TimeSeriesSplit</a:t>
            </a:r>
          </a:p>
        </p:txBody>
      </p:sp>
      <p:sp>
        <p:nvSpPr>
          <p:cNvPr id="4" name="TextBox 3">
            <a:extLst>
              <a:ext uri="{FF2B5EF4-FFF2-40B4-BE49-F238E27FC236}">
                <a16:creationId xmlns:a16="http://schemas.microsoft.com/office/drawing/2014/main" id="{70510B2A-A75F-0818-2676-631926328D6B}"/>
              </a:ext>
            </a:extLst>
          </p:cNvPr>
          <p:cNvSpPr txBox="1"/>
          <p:nvPr/>
        </p:nvSpPr>
        <p:spPr>
          <a:xfrm>
            <a:off x="228735" y="1145600"/>
            <a:ext cx="8861477" cy="584775"/>
          </a:xfrm>
          <a:prstGeom prst="rect">
            <a:avLst/>
          </a:prstGeom>
          <a:noFill/>
        </p:spPr>
        <p:txBody>
          <a:bodyPr wrap="square" rtlCol="0">
            <a:spAutoFit/>
          </a:bodyPr>
          <a:lstStyle/>
          <a:p>
            <a:r>
              <a:rPr lang="en-US" sz="1600"/>
              <a:t>For instance consider a sequence, series = [0, 1, 2, 3, 4, 5, 6, 7, 8, 9].  We can spit out splits of different length as shown below, for example: </a:t>
            </a:r>
          </a:p>
        </p:txBody>
      </p:sp>
      <p:pic>
        <p:nvPicPr>
          <p:cNvPr id="5" name="Picture 4">
            <a:extLst>
              <a:ext uri="{FF2B5EF4-FFF2-40B4-BE49-F238E27FC236}">
                <a16:creationId xmlns:a16="http://schemas.microsoft.com/office/drawing/2014/main" id="{47A72C83-41C4-42E7-BBA1-CC1D29117BB7}"/>
              </a:ext>
            </a:extLst>
          </p:cNvPr>
          <p:cNvPicPr>
            <a:picLocks noChangeAspect="1"/>
          </p:cNvPicPr>
          <p:nvPr/>
        </p:nvPicPr>
        <p:blipFill>
          <a:blip r:embed="rId3"/>
          <a:stretch>
            <a:fillRect/>
          </a:stretch>
        </p:blipFill>
        <p:spPr>
          <a:xfrm>
            <a:off x="300453" y="2057152"/>
            <a:ext cx="4220164" cy="857370"/>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EA612276-2525-EE7C-8E9A-5B91CD6E8256}"/>
                  </a:ext>
                </a:extLst>
              </p14:cNvPr>
              <p14:cNvContentPartPr/>
              <p14:nvPr/>
            </p14:nvContentPartPr>
            <p14:xfrm>
              <a:off x="4751280" y="2443489"/>
              <a:ext cx="703440" cy="180000"/>
            </p14:xfrm>
          </p:contentPart>
        </mc:Choice>
        <mc:Fallback xmlns="">
          <p:pic>
            <p:nvPicPr>
              <p:cNvPr id="6" name="Ink 5">
                <a:extLst>
                  <a:ext uri="{FF2B5EF4-FFF2-40B4-BE49-F238E27FC236}">
                    <a16:creationId xmlns:a16="http://schemas.microsoft.com/office/drawing/2014/main" id="{EA612276-2525-EE7C-8E9A-5B91CD6E8256}"/>
                  </a:ext>
                </a:extLst>
              </p:cNvPr>
              <p:cNvPicPr/>
              <p:nvPr/>
            </p:nvPicPr>
            <p:blipFill>
              <a:blip r:embed="rId5"/>
              <a:stretch>
                <a:fillRect/>
              </a:stretch>
            </p:blipFill>
            <p:spPr>
              <a:xfrm>
                <a:off x="4742280" y="2434849"/>
                <a:ext cx="721080" cy="197640"/>
              </a:xfrm>
              <a:prstGeom prst="rect">
                <a:avLst/>
              </a:prstGeom>
            </p:spPr>
          </p:pic>
        </mc:Fallback>
      </mc:AlternateContent>
      <p:pic>
        <p:nvPicPr>
          <p:cNvPr id="7" name="Picture 6">
            <a:extLst>
              <a:ext uri="{FF2B5EF4-FFF2-40B4-BE49-F238E27FC236}">
                <a16:creationId xmlns:a16="http://schemas.microsoft.com/office/drawing/2014/main" id="{F776845B-56D0-6A73-BA9C-14296485F1C7}"/>
              </a:ext>
            </a:extLst>
          </p:cNvPr>
          <p:cNvPicPr>
            <a:picLocks noChangeAspect="1"/>
          </p:cNvPicPr>
          <p:nvPr/>
        </p:nvPicPr>
        <p:blipFill>
          <a:blip r:embed="rId6"/>
          <a:stretch>
            <a:fillRect/>
          </a:stretch>
        </p:blipFill>
        <p:spPr>
          <a:xfrm>
            <a:off x="6096000" y="1971472"/>
            <a:ext cx="3639671" cy="1262743"/>
          </a:xfrm>
          <a:prstGeom prst="rect">
            <a:avLst/>
          </a:prstGeom>
        </p:spPr>
      </p:pic>
      <p:pic>
        <p:nvPicPr>
          <p:cNvPr id="11" name="Picture 10">
            <a:extLst>
              <a:ext uri="{FF2B5EF4-FFF2-40B4-BE49-F238E27FC236}">
                <a16:creationId xmlns:a16="http://schemas.microsoft.com/office/drawing/2014/main" id="{952193C5-3861-97C0-9A9D-43007BD0381B}"/>
              </a:ext>
            </a:extLst>
          </p:cNvPr>
          <p:cNvPicPr>
            <a:picLocks noChangeAspect="1"/>
          </p:cNvPicPr>
          <p:nvPr/>
        </p:nvPicPr>
        <p:blipFill>
          <a:blip r:embed="rId7"/>
          <a:stretch>
            <a:fillRect/>
          </a:stretch>
        </p:blipFill>
        <p:spPr>
          <a:xfrm>
            <a:off x="228735" y="4272416"/>
            <a:ext cx="5534797" cy="838317"/>
          </a:xfrm>
          <a:prstGeom prst="rect">
            <a:avLst/>
          </a:prstGeom>
        </p:spPr>
      </p:pic>
      <mc:AlternateContent xmlns:mc="http://schemas.openxmlformats.org/markup-compatibility/2006" xmlns:p14="http://schemas.microsoft.com/office/powerpoint/2010/main">
        <mc:Choice Requires="p14">
          <p:contentPart p14:bwMode="auto" r:id="rId8">
            <p14:nvContentPartPr>
              <p14:cNvPr id="12" name="Ink 11">
                <a:extLst>
                  <a:ext uri="{FF2B5EF4-FFF2-40B4-BE49-F238E27FC236}">
                    <a16:creationId xmlns:a16="http://schemas.microsoft.com/office/drawing/2014/main" id="{DC899F97-9DCE-E0E3-EF7B-AB8868094087}"/>
                  </a:ext>
                </a:extLst>
              </p14:cNvPr>
              <p14:cNvContentPartPr/>
              <p14:nvPr/>
            </p14:nvContentPartPr>
            <p14:xfrm>
              <a:off x="6076750" y="4472545"/>
              <a:ext cx="703440" cy="180000"/>
            </p14:xfrm>
          </p:contentPart>
        </mc:Choice>
        <mc:Fallback xmlns="">
          <p:pic>
            <p:nvPicPr>
              <p:cNvPr id="12" name="Ink 11">
                <a:extLst>
                  <a:ext uri="{FF2B5EF4-FFF2-40B4-BE49-F238E27FC236}">
                    <a16:creationId xmlns:a16="http://schemas.microsoft.com/office/drawing/2014/main" id="{DC899F97-9DCE-E0E3-EF7B-AB8868094087}"/>
                  </a:ext>
                </a:extLst>
              </p:cNvPr>
              <p:cNvPicPr/>
              <p:nvPr/>
            </p:nvPicPr>
            <p:blipFill>
              <a:blip r:embed="rId5"/>
              <a:stretch>
                <a:fillRect/>
              </a:stretch>
            </p:blipFill>
            <p:spPr>
              <a:xfrm>
                <a:off x="6067750" y="4463905"/>
                <a:ext cx="721080" cy="197640"/>
              </a:xfrm>
              <a:prstGeom prst="rect">
                <a:avLst/>
              </a:prstGeom>
            </p:spPr>
          </p:pic>
        </mc:Fallback>
      </mc:AlternateContent>
      <p:pic>
        <p:nvPicPr>
          <p:cNvPr id="13" name="Picture 12">
            <a:extLst>
              <a:ext uri="{FF2B5EF4-FFF2-40B4-BE49-F238E27FC236}">
                <a16:creationId xmlns:a16="http://schemas.microsoft.com/office/drawing/2014/main" id="{7F53FD0E-F8CF-6DA0-15CC-55FA74ABD290}"/>
              </a:ext>
            </a:extLst>
          </p:cNvPr>
          <p:cNvPicPr>
            <a:picLocks noChangeAspect="1"/>
          </p:cNvPicPr>
          <p:nvPr/>
        </p:nvPicPr>
        <p:blipFill>
          <a:blip r:embed="rId9"/>
          <a:stretch>
            <a:fillRect/>
          </a:stretch>
        </p:blipFill>
        <p:spPr>
          <a:xfrm>
            <a:off x="7207390" y="4162336"/>
            <a:ext cx="3007157" cy="1144770"/>
          </a:xfrm>
          <a:prstGeom prst="rect">
            <a:avLst/>
          </a:prstGeom>
        </p:spPr>
      </p:pic>
    </p:spTree>
    <p:extLst>
      <p:ext uri="{BB962C8B-B14F-4D97-AF65-F5344CB8AC3E}">
        <p14:creationId xmlns:p14="http://schemas.microsoft.com/office/powerpoint/2010/main" val="20991800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4F382-B2D2-4AF1-398C-62503BB8D7BB}"/>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2E003071-7E13-125A-8AE4-2A859AA214A7}"/>
              </a:ext>
            </a:extLst>
          </p:cNvPr>
          <p:cNvSpPr/>
          <p:nvPr/>
        </p:nvSpPr>
        <p:spPr>
          <a:xfrm>
            <a:off x="4355144" y="176015"/>
            <a:ext cx="2213555" cy="461665"/>
          </a:xfrm>
          <a:prstGeom prst="rect">
            <a:avLst/>
          </a:prstGeom>
        </p:spPr>
        <p:txBody>
          <a:bodyPr wrap="none">
            <a:spAutoFit/>
          </a:bodyPr>
          <a:lstStyle/>
          <a:p>
            <a:r>
              <a:rPr lang="en-US" sz="2400" b="1" u="sng">
                <a:solidFill>
                  <a:srgbClr val="7030A0"/>
                </a:solidFill>
              </a:rPr>
              <a:t>sklearn: metrics</a:t>
            </a:r>
          </a:p>
        </p:txBody>
      </p:sp>
      <p:sp>
        <p:nvSpPr>
          <p:cNvPr id="4" name="TextBox 3">
            <a:extLst>
              <a:ext uri="{FF2B5EF4-FFF2-40B4-BE49-F238E27FC236}">
                <a16:creationId xmlns:a16="http://schemas.microsoft.com/office/drawing/2014/main" id="{AD1474CB-0408-7A7F-5CB9-AA7FCAF7B80B}"/>
              </a:ext>
            </a:extLst>
          </p:cNvPr>
          <p:cNvSpPr txBox="1"/>
          <p:nvPr/>
        </p:nvSpPr>
        <p:spPr>
          <a:xfrm>
            <a:off x="410513" y="987618"/>
            <a:ext cx="11370972" cy="830997"/>
          </a:xfrm>
          <a:prstGeom prst="rect">
            <a:avLst/>
          </a:prstGeom>
          <a:noFill/>
        </p:spPr>
        <p:txBody>
          <a:bodyPr wrap="square" rtlCol="0">
            <a:spAutoFit/>
          </a:bodyPr>
          <a:lstStyle/>
          <a:p>
            <a:r>
              <a:rPr lang="en-US" sz="1600"/>
              <a:t>Here’s how to create confusion matrices and such, which are appropriate for classification models.  </a:t>
            </a:r>
            <a:r>
              <a:rPr lang="en-US" sz="1600">
                <a:solidFill>
                  <a:srgbClr val="0066FF"/>
                </a:solidFill>
              </a:rPr>
              <a:t>Note you can also use the training data to output confusion matrices, scores, etc., to see how well the model did on the training data.  If it does much better on the training data than on the testing data, then your model is overfit.</a:t>
            </a:r>
          </a:p>
        </p:txBody>
      </p:sp>
      <p:sp>
        <p:nvSpPr>
          <p:cNvPr id="22" name="Rectangle 21">
            <a:extLst>
              <a:ext uri="{FF2B5EF4-FFF2-40B4-BE49-F238E27FC236}">
                <a16:creationId xmlns:a16="http://schemas.microsoft.com/office/drawing/2014/main" id="{9CB67B72-7964-AD50-60AF-42E2057F83A2}"/>
              </a:ext>
            </a:extLst>
          </p:cNvPr>
          <p:cNvSpPr/>
          <p:nvPr/>
        </p:nvSpPr>
        <p:spPr>
          <a:xfrm>
            <a:off x="410513" y="2265920"/>
            <a:ext cx="9500401" cy="338554"/>
          </a:xfrm>
          <a:prstGeom prst="rect">
            <a:avLst/>
          </a:prstGeom>
        </p:spPr>
        <p:txBody>
          <a:bodyPr wrap="square">
            <a:spAutoFit/>
          </a:bodyPr>
          <a:lstStyle/>
          <a:p>
            <a:r>
              <a:rPr lang="en-US" sz="1600"/>
              <a:t>accuracy_score(Y</a:t>
            </a:r>
            <a:r>
              <a:rPr lang="en-US" sz="1600" baseline="-25000"/>
              <a:t>test</a:t>
            </a:r>
            <a:r>
              <a:rPr lang="en-US" sz="1600"/>
              <a:t>, Y</a:t>
            </a:r>
            <a:r>
              <a:rPr lang="en-US" sz="1600" baseline="-25000"/>
              <a:t>pred</a:t>
            </a:r>
            <a:r>
              <a:rPr lang="en-US" sz="1600"/>
              <a:t>)			outputs accuracy score = (n1 + n4)/(n1 + n2 + n3 + n4).  </a:t>
            </a:r>
          </a:p>
        </p:txBody>
      </p:sp>
      <p:sp>
        <p:nvSpPr>
          <p:cNvPr id="24" name="TextBox 23">
            <a:extLst>
              <a:ext uri="{FF2B5EF4-FFF2-40B4-BE49-F238E27FC236}">
                <a16:creationId xmlns:a16="http://schemas.microsoft.com/office/drawing/2014/main" id="{8E98C77B-3035-6701-D1B5-361A51C77AAA}"/>
              </a:ext>
            </a:extLst>
          </p:cNvPr>
          <p:cNvSpPr txBox="1"/>
          <p:nvPr/>
        </p:nvSpPr>
        <p:spPr>
          <a:xfrm>
            <a:off x="410513" y="2006422"/>
            <a:ext cx="7221928" cy="338554"/>
          </a:xfrm>
          <a:prstGeom prst="rect">
            <a:avLst/>
          </a:prstGeom>
          <a:noFill/>
        </p:spPr>
        <p:txBody>
          <a:bodyPr wrap="square">
            <a:spAutoFit/>
          </a:bodyPr>
          <a:lstStyle/>
          <a:p>
            <a:r>
              <a:rPr lang="en-US" sz="1600" b="1"/>
              <a:t>from sklearn.metrics import accuracy_score, precision_score, recall_score</a:t>
            </a:r>
          </a:p>
        </p:txBody>
      </p:sp>
      <p:sp>
        <p:nvSpPr>
          <p:cNvPr id="5" name="Rectangle 4">
            <a:extLst>
              <a:ext uri="{FF2B5EF4-FFF2-40B4-BE49-F238E27FC236}">
                <a16:creationId xmlns:a16="http://schemas.microsoft.com/office/drawing/2014/main" id="{7BB8C0D0-0BDF-2C77-9880-D4E1C7D0C028}"/>
              </a:ext>
            </a:extLst>
          </p:cNvPr>
          <p:cNvSpPr/>
          <p:nvPr/>
        </p:nvSpPr>
        <p:spPr>
          <a:xfrm>
            <a:off x="410513" y="4588409"/>
            <a:ext cx="9234931" cy="830997"/>
          </a:xfrm>
          <a:prstGeom prst="rect">
            <a:avLst/>
          </a:prstGeom>
        </p:spPr>
        <p:txBody>
          <a:bodyPr wrap="square">
            <a:spAutoFit/>
          </a:bodyPr>
          <a:lstStyle/>
          <a:p>
            <a:r>
              <a:rPr lang="en-US" sz="1600"/>
              <a:t>cm = confusion_matrix(Y</a:t>
            </a:r>
            <a:r>
              <a:rPr lang="en-US" sz="1600" baseline="-25000"/>
              <a:t>test</a:t>
            </a:r>
            <a:r>
              <a:rPr lang="en-US" sz="1600"/>
              <a:t>, Y</a:t>
            </a:r>
            <a:r>
              <a:rPr lang="en-US" sz="1600" baseline="-25000"/>
              <a:t>pred</a:t>
            </a:r>
            <a:r>
              <a:rPr lang="en-US" sz="1600"/>
              <a:t>)		returns confusion matrix of Y</a:t>
            </a:r>
            <a:r>
              <a:rPr lang="en-US" sz="1600" baseline="-25000"/>
              <a:t>test</a:t>
            </a:r>
            <a:r>
              <a:rPr lang="en-US" sz="1600"/>
              <a:t> and Y</a:t>
            </a:r>
            <a:r>
              <a:rPr lang="en-US" sz="1600" baseline="-25000"/>
              <a:t>pred</a:t>
            </a:r>
            <a:r>
              <a:rPr lang="en-US" sz="1600"/>
              <a:t>. </a:t>
            </a:r>
            <a:r>
              <a:rPr lang="en-US" sz="1600" baseline="-25000"/>
              <a:t> 						</a:t>
            </a:r>
            <a:r>
              <a:rPr lang="en-US" sz="1600"/>
              <a:t>PN = predicted no, PY = predicted yes, </a:t>
            </a:r>
          </a:p>
          <a:p>
            <a:r>
              <a:rPr lang="en-US" sz="1600"/>
              <a:t>					AN = actual no, AY = actual yes.  Well, have to print it.  </a:t>
            </a:r>
          </a:p>
        </p:txBody>
      </p:sp>
      <p:graphicFrame>
        <p:nvGraphicFramePr>
          <p:cNvPr id="10" name="Table 6">
            <a:extLst>
              <a:ext uri="{FF2B5EF4-FFF2-40B4-BE49-F238E27FC236}">
                <a16:creationId xmlns:a16="http://schemas.microsoft.com/office/drawing/2014/main" id="{DE61A846-745E-A653-10F2-112718DC3943}"/>
              </a:ext>
            </a:extLst>
          </p:cNvPr>
          <p:cNvGraphicFramePr>
            <a:graphicFrameLocks noGrp="1"/>
          </p:cNvGraphicFramePr>
          <p:nvPr>
            <p:extLst>
              <p:ext uri="{D42A27DB-BD31-4B8C-83A1-F6EECF244321}">
                <p14:modId xmlns:p14="http://schemas.microsoft.com/office/powerpoint/2010/main" val="966543508"/>
              </p:ext>
            </p:extLst>
          </p:nvPr>
        </p:nvGraphicFramePr>
        <p:xfrm>
          <a:off x="10091981" y="4588409"/>
          <a:ext cx="1445343" cy="1097280"/>
        </p:xfrm>
        <a:graphic>
          <a:graphicData uri="http://schemas.openxmlformats.org/drawingml/2006/table">
            <a:tbl>
              <a:tblPr firstRow="1" bandRow="1">
                <a:tableStyleId>{5940675A-B579-460E-94D1-54222C63F5DA}</a:tableStyleId>
              </a:tblPr>
              <a:tblGrid>
                <a:gridCol w="481781">
                  <a:extLst>
                    <a:ext uri="{9D8B030D-6E8A-4147-A177-3AD203B41FA5}">
                      <a16:colId xmlns:a16="http://schemas.microsoft.com/office/drawing/2014/main" val="2948314171"/>
                    </a:ext>
                  </a:extLst>
                </a:gridCol>
                <a:gridCol w="481781">
                  <a:extLst>
                    <a:ext uri="{9D8B030D-6E8A-4147-A177-3AD203B41FA5}">
                      <a16:colId xmlns:a16="http://schemas.microsoft.com/office/drawing/2014/main" val="734265731"/>
                    </a:ext>
                  </a:extLst>
                </a:gridCol>
                <a:gridCol w="481781">
                  <a:extLst>
                    <a:ext uri="{9D8B030D-6E8A-4147-A177-3AD203B41FA5}">
                      <a16:colId xmlns:a16="http://schemas.microsoft.com/office/drawing/2014/main" val="741685825"/>
                    </a:ext>
                  </a:extLst>
                </a:gridCol>
              </a:tblGrid>
              <a:tr h="351235">
                <a:tc>
                  <a:txBody>
                    <a:bodyPr/>
                    <a:lstStyle/>
                    <a:p>
                      <a:endParaRPr lang="en-US"/>
                    </a:p>
                  </a:txBody>
                  <a:tcPr>
                    <a:solidFill>
                      <a:schemeClr val="accent1">
                        <a:lumMod val="40000"/>
                        <a:lumOff val="60000"/>
                      </a:schemeClr>
                    </a:solidFill>
                  </a:tcPr>
                </a:tc>
                <a:tc>
                  <a:txBody>
                    <a:bodyPr/>
                    <a:lstStyle/>
                    <a:p>
                      <a:r>
                        <a:rPr lang="en-US"/>
                        <a:t>PN</a:t>
                      </a:r>
                    </a:p>
                  </a:txBody>
                  <a:tcPr>
                    <a:solidFill>
                      <a:schemeClr val="accent1">
                        <a:lumMod val="40000"/>
                        <a:lumOff val="60000"/>
                      </a:schemeClr>
                    </a:solidFill>
                  </a:tcPr>
                </a:tc>
                <a:tc>
                  <a:txBody>
                    <a:bodyPr/>
                    <a:lstStyle/>
                    <a:p>
                      <a:r>
                        <a:rPr lang="en-US"/>
                        <a:t>PY</a:t>
                      </a:r>
                    </a:p>
                  </a:txBody>
                  <a:tcPr>
                    <a:solidFill>
                      <a:schemeClr val="accent1">
                        <a:lumMod val="40000"/>
                        <a:lumOff val="60000"/>
                      </a:schemeClr>
                    </a:solidFill>
                  </a:tcPr>
                </a:tc>
                <a:extLst>
                  <a:ext uri="{0D108BD9-81ED-4DB2-BD59-A6C34878D82A}">
                    <a16:rowId xmlns:a16="http://schemas.microsoft.com/office/drawing/2014/main" val="556176418"/>
                  </a:ext>
                </a:extLst>
              </a:tr>
              <a:tr h="351235">
                <a:tc>
                  <a:txBody>
                    <a:bodyPr/>
                    <a:lstStyle/>
                    <a:p>
                      <a:r>
                        <a:rPr lang="en-US"/>
                        <a:t>AN</a:t>
                      </a:r>
                    </a:p>
                  </a:txBody>
                  <a:tcPr>
                    <a:solidFill>
                      <a:schemeClr val="accent1">
                        <a:lumMod val="40000"/>
                        <a:lumOff val="60000"/>
                      </a:schemeClr>
                    </a:solidFill>
                  </a:tcPr>
                </a:tc>
                <a:tc>
                  <a:txBody>
                    <a:bodyPr/>
                    <a:lstStyle/>
                    <a:p>
                      <a:r>
                        <a:rPr lang="en-US"/>
                        <a:t>n1</a:t>
                      </a:r>
                    </a:p>
                  </a:txBody>
                  <a:tcPr/>
                </a:tc>
                <a:tc>
                  <a:txBody>
                    <a:bodyPr/>
                    <a:lstStyle/>
                    <a:p>
                      <a:r>
                        <a:rPr lang="en-US"/>
                        <a:t>n2</a:t>
                      </a:r>
                    </a:p>
                  </a:txBody>
                  <a:tcPr/>
                </a:tc>
                <a:extLst>
                  <a:ext uri="{0D108BD9-81ED-4DB2-BD59-A6C34878D82A}">
                    <a16:rowId xmlns:a16="http://schemas.microsoft.com/office/drawing/2014/main" val="2315505831"/>
                  </a:ext>
                </a:extLst>
              </a:tr>
              <a:tr h="334487">
                <a:tc>
                  <a:txBody>
                    <a:bodyPr/>
                    <a:lstStyle/>
                    <a:p>
                      <a:r>
                        <a:rPr lang="en-US"/>
                        <a:t>AY</a:t>
                      </a:r>
                    </a:p>
                  </a:txBody>
                  <a:tcPr>
                    <a:solidFill>
                      <a:schemeClr val="accent1">
                        <a:lumMod val="40000"/>
                        <a:lumOff val="60000"/>
                      </a:schemeClr>
                    </a:solidFill>
                  </a:tcPr>
                </a:tc>
                <a:tc>
                  <a:txBody>
                    <a:bodyPr/>
                    <a:lstStyle/>
                    <a:p>
                      <a:r>
                        <a:rPr lang="en-US"/>
                        <a:t>n3</a:t>
                      </a:r>
                    </a:p>
                  </a:txBody>
                  <a:tcPr/>
                </a:tc>
                <a:tc>
                  <a:txBody>
                    <a:bodyPr/>
                    <a:lstStyle/>
                    <a:p>
                      <a:r>
                        <a:rPr lang="en-US"/>
                        <a:t>n4</a:t>
                      </a:r>
                    </a:p>
                  </a:txBody>
                  <a:tcPr/>
                </a:tc>
                <a:extLst>
                  <a:ext uri="{0D108BD9-81ED-4DB2-BD59-A6C34878D82A}">
                    <a16:rowId xmlns:a16="http://schemas.microsoft.com/office/drawing/2014/main" val="3047931362"/>
                  </a:ext>
                </a:extLst>
              </a:tr>
            </a:tbl>
          </a:graphicData>
        </a:graphic>
      </p:graphicFrame>
      <p:sp>
        <p:nvSpPr>
          <p:cNvPr id="14" name="TextBox 13">
            <a:extLst>
              <a:ext uri="{FF2B5EF4-FFF2-40B4-BE49-F238E27FC236}">
                <a16:creationId xmlns:a16="http://schemas.microsoft.com/office/drawing/2014/main" id="{9AEF7723-247E-9FF8-97E3-E9881D5B5341}"/>
              </a:ext>
            </a:extLst>
          </p:cNvPr>
          <p:cNvSpPr txBox="1"/>
          <p:nvPr/>
        </p:nvSpPr>
        <p:spPr>
          <a:xfrm>
            <a:off x="410514" y="4253527"/>
            <a:ext cx="4417123" cy="338554"/>
          </a:xfrm>
          <a:prstGeom prst="rect">
            <a:avLst/>
          </a:prstGeom>
          <a:noFill/>
        </p:spPr>
        <p:txBody>
          <a:bodyPr wrap="square">
            <a:spAutoFit/>
          </a:bodyPr>
          <a:lstStyle/>
          <a:p>
            <a:r>
              <a:rPr lang="en-US" sz="1600" b="1"/>
              <a:t>from sklearn.metrics import confusion_matrix</a:t>
            </a:r>
          </a:p>
        </p:txBody>
      </p:sp>
      <p:pic>
        <p:nvPicPr>
          <p:cNvPr id="19" name="Picture 18">
            <a:extLst>
              <a:ext uri="{FF2B5EF4-FFF2-40B4-BE49-F238E27FC236}">
                <a16:creationId xmlns:a16="http://schemas.microsoft.com/office/drawing/2014/main" id="{C7B95B35-E675-F0C2-C67C-C45BEDDB5E92}"/>
              </a:ext>
            </a:extLst>
          </p:cNvPr>
          <p:cNvPicPr>
            <a:picLocks noChangeAspect="1"/>
          </p:cNvPicPr>
          <p:nvPr/>
        </p:nvPicPr>
        <p:blipFill>
          <a:blip r:embed="rId3"/>
          <a:stretch>
            <a:fillRect/>
          </a:stretch>
        </p:blipFill>
        <p:spPr>
          <a:xfrm>
            <a:off x="5027978" y="5654261"/>
            <a:ext cx="3219899" cy="200053"/>
          </a:xfrm>
          <a:prstGeom prst="rect">
            <a:avLst/>
          </a:prstGeom>
        </p:spPr>
      </p:pic>
      <p:pic>
        <p:nvPicPr>
          <p:cNvPr id="18" name="Picture 17">
            <a:extLst>
              <a:ext uri="{FF2B5EF4-FFF2-40B4-BE49-F238E27FC236}">
                <a16:creationId xmlns:a16="http://schemas.microsoft.com/office/drawing/2014/main" id="{3395D32C-8C4C-BA38-8040-47E00C010649}"/>
              </a:ext>
            </a:extLst>
          </p:cNvPr>
          <p:cNvPicPr>
            <a:picLocks noChangeAspect="1"/>
          </p:cNvPicPr>
          <p:nvPr/>
        </p:nvPicPr>
        <p:blipFill>
          <a:blip r:embed="rId4"/>
          <a:stretch>
            <a:fillRect/>
          </a:stretch>
        </p:blipFill>
        <p:spPr>
          <a:xfrm>
            <a:off x="5027978" y="5955396"/>
            <a:ext cx="1609950" cy="685896"/>
          </a:xfrm>
          <a:prstGeom prst="rect">
            <a:avLst/>
          </a:prstGeom>
        </p:spPr>
      </p:pic>
      <p:sp>
        <p:nvSpPr>
          <p:cNvPr id="2" name="Rectangle 1">
            <a:extLst>
              <a:ext uri="{FF2B5EF4-FFF2-40B4-BE49-F238E27FC236}">
                <a16:creationId xmlns:a16="http://schemas.microsoft.com/office/drawing/2014/main" id="{A539A783-ED66-296B-0B8F-69BC73D9E136}"/>
              </a:ext>
            </a:extLst>
          </p:cNvPr>
          <p:cNvSpPr/>
          <p:nvPr/>
        </p:nvSpPr>
        <p:spPr>
          <a:xfrm>
            <a:off x="410513" y="2815161"/>
            <a:ext cx="9500401" cy="338554"/>
          </a:xfrm>
          <a:prstGeom prst="rect">
            <a:avLst/>
          </a:prstGeom>
        </p:spPr>
        <p:txBody>
          <a:bodyPr wrap="square">
            <a:spAutoFit/>
          </a:bodyPr>
          <a:lstStyle/>
          <a:p>
            <a:r>
              <a:rPr lang="en-US" sz="1600"/>
              <a:t>precision_score(Y</a:t>
            </a:r>
            <a:r>
              <a:rPr lang="en-US" sz="1600" baseline="-25000"/>
              <a:t>test</a:t>
            </a:r>
            <a:r>
              <a:rPr lang="en-US" sz="1600"/>
              <a:t>, Y</a:t>
            </a:r>
            <a:r>
              <a:rPr lang="en-US" sz="1600" baseline="-25000"/>
              <a:t>pred</a:t>
            </a:r>
            <a:r>
              <a:rPr lang="en-US" sz="1600"/>
              <a:t>)			outputs precision score = (n4)/(n2 + n4).  </a:t>
            </a:r>
          </a:p>
        </p:txBody>
      </p:sp>
      <p:sp>
        <p:nvSpPr>
          <p:cNvPr id="7" name="Rectangle 6">
            <a:extLst>
              <a:ext uri="{FF2B5EF4-FFF2-40B4-BE49-F238E27FC236}">
                <a16:creationId xmlns:a16="http://schemas.microsoft.com/office/drawing/2014/main" id="{7FEEAD9E-7600-5992-DA38-97EEC63D44F6}"/>
              </a:ext>
            </a:extLst>
          </p:cNvPr>
          <p:cNvSpPr/>
          <p:nvPr/>
        </p:nvSpPr>
        <p:spPr>
          <a:xfrm>
            <a:off x="401166" y="3421687"/>
            <a:ext cx="9500401" cy="338554"/>
          </a:xfrm>
          <a:prstGeom prst="rect">
            <a:avLst/>
          </a:prstGeom>
        </p:spPr>
        <p:txBody>
          <a:bodyPr wrap="square">
            <a:spAutoFit/>
          </a:bodyPr>
          <a:lstStyle/>
          <a:p>
            <a:r>
              <a:rPr lang="en-US" sz="1600"/>
              <a:t>recall_score(Y</a:t>
            </a:r>
            <a:r>
              <a:rPr lang="en-US" sz="1600" baseline="-25000"/>
              <a:t>test</a:t>
            </a:r>
            <a:r>
              <a:rPr lang="en-US" sz="1600"/>
              <a:t>, Y</a:t>
            </a:r>
            <a:r>
              <a:rPr lang="en-US" sz="1600" baseline="-25000"/>
              <a:t>pred</a:t>
            </a:r>
            <a:r>
              <a:rPr lang="en-US" sz="1600"/>
              <a:t>)			outputs recall score = (n4)/(n3 + n4).  </a:t>
            </a:r>
          </a:p>
        </p:txBody>
      </p:sp>
    </p:spTree>
    <p:extLst>
      <p:ext uri="{BB962C8B-B14F-4D97-AF65-F5344CB8AC3E}">
        <p14:creationId xmlns:p14="http://schemas.microsoft.com/office/powerpoint/2010/main" val="32326249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DE305-90E2-A0BE-9E54-838F918405B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0857127-52F0-ED43-3B58-DABFABF7FDA5}"/>
              </a:ext>
            </a:extLst>
          </p:cNvPr>
          <p:cNvSpPr txBox="1"/>
          <p:nvPr/>
        </p:nvSpPr>
        <p:spPr>
          <a:xfrm>
            <a:off x="410513" y="987618"/>
            <a:ext cx="11370972" cy="830997"/>
          </a:xfrm>
          <a:prstGeom prst="rect">
            <a:avLst/>
          </a:prstGeom>
          <a:noFill/>
        </p:spPr>
        <p:txBody>
          <a:bodyPr wrap="square" rtlCol="0">
            <a:spAutoFit/>
          </a:bodyPr>
          <a:lstStyle/>
          <a:p>
            <a:r>
              <a:rPr lang="en-US" sz="1600"/>
              <a:t>Here’s how to create confusion matrices and such, which are appropriate for classification models.  </a:t>
            </a:r>
            <a:r>
              <a:rPr lang="en-US" sz="1600">
                <a:solidFill>
                  <a:srgbClr val="0066FF"/>
                </a:solidFill>
              </a:rPr>
              <a:t>Note you can also use the training data to output confusion matrices, scores, etc., to see how well the model did on the training data.  If it does much better on the training data than on the testing data, then your model is overfit.  </a:t>
            </a:r>
            <a:r>
              <a:rPr lang="en-US" sz="1600"/>
              <a:t>Might have to install </a:t>
            </a:r>
            <a:r>
              <a:rPr lang="en-US" sz="1600" i="1"/>
              <a:t>pyxl</a:t>
            </a:r>
            <a:r>
              <a:rPr lang="en-US" sz="1600"/>
              <a:t> something or other.</a:t>
            </a:r>
          </a:p>
        </p:txBody>
      </p:sp>
      <p:sp>
        <p:nvSpPr>
          <p:cNvPr id="6" name="Rectangle 5">
            <a:extLst>
              <a:ext uri="{FF2B5EF4-FFF2-40B4-BE49-F238E27FC236}">
                <a16:creationId xmlns:a16="http://schemas.microsoft.com/office/drawing/2014/main" id="{F4E2E016-B0C5-D7E9-68F2-9DCE8D6C673C}"/>
              </a:ext>
            </a:extLst>
          </p:cNvPr>
          <p:cNvSpPr/>
          <p:nvPr/>
        </p:nvSpPr>
        <p:spPr>
          <a:xfrm>
            <a:off x="410513" y="2627384"/>
            <a:ext cx="6143166" cy="584775"/>
          </a:xfrm>
          <a:prstGeom prst="rect">
            <a:avLst/>
          </a:prstGeom>
        </p:spPr>
        <p:txBody>
          <a:bodyPr wrap="square">
            <a:spAutoFit/>
          </a:bodyPr>
          <a:lstStyle/>
          <a:p>
            <a:r>
              <a:rPr lang="en-US" sz="1600"/>
              <a:t>disp = ConfusionMatrixDisplay(confusion_matrix = cm, display_labels =</a:t>
            </a:r>
          </a:p>
          <a:p>
            <a:r>
              <a:rPr lang="en-US" sz="1600"/>
              <a:t>            [“name for negative outcome”, “name for positive outcome”])</a:t>
            </a:r>
          </a:p>
        </p:txBody>
      </p:sp>
      <p:sp>
        <p:nvSpPr>
          <p:cNvPr id="7" name="TextBox 6">
            <a:extLst>
              <a:ext uri="{FF2B5EF4-FFF2-40B4-BE49-F238E27FC236}">
                <a16:creationId xmlns:a16="http://schemas.microsoft.com/office/drawing/2014/main" id="{7DF40AE4-2AB5-94AB-3212-47A3CE9820C4}"/>
              </a:ext>
            </a:extLst>
          </p:cNvPr>
          <p:cNvSpPr txBox="1"/>
          <p:nvPr/>
        </p:nvSpPr>
        <p:spPr>
          <a:xfrm>
            <a:off x="410513" y="2216635"/>
            <a:ext cx="4894819" cy="338554"/>
          </a:xfrm>
          <a:prstGeom prst="rect">
            <a:avLst/>
          </a:prstGeom>
          <a:noFill/>
        </p:spPr>
        <p:txBody>
          <a:bodyPr wrap="square">
            <a:spAutoFit/>
          </a:bodyPr>
          <a:lstStyle/>
          <a:p>
            <a:r>
              <a:rPr lang="en-US" sz="1600" b="1"/>
              <a:t>from sklearn.metrics import ConfusionMatrixDisplay</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90FC4391-EBC8-467D-6833-338A78EB385F}"/>
                  </a:ext>
                </a:extLst>
              </p14:cNvPr>
              <p14:cNvContentPartPr/>
              <p14:nvPr/>
            </p14:nvContentPartPr>
            <p14:xfrm>
              <a:off x="6638582" y="2859556"/>
              <a:ext cx="533160" cy="60840"/>
            </p14:xfrm>
          </p:contentPart>
        </mc:Choice>
        <mc:Fallback xmlns="">
          <p:pic>
            <p:nvPicPr>
              <p:cNvPr id="8" name="Ink 7">
                <a:extLst>
                  <a:ext uri="{FF2B5EF4-FFF2-40B4-BE49-F238E27FC236}">
                    <a16:creationId xmlns:a16="http://schemas.microsoft.com/office/drawing/2014/main" id="{90FC4391-EBC8-467D-6833-338A78EB385F}"/>
                  </a:ext>
                </a:extLst>
              </p:cNvPr>
              <p:cNvPicPr/>
              <p:nvPr/>
            </p:nvPicPr>
            <p:blipFill>
              <a:blip r:embed="rId4"/>
              <a:stretch>
                <a:fillRect/>
              </a:stretch>
            </p:blipFill>
            <p:spPr>
              <a:xfrm>
                <a:off x="6629582" y="2850556"/>
                <a:ext cx="550800" cy="78480"/>
              </a:xfrm>
              <a:prstGeom prst="rect">
                <a:avLst/>
              </a:prstGeom>
            </p:spPr>
          </p:pic>
        </mc:Fallback>
      </mc:AlternateContent>
      <p:sp>
        <p:nvSpPr>
          <p:cNvPr id="9" name="TextBox 8">
            <a:extLst>
              <a:ext uri="{FF2B5EF4-FFF2-40B4-BE49-F238E27FC236}">
                <a16:creationId xmlns:a16="http://schemas.microsoft.com/office/drawing/2014/main" id="{55CE12A4-DAF6-DB9C-0AE9-C043EC785CE8}"/>
              </a:ext>
            </a:extLst>
          </p:cNvPr>
          <p:cNvSpPr txBox="1"/>
          <p:nvPr/>
        </p:nvSpPr>
        <p:spPr>
          <a:xfrm>
            <a:off x="7384438" y="2597588"/>
            <a:ext cx="4065090" cy="584775"/>
          </a:xfrm>
          <a:prstGeom prst="rect">
            <a:avLst/>
          </a:prstGeom>
          <a:noFill/>
        </p:spPr>
        <p:txBody>
          <a:bodyPr wrap="square" rtlCol="0">
            <a:spAutoFit/>
          </a:bodyPr>
          <a:lstStyle/>
          <a:p>
            <a:r>
              <a:rPr lang="en-US" sz="1600"/>
              <a:t>outputs fancy confusion matrix picture.  Note how the prior cm is an argument here.  </a:t>
            </a:r>
          </a:p>
        </p:txBody>
      </p:sp>
      <p:sp>
        <p:nvSpPr>
          <p:cNvPr id="2" name="Rectangle 1">
            <a:extLst>
              <a:ext uri="{FF2B5EF4-FFF2-40B4-BE49-F238E27FC236}">
                <a16:creationId xmlns:a16="http://schemas.microsoft.com/office/drawing/2014/main" id="{FDA8A01B-3B93-47A4-CD59-2A7E5B205C18}"/>
              </a:ext>
            </a:extLst>
          </p:cNvPr>
          <p:cNvSpPr/>
          <p:nvPr/>
        </p:nvSpPr>
        <p:spPr>
          <a:xfrm>
            <a:off x="410513" y="3384286"/>
            <a:ext cx="1371140" cy="338554"/>
          </a:xfrm>
          <a:prstGeom prst="rect">
            <a:avLst/>
          </a:prstGeom>
        </p:spPr>
        <p:txBody>
          <a:bodyPr wrap="square">
            <a:spAutoFit/>
          </a:bodyPr>
          <a:lstStyle/>
          <a:p>
            <a:r>
              <a:rPr lang="en-US" sz="1600"/>
              <a:t>disp.plot()</a:t>
            </a:r>
          </a:p>
        </p:txBody>
      </p:sp>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03FD1916-40D5-BF90-834A-5F23A6B7A8DC}"/>
                  </a:ext>
                </a:extLst>
              </p14:cNvPr>
              <p14:cNvContentPartPr/>
              <p14:nvPr/>
            </p14:nvContentPartPr>
            <p14:xfrm>
              <a:off x="1571282" y="3554633"/>
              <a:ext cx="533160" cy="60840"/>
            </p14:xfrm>
          </p:contentPart>
        </mc:Choice>
        <mc:Fallback xmlns="">
          <p:pic>
            <p:nvPicPr>
              <p:cNvPr id="11" name="Ink 10">
                <a:extLst>
                  <a:ext uri="{FF2B5EF4-FFF2-40B4-BE49-F238E27FC236}">
                    <a16:creationId xmlns:a16="http://schemas.microsoft.com/office/drawing/2014/main" id="{03FD1916-40D5-BF90-834A-5F23A6B7A8DC}"/>
                  </a:ext>
                </a:extLst>
              </p:cNvPr>
              <p:cNvPicPr/>
              <p:nvPr/>
            </p:nvPicPr>
            <p:blipFill>
              <a:blip r:embed="rId4"/>
              <a:stretch>
                <a:fillRect/>
              </a:stretch>
            </p:blipFill>
            <p:spPr>
              <a:xfrm>
                <a:off x="1562282" y="3545633"/>
                <a:ext cx="550800" cy="78480"/>
              </a:xfrm>
              <a:prstGeom prst="rect">
                <a:avLst/>
              </a:prstGeom>
            </p:spPr>
          </p:pic>
        </mc:Fallback>
      </mc:AlternateContent>
      <p:sp>
        <p:nvSpPr>
          <p:cNvPr id="12" name="TextBox 11">
            <a:extLst>
              <a:ext uri="{FF2B5EF4-FFF2-40B4-BE49-F238E27FC236}">
                <a16:creationId xmlns:a16="http://schemas.microsoft.com/office/drawing/2014/main" id="{36A0D0F0-2923-2AE7-4183-3E12B46A27A7}"/>
              </a:ext>
            </a:extLst>
          </p:cNvPr>
          <p:cNvSpPr txBox="1"/>
          <p:nvPr/>
        </p:nvSpPr>
        <p:spPr>
          <a:xfrm>
            <a:off x="2307613" y="3384286"/>
            <a:ext cx="4065090" cy="338554"/>
          </a:xfrm>
          <a:prstGeom prst="rect">
            <a:avLst/>
          </a:prstGeom>
          <a:noFill/>
        </p:spPr>
        <p:txBody>
          <a:bodyPr wrap="square" rtlCol="0">
            <a:spAutoFit/>
          </a:bodyPr>
          <a:lstStyle/>
          <a:p>
            <a:r>
              <a:rPr lang="en-US" sz="1600"/>
              <a:t>creates a plot/display of the confusion matrix.</a:t>
            </a:r>
          </a:p>
        </p:txBody>
      </p:sp>
      <p:sp>
        <p:nvSpPr>
          <p:cNvPr id="13" name="Rectangle 12">
            <a:extLst>
              <a:ext uri="{FF2B5EF4-FFF2-40B4-BE49-F238E27FC236}">
                <a16:creationId xmlns:a16="http://schemas.microsoft.com/office/drawing/2014/main" id="{626CDF16-206F-D5BC-52AF-53F000D08434}"/>
              </a:ext>
            </a:extLst>
          </p:cNvPr>
          <p:cNvSpPr/>
          <p:nvPr/>
        </p:nvSpPr>
        <p:spPr>
          <a:xfrm>
            <a:off x="410513" y="3860492"/>
            <a:ext cx="1371140" cy="338554"/>
          </a:xfrm>
          <a:prstGeom prst="rect">
            <a:avLst/>
          </a:prstGeom>
        </p:spPr>
        <p:txBody>
          <a:bodyPr wrap="square">
            <a:spAutoFit/>
          </a:bodyPr>
          <a:lstStyle/>
          <a:p>
            <a:r>
              <a:rPr lang="en-US" sz="1600"/>
              <a:t>pyplot.show()</a:t>
            </a:r>
          </a:p>
        </p:txBody>
      </p:sp>
      <mc:AlternateContent xmlns:mc="http://schemas.openxmlformats.org/markup-compatibility/2006" xmlns:p14="http://schemas.microsoft.com/office/powerpoint/2010/main">
        <mc:Choice Requires="p14">
          <p:contentPart p14:bwMode="auto" r:id="rId6">
            <p14:nvContentPartPr>
              <p14:cNvPr id="15" name="Ink 14">
                <a:extLst>
                  <a:ext uri="{FF2B5EF4-FFF2-40B4-BE49-F238E27FC236}">
                    <a16:creationId xmlns:a16="http://schemas.microsoft.com/office/drawing/2014/main" id="{A2ED8FFD-9A6D-5B1F-87C9-1F0995C7BD1E}"/>
                  </a:ext>
                </a:extLst>
              </p14:cNvPr>
              <p14:cNvContentPartPr/>
              <p14:nvPr/>
            </p14:nvContentPartPr>
            <p14:xfrm>
              <a:off x="1837982" y="4030839"/>
              <a:ext cx="533160" cy="60840"/>
            </p14:xfrm>
          </p:contentPart>
        </mc:Choice>
        <mc:Fallback xmlns="">
          <p:pic>
            <p:nvPicPr>
              <p:cNvPr id="15" name="Ink 14">
                <a:extLst>
                  <a:ext uri="{FF2B5EF4-FFF2-40B4-BE49-F238E27FC236}">
                    <a16:creationId xmlns:a16="http://schemas.microsoft.com/office/drawing/2014/main" id="{A2ED8FFD-9A6D-5B1F-87C9-1F0995C7BD1E}"/>
                  </a:ext>
                </a:extLst>
              </p:cNvPr>
              <p:cNvPicPr/>
              <p:nvPr/>
            </p:nvPicPr>
            <p:blipFill>
              <a:blip r:embed="rId4"/>
              <a:stretch>
                <a:fillRect/>
              </a:stretch>
            </p:blipFill>
            <p:spPr>
              <a:xfrm>
                <a:off x="1828982" y="4021839"/>
                <a:ext cx="550800" cy="78480"/>
              </a:xfrm>
              <a:prstGeom prst="rect">
                <a:avLst/>
              </a:prstGeom>
            </p:spPr>
          </p:pic>
        </mc:Fallback>
      </mc:AlternateContent>
      <p:sp>
        <p:nvSpPr>
          <p:cNvPr id="16" name="TextBox 15">
            <a:extLst>
              <a:ext uri="{FF2B5EF4-FFF2-40B4-BE49-F238E27FC236}">
                <a16:creationId xmlns:a16="http://schemas.microsoft.com/office/drawing/2014/main" id="{FD4AAC8C-EC7D-B912-0018-EC370556C971}"/>
              </a:ext>
            </a:extLst>
          </p:cNvPr>
          <p:cNvSpPr txBox="1"/>
          <p:nvPr/>
        </p:nvSpPr>
        <p:spPr>
          <a:xfrm>
            <a:off x="2574312" y="3860492"/>
            <a:ext cx="6303465" cy="338554"/>
          </a:xfrm>
          <a:prstGeom prst="rect">
            <a:avLst/>
          </a:prstGeom>
          <a:noFill/>
        </p:spPr>
        <p:txBody>
          <a:bodyPr wrap="square" rtlCol="0">
            <a:spAutoFit/>
          </a:bodyPr>
          <a:lstStyle/>
          <a:p>
            <a:r>
              <a:rPr lang="en-US" sz="1600"/>
              <a:t>shows it.  Obviously have to have imported pyplot from matplotlib here. </a:t>
            </a:r>
          </a:p>
        </p:txBody>
      </p:sp>
      <p:pic>
        <p:nvPicPr>
          <p:cNvPr id="17" name="Picture 16">
            <a:extLst>
              <a:ext uri="{FF2B5EF4-FFF2-40B4-BE49-F238E27FC236}">
                <a16:creationId xmlns:a16="http://schemas.microsoft.com/office/drawing/2014/main" id="{28E1B288-A486-8149-C6AF-89E524A1B510}"/>
              </a:ext>
            </a:extLst>
          </p:cNvPr>
          <p:cNvPicPr>
            <a:picLocks noChangeAspect="1"/>
          </p:cNvPicPr>
          <p:nvPr/>
        </p:nvPicPr>
        <p:blipFill>
          <a:blip r:embed="rId7"/>
          <a:stretch>
            <a:fillRect/>
          </a:stretch>
        </p:blipFill>
        <p:spPr>
          <a:xfrm>
            <a:off x="494239" y="4614412"/>
            <a:ext cx="7087589" cy="771633"/>
          </a:xfrm>
          <a:prstGeom prst="rect">
            <a:avLst/>
          </a:prstGeom>
        </p:spPr>
      </p:pic>
      <p:pic>
        <p:nvPicPr>
          <p:cNvPr id="18" name="Picture 17">
            <a:extLst>
              <a:ext uri="{FF2B5EF4-FFF2-40B4-BE49-F238E27FC236}">
                <a16:creationId xmlns:a16="http://schemas.microsoft.com/office/drawing/2014/main" id="{4BCDDA65-825A-6F72-AA85-502E4E594AB9}"/>
              </a:ext>
            </a:extLst>
          </p:cNvPr>
          <p:cNvPicPr>
            <a:picLocks noChangeAspect="1"/>
          </p:cNvPicPr>
          <p:nvPr/>
        </p:nvPicPr>
        <p:blipFill>
          <a:blip r:embed="rId8"/>
          <a:stretch>
            <a:fillRect/>
          </a:stretch>
        </p:blipFill>
        <p:spPr>
          <a:xfrm>
            <a:off x="8057787" y="4511071"/>
            <a:ext cx="3133787" cy="2172096"/>
          </a:xfrm>
          <a:prstGeom prst="rect">
            <a:avLst/>
          </a:prstGeom>
        </p:spPr>
      </p:pic>
      <p:sp>
        <p:nvSpPr>
          <p:cNvPr id="5" name="Rectangle 4">
            <a:extLst>
              <a:ext uri="{FF2B5EF4-FFF2-40B4-BE49-F238E27FC236}">
                <a16:creationId xmlns:a16="http://schemas.microsoft.com/office/drawing/2014/main" id="{0D36CBED-BD17-AE1B-AC38-6D7BD55908F0}"/>
              </a:ext>
            </a:extLst>
          </p:cNvPr>
          <p:cNvSpPr/>
          <p:nvPr/>
        </p:nvSpPr>
        <p:spPr>
          <a:xfrm>
            <a:off x="4355144" y="176015"/>
            <a:ext cx="2213555" cy="461665"/>
          </a:xfrm>
          <a:prstGeom prst="rect">
            <a:avLst/>
          </a:prstGeom>
        </p:spPr>
        <p:txBody>
          <a:bodyPr wrap="none">
            <a:spAutoFit/>
          </a:bodyPr>
          <a:lstStyle/>
          <a:p>
            <a:r>
              <a:rPr lang="en-US" sz="2400" b="1" u="sng">
                <a:solidFill>
                  <a:srgbClr val="7030A0"/>
                </a:solidFill>
              </a:rPr>
              <a:t>sklearn: metrics</a:t>
            </a:r>
          </a:p>
        </p:txBody>
      </p:sp>
    </p:spTree>
    <p:extLst>
      <p:ext uri="{BB962C8B-B14F-4D97-AF65-F5344CB8AC3E}">
        <p14:creationId xmlns:p14="http://schemas.microsoft.com/office/powerpoint/2010/main" val="5052928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4AB7C-4B77-E080-D5F2-120F69A804E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7A3217F-FF95-3B1D-10AA-B63076CB8695}"/>
              </a:ext>
            </a:extLst>
          </p:cNvPr>
          <p:cNvSpPr txBox="1"/>
          <p:nvPr/>
        </p:nvSpPr>
        <p:spPr>
          <a:xfrm>
            <a:off x="410513" y="987618"/>
            <a:ext cx="11370972" cy="830997"/>
          </a:xfrm>
          <a:prstGeom prst="rect">
            <a:avLst/>
          </a:prstGeom>
          <a:noFill/>
        </p:spPr>
        <p:txBody>
          <a:bodyPr wrap="square" rtlCol="0">
            <a:spAutoFit/>
          </a:bodyPr>
          <a:lstStyle/>
          <a:p>
            <a:r>
              <a:rPr lang="en-US" sz="1600"/>
              <a:t>Here’s how to create confusion matrices and such, which are appropriate for classification models.  </a:t>
            </a:r>
            <a:r>
              <a:rPr lang="en-US" sz="1600">
                <a:solidFill>
                  <a:srgbClr val="0066FF"/>
                </a:solidFill>
              </a:rPr>
              <a:t>Note you can also use the training data to output confusion matrices, scores, etc., to see how well the model did on the training data.  If it does much better on the training data than on the testing data, then your model is overfit.</a:t>
            </a:r>
          </a:p>
        </p:txBody>
      </p:sp>
      <p:sp>
        <p:nvSpPr>
          <p:cNvPr id="11" name="Rectangle 10">
            <a:extLst>
              <a:ext uri="{FF2B5EF4-FFF2-40B4-BE49-F238E27FC236}">
                <a16:creationId xmlns:a16="http://schemas.microsoft.com/office/drawing/2014/main" id="{227EB834-36A7-EEBA-4088-0799E6DFD23C}"/>
              </a:ext>
            </a:extLst>
          </p:cNvPr>
          <p:cNvSpPr/>
          <p:nvPr/>
        </p:nvSpPr>
        <p:spPr>
          <a:xfrm>
            <a:off x="444096" y="2547724"/>
            <a:ext cx="11039981" cy="584775"/>
          </a:xfrm>
          <a:prstGeom prst="rect">
            <a:avLst/>
          </a:prstGeom>
        </p:spPr>
        <p:txBody>
          <a:bodyPr wrap="square">
            <a:spAutoFit/>
          </a:bodyPr>
          <a:lstStyle/>
          <a:p>
            <a:r>
              <a:rPr lang="en-US" sz="1600"/>
              <a:t>classification_report(Y</a:t>
            </a:r>
            <a:r>
              <a:rPr lang="en-US" sz="1600" baseline="-25000"/>
              <a:t>test</a:t>
            </a:r>
            <a:r>
              <a:rPr lang="en-US" sz="1600"/>
              <a:t>, Y</a:t>
            </a:r>
            <a:r>
              <a:rPr lang="en-US" sz="1600" baseline="-25000"/>
              <a:t>pred</a:t>
            </a:r>
            <a:r>
              <a:rPr lang="en-US" sz="1600"/>
              <a:t>)			outputs table with accuracy metrics comparing Y</a:t>
            </a:r>
            <a:r>
              <a:rPr lang="en-US" sz="1600" baseline="-25000"/>
              <a:t>test</a:t>
            </a:r>
            <a:r>
              <a:rPr lang="en-US" sz="1600"/>
              <a:t> and Y</a:t>
            </a:r>
            <a:r>
              <a:rPr lang="en-US" sz="1600" baseline="-25000"/>
              <a:t>pred</a:t>
            </a:r>
            <a:r>
              <a:rPr lang="en-US" sz="1600"/>
              <a:t>.  It includes</a:t>
            </a:r>
          </a:p>
          <a:p>
            <a:r>
              <a:rPr lang="en-US" sz="1600"/>
              <a:t>					precision, recall, and f1 score.  No idea what support is. </a:t>
            </a:r>
          </a:p>
        </p:txBody>
      </p:sp>
      <p:sp>
        <p:nvSpPr>
          <p:cNvPr id="20" name="TextBox 19">
            <a:extLst>
              <a:ext uri="{FF2B5EF4-FFF2-40B4-BE49-F238E27FC236}">
                <a16:creationId xmlns:a16="http://schemas.microsoft.com/office/drawing/2014/main" id="{A0C737BA-A05A-04A0-7662-A3AB212A8127}"/>
              </a:ext>
            </a:extLst>
          </p:cNvPr>
          <p:cNvSpPr txBox="1"/>
          <p:nvPr/>
        </p:nvSpPr>
        <p:spPr>
          <a:xfrm>
            <a:off x="410513" y="2216635"/>
            <a:ext cx="4417123" cy="338554"/>
          </a:xfrm>
          <a:prstGeom prst="rect">
            <a:avLst/>
          </a:prstGeom>
          <a:noFill/>
        </p:spPr>
        <p:txBody>
          <a:bodyPr wrap="square">
            <a:spAutoFit/>
          </a:bodyPr>
          <a:lstStyle/>
          <a:p>
            <a:r>
              <a:rPr lang="en-US" sz="1600" b="1"/>
              <a:t>from sklearn.metrics import classification_report</a:t>
            </a:r>
          </a:p>
        </p:txBody>
      </p:sp>
      <p:pic>
        <p:nvPicPr>
          <p:cNvPr id="2" name="Picture 1">
            <a:extLst>
              <a:ext uri="{FF2B5EF4-FFF2-40B4-BE49-F238E27FC236}">
                <a16:creationId xmlns:a16="http://schemas.microsoft.com/office/drawing/2014/main" id="{4C16BECD-F592-E61A-8829-53E66BDE0EBA}"/>
              </a:ext>
            </a:extLst>
          </p:cNvPr>
          <p:cNvPicPr>
            <a:picLocks noChangeAspect="1"/>
          </p:cNvPicPr>
          <p:nvPr/>
        </p:nvPicPr>
        <p:blipFill>
          <a:blip r:embed="rId3"/>
          <a:stretch>
            <a:fillRect/>
          </a:stretch>
        </p:blipFill>
        <p:spPr>
          <a:xfrm>
            <a:off x="5148745" y="3367537"/>
            <a:ext cx="4054249" cy="1534943"/>
          </a:xfrm>
          <a:prstGeom prst="rect">
            <a:avLst/>
          </a:prstGeom>
        </p:spPr>
      </p:pic>
      <p:sp>
        <p:nvSpPr>
          <p:cNvPr id="5" name="Rectangle 4">
            <a:extLst>
              <a:ext uri="{FF2B5EF4-FFF2-40B4-BE49-F238E27FC236}">
                <a16:creationId xmlns:a16="http://schemas.microsoft.com/office/drawing/2014/main" id="{5F87F23A-9ADD-3A1D-B6A6-E33C2AB188BC}"/>
              </a:ext>
            </a:extLst>
          </p:cNvPr>
          <p:cNvSpPr/>
          <p:nvPr/>
        </p:nvSpPr>
        <p:spPr>
          <a:xfrm>
            <a:off x="4355144" y="176015"/>
            <a:ext cx="2213555" cy="461665"/>
          </a:xfrm>
          <a:prstGeom prst="rect">
            <a:avLst/>
          </a:prstGeom>
        </p:spPr>
        <p:txBody>
          <a:bodyPr wrap="none">
            <a:spAutoFit/>
          </a:bodyPr>
          <a:lstStyle/>
          <a:p>
            <a:r>
              <a:rPr lang="en-US" sz="2400" b="1" u="sng">
                <a:solidFill>
                  <a:srgbClr val="7030A0"/>
                </a:solidFill>
              </a:rPr>
              <a:t>sklearn: metrics</a:t>
            </a:r>
          </a:p>
        </p:txBody>
      </p:sp>
    </p:spTree>
    <p:extLst>
      <p:ext uri="{BB962C8B-B14F-4D97-AF65-F5344CB8AC3E}">
        <p14:creationId xmlns:p14="http://schemas.microsoft.com/office/powerpoint/2010/main" val="42382237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2BBF41-E11C-9604-AD07-DA18F16D8A1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6308297-EA1C-DF58-6845-BE1AE5F7491E}"/>
              </a:ext>
            </a:extLst>
          </p:cNvPr>
          <p:cNvSpPr txBox="1"/>
          <p:nvPr/>
        </p:nvSpPr>
        <p:spPr>
          <a:xfrm>
            <a:off x="410512" y="987618"/>
            <a:ext cx="10412997" cy="584775"/>
          </a:xfrm>
          <a:prstGeom prst="rect">
            <a:avLst/>
          </a:prstGeom>
          <a:noFill/>
        </p:spPr>
        <p:txBody>
          <a:bodyPr wrap="square" rtlCol="0">
            <a:spAutoFit/>
          </a:bodyPr>
          <a:lstStyle/>
          <a:p>
            <a:r>
              <a:rPr lang="en-US" sz="1600"/>
              <a:t>Here’s how we can get a ROC curve, and also AUC from it, at least for models that output probabilities, like logistic regression and adaboost.</a:t>
            </a:r>
            <a:endParaRPr lang="en-US" sz="1600">
              <a:solidFill>
                <a:srgbClr val="0066FF"/>
              </a:solidFill>
            </a:endParaRPr>
          </a:p>
        </p:txBody>
      </p:sp>
      <p:sp>
        <p:nvSpPr>
          <p:cNvPr id="11" name="Rectangle 10">
            <a:extLst>
              <a:ext uri="{FF2B5EF4-FFF2-40B4-BE49-F238E27FC236}">
                <a16:creationId xmlns:a16="http://schemas.microsoft.com/office/drawing/2014/main" id="{3FF634C0-6DCD-85B0-FEBE-36758E1EA000}"/>
              </a:ext>
            </a:extLst>
          </p:cNvPr>
          <p:cNvSpPr/>
          <p:nvPr/>
        </p:nvSpPr>
        <p:spPr>
          <a:xfrm>
            <a:off x="444097" y="2134769"/>
            <a:ext cx="11620084" cy="1323439"/>
          </a:xfrm>
          <a:prstGeom prst="rect">
            <a:avLst/>
          </a:prstGeom>
        </p:spPr>
        <p:txBody>
          <a:bodyPr wrap="square">
            <a:spAutoFit/>
          </a:bodyPr>
          <a:lstStyle/>
          <a:p>
            <a:r>
              <a:rPr lang="en-US" sz="1600"/>
              <a:t>roc_curve(y_test, y_pred_proba)			this takes in a model’s y_test, and y_pred_proba = model.predict_proba(X</a:t>
            </a:r>
            <a:r>
              <a:rPr lang="en-US" sz="1600" baseline="-25000"/>
              <a:t>test</a:t>
            </a:r>
            <a:r>
              <a:rPr lang="en-US" sz="1600"/>
              <a:t>)[:,1]. </a:t>
            </a:r>
          </a:p>
          <a:p>
            <a:r>
              <a:rPr lang="en-US" sz="1600"/>
              <a:t>					The latter is the 1D array of probabilities for 	classification as ‘1’.  And it outputs a</a:t>
            </a:r>
          </a:p>
          <a:p>
            <a:r>
              <a:rPr lang="en-US" sz="1600"/>
              <a:t>					tuple (</a:t>
            </a:r>
            <a:r>
              <a:rPr lang="en-US" sz="1600">
                <a:solidFill>
                  <a:srgbClr val="0066FF"/>
                </a:solidFill>
              </a:rPr>
              <a:t>fpr, tpr, thresholds</a:t>
            </a:r>
            <a:r>
              <a:rPr lang="en-US" sz="1600"/>
              <a:t>). </a:t>
            </a:r>
            <a:r>
              <a:rPr lang="en-US" sz="1600">
                <a:solidFill>
                  <a:srgbClr val="0066FF"/>
                </a:solidFill>
              </a:rPr>
              <a:t>Thresholds</a:t>
            </a:r>
            <a:r>
              <a:rPr lang="en-US" sz="1600"/>
              <a:t> is a list of p</a:t>
            </a:r>
            <a:r>
              <a:rPr lang="en-US" sz="1600" baseline="-25000"/>
              <a:t>cut</a:t>
            </a:r>
            <a:r>
              <a:rPr lang="en-US" sz="1600"/>
              <a:t>’s ranging from 0 to 1.  </a:t>
            </a:r>
            <a:r>
              <a:rPr lang="en-US" sz="1600">
                <a:solidFill>
                  <a:srgbClr val="0066FF"/>
                </a:solidFill>
              </a:rPr>
              <a:t>fpr</a:t>
            </a:r>
            <a:r>
              <a:rPr lang="en-US" sz="1600"/>
              <a:t> is</a:t>
            </a:r>
          </a:p>
          <a:p>
            <a:r>
              <a:rPr lang="en-US" sz="1600"/>
              <a:t>					the corresponding list of False Positive Rates (related to 1 – Specificity).  And </a:t>
            </a:r>
            <a:r>
              <a:rPr lang="en-US" sz="1600">
                <a:solidFill>
                  <a:srgbClr val="0066FF"/>
                </a:solidFill>
              </a:rPr>
              <a:t>tpr</a:t>
            </a:r>
            <a:r>
              <a:rPr lang="en-US" sz="1600"/>
              <a:t> is</a:t>
            </a:r>
          </a:p>
          <a:p>
            <a:r>
              <a:rPr lang="en-US" sz="1600"/>
              <a:t>					the corresponding list of True Positive Rates 	(related to 	Sensitivity).  </a:t>
            </a:r>
          </a:p>
        </p:txBody>
      </p:sp>
      <p:sp>
        <p:nvSpPr>
          <p:cNvPr id="20" name="TextBox 19">
            <a:extLst>
              <a:ext uri="{FF2B5EF4-FFF2-40B4-BE49-F238E27FC236}">
                <a16:creationId xmlns:a16="http://schemas.microsoft.com/office/drawing/2014/main" id="{7E441446-F8FE-9036-5141-32EF6D96F34D}"/>
              </a:ext>
            </a:extLst>
          </p:cNvPr>
          <p:cNvSpPr txBox="1"/>
          <p:nvPr/>
        </p:nvSpPr>
        <p:spPr>
          <a:xfrm>
            <a:off x="410514" y="1803680"/>
            <a:ext cx="3591216" cy="338554"/>
          </a:xfrm>
          <a:prstGeom prst="rect">
            <a:avLst/>
          </a:prstGeom>
          <a:noFill/>
        </p:spPr>
        <p:txBody>
          <a:bodyPr wrap="square">
            <a:spAutoFit/>
          </a:bodyPr>
          <a:lstStyle/>
          <a:p>
            <a:r>
              <a:rPr lang="en-US" sz="1600" b="1"/>
              <a:t>from sklearn.metrics import roc_curve</a:t>
            </a:r>
          </a:p>
        </p:txBody>
      </p:sp>
      <p:sp>
        <p:nvSpPr>
          <p:cNvPr id="5" name="Rectangle 4">
            <a:extLst>
              <a:ext uri="{FF2B5EF4-FFF2-40B4-BE49-F238E27FC236}">
                <a16:creationId xmlns:a16="http://schemas.microsoft.com/office/drawing/2014/main" id="{AD5B0822-2725-43CA-5479-CCB6DD0000D3}"/>
              </a:ext>
            </a:extLst>
          </p:cNvPr>
          <p:cNvSpPr/>
          <p:nvPr/>
        </p:nvSpPr>
        <p:spPr>
          <a:xfrm>
            <a:off x="444098" y="4351673"/>
            <a:ext cx="9112858" cy="338554"/>
          </a:xfrm>
          <a:prstGeom prst="rect">
            <a:avLst/>
          </a:prstGeom>
        </p:spPr>
        <p:txBody>
          <a:bodyPr wrap="square">
            <a:spAutoFit/>
          </a:bodyPr>
          <a:lstStyle/>
          <a:p>
            <a:r>
              <a:rPr lang="en-US" sz="1600"/>
              <a:t>roc_auc_score(y_test, y_pred_probs)		this returns the AUC for a roc_curve.</a:t>
            </a:r>
          </a:p>
        </p:txBody>
      </p:sp>
      <p:sp>
        <p:nvSpPr>
          <p:cNvPr id="6" name="TextBox 5">
            <a:extLst>
              <a:ext uri="{FF2B5EF4-FFF2-40B4-BE49-F238E27FC236}">
                <a16:creationId xmlns:a16="http://schemas.microsoft.com/office/drawing/2014/main" id="{0326CCAB-9F3A-8170-CAD3-ED0F726EFF58}"/>
              </a:ext>
            </a:extLst>
          </p:cNvPr>
          <p:cNvSpPr txBox="1"/>
          <p:nvPr/>
        </p:nvSpPr>
        <p:spPr>
          <a:xfrm>
            <a:off x="410513" y="4020584"/>
            <a:ext cx="3905847" cy="338554"/>
          </a:xfrm>
          <a:prstGeom prst="rect">
            <a:avLst/>
          </a:prstGeom>
          <a:noFill/>
        </p:spPr>
        <p:txBody>
          <a:bodyPr wrap="square">
            <a:spAutoFit/>
          </a:bodyPr>
          <a:lstStyle/>
          <a:p>
            <a:r>
              <a:rPr lang="en-US" sz="1600" b="1"/>
              <a:t>from sklearn.metrics import roc_auc_score</a:t>
            </a:r>
          </a:p>
        </p:txBody>
      </p:sp>
      <p:sp>
        <p:nvSpPr>
          <p:cNvPr id="2" name="Rectangle 1">
            <a:extLst>
              <a:ext uri="{FF2B5EF4-FFF2-40B4-BE49-F238E27FC236}">
                <a16:creationId xmlns:a16="http://schemas.microsoft.com/office/drawing/2014/main" id="{E9C5E80B-84B7-7404-43D8-B092F241CED1}"/>
              </a:ext>
            </a:extLst>
          </p:cNvPr>
          <p:cNvSpPr/>
          <p:nvPr/>
        </p:nvSpPr>
        <p:spPr>
          <a:xfrm>
            <a:off x="4355144" y="176015"/>
            <a:ext cx="2213555" cy="461665"/>
          </a:xfrm>
          <a:prstGeom prst="rect">
            <a:avLst/>
          </a:prstGeom>
        </p:spPr>
        <p:txBody>
          <a:bodyPr wrap="none">
            <a:spAutoFit/>
          </a:bodyPr>
          <a:lstStyle/>
          <a:p>
            <a:r>
              <a:rPr lang="en-US" sz="2400" b="1" u="sng">
                <a:solidFill>
                  <a:srgbClr val="7030A0"/>
                </a:solidFill>
              </a:rPr>
              <a:t>sklearn: metrics</a:t>
            </a:r>
          </a:p>
        </p:txBody>
      </p:sp>
    </p:spTree>
    <p:extLst>
      <p:ext uri="{BB962C8B-B14F-4D97-AF65-F5344CB8AC3E}">
        <p14:creationId xmlns:p14="http://schemas.microsoft.com/office/powerpoint/2010/main" val="2220042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78712" y="246164"/>
            <a:ext cx="3543086" cy="461665"/>
          </a:xfrm>
          <a:prstGeom prst="rect">
            <a:avLst/>
          </a:prstGeom>
        </p:spPr>
        <p:txBody>
          <a:bodyPr wrap="none">
            <a:spAutoFit/>
          </a:bodyPr>
          <a:lstStyle/>
          <a:p>
            <a:r>
              <a:rPr lang="en-US" sz="2400" b="1" u="sng">
                <a:solidFill>
                  <a:srgbClr val="7030A0"/>
                </a:solidFill>
              </a:rPr>
              <a:t>sklearn: one-hot-encoding</a:t>
            </a:r>
          </a:p>
        </p:txBody>
      </p:sp>
      <p:sp>
        <p:nvSpPr>
          <p:cNvPr id="4" name="Rectangle 3">
            <a:extLst>
              <a:ext uri="{FF2B5EF4-FFF2-40B4-BE49-F238E27FC236}">
                <a16:creationId xmlns:a16="http://schemas.microsoft.com/office/drawing/2014/main" id="{73683835-35B7-5CC8-5D1F-A4538C5FE015}"/>
              </a:ext>
            </a:extLst>
          </p:cNvPr>
          <p:cNvSpPr/>
          <p:nvPr/>
        </p:nvSpPr>
        <p:spPr>
          <a:xfrm>
            <a:off x="409827" y="2438947"/>
            <a:ext cx="3711874" cy="338554"/>
          </a:xfrm>
          <a:prstGeom prst="rect">
            <a:avLst/>
          </a:prstGeom>
        </p:spPr>
        <p:txBody>
          <a:bodyPr wrap="square">
            <a:spAutoFit/>
          </a:bodyPr>
          <a:lstStyle/>
          <a:p>
            <a:r>
              <a:rPr lang="en-US" sz="1600"/>
              <a:t>encoder = OneHotEncoder(drop = “first”)</a:t>
            </a:r>
          </a:p>
        </p:txBody>
      </p:sp>
      <p:sp>
        <p:nvSpPr>
          <p:cNvPr id="7" name="TextBox 6">
            <a:extLst>
              <a:ext uri="{FF2B5EF4-FFF2-40B4-BE49-F238E27FC236}">
                <a16:creationId xmlns:a16="http://schemas.microsoft.com/office/drawing/2014/main" id="{4D2BA9AA-F9E6-4589-AB9B-0843798D4067}"/>
              </a:ext>
            </a:extLst>
          </p:cNvPr>
          <p:cNvSpPr txBox="1"/>
          <p:nvPr/>
        </p:nvSpPr>
        <p:spPr>
          <a:xfrm>
            <a:off x="376242" y="1997910"/>
            <a:ext cx="5110158" cy="338554"/>
          </a:xfrm>
          <a:prstGeom prst="rect">
            <a:avLst/>
          </a:prstGeom>
          <a:noFill/>
        </p:spPr>
        <p:txBody>
          <a:bodyPr wrap="square">
            <a:spAutoFit/>
          </a:bodyPr>
          <a:lstStyle/>
          <a:p>
            <a:r>
              <a:rPr lang="en-US" sz="1600" b="1"/>
              <a:t>from sklearn.preprocessing import OneHotEncoder</a:t>
            </a:r>
          </a:p>
        </p:txBody>
      </p:sp>
      <p:sp>
        <p:nvSpPr>
          <p:cNvPr id="11" name="TextBox 10">
            <a:extLst>
              <a:ext uri="{FF2B5EF4-FFF2-40B4-BE49-F238E27FC236}">
                <a16:creationId xmlns:a16="http://schemas.microsoft.com/office/drawing/2014/main" id="{0EE6005F-8C0B-140D-4FE3-A68331C8C2D3}"/>
              </a:ext>
            </a:extLst>
          </p:cNvPr>
          <p:cNvSpPr txBox="1"/>
          <p:nvPr/>
        </p:nvSpPr>
        <p:spPr>
          <a:xfrm>
            <a:off x="376242" y="1106819"/>
            <a:ext cx="10026287" cy="584775"/>
          </a:xfrm>
          <a:prstGeom prst="rect">
            <a:avLst/>
          </a:prstGeom>
          <a:noFill/>
        </p:spPr>
        <p:txBody>
          <a:bodyPr wrap="square" rtlCol="0">
            <a:spAutoFit/>
          </a:bodyPr>
          <a:lstStyle/>
          <a:p>
            <a:r>
              <a:rPr lang="en-US" sz="1600"/>
              <a:t>We can onehotencode categorical data in Pandas.  But we can also do it here.  An advantage of doing it here is that we can use it in a Pipeline.</a:t>
            </a:r>
          </a:p>
        </p:txBody>
      </p:sp>
      <p:sp>
        <p:nvSpPr>
          <p:cNvPr id="5" name="Rectangle 4">
            <a:extLst>
              <a:ext uri="{FF2B5EF4-FFF2-40B4-BE49-F238E27FC236}">
                <a16:creationId xmlns:a16="http://schemas.microsoft.com/office/drawing/2014/main" id="{51DAC91F-7418-DD3D-F73F-7B8B2025EA59}"/>
              </a:ext>
            </a:extLst>
          </p:cNvPr>
          <p:cNvSpPr/>
          <p:nvPr/>
        </p:nvSpPr>
        <p:spPr>
          <a:xfrm>
            <a:off x="376241" y="3995165"/>
            <a:ext cx="3989281" cy="338554"/>
          </a:xfrm>
          <a:prstGeom prst="rect">
            <a:avLst/>
          </a:prstGeom>
        </p:spPr>
        <p:txBody>
          <a:bodyPr wrap="square">
            <a:spAutoFit/>
          </a:bodyPr>
          <a:lstStyle/>
          <a:p>
            <a:r>
              <a:rPr lang="en-US" sz="1600"/>
              <a:t>onehotlabels = encoder.fit_transform(X_train)</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301F7026-44BC-6D8E-E5D1-1A7085AE6B8F}"/>
                  </a:ext>
                </a:extLst>
              </p14:cNvPr>
              <p14:cNvContentPartPr/>
              <p14:nvPr/>
            </p14:nvContentPartPr>
            <p14:xfrm>
              <a:off x="4243356" y="2589127"/>
              <a:ext cx="629280" cy="51120"/>
            </p14:xfrm>
          </p:contentPart>
        </mc:Choice>
        <mc:Fallback xmlns="">
          <p:pic>
            <p:nvPicPr>
              <p:cNvPr id="8" name="Ink 7">
                <a:extLst>
                  <a:ext uri="{FF2B5EF4-FFF2-40B4-BE49-F238E27FC236}">
                    <a16:creationId xmlns:a16="http://schemas.microsoft.com/office/drawing/2014/main" id="{301F7026-44BC-6D8E-E5D1-1A7085AE6B8F}"/>
                  </a:ext>
                </a:extLst>
              </p:cNvPr>
              <p:cNvPicPr/>
              <p:nvPr/>
            </p:nvPicPr>
            <p:blipFill>
              <a:blip r:embed="rId4"/>
              <a:stretch>
                <a:fillRect/>
              </a:stretch>
            </p:blipFill>
            <p:spPr>
              <a:xfrm>
                <a:off x="4237236" y="2583007"/>
                <a:ext cx="64152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12B16A15-7570-EDF5-08E9-69E54FA8F2F5}"/>
                  </a:ext>
                </a:extLst>
              </p14:cNvPr>
              <p14:cNvContentPartPr/>
              <p14:nvPr/>
            </p14:nvContentPartPr>
            <p14:xfrm>
              <a:off x="4487632" y="4171652"/>
              <a:ext cx="631080" cy="40680"/>
            </p14:xfrm>
          </p:contentPart>
        </mc:Choice>
        <mc:Fallback xmlns="">
          <p:pic>
            <p:nvPicPr>
              <p:cNvPr id="9" name="Ink 8">
                <a:extLst>
                  <a:ext uri="{FF2B5EF4-FFF2-40B4-BE49-F238E27FC236}">
                    <a16:creationId xmlns:a16="http://schemas.microsoft.com/office/drawing/2014/main" id="{12B16A15-7570-EDF5-08E9-69E54FA8F2F5}"/>
                  </a:ext>
                </a:extLst>
              </p:cNvPr>
              <p:cNvPicPr/>
              <p:nvPr/>
            </p:nvPicPr>
            <p:blipFill>
              <a:blip r:embed="rId6"/>
              <a:stretch>
                <a:fillRect/>
              </a:stretch>
            </p:blipFill>
            <p:spPr>
              <a:xfrm>
                <a:off x="4481512" y="4165532"/>
                <a:ext cx="643320" cy="52920"/>
              </a:xfrm>
              <a:prstGeom prst="rect">
                <a:avLst/>
              </a:prstGeom>
            </p:spPr>
          </p:pic>
        </mc:Fallback>
      </mc:AlternateContent>
      <p:sp>
        <p:nvSpPr>
          <p:cNvPr id="10" name="Rectangle 9">
            <a:extLst>
              <a:ext uri="{FF2B5EF4-FFF2-40B4-BE49-F238E27FC236}">
                <a16:creationId xmlns:a16="http://schemas.microsoft.com/office/drawing/2014/main" id="{C8A33C17-A5FB-9FCF-F907-A686367ED30B}"/>
              </a:ext>
            </a:extLst>
          </p:cNvPr>
          <p:cNvSpPr/>
          <p:nvPr/>
        </p:nvSpPr>
        <p:spPr>
          <a:xfrm>
            <a:off x="4994291" y="2460214"/>
            <a:ext cx="7010896" cy="1384995"/>
          </a:xfrm>
          <a:prstGeom prst="rect">
            <a:avLst/>
          </a:prstGeom>
        </p:spPr>
        <p:txBody>
          <a:bodyPr wrap="square">
            <a:spAutoFit/>
          </a:bodyPr>
          <a:lstStyle/>
          <a:p>
            <a:r>
              <a:rPr lang="en-US" sz="1400"/>
              <a:t>this creates an encoder object.  </a:t>
            </a:r>
            <a:r>
              <a:rPr lang="en-US" sz="1400" b="1"/>
              <a:t>drop = “first” </a:t>
            </a:r>
            <a:r>
              <a:rPr lang="en-US" sz="1400"/>
              <a:t>tells it to drop the first onehotencoded column corresponding to the first category/value in the df column, to avoid the collinearity thing.  There is another useful argument: </a:t>
            </a:r>
            <a:r>
              <a:rPr lang="en-US" sz="1400" b="1"/>
              <a:t>handle_uknown = “ignore”.</a:t>
            </a:r>
            <a:r>
              <a:rPr lang="en-US" sz="1400"/>
              <a:t>   This is relevant for when we fit_transform X_train, and then fit X_test.  It’s possible X_test will have categories not present in X_train (should try not to let that happen though), and this setting will tell it to ignore such rows. Otherwise, it will throw an error.  </a:t>
            </a:r>
          </a:p>
        </p:txBody>
      </p:sp>
      <p:sp>
        <p:nvSpPr>
          <p:cNvPr id="13" name="Rectangle 12">
            <a:extLst>
              <a:ext uri="{FF2B5EF4-FFF2-40B4-BE49-F238E27FC236}">
                <a16:creationId xmlns:a16="http://schemas.microsoft.com/office/drawing/2014/main" id="{B3BF054A-6FFF-942A-D0CB-2D483C6A2611}"/>
              </a:ext>
            </a:extLst>
          </p:cNvPr>
          <p:cNvSpPr/>
          <p:nvPr/>
        </p:nvSpPr>
        <p:spPr>
          <a:xfrm>
            <a:off x="5285142" y="3995165"/>
            <a:ext cx="5697490" cy="523220"/>
          </a:xfrm>
          <a:prstGeom prst="rect">
            <a:avLst/>
          </a:prstGeom>
        </p:spPr>
        <p:txBody>
          <a:bodyPr wrap="square">
            <a:spAutoFit/>
          </a:bodyPr>
          <a:lstStyle/>
          <a:p>
            <a:r>
              <a:rPr lang="en-US" sz="1400"/>
              <a:t>I think X_train must be an array of purely categorical columns?  And I guess it’s looking for the categorical labels in the columns.</a:t>
            </a:r>
          </a:p>
        </p:txBody>
      </p:sp>
      <p:sp>
        <p:nvSpPr>
          <p:cNvPr id="14" name="Rectangle 13">
            <a:extLst>
              <a:ext uri="{FF2B5EF4-FFF2-40B4-BE49-F238E27FC236}">
                <a16:creationId xmlns:a16="http://schemas.microsoft.com/office/drawing/2014/main" id="{80CFBBD3-D065-8F5D-DF40-C48956774C5F}"/>
              </a:ext>
            </a:extLst>
          </p:cNvPr>
          <p:cNvSpPr/>
          <p:nvPr/>
        </p:nvSpPr>
        <p:spPr>
          <a:xfrm>
            <a:off x="376242" y="4886299"/>
            <a:ext cx="3617971" cy="338554"/>
          </a:xfrm>
          <a:prstGeom prst="rect">
            <a:avLst/>
          </a:prstGeom>
        </p:spPr>
        <p:txBody>
          <a:bodyPr wrap="square">
            <a:spAutoFit/>
          </a:bodyPr>
          <a:lstStyle/>
          <a:p>
            <a:r>
              <a:rPr lang="en-US" sz="1600"/>
              <a:t>onehotlabels = encoder.transform(X_test)</a:t>
            </a:r>
          </a:p>
        </p:txBody>
      </p:sp>
      <mc:AlternateContent xmlns:mc="http://schemas.openxmlformats.org/markup-compatibility/2006" xmlns:p14="http://schemas.microsoft.com/office/powerpoint/2010/main">
        <mc:Choice Requires="p14">
          <p:contentPart p14:bwMode="auto" r:id="rId7">
            <p14:nvContentPartPr>
              <p14:cNvPr id="15" name="Ink 14">
                <a:extLst>
                  <a:ext uri="{FF2B5EF4-FFF2-40B4-BE49-F238E27FC236}">
                    <a16:creationId xmlns:a16="http://schemas.microsoft.com/office/drawing/2014/main" id="{01BF8028-77F7-167C-2938-E071C3067356}"/>
                  </a:ext>
                </a:extLst>
              </p14:cNvPr>
              <p14:cNvContentPartPr/>
              <p14:nvPr/>
            </p14:nvContentPartPr>
            <p14:xfrm>
              <a:off x="4178712" y="5040188"/>
              <a:ext cx="631080" cy="40680"/>
            </p14:xfrm>
          </p:contentPart>
        </mc:Choice>
        <mc:Fallback xmlns="">
          <p:pic>
            <p:nvPicPr>
              <p:cNvPr id="15" name="Ink 14">
                <a:extLst>
                  <a:ext uri="{FF2B5EF4-FFF2-40B4-BE49-F238E27FC236}">
                    <a16:creationId xmlns:a16="http://schemas.microsoft.com/office/drawing/2014/main" id="{01BF8028-77F7-167C-2938-E071C3067356}"/>
                  </a:ext>
                </a:extLst>
              </p:cNvPr>
              <p:cNvPicPr/>
              <p:nvPr/>
            </p:nvPicPr>
            <p:blipFill>
              <a:blip r:embed="rId6"/>
              <a:stretch>
                <a:fillRect/>
              </a:stretch>
            </p:blipFill>
            <p:spPr>
              <a:xfrm>
                <a:off x="4172592" y="5034068"/>
                <a:ext cx="643320" cy="52920"/>
              </a:xfrm>
              <a:prstGeom prst="rect">
                <a:avLst/>
              </a:prstGeom>
            </p:spPr>
          </p:pic>
        </mc:Fallback>
      </mc:AlternateContent>
      <p:sp>
        <p:nvSpPr>
          <p:cNvPr id="16" name="Rectangle 15">
            <a:extLst>
              <a:ext uri="{FF2B5EF4-FFF2-40B4-BE49-F238E27FC236}">
                <a16:creationId xmlns:a16="http://schemas.microsoft.com/office/drawing/2014/main" id="{2FFE719F-5990-64F0-3496-344E683F0B85}"/>
              </a:ext>
            </a:extLst>
          </p:cNvPr>
          <p:cNvSpPr/>
          <p:nvPr/>
        </p:nvSpPr>
        <p:spPr>
          <a:xfrm>
            <a:off x="4994291" y="4886299"/>
            <a:ext cx="6558612" cy="954107"/>
          </a:xfrm>
          <a:prstGeom prst="rect">
            <a:avLst/>
          </a:prstGeom>
        </p:spPr>
        <p:txBody>
          <a:bodyPr wrap="square">
            <a:spAutoFit/>
          </a:bodyPr>
          <a:lstStyle/>
          <a:p>
            <a:r>
              <a:rPr lang="en-US" sz="1400"/>
              <a:t>this applies the one-hot-encoding of the labels found in the previous step to the columns in X_test, in this step.  Imigh be that X_test has some labels that X_train doesn’t.  So might want to use stratified data splitting.   This X_test, and the previous X_train could be the same.  onehotlabels is some weird numerical object thing.  </a:t>
            </a:r>
          </a:p>
        </p:txBody>
      </p:sp>
      <p:sp>
        <p:nvSpPr>
          <p:cNvPr id="17" name="Rectangle 16">
            <a:extLst>
              <a:ext uri="{FF2B5EF4-FFF2-40B4-BE49-F238E27FC236}">
                <a16:creationId xmlns:a16="http://schemas.microsoft.com/office/drawing/2014/main" id="{2F7F4DFE-C5FE-6A8E-E71E-26EC25FEFF56}"/>
              </a:ext>
            </a:extLst>
          </p:cNvPr>
          <p:cNvSpPr/>
          <p:nvPr/>
        </p:nvSpPr>
        <p:spPr>
          <a:xfrm>
            <a:off x="376243" y="6284755"/>
            <a:ext cx="3851630" cy="338554"/>
          </a:xfrm>
          <a:prstGeom prst="rect">
            <a:avLst/>
          </a:prstGeom>
        </p:spPr>
        <p:txBody>
          <a:bodyPr wrap="square">
            <a:spAutoFit/>
          </a:bodyPr>
          <a:lstStyle/>
          <a:p>
            <a:r>
              <a:rPr lang="en-US" sz="1600"/>
              <a:t>onehotlabels_array = onehotlabels.toarray()</a:t>
            </a:r>
          </a:p>
        </p:txBody>
      </p:sp>
      <mc:AlternateContent xmlns:mc="http://schemas.openxmlformats.org/markup-compatibility/2006" xmlns:p14="http://schemas.microsoft.com/office/powerpoint/2010/main">
        <mc:Choice Requires="p14">
          <p:contentPart p14:bwMode="auto" r:id="rId8">
            <p14:nvContentPartPr>
              <p14:cNvPr id="18" name="Ink 17">
                <a:extLst>
                  <a:ext uri="{FF2B5EF4-FFF2-40B4-BE49-F238E27FC236}">
                    <a16:creationId xmlns:a16="http://schemas.microsoft.com/office/drawing/2014/main" id="{5E9FD63C-4801-BCE0-835B-7079E8C88449}"/>
                  </a:ext>
                </a:extLst>
              </p14:cNvPr>
              <p14:cNvContentPartPr/>
              <p14:nvPr/>
            </p14:nvContentPartPr>
            <p14:xfrm>
              <a:off x="4349984" y="6454032"/>
              <a:ext cx="631080" cy="40680"/>
            </p14:xfrm>
          </p:contentPart>
        </mc:Choice>
        <mc:Fallback xmlns="">
          <p:pic>
            <p:nvPicPr>
              <p:cNvPr id="18" name="Ink 17">
                <a:extLst>
                  <a:ext uri="{FF2B5EF4-FFF2-40B4-BE49-F238E27FC236}">
                    <a16:creationId xmlns:a16="http://schemas.microsoft.com/office/drawing/2014/main" id="{5E9FD63C-4801-BCE0-835B-7079E8C88449}"/>
                  </a:ext>
                </a:extLst>
              </p:cNvPr>
              <p:cNvPicPr/>
              <p:nvPr/>
            </p:nvPicPr>
            <p:blipFill>
              <a:blip r:embed="rId6"/>
              <a:stretch>
                <a:fillRect/>
              </a:stretch>
            </p:blipFill>
            <p:spPr>
              <a:xfrm>
                <a:off x="4343864" y="6447912"/>
                <a:ext cx="643320" cy="52920"/>
              </a:xfrm>
              <a:prstGeom prst="rect">
                <a:avLst/>
              </a:prstGeom>
            </p:spPr>
          </p:pic>
        </mc:Fallback>
      </mc:AlternateContent>
      <p:sp>
        <p:nvSpPr>
          <p:cNvPr id="19" name="Rectangle 18">
            <a:extLst>
              <a:ext uri="{FF2B5EF4-FFF2-40B4-BE49-F238E27FC236}">
                <a16:creationId xmlns:a16="http://schemas.microsoft.com/office/drawing/2014/main" id="{8C751E79-7C48-A22C-22FB-3A1EAC68F695}"/>
              </a:ext>
            </a:extLst>
          </p:cNvPr>
          <p:cNvSpPr/>
          <p:nvPr/>
        </p:nvSpPr>
        <p:spPr>
          <a:xfrm>
            <a:off x="5155282" y="6300143"/>
            <a:ext cx="2572878" cy="307777"/>
          </a:xfrm>
          <a:prstGeom prst="rect">
            <a:avLst/>
          </a:prstGeom>
        </p:spPr>
        <p:txBody>
          <a:bodyPr wrap="square">
            <a:spAutoFit/>
          </a:bodyPr>
          <a:lstStyle/>
          <a:p>
            <a:r>
              <a:rPr lang="en-US" sz="1400"/>
              <a:t>outputs the former as an array.</a:t>
            </a:r>
          </a:p>
        </p:txBody>
      </p:sp>
    </p:spTree>
    <p:extLst>
      <p:ext uri="{BB962C8B-B14F-4D97-AF65-F5344CB8AC3E}">
        <p14:creationId xmlns:p14="http://schemas.microsoft.com/office/powerpoint/2010/main" val="2641714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CAAF9-3A4B-801E-4D5E-A1F364EC983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4AB059F-3E13-828C-6D7F-35802FFC152E}"/>
              </a:ext>
            </a:extLst>
          </p:cNvPr>
          <p:cNvSpPr txBox="1"/>
          <p:nvPr/>
        </p:nvSpPr>
        <p:spPr>
          <a:xfrm>
            <a:off x="444097" y="1234318"/>
            <a:ext cx="5032471" cy="338554"/>
          </a:xfrm>
          <a:prstGeom prst="rect">
            <a:avLst/>
          </a:prstGeom>
          <a:noFill/>
        </p:spPr>
        <p:txBody>
          <a:bodyPr wrap="square" rtlCol="0">
            <a:spAutoFit/>
          </a:bodyPr>
          <a:lstStyle/>
          <a:p>
            <a:r>
              <a:rPr lang="en-US" sz="1600"/>
              <a:t>Here’s some more, appropriate to regression,</a:t>
            </a:r>
            <a:endParaRPr lang="en-US" sz="1600">
              <a:solidFill>
                <a:srgbClr val="0066FF"/>
              </a:solidFill>
            </a:endParaRPr>
          </a:p>
        </p:txBody>
      </p:sp>
      <p:sp>
        <p:nvSpPr>
          <p:cNvPr id="11" name="Rectangle 10">
            <a:extLst>
              <a:ext uri="{FF2B5EF4-FFF2-40B4-BE49-F238E27FC236}">
                <a16:creationId xmlns:a16="http://schemas.microsoft.com/office/drawing/2014/main" id="{37A3F413-53C0-84D5-4774-F8C180C3BDBD}"/>
              </a:ext>
            </a:extLst>
          </p:cNvPr>
          <p:cNvSpPr/>
          <p:nvPr/>
        </p:nvSpPr>
        <p:spPr>
          <a:xfrm>
            <a:off x="444097" y="2315510"/>
            <a:ext cx="9500401" cy="338554"/>
          </a:xfrm>
          <a:prstGeom prst="rect">
            <a:avLst/>
          </a:prstGeom>
        </p:spPr>
        <p:txBody>
          <a:bodyPr wrap="square">
            <a:spAutoFit/>
          </a:bodyPr>
          <a:lstStyle/>
          <a:p>
            <a:r>
              <a:rPr lang="en-US" sz="1600"/>
              <a:t>mean_squared_error(Y</a:t>
            </a:r>
            <a:r>
              <a:rPr lang="en-US" sz="1600" baseline="-25000"/>
              <a:t>test</a:t>
            </a:r>
            <a:r>
              <a:rPr lang="en-US" sz="1600"/>
              <a:t>, Y</a:t>
            </a:r>
            <a:r>
              <a:rPr lang="en-US" sz="1600" baseline="-25000"/>
              <a:t>pred</a:t>
            </a:r>
            <a:r>
              <a:rPr lang="en-US" sz="1600"/>
              <a:t>)			outputs mean squared error between the two:</a:t>
            </a:r>
          </a:p>
        </p:txBody>
      </p:sp>
      <p:sp>
        <p:nvSpPr>
          <p:cNvPr id="12" name="Rectangle 11">
            <a:extLst>
              <a:ext uri="{FF2B5EF4-FFF2-40B4-BE49-F238E27FC236}">
                <a16:creationId xmlns:a16="http://schemas.microsoft.com/office/drawing/2014/main" id="{CC5558D6-52F3-E3B2-5634-3DD0547FAA38}"/>
              </a:ext>
            </a:extLst>
          </p:cNvPr>
          <p:cNvSpPr/>
          <p:nvPr/>
        </p:nvSpPr>
        <p:spPr>
          <a:xfrm>
            <a:off x="410513" y="3306249"/>
            <a:ext cx="9234931" cy="338554"/>
          </a:xfrm>
          <a:prstGeom prst="rect">
            <a:avLst/>
          </a:prstGeom>
        </p:spPr>
        <p:txBody>
          <a:bodyPr wrap="square">
            <a:spAutoFit/>
          </a:bodyPr>
          <a:lstStyle/>
          <a:p>
            <a:r>
              <a:rPr lang="en-US" sz="1600"/>
              <a:t>mean_absolute_error(Y</a:t>
            </a:r>
            <a:r>
              <a:rPr lang="en-US" sz="1600" baseline="-25000"/>
              <a:t>test</a:t>
            </a:r>
            <a:r>
              <a:rPr lang="en-US" sz="1600"/>
              <a:t>, Y</a:t>
            </a:r>
            <a:r>
              <a:rPr lang="en-US" sz="1600" baseline="-25000"/>
              <a:t>pred</a:t>
            </a:r>
            <a:r>
              <a:rPr lang="en-US" sz="1600"/>
              <a:t>)			outputs mean absolute error between the two.</a:t>
            </a:r>
          </a:p>
        </p:txBody>
      </p:sp>
      <p:sp>
        <p:nvSpPr>
          <p:cNvPr id="20" name="TextBox 19">
            <a:extLst>
              <a:ext uri="{FF2B5EF4-FFF2-40B4-BE49-F238E27FC236}">
                <a16:creationId xmlns:a16="http://schemas.microsoft.com/office/drawing/2014/main" id="{7AEBEECD-72DA-FF5C-120B-C1F055751771}"/>
              </a:ext>
            </a:extLst>
          </p:cNvPr>
          <p:cNvSpPr txBox="1"/>
          <p:nvPr/>
        </p:nvSpPr>
        <p:spPr>
          <a:xfrm>
            <a:off x="410514" y="1984421"/>
            <a:ext cx="4417123" cy="338554"/>
          </a:xfrm>
          <a:prstGeom prst="rect">
            <a:avLst/>
          </a:prstGeom>
          <a:noFill/>
        </p:spPr>
        <p:txBody>
          <a:bodyPr wrap="square">
            <a:spAutoFit/>
          </a:bodyPr>
          <a:lstStyle/>
          <a:p>
            <a:r>
              <a:rPr lang="en-US" sz="1600" b="1"/>
              <a:t>from sklearn.metrics import mean_squared_error</a:t>
            </a:r>
          </a:p>
        </p:txBody>
      </p:sp>
      <p:sp>
        <p:nvSpPr>
          <p:cNvPr id="21" name="TextBox 20">
            <a:extLst>
              <a:ext uri="{FF2B5EF4-FFF2-40B4-BE49-F238E27FC236}">
                <a16:creationId xmlns:a16="http://schemas.microsoft.com/office/drawing/2014/main" id="{CEC79122-2406-E3D9-D1EE-54D14BA09418}"/>
              </a:ext>
            </a:extLst>
          </p:cNvPr>
          <p:cNvSpPr txBox="1"/>
          <p:nvPr/>
        </p:nvSpPr>
        <p:spPr>
          <a:xfrm>
            <a:off x="410514" y="2971367"/>
            <a:ext cx="5213538" cy="338554"/>
          </a:xfrm>
          <a:prstGeom prst="rect">
            <a:avLst/>
          </a:prstGeom>
          <a:noFill/>
        </p:spPr>
        <p:txBody>
          <a:bodyPr wrap="square">
            <a:spAutoFit/>
          </a:bodyPr>
          <a:lstStyle/>
          <a:p>
            <a:r>
              <a:rPr lang="en-US" sz="1600" b="1"/>
              <a:t>from sklearn.metrics import mean_absolute_error</a:t>
            </a:r>
          </a:p>
        </p:txBody>
      </p:sp>
      <p:sp>
        <p:nvSpPr>
          <p:cNvPr id="6" name="Rectangle 5">
            <a:extLst>
              <a:ext uri="{FF2B5EF4-FFF2-40B4-BE49-F238E27FC236}">
                <a16:creationId xmlns:a16="http://schemas.microsoft.com/office/drawing/2014/main" id="{74E1F8AC-C321-68D9-CBB4-0BAF7932B522}"/>
              </a:ext>
            </a:extLst>
          </p:cNvPr>
          <p:cNvSpPr/>
          <p:nvPr/>
        </p:nvSpPr>
        <p:spPr>
          <a:xfrm>
            <a:off x="4355144" y="176015"/>
            <a:ext cx="2213555" cy="461665"/>
          </a:xfrm>
          <a:prstGeom prst="rect">
            <a:avLst/>
          </a:prstGeom>
        </p:spPr>
        <p:txBody>
          <a:bodyPr wrap="none">
            <a:spAutoFit/>
          </a:bodyPr>
          <a:lstStyle/>
          <a:p>
            <a:r>
              <a:rPr lang="en-US" sz="2400" b="1" u="sng">
                <a:solidFill>
                  <a:srgbClr val="7030A0"/>
                </a:solidFill>
              </a:rPr>
              <a:t>sklearn: metrics</a:t>
            </a:r>
          </a:p>
        </p:txBody>
      </p:sp>
      <p:sp>
        <p:nvSpPr>
          <p:cNvPr id="3" name="Rectangle 2">
            <a:extLst>
              <a:ext uri="{FF2B5EF4-FFF2-40B4-BE49-F238E27FC236}">
                <a16:creationId xmlns:a16="http://schemas.microsoft.com/office/drawing/2014/main" id="{B6EB63C7-B44A-2626-CC6D-07A6BCD3AFD3}"/>
              </a:ext>
            </a:extLst>
          </p:cNvPr>
          <p:cNvSpPr/>
          <p:nvPr/>
        </p:nvSpPr>
        <p:spPr>
          <a:xfrm>
            <a:off x="410513" y="4335689"/>
            <a:ext cx="11139988" cy="584775"/>
          </a:xfrm>
          <a:prstGeom prst="rect">
            <a:avLst/>
          </a:prstGeom>
        </p:spPr>
        <p:txBody>
          <a:bodyPr wrap="square">
            <a:spAutoFit/>
          </a:bodyPr>
          <a:lstStyle/>
          <a:p>
            <a:r>
              <a:rPr lang="en-US" sz="1600"/>
              <a:t>r2_score(Y</a:t>
            </a:r>
            <a:r>
              <a:rPr lang="en-US" sz="1600" baseline="-25000"/>
              <a:t>test</a:t>
            </a:r>
            <a:r>
              <a:rPr lang="en-US" sz="1600"/>
              <a:t>, Y</a:t>
            </a:r>
            <a:r>
              <a:rPr lang="en-US" sz="1600" baseline="-25000"/>
              <a:t>pred</a:t>
            </a:r>
            <a:r>
              <a:rPr lang="en-US" sz="1600"/>
              <a:t>)				returns R</a:t>
            </a:r>
            <a:r>
              <a:rPr lang="en-US" sz="1600" baseline="30000"/>
              <a:t>2</a:t>
            </a:r>
            <a:r>
              <a:rPr lang="en-US" sz="1600"/>
              <a:t> coefficient between data points Y</a:t>
            </a:r>
            <a:r>
              <a:rPr lang="en-US" sz="1600" baseline="-25000"/>
              <a:t>test</a:t>
            </a:r>
            <a:r>
              <a:rPr lang="en-US" sz="1600"/>
              <a:t> and fit points (from any kind</a:t>
            </a:r>
          </a:p>
          <a:p>
            <a:r>
              <a:rPr lang="en-US" sz="1600"/>
              <a:t>					of regression) Y</a:t>
            </a:r>
            <a:r>
              <a:rPr lang="en-US" sz="1600" baseline="-25000"/>
              <a:t>pred</a:t>
            </a:r>
            <a:r>
              <a:rPr lang="en-US" sz="1600"/>
              <a:t>.  </a:t>
            </a:r>
          </a:p>
        </p:txBody>
      </p:sp>
      <p:sp>
        <p:nvSpPr>
          <p:cNvPr id="7" name="TextBox 6">
            <a:extLst>
              <a:ext uri="{FF2B5EF4-FFF2-40B4-BE49-F238E27FC236}">
                <a16:creationId xmlns:a16="http://schemas.microsoft.com/office/drawing/2014/main" id="{7CE4753E-58F9-454C-B9EB-2C29879D6D96}"/>
              </a:ext>
            </a:extLst>
          </p:cNvPr>
          <p:cNvSpPr txBox="1"/>
          <p:nvPr/>
        </p:nvSpPr>
        <p:spPr>
          <a:xfrm>
            <a:off x="410514" y="4056000"/>
            <a:ext cx="3388822" cy="338554"/>
          </a:xfrm>
          <a:prstGeom prst="rect">
            <a:avLst/>
          </a:prstGeom>
          <a:noFill/>
        </p:spPr>
        <p:txBody>
          <a:bodyPr wrap="square">
            <a:spAutoFit/>
          </a:bodyPr>
          <a:lstStyle/>
          <a:p>
            <a:r>
              <a:rPr lang="en-US" sz="1600" b="1"/>
              <a:t>from sklearn.metrics import r2_score</a:t>
            </a:r>
          </a:p>
        </p:txBody>
      </p:sp>
      <p:sp>
        <p:nvSpPr>
          <p:cNvPr id="8" name="Rectangle 7">
            <a:extLst>
              <a:ext uri="{FF2B5EF4-FFF2-40B4-BE49-F238E27FC236}">
                <a16:creationId xmlns:a16="http://schemas.microsoft.com/office/drawing/2014/main" id="{D9A55FBA-25F0-A4F0-9836-A0DCBCA04CD8}"/>
              </a:ext>
            </a:extLst>
          </p:cNvPr>
          <p:cNvSpPr/>
          <p:nvPr/>
        </p:nvSpPr>
        <p:spPr>
          <a:xfrm>
            <a:off x="410513" y="5623682"/>
            <a:ext cx="11216961" cy="584775"/>
          </a:xfrm>
          <a:prstGeom prst="rect">
            <a:avLst/>
          </a:prstGeom>
        </p:spPr>
        <p:txBody>
          <a:bodyPr wrap="square">
            <a:spAutoFit/>
          </a:bodyPr>
          <a:lstStyle/>
          <a:p>
            <a:r>
              <a:rPr lang="en-US" sz="1600"/>
              <a:t>cosine_similarity(v1,v2)			outputs cosine of angle between the two vectors.  Looks like have to input</a:t>
            </a:r>
          </a:p>
          <a:p>
            <a:r>
              <a:rPr lang="en-US" sz="1600"/>
              <a:t>					[v1], [v2] instead of v1, v2.  </a:t>
            </a:r>
          </a:p>
        </p:txBody>
      </p:sp>
      <p:sp>
        <p:nvSpPr>
          <p:cNvPr id="9" name="TextBox 8">
            <a:extLst>
              <a:ext uri="{FF2B5EF4-FFF2-40B4-BE49-F238E27FC236}">
                <a16:creationId xmlns:a16="http://schemas.microsoft.com/office/drawing/2014/main" id="{9EC2D3A6-811F-66ED-21E9-F878AB47B80E}"/>
              </a:ext>
            </a:extLst>
          </p:cNvPr>
          <p:cNvSpPr txBox="1"/>
          <p:nvPr/>
        </p:nvSpPr>
        <p:spPr>
          <a:xfrm>
            <a:off x="376930" y="5280507"/>
            <a:ext cx="5213538" cy="338554"/>
          </a:xfrm>
          <a:prstGeom prst="rect">
            <a:avLst/>
          </a:prstGeom>
          <a:noFill/>
        </p:spPr>
        <p:txBody>
          <a:bodyPr wrap="square">
            <a:spAutoFit/>
          </a:bodyPr>
          <a:lstStyle/>
          <a:p>
            <a:r>
              <a:rPr lang="en-US" sz="1600" b="1"/>
              <a:t>from sklearn.metrics.pairwise import cosine_similarity</a:t>
            </a:r>
          </a:p>
        </p:txBody>
      </p:sp>
    </p:spTree>
    <p:extLst>
      <p:ext uri="{BB962C8B-B14F-4D97-AF65-F5344CB8AC3E}">
        <p14:creationId xmlns:p14="http://schemas.microsoft.com/office/powerpoint/2010/main" val="32194631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F506E5-741D-6991-9F57-7136FDC1D470}"/>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2BA2BEFB-DA72-1C9B-E547-0B0F793F618E}"/>
              </a:ext>
            </a:extLst>
          </p:cNvPr>
          <p:cNvSpPr/>
          <p:nvPr/>
        </p:nvSpPr>
        <p:spPr>
          <a:xfrm>
            <a:off x="3897944" y="127933"/>
            <a:ext cx="2351926" cy="461665"/>
          </a:xfrm>
          <a:prstGeom prst="rect">
            <a:avLst/>
          </a:prstGeom>
        </p:spPr>
        <p:txBody>
          <a:bodyPr wrap="none">
            <a:spAutoFit/>
          </a:bodyPr>
          <a:lstStyle/>
          <a:p>
            <a:r>
              <a:rPr lang="en-US" sz="2400" b="1" u="sng">
                <a:solidFill>
                  <a:srgbClr val="7030A0"/>
                </a:solidFill>
              </a:rPr>
              <a:t>sklearn: example</a:t>
            </a:r>
          </a:p>
        </p:txBody>
      </p:sp>
      <p:sp>
        <p:nvSpPr>
          <p:cNvPr id="4" name="TextBox 3">
            <a:extLst>
              <a:ext uri="{FF2B5EF4-FFF2-40B4-BE49-F238E27FC236}">
                <a16:creationId xmlns:a16="http://schemas.microsoft.com/office/drawing/2014/main" id="{62339BCD-4158-87B3-3965-5ED320B2F4F8}"/>
              </a:ext>
            </a:extLst>
          </p:cNvPr>
          <p:cNvSpPr txBox="1"/>
          <p:nvPr/>
        </p:nvSpPr>
        <p:spPr>
          <a:xfrm>
            <a:off x="331858" y="845440"/>
            <a:ext cx="10463962" cy="338554"/>
          </a:xfrm>
          <a:prstGeom prst="rect">
            <a:avLst/>
          </a:prstGeom>
          <a:noFill/>
        </p:spPr>
        <p:txBody>
          <a:bodyPr wrap="square" rtlCol="0">
            <a:spAutoFit/>
          </a:bodyPr>
          <a:lstStyle/>
          <a:p>
            <a:r>
              <a:rPr lang="en-US" sz="1600"/>
              <a:t>Here’s an example of doing the ROC, AUC stuff for a logistic regression model.</a:t>
            </a:r>
          </a:p>
        </p:txBody>
      </p:sp>
      <mc:AlternateContent xmlns:mc="http://schemas.openxmlformats.org/markup-compatibility/2006" xmlns:p14="http://schemas.microsoft.com/office/powerpoint/2010/main">
        <mc:Choice Requires="p14">
          <p:contentPart p14:bwMode="auto" r:id="rId3">
            <p14:nvContentPartPr>
              <p14:cNvPr id="14" name="Ink 13">
                <a:extLst>
                  <a:ext uri="{FF2B5EF4-FFF2-40B4-BE49-F238E27FC236}">
                    <a16:creationId xmlns:a16="http://schemas.microsoft.com/office/drawing/2014/main" id="{41634ADB-F0C2-C22D-CDDA-719E90B85A58}"/>
                  </a:ext>
                </a:extLst>
              </p14:cNvPr>
              <p14:cNvContentPartPr/>
              <p14:nvPr/>
            </p14:nvContentPartPr>
            <p14:xfrm>
              <a:off x="11661015" y="4090301"/>
              <a:ext cx="360" cy="360"/>
            </p14:xfrm>
          </p:contentPart>
        </mc:Choice>
        <mc:Fallback xmlns="">
          <p:pic>
            <p:nvPicPr>
              <p:cNvPr id="14" name="Ink 13">
                <a:extLst>
                  <a:ext uri="{FF2B5EF4-FFF2-40B4-BE49-F238E27FC236}">
                    <a16:creationId xmlns:a16="http://schemas.microsoft.com/office/drawing/2014/main" id="{89D3F286-DDBF-B05A-4A89-FD7CD26BF0EE}"/>
                  </a:ext>
                </a:extLst>
              </p:cNvPr>
              <p:cNvPicPr/>
              <p:nvPr/>
            </p:nvPicPr>
            <p:blipFill>
              <a:blip r:embed="rId4"/>
              <a:stretch>
                <a:fillRect/>
              </a:stretch>
            </p:blipFill>
            <p:spPr>
              <a:xfrm>
                <a:off x="11652375" y="4081301"/>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0EE59F7C-0EF8-2367-BD45-2B903840254B}"/>
                  </a:ext>
                </a:extLst>
              </p14:cNvPr>
              <p14:cNvContentPartPr/>
              <p14:nvPr/>
            </p14:nvContentPartPr>
            <p14:xfrm>
              <a:off x="9507495" y="3500261"/>
              <a:ext cx="360" cy="360"/>
            </p14:xfrm>
          </p:contentPart>
        </mc:Choice>
        <mc:Fallback xmlns="">
          <p:pic>
            <p:nvPicPr>
              <p:cNvPr id="15" name="Ink 14">
                <a:extLst>
                  <a:ext uri="{FF2B5EF4-FFF2-40B4-BE49-F238E27FC236}">
                    <a16:creationId xmlns:a16="http://schemas.microsoft.com/office/drawing/2014/main" id="{F4D87A55-036E-ED8E-9040-D49B45AD25EB}"/>
                  </a:ext>
                </a:extLst>
              </p:cNvPr>
              <p:cNvPicPr/>
              <p:nvPr/>
            </p:nvPicPr>
            <p:blipFill>
              <a:blip r:embed="rId4"/>
              <a:stretch>
                <a:fillRect/>
              </a:stretch>
            </p:blipFill>
            <p:spPr>
              <a:xfrm>
                <a:off x="9498855" y="3491621"/>
                <a:ext cx="18000" cy="18000"/>
              </a:xfrm>
              <a:prstGeom prst="rect">
                <a:avLst/>
              </a:prstGeom>
            </p:spPr>
          </p:pic>
        </mc:Fallback>
      </mc:AlternateContent>
      <p:pic>
        <p:nvPicPr>
          <p:cNvPr id="2" name="Picture 1">
            <a:extLst>
              <a:ext uri="{FF2B5EF4-FFF2-40B4-BE49-F238E27FC236}">
                <a16:creationId xmlns:a16="http://schemas.microsoft.com/office/drawing/2014/main" id="{FC1269CC-A195-313E-09AA-D3D2E33ECF8B}"/>
              </a:ext>
            </a:extLst>
          </p:cNvPr>
          <p:cNvPicPr>
            <a:picLocks noChangeAspect="1"/>
          </p:cNvPicPr>
          <p:nvPr/>
        </p:nvPicPr>
        <p:blipFill>
          <a:blip r:embed="rId6"/>
          <a:stretch>
            <a:fillRect/>
          </a:stretch>
        </p:blipFill>
        <p:spPr>
          <a:xfrm>
            <a:off x="427026" y="1439835"/>
            <a:ext cx="5354342" cy="2183509"/>
          </a:xfrm>
          <a:prstGeom prst="rect">
            <a:avLst/>
          </a:prstGeom>
        </p:spPr>
      </p:pic>
      <mc:AlternateContent xmlns:mc="http://schemas.openxmlformats.org/markup-compatibility/2006" xmlns:p14="http://schemas.microsoft.com/office/powerpoint/2010/main">
        <mc:Choice Requires="p14">
          <p:contentPart p14:bwMode="auto" r:id="rId7">
            <p14:nvContentPartPr>
              <p14:cNvPr id="5" name="Ink 4">
                <a:extLst>
                  <a:ext uri="{FF2B5EF4-FFF2-40B4-BE49-F238E27FC236}">
                    <a16:creationId xmlns:a16="http://schemas.microsoft.com/office/drawing/2014/main" id="{EF274506-0AED-1F85-82A5-4CAEC90B8A66}"/>
                  </a:ext>
                </a:extLst>
              </p14:cNvPr>
              <p14:cNvContentPartPr/>
              <p14:nvPr/>
            </p14:nvContentPartPr>
            <p14:xfrm>
              <a:off x="5092815" y="1932348"/>
              <a:ext cx="1166040" cy="241560"/>
            </p14:xfrm>
          </p:contentPart>
        </mc:Choice>
        <mc:Fallback xmlns="">
          <p:pic>
            <p:nvPicPr>
              <p:cNvPr id="5" name="Ink 4">
                <a:extLst>
                  <a:ext uri="{FF2B5EF4-FFF2-40B4-BE49-F238E27FC236}">
                    <a16:creationId xmlns:a16="http://schemas.microsoft.com/office/drawing/2014/main" id="{073F34FF-4FC4-F324-A7B6-A3E8F07D3BF6}"/>
                  </a:ext>
                </a:extLst>
              </p:cNvPr>
              <p:cNvPicPr/>
              <p:nvPr/>
            </p:nvPicPr>
            <p:blipFill>
              <a:blip r:embed="rId8"/>
              <a:stretch>
                <a:fillRect/>
              </a:stretch>
            </p:blipFill>
            <p:spPr>
              <a:xfrm>
                <a:off x="5086695" y="1926228"/>
                <a:ext cx="1178280" cy="253800"/>
              </a:xfrm>
              <a:prstGeom prst="rect">
                <a:avLst/>
              </a:prstGeom>
            </p:spPr>
          </p:pic>
        </mc:Fallback>
      </mc:AlternateContent>
      <p:sp>
        <p:nvSpPr>
          <p:cNvPr id="9" name="TextBox 8">
            <a:extLst>
              <a:ext uri="{FF2B5EF4-FFF2-40B4-BE49-F238E27FC236}">
                <a16:creationId xmlns:a16="http://schemas.microsoft.com/office/drawing/2014/main" id="{4612AF5E-DD0E-3E6A-92E5-E90B797019D4}"/>
              </a:ext>
            </a:extLst>
          </p:cNvPr>
          <p:cNvSpPr txBox="1"/>
          <p:nvPr/>
        </p:nvSpPr>
        <p:spPr>
          <a:xfrm>
            <a:off x="6469626" y="1745351"/>
            <a:ext cx="3618271" cy="307777"/>
          </a:xfrm>
          <a:prstGeom prst="rect">
            <a:avLst/>
          </a:prstGeom>
          <a:noFill/>
        </p:spPr>
        <p:txBody>
          <a:bodyPr wrap="square" rtlCol="0">
            <a:spAutoFit/>
          </a:bodyPr>
          <a:lstStyle/>
          <a:p>
            <a:r>
              <a:rPr lang="en-US" sz="1400"/>
              <a:t>y_probs = model.predict_proba(X_test)</a:t>
            </a:r>
          </a:p>
        </p:txBody>
      </p:sp>
      <p:pic>
        <p:nvPicPr>
          <p:cNvPr id="10" name="Picture 9">
            <a:extLst>
              <a:ext uri="{FF2B5EF4-FFF2-40B4-BE49-F238E27FC236}">
                <a16:creationId xmlns:a16="http://schemas.microsoft.com/office/drawing/2014/main" id="{6B78399E-E98F-9A0E-BCB3-A27DA2DE6F6B}"/>
              </a:ext>
            </a:extLst>
          </p:cNvPr>
          <p:cNvPicPr>
            <a:picLocks noChangeAspect="1"/>
          </p:cNvPicPr>
          <p:nvPr/>
        </p:nvPicPr>
        <p:blipFill>
          <a:blip r:embed="rId9"/>
          <a:stretch>
            <a:fillRect/>
          </a:stretch>
        </p:blipFill>
        <p:spPr>
          <a:xfrm>
            <a:off x="427026" y="3800405"/>
            <a:ext cx="3883126" cy="2736431"/>
          </a:xfrm>
          <a:prstGeom prst="rect">
            <a:avLst/>
          </a:prstGeom>
        </p:spPr>
      </p:pic>
    </p:spTree>
    <p:extLst>
      <p:ext uri="{BB962C8B-B14F-4D97-AF65-F5344CB8AC3E}">
        <p14:creationId xmlns:p14="http://schemas.microsoft.com/office/powerpoint/2010/main" val="38262326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278526" cy="461665"/>
          </a:xfrm>
          <a:prstGeom prst="rect">
            <a:avLst/>
          </a:prstGeom>
        </p:spPr>
        <p:txBody>
          <a:bodyPr wrap="none">
            <a:spAutoFit/>
          </a:bodyPr>
          <a:lstStyle/>
          <a:p>
            <a:r>
              <a:rPr lang="en-US" sz="2400" b="1" u="sng">
                <a:solidFill>
                  <a:srgbClr val="7030A0"/>
                </a:solidFill>
              </a:rPr>
              <a:t>sklearn: cross-validation</a:t>
            </a:r>
          </a:p>
        </p:txBody>
      </p:sp>
      <p:sp>
        <p:nvSpPr>
          <p:cNvPr id="4" name="TextBox 3">
            <a:extLst>
              <a:ext uri="{FF2B5EF4-FFF2-40B4-BE49-F238E27FC236}">
                <a16:creationId xmlns:a16="http://schemas.microsoft.com/office/drawing/2014/main" id="{1F62766F-5DD0-4A16-B412-AB8E10FE3C0F}"/>
              </a:ext>
            </a:extLst>
          </p:cNvPr>
          <p:cNvSpPr txBox="1"/>
          <p:nvPr/>
        </p:nvSpPr>
        <p:spPr>
          <a:xfrm>
            <a:off x="381017" y="988720"/>
            <a:ext cx="7828918" cy="338554"/>
          </a:xfrm>
          <a:prstGeom prst="rect">
            <a:avLst/>
          </a:prstGeom>
          <a:noFill/>
        </p:spPr>
        <p:txBody>
          <a:bodyPr wrap="square" rtlCol="0">
            <a:spAutoFit/>
          </a:bodyPr>
          <a:lstStyle/>
          <a:p>
            <a:r>
              <a:rPr lang="en-US" sz="1600"/>
              <a:t>There is a more succinct method we can use, to make the split, and get accuracy scores,</a:t>
            </a:r>
          </a:p>
        </p:txBody>
      </p:sp>
      <p:sp>
        <p:nvSpPr>
          <p:cNvPr id="2" name="Rectangle 1">
            <a:extLst>
              <a:ext uri="{FF2B5EF4-FFF2-40B4-BE49-F238E27FC236}">
                <a16:creationId xmlns:a16="http://schemas.microsoft.com/office/drawing/2014/main" id="{BB3D90B3-C163-246F-574A-EE6F90F750A8}"/>
              </a:ext>
            </a:extLst>
          </p:cNvPr>
          <p:cNvSpPr/>
          <p:nvPr/>
        </p:nvSpPr>
        <p:spPr>
          <a:xfrm>
            <a:off x="414598" y="2015337"/>
            <a:ext cx="5383538" cy="338554"/>
          </a:xfrm>
          <a:prstGeom prst="rect">
            <a:avLst/>
          </a:prstGeom>
        </p:spPr>
        <p:txBody>
          <a:bodyPr wrap="square">
            <a:spAutoFit/>
          </a:bodyPr>
          <a:lstStyle/>
          <a:p>
            <a:r>
              <a:rPr lang="en-US" sz="1600"/>
              <a:t>cross_val_score(model, X, y, cv = n or kf, scoring = “method”)</a:t>
            </a:r>
          </a:p>
        </p:txBody>
      </p:sp>
      <p:sp>
        <p:nvSpPr>
          <p:cNvPr id="10" name="TextBox 9">
            <a:extLst>
              <a:ext uri="{FF2B5EF4-FFF2-40B4-BE49-F238E27FC236}">
                <a16:creationId xmlns:a16="http://schemas.microsoft.com/office/drawing/2014/main" id="{FDB72E55-E244-2750-6377-AD60E290F14C}"/>
              </a:ext>
            </a:extLst>
          </p:cNvPr>
          <p:cNvSpPr txBox="1"/>
          <p:nvPr/>
        </p:nvSpPr>
        <p:spPr>
          <a:xfrm>
            <a:off x="381017" y="1541277"/>
            <a:ext cx="4902990" cy="338554"/>
          </a:xfrm>
          <a:prstGeom prst="rect">
            <a:avLst/>
          </a:prstGeom>
          <a:noFill/>
        </p:spPr>
        <p:txBody>
          <a:bodyPr wrap="square">
            <a:spAutoFit/>
          </a:bodyPr>
          <a:lstStyle/>
          <a:p>
            <a:r>
              <a:rPr lang="en-US" sz="1600" b="1"/>
              <a:t>from sklearn.model_selection import cross_val_score</a:t>
            </a:r>
          </a:p>
        </p:txBody>
      </p:sp>
      <p:sp>
        <p:nvSpPr>
          <p:cNvPr id="23" name="TextBox 22">
            <a:extLst>
              <a:ext uri="{FF2B5EF4-FFF2-40B4-BE49-F238E27FC236}">
                <a16:creationId xmlns:a16="http://schemas.microsoft.com/office/drawing/2014/main" id="{24436B3A-8452-91A0-20F5-C8ACCA2CCDAB}"/>
              </a:ext>
            </a:extLst>
          </p:cNvPr>
          <p:cNvSpPr txBox="1"/>
          <p:nvPr/>
        </p:nvSpPr>
        <p:spPr>
          <a:xfrm>
            <a:off x="6504044" y="2015337"/>
            <a:ext cx="5594861" cy="3323987"/>
          </a:xfrm>
          <a:prstGeom prst="rect">
            <a:avLst/>
          </a:prstGeom>
          <a:noFill/>
        </p:spPr>
        <p:txBody>
          <a:bodyPr wrap="square">
            <a:spAutoFit/>
          </a:bodyPr>
          <a:lstStyle/>
          <a:p>
            <a:r>
              <a:rPr lang="en-US" sz="1400"/>
              <a:t>splits X, y data into </a:t>
            </a:r>
            <a:r>
              <a:rPr lang="en-US" sz="1400" b="1"/>
              <a:t>cv = n </a:t>
            </a:r>
            <a:r>
              <a:rPr lang="en-US" sz="1400"/>
              <a:t>parts, for example.  Then it trains on n-1 of the parts, and tests on the 1 part left over.  Then computes score specified in scoring method.  Then repeats for the other n-1 ways to do this.  </a:t>
            </a:r>
            <a:r>
              <a:rPr lang="en-US" sz="1400">
                <a:solidFill>
                  <a:srgbClr val="0066FF"/>
                </a:solidFill>
              </a:rPr>
              <a:t>And outputs all n accuracy scores in a list</a:t>
            </a:r>
            <a:r>
              <a:rPr lang="en-US" sz="1400"/>
              <a:t>.  If want to employ </a:t>
            </a:r>
            <a:r>
              <a:rPr lang="en-US" sz="1400" i="1"/>
              <a:t>LOOCV</a:t>
            </a:r>
            <a:r>
              <a:rPr lang="en-US" sz="1400"/>
              <a:t>, then just set n to the size of the X.  Note cross_val_score </a:t>
            </a:r>
            <a:r>
              <a:rPr lang="en-US" sz="1400" i="1"/>
              <a:t>doesn’t</a:t>
            </a:r>
            <a:r>
              <a:rPr lang="en-US" sz="1400"/>
              <a:t> default randomly sample from your dataset when creating folds.  But you can get around this by setting </a:t>
            </a:r>
            <a:r>
              <a:rPr lang="en-US" sz="1400" b="1"/>
              <a:t>cv = kf </a:t>
            </a:r>
            <a:r>
              <a:rPr lang="en-US" sz="1400"/>
              <a:t>(a KFold(…) object)</a:t>
            </a:r>
            <a:r>
              <a:rPr lang="en-US" sz="1400" b="1"/>
              <a:t> </a:t>
            </a:r>
            <a:r>
              <a:rPr lang="en-US" sz="1400"/>
              <a:t>from previous slide.  And you </a:t>
            </a:r>
            <a:r>
              <a:rPr lang="en-US" sz="1400" i="1"/>
              <a:t>can</a:t>
            </a:r>
            <a:r>
              <a:rPr lang="en-US" sz="1400"/>
              <a:t> randomly shuffle and specify # folds in kf.  You can specify the </a:t>
            </a:r>
            <a:r>
              <a:rPr lang="en-US" sz="1400" b="1"/>
              <a:t>scoring = “method”</a:t>
            </a:r>
            <a:r>
              <a:rPr lang="en-US" sz="1400"/>
              <a:t>.  The default is the default scoring method for the model used.  For classification models, this would be the accuracy score.  But other options are: “</a:t>
            </a:r>
            <a:r>
              <a:rPr lang="en-US" sz="1400" i="1"/>
              <a:t>roc_auc</a:t>
            </a:r>
            <a:r>
              <a:rPr lang="en-US" sz="1400"/>
              <a:t>”, “</a:t>
            </a:r>
            <a:r>
              <a:rPr lang="en-US" sz="1400" i="1"/>
              <a:t>f1</a:t>
            </a:r>
            <a:r>
              <a:rPr lang="en-US" sz="1400"/>
              <a:t>”, “</a:t>
            </a:r>
            <a:r>
              <a:rPr lang="en-US" sz="1400" i="1"/>
              <a:t>precision</a:t>
            </a:r>
            <a:r>
              <a:rPr lang="en-US" sz="1400"/>
              <a:t>”, “</a:t>
            </a:r>
            <a:r>
              <a:rPr lang="en-US" sz="1400" i="1"/>
              <a:t>recall</a:t>
            </a:r>
            <a:r>
              <a:rPr lang="en-US" sz="1400"/>
              <a:t>”, “</a:t>
            </a:r>
            <a:r>
              <a:rPr lang="en-US" sz="1400" i="1"/>
              <a:t>neg_log_loss</a:t>
            </a:r>
            <a:r>
              <a:rPr lang="en-US" sz="1400"/>
              <a:t>”.  BTW, cross_val_score treats higher scoring values as better, and so that’s why we use “neg_log_loss”, instead of “log_loss”.  For regression models the default is r2 I think.  But other options are: “</a:t>
            </a:r>
            <a:r>
              <a:rPr lang="en-US" sz="1400" i="1"/>
              <a:t>neg_mean_squared_error</a:t>
            </a:r>
            <a:r>
              <a:rPr lang="en-US" sz="1400"/>
              <a:t>”, “</a:t>
            </a:r>
            <a:r>
              <a:rPr lang="en-US" sz="1400" i="1"/>
              <a:t>neg_mean_absolute_error</a:t>
            </a:r>
            <a:r>
              <a:rPr lang="en-US" sz="1400"/>
              <a:t>”, etc.</a:t>
            </a:r>
            <a:endParaRPr lang="en-US" sz="1400">
              <a:solidFill>
                <a:srgbClr val="0066FF"/>
              </a:solidFill>
            </a:endParaRPr>
          </a:p>
        </p:txBody>
      </p:sp>
      <mc:AlternateContent xmlns:mc="http://schemas.openxmlformats.org/markup-compatibility/2006" xmlns:p14="http://schemas.microsoft.com/office/powerpoint/2010/main">
        <mc:Choice Requires="p14">
          <p:contentPart p14:bwMode="auto" r:id="rId3">
            <p14:nvContentPartPr>
              <p14:cNvPr id="24" name="Ink 23">
                <a:extLst>
                  <a:ext uri="{FF2B5EF4-FFF2-40B4-BE49-F238E27FC236}">
                    <a16:creationId xmlns:a16="http://schemas.microsoft.com/office/drawing/2014/main" id="{513158DF-1A1A-E2F4-8E0B-0147DB0734CE}"/>
                  </a:ext>
                </a:extLst>
              </p14:cNvPr>
              <p14:cNvContentPartPr/>
              <p14:nvPr/>
            </p14:nvContentPartPr>
            <p14:xfrm>
              <a:off x="5738143" y="2184614"/>
              <a:ext cx="634320" cy="40680"/>
            </p14:xfrm>
          </p:contentPart>
        </mc:Choice>
        <mc:Fallback xmlns="">
          <p:pic>
            <p:nvPicPr>
              <p:cNvPr id="24" name="Ink 23">
                <a:extLst>
                  <a:ext uri="{FF2B5EF4-FFF2-40B4-BE49-F238E27FC236}">
                    <a16:creationId xmlns:a16="http://schemas.microsoft.com/office/drawing/2014/main" id="{513158DF-1A1A-E2F4-8E0B-0147DB0734CE}"/>
                  </a:ext>
                </a:extLst>
              </p:cNvPr>
              <p:cNvPicPr/>
              <p:nvPr/>
            </p:nvPicPr>
            <p:blipFill>
              <a:blip r:embed="rId4"/>
              <a:stretch>
                <a:fillRect/>
              </a:stretch>
            </p:blipFill>
            <p:spPr>
              <a:xfrm>
                <a:off x="5729143" y="2175693"/>
                <a:ext cx="651960" cy="58165"/>
              </a:xfrm>
              <a:prstGeom prst="rect">
                <a:avLst/>
              </a:prstGeom>
            </p:spPr>
          </p:pic>
        </mc:Fallback>
      </mc:AlternateContent>
    </p:spTree>
    <p:extLst>
      <p:ext uri="{BB962C8B-B14F-4D97-AF65-F5344CB8AC3E}">
        <p14:creationId xmlns:p14="http://schemas.microsoft.com/office/powerpoint/2010/main" val="33597184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278526" cy="461665"/>
          </a:xfrm>
          <a:prstGeom prst="rect">
            <a:avLst/>
          </a:prstGeom>
        </p:spPr>
        <p:txBody>
          <a:bodyPr wrap="none">
            <a:spAutoFit/>
          </a:bodyPr>
          <a:lstStyle/>
          <a:p>
            <a:r>
              <a:rPr lang="en-US" sz="2400" b="1" u="sng">
                <a:solidFill>
                  <a:srgbClr val="7030A0"/>
                </a:solidFill>
              </a:rPr>
              <a:t>sklearn: cross-validation</a:t>
            </a:r>
          </a:p>
        </p:txBody>
      </p:sp>
      <p:sp>
        <p:nvSpPr>
          <p:cNvPr id="8" name="TextBox 7">
            <a:extLst>
              <a:ext uri="{FF2B5EF4-FFF2-40B4-BE49-F238E27FC236}">
                <a16:creationId xmlns:a16="http://schemas.microsoft.com/office/drawing/2014/main" id="{1D040F2F-9AB1-4489-7E04-EF7DB9A2A1BA}"/>
              </a:ext>
            </a:extLst>
          </p:cNvPr>
          <p:cNvSpPr txBox="1"/>
          <p:nvPr/>
        </p:nvSpPr>
        <p:spPr>
          <a:xfrm>
            <a:off x="422789" y="1821534"/>
            <a:ext cx="9595284" cy="830997"/>
          </a:xfrm>
          <a:prstGeom prst="rect">
            <a:avLst/>
          </a:prstGeom>
          <a:noFill/>
          <a:ln w="19050">
            <a:noFill/>
          </a:ln>
        </p:spPr>
        <p:txBody>
          <a:bodyPr wrap="square" rtlCol="0">
            <a:spAutoFit/>
          </a:bodyPr>
          <a:lstStyle/>
          <a:p>
            <a:r>
              <a:rPr lang="en-US" sz="1600"/>
              <a:t>as an alternative to shuffling your data by setting </a:t>
            </a:r>
            <a:r>
              <a:rPr lang="en-US" sz="1600" i="1"/>
              <a:t>cv = kf</a:t>
            </a:r>
            <a:r>
              <a:rPr lang="en-US" sz="1600"/>
              <a:t>, you can just shuffle your data beforehand.  One way is to use df.sample(frac = 1) to randomize df.  Or can do random.shuffle(array) to shuffle rows of an array (list).  Then have to extract the desired columns of array(list) into X and y.  For example,</a:t>
            </a:r>
            <a:endParaRPr lang="en-US"/>
          </a:p>
        </p:txBody>
      </p:sp>
      <p:pic>
        <p:nvPicPr>
          <p:cNvPr id="7" name="Picture 6">
            <a:extLst>
              <a:ext uri="{FF2B5EF4-FFF2-40B4-BE49-F238E27FC236}">
                <a16:creationId xmlns:a16="http://schemas.microsoft.com/office/drawing/2014/main" id="{4B7D6F81-DC1C-4C25-D285-0459EFA8707C}"/>
              </a:ext>
            </a:extLst>
          </p:cNvPr>
          <p:cNvPicPr>
            <a:picLocks noChangeAspect="1"/>
          </p:cNvPicPr>
          <p:nvPr/>
        </p:nvPicPr>
        <p:blipFill>
          <a:blip r:embed="rId3"/>
          <a:stretch>
            <a:fillRect/>
          </a:stretch>
        </p:blipFill>
        <p:spPr>
          <a:xfrm>
            <a:off x="6096000" y="2943416"/>
            <a:ext cx="3893818" cy="1431551"/>
          </a:xfrm>
          <a:prstGeom prst="rect">
            <a:avLst/>
          </a:prstGeom>
        </p:spPr>
      </p:pic>
      <p:sp>
        <p:nvSpPr>
          <p:cNvPr id="12" name="TextBox 11">
            <a:extLst>
              <a:ext uri="{FF2B5EF4-FFF2-40B4-BE49-F238E27FC236}">
                <a16:creationId xmlns:a16="http://schemas.microsoft.com/office/drawing/2014/main" id="{82A5E246-79E0-BFFF-BB0F-5CFE310687E8}"/>
              </a:ext>
            </a:extLst>
          </p:cNvPr>
          <p:cNvSpPr txBox="1"/>
          <p:nvPr/>
        </p:nvSpPr>
        <p:spPr>
          <a:xfrm>
            <a:off x="422789" y="3125370"/>
            <a:ext cx="4751494" cy="1077218"/>
          </a:xfrm>
          <a:prstGeom prst="rect">
            <a:avLst/>
          </a:prstGeom>
          <a:noFill/>
        </p:spPr>
        <p:txBody>
          <a:bodyPr wrap="square" rtlCol="0">
            <a:spAutoFit/>
          </a:bodyPr>
          <a:lstStyle/>
          <a:p>
            <a:r>
              <a:rPr lang="en-US" sz="1600"/>
              <a:t>creating a df = [(X[0], y[0]), (X[1], y[1]), etc.  Then shuffling the list.  Then extracting X elements and y elements.  Note: don’t try to create a numpy array out of list of tuples – doesn’t like that.  </a:t>
            </a:r>
          </a:p>
        </p:txBody>
      </p:sp>
      <mc:AlternateContent xmlns:mc="http://schemas.openxmlformats.org/markup-compatibility/2006" xmlns:p14="http://schemas.microsoft.com/office/powerpoint/2010/main">
        <mc:Choice Requires="p14">
          <p:contentPart p14:bwMode="auto" r:id="rId4">
            <p14:nvContentPartPr>
              <p14:cNvPr id="14" name="Ink 13">
                <a:extLst>
                  <a:ext uri="{FF2B5EF4-FFF2-40B4-BE49-F238E27FC236}">
                    <a16:creationId xmlns:a16="http://schemas.microsoft.com/office/drawing/2014/main" id="{3D9BC1B4-B34C-71B6-936B-708ECF5355CC}"/>
                  </a:ext>
                </a:extLst>
              </p14:cNvPr>
              <p14:cNvContentPartPr/>
              <p14:nvPr/>
            </p14:nvContentPartPr>
            <p14:xfrm>
              <a:off x="5695831" y="3056288"/>
              <a:ext cx="212400" cy="1318680"/>
            </p14:xfrm>
          </p:contentPart>
        </mc:Choice>
        <mc:Fallback xmlns="">
          <p:pic>
            <p:nvPicPr>
              <p:cNvPr id="14" name="Ink 13">
                <a:extLst>
                  <a:ext uri="{FF2B5EF4-FFF2-40B4-BE49-F238E27FC236}">
                    <a16:creationId xmlns:a16="http://schemas.microsoft.com/office/drawing/2014/main" id="{3D9BC1B4-B34C-71B6-936B-708ECF5355CC}"/>
                  </a:ext>
                </a:extLst>
              </p:cNvPr>
              <p:cNvPicPr/>
              <p:nvPr/>
            </p:nvPicPr>
            <p:blipFill>
              <a:blip r:embed="rId5"/>
              <a:stretch>
                <a:fillRect/>
              </a:stretch>
            </p:blipFill>
            <p:spPr>
              <a:xfrm>
                <a:off x="5686831" y="3047288"/>
                <a:ext cx="230040" cy="1336320"/>
              </a:xfrm>
              <a:prstGeom prst="rect">
                <a:avLst/>
              </a:prstGeom>
            </p:spPr>
          </p:pic>
        </mc:Fallback>
      </mc:AlternateContent>
      <p:sp>
        <p:nvSpPr>
          <p:cNvPr id="5" name="TextBox 4">
            <a:extLst>
              <a:ext uri="{FF2B5EF4-FFF2-40B4-BE49-F238E27FC236}">
                <a16:creationId xmlns:a16="http://schemas.microsoft.com/office/drawing/2014/main" id="{9331F376-FA65-5FE8-A7DD-022C1B6EDFE4}"/>
              </a:ext>
            </a:extLst>
          </p:cNvPr>
          <p:cNvSpPr txBox="1"/>
          <p:nvPr/>
        </p:nvSpPr>
        <p:spPr>
          <a:xfrm>
            <a:off x="422789" y="1454060"/>
            <a:ext cx="4902990" cy="338554"/>
          </a:xfrm>
          <a:prstGeom prst="rect">
            <a:avLst/>
          </a:prstGeom>
          <a:noFill/>
        </p:spPr>
        <p:txBody>
          <a:bodyPr wrap="square">
            <a:spAutoFit/>
          </a:bodyPr>
          <a:lstStyle/>
          <a:p>
            <a:r>
              <a:rPr lang="en-US" sz="1600" b="1"/>
              <a:t>from sklearn.model_selection import cross_val_score</a:t>
            </a:r>
          </a:p>
        </p:txBody>
      </p:sp>
    </p:spTree>
    <p:extLst>
      <p:ext uri="{BB962C8B-B14F-4D97-AF65-F5344CB8AC3E}">
        <p14:creationId xmlns:p14="http://schemas.microsoft.com/office/powerpoint/2010/main" val="23199912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278526" cy="461665"/>
          </a:xfrm>
          <a:prstGeom prst="rect">
            <a:avLst/>
          </a:prstGeom>
        </p:spPr>
        <p:txBody>
          <a:bodyPr wrap="none">
            <a:spAutoFit/>
          </a:bodyPr>
          <a:lstStyle/>
          <a:p>
            <a:r>
              <a:rPr lang="en-US" sz="2400" b="1" u="sng">
                <a:solidFill>
                  <a:srgbClr val="7030A0"/>
                </a:solidFill>
              </a:rPr>
              <a:t>sklearn: cross-validation</a:t>
            </a:r>
          </a:p>
        </p:txBody>
      </p:sp>
      <p:sp>
        <p:nvSpPr>
          <p:cNvPr id="5" name="TextBox 4">
            <a:extLst>
              <a:ext uri="{FF2B5EF4-FFF2-40B4-BE49-F238E27FC236}">
                <a16:creationId xmlns:a16="http://schemas.microsoft.com/office/drawing/2014/main" id="{DDA7AF7E-EDE2-AAB6-B6E4-FBD09D25C335}"/>
              </a:ext>
            </a:extLst>
          </p:cNvPr>
          <p:cNvSpPr txBox="1"/>
          <p:nvPr/>
        </p:nvSpPr>
        <p:spPr>
          <a:xfrm>
            <a:off x="294454" y="1512568"/>
            <a:ext cx="11356772" cy="338554"/>
          </a:xfrm>
          <a:prstGeom prst="rect">
            <a:avLst/>
          </a:prstGeom>
          <a:noFill/>
        </p:spPr>
        <p:txBody>
          <a:bodyPr wrap="square" rtlCol="0">
            <a:spAutoFit/>
          </a:bodyPr>
          <a:lstStyle/>
          <a:p>
            <a:r>
              <a:rPr lang="en-US" sz="1600"/>
              <a:t>Instead of specifying cv = n, you can create a cross validation model, as on the previous page, and set cv = that model.  For example,</a:t>
            </a:r>
          </a:p>
        </p:txBody>
      </p:sp>
      <p:sp>
        <p:nvSpPr>
          <p:cNvPr id="6" name="Rectangle 5">
            <a:extLst>
              <a:ext uri="{FF2B5EF4-FFF2-40B4-BE49-F238E27FC236}">
                <a16:creationId xmlns:a16="http://schemas.microsoft.com/office/drawing/2014/main" id="{E01CFEA7-0DB3-9DCE-9ED6-9F638F8207C5}"/>
              </a:ext>
            </a:extLst>
          </p:cNvPr>
          <p:cNvSpPr/>
          <p:nvPr/>
        </p:nvSpPr>
        <p:spPr>
          <a:xfrm>
            <a:off x="314118" y="2912139"/>
            <a:ext cx="5103457" cy="338554"/>
          </a:xfrm>
          <a:prstGeom prst="rect">
            <a:avLst/>
          </a:prstGeom>
        </p:spPr>
        <p:txBody>
          <a:bodyPr wrap="square">
            <a:spAutoFit/>
          </a:bodyPr>
          <a:lstStyle/>
          <a:p>
            <a:r>
              <a:rPr lang="en-US" sz="1600"/>
              <a:t>cross_val_score(model, X, y, cv = skf, scoring = “method”)</a:t>
            </a:r>
          </a:p>
        </p:txBody>
      </p:sp>
      <p:sp>
        <p:nvSpPr>
          <p:cNvPr id="11" name="Rectangle 10">
            <a:extLst>
              <a:ext uri="{FF2B5EF4-FFF2-40B4-BE49-F238E27FC236}">
                <a16:creationId xmlns:a16="http://schemas.microsoft.com/office/drawing/2014/main" id="{2F714291-F294-2170-31F5-ADACA99FFC93}"/>
              </a:ext>
            </a:extLst>
          </p:cNvPr>
          <p:cNvSpPr/>
          <p:nvPr/>
        </p:nvSpPr>
        <p:spPr>
          <a:xfrm>
            <a:off x="314118" y="2573585"/>
            <a:ext cx="4835058" cy="338554"/>
          </a:xfrm>
          <a:prstGeom prst="rect">
            <a:avLst/>
          </a:prstGeom>
        </p:spPr>
        <p:txBody>
          <a:bodyPr wrap="square">
            <a:spAutoFit/>
          </a:bodyPr>
          <a:lstStyle/>
          <a:p>
            <a:r>
              <a:rPr lang="en-US" sz="1600"/>
              <a:t>skf = StratifiedKFold(n_splits = n, shuffle = True/False)</a:t>
            </a:r>
          </a:p>
        </p:txBody>
      </p:sp>
      <p:sp>
        <p:nvSpPr>
          <p:cNvPr id="13" name="TextBox 12">
            <a:extLst>
              <a:ext uri="{FF2B5EF4-FFF2-40B4-BE49-F238E27FC236}">
                <a16:creationId xmlns:a16="http://schemas.microsoft.com/office/drawing/2014/main" id="{6B9BF93C-90D8-449E-163A-480FAF9CC9CF}"/>
              </a:ext>
            </a:extLst>
          </p:cNvPr>
          <p:cNvSpPr txBox="1"/>
          <p:nvPr/>
        </p:nvSpPr>
        <p:spPr>
          <a:xfrm>
            <a:off x="294454" y="2225199"/>
            <a:ext cx="6647122" cy="338554"/>
          </a:xfrm>
          <a:prstGeom prst="rect">
            <a:avLst/>
          </a:prstGeom>
          <a:noFill/>
        </p:spPr>
        <p:txBody>
          <a:bodyPr wrap="square">
            <a:spAutoFit/>
          </a:bodyPr>
          <a:lstStyle/>
          <a:p>
            <a:r>
              <a:rPr lang="en-US" sz="1600" b="1"/>
              <a:t>from sklearn.model_selection import StratifiedKFold, cross_val_score</a:t>
            </a:r>
          </a:p>
        </p:txBody>
      </p:sp>
    </p:spTree>
    <p:extLst>
      <p:ext uri="{BB962C8B-B14F-4D97-AF65-F5344CB8AC3E}">
        <p14:creationId xmlns:p14="http://schemas.microsoft.com/office/powerpoint/2010/main" val="22896962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1A17C-9B77-524D-8CAB-2B0246ED4857}"/>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0815F838-65BD-B755-8699-DAB1DBA2AB26}"/>
              </a:ext>
            </a:extLst>
          </p:cNvPr>
          <p:cNvSpPr/>
          <p:nvPr/>
        </p:nvSpPr>
        <p:spPr>
          <a:xfrm>
            <a:off x="4387876" y="133012"/>
            <a:ext cx="2351926" cy="461665"/>
          </a:xfrm>
          <a:prstGeom prst="rect">
            <a:avLst/>
          </a:prstGeom>
        </p:spPr>
        <p:txBody>
          <a:bodyPr wrap="none">
            <a:spAutoFit/>
          </a:bodyPr>
          <a:lstStyle/>
          <a:p>
            <a:r>
              <a:rPr lang="en-US" sz="2400" b="1" u="sng">
                <a:solidFill>
                  <a:srgbClr val="7030A0"/>
                </a:solidFill>
              </a:rPr>
              <a:t>sklearn: example</a:t>
            </a:r>
          </a:p>
        </p:txBody>
      </p:sp>
      <p:sp>
        <p:nvSpPr>
          <p:cNvPr id="4" name="TextBox 3">
            <a:extLst>
              <a:ext uri="{FF2B5EF4-FFF2-40B4-BE49-F238E27FC236}">
                <a16:creationId xmlns:a16="http://schemas.microsoft.com/office/drawing/2014/main" id="{C9B6E7A2-C697-1FD6-7946-D17105ECE467}"/>
              </a:ext>
            </a:extLst>
          </p:cNvPr>
          <p:cNvSpPr txBox="1"/>
          <p:nvPr/>
        </p:nvSpPr>
        <p:spPr>
          <a:xfrm>
            <a:off x="331858" y="845440"/>
            <a:ext cx="10463962" cy="338554"/>
          </a:xfrm>
          <a:prstGeom prst="rect">
            <a:avLst/>
          </a:prstGeom>
          <a:noFill/>
        </p:spPr>
        <p:txBody>
          <a:bodyPr wrap="square" rtlCol="0">
            <a:spAutoFit/>
          </a:bodyPr>
          <a:lstStyle/>
          <a:p>
            <a:r>
              <a:rPr lang="en-US" sz="1600"/>
              <a:t>Here’s an example of using Kfold cross validation and calculating accuracy scores for different classifier models.  </a:t>
            </a:r>
          </a:p>
        </p:txBody>
      </p:sp>
      <p:pic>
        <p:nvPicPr>
          <p:cNvPr id="2" name="Picture 1">
            <a:extLst>
              <a:ext uri="{FF2B5EF4-FFF2-40B4-BE49-F238E27FC236}">
                <a16:creationId xmlns:a16="http://schemas.microsoft.com/office/drawing/2014/main" id="{BC07B9BA-2408-EA56-4E91-2BA374BA9553}"/>
              </a:ext>
            </a:extLst>
          </p:cNvPr>
          <p:cNvPicPr>
            <a:picLocks noChangeAspect="1"/>
          </p:cNvPicPr>
          <p:nvPr/>
        </p:nvPicPr>
        <p:blipFill>
          <a:blip r:embed="rId3"/>
          <a:stretch>
            <a:fillRect/>
          </a:stretch>
        </p:blipFill>
        <p:spPr>
          <a:xfrm>
            <a:off x="425690" y="1296515"/>
            <a:ext cx="6063600" cy="4407491"/>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F79BF310-2D93-E757-D095-BF2CEFE41E84}"/>
                  </a:ext>
                </a:extLst>
              </p14:cNvPr>
              <p14:cNvContentPartPr/>
              <p14:nvPr/>
            </p14:nvContentPartPr>
            <p14:xfrm>
              <a:off x="425690" y="6094904"/>
              <a:ext cx="934200" cy="185760"/>
            </p14:xfrm>
          </p:contentPart>
        </mc:Choice>
        <mc:Fallback xmlns="">
          <p:pic>
            <p:nvPicPr>
              <p:cNvPr id="5" name="Ink 4">
                <a:extLst>
                  <a:ext uri="{FF2B5EF4-FFF2-40B4-BE49-F238E27FC236}">
                    <a16:creationId xmlns:a16="http://schemas.microsoft.com/office/drawing/2014/main" id="{44CFD369-B000-B58F-400E-6134153CE1B5}"/>
                  </a:ext>
                </a:extLst>
              </p:cNvPr>
              <p:cNvPicPr/>
              <p:nvPr/>
            </p:nvPicPr>
            <p:blipFill>
              <a:blip r:embed="rId5"/>
              <a:stretch>
                <a:fillRect/>
              </a:stretch>
            </p:blipFill>
            <p:spPr>
              <a:xfrm>
                <a:off x="416690" y="6086264"/>
                <a:ext cx="951840" cy="203400"/>
              </a:xfrm>
              <a:prstGeom prst="rect">
                <a:avLst/>
              </a:prstGeom>
            </p:spPr>
          </p:pic>
        </mc:Fallback>
      </mc:AlternateContent>
      <p:pic>
        <p:nvPicPr>
          <p:cNvPr id="10" name="Picture 9">
            <a:extLst>
              <a:ext uri="{FF2B5EF4-FFF2-40B4-BE49-F238E27FC236}">
                <a16:creationId xmlns:a16="http://schemas.microsoft.com/office/drawing/2014/main" id="{803B395F-22C3-D39B-8706-5111208C509A}"/>
              </a:ext>
            </a:extLst>
          </p:cNvPr>
          <p:cNvPicPr>
            <a:picLocks noChangeAspect="1"/>
          </p:cNvPicPr>
          <p:nvPr/>
        </p:nvPicPr>
        <p:blipFill>
          <a:blip r:embed="rId6"/>
          <a:stretch>
            <a:fillRect/>
          </a:stretch>
        </p:blipFill>
        <p:spPr>
          <a:xfrm>
            <a:off x="1968642" y="5783889"/>
            <a:ext cx="5936494" cy="807790"/>
          </a:xfrm>
          <a:prstGeom prst="rect">
            <a:avLst/>
          </a:prstGeom>
        </p:spPr>
      </p:pic>
      <mc:AlternateContent xmlns:mc="http://schemas.openxmlformats.org/markup-compatibility/2006" xmlns:p14="http://schemas.microsoft.com/office/powerpoint/2010/main">
        <mc:Choice Requires="p14">
          <p:contentPart p14:bwMode="auto" r:id="rId7">
            <p14:nvContentPartPr>
              <p14:cNvPr id="14" name="Ink 13">
                <a:extLst>
                  <a:ext uri="{FF2B5EF4-FFF2-40B4-BE49-F238E27FC236}">
                    <a16:creationId xmlns:a16="http://schemas.microsoft.com/office/drawing/2014/main" id="{70BE816A-80F5-3A65-CAD2-0C23FE335C1E}"/>
                  </a:ext>
                </a:extLst>
              </p14:cNvPr>
              <p14:cNvContentPartPr/>
              <p14:nvPr/>
            </p14:nvContentPartPr>
            <p14:xfrm>
              <a:off x="11661015" y="4090301"/>
              <a:ext cx="360" cy="360"/>
            </p14:xfrm>
          </p:contentPart>
        </mc:Choice>
        <mc:Fallback xmlns="">
          <p:pic>
            <p:nvPicPr>
              <p:cNvPr id="14" name="Ink 13">
                <a:extLst>
                  <a:ext uri="{FF2B5EF4-FFF2-40B4-BE49-F238E27FC236}">
                    <a16:creationId xmlns:a16="http://schemas.microsoft.com/office/drawing/2014/main" id="{89D3F286-DDBF-B05A-4A89-FD7CD26BF0EE}"/>
                  </a:ext>
                </a:extLst>
              </p:cNvPr>
              <p:cNvPicPr/>
              <p:nvPr/>
            </p:nvPicPr>
            <p:blipFill>
              <a:blip r:embed="rId8"/>
              <a:stretch>
                <a:fillRect/>
              </a:stretch>
            </p:blipFill>
            <p:spPr>
              <a:xfrm>
                <a:off x="11652375" y="4081301"/>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5" name="Ink 14">
                <a:extLst>
                  <a:ext uri="{FF2B5EF4-FFF2-40B4-BE49-F238E27FC236}">
                    <a16:creationId xmlns:a16="http://schemas.microsoft.com/office/drawing/2014/main" id="{C897F791-7AB7-E07F-687D-1E8407B16CBD}"/>
                  </a:ext>
                </a:extLst>
              </p14:cNvPr>
              <p14:cNvContentPartPr/>
              <p14:nvPr/>
            </p14:nvContentPartPr>
            <p14:xfrm>
              <a:off x="9507495" y="3500261"/>
              <a:ext cx="360" cy="360"/>
            </p14:xfrm>
          </p:contentPart>
        </mc:Choice>
        <mc:Fallback xmlns="">
          <p:pic>
            <p:nvPicPr>
              <p:cNvPr id="15" name="Ink 14">
                <a:extLst>
                  <a:ext uri="{FF2B5EF4-FFF2-40B4-BE49-F238E27FC236}">
                    <a16:creationId xmlns:a16="http://schemas.microsoft.com/office/drawing/2014/main" id="{F4D87A55-036E-ED8E-9040-D49B45AD25EB}"/>
                  </a:ext>
                </a:extLst>
              </p:cNvPr>
              <p:cNvPicPr/>
              <p:nvPr/>
            </p:nvPicPr>
            <p:blipFill>
              <a:blip r:embed="rId8"/>
              <a:stretch>
                <a:fillRect/>
              </a:stretch>
            </p:blipFill>
            <p:spPr>
              <a:xfrm>
                <a:off x="9498855" y="3491621"/>
                <a:ext cx="18000" cy="18000"/>
              </a:xfrm>
              <a:prstGeom prst="rect">
                <a:avLst/>
              </a:prstGeom>
            </p:spPr>
          </p:pic>
        </mc:Fallback>
      </mc:AlternateContent>
    </p:spTree>
    <p:extLst>
      <p:ext uri="{BB962C8B-B14F-4D97-AF65-F5344CB8AC3E}">
        <p14:creationId xmlns:p14="http://schemas.microsoft.com/office/powerpoint/2010/main" val="20326587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BE5A9-83F0-C607-2F60-E4C789AA83A7}"/>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BC9301D1-8C29-EA9A-25F2-7DA904282145}"/>
              </a:ext>
            </a:extLst>
          </p:cNvPr>
          <p:cNvSpPr/>
          <p:nvPr/>
        </p:nvSpPr>
        <p:spPr>
          <a:xfrm>
            <a:off x="4202282" y="127933"/>
            <a:ext cx="2351926" cy="461665"/>
          </a:xfrm>
          <a:prstGeom prst="rect">
            <a:avLst/>
          </a:prstGeom>
        </p:spPr>
        <p:txBody>
          <a:bodyPr wrap="none">
            <a:spAutoFit/>
          </a:bodyPr>
          <a:lstStyle/>
          <a:p>
            <a:r>
              <a:rPr lang="en-US" sz="2400" b="1" u="sng">
                <a:solidFill>
                  <a:srgbClr val="7030A0"/>
                </a:solidFill>
              </a:rPr>
              <a:t>sklearn: example</a:t>
            </a:r>
          </a:p>
        </p:txBody>
      </p:sp>
      <p:sp>
        <p:nvSpPr>
          <p:cNvPr id="4" name="TextBox 3">
            <a:extLst>
              <a:ext uri="{FF2B5EF4-FFF2-40B4-BE49-F238E27FC236}">
                <a16:creationId xmlns:a16="http://schemas.microsoft.com/office/drawing/2014/main" id="{9718601B-244B-6F76-4736-330BA0936D19}"/>
              </a:ext>
            </a:extLst>
          </p:cNvPr>
          <p:cNvSpPr txBox="1"/>
          <p:nvPr/>
        </p:nvSpPr>
        <p:spPr>
          <a:xfrm>
            <a:off x="331858" y="845440"/>
            <a:ext cx="10463962" cy="338554"/>
          </a:xfrm>
          <a:prstGeom prst="rect">
            <a:avLst/>
          </a:prstGeom>
          <a:noFill/>
        </p:spPr>
        <p:txBody>
          <a:bodyPr wrap="square" rtlCol="0">
            <a:spAutoFit/>
          </a:bodyPr>
          <a:lstStyle/>
          <a:p>
            <a:r>
              <a:rPr lang="en-US" sz="1600"/>
              <a:t>Here’s an example of using StratifiedKfold cross validation and calculating accuracy scores for different classifier models.  </a:t>
            </a:r>
          </a:p>
        </p:txBody>
      </p:sp>
      <mc:AlternateContent xmlns:mc="http://schemas.openxmlformats.org/markup-compatibility/2006" xmlns:p14="http://schemas.microsoft.com/office/powerpoint/2010/main">
        <mc:Choice Requires="p14">
          <p:contentPart p14:bwMode="auto" r:id="rId3">
            <p14:nvContentPartPr>
              <p14:cNvPr id="14" name="Ink 13">
                <a:extLst>
                  <a:ext uri="{FF2B5EF4-FFF2-40B4-BE49-F238E27FC236}">
                    <a16:creationId xmlns:a16="http://schemas.microsoft.com/office/drawing/2014/main" id="{DC094313-C9FF-423D-397D-1896E9DEEBD3}"/>
                  </a:ext>
                </a:extLst>
              </p14:cNvPr>
              <p14:cNvContentPartPr/>
              <p14:nvPr/>
            </p14:nvContentPartPr>
            <p14:xfrm>
              <a:off x="11661015" y="4090301"/>
              <a:ext cx="360" cy="360"/>
            </p14:xfrm>
          </p:contentPart>
        </mc:Choice>
        <mc:Fallback xmlns="">
          <p:pic>
            <p:nvPicPr>
              <p:cNvPr id="14" name="Ink 13">
                <a:extLst>
                  <a:ext uri="{FF2B5EF4-FFF2-40B4-BE49-F238E27FC236}">
                    <a16:creationId xmlns:a16="http://schemas.microsoft.com/office/drawing/2014/main" id="{89D3F286-DDBF-B05A-4A89-FD7CD26BF0EE}"/>
                  </a:ext>
                </a:extLst>
              </p:cNvPr>
              <p:cNvPicPr/>
              <p:nvPr/>
            </p:nvPicPr>
            <p:blipFill>
              <a:blip r:embed="rId4"/>
              <a:stretch>
                <a:fillRect/>
              </a:stretch>
            </p:blipFill>
            <p:spPr>
              <a:xfrm>
                <a:off x="11652375" y="4081301"/>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82F39957-2A2A-37D4-F8FE-29A57AAC133F}"/>
                  </a:ext>
                </a:extLst>
              </p14:cNvPr>
              <p14:cNvContentPartPr/>
              <p14:nvPr/>
            </p14:nvContentPartPr>
            <p14:xfrm>
              <a:off x="9507495" y="3500261"/>
              <a:ext cx="360" cy="360"/>
            </p14:xfrm>
          </p:contentPart>
        </mc:Choice>
        <mc:Fallback xmlns="">
          <p:pic>
            <p:nvPicPr>
              <p:cNvPr id="15" name="Ink 14">
                <a:extLst>
                  <a:ext uri="{FF2B5EF4-FFF2-40B4-BE49-F238E27FC236}">
                    <a16:creationId xmlns:a16="http://schemas.microsoft.com/office/drawing/2014/main" id="{F4D87A55-036E-ED8E-9040-D49B45AD25EB}"/>
                  </a:ext>
                </a:extLst>
              </p:cNvPr>
              <p:cNvPicPr/>
              <p:nvPr/>
            </p:nvPicPr>
            <p:blipFill>
              <a:blip r:embed="rId4"/>
              <a:stretch>
                <a:fillRect/>
              </a:stretch>
            </p:blipFill>
            <p:spPr>
              <a:xfrm>
                <a:off x="9498855" y="3491621"/>
                <a:ext cx="18000" cy="18000"/>
              </a:xfrm>
              <a:prstGeom prst="rect">
                <a:avLst/>
              </a:prstGeom>
            </p:spPr>
          </p:pic>
        </mc:Fallback>
      </mc:AlternateContent>
      <p:pic>
        <p:nvPicPr>
          <p:cNvPr id="6" name="Picture 5">
            <a:extLst>
              <a:ext uri="{FF2B5EF4-FFF2-40B4-BE49-F238E27FC236}">
                <a16:creationId xmlns:a16="http://schemas.microsoft.com/office/drawing/2014/main" id="{21F22103-F67E-7325-0768-C550267028C7}"/>
              </a:ext>
            </a:extLst>
          </p:cNvPr>
          <p:cNvPicPr>
            <a:picLocks noChangeAspect="1"/>
          </p:cNvPicPr>
          <p:nvPr/>
        </p:nvPicPr>
        <p:blipFill>
          <a:blip r:embed="rId6"/>
          <a:stretch>
            <a:fillRect/>
          </a:stretch>
        </p:blipFill>
        <p:spPr>
          <a:xfrm>
            <a:off x="331858" y="1377028"/>
            <a:ext cx="5763422" cy="4417585"/>
          </a:xfrm>
          <a:prstGeom prst="rect">
            <a:avLst/>
          </a:prstGeom>
        </p:spPr>
      </p:pic>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B91B3528-4B40-7EC5-36AD-714B3E2AE4CE}"/>
                  </a:ext>
                </a:extLst>
              </p14:cNvPr>
              <p14:cNvContentPartPr/>
              <p14:nvPr/>
            </p14:nvContentPartPr>
            <p14:xfrm>
              <a:off x="501015" y="6251268"/>
              <a:ext cx="1058040" cy="150120"/>
            </p14:xfrm>
          </p:contentPart>
        </mc:Choice>
        <mc:Fallback xmlns="">
          <p:pic>
            <p:nvPicPr>
              <p:cNvPr id="7" name="Ink 6">
                <a:extLst>
                  <a:ext uri="{FF2B5EF4-FFF2-40B4-BE49-F238E27FC236}">
                    <a16:creationId xmlns:a16="http://schemas.microsoft.com/office/drawing/2014/main" id="{043338A7-66BF-86AD-D6F2-567E757EBB90}"/>
                  </a:ext>
                </a:extLst>
              </p:cNvPr>
              <p:cNvPicPr/>
              <p:nvPr/>
            </p:nvPicPr>
            <p:blipFill>
              <a:blip r:embed="rId8"/>
              <a:stretch>
                <a:fillRect/>
              </a:stretch>
            </p:blipFill>
            <p:spPr>
              <a:xfrm>
                <a:off x="492375" y="6242628"/>
                <a:ext cx="1075680" cy="167760"/>
              </a:xfrm>
              <a:prstGeom prst="rect">
                <a:avLst/>
              </a:prstGeom>
            </p:spPr>
          </p:pic>
        </mc:Fallback>
      </mc:AlternateContent>
      <p:pic>
        <p:nvPicPr>
          <p:cNvPr id="8" name="Picture 7">
            <a:extLst>
              <a:ext uri="{FF2B5EF4-FFF2-40B4-BE49-F238E27FC236}">
                <a16:creationId xmlns:a16="http://schemas.microsoft.com/office/drawing/2014/main" id="{2C1D4D64-1510-1054-FD35-063FE656186D}"/>
              </a:ext>
            </a:extLst>
          </p:cNvPr>
          <p:cNvPicPr>
            <a:picLocks noChangeAspect="1"/>
          </p:cNvPicPr>
          <p:nvPr/>
        </p:nvPicPr>
        <p:blipFill>
          <a:blip r:embed="rId9"/>
          <a:stretch>
            <a:fillRect/>
          </a:stretch>
        </p:blipFill>
        <p:spPr>
          <a:xfrm>
            <a:off x="2432860" y="5853691"/>
            <a:ext cx="5890770" cy="876376"/>
          </a:xfrm>
          <a:prstGeom prst="rect">
            <a:avLst/>
          </a:prstGeom>
        </p:spPr>
      </p:pic>
    </p:spTree>
    <p:extLst>
      <p:ext uri="{BB962C8B-B14F-4D97-AF65-F5344CB8AC3E}">
        <p14:creationId xmlns:p14="http://schemas.microsoft.com/office/powerpoint/2010/main" val="6337176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382407" y="168228"/>
            <a:ext cx="5267211" cy="461665"/>
          </a:xfrm>
          <a:prstGeom prst="rect">
            <a:avLst/>
          </a:prstGeom>
        </p:spPr>
        <p:txBody>
          <a:bodyPr wrap="none">
            <a:spAutoFit/>
          </a:bodyPr>
          <a:lstStyle/>
          <a:p>
            <a:r>
              <a:rPr lang="en-US" sz="2400" b="1" u="sng">
                <a:solidFill>
                  <a:srgbClr val="7030A0"/>
                </a:solidFill>
              </a:rPr>
              <a:t>sklearn: manual hyperparameter tuning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235975" y="1111099"/>
            <a:ext cx="11191551" cy="3046988"/>
          </a:xfrm>
          <a:prstGeom prst="rect">
            <a:avLst/>
          </a:prstGeom>
          <a:noFill/>
        </p:spPr>
        <p:txBody>
          <a:bodyPr wrap="square" rtlCol="0">
            <a:spAutoFit/>
          </a:bodyPr>
          <a:lstStyle/>
          <a:p>
            <a:r>
              <a:rPr lang="en-US" sz="1600"/>
              <a:t>Models have a bunch of parameters that we can tune to optimize output, whether it be clustering, regression or classification.  This is called Hyper Parameter Tuning.  We can do this manually in Python via a bunch of for loops.  Just say something like:</a:t>
            </a:r>
          </a:p>
          <a:p>
            <a:endParaRPr lang="en-US" sz="1600"/>
          </a:p>
          <a:p>
            <a:r>
              <a:rPr lang="en-US" sz="1600"/>
              <a:t>for parameter1 in set1:</a:t>
            </a:r>
          </a:p>
          <a:p>
            <a:r>
              <a:rPr lang="en-US" sz="1600"/>
              <a:t>     for parameter2 in set2:</a:t>
            </a:r>
          </a:p>
          <a:p>
            <a:r>
              <a:rPr lang="en-US" sz="1600"/>
              <a:t>          for parameter3 in set3:</a:t>
            </a:r>
          </a:p>
          <a:p>
            <a:r>
              <a:rPr lang="en-US" sz="1600"/>
              <a:t>               model = SVC(parameter1, parameter2, parameter3)</a:t>
            </a:r>
          </a:p>
          <a:p>
            <a:r>
              <a:rPr lang="en-US" sz="1600"/>
              <a:t>               model.fit(X_train, y_train)</a:t>
            </a:r>
          </a:p>
          <a:p>
            <a:r>
              <a:rPr lang="en-US" sz="1600"/>
              <a:t>                  etc.</a:t>
            </a:r>
          </a:p>
          <a:p>
            <a:endParaRPr lang="en-US" sz="1600"/>
          </a:p>
          <a:p>
            <a:r>
              <a:rPr lang="en-US" sz="1600"/>
              <a:t>But sklearn has a built-in way to do this that avoids all the for loops – and there could be </a:t>
            </a:r>
            <a:r>
              <a:rPr lang="en-US" sz="1600" i="1"/>
              <a:t>a lot</a:t>
            </a:r>
            <a:r>
              <a:rPr lang="en-US" sz="1600"/>
              <a:t>.  It’s called </a:t>
            </a:r>
            <a:r>
              <a:rPr lang="en-US" sz="1600" b="1"/>
              <a:t>GridSearchCV</a:t>
            </a:r>
            <a:r>
              <a:rPr lang="en-US" sz="1600"/>
              <a:t> (CV stands for cross validation):</a:t>
            </a:r>
          </a:p>
        </p:txBody>
      </p:sp>
      <p:sp>
        <p:nvSpPr>
          <p:cNvPr id="2" name="TextBox 1">
            <a:extLst>
              <a:ext uri="{FF2B5EF4-FFF2-40B4-BE49-F238E27FC236}">
                <a16:creationId xmlns:a16="http://schemas.microsoft.com/office/drawing/2014/main" id="{6A8A8668-50D4-D885-9B9A-0DC637F2860D}"/>
              </a:ext>
            </a:extLst>
          </p:cNvPr>
          <p:cNvSpPr txBox="1"/>
          <p:nvPr/>
        </p:nvSpPr>
        <p:spPr>
          <a:xfrm>
            <a:off x="347944" y="4461074"/>
            <a:ext cx="3667430" cy="1815882"/>
          </a:xfrm>
          <a:prstGeom prst="rect">
            <a:avLst/>
          </a:prstGeom>
          <a:noFill/>
          <a:ln w="19050">
            <a:solidFill>
              <a:srgbClr val="0066FF"/>
            </a:solidFill>
          </a:ln>
        </p:spPr>
        <p:txBody>
          <a:bodyPr wrap="square" rtlCol="0">
            <a:spAutoFit/>
          </a:bodyPr>
          <a:lstStyle/>
          <a:p>
            <a:r>
              <a:rPr lang="en-US" sz="1600"/>
              <a:t>Note, some people say that trying Gradient Descent with GridSearchCV doesn’t work so well because accuracies aren’t smooth functions of the parameters.  Others say it does work okay.  So hmmm.  Mayybe it’s best to do a Bisection Method kind of search.</a:t>
            </a:r>
          </a:p>
        </p:txBody>
      </p:sp>
    </p:spTree>
    <p:extLst>
      <p:ext uri="{BB962C8B-B14F-4D97-AF65-F5344CB8AC3E}">
        <p14:creationId xmlns:p14="http://schemas.microsoft.com/office/powerpoint/2010/main" val="37202464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3009606" cy="461665"/>
          </a:xfrm>
          <a:prstGeom prst="rect">
            <a:avLst/>
          </a:prstGeom>
        </p:spPr>
        <p:txBody>
          <a:bodyPr wrap="none">
            <a:spAutoFit/>
          </a:bodyPr>
          <a:lstStyle/>
          <a:p>
            <a:r>
              <a:rPr lang="en-US" sz="2400" b="1" u="sng">
                <a:solidFill>
                  <a:srgbClr val="7030A0"/>
                </a:solidFill>
              </a:rPr>
              <a:t>sklearn: GridSearchCV</a:t>
            </a:r>
          </a:p>
        </p:txBody>
      </p:sp>
      <p:sp>
        <p:nvSpPr>
          <p:cNvPr id="6" name="TextBox 5">
            <a:extLst>
              <a:ext uri="{FF2B5EF4-FFF2-40B4-BE49-F238E27FC236}">
                <a16:creationId xmlns:a16="http://schemas.microsoft.com/office/drawing/2014/main" id="{187ACF82-40CF-F771-41BE-6627591CA177}"/>
              </a:ext>
            </a:extLst>
          </p:cNvPr>
          <p:cNvSpPr txBox="1"/>
          <p:nvPr/>
        </p:nvSpPr>
        <p:spPr>
          <a:xfrm>
            <a:off x="226142" y="1513085"/>
            <a:ext cx="2182214" cy="338554"/>
          </a:xfrm>
          <a:prstGeom prst="rect">
            <a:avLst/>
          </a:prstGeom>
          <a:noFill/>
        </p:spPr>
        <p:txBody>
          <a:bodyPr wrap="square" rtlCol="0">
            <a:spAutoFit/>
          </a:bodyPr>
          <a:lstStyle/>
          <a:p>
            <a:r>
              <a:rPr lang="en-US" sz="1600"/>
              <a:t>models = GridSearchCV</a:t>
            </a:r>
          </a:p>
        </p:txBody>
      </p:sp>
      <p:sp>
        <p:nvSpPr>
          <p:cNvPr id="7" name="TextBox 6">
            <a:extLst>
              <a:ext uri="{FF2B5EF4-FFF2-40B4-BE49-F238E27FC236}">
                <a16:creationId xmlns:a16="http://schemas.microsoft.com/office/drawing/2014/main" id="{E1AE579B-7659-F27A-4EFB-C8CABD796A7A}"/>
              </a:ext>
            </a:extLst>
          </p:cNvPr>
          <p:cNvSpPr txBox="1"/>
          <p:nvPr/>
        </p:nvSpPr>
        <p:spPr>
          <a:xfrm>
            <a:off x="5900574" y="1462788"/>
            <a:ext cx="5986625" cy="954107"/>
          </a:xfrm>
          <a:prstGeom prst="rect">
            <a:avLst/>
          </a:prstGeom>
          <a:noFill/>
        </p:spPr>
        <p:txBody>
          <a:bodyPr wrap="square" rtlCol="0">
            <a:spAutoFit/>
          </a:bodyPr>
          <a:lstStyle/>
          <a:p>
            <a:r>
              <a:rPr lang="en-US" sz="1400"/>
              <a:t>model would be something like on foregoing pages, w/o the stuff that would go in param_grid.  Something like SVC(), Gaussian NB(), DecisionTreeClassifier().  If there are any arguments in the () that you would like held constant, then can put them there.</a:t>
            </a:r>
          </a:p>
        </p:txBody>
      </p:sp>
      <p:sp>
        <p:nvSpPr>
          <p:cNvPr id="8" name="TextBox 7">
            <a:extLst>
              <a:ext uri="{FF2B5EF4-FFF2-40B4-BE49-F238E27FC236}">
                <a16:creationId xmlns:a16="http://schemas.microsoft.com/office/drawing/2014/main" id="{68EE6BFA-06BB-8996-1263-DE2A4B1C72AB}"/>
              </a:ext>
            </a:extLst>
          </p:cNvPr>
          <p:cNvSpPr txBox="1"/>
          <p:nvPr/>
        </p:nvSpPr>
        <p:spPr>
          <a:xfrm>
            <a:off x="6647979" y="2496303"/>
            <a:ext cx="5046565" cy="738664"/>
          </a:xfrm>
          <a:prstGeom prst="rect">
            <a:avLst/>
          </a:prstGeom>
          <a:noFill/>
        </p:spPr>
        <p:txBody>
          <a:bodyPr wrap="square">
            <a:spAutoFit/>
          </a:bodyPr>
          <a:lstStyle/>
          <a:p>
            <a:r>
              <a:rPr lang="en-US" sz="1400"/>
              <a:t>contains set of parameters in the model() that GridSearch will run through to see which has the highest score.  For instance, if doing SVC, then maybe have:</a:t>
            </a:r>
          </a:p>
        </p:txBody>
      </p:sp>
      <p:sp>
        <p:nvSpPr>
          <p:cNvPr id="9" name="TextBox 8">
            <a:extLst>
              <a:ext uri="{FF2B5EF4-FFF2-40B4-BE49-F238E27FC236}">
                <a16:creationId xmlns:a16="http://schemas.microsoft.com/office/drawing/2014/main" id="{98B58020-2767-5214-4BC0-90085F43E97F}"/>
              </a:ext>
            </a:extLst>
          </p:cNvPr>
          <p:cNvSpPr txBox="1"/>
          <p:nvPr/>
        </p:nvSpPr>
        <p:spPr>
          <a:xfrm>
            <a:off x="4989252" y="4261885"/>
            <a:ext cx="6986437" cy="523220"/>
          </a:xfrm>
          <a:prstGeom prst="rect">
            <a:avLst/>
          </a:prstGeom>
          <a:noFill/>
        </p:spPr>
        <p:txBody>
          <a:bodyPr wrap="square">
            <a:spAutoFit/>
          </a:bodyPr>
          <a:lstStyle/>
          <a:p>
            <a:r>
              <a:rPr lang="en-US" sz="1400"/>
              <a:t>where n refers to n-fold cross validation.  Looks like GridSearchCV automatically shuffles data before splitting into folds.  Even still, we can alternatively set this to a kf = Kfold(…) object.</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BBE6F7B3-9DEC-D29F-D523-077D6619221D}"/>
                  </a:ext>
                </a:extLst>
              </p14:cNvPr>
              <p14:cNvContentPartPr/>
              <p14:nvPr/>
            </p14:nvContentPartPr>
            <p14:xfrm flipV="1">
              <a:off x="4235814" y="1674085"/>
              <a:ext cx="1454593" cy="45719"/>
            </p14:xfrm>
          </p:contentPart>
        </mc:Choice>
        <mc:Fallback xmlns="">
          <p:pic>
            <p:nvPicPr>
              <p:cNvPr id="11" name="Ink 10">
                <a:extLst>
                  <a:ext uri="{FF2B5EF4-FFF2-40B4-BE49-F238E27FC236}">
                    <a16:creationId xmlns:a16="http://schemas.microsoft.com/office/drawing/2014/main" id="{BBE6F7B3-9DEC-D29F-D523-077D6619221D}"/>
                  </a:ext>
                </a:extLst>
              </p:cNvPr>
              <p:cNvPicPr/>
              <p:nvPr/>
            </p:nvPicPr>
            <p:blipFill>
              <a:blip r:embed="rId4"/>
              <a:stretch>
                <a:fillRect/>
              </a:stretch>
            </p:blipFill>
            <p:spPr>
              <a:xfrm flipV="1">
                <a:off x="4226815" y="1665085"/>
                <a:ext cx="1472231" cy="63359"/>
              </a:xfrm>
              <a:prstGeom prst="rect">
                <a:avLst/>
              </a:prstGeom>
            </p:spPr>
          </p:pic>
        </mc:Fallback>
      </mc:AlternateContent>
      <p:sp>
        <p:nvSpPr>
          <p:cNvPr id="12" name="TextBox 11">
            <a:extLst>
              <a:ext uri="{FF2B5EF4-FFF2-40B4-BE49-F238E27FC236}">
                <a16:creationId xmlns:a16="http://schemas.microsoft.com/office/drawing/2014/main" id="{D88F6BF0-3F17-E7F2-5598-F90458FE936F}"/>
              </a:ext>
            </a:extLst>
          </p:cNvPr>
          <p:cNvSpPr txBox="1"/>
          <p:nvPr/>
        </p:nvSpPr>
        <p:spPr>
          <a:xfrm>
            <a:off x="4411051" y="5510578"/>
            <a:ext cx="6293547" cy="307777"/>
          </a:xfrm>
          <a:prstGeom prst="rect">
            <a:avLst/>
          </a:prstGeom>
          <a:noFill/>
        </p:spPr>
        <p:txBody>
          <a:bodyPr wrap="square">
            <a:spAutoFit/>
          </a:bodyPr>
          <a:lstStyle/>
          <a:p>
            <a:r>
              <a:rPr lang="en-US" sz="1400"/>
              <a:t>2,0 depending on if you want it to output all the scores while it’s running, or not.  </a:t>
            </a:r>
          </a:p>
        </p:txBody>
      </p:sp>
      <mc:AlternateContent xmlns:mc="http://schemas.openxmlformats.org/markup-compatibility/2006" xmlns:p14="http://schemas.microsoft.com/office/powerpoint/2010/main">
        <mc:Choice Requires="p14">
          <p:contentPart p14:bwMode="auto" r:id="rId5">
            <p14:nvContentPartPr>
              <p14:cNvPr id="13" name="Ink 12">
                <a:extLst>
                  <a:ext uri="{FF2B5EF4-FFF2-40B4-BE49-F238E27FC236}">
                    <a16:creationId xmlns:a16="http://schemas.microsoft.com/office/drawing/2014/main" id="{654BECBD-5423-9EF6-EEDB-29A795F37DF5}"/>
                  </a:ext>
                </a:extLst>
              </p14:cNvPr>
              <p14:cNvContentPartPr/>
              <p14:nvPr/>
            </p14:nvContentPartPr>
            <p14:xfrm>
              <a:off x="3646149" y="4369309"/>
              <a:ext cx="1198440" cy="99720"/>
            </p14:xfrm>
          </p:contentPart>
        </mc:Choice>
        <mc:Fallback xmlns="">
          <p:pic>
            <p:nvPicPr>
              <p:cNvPr id="13" name="Ink 12">
                <a:extLst>
                  <a:ext uri="{FF2B5EF4-FFF2-40B4-BE49-F238E27FC236}">
                    <a16:creationId xmlns:a16="http://schemas.microsoft.com/office/drawing/2014/main" id="{654BECBD-5423-9EF6-EEDB-29A795F37DF5}"/>
                  </a:ext>
                </a:extLst>
              </p:cNvPr>
              <p:cNvPicPr/>
              <p:nvPr/>
            </p:nvPicPr>
            <p:blipFill>
              <a:blip r:embed="rId6"/>
              <a:stretch>
                <a:fillRect/>
              </a:stretch>
            </p:blipFill>
            <p:spPr>
              <a:xfrm>
                <a:off x="3637149" y="4360309"/>
                <a:ext cx="1216080" cy="117360"/>
              </a:xfrm>
              <a:prstGeom prst="rect">
                <a:avLst/>
              </a:prstGeom>
            </p:spPr>
          </p:pic>
        </mc:Fallback>
      </mc:AlternateContent>
      <p:sp>
        <p:nvSpPr>
          <p:cNvPr id="14" name="TextBox 13">
            <a:extLst>
              <a:ext uri="{FF2B5EF4-FFF2-40B4-BE49-F238E27FC236}">
                <a16:creationId xmlns:a16="http://schemas.microsoft.com/office/drawing/2014/main" id="{FA4AD0B5-93DE-AE94-010B-11EA8C6FA5E9}"/>
              </a:ext>
            </a:extLst>
          </p:cNvPr>
          <p:cNvSpPr txBox="1"/>
          <p:nvPr/>
        </p:nvSpPr>
        <p:spPr>
          <a:xfrm>
            <a:off x="5063231" y="4873456"/>
            <a:ext cx="6689368" cy="523220"/>
          </a:xfrm>
          <a:prstGeom prst="rect">
            <a:avLst/>
          </a:prstGeom>
          <a:noFill/>
        </p:spPr>
        <p:txBody>
          <a:bodyPr wrap="square">
            <a:spAutoFit/>
          </a:bodyPr>
          <a:lstStyle/>
          <a:p>
            <a:r>
              <a:rPr lang="en-US" sz="1400"/>
              <a:t>I think “accuracy” method is the default.  I presume this is the accuracy score of the confusion matrix.  Or can do “roc_auc”. Can also do “r2” for regression. </a:t>
            </a:r>
          </a:p>
        </p:txBody>
      </p:sp>
      <mc:AlternateContent xmlns:mc="http://schemas.openxmlformats.org/markup-compatibility/2006" xmlns:p14="http://schemas.microsoft.com/office/powerpoint/2010/main">
        <mc:Choice Requires="p14">
          <p:contentPart p14:bwMode="auto" r:id="rId7">
            <p14:nvContentPartPr>
              <p14:cNvPr id="15" name="Ink 14">
                <a:extLst>
                  <a:ext uri="{FF2B5EF4-FFF2-40B4-BE49-F238E27FC236}">
                    <a16:creationId xmlns:a16="http://schemas.microsoft.com/office/drawing/2014/main" id="{D3717E3E-0720-6C72-0686-D783F24333C6}"/>
                  </a:ext>
                </a:extLst>
              </p14:cNvPr>
              <p14:cNvContentPartPr/>
              <p14:nvPr/>
            </p14:nvContentPartPr>
            <p14:xfrm>
              <a:off x="4332071" y="5027344"/>
              <a:ext cx="480960" cy="41040"/>
            </p14:xfrm>
          </p:contentPart>
        </mc:Choice>
        <mc:Fallback xmlns="">
          <p:pic>
            <p:nvPicPr>
              <p:cNvPr id="15" name="Ink 14">
                <a:extLst>
                  <a:ext uri="{FF2B5EF4-FFF2-40B4-BE49-F238E27FC236}">
                    <a16:creationId xmlns:a16="http://schemas.microsoft.com/office/drawing/2014/main" id="{D3717E3E-0720-6C72-0686-D783F24333C6}"/>
                  </a:ext>
                </a:extLst>
              </p:cNvPr>
              <p:cNvPicPr/>
              <p:nvPr/>
            </p:nvPicPr>
            <p:blipFill>
              <a:blip r:embed="rId8"/>
              <a:stretch>
                <a:fillRect/>
              </a:stretch>
            </p:blipFill>
            <p:spPr>
              <a:xfrm>
                <a:off x="4323071" y="5018344"/>
                <a:ext cx="49860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6" name="Ink 15">
                <a:extLst>
                  <a:ext uri="{FF2B5EF4-FFF2-40B4-BE49-F238E27FC236}">
                    <a16:creationId xmlns:a16="http://schemas.microsoft.com/office/drawing/2014/main" id="{E6A3287B-AB7E-311B-B60F-4DA904F249F5}"/>
                  </a:ext>
                </a:extLst>
              </p14:cNvPr>
              <p14:cNvContentPartPr/>
              <p14:nvPr/>
            </p14:nvContentPartPr>
            <p14:xfrm>
              <a:off x="3711741" y="5666839"/>
              <a:ext cx="480960" cy="41040"/>
            </p14:xfrm>
          </p:contentPart>
        </mc:Choice>
        <mc:Fallback xmlns="">
          <p:pic>
            <p:nvPicPr>
              <p:cNvPr id="16" name="Ink 15">
                <a:extLst>
                  <a:ext uri="{FF2B5EF4-FFF2-40B4-BE49-F238E27FC236}">
                    <a16:creationId xmlns:a16="http://schemas.microsoft.com/office/drawing/2014/main" id="{E6A3287B-AB7E-311B-B60F-4DA904F249F5}"/>
                  </a:ext>
                </a:extLst>
              </p:cNvPr>
              <p:cNvPicPr/>
              <p:nvPr/>
            </p:nvPicPr>
            <p:blipFill>
              <a:blip r:embed="rId8"/>
              <a:stretch>
                <a:fillRect/>
              </a:stretch>
            </p:blipFill>
            <p:spPr>
              <a:xfrm>
                <a:off x="3702741" y="5657839"/>
                <a:ext cx="49860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7" name="Ink 16">
                <a:extLst>
                  <a:ext uri="{FF2B5EF4-FFF2-40B4-BE49-F238E27FC236}">
                    <a16:creationId xmlns:a16="http://schemas.microsoft.com/office/drawing/2014/main" id="{16D950FE-9429-4E64-F1C7-9741504ED9A1}"/>
                  </a:ext>
                </a:extLst>
              </p14:cNvPr>
              <p14:cNvContentPartPr/>
              <p14:nvPr/>
            </p14:nvContentPartPr>
            <p14:xfrm>
              <a:off x="5901441" y="2782267"/>
              <a:ext cx="490680" cy="40320"/>
            </p14:xfrm>
          </p:contentPart>
        </mc:Choice>
        <mc:Fallback xmlns="">
          <p:pic>
            <p:nvPicPr>
              <p:cNvPr id="17" name="Ink 16">
                <a:extLst>
                  <a:ext uri="{FF2B5EF4-FFF2-40B4-BE49-F238E27FC236}">
                    <a16:creationId xmlns:a16="http://schemas.microsoft.com/office/drawing/2014/main" id="{16D950FE-9429-4E64-F1C7-9741504ED9A1}"/>
                  </a:ext>
                </a:extLst>
              </p:cNvPr>
              <p:cNvPicPr/>
              <p:nvPr/>
            </p:nvPicPr>
            <p:blipFill>
              <a:blip r:embed="rId11"/>
              <a:stretch>
                <a:fillRect/>
              </a:stretch>
            </p:blipFill>
            <p:spPr>
              <a:xfrm>
                <a:off x="5892441" y="2773267"/>
                <a:ext cx="508320" cy="57960"/>
              </a:xfrm>
              <a:prstGeom prst="rect">
                <a:avLst/>
              </a:prstGeom>
            </p:spPr>
          </p:pic>
        </mc:Fallback>
      </mc:AlternateContent>
      <p:sp>
        <p:nvSpPr>
          <p:cNvPr id="18" name="TextBox 17">
            <a:extLst>
              <a:ext uri="{FF2B5EF4-FFF2-40B4-BE49-F238E27FC236}">
                <a16:creationId xmlns:a16="http://schemas.microsoft.com/office/drawing/2014/main" id="{F0E3F24A-5060-7187-FDCC-40845E3455B4}"/>
              </a:ext>
            </a:extLst>
          </p:cNvPr>
          <p:cNvSpPr txBox="1"/>
          <p:nvPr/>
        </p:nvSpPr>
        <p:spPr>
          <a:xfrm>
            <a:off x="207025" y="1006195"/>
            <a:ext cx="5063613" cy="338554"/>
          </a:xfrm>
          <a:prstGeom prst="rect">
            <a:avLst/>
          </a:prstGeom>
          <a:noFill/>
        </p:spPr>
        <p:txBody>
          <a:bodyPr wrap="square" rtlCol="0">
            <a:spAutoFit/>
          </a:bodyPr>
          <a:lstStyle/>
          <a:p>
            <a:r>
              <a:rPr lang="en-US" sz="1600"/>
              <a:t>from </a:t>
            </a:r>
            <a:r>
              <a:rPr lang="en-US" sz="1600" b="1"/>
              <a:t>sklearn.model_selection </a:t>
            </a:r>
            <a:r>
              <a:rPr lang="en-US" sz="1600"/>
              <a:t>import </a:t>
            </a:r>
            <a:r>
              <a:rPr lang="en-US" sz="1600" b="1"/>
              <a:t>GridSearchCV</a:t>
            </a:r>
          </a:p>
        </p:txBody>
      </p:sp>
      <p:sp>
        <p:nvSpPr>
          <p:cNvPr id="20" name="TextBox 19">
            <a:extLst>
              <a:ext uri="{FF2B5EF4-FFF2-40B4-BE49-F238E27FC236}">
                <a16:creationId xmlns:a16="http://schemas.microsoft.com/office/drawing/2014/main" id="{180840BB-68E4-680F-FFF7-4EFB69512E25}"/>
              </a:ext>
            </a:extLst>
          </p:cNvPr>
          <p:cNvSpPr txBox="1"/>
          <p:nvPr/>
        </p:nvSpPr>
        <p:spPr>
          <a:xfrm>
            <a:off x="2310900" y="2603174"/>
            <a:ext cx="3578301" cy="338554"/>
          </a:xfrm>
          <a:prstGeom prst="rect">
            <a:avLst/>
          </a:prstGeom>
          <a:noFill/>
        </p:spPr>
        <p:txBody>
          <a:bodyPr wrap="square">
            <a:spAutoFit/>
          </a:bodyPr>
          <a:lstStyle/>
          <a:p>
            <a:r>
              <a:rPr lang="en-US" sz="1600"/>
              <a:t>param_grid = parameter grid dictionary</a:t>
            </a:r>
          </a:p>
        </p:txBody>
      </p:sp>
      <p:sp>
        <p:nvSpPr>
          <p:cNvPr id="22" name="TextBox 21">
            <a:extLst>
              <a:ext uri="{FF2B5EF4-FFF2-40B4-BE49-F238E27FC236}">
                <a16:creationId xmlns:a16="http://schemas.microsoft.com/office/drawing/2014/main" id="{243830E7-CA6C-8CD5-A51A-115638B4A1F2}"/>
              </a:ext>
            </a:extLst>
          </p:cNvPr>
          <p:cNvSpPr txBox="1"/>
          <p:nvPr/>
        </p:nvSpPr>
        <p:spPr>
          <a:xfrm>
            <a:off x="2317058" y="4238162"/>
            <a:ext cx="1184428" cy="338554"/>
          </a:xfrm>
          <a:prstGeom prst="rect">
            <a:avLst/>
          </a:prstGeom>
          <a:noFill/>
        </p:spPr>
        <p:txBody>
          <a:bodyPr wrap="square">
            <a:spAutoFit/>
          </a:bodyPr>
          <a:lstStyle/>
          <a:p>
            <a:r>
              <a:rPr lang="en-US" sz="1600"/>
              <a:t>cv = n or kf </a:t>
            </a:r>
          </a:p>
        </p:txBody>
      </p:sp>
      <p:sp>
        <p:nvSpPr>
          <p:cNvPr id="26" name="TextBox 25">
            <a:extLst>
              <a:ext uri="{FF2B5EF4-FFF2-40B4-BE49-F238E27FC236}">
                <a16:creationId xmlns:a16="http://schemas.microsoft.com/office/drawing/2014/main" id="{50E5A1C8-E575-3FE4-F965-672762DB8A63}"/>
              </a:ext>
            </a:extLst>
          </p:cNvPr>
          <p:cNvSpPr txBox="1"/>
          <p:nvPr/>
        </p:nvSpPr>
        <p:spPr>
          <a:xfrm>
            <a:off x="2317058" y="4892410"/>
            <a:ext cx="1967639" cy="338554"/>
          </a:xfrm>
          <a:prstGeom prst="rect">
            <a:avLst/>
          </a:prstGeom>
          <a:noFill/>
        </p:spPr>
        <p:txBody>
          <a:bodyPr wrap="square">
            <a:spAutoFit/>
          </a:bodyPr>
          <a:lstStyle/>
          <a:p>
            <a:r>
              <a:rPr lang="en-US" sz="1600"/>
              <a:t>scoring = “method” </a:t>
            </a:r>
          </a:p>
        </p:txBody>
      </p:sp>
      <p:sp>
        <p:nvSpPr>
          <p:cNvPr id="28" name="TextBox 27">
            <a:extLst>
              <a:ext uri="{FF2B5EF4-FFF2-40B4-BE49-F238E27FC236}">
                <a16:creationId xmlns:a16="http://schemas.microsoft.com/office/drawing/2014/main" id="{73C6700D-2524-322B-0729-AF3B42C81F1C}"/>
              </a:ext>
            </a:extLst>
          </p:cNvPr>
          <p:cNvSpPr txBox="1"/>
          <p:nvPr/>
        </p:nvSpPr>
        <p:spPr>
          <a:xfrm>
            <a:off x="2317058" y="5468843"/>
            <a:ext cx="1454593" cy="338554"/>
          </a:xfrm>
          <a:prstGeom prst="rect">
            <a:avLst/>
          </a:prstGeom>
          <a:noFill/>
        </p:spPr>
        <p:txBody>
          <a:bodyPr wrap="square">
            <a:spAutoFit/>
          </a:bodyPr>
          <a:lstStyle/>
          <a:p>
            <a:r>
              <a:rPr lang="en-US" sz="1600"/>
              <a:t>verbose = #, </a:t>
            </a:r>
          </a:p>
        </p:txBody>
      </p:sp>
      <p:sp>
        <p:nvSpPr>
          <p:cNvPr id="30" name="TextBox 29">
            <a:extLst>
              <a:ext uri="{FF2B5EF4-FFF2-40B4-BE49-F238E27FC236}">
                <a16:creationId xmlns:a16="http://schemas.microsoft.com/office/drawing/2014/main" id="{28767718-7721-E279-E9A1-D903BC4E79DF}"/>
              </a:ext>
            </a:extLst>
          </p:cNvPr>
          <p:cNvSpPr txBox="1"/>
          <p:nvPr/>
        </p:nvSpPr>
        <p:spPr>
          <a:xfrm>
            <a:off x="2331562" y="1504808"/>
            <a:ext cx="1967639" cy="338554"/>
          </a:xfrm>
          <a:prstGeom prst="rect">
            <a:avLst/>
          </a:prstGeom>
          <a:noFill/>
        </p:spPr>
        <p:txBody>
          <a:bodyPr wrap="square">
            <a:spAutoFit/>
          </a:bodyPr>
          <a:lstStyle/>
          <a:p>
            <a:r>
              <a:rPr lang="en-US" sz="1600"/>
              <a:t>estimator = model, </a:t>
            </a:r>
          </a:p>
        </p:txBody>
      </p:sp>
      <p:sp>
        <p:nvSpPr>
          <p:cNvPr id="31" name="TextBox 30">
            <a:extLst>
              <a:ext uri="{FF2B5EF4-FFF2-40B4-BE49-F238E27FC236}">
                <a16:creationId xmlns:a16="http://schemas.microsoft.com/office/drawing/2014/main" id="{5D7FC86F-CEAE-A0FF-6F74-0F11AA343F55}"/>
              </a:ext>
            </a:extLst>
          </p:cNvPr>
          <p:cNvSpPr txBox="1"/>
          <p:nvPr/>
        </p:nvSpPr>
        <p:spPr>
          <a:xfrm flipH="1">
            <a:off x="2215310" y="1490341"/>
            <a:ext cx="236349" cy="369332"/>
          </a:xfrm>
          <a:prstGeom prst="rect">
            <a:avLst/>
          </a:prstGeom>
          <a:noFill/>
        </p:spPr>
        <p:txBody>
          <a:bodyPr wrap="square" rtlCol="0">
            <a:spAutoFit/>
          </a:bodyPr>
          <a:lstStyle/>
          <a:p>
            <a:r>
              <a:rPr lang="en-US"/>
              <a:t>(</a:t>
            </a:r>
          </a:p>
        </p:txBody>
      </p:sp>
      <p:sp>
        <p:nvSpPr>
          <p:cNvPr id="33" name="TextBox 32">
            <a:extLst>
              <a:ext uri="{FF2B5EF4-FFF2-40B4-BE49-F238E27FC236}">
                <a16:creationId xmlns:a16="http://schemas.microsoft.com/office/drawing/2014/main" id="{5F6BDE45-83F3-E84B-B548-877E0D524F6C}"/>
              </a:ext>
            </a:extLst>
          </p:cNvPr>
          <p:cNvSpPr txBox="1"/>
          <p:nvPr/>
        </p:nvSpPr>
        <p:spPr>
          <a:xfrm>
            <a:off x="2273553" y="6313559"/>
            <a:ext cx="393290" cy="369332"/>
          </a:xfrm>
          <a:prstGeom prst="rect">
            <a:avLst/>
          </a:prstGeom>
          <a:noFill/>
        </p:spPr>
        <p:txBody>
          <a:bodyPr wrap="square">
            <a:spAutoFit/>
          </a:bodyPr>
          <a:lstStyle/>
          <a:p>
            <a:r>
              <a:rPr lang="en-US"/>
              <a:t>)</a:t>
            </a:r>
          </a:p>
        </p:txBody>
      </p:sp>
      <p:sp>
        <p:nvSpPr>
          <p:cNvPr id="5" name="TextBox 4">
            <a:extLst>
              <a:ext uri="{FF2B5EF4-FFF2-40B4-BE49-F238E27FC236}">
                <a16:creationId xmlns:a16="http://schemas.microsoft.com/office/drawing/2014/main" id="{B3672949-4ED7-9422-1D45-FAEEB4E50EB7}"/>
              </a:ext>
            </a:extLst>
          </p:cNvPr>
          <p:cNvSpPr txBox="1"/>
          <p:nvPr/>
        </p:nvSpPr>
        <p:spPr>
          <a:xfrm>
            <a:off x="6671208" y="3293085"/>
            <a:ext cx="5023336" cy="830997"/>
          </a:xfrm>
          <a:prstGeom prst="rect">
            <a:avLst/>
          </a:prstGeom>
          <a:noFill/>
        </p:spPr>
        <p:txBody>
          <a:bodyPr wrap="square">
            <a:spAutoFit/>
          </a:bodyPr>
          <a:lstStyle/>
          <a:p>
            <a:r>
              <a:rPr lang="en-US" sz="1600"/>
              <a:t>param_grid = {“C”: [a list of C values],</a:t>
            </a:r>
          </a:p>
          <a:p>
            <a:r>
              <a:rPr lang="en-US" sz="1600"/>
              <a:t>	       “gamma”: [a list of gamma values],</a:t>
            </a:r>
          </a:p>
          <a:p>
            <a:r>
              <a:rPr lang="en-US" sz="1600"/>
              <a:t>	       “kernel”: [a list of kernels]}		</a:t>
            </a:r>
          </a:p>
        </p:txBody>
      </p:sp>
      <p:sp>
        <p:nvSpPr>
          <p:cNvPr id="21" name="TextBox 20">
            <a:extLst>
              <a:ext uri="{FF2B5EF4-FFF2-40B4-BE49-F238E27FC236}">
                <a16:creationId xmlns:a16="http://schemas.microsoft.com/office/drawing/2014/main" id="{C7DF5A83-BD0F-B2B6-28B3-CD2F0424A0A4}"/>
              </a:ext>
            </a:extLst>
          </p:cNvPr>
          <p:cNvSpPr txBox="1"/>
          <p:nvPr/>
        </p:nvSpPr>
        <p:spPr>
          <a:xfrm>
            <a:off x="4747782" y="5967954"/>
            <a:ext cx="6103720" cy="738664"/>
          </a:xfrm>
          <a:prstGeom prst="rect">
            <a:avLst/>
          </a:prstGeom>
          <a:noFill/>
        </p:spPr>
        <p:txBody>
          <a:bodyPr wrap="square">
            <a:spAutoFit/>
          </a:bodyPr>
          <a:lstStyle/>
          <a:p>
            <a:r>
              <a:rPr lang="en-US" sz="1400"/>
              <a:t># specifies number of cores you want to use for parallel execution of grid search (all parameter combinations can be run independently of the others).   You can see how many cores you have using the </a:t>
            </a:r>
            <a:r>
              <a:rPr lang="en-US" sz="1400" b="1"/>
              <a:t>os</a:t>
            </a:r>
            <a:r>
              <a:rPr lang="en-US" sz="1400"/>
              <a:t> module in Python.  </a:t>
            </a:r>
          </a:p>
        </p:txBody>
      </p:sp>
      <mc:AlternateContent xmlns:mc="http://schemas.openxmlformats.org/markup-compatibility/2006" xmlns:p14="http://schemas.microsoft.com/office/powerpoint/2010/main">
        <mc:Choice Requires="p14">
          <p:contentPart p14:bwMode="auto" r:id="rId12">
            <p14:nvContentPartPr>
              <p14:cNvPr id="23" name="Ink 22">
                <a:extLst>
                  <a:ext uri="{FF2B5EF4-FFF2-40B4-BE49-F238E27FC236}">
                    <a16:creationId xmlns:a16="http://schemas.microsoft.com/office/drawing/2014/main" id="{4D09E161-DFFA-EDFB-8624-07ACE3913DAE}"/>
                  </a:ext>
                </a:extLst>
              </p14:cNvPr>
              <p14:cNvContentPartPr/>
              <p14:nvPr/>
            </p14:nvContentPartPr>
            <p14:xfrm>
              <a:off x="3568012" y="6076798"/>
              <a:ext cx="1041840" cy="52200"/>
            </p14:xfrm>
          </p:contentPart>
        </mc:Choice>
        <mc:Fallback xmlns="">
          <p:pic>
            <p:nvPicPr>
              <p:cNvPr id="23" name="Ink 22">
                <a:extLst>
                  <a:ext uri="{FF2B5EF4-FFF2-40B4-BE49-F238E27FC236}">
                    <a16:creationId xmlns:a16="http://schemas.microsoft.com/office/drawing/2014/main" id="{4D09E161-DFFA-EDFB-8624-07ACE3913DAE}"/>
                  </a:ext>
                </a:extLst>
              </p:cNvPr>
              <p:cNvPicPr/>
              <p:nvPr/>
            </p:nvPicPr>
            <p:blipFill>
              <a:blip r:embed="rId13"/>
              <a:stretch>
                <a:fillRect/>
              </a:stretch>
            </p:blipFill>
            <p:spPr>
              <a:xfrm>
                <a:off x="3559012" y="6067798"/>
                <a:ext cx="1059480" cy="69840"/>
              </a:xfrm>
              <a:prstGeom prst="rect">
                <a:avLst/>
              </a:prstGeom>
            </p:spPr>
          </p:pic>
        </mc:Fallback>
      </mc:AlternateContent>
      <p:sp>
        <p:nvSpPr>
          <p:cNvPr id="24" name="TextBox 23">
            <a:extLst>
              <a:ext uri="{FF2B5EF4-FFF2-40B4-BE49-F238E27FC236}">
                <a16:creationId xmlns:a16="http://schemas.microsoft.com/office/drawing/2014/main" id="{4FD346DD-C04F-AC69-99E4-CB2FF2D50CB5}"/>
              </a:ext>
            </a:extLst>
          </p:cNvPr>
          <p:cNvSpPr txBox="1"/>
          <p:nvPr/>
        </p:nvSpPr>
        <p:spPr>
          <a:xfrm>
            <a:off x="2318277" y="5960937"/>
            <a:ext cx="1249735" cy="338554"/>
          </a:xfrm>
          <a:prstGeom prst="rect">
            <a:avLst/>
          </a:prstGeom>
          <a:noFill/>
        </p:spPr>
        <p:txBody>
          <a:bodyPr wrap="square">
            <a:spAutoFit/>
          </a:bodyPr>
          <a:lstStyle/>
          <a:p>
            <a:r>
              <a:rPr lang="en-US" sz="1600"/>
              <a:t>n_jobs = # </a:t>
            </a:r>
            <a:endParaRPr lang="en-US" sz="1800"/>
          </a:p>
        </p:txBody>
      </p:sp>
    </p:spTree>
    <p:extLst>
      <p:ext uri="{BB962C8B-B14F-4D97-AF65-F5344CB8AC3E}">
        <p14:creationId xmlns:p14="http://schemas.microsoft.com/office/powerpoint/2010/main" val="6665711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990F33-50DC-3E5B-D254-9E742B40BFC4}"/>
              </a:ext>
            </a:extLst>
          </p:cNvPr>
          <p:cNvSpPr txBox="1"/>
          <p:nvPr/>
        </p:nvSpPr>
        <p:spPr>
          <a:xfrm>
            <a:off x="285137" y="1203752"/>
            <a:ext cx="6808860" cy="338554"/>
          </a:xfrm>
          <a:prstGeom prst="rect">
            <a:avLst/>
          </a:prstGeom>
          <a:noFill/>
        </p:spPr>
        <p:txBody>
          <a:bodyPr wrap="square" rtlCol="0">
            <a:spAutoFit/>
          </a:bodyPr>
          <a:lstStyle/>
          <a:p>
            <a:r>
              <a:rPr lang="en-US" sz="1600"/>
              <a:t>Continuing with GridSearchCV, the next lines of code would be:</a:t>
            </a:r>
          </a:p>
        </p:txBody>
      </p:sp>
      <p:sp>
        <p:nvSpPr>
          <p:cNvPr id="7" name="TextBox 6">
            <a:extLst>
              <a:ext uri="{FF2B5EF4-FFF2-40B4-BE49-F238E27FC236}">
                <a16:creationId xmlns:a16="http://schemas.microsoft.com/office/drawing/2014/main" id="{FD09F4EF-1A47-ACD0-486E-34DFD66A97C7}"/>
              </a:ext>
            </a:extLst>
          </p:cNvPr>
          <p:cNvSpPr txBox="1"/>
          <p:nvPr/>
        </p:nvSpPr>
        <p:spPr>
          <a:xfrm>
            <a:off x="285137" y="3458544"/>
            <a:ext cx="2114482" cy="338554"/>
          </a:xfrm>
          <a:prstGeom prst="rect">
            <a:avLst/>
          </a:prstGeom>
          <a:noFill/>
        </p:spPr>
        <p:txBody>
          <a:bodyPr wrap="square" rtlCol="0">
            <a:spAutoFit/>
          </a:bodyPr>
          <a:lstStyle/>
          <a:p>
            <a:r>
              <a:rPr lang="en-US" sz="1600"/>
              <a:t>models.cv_results_</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F264A3F5-B26B-BD5E-9E41-F85E705B226D}"/>
                  </a:ext>
                </a:extLst>
              </p14:cNvPr>
              <p14:cNvContentPartPr/>
              <p14:nvPr/>
            </p14:nvContentPartPr>
            <p14:xfrm>
              <a:off x="2169115" y="3601265"/>
              <a:ext cx="785880" cy="32760"/>
            </p14:xfrm>
          </p:contentPart>
        </mc:Choice>
        <mc:Fallback xmlns="">
          <p:pic>
            <p:nvPicPr>
              <p:cNvPr id="8" name="Ink 7">
                <a:extLst>
                  <a:ext uri="{FF2B5EF4-FFF2-40B4-BE49-F238E27FC236}">
                    <a16:creationId xmlns:a16="http://schemas.microsoft.com/office/drawing/2014/main" id="{F264A3F5-B26B-BD5E-9E41-F85E705B226D}"/>
                  </a:ext>
                </a:extLst>
              </p:cNvPr>
              <p:cNvPicPr/>
              <p:nvPr/>
            </p:nvPicPr>
            <p:blipFill>
              <a:blip r:embed="rId4"/>
              <a:stretch>
                <a:fillRect/>
              </a:stretch>
            </p:blipFill>
            <p:spPr>
              <a:xfrm>
                <a:off x="2160115" y="3592265"/>
                <a:ext cx="803520" cy="50400"/>
              </a:xfrm>
              <a:prstGeom prst="rect">
                <a:avLst/>
              </a:prstGeom>
            </p:spPr>
          </p:pic>
        </mc:Fallback>
      </mc:AlternateContent>
      <p:sp>
        <p:nvSpPr>
          <p:cNvPr id="10" name="TextBox 9">
            <a:extLst>
              <a:ext uri="{FF2B5EF4-FFF2-40B4-BE49-F238E27FC236}">
                <a16:creationId xmlns:a16="http://schemas.microsoft.com/office/drawing/2014/main" id="{E02D54F4-33FE-9211-77C4-B6187D7F3602}"/>
              </a:ext>
            </a:extLst>
          </p:cNvPr>
          <p:cNvSpPr txBox="1"/>
          <p:nvPr/>
        </p:nvSpPr>
        <p:spPr>
          <a:xfrm>
            <a:off x="3193178" y="3439847"/>
            <a:ext cx="7554404" cy="584775"/>
          </a:xfrm>
          <a:prstGeom prst="rect">
            <a:avLst/>
          </a:prstGeom>
          <a:noFill/>
        </p:spPr>
        <p:txBody>
          <a:bodyPr wrap="square" rtlCol="0">
            <a:spAutoFit/>
          </a:bodyPr>
          <a:lstStyle/>
          <a:p>
            <a:r>
              <a:rPr lang="en-US" sz="1600"/>
              <a:t>outputs a dictionary consisting of rows corresponding to parameters values, cv scores, average score, etc.  This best viewed as a pandas.DataFrame.  </a:t>
            </a:r>
          </a:p>
        </p:txBody>
      </p:sp>
      <p:sp>
        <p:nvSpPr>
          <p:cNvPr id="12" name="TextBox 11">
            <a:extLst>
              <a:ext uri="{FF2B5EF4-FFF2-40B4-BE49-F238E27FC236}">
                <a16:creationId xmlns:a16="http://schemas.microsoft.com/office/drawing/2014/main" id="{7416E174-2CCE-F1FC-AF44-6D881B03871C}"/>
              </a:ext>
            </a:extLst>
          </p:cNvPr>
          <p:cNvSpPr txBox="1"/>
          <p:nvPr/>
        </p:nvSpPr>
        <p:spPr>
          <a:xfrm>
            <a:off x="285137" y="1790414"/>
            <a:ext cx="2566217" cy="338554"/>
          </a:xfrm>
          <a:prstGeom prst="rect">
            <a:avLst/>
          </a:prstGeom>
          <a:noFill/>
        </p:spPr>
        <p:txBody>
          <a:bodyPr wrap="square" rtlCol="0">
            <a:spAutoFit/>
          </a:bodyPr>
          <a:lstStyle/>
          <a:p>
            <a:r>
              <a:rPr lang="en-US" sz="1600"/>
              <a:t>models.fit(X_train, y_train)</a:t>
            </a:r>
          </a:p>
        </p:txBody>
      </p:sp>
      <mc:AlternateContent xmlns:mc="http://schemas.openxmlformats.org/markup-compatibility/2006" xmlns:p14="http://schemas.microsoft.com/office/powerpoint/2010/main">
        <mc:Choice Requires="p14">
          <p:contentPart p14:bwMode="auto" r:id="rId5">
            <p14:nvContentPartPr>
              <p14:cNvPr id="14" name="Ink 13">
                <a:extLst>
                  <a:ext uri="{FF2B5EF4-FFF2-40B4-BE49-F238E27FC236}">
                    <a16:creationId xmlns:a16="http://schemas.microsoft.com/office/drawing/2014/main" id="{028DA089-0F85-FB60-F61E-FE7BE2828E1B}"/>
                  </a:ext>
                </a:extLst>
              </p14:cNvPr>
              <p14:cNvContentPartPr/>
              <p14:nvPr/>
            </p14:nvContentPartPr>
            <p14:xfrm>
              <a:off x="3048550" y="1959816"/>
              <a:ext cx="785880" cy="32760"/>
            </p14:xfrm>
          </p:contentPart>
        </mc:Choice>
        <mc:Fallback xmlns="">
          <p:pic>
            <p:nvPicPr>
              <p:cNvPr id="14" name="Ink 13">
                <a:extLst>
                  <a:ext uri="{FF2B5EF4-FFF2-40B4-BE49-F238E27FC236}">
                    <a16:creationId xmlns:a16="http://schemas.microsoft.com/office/drawing/2014/main" id="{028DA089-0F85-FB60-F61E-FE7BE2828E1B}"/>
                  </a:ext>
                </a:extLst>
              </p:cNvPr>
              <p:cNvPicPr/>
              <p:nvPr/>
            </p:nvPicPr>
            <p:blipFill>
              <a:blip r:embed="rId6"/>
              <a:stretch>
                <a:fillRect/>
              </a:stretch>
            </p:blipFill>
            <p:spPr>
              <a:xfrm>
                <a:off x="3039550" y="1950816"/>
                <a:ext cx="803520" cy="50400"/>
              </a:xfrm>
              <a:prstGeom prst="rect">
                <a:avLst/>
              </a:prstGeom>
            </p:spPr>
          </p:pic>
        </mc:Fallback>
      </mc:AlternateContent>
      <p:sp>
        <p:nvSpPr>
          <p:cNvPr id="15" name="TextBox 14">
            <a:extLst>
              <a:ext uri="{FF2B5EF4-FFF2-40B4-BE49-F238E27FC236}">
                <a16:creationId xmlns:a16="http://schemas.microsoft.com/office/drawing/2014/main" id="{9B7B4AC2-E056-6D19-8CBB-221DA7B2CE59}"/>
              </a:ext>
            </a:extLst>
          </p:cNvPr>
          <p:cNvSpPr txBox="1"/>
          <p:nvPr/>
        </p:nvSpPr>
        <p:spPr>
          <a:xfrm>
            <a:off x="4144406" y="1836306"/>
            <a:ext cx="7689003" cy="584775"/>
          </a:xfrm>
          <a:prstGeom prst="rect">
            <a:avLst/>
          </a:prstGeom>
          <a:noFill/>
        </p:spPr>
        <p:txBody>
          <a:bodyPr wrap="square" rtlCol="0">
            <a:spAutoFit/>
          </a:bodyPr>
          <a:lstStyle/>
          <a:p>
            <a:r>
              <a:rPr lang="en-US" sz="1600"/>
              <a:t>Then does the actual fitting with all of those parameters.  I guess X_train, and y_train would be entire dataset if doing cross-fold validation.</a:t>
            </a:r>
          </a:p>
        </p:txBody>
      </p:sp>
      <p:sp>
        <p:nvSpPr>
          <p:cNvPr id="16" name="TextBox 15">
            <a:extLst>
              <a:ext uri="{FF2B5EF4-FFF2-40B4-BE49-F238E27FC236}">
                <a16:creationId xmlns:a16="http://schemas.microsoft.com/office/drawing/2014/main" id="{85CBB741-5300-28F1-334A-3878FD01FF91}"/>
              </a:ext>
            </a:extLst>
          </p:cNvPr>
          <p:cNvSpPr txBox="1"/>
          <p:nvPr/>
        </p:nvSpPr>
        <p:spPr>
          <a:xfrm>
            <a:off x="322342" y="4215041"/>
            <a:ext cx="2114482" cy="338554"/>
          </a:xfrm>
          <a:prstGeom prst="rect">
            <a:avLst/>
          </a:prstGeom>
          <a:noFill/>
        </p:spPr>
        <p:txBody>
          <a:bodyPr wrap="square" rtlCol="0">
            <a:spAutoFit/>
          </a:bodyPr>
          <a:lstStyle/>
          <a:p>
            <a:r>
              <a:rPr lang="en-US" sz="1600"/>
              <a:t>models.best_params_</a:t>
            </a:r>
          </a:p>
        </p:txBody>
      </p:sp>
      <mc:AlternateContent xmlns:mc="http://schemas.openxmlformats.org/markup-compatibility/2006" xmlns:p14="http://schemas.microsoft.com/office/powerpoint/2010/main">
        <mc:Choice Requires="p14">
          <p:contentPart p14:bwMode="auto" r:id="rId7">
            <p14:nvContentPartPr>
              <p14:cNvPr id="20" name="Ink 19">
                <a:extLst>
                  <a:ext uri="{FF2B5EF4-FFF2-40B4-BE49-F238E27FC236}">
                    <a16:creationId xmlns:a16="http://schemas.microsoft.com/office/drawing/2014/main" id="{BAD51AC0-32B8-3489-3764-A02AB1FEA18F}"/>
                  </a:ext>
                </a:extLst>
              </p14:cNvPr>
              <p14:cNvContentPartPr/>
              <p14:nvPr/>
            </p14:nvContentPartPr>
            <p14:xfrm>
              <a:off x="2538138" y="4379416"/>
              <a:ext cx="785880" cy="32760"/>
            </p14:xfrm>
          </p:contentPart>
        </mc:Choice>
        <mc:Fallback xmlns="">
          <p:pic>
            <p:nvPicPr>
              <p:cNvPr id="20" name="Ink 19">
                <a:extLst>
                  <a:ext uri="{FF2B5EF4-FFF2-40B4-BE49-F238E27FC236}">
                    <a16:creationId xmlns:a16="http://schemas.microsoft.com/office/drawing/2014/main" id="{BAD51AC0-32B8-3489-3764-A02AB1FEA18F}"/>
                  </a:ext>
                </a:extLst>
              </p:cNvPr>
              <p:cNvPicPr/>
              <p:nvPr/>
            </p:nvPicPr>
            <p:blipFill>
              <a:blip r:embed="rId4"/>
              <a:stretch>
                <a:fillRect/>
              </a:stretch>
            </p:blipFill>
            <p:spPr>
              <a:xfrm>
                <a:off x="2529138" y="4370416"/>
                <a:ext cx="803520" cy="50400"/>
              </a:xfrm>
              <a:prstGeom prst="rect">
                <a:avLst/>
              </a:prstGeom>
            </p:spPr>
          </p:pic>
        </mc:Fallback>
      </mc:AlternateContent>
      <p:sp>
        <p:nvSpPr>
          <p:cNvPr id="21" name="TextBox 20">
            <a:extLst>
              <a:ext uri="{FF2B5EF4-FFF2-40B4-BE49-F238E27FC236}">
                <a16:creationId xmlns:a16="http://schemas.microsoft.com/office/drawing/2014/main" id="{A20D4A4C-A616-ED2F-B8F9-1469B4C51616}"/>
              </a:ext>
            </a:extLst>
          </p:cNvPr>
          <p:cNvSpPr txBox="1"/>
          <p:nvPr/>
        </p:nvSpPr>
        <p:spPr>
          <a:xfrm>
            <a:off x="3681743" y="4215041"/>
            <a:ext cx="6016641" cy="584775"/>
          </a:xfrm>
          <a:prstGeom prst="rect">
            <a:avLst/>
          </a:prstGeom>
          <a:noFill/>
        </p:spPr>
        <p:txBody>
          <a:bodyPr wrap="square" rtlCol="0">
            <a:spAutoFit/>
          </a:bodyPr>
          <a:lstStyle/>
          <a:p>
            <a:r>
              <a:rPr lang="en-US" sz="1600"/>
              <a:t>This is how you get the best parameters in the aforementioned param_grid, as determined by CV search.  </a:t>
            </a:r>
          </a:p>
        </p:txBody>
      </p:sp>
      <p:sp>
        <p:nvSpPr>
          <p:cNvPr id="22" name="TextBox 21">
            <a:extLst>
              <a:ext uri="{FF2B5EF4-FFF2-40B4-BE49-F238E27FC236}">
                <a16:creationId xmlns:a16="http://schemas.microsoft.com/office/drawing/2014/main" id="{7F12E573-77DA-8DC8-50B9-609569D48B2A}"/>
              </a:ext>
            </a:extLst>
          </p:cNvPr>
          <p:cNvSpPr txBox="1"/>
          <p:nvPr/>
        </p:nvSpPr>
        <p:spPr>
          <a:xfrm>
            <a:off x="322342" y="4926027"/>
            <a:ext cx="2114482" cy="338554"/>
          </a:xfrm>
          <a:prstGeom prst="rect">
            <a:avLst/>
          </a:prstGeom>
          <a:noFill/>
        </p:spPr>
        <p:txBody>
          <a:bodyPr wrap="square" rtlCol="0">
            <a:spAutoFit/>
          </a:bodyPr>
          <a:lstStyle/>
          <a:p>
            <a:r>
              <a:rPr lang="en-US" sz="1600"/>
              <a:t>models.best_score_</a:t>
            </a:r>
          </a:p>
        </p:txBody>
      </p:sp>
      <mc:AlternateContent xmlns:mc="http://schemas.openxmlformats.org/markup-compatibility/2006" xmlns:p14="http://schemas.microsoft.com/office/powerpoint/2010/main">
        <mc:Choice Requires="p14">
          <p:contentPart p14:bwMode="auto" r:id="rId8">
            <p14:nvContentPartPr>
              <p14:cNvPr id="23" name="Ink 22">
                <a:extLst>
                  <a:ext uri="{FF2B5EF4-FFF2-40B4-BE49-F238E27FC236}">
                    <a16:creationId xmlns:a16="http://schemas.microsoft.com/office/drawing/2014/main" id="{C47FB1FC-4978-4011-9C69-C53405E06136}"/>
                  </a:ext>
                </a:extLst>
              </p14:cNvPr>
              <p14:cNvContentPartPr/>
              <p14:nvPr/>
            </p14:nvContentPartPr>
            <p14:xfrm>
              <a:off x="2444503" y="5111038"/>
              <a:ext cx="785880" cy="32760"/>
            </p14:xfrm>
          </p:contentPart>
        </mc:Choice>
        <mc:Fallback xmlns="">
          <p:pic>
            <p:nvPicPr>
              <p:cNvPr id="23" name="Ink 22">
                <a:extLst>
                  <a:ext uri="{FF2B5EF4-FFF2-40B4-BE49-F238E27FC236}">
                    <a16:creationId xmlns:a16="http://schemas.microsoft.com/office/drawing/2014/main" id="{C47FB1FC-4978-4011-9C69-C53405E06136}"/>
                  </a:ext>
                </a:extLst>
              </p:cNvPr>
              <p:cNvPicPr/>
              <p:nvPr/>
            </p:nvPicPr>
            <p:blipFill>
              <a:blip r:embed="rId4"/>
              <a:stretch>
                <a:fillRect/>
              </a:stretch>
            </p:blipFill>
            <p:spPr>
              <a:xfrm>
                <a:off x="2435503" y="5102038"/>
                <a:ext cx="803520" cy="50400"/>
              </a:xfrm>
              <a:prstGeom prst="rect">
                <a:avLst/>
              </a:prstGeom>
            </p:spPr>
          </p:pic>
        </mc:Fallback>
      </mc:AlternateContent>
      <p:sp>
        <p:nvSpPr>
          <p:cNvPr id="24" name="TextBox 23">
            <a:extLst>
              <a:ext uri="{FF2B5EF4-FFF2-40B4-BE49-F238E27FC236}">
                <a16:creationId xmlns:a16="http://schemas.microsoft.com/office/drawing/2014/main" id="{1CF1BB45-1824-6098-CF64-1749EF89EF4A}"/>
              </a:ext>
            </a:extLst>
          </p:cNvPr>
          <p:cNvSpPr txBox="1"/>
          <p:nvPr/>
        </p:nvSpPr>
        <p:spPr>
          <a:xfrm>
            <a:off x="3534259" y="4974521"/>
            <a:ext cx="6016641" cy="338554"/>
          </a:xfrm>
          <a:prstGeom prst="rect">
            <a:avLst/>
          </a:prstGeom>
          <a:noFill/>
        </p:spPr>
        <p:txBody>
          <a:bodyPr wrap="square" rtlCol="0">
            <a:spAutoFit/>
          </a:bodyPr>
          <a:lstStyle/>
          <a:p>
            <a:r>
              <a:rPr lang="en-US" sz="1600"/>
              <a:t>returns the best score, corresponding to the best parameters.</a:t>
            </a:r>
          </a:p>
        </p:txBody>
      </p:sp>
      <p:sp>
        <p:nvSpPr>
          <p:cNvPr id="4" name="TextBox 3">
            <a:extLst>
              <a:ext uri="{FF2B5EF4-FFF2-40B4-BE49-F238E27FC236}">
                <a16:creationId xmlns:a16="http://schemas.microsoft.com/office/drawing/2014/main" id="{E8D95CD9-4B71-EBAD-B401-B9193845DABC}"/>
              </a:ext>
            </a:extLst>
          </p:cNvPr>
          <p:cNvSpPr txBox="1"/>
          <p:nvPr/>
        </p:nvSpPr>
        <p:spPr>
          <a:xfrm>
            <a:off x="285137" y="2589148"/>
            <a:ext cx="2122161" cy="338554"/>
          </a:xfrm>
          <a:prstGeom prst="rect">
            <a:avLst/>
          </a:prstGeom>
          <a:noFill/>
        </p:spPr>
        <p:txBody>
          <a:bodyPr wrap="square" rtlCol="0">
            <a:spAutoFit/>
          </a:bodyPr>
          <a:lstStyle/>
          <a:p>
            <a:r>
              <a:rPr lang="en-US" sz="1600"/>
              <a:t>models.predict(X_test)</a:t>
            </a:r>
          </a:p>
        </p:txBody>
      </p:sp>
      <mc:AlternateContent xmlns:mc="http://schemas.openxmlformats.org/markup-compatibility/2006" xmlns:p14="http://schemas.microsoft.com/office/powerpoint/2010/main">
        <mc:Choice Requires="p14">
          <p:contentPart p14:bwMode="auto" r:id="rId9">
            <p14:nvContentPartPr>
              <p14:cNvPr id="5" name="Ink 4">
                <a:extLst>
                  <a:ext uri="{FF2B5EF4-FFF2-40B4-BE49-F238E27FC236}">
                    <a16:creationId xmlns:a16="http://schemas.microsoft.com/office/drawing/2014/main" id="{5279A1DD-E7CB-37E8-F0FB-7C7E571E69E3}"/>
                  </a:ext>
                </a:extLst>
              </p14:cNvPr>
              <p14:cNvContentPartPr/>
              <p14:nvPr/>
            </p14:nvContentPartPr>
            <p14:xfrm>
              <a:off x="2585886" y="2737562"/>
              <a:ext cx="785880" cy="32760"/>
            </p14:xfrm>
          </p:contentPart>
        </mc:Choice>
        <mc:Fallback xmlns="">
          <p:pic>
            <p:nvPicPr>
              <p:cNvPr id="5" name="Ink 4">
                <a:extLst>
                  <a:ext uri="{FF2B5EF4-FFF2-40B4-BE49-F238E27FC236}">
                    <a16:creationId xmlns:a16="http://schemas.microsoft.com/office/drawing/2014/main" id="{5279A1DD-E7CB-37E8-F0FB-7C7E571E69E3}"/>
                  </a:ext>
                </a:extLst>
              </p:cNvPr>
              <p:cNvPicPr/>
              <p:nvPr/>
            </p:nvPicPr>
            <p:blipFill>
              <a:blip r:embed="rId4"/>
              <a:stretch>
                <a:fillRect/>
              </a:stretch>
            </p:blipFill>
            <p:spPr>
              <a:xfrm>
                <a:off x="2576886" y="2728562"/>
                <a:ext cx="803520" cy="50400"/>
              </a:xfrm>
              <a:prstGeom prst="rect">
                <a:avLst/>
              </a:prstGeom>
            </p:spPr>
          </p:pic>
        </mc:Fallback>
      </mc:AlternateContent>
      <p:sp>
        <p:nvSpPr>
          <p:cNvPr id="6" name="TextBox 5">
            <a:extLst>
              <a:ext uri="{FF2B5EF4-FFF2-40B4-BE49-F238E27FC236}">
                <a16:creationId xmlns:a16="http://schemas.microsoft.com/office/drawing/2014/main" id="{CBEEE6F0-6EB7-BB73-9FE7-B25AC9F0ED6A}"/>
              </a:ext>
            </a:extLst>
          </p:cNvPr>
          <p:cNvSpPr txBox="1"/>
          <p:nvPr/>
        </p:nvSpPr>
        <p:spPr>
          <a:xfrm>
            <a:off x="3681743" y="2614052"/>
            <a:ext cx="7998980" cy="584775"/>
          </a:xfrm>
          <a:prstGeom prst="rect">
            <a:avLst/>
          </a:prstGeom>
          <a:noFill/>
        </p:spPr>
        <p:txBody>
          <a:bodyPr wrap="square" rtlCol="0">
            <a:spAutoFit/>
          </a:bodyPr>
          <a:lstStyle/>
          <a:p>
            <a:r>
              <a:rPr lang="en-US" sz="1600"/>
              <a:t>Will automatically pick the parameters that give the best score (see previous slide), and use these for predictions.  See models.best_estimator_ guy.</a:t>
            </a:r>
          </a:p>
        </p:txBody>
      </p:sp>
      <p:sp>
        <p:nvSpPr>
          <p:cNvPr id="9" name="TextBox 8">
            <a:extLst>
              <a:ext uri="{FF2B5EF4-FFF2-40B4-BE49-F238E27FC236}">
                <a16:creationId xmlns:a16="http://schemas.microsoft.com/office/drawing/2014/main" id="{AADD5A98-20ED-7EDB-CA2A-8D69903E619D}"/>
              </a:ext>
            </a:extLst>
          </p:cNvPr>
          <p:cNvSpPr txBox="1"/>
          <p:nvPr/>
        </p:nvSpPr>
        <p:spPr>
          <a:xfrm>
            <a:off x="322342" y="5573545"/>
            <a:ext cx="2318758" cy="338554"/>
          </a:xfrm>
          <a:prstGeom prst="rect">
            <a:avLst/>
          </a:prstGeom>
          <a:noFill/>
        </p:spPr>
        <p:txBody>
          <a:bodyPr wrap="square" rtlCol="0">
            <a:spAutoFit/>
          </a:bodyPr>
          <a:lstStyle/>
          <a:p>
            <a:r>
              <a:rPr lang="en-US" sz="1600"/>
              <a:t>models.best_estimator_</a:t>
            </a:r>
          </a:p>
        </p:txBody>
      </p:sp>
      <mc:AlternateContent xmlns:mc="http://schemas.openxmlformats.org/markup-compatibility/2006" xmlns:p14="http://schemas.microsoft.com/office/powerpoint/2010/main">
        <mc:Choice Requires="p14">
          <p:contentPart p14:bwMode="auto" r:id="rId10">
            <p14:nvContentPartPr>
              <p14:cNvPr id="13" name="Ink 12">
                <a:extLst>
                  <a:ext uri="{FF2B5EF4-FFF2-40B4-BE49-F238E27FC236}">
                    <a16:creationId xmlns:a16="http://schemas.microsoft.com/office/drawing/2014/main" id="{6B8E65CC-0CC1-6362-5EC2-6E3E17A9B75C}"/>
                  </a:ext>
                </a:extLst>
              </p14:cNvPr>
              <p14:cNvContentPartPr/>
              <p14:nvPr/>
            </p14:nvContentPartPr>
            <p14:xfrm>
              <a:off x="2792063" y="5758556"/>
              <a:ext cx="785880" cy="32760"/>
            </p14:xfrm>
          </p:contentPart>
        </mc:Choice>
        <mc:Fallback xmlns="">
          <p:pic>
            <p:nvPicPr>
              <p:cNvPr id="13" name="Ink 12">
                <a:extLst>
                  <a:ext uri="{FF2B5EF4-FFF2-40B4-BE49-F238E27FC236}">
                    <a16:creationId xmlns:a16="http://schemas.microsoft.com/office/drawing/2014/main" id="{6B8E65CC-0CC1-6362-5EC2-6E3E17A9B75C}"/>
                  </a:ext>
                </a:extLst>
              </p:cNvPr>
              <p:cNvPicPr/>
              <p:nvPr/>
            </p:nvPicPr>
            <p:blipFill>
              <a:blip r:embed="rId4"/>
              <a:stretch>
                <a:fillRect/>
              </a:stretch>
            </p:blipFill>
            <p:spPr>
              <a:xfrm>
                <a:off x="2783063" y="5749556"/>
                <a:ext cx="803520" cy="50400"/>
              </a:xfrm>
              <a:prstGeom prst="rect">
                <a:avLst/>
              </a:prstGeom>
            </p:spPr>
          </p:pic>
        </mc:Fallback>
      </mc:AlternateContent>
      <p:sp>
        <p:nvSpPr>
          <p:cNvPr id="17" name="TextBox 16">
            <a:extLst>
              <a:ext uri="{FF2B5EF4-FFF2-40B4-BE49-F238E27FC236}">
                <a16:creationId xmlns:a16="http://schemas.microsoft.com/office/drawing/2014/main" id="{DE526C55-7863-3A7C-A5B3-4DCE0115130E}"/>
              </a:ext>
            </a:extLst>
          </p:cNvPr>
          <p:cNvSpPr txBox="1"/>
          <p:nvPr/>
        </p:nvSpPr>
        <p:spPr>
          <a:xfrm>
            <a:off x="3834430" y="5580438"/>
            <a:ext cx="7998980" cy="584775"/>
          </a:xfrm>
          <a:prstGeom prst="rect">
            <a:avLst/>
          </a:prstGeom>
          <a:noFill/>
        </p:spPr>
        <p:txBody>
          <a:bodyPr wrap="square" rtlCol="0">
            <a:spAutoFit/>
          </a:bodyPr>
          <a:lstStyle/>
          <a:p>
            <a:r>
              <a:rPr lang="en-US" sz="1600"/>
              <a:t>returns the best model.  So can say best_model = models.best_estimator_ or something.  And use this to make predictions.  </a:t>
            </a:r>
          </a:p>
        </p:txBody>
      </p:sp>
      <p:sp>
        <p:nvSpPr>
          <p:cNvPr id="11" name="Rectangle 10">
            <a:extLst>
              <a:ext uri="{FF2B5EF4-FFF2-40B4-BE49-F238E27FC236}">
                <a16:creationId xmlns:a16="http://schemas.microsoft.com/office/drawing/2014/main" id="{93D82002-A231-A518-2C49-061E152EDA92}"/>
              </a:ext>
            </a:extLst>
          </p:cNvPr>
          <p:cNvSpPr/>
          <p:nvPr/>
        </p:nvSpPr>
        <p:spPr>
          <a:xfrm>
            <a:off x="4144407" y="149178"/>
            <a:ext cx="3009606" cy="461665"/>
          </a:xfrm>
          <a:prstGeom prst="rect">
            <a:avLst/>
          </a:prstGeom>
        </p:spPr>
        <p:txBody>
          <a:bodyPr wrap="none">
            <a:spAutoFit/>
          </a:bodyPr>
          <a:lstStyle/>
          <a:p>
            <a:r>
              <a:rPr lang="en-US" sz="2400" b="1" u="sng">
                <a:solidFill>
                  <a:srgbClr val="7030A0"/>
                </a:solidFill>
              </a:rPr>
              <a:t>sklearn: GridSearchCV</a:t>
            </a:r>
          </a:p>
        </p:txBody>
      </p:sp>
    </p:spTree>
    <p:extLst>
      <p:ext uri="{BB962C8B-B14F-4D97-AF65-F5344CB8AC3E}">
        <p14:creationId xmlns:p14="http://schemas.microsoft.com/office/powerpoint/2010/main" val="18449112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C5A70-8516-62F4-7288-8BADCCA9315F}"/>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CEA75839-6507-7B12-A202-AF9E8A6E8F16}"/>
              </a:ext>
            </a:extLst>
          </p:cNvPr>
          <p:cNvSpPr/>
          <p:nvPr/>
        </p:nvSpPr>
        <p:spPr>
          <a:xfrm>
            <a:off x="4491232" y="157373"/>
            <a:ext cx="2351926" cy="461665"/>
          </a:xfrm>
          <a:prstGeom prst="rect">
            <a:avLst/>
          </a:prstGeom>
        </p:spPr>
        <p:txBody>
          <a:bodyPr wrap="none">
            <a:spAutoFit/>
          </a:bodyPr>
          <a:lstStyle/>
          <a:p>
            <a:r>
              <a:rPr lang="en-US" sz="2400" b="1" u="sng">
                <a:solidFill>
                  <a:srgbClr val="7030A0"/>
                </a:solidFill>
              </a:rPr>
              <a:t>sklearn: example</a:t>
            </a:r>
          </a:p>
        </p:txBody>
      </p:sp>
      <p:sp>
        <p:nvSpPr>
          <p:cNvPr id="11" name="TextBox 10">
            <a:extLst>
              <a:ext uri="{FF2B5EF4-FFF2-40B4-BE49-F238E27FC236}">
                <a16:creationId xmlns:a16="http://schemas.microsoft.com/office/drawing/2014/main" id="{DBAFD37A-8CE8-B33A-6C13-A0C9E69A0388}"/>
              </a:ext>
            </a:extLst>
          </p:cNvPr>
          <p:cNvSpPr txBox="1"/>
          <p:nvPr/>
        </p:nvSpPr>
        <p:spPr>
          <a:xfrm>
            <a:off x="377412" y="900446"/>
            <a:ext cx="4392403" cy="338554"/>
          </a:xfrm>
          <a:prstGeom prst="rect">
            <a:avLst/>
          </a:prstGeom>
          <a:noFill/>
        </p:spPr>
        <p:txBody>
          <a:bodyPr wrap="square" rtlCol="0">
            <a:spAutoFit/>
          </a:bodyPr>
          <a:lstStyle/>
          <a:p>
            <a:r>
              <a:rPr lang="en-US" sz="1600"/>
              <a:t>Here’s an example of taking a pandas dataframe,</a:t>
            </a:r>
          </a:p>
        </p:txBody>
      </p:sp>
      <p:pic>
        <p:nvPicPr>
          <p:cNvPr id="2" name="Picture 1">
            <a:extLst>
              <a:ext uri="{FF2B5EF4-FFF2-40B4-BE49-F238E27FC236}">
                <a16:creationId xmlns:a16="http://schemas.microsoft.com/office/drawing/2014/main" id="{D013DAF9-D6FD-49D5-D822-83AA4FD2E92C}"/>
              </a:ext>
            </a:extLst>
          </p:cNvPr>
          <p:cNvPicPr>
            <a:picLocks noChangeAspect="1"/>
          </p:cNvPicPr>
          <p:nvPr/>
        </p:nvPicPr>
        <p:blipFill>
          <a:blip r:embed="rId3"/>
          <a:stretch>
            <a:fillRect/>
          </a:stretch>
        </p:blipFill>
        <p:spPr>
          <a:xfrm>
            <a:off x="476906" y="1417538"/>
            <a:ext cx="4193417" cy="1730293"/>
          </a:xfrm>
          <a:prstGeom prst="rect">
            <a:avLst/>
          </a:prstGeom>
        </p:spPr>
      </p:pic>
      <p:sp>
        <p:nvSpPr>
          <p:cNvPr id="6" name="TextBox 5">
            <a:extLst>
              <a:ext uri="{FF2B5EF4-FFF2-40B4-BE49-F238E27FC236}">
                <a16:creationId xmlns:a16="http://schemas.microsoft.com/office/drawing/2014/main" id="{1667CD2E-4DD1-1198-3BA1-AC88758CAE11}"/>
              </a:ext>
            </a:extLst>
          </p:cNvPr>
          <p:cNvSpPr txBox="1"/>
          <p:nvPr/>
        </p:nvSpPr>
        <p:spPr>
          <a:xfrm>
            <a:off x="376241" y="3343658"/>
            <a:ext cx="4709569" cy="830997"/>
          </a:xfrm>
          <a:prstGeom prst="rect">
            <a:avLst/>
          </a:prstGeom>
          <a:noFill/>
        </p:spPr>
        <p:txBody>
          <a:bodyPr wrap="square" rtlCol="0">
            <a:spAutoFit/>
          </a:bodyPr>
          <a:lstStyle/>
          <a:p>
            <a:r>
              <a:rPr lang="en-US" sz="1600"/>
              <a:t>excising the Name column, turning it into an an array, splitting the categorical and numerical parts, one hot encoding the cat part, and then rejoining,</a:t>
            </a:r>
          </a:p>
        </p:txBody>
      </p:sp>
      <p:pic>
        <p:nvPicPr>
          <p:cNvPr id="12" name="Picture 11">
            <a:extLst>
              <a:ext uri="{FF2B5EF4-FFF2-40B4-BE49-F238E27FC236}">
                <a16:creationId xmlns:a16="http://schemas.microsoft.com/office/drawing/2014/main" id="{A14ABCE3-78D3-F16E-37B6-99F1114366BA}"/>
              </a:ext>
            </a:extLst>
          </p:cNvPr>
          <p:cNvPicPr>
            <a:picLocks noChangeAspect="1"/>
          </p:cNvPicPr>
          <p:nvPr/>
        </p:nvPicPr>
        <p:blipFill>
          <a:blip r:embed="rId4"/>
          <a:stretch>
            <a:fillRect/>
          </a:stretch>
        </p:blipFill>
        <p:spPr>
          <a:xfrm>
            <a:off x="6245938" y="1068770"/>
            <a:ext cx="2186032" cy="1607574"/>
          </a:xfrm>
          <a:prstGeom prst="rect">
            <a:avLst/>
          </a:prstGeom>
        </p:spPr>
      </p:pic>
      <p:pic>
        <p:nvPicPr>
          <p:cNvPr id="20" name="Picture 19">
            <a:extLst>
              <a:ext uri="{FF2B5EF4-FFF2-40B4-BE49-F238E27FC236}">
                <a16:creationId xmlns:a16="http://schemas.microsoft.com/office/drawing/2014/main" id="{65FAA92C-643E-2D24-7A38-E5CC53483E6A}"/>
              </a:ext>
            </a:extLst>
          </p:cNvPr>
          <p:cNvPicPr>
            <a:picLocks noChangeAspect="1"/>
          </p:cNvPicPr>
          <p:nvPr/>
        </p:nvPicPr>
        <p:blipFill>
          <a:blip r:embed="rId5"/>
          <a:stretch>
            <a:fillRect/>
          </a:stretch>
        </p:blipFill>
        <p:spPr>
          <a:xfrm>
            <a:off x="8595928" y="1121265"/>
            <a:ext cx="2547299" cy="1502584"/>
          </a:xfrm>
          <a:prstGeom prst="rect">
            <a:avLst/>
          </a:prstGeom>
        </p:spPr>
      </p:pic>
      <p:pic>
        <p:nvPicPr>
          <p:cNvPr id="26" name="Picture 25">
            <a:extLst>
              <a:ext uri="{FF2B5EF4-FFF2-40B4-BE49-F238E27FC236}">
                <a16:creationId xmlns:a16="http://schemas.microsoft.com/office/drawing/2014/main" id="{F1EC5AD0-D8E8-982F-E1F5-487633A5BD64}"/>
              </a:ext>
            </a:extLst>
          </p:cNvPr>
          <p:cNvPicPr>
            <a:picLocks noChangeAspect="1"/>
          </p:cNvPicPr>
          <p:nvPr/>
        </p:nvPicPr>
        <p:blipFill>
          <a:blip r:embed="rId6"/>
          <a:stretch>
            <a:fillRect/>
          </a:stretch>
        </p:blipFill>
        <p:spPr>
          <a:xfrm>
            <a:off x="6309587" y="2950024"/>
            <a:ext cx="2333927" cy="1761739"/>
          </a:xfrm>
          <a:prstGeom prst="rect">
            <a:avLst/>
          </a:prstGeom>
        </p:spPr>
      </p:pic>
      <p:pic>
        <p:nvPicPr>
          <p:cNvPr id="27" name="Picture 26">
            <a:extLst>
              <a:ext uri="{FF2B5EF4-FFF2-40B4-BE49-F238E27FC236}">
                <a16:creationId xmlns:a16="http://schemas.microsoft.com/office/drawing/2014/main" id="{A2E80583-7EEF-442C-D30E-3FE864915858}"/>
              </a:ext>
            </a:extLst>
          </p:cNvPr>
          <p:cNvPicPr>
            <a:picLocks noChangeAspect="1"/>
          </p:cNvPicPr>
          <p:nvPr/>
        </p:nvPicPr>
        <p:blipFill>
          <a:blip r:embed="rId7"/>
          <a:stretch>
            <a:fillRect/>
          </a:stretch>
        </p:blipFill>
        <p:spPr>
          <a:xfrm>
            <a:off x="476906" y="4275806"/>
            <a:ext cx="4473396" cy="2102958"/>
          </a:xfrm>
          <a:prstGeom prst="rect">
            <a:avLst/>
          </a:prstGeom>
        </p:spPr>
      </p:pic>
      <mc:AlternateContent xmlns:mc="http://schemas.openxmlformats.org/markup-compatibility/2006" xmlns:p14="http://schemas.microsoft.com/office/powerpoint/2010/main">
        <mc:Choice Requires="p14">
          <p:contentPart p14:bwMode="auto" r:id="rId8">
            <p14:nvContentPartPr>
              <p14:cNvPr id="28" name="Ink 27">
                <a:extLst>
                  <a:ext uri="{FF2B5EF4-FFF2-40B4-BE49-F238E27FC236}">
                    <a16:creationId xmlns:a16="http://schemas.microsoft.com/office/drawing/2014/main" id="{658C75EA-0214-2F19-2D28-24FDC36D599F}"/>
                  </a:ext>
                </a:extLst>
              </p14:cNvPr>
              <p14:cNvContentPartPr/>
              <p14:nvPr/>
            </p14:nvContentPartPr>
            <p14:xfrm>
              <a:off x="2046135" y="5132028"/>
              <a:ext cx="95760" cy="306000"/>
            </p14:xfrm>
          </p:contentPart>
        </mc:Choice>
        <mc:Fallback xmlns="">
          <p:pic>
            <p:nvPicPr>
              <p:cNvPr id="28" name="Ink 27">
                <a:extLst>
                  <a:ext uri="{FF2B5EF4-FFF2-40B4-BE49-F238E27FC236}">
                    <a16:creationId xmlns:a16="http://schemas.microsoft.com/office/drawing/2014/main" id="{ED431E15-6D70-D602-0150-7473B56A9CF7}"/>
                  </a:ext>
                </a:extLst>
              </p:cNvPr>
              <p:cNvPicPr/>
              <p:nvPr/>
            </p:nvPicPr>
            <p:blipFill>
              <a:blip r:embed="rId9"/>
              <a:stretch>
                <a:fillRect/>
              </a:stretch>
            </p:blipFill>
            <p:spPr>
              <a:xfrm>
                <a:off x="2040015" y="5125908"/>
                <a:ext cx="108000" cy="3182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9" name="Ink 28">
                <a:extLst>
                  <a:ext uri="{FF2B5EF4-FFF2-40B4-BE49-F238E27FC236}">
                    <a16:creationId xmlns:a16="http://schemas.microsoft.com/office/drawing/2014/main" id="{DDE408DF-5707-36B8-B893-D260AB13CF20}"/>
                  </a:ext>
                </a:extLst>
              </p14:cNvPr>
              <p14:cNvContentPartPr/>
              <p14:nvPr/>
            </p14:nvContentPartPr>
            <p14:xfrm>
              <a:off x="2330218" y="2290916"/>
              <a:ext cx="3915720" cy="3036369"/>
            </p14:xfrm>
          </p:contentPart>
        </mc:Choice>
        <mc:Fallback xmlns="">
          <p:pic>
            <p:nvPicPr>
              <p:cNvPr id="29" name="Ink 28">
                <a:extLst>
                  <a:ext uri="{FF2B5EF4-FFF2-40B4-BE49-F238E27FC236}">
                    <a16:creationId xmlns:a16="http://schemas.microsoft.com/office/drawing/2014/main" id="{C509C935-78AD-0F24-E512-CEB3D296A07C}"/>
                  </a:ext>
                </a:extLst>
              </p:cNvPr>
              <p:cNvPicPr/>
              <p:nvPr/>
            </p:nvPicPr>
            <p:blipFill>
              <a:blip r:embed="rId11"/>
              <a:stretch>
                <a:fillRect/>
              </a:stretch>
            </p:blipFill>
            <p:spPr>
              <a:xfrm>
                <a:off x="2324098" y="2284796"/>
                <a:ext cx="3927960" cy="3048610"/>
              </a:xfrm>
              <a:prstGeom prst="rect">
                <a:avLst/>
              </a:prstGeom>
            </p:spPr>
          </p:pic>
        </mc:Fallback>
      </mc:AlternateContent>
      <p:grpSp>
        <p:nvGrpSpPr>
          <p:cNvPr id="32" name="Group 31">
            <a:extLst>
              <a:ext uri="{FF2B5EF4-FFF2-40B4-BE49-F238E27FC236}">
                <a16:creationId xmlns:a16="http://schemas.microsoft.com/office/drawing/2014/main" id="{88A43C43-8405-0D51-931D-03EB20141731}"/>
              </a:ext>
            </a:extLst>
          </p:cNvPr>
          <p:cNvGrpSpPr/>
          <p:nvPr/>
        </p:nvGrpSpPr>
        <p:grpSpPr>
          <a:xfrm>
            <a:off x="3834615" y="4226628"/>
            <a:ext cx="2752920" cy="1859040"/>
            <a:chOff x="3834615" y="4226628"/>
            <a:chExt cx="2752920" cy="1859040"/>
          </a:xfrm>
        </p:grpSpPr>
        <mc:AlternateContent xmlns:mc="http://schemas.openxmlformats.org/markup-compatibility/2006" xmlns:p14="http://schemas.microsoft.com/office/powerpoint/2010/main">
          <mc:Choice Requires="p14">
            <p:contentPart p14:bwMode="auto" r:id="rId12">
              <p14:nvContentPartPr>
                <p14:cNvPr id="30" name="Ink 29">
                  <a:extLst>
                    <a:ext uri="{FF2B5EF4-FFF2-40B4-BE49-F238E27FC236}">
                      <a16:creationId xmlns:a16="http://schemas.microsoft.com/office/drawing/2014/main" id="{DFE5D2A3-77B7-1AC0-1FAC-F0144DA737D6}"/>
                    </a:ext>
                  </a:extLst>
                </p14:cNvPr>
                <p14:cNvContentPartPr/>
                <p14:nvPr/>
              </p14:nvContentPartPr>
              <p14:xfrm>
                <a:off x="3834615" y="5476548"/>
                <a:ext cx="143640" cy="609120"/>
              </p14:xfrm>
            </p:contentPart>
          </mc:Choice>
          <mc:Fallback xmlns="">
            <p:pic>
              <p:nvPicPr>
                <p:cNvPr id="30" name="Ink 29">
                  <a:extLst>
                    <a:ext uri="{FF2B5EF4-FFF2-40B4-BE49-F238E27FC236}">
                      <a16:creationId xmlns:a16="http://schemas.microsoft.com/office/drawing/2014/main" id="{3D64BBE6-178A-1AD6-2E6B-8B34BD06E359}"/>
                    </a:ext>
                  </a:extLst>
                </p:cNvPr>
                <p:cNvPicPr/>
                <p:nvPr/>
              </p:nvPicPr>
              <p:blipFill>
                <a:blip r:embed="rId13"/>
                <a:stretch>
                  <a:fillRect/>
                </a:stretch>
              </p:blipFill>
              <p:spPr>
                <a:xfrm>
                  <a:off x="3828495" y="5470428"/>
                  <a:ext cx="155880" cy="6213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31" name="Ink 30">
                  <a:extLst>
                    <a:ext uri="{FF2B5EF4-FFF2-40B4-BE49-F238E27FC236}">
                      <a16:creationId xmlns:a16="http://schemas.microsoft.com/office/drawing/2014/main" id="{2E59D42C-8288-8663-90B8-7A9E52A1F7D0}"/>
                    </a:ext>
                  </a:extLst>
                </p14:cNvPr>
                <p14:cNvContentPartPr/>
                <p14:nvPr/>
              </p14:nvContentPartPr>
              <p14:xfrm>
                <a:off x="4110015" y="4226628"/>
                <a:ext cx="2477520" cy="1515600"/>
              </p14:xfrm>
            </p:contentPart>
          </mc:Choice>
          <mc:Fallback xmlns="">
            <p:pic>
              <p:nvPicPr>
                <p:cNvPr id="31" name="Ink 30">
                  <a:extLst>
                    <a:ext uri="{FF2B5EF4-FFF2-40B4-BE49-F238E27FC236}">
                      <a16:creationId xmlns:a16="http://schemas.microsoft.com/office/drawing/2014/main" id="{314E725C-FEF6-3E58-E710-7318DBAC2A79}"/>
                    </a:ext>
                  </a:extLst>
                </p:cNvPr>
                <p:cNvPicPr/>
                <p:nvPr/>
              </p:nvPicPr>
              <p:blipFill>
                <a:blip r:embed="rId15"/>
                <a:stretch>
                  <a:fillRect/>
                </a:stretch>
              </p:blipFill>
              <p:spPr>
                <a:xfrm>
                  <a:off x="4103895" y="4220508"/>
                  <a:ext cx="2489760" cy="1527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
            <p14:nvContentPartPr>
              <p14:cNvPr id="33" name="Ink 32">
                <a:extLst>
                  <a:ext uri="{FF2B5EF4-FFF2-40B4-BE49-F238E27FC236}">
                    <a16:creationId xmlns:a16="http://schemas.microsoft.com/office/drawing/2014/main" id="{4476A20D-4C67-F464-F98F-27B354F6D6F6}"/>
                  </a:ext>
                </a:extLst>
              </p14:cNvPr>
              <p14:cNvContentPartPr/>
              <p14:nvPr/>
            </p14:nvContentPartPr>
            <p14:xfrm>
              <a:off x="4984455" y="5908548"/>
              <a:ext cx="1365480" cy="393840"/>
            </p14:xfrm>
          </p:contentPart>
        </mc:Choice>
        <mc:Fallback xmlns="">
          <p:pic>
            <p:nvPicPr>
              <p:cNvPr id="33" name="Ink 32">
                <a:extLst>
                  <a:ext uri="{FF2B5EF4-FFF2-40B4-BE49-F238E27FC236}">
                    <a16:creationId xmlns:a16="http://schemas.microsoft.com/office/drawing/2014/main" id="{9D352EA4-8483-A479-6CD9-2EFF531B9DE6}"/>
                  </a:ext>
                </a:extLst>
              </p:cNvPr>
              <p:cNvPicPr/>
              <p:nvPr/>
            </p:nvPicPr>
            <p:blipFill>
              <a:blip r:embed="rId17"/>
              <a:stretch>
                <a:fillRect/>
              </a:stretch>
            </p:blipFill>
            <p:spPr>
              <a:xfrm>
                <a:off x="4978335" y="5902428"/>
                <a:ext cx="1377720" cy="406080"/>
              </a:xfrm>
              <a:prstGeom prst="rect">
                <a:avLst/>
              </a:prstGeom>
            </p:spPr>
          </p:pic>
        </mc:Fallback>
      </mc:AlternateContent>
      <p:pic>
        <p:nvPicPr>
          <p:cNvPr id="34" name="Picture 33">
            <a:extLst>
              <a:ext uri="{FF2B5EF4-FFF2-40B4-BE49-F238E27FC236}">
                <a16:creationId xmlns:a16="http://schemas.microsoft.com/office/drawing/2014/main" id="{6B177564-A3D6-21DF-D961-18A5BAA563C4}"/>
              </a:ext>
            </a:extLst>
          </p:cNvPr>
          <p:cNvPicPr>
            <a:picLocks noChangeAspect="1"/>
          </p:cNvPicPr>
          <p:nvPr/>
        </p:nvPicPr>
        <p:blipFill>
          <a:blip r:embed="rId18"/>
          <a:stretch>
            <a:fillRect/>
          </a:stretch>
        </p:blipFill>
        <p:spPr>
          <a:xfrm>
            <a:off x="6587535" y="4985443"/>
            <a:ext cx="5052498" cy="1798476"/>
          </a:xfrm>
          <a:prstGeom prst="rect">
            <a:avLst/>
          </a:prstGeom>
        </p:spPr>
      </p:pic>
    </p:spTree>
    <p:extLst>
      <p:ext uri="{BB962C8B-B14F-4D97-AF65-F5344CB8AC3E}">
        <p14:creationId xmlns:p14="http://schemas.microsoft.com/office/powerpoint/2010/main" val="9840673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45923" y="194833"/>
            <a:ext cx="4047455" cy="461665"/>
          </a:xfrm>
          <a:prstGeom prst="rect">
            <a:avLst/>
          </a:prstGeom>
        </p:spPr>
        <p:txBody>
          <a:bodyPr wrap="none">
            <a:spAutoFit/>
          </a:bodyPr>
          <a:lstStyle/>
          <a:p>
            <a:r>
              <a:rPr lang="en-US" sz="2400" b="1" u="sng">
                <a:solidFill>
                  <a:srgbClr val="7030A0"/>
                </a:solidFill>
              </a:rPr>
              <a:t>sklearn: RandomizedSearchCV</a:t>
            </a:r>
          </a:p>
        </p:txBody>
      </p:sp>
      <p:sp>
        <p:nvSpPr>
          <p:cNvPr id="6" name="TextBox 5">
            <a:extLst>
              <a:ext uri="{FF2B5EF4-FFF2-40B4-BE49-F238E27FC236}">
                <a16:creationId xmlns:a16="http://schemas.microsoft.com/office/drawing/2014/main" id="{187ACF82-40CF-F771-41BE-6627591CA177}"/>
              </a:ext>
            </a:extLst>
          </p:cNvPr>
          <p:cNvSpPr txBox="1"/>
          <p:nvPr/>
        </p:nvSpPr>
        <p:spPr>
          <a:xfrm>
            <a:off x="266573" y="1999039"/>
            <a:ext cx="2836590" cy="338554"/>
          </a:xfrm>
          <a:prstGeom prst="rect">
            <a:avLst/>
          </a:prstGeom>
          <a:noFill/>
        </p:spPr>
        <p:txBody>
          <a:bodyPr wrap="square" rtlCol="0">
            <a:spAutoFit/>
          </a:bodyPr>
          <a:lstStyle/>
          <a:p>
            <a:r>
              <a:rPr lang="en-US" sz="1600"/>
              <a:t>models = RandomizedSearchCV</a:t>
            </a:r>
          </a:p>
        </p:txBody>
      </p:sp>
      <p:sp>
        <p:nvSpPr>
          <p:cNvPr id="7" name="TextBox 6">
            <a:extLst>
              <a:ext uri="{FF2B5EF4-FFF2-40B4-BE49-F238E27FC236}">
                <a16:creationId xmlns:a16="http://schemas.microsoft.com/office/drawing/2014/main" id="{E1AE579B-7659-F27A-4EFB-C8CABD796A7A}"/>
              </a:ext>
            </a:extLst>
          </p:cNvPr>
          <p:cNvSpPr txBox="1"/>
          <p:nvPr/>
        </p:nvSpPr>
        <p:spPr>
          <a:xfrm>
            <a:off x="5977690" y="1989424"/>
            <a:ext cx="5495078" cy="954107"/>
          </a:xfrm>
          <a:prstGeom prst="rect">
            <a:avLst/>
          </a:prstGeom>
          <a:noFill/>
        </p:spPr>
        <p:txBody>
          <a:bodyPr wrap="square" rtlCol="0">
            <a:spAutoFit/>
          </a:bodyPr>
          <a:lstStyle/>
          <a:p>
            <a:r>
              <a:rPr lang="en-US" sz="1400"/>
              <a:t>model would be something like on foregoing pages, w/o the stuff that would go in param_grid.  Something like SVC(), Gaussian NB(), DecisionTreeClassifier().  If there are any arguments in the () that you would like held constant, then can put them there.</a:t>
            </a:r>
          </a:p>
        </p:txBody>
      </p:sp>
      <p:sp>
        <p:nvSpPr>
          <p:cNvPr id="8" name="TextBox 7">
            <a:extLst>
              <a:ext uri="{FF2B5EF4-FFF2-40B4-BE49-F238E27FC236}">
                <a16:creationId xmlns:a16="http://schemas.microsoft.com/office/drawing/2014/main" id="{68EE6BFA-06BB-8996-1263-DE2A4B1C72AB}"/>
              </a:ext>
            </a:extLst>
          </p:cNvPr>
          <p:cNvSpPr txBox="1"/>
          <p:nvPr/>
        </p:nvSpPr>
        <p:spPr>
          <a:xfrm>
            <a:off x="8091948" y="2997734"/>
            <a:ext cx="3840847" cy="954107"/>
          </a:xfrm>
          <a:prstGeom prst="rect">
            <a:avLst/>
          </a:prstGeom>
          <a:noFill/>
        </p:spPr>
        <p:txBody>
          <a:bodyPr wrap="square">
            <a:spAutoFit/>
          </a:bodyPr>
          <a:lstStyle/>
          <a:p>
            <a:r>
              <a:rPr lang="en-US" sz="1400"/>
              <a:t>contains set of parameters in the model() that GridSearch will run through to see which has the highest score.  For instance, if doing SVC, then maybe have…well, see GridSearchCV for example.</a:t>
            </a:r>
          </a:p>
        </p:txBody>
      </p:sp>
      <p:sp>
        <p:nvSpPr>
          <p:cNvPr id="9" name="TextBox 8">
            <a:extLst>
              <a:ext uri="{FF2B5EF4-FFF2-40B4-BE49-F238E27FC236}">
                <a16:creationId xmlns:a16="http://schemas.microsoft.com/office/drawing/2014/main" id="{98B58020-2767-5214-4BC0-90085F43E97F}"/>
              </a:ext>
            </a:extLst>
          </p:cNvPr>
          <p:cNvSpPr txBox="1"/>
          <p:nvPr/>
        </p:nvSpPr>
        <p:spPr>
          <a:xfrm>
            <a:off x="5843648" y="4175316"/>
            <a:ext cx="5226464" cy="738664"/>
          </a:xfrm>
          <a:prstGeom prst="rect">
            <a:avLst/>
          </a:prstGeom>
          <a:noFill/>
        </p:spPr>
        <p:txBody>
          <a:bodyPr wrap="square">
            <a:spAutoFit/>
          </a:bodyPr>
          <a:lstStyle/>
          <a:p>
            <a:r>
              <a:rPr lang="en-US" sz="1400"/>
              <a:t>where n refers to n-fold cross validation.  Looks like GridSearchCV automatically shuffles data before splitting into folds.  Even still, we can alternatively set this to a kf = Kfold(…) object.</a:t>
            </a:r>
          </a:p>
        </p:txBody>
      </p:sp>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654BECBD-5423-9EF6-EEDB-29A795F37DF5}"/>
                  </a:ext>
                </a:extLst>
              </p14:cNvPr>
              <p14:cNvContentPartPr/>
              <p14:nvPr/>
            </p14:nvContentPartPr>
            <p14:xfrm>
              <a:off x="4500544" y="4282740"/>
              <a:ext cx="1198440" cy="99720"/>
            </p14:xfrm>
          </p:contentPart>
        </mc:Choice>
        <mc:Fallback xmlns="">
          <p:pic>
            <p:nvPicPr>
              <p:cNvPr id="13" name="Ink 12">
                <a:extLst>
                  <a:ext uri="{FF2B5EF4-FFF2-40B4-BE49-F238E27FC236}">
                    <a16:creationId xmlns:a16="http://schemas.microsoft.com/office/drawing/2014/main" id="{654BECBD-5423-9EF6-EEDB-29A795F37DF5}"/>
                  </a:ext>
                </a:extLst>
              </p:cNvPr>
              <p:cNvPicPr/>
              <p:nvPr/>
            </p:nvPicPr>
            <p:blipFill>
              <a:blip r:embed="rId4"/>
              <a:stretch>
                <a:fillRect/>
              </a:stretch>
            </p:blipFill>
            <p:spPr>
              <a:xfrm>
                <a:off x="4491544" y="4273740"/>
                <a:ext cx="1216080" cy="117360"/>
              </a:xfrm>
              <a:prstGeom prst="rect">
                <a:avLst/>
              </a:prstGeom>
            </p:spPr>
          </p:pic>
        </mc:Fallback>
      </mc:AlternateContent>
      <p:sp>
        <p:nvSpPr>
          <p:cNvPr id="14" name="TextBox 13">
            <a:extLst>
              <a:ext uri="{FF2B5EF4-FFF2-40B4-BE49-F238E27FC236}">
                <a16:creationId xmlns:a16="http://schemas.microsoft.com/office/drawing/2014/main" id="{FA4AD0B5-93DE-AE94-010B-11EA8C6FA5E9}"/>
              </a:ext>
            </a:extLst>
          </p:cNvPr>
          <p:cNvSpPr txBox="1"/>
          <p:nvPr/>
        </p:nvSpPr>
        <p:spPr>
          <a:xfrm>
            <a:off x="5908173" y="5011150"/>
            <a:ext cx="6024622" cy="738664"/>
          </a:xfrm>
          <a:prstGeom prst="rect">
            <a:avLst/>
          </a:prstGeom>
          <a:noFill/>
        </p:spPr>
        <p:txBody>
          <a:bodyPr wrap="square">
            <a:spAutoFit/>
          </a:bodyPr>
          <a:lstStyle/>
          <a:p>
            <a:r>
              <a:rPr lang="en-US" sz="1400"/>
              <a:t>I think “accuracy” method is the default.  I presume this is the accuracy score of the confusion matrix.  Or can do “roc_auc”. Can also do “r2” for regression.  Or neg_mean_squared_error (</a:t>
            </a:r>
            <a:r>
              <a:rPr lang="en-US" sz="1400" i="1"/>
              <a:t>neg</a:t>
            </a:r>
            <a:r>
              <a:rPr lang="en-US" sz="1400"/>
              <a:t> because it treats higher values as better).</a:t>
            </a:r>
          </a:p>
        </p:txBody>
      </p:sp>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D3717E3E-0720-6C72-0686-D783F24333C6}"/>
                  </a:ext>
                </a:extLst>
              </p14:cNvPr>
              <p14:cNvContentPartPr/>
              <p14:nvPr/>
            </p14:nvContentPartPr>
            <p14:xfrm>
              <a:off x="5057042" y="5203683"/>
              <a:ext cx="480960" cy="41040"/>
            </p14:xfrm>
          </p:contentPart>
        </mc:Choice>
        <mc:Fallback xmlns="">
          <p:pic>
            <p:nvPicPr>
              <p:cNvPr id="15" name="Ink 14">
                <a:extLst>
                  <a:ext uri="{FF2B5EF4-FFF2-40B4-BE49-F238E27FC236}">
                    <a16:creationId xmlns:a16="http://schemas.microsoft.com/office/drawing/2014/main" id="{D3717E3E-0720-6C72-0686-D783F24333C6}"/>
                  </a:ext>
                </a:extLst>
              </p:cNvPr>
              <p:cNvPicPr/>
              <p:nvPr/>
            </p:nvPicPr>
            <p:blipFill>
              <a:blip r:embed="rId6"/>
              <a:stretch>
                <a:fillRect/>
              </a:stretch>
            </p:blipFill>
            <p:spPr>
              <a:xfrm>
                <a:off x="5048042" y="5194683"/>
                <a:ext cx="49860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7" name="Ink 16">
                <a:extLst>
                  <a:ext uri="{FF2B5EF4-FFF2-40B4-BE49-F238E27FC236}">
                    <a16:creationId xmlns:a16="http://schemas.microsoft.com/office/drawing/2014/main" id="{16D950FE-9429-4E64-F1C7-9741504ED9A1}"/>
                  </a:ext>
                </a:extLst>
              </p14:cNvPr>
              <p14:cNvContentPartPr/>
              <p14:nvPr/>
            </p14:nvContentPartPr>
            <p14:xfrm>
              <a:off x="7468066" y="3336765"/>
              <a:ext cx="490680" cy="40320"/>
            </p14:xfrm>
          </p:contentPart>
        </mc:Choice>
        <mc:Fallback xmlns="">
          <p:pic>
            <p:nvPicPr>
              <p:cNvPr id="17" name="Ink 16">
                <a:extLst>
                  <a:ext uri="{FF2B5EF4-FFF2-40B4-BE49-F238E27FC236}">
                    <a16:creationId xmlns:a16="http://schemas.microsoft.com/office/drawing/2014/main" id="{16D950FE-9429-4E64-F1C7-9741504ED9A1}"/>
                  </a:ext>
                </a:extLst>
              </p:cNvPr>
              <p:cNvPicPr/>
              <p:nvPr/>
            </p:nvPicPr>
            <p:blipFill>
              <a:blip r:embed="rId8"/>
              <a:stretch>
                <a:fillRect/>
              </a:stretch>
            </p:blipFill>
            <p:spPr>
              <a:xfrm>
                <a:off x="7459066" y="3327765"/>
                <a:ext cx="508320" cy="57960"/>
              </a:xfrm>
              <a:prstGeom prst="rect">
                <a:avLst/>
              </a:prstGeom>
            </p:spPr>
          </p:pic>
        </mc:Fallback>
      </mc:AlternateContent>
      <p:sp>
        <p:nvSpPr>
          <p:cNvPr id="18" name="TextBox 17">
            <a:extLst>
              <a:ext uri="{FF2B5EF4-FFF2-40B4-BE49-F238E27FC236}">
                <a16:creationId xmlns:a16="http://schemas.microsoft.com/office/drawing/2014/main" id="{F0E3F24A-5060-7187-FDCC-40845E3455B4}"/>
              </a:ext>
            </a:extLst>
          </p:cNvPr>
          <p:cNvSpPr txBox="1"/>
          <p:nvPr/>
        </p:nvSpPr>
        <p:spPr>
          <a:xfrm>
            <a:off x="295514" y="1463905"/>
            <a:ext cx="6547736" cy="338554"/>
          </a:xfrm>
          <a:prstGeom prst="rect">
            <a:avLst/>
          </a:prstGeom>
          <a:noFill/>
        </p:spPr>
        <p:txBody>
          <a:bodyPr wrap="square" rtlCol="0">
            <a:spAutoFit/>
          </a:bodyPr>
          <a:lstStyle/>
          <a:p>
            <a:r>
              <a:rPr lang="en-US" sz="1600"/>
              <a:t>from </a:t>
            </a:r>
            <a:r>
              <a:rPr lang="en-US" sz="1600" b="1"/>
              <a:t>sklearn.model_selection </a:t>
            </a:r>
            <a:r>
              <a:rPr lang="en-US" sz="1600"/>
              <a:t>import </a:t>
            </a:r>
            <a:r>
              <a:rPr lang="en-US" sz="1600" b="1"/>
              <a:t>RandomizedSearchCV</a:t>
            </a:r>
          </a:p>
        </p:txBody>
      </p:sp>
      <p:sp>
        <p:nvSpPr>
          <p:cNvPr id="20" name="TextBox 19">
            <a:extLst>
              <a:ext uri="{FF2B5EF4-FFF2-40B4-BE49-F238E27FC236}">
                <a16:creationId xmlns:a16="http://schemas.microsoft.com/office/drawing/2014/main" id="{180840BB-68E4-680F-FFF7-4EFB69512E25}"/>
              </a:ext>
            </a:extLst>
          </p:cNvPr>
          <p:cNvSpPr txBox="1"/>
          <p:nvPr/>
        </p:nvSpPr>
        <p:spPr>
          <a:xfrm>
            <a:off x="3151219" y="3104605"/>
            <a:ext cx="4183645" cy="338554"/>
          </a:xfrm>
          <a:prstGeom prst="rect">
            <a:avLst/>
          </a:prstGeom>
          <a:noFill/>
        </p:spPr>
        <p:txBody>
          <a:bodyPr wrap="square">
            <a:spAutoFit/>
          </a:bodyPr>
          <a:lstStyle/>
          <a:p>
            <a:r>
              <a:rPr lang="en-US" sz="1600"/>
              <a:t>param_distributions = parameter grid dictionary</a:t>
            </a:r>
          </a:p>
        </p:txBody>
      </p:sp>
      <p:sp>
        <p:nvSpPr>
          <p:cNvPr id="22" name="TextBox 21">
            <a:extLst>
              <a:ext uri="{FF2B5EF4-FFF2-40B4-BE49-F238E27FC236}">
                <a16:creationId xmlns:a16="http://schemas.microsoft.com/office/drawing/2014/main" id="{243830E7-CA6C-8CD5-A51A-115638B4A1F2}"/>
              </a:ext>
            </a:extLst>
          </p:cNvPr>
          <p:cNvSpPr txBox="1"/>
          <p:nvPr/>
        </p:nvSpPr>
        <p:spPr>
          <a:xfrm>
            <a:off x="3171453" y="4151593"/>
            <a:ext cx="1184428" cy="338554"/>
          </a:xfrm>
          <a:prstGeom prst="rect">
            <a:avLst/>
          </a:prstGeom>
          <a:noFill/>
        </p:spPr>
        <p:txBody>
          <a:bodyPr wrap="square">
            <a:spAutoFit/>
          </a:bodyPr>
          <a:lstStyle/>
          <a:p>
            <a:r>
              <a:rPr lang="en-US" sz="1600"/>
              <a:t>cv = n or kf </a:t>
            </a:r>
          </a:p>
        </p:txBody>
      </p:sp>
      <p:sp>
        <p:nvSpPr>
          <p:cNvPr id="26" name="TextBox 25">
            <a:extLst>
              <a:ext uri="{FF2B5EF4-FFF2-40B4-BE49-F238E27FC236}">
                <a16:creationId xmlns:a16="http://schemas.microsoft.com/office/drawing/2014/main" id="{50E5A1C8-E575-3FE4-F965-672762DB8A63}"/>
              </a:ext>
            </a:extLst>
          </p:cNvPr>
          <p:cNvSpPr txBox="1"/>
          <p:nvPr/>
        </p:nvSpPr>
        <p:spPr>
          <a:xfrm>
            <a:off x="3162000" y="5030104"/>
            <a:ext cx="1967639" cy="338554"/>
          </a:xfrm>
          <a:prstGeom prst="rect">
            <a:avLst/>
          </a:prstGeom>
          <a:noFill/>
        </p:spPr>
        <p:txBody>
          <a:bodyPr wrap="square">
            <a:spAutoFit/>
          </a:bodyPr>
          <a:lstStyle/>
          <a:p>
            <a:r>
              <a:rPr lang="en-US" sz="1600"/>
              <a:t>scoring = “method” </a:t>
            </a:r>
          </a:p>
        </p:txBody>
      </p:sp>
      <p:sp>
        <p:nvSpPr>
          <p:cNvPr id="30" name="TextBox 29">
            <a:extLst>
              <a:ext uri="{FF2B5EF4-FFF2-40B4-BE49-F238E27FC236}">
                <a16:creationId xmlns:a16="http://schemas.microsoft.com/office/drawing/2014/main" id="{28767718-7721-E279-E9A1-D903BC4E79DF}"/>
              </a:ext>
            </a:extLst>
          </p:cNvPr>
          <p:cNvSpPr txBox="1"/>
          <p:nvPr/>
        </p:nvSpPr>
        <p:spPr>
          <a:xfrm>
            <a:off x="3151220" y="1998038"/>
            <a:ext cx="1967639" cy="338554"/>
          </a:xfrm>
          <a:prstGeom prst="rect">
            <a:avLst/>
          </a:prstGeom>
          <a:noFill/>
        </p:spPr>
        <p:txBody>
          <a:bodyPr wrap="square">
            <a:spAutoFit/>
          </a:bodyPr>
          <a:lstStyle/>
          <a:p>
            <a:r>
              <a:rPr lang="en-US" sz="1600"/>
              <a:t>estimator = model, </a:t>
            </a:r>
          </a:p>
        </p:txBody>
      </p:sp>
      <p:sp>
        <p:nvSpPr>
          <p:cNvPr id="31" name="TextBox 30">
            <a:extLst>
              <a:ext uri="{FF2B5EF4-FFF2-40B4-BE49-F238E27FC236}">
                <a16:creationId xmlns:a16="http://schemas.microsoft.com/office/drawing/2014/main" id="{5D7FC86F-CEAE-A0FF-6F74-0F11AA343F55}"/>
              </a:ext>
            </a:extLst>
          </p:cNvPr>
          <p:cNvSpPr txBox="1"/>
          <p:nvPr/>
        </p:nvSpPr>
        <p:spPr>
          <a:xfrm flipH="1">
            <a:off x="2979729" y="1967117"/>
            <a:ext cx="236349" cy="369332"/>
          </a:xfrm>
          <a:prstGeom prst="rect">
            <a:avLst/>
          </a:prstGeom>
          <a:noFill/>
        </p:spPr>
        <p:txBody>
          <a:bodyPr wrap="square" rtlCol="0">
            <a:spAutoFit/>
          </a:bodyPr>
          <a:lstStyle/>
          <a:p>
            <a:r>
              <a:rPr lang="en-US"/>
              <a:t>(</a:t>
            </a:r>
          </a:p>
        </p:txBody>
      </p:sp>
      <p:sp>
        <p:nvSpPr>
          <p:cNvPr id="33" name="TextBox 32">
            <a:extLst>
              <a:ext uri="{FF2B5EF4-FFF2-40B4-BE49-F238E27FC236}">
                <a16:creationId xmlns:a16="http://schemas.microsoft.com/office/drawing/2014/main" id="{5F6BDE45-83F3-E84B-B548-877E0D524F6C}"/>
              </a:ext>
            </a:extLst>
          </p:cNvPr>
          <p:cNvSpPr txBox="1"/>
          <p:nvPr/>
        </p:nvSpPr>
        <p:spPr>
          <a:xfrm>
            <a:off x="3162000" y="6233355"/>
            <a:ext cx="393290" cy="369332"/>
          </a:xfrm>
          <a:prstGeom prst="rect">
            <a:avLst/>
          </a:prstGeom>
          <a:noFill/>
        </p:spPr>
        <p:txBody>
          <a:bodyPr wrap="square">
            <a:spAutoFit/>
          </a:bodyPr>
          <a:lstStyle/>
          <a:p>
            <a:r>
              <a:rPr lang="en-US"/>
              <a:t>)</a:t>
            </a:r>
          </a:p>
        </p:txBody>
      </p:sp>
      <mc:AlternateContent xmlns:mc="http://schemas.openxmlformats.org/markup-compatibility/2006" xmlns:p14="http://schemas.microsoft.com/office/powerpoint/2010/main">
        <mc:Choice Requires="p14">
          <p:contentPart p14:bwMode="auto" r:id="rId9">
            <p14:nvContentPartPr>
              <p14:cNvPr id="2" name="Ink 1">
                <a:extLst>
                  <a:ext uri="{FF2B5EF4-FFF2-40B4-BE49-F238E27FC236}">
                    <a16:creationId xmlns:a16="http://schemas.microsoft.com/office/drawing/2014/main" id="{54E84F41-1243-7A0F-F7DC-6DBE02FA5F54}"/>
                  </a:ext>
                </a:extLst>
              </p14:cNvPr>
              <p14:cNvContentPartPr/>
              <p14:nvPr/>
            </p14:nvContentPartPr>
            <p14:xfrm>
              <a:off x="5112544" y="2167420"/>
              <a:ext cx="613080" cy="41400"/>
            </p14:xfrm>
          </p:contentPart>
        </mc:Choice>
        <mc:Fallback xmlns="">
          <p:pic>
            <p:nvPicPr>
              <p:cNvPr id="2" name="Ink 1">
                <a:extLst>
                  <a:ext uri="{FF2B5EF4-FFF2-40B4-BE49-F238E27FC236}">
                    <a16:creationId xmlns:a16="http://schemas.microsoft.com/office/drawing/2014/main" id="{54E84F41-1243-7A0F-F7DC-6DBE02FA5F54}"/>
                  </a:ext>
                </a:extLst>
              </p:cNvPr>
              <p:cNvPicPr/>
              <p:nvPr/>
            </p:nvPicPr>
            <p:blipFill>
              <a:blip r:embed="rId10"/>
              <a:stretch>
                <a:fillRect/>
              </a:stretch>
            </p:blipFill>
            <p:spPr>
              <a:xfrm>
                <a:off x="5106424" y="2161300"/>
                <a:ext cx="625320" cy="53640"/>
              </a:xfrm>
              <a:prstGeom prst="rect">
                <a:avLst/>
              </a:prstGeom>
            </p:spPr>
          </p:pic>
        </mc:Fallback>
      </mc:AlternateContent>
      <p:sp>
        <p:nvSpPr>
          <p:cNvPr id="4" name="TextBox 3">
            <a:extLst>
              <a:ext uri="{FF2B5EF4-FFF2-40B4-BE49-F238E27FC236}">
                <a16:creationId xmlns:a16="http://schemas.microsoft.com/office/drawing/2014/main" id="{ED44D686-D035-30F2-714C-AB1184BFDBE6}"/>
              </a:ext>
            </a:extLst>
          </p:cNvPr>
          <p:cNvSpPr txBox="1"/>
          <p:nvPr/>
        </p:nvSpPr>
        <p:spPr>
          <a:xfrm>
            <a:off x="295514" y="806557"/>
            <a:ext cx="11600972" cy="584775"/>
          </a:xfrm>
          <a:prstGeom prst="rect">
            <a:avLst/>
          </a:prstGeom>
          <a:noFill/>
        </p:spPr>
        <p:txBody>
          <a:bodyPr wrap="square" rtlCol="0">
            <a:spAutoFit/>
          </a:bodyPr>
          <a:lstStyle/>
          <a:p>
            <a:r>
              <a:rPr lang="en-US" sz="1600"/>
              <a:t>another option is to do a random search through your hyperparameter grid.  This is less exhaustive, but takes less time…</a:t>
            </a:r>
            <a:r>
              <a:rPr lang="en-US" sz="1600">
                <a:solidFill>
                  <a:srgbClr val="0066FF"/>
                </a:solidFill>
              </a:rPr>
              <a:t>A good compromise is to do a random search across a broad range of parameters.  And then do a grid search in the vicinity of the best one(s)</a:t>
            </a:r>
            <a:r>
              <a:rPr lang="en-US" sz="1600"/>
              <a:t>.  </a:t>
            </a:r>
          </a:p>
        </p:txBody>
      </p:sp>
      <p:sp>
        <p:nvSpPr>
          <p:cNvPr id="10" name="TextBox 9">
            <a:extLst>
              <a:ext uri="{FF2B5EF4-FFF2-40B4-BE49-F238E27FC236}">
                <a16:creationId xmlns:a16="http://schemas.microsoft.com/office/drawing/2014/main" id="{8EBCD5DD-1F01-CBA2-2B19-7013E059C26E}"/>
              </a:ext>
            </a:extLst>
          </p:cNvPr>
          <p:cNvSpPr txBox="1"/>
          <p:nvPr/>
        </p:nvSpPr>
        <p:spPr>
          <a:xfrm>
            <a:off x="5297522" y="5891123"/>
            <a:ext cx="4631375" cy="523220"/>
          </a:xfrm>
          <a:prstGeom prst="rect">
            <a:avLst/>
          </a:prstGeom>
          <a:noFill/>
        </p:spPr>
        <p:txBody>
          <a:bodyPr wrap="square">
            <a:spAutoFit/>
          </a:bodyPr>
          <a:lstStyle/>
          <a:p>
            <a:r>
              <a:rPr lang="en-US" sz="1400"/>
              <a:t>think this is the number of random samples you want.  not sure what the default is.</a:t>
            </a:r>
          </a:p>
        </p:txBody>
      </p:sp>
      <mc:AlternateContent xmlns:mc="http://schemas.openxmlformats.org/markup-compatibility/2006" xmlns:p14="http://schemas.microsoft.com/office/powerpoint/2010/main">
        <mc:Choice Requires="p14">
          <p:contentPart p14:bwMode="auto" r:id="rId11">
            <p14:nvContentPartPr>
              <p14:cNvPr id="19" name="Ink 18">
                <a:extLst>
                  <a:ext uri="{FF2B5EF4-FFF2-40B4-BE49-F238E27FC236}">
                    <a16:creationId xmlns:a16="http://schemas.microsoft.com/office/drawing/2014/main" id="{181AEF25-2C1D-CDA8-95E6-B098F90DAD68}"/>
                  </a:ext>
                </a:extLst>
              </p14:cNvPr>
              <p14:cNvContentPartPr/>
              <p14:nvPr/>
            </p14:nvContentPartPr>
            <p14:xfrm>
              <a:off x="4500544" y="6060400"/>
              <a:ext cx="480960" cy="41040"/>
            </p14:xfrm>
          </p:contentPart>
        </mc:Choice>
        <mc:Fallback xmlns="">
          <p:pic>
            <p:nvPicPr>
              <p:cNvPr id="19" name="Ink 18">
                <a:extLst>
                  <a:ext uri="{FF2B5EF4-FFF2-40B4-BE49-F238E27FC236}">
                    <a16:creationId xmlns:a16="http://schemas.microsoft.com/office/drawing/2014/main" id="{181AEF25-2C1D-CDA8-95E6-B098F90DAD68}"/>
                  </a:ext>
                </a:extLst>
              </p:cNvPr>
              <p:cNvPicPr/>
              <p:nvPr/>
            </p:nvPicPr>
            <p:blipFill>
              <a:blip r:embed="rId6"/>
              <a:stretch>
                <a:fillRect/>
              </a:stretch>
            </p:blipFill>
            <p:spPr>
              <a:xfrm>
                <a:off x="4491544" y="6051400"/>
                <a:ext cx="498600" cy="58680"/>
              </a:xfrm>
              <a:prstGeom prst="rect">
                <a:avLst/>
              </a:prstGeom>
            </p:spPr>
          </p:pic>
        </mc:Fallback>
      </mc:AlternateContent>
      <p:sp>
        <p:nvSpPr>
          <p:cNvPr id="25" name="TextBox 24">
            <a:extLst>
              <a:ext uri="{FF2B5EF4-FFF2-40B4-BE49-F238E27FC236}">
                <a16:creationId xmlns:a16="http://schemas.microsoft.com/office/drawing/2014/main" id="{618C0AE4-0740-D802-F624-26E1CA73A721}"/>
              </a:ext>
            </a:extLst>
          </p:cNvPr>
          <p:cNvSpPr txBox="1"/>
          <p:nvPr/>
        </p:nvSpPr>
        <p:spPr>
          <a:xfrm>
            <a:off x="3171453" y="5891123"/>
            <a:ext cx="1348941" cy="338554"/>
          </a:xfrm>
          <a:prstGeom prst="rect">
            <a:avLst/>
          </a:prstGeom>
          <a:noFill/>
        </p:spPr>
        <p:txBody>
          <a:bodyPr wrap="square">
            <a:spAutoFit/>
          </a:bodyPr>
          <a:lstStyle/>
          <a:p>
            <a:r>
              <a:rPr lang="en-US" sz="1600"/>
              <a:t>n_iter = n </a:t>
            </a:r>
          </a:p>
        </p:txBody>
      </p:sp>
      <p:grpSp>
        <p:nvGrpSpPr>
          <p:cNvPr id="32" name="Group 31">
            <a:extLst>
              <a:ext uri="{FF2B5EF4-FFF2-40B4-BE49-F238E27FC236}">
                <a16:creationId xmlns:a16="http://schemas.microsoft.com/office/drawing/2014/main" id="{4FD255E5-9F57-B9B3-819F-8AF27155B9B2}"/>
              </a:ext>
            </a:extLst>
          </p:cNvPr>
          <p:cNvGrpSpPr/>
          <p:nvPr/>
        </p:nvGrpSpPr>
        <p:grpSpPr>
          <a:xfrm>
            <a:off x="2627175" y="2929929"/>
            <a:ext cx="2427480" cy="809640"/>
            <a:chOff x="2627175" y="2642988"/>
            <a:chExt cx="2427480" cy="809640"/>
          </a:xfrm>
        </p:grpSpPr>
        <mc:AlternateContent xmlns:mc="http://schemas.openxmlformats.org/markup-compatibility/2006" xmlns:p14="http://schemas.microsoft.com/office/powerpoint/2010/main">
          <mc:Choice Requires="p14">
            <p:contentPart p14:bwMode="auto" r:id="rId12">
              <p14:nvContentPartPr>
                <p14:cNvPr id="27" name="Ink 26">
                  <a:extLst>
                    <a:ext uri="{FF2B5EF4-FFF2-40B4-BE49-F238E27FC236}">
                      <a16:creationId xmlns:a16="http://schemas.microsoft.com/office/drawing/2014/main" id="{CD328043-67F5-073A-FF04-82B2A73F7B18}"/>
                    </a:ext>
                  </a:extLst>
                </p14:cNvPr>
                <p14:cNvContentPartPr/>
                <p14:nvPr/>
              </p14:nvContentPartPr>
              <p14:xfrm>
                <a:off x="3030375" y="2642988"/>
                <a:ext cx="2024280" cy="729720"/>
              </p14:xfrm>
            </p:contentPart>
          </mc:Choice>
          <mc:Fallback xmlns="">
            <p:pic>
              <p:nvPicPr>
                <p:cNvPr id="27" name="Ink 26">
                  <a:extLst>
                    <a:ext uri="{FF2B5EF4-FFF2-40B4-BE49-F238E27FC236}">
                      <a16:creationId xmlns:a16="http://schemas.microsoft.com/office/drawing/2014/main" id="{CD328043-67F5-073A-FF04-82B2A73F7B18}"/>
                    </a:ext>
                  </a:extLst>
                </p:cNvPr>
                <p:cNvPicPr/>
                <p:nvPr/>
              </p:nvPicPr>
              <p:blipFill>
                <a:blip r:embed="rId14"/>
                <a:stretch>
                  <a:fillRect/>
                </a:stretch>
              </p:blipFill>
              <p:spPr>
                <a:xfrm>
                  <a:off x="3024255" y="2636868"/>
                  <a:ext cx="2036520" cy="7419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9" name="Ink 28">
                  <a:extLst>
                    <a:ext uri="{FF2B5EF4-FFF2-40B4-BE49-F238E27FC236}">
                      <a16:creationId xmlns:a16="http://schemas.microsoft.com/office/drawing/2014/main" id="{759E1A27-880D-F83C-4E3A-3872250E919B}"/>
                    </a:ext>
                  </a:extLst>
                </p14:cNvPr>
                <p14:cNvContentPartPr/>
                <p14:nvPr/>
              </p14:nvContentPartPr>
              <p14:xfrm>
                <a:off x="2627175" y="3215028"/>
                <a:ext cx="549000" cy="237600"/>
              </p14:xfrm>
            </p:contentPart>
          </mc:Choice>
          <mc:Fallback xmlns="">
            <p:pic>
              <p:nvPicPr>
                <p:cNvPr id="29" name="Ink 28">
                  <a:extLst>
                    <a:ext uri="{FF2B5EF4-FFF2-40B4-BE49-F238E27FC236}">
                      <a16:creationId xmlns:a16="http://schemas.microsoft.com/office/drawing/2014/main" id="{759E1A27-880D-F83C-4E3A-3872250E919B}"/>
                    </a:ext>
                  </a:extLst>
                </p:cNvPr>
                <p:cNvPicPr/>
                <p:nvPr/>
              </p:nvPicPr>
              <p:blipFill>
                <a:blip r:embed="rId16"/>
                <a:stretch>
                  <a:fillRect/>
                </a:stretch>
              </p:blipFill>
              <p:spPr>
                <a:xfrm>
                  <a:off x="2621055" y="3208908"/>
                  <a:ext cx="561240" cy="249840"/>
                </a:xfrm>
                <a:prstGeom prst="rect">
                  <a:avLst/>
                </a:prstGeom>
              </p:spPr>
            </p:pic>
          </mc:Fallback>
        </mc:AlternateContent>
      </p:grpSp>
      <p:sp>
        <p:nvSpPr>
          <p:cNvPr id="34" name="TextBox 33">
            <a:extLst>
              <a:ext uri="{FF2B5EF4-FFF2-40B4-BE49-F238E27FC236}">
                <a16:creationId xmlns:a16="http://schemas.microsoft.com/office/drawing/2014/main" id="{7FFCC37C-6F05-15FB-6BEF-4127810280E2}"/>
              </a:ext>
            </a:extLst>
          </p:cNvPr>
          <p:cNvSpPr txBox="1"/>
          <p:nvPr/>
        </p:nvSpPr>
        <p:spPr>
          <a:xfrm>
            <a:off x="1151895" y="3443159"/>
            <a:ext cx="1573162" cy="738664"/>
          </a:xfrm>
          <a:prstGeom prst="rect">
            <a:avLst/>
          </a:prstGeom>
          <a:solidFill>
            <a:schemeClr val="accent2">
              <a:lumMod val="20000"/>
              <a:lumOff val="80000"/>
            </a:schemeClr>
          </a:solidFill>
        </p:spPr>
        <p:txBody>
          <a:bodyPr wrap="square" rtlCol="0">
            <a:spAutoFit/>
          </a:bodyPr>
          <a:lstStyle/>
          <a:p>
            <a:r>
              <a:rPr lang="en-US" sz="1400"/>
              <a:t>note this name is different from GridSearchCV!</a:t>
            </a:r>
          </a:p>
        </p:txBody>
      </p:sp>
    </p:spTree>
    <p:extLst>
      <p:ext uri="{BB962C8B-B14F-4D97-AF65-F5344CB8AC3E}">
        <p14:creationId xmlns:p14="http://schemas.microsoft.com/office/powerpoint/2010/main" val="3529021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990F33-50DC-3E5B-D254-9E742B40BFC4}"/>
              </a:ext>
            </a:extLst>
          </p:cNvPr>
          <p:cNvSpPr txBox="1"/>
          <p:nvPr/>
        </p:nvSpPr>
        <p:spPr>
          <a:xfrm>
            <a:off x="285137" y="1203752"/>
            <a:ext cx="6808860" cy="338554"/>
          </a:xfrm>
          <a:prstGeom prst="rect">
            <a:avLst/>
          </a:prstGeom>
          <a:noFill/>
        </p:spPr>
        <p:txBody>
          <a:bodyPr wrap="square" rtlCol="0">
            <a:spAutoFit/>
          </a:bodyPr>
          <a:lstStyle/>
          <a:p>
            <a:r>
              <a:rPr lang="en-US" sz="1600"/>
              <a:t>Continuing with RandomizedSearchCV, the next lines of code would be:</a:t>
            </a:r>
          </a:p>
        </p:txBody>
      </p:sp>
      <p:sp>
        <p:nvSpPr>
          <p:cNvPr id="7" name="TextBox 6">
            <a:extLst>
              <a:ext uri="{FF2B5EF4-FFF2-40B4-BE49-F238E27FC236}">
                <a16:creationId xmlns:a16="http://schemas.microsoft.com/office/drawing/2014/main" id="{FD09F4EF-1A47-ACD0-486E-34DFD66A97C7}"/>
              </a:ext>
            </a:extLst>
          </p:cNvPr>
          <p:cNvSpPr txBox="1"/>
          <p:nvPr/>
        </p:nvSpPr>
        <p:spPr>
          <a:xfrm>
            <a:off x="291086" y="3287262"/>
            <a:ext cx="2114482" cy="338554"/>
          </a:xfrm>
          <a:prstGeom prst="rect">
            <a:avLst/>
          </a:prstGeom>
          <a:noFill/>
        </p:spPr>
        <p:txBody>
          <a:bodyPr wrap="square" rtlCol="0">
            <a:spAutoFit/>
          </a:bodyPr>
          <a:lstStyle/>
          <a:p>
            <a:r>
              <a:rPr lang="en-US" sz="1600"/>
              <a:t>models.cv_results_</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F264A3F5-B26B-BD5E-9E41-F85E705B226D}"/>
                  </a:ext>
                </a:extLst>
              </p14:cNvPr>
              <p14:cNvContentPartPr/>
              <p14:nvPr/>
            </p14:nvContentPartPr>
            <p14:xfrm>
              <a:off x="2224225" y="3440159"/>
              <a:ext cx="785880" cy="32760"/>
            </p14:xfrm>
          </p:contentPart>
        </mc:Choice>
        <mc:Fallback xmlns="">
          <p:pic>
            <p:nvPicPr>
              <p:cNvPr id="8" name="Ink 7">
                <a:extLst>
                  <a:ext uri="{FF2B5EF4-FFF2-40B4-BE49-F238E27FC236}">
                    <a16:creationId xmlns:a16="http://schemas.microsoft.com/office/drawing/2014/main" id="{F264A3F5-B26B-BD5E-9E41-F85E705B226D}"/>
                  </a:ext>
                </a:extLst>
              </p:cNvPr>
              <p:cNvPicPr/>
              <p:nvPr/>
            </p:nvPicPr>
            <p:blipFill>
              <a:blip r:embed="rId4"/>
              <a:stretch>
                <a:fillRect/>
              </a:stretch>
            </p:blipFill>
            <p:spPr>
              <a:xfrm>
                <a:off x="2215225" y="3431159"/>
                <a:ext cx="803520" cy="50400"/>
              </a:xfrm>
              <a:prstGeom prst="rect">
                <a:avLst/>
              </a:prstGeom>
            </p:spPr>
          </p:pic>
        </mc:Fallback>
      </mc:AlternateContent>
      <p:sp>
        <p:nvSpPr>
          <p:cNvPr id="10" name="TextBox 9">
            <a:extLst>
              <a:ext uri="{FF2B5EF4-FFF2-40B4-BE49-F238E27FC236}">
                <a16:creationId xmlns:a16="http://schemas.microsoft.com/office/drawing/2014/main" id="{E02D54F4-33FE-9211-77C4-B6187D7F3602}"/>
              </a:ext>
            </a:extLst>
          </p:cNvPr>
          <p:cNvSpPr txBox="1"/>
          <p:nvPr/>
        </p:nvSpPr>
        <p:spPr>
          <a:xfrm>
            <a:off x="3307800" y="3256286"/>
            <a:ext cx="7554404" cy="584775"/>
          </a:xfrm>
          <a:prstGeom prst="rect">
            <a:avLst/>
          </a:prstGeom>
          <a:noFill/>
        </p:spPr>
        <p:txBody>
          <a:bodyPr wrap="square" rtlCol="0">
            <a:spAutoFit/>
          </a:bodyPr>
          <a:lstStyle/>
          <a:p>
            <a:r>
              <a:rPr lang="en-US" sz="1600"/>
              <a:t>outputs a dictionary consisting of rows corresponding to parameters values, cv scores, average score, etc.  This best viewed as a pandas.DataFrame.  </a:t>
            </a:r>
          </a:p>
        </p:txBody>
      </p:sp>
      <p:sp>
        <p:nvSpPr>
          <p:cNvPr id="11" name="TextBox 10">
            <a:extLst>
              <a:ext uri="{FF2B5EF4-FFF2-40B4-BE49-F238E27FC236}">
                <a16:creationId xmlns:a16="http://schemas.microsoft.com/office/drawing/2014/main" id="{1DFD076C-59BC-AB34-0403-76788CF091B9}"/>
              </a:ext>
            </a:extLst>
          </p:cNvPr>
          <p:cNvSpPr txBox="1"/>
          <p:nvPr/>
        </p:nvSpPr>
        <p:spPr>
          <a:xfrm>
            <a:off x="247308" y="6279469"/>
            <a:ext cx="10146888" cy="338554"/>
          </a:xfrm>
          <a:prstGeom prst="rect">
            <a:avLst/>
          </a:prstGeom>
          <a:noFill/>
        </p:spPr>
        <p:txBody>
          <a:bodyPr wrap="square" rtlCol="0">
            <a:spAutoFit/>
          </a:bodyPr>
          <a:lstStyle/>
          <a:p>
            <a:r>
              <a:rPr lang="en-US" sz="1600"/>
              <a:t>And then you’d create a classifier model with those specified parameters, or just use the models.predict() guy.</a:t>
            </a:r>
          </a:p>
        </p:txBody>
      </p:sp>
      <p:sp>
        <p:nvSpPr>
          <p:cNvPr id="12" name="TextBox 11">
            <a:extLst>
              <a:ext uri="{FF2B5EF4-FFF2-40B4-BE49-F238E27FC236}">
                <a16:creationId xmlns:a16="http://schemas.microsoft.com/office/drawing/2014/main" id="{7416E174-2CCE-F1FC-AF44-6D881B03871C}"/>
              </a:ext>
            </a:extLst>
          </p:cNvPr>
          <p:cNvSpPr txBox="1"/>
          <p:nvPr/>
        </p:nvSpPr>
        <p:spPr>
          <a:xfrm>
            <a:off x="285138" y="1939707"/>
            <a:ext cx="2733962" cy="338554"/>
          </a:xfrm>
          <a:prstGeom prst="rect">
            <a:avLst/>
          </a:prstGeom>
          <a:noFill/>
        </p:spPr>
        <p:txBody>
          <a:bodyPr wrap="square" rtlCol="0">
            <a:spAutoFit/>
          </a:bodyPr>
          <a:lstStyle/>
          <a:p>
            <a:r>
              <a:rPr lang="en-US" sz="1600"/>
              <a:t>models.fit(X_train, y_train)</a:t>
            </a:r>
          </a:p>
        </p:txBody>
      </p:sp>
      <mc:AlternateContent xmlns:mc="http://schemas.openxmlformats.org/markup-compatibility/2006" xmlns:p14="http://schemas.microsoft.com/office/powerpoint/2010/main">
        <mc:Choice Requires="p14">
          <p:contentPart p14:bwMode="auto" r:id="rId5">
            <p14:nvContentPartPr>
              <p14:cNvPr id="14" name="Ink 13">
                <a:extLst>
                  <a:ext uri="{FF2B5EF4-FFF2-40B4-BE49-F238E27FC236}">
                    <a16:creationId xmlns:a16="http://schemas.microsoft.com/office/drawing/2014/main" id="{028DA089-0F85-FB60-F61E-FE7BE2828E1B}"/>
                  </a:ext>
                </a:extLst>
              </p14:cNvPr>
              <p14:cNvContentPartPr/>
              <p14:nvPr/>
            </p14:nvContentPartPr>
            <p14:xfrm>
              <a:off x="2886868" y="2086943"/>
              <a:ext cx="785880" cy="32760"/>
            </p14:xfrm>
          </p:contentPart>
        </mc:Choice>
        <mc:Fallback xmlns="">
          <p:pic>
            <p:nvPicPr>
              <p:cNvPr id="14" name="Ink 13">
                <a:extLst>
                  <a:ext uri="{FF2B5EF4-FFF2-40B4-BE49-F238E27FC236}">
                    <a16:creationId xmlns:a16="http://schemas.microsoft.com/office/drawing/2014/main" id="{028DA089-0F85-FB60-F61E-FE7BE2828E1B}"/>
                  </a:ext>
                </a:extLst>
              </p:cNvPr>
              <p:cNvPicPr/>
              <p:nvPr/>
            </p:nvPicPr>
            <p:blipFill>
              <a:blip r:embed="rId6"/>
              <a:stretch>
                <a:fillRect/>
              </a:stretch>
            </p:blipFill>
            <p:spPr>
              <a:xfrm>
                <a:off x="2877868" y="2077943"/>
                <a:ext cx="803520" cy="50400"/>
              </a:xfrm>
              <a:prstGeom prst="rect">
                <a:avLst/>
              </a:prstGeom>
            </p:spPr>
          </p:pic>
        </mc:Fallback>
      </mc:AlternateContent>
      <p:sp>
        <p:nvSpPr>
          <p:cNvPr id="15" name="TextBox 14">
            <a:extLst>
              <a:ext uri="{FF2B5EF4-FFF2-40B4-BE49-F238E27FC236}">
                <a16:creationId xmlns:a16="http://schemas.microsoft.com/office/drawing/2014/main" id="{9B7B4AC2-E056-6D19-8CBB-221DA7B2CE59}"/>
              </a:ext>
            </a:extLst>
          </p:cNvPr>
          <p:cNvSpPr txBox="1"/>
          <p:nvPr/>
        </p:nvSpPr>
        <p:spPr>
          <a:xfrm>
            <a:off x="4002326" y="1930019"/>
            <a:ext cx="5035126" cy="338554"/>
          </a:xfrm>
          <a:prstGeom prst="rect">
            <a:avLst/>
          </a:prstGeom>
          <a:noFill/>
        </p:spPr>
        <p:txBody>
          <a:bodyPr wrap="square" rtlCol="0">
            <a:spAutoFit/>
          </a:bodyPr>
          <a:lstStyle/>
          <a:p>
            <a:r>
              <a:rPr lang="en-US" sz="1600"/>
              <a:t>Then does the actual fitting with all of those parameters.  </a:t>
            </a:r>
          </a:p>
        </p:txBody>
      </p:sp>
      <p:sp>
        <p:nvSpPr>
          <p:cNvPr id="16" name="TextBox 15">
            <a:extLst>
              <a:ext uri="{FF2B5EF4-FFF2-40B4-BE49-F238E27FC236}">
                <a16:creationId xmlns:a16="http://schemas.microsoft.com/office/drawing/2014/main" id="{85CBB741-5300-28F1-334A-3878FD01FF91}"/>
              </a:ext>
            </a:extLst>
          </p:cNvPr>
          <p:cNvSpPr txBox="1"/>
          <p:nvPr/>
        </p:nvSpPr>
        <p:spPr>
          <a:xfrm>
            <a:off x="291086" y="4223160"/>
            <a:ext cx="2114482" cy="338554"/>
          </a:xfrm>
          <a:prstGeom prst="rect">
            <a:avLst/>
          </a:prstGeom>
          <a:noFill/>
        </p:spPr>
        <p:txBody>
          <a:bodyPr wrap="square" rtlCol="0">
            <a:spAutoFit/>
          </a:bodyPr>
          <a:lstStyle/>
          <a:p>
            <a:r>
              <a:rPr lang="en-US" sz="1600"/>
              <a:t>models.best_params_</a:t>
            </a:r>
          </a:p>
        </p:txBody>
      </p:sp>
      <mc:AlternateContent xmlns:mc="http://schemas.openxmlformats.org/markup-compatibility/2006" xmlns:p14="http://schemas.microsoft.com/office/powerpoint/2010/main">
        <mc:Choice Requires="p14">
          <p:contentPart p14:bwMode="auto" r:id="rId7">
            <p14:nvContentPartPr>
              <p14:cNvPr id="20" name="Ink 19">
                <a:extLst>
                  <a:ext uri="{FF2B5EF4-FFF2-40B4-BE49-F238E27FC236}">
                    <a16:creationId xmlns:a16="http://schemas.microsoft.com/office/drawing/2014/main" id="{BAD51AC0-32B8-3489-3764-A02AB1FEA18F}"/>
                  </a:ext>
                </a:extLst>
              </p14:cNvPr>
              <p14:cNvContentPartPr/>
              <p14:nvPr/>
            </p14:nvContentPartPr>
            <p14:xfrm>
              <a:off x="2411037" y="4376057"/>
              <a:ext cx="785880" cy="32760"/>
            </p14:xfrm>
          </p:contentPart>
        </mc:Choice>
        <mc:Fallback xmlns="">
          <p:pic>
            <p:nvPicPr>
              <p:cNvPr id="20" name="Ink 19">
                <a:extLst>
                  <a:ext uri="{FF2B5EF4-FFF2-40B4-BE49-F238E27FC236}">
                    <a16:creationId xmlns:a16="http://schemas.microsoft.com/office/drawing/2014/main" id="{BAD51AC0-32B8-3489-3764-A02AB1FEA18F}"/>
                  </a:ext>
                </a:extLst>
              </p:cNvPr>
              <p:cNvPicPr/>
              <p:nvPr/>
            </p:nvPicPr>
            <p:blipFill>
              <a:blip r:embed="rId4"/>
              <a:stretch>
                <a:fillRect/>
              </a:stretch>
            </p:blipFill>
            <p:spPr>
              <a:xfrm>
                <a:off x="2402037" y="4367057"/>
                <a:ext cx="803520" cy="50400"/>
              </a:xfrm>
              <a:prstGeom prst="rect">
                <a:avLst/>
              </a:prstGeom>
            </p:spPr>
          </p:pic>
        </mc:Fallback>
      </mc:AlternateContent>
      <p:sp>
        <p:nvSpPr>
          <p:cNvPr id="21" name="TextBox 20">
            <a:extLst>
              <a:ext uri="{FF2B5EF4-FFF2-40B4-BE49-F238E27FC236}">
                <a16:creationId xmlns:a16="http://schemas.microsoft.com/office/drawing/2014/main" id="{A20D4A4C-A616-ED2F-B8F9-1469B4C51616}"/>
              </a:ext>
            </a:extLst>
          </p:cNvPr>
          <p:cNvSpPr txBox="1"/>
          <p:nvPr/>
        </p:nvSpPr>
        <p:spPr>
          <a:xfrm>
            <a:off x="3473505" y="4215479"/>
            <a:ext cx="6016641" cy="584775"/>
          </a:xfrm>
          <a:prstGeom prst="rect">
            <a:avLst/>
          </a:prstGeom>
          <a:noFill/>
        </p:spPr>
        <p:txBody>
          <a:bodyPr wrap="square" rtlCol="0">
            <a:spAutoFit/>
          </a:bodyPr>
          <a:lstStyle/>
          <a:p>
            <a:r>
              <a:rPr lang="en-US" sz="1600"/>
              <a:t>This is how you get the best parameters in the aforementioned param_grid, as determined by CV search.  </a:t>
            </a:r>
          </a:p>
        </p:txBody>
      </p:sp>
      <p:sp>
        <p:nvSpPr>
          <p:cNvPr id="22" name="TextBox 21">
            <a:extLst>
              <a:ext uri="{FF2B5EF4-FFF2-40B4-BE49-F238E27FC236}">
                <a16:creationId xmlns:a16="http://schemas.microsoft.com/office/drawing/2014/main" id="{7F12E573-77DA-8DC8-50B9-609569D48B2A}"/>
              </a:ext>
            </a:extLst>
          </p:cNvPr>
          <p:cNvSpPr txBox="1"/>
          <p:nvPr/>
        </p:nvSpPr>
        <p:spPr>
          <a:xfrm>
            <a:off x="291086" y="5002959"/>
            <a:ext cx="2114482" cy="338554"/>
          </a:xfrm>
          <a:prstGeom prst="rect">
            <a:avLst/>
          </a:prstGeom>
          <a:noFill/>
        </p:spPr>
        <p:txBody>
          <a:bodyPr wrap="square" rtlCol="0">
            <a:spAutoFit/>
          </a:bodyPr>
          <a:lstStyle/>
          <a:p>
            <a:r>
              <a:rPr lang="en-US" sz="1600"/>
              <a:t>models.best_score_</a:t>
            </a:r>
          </a:p>
        </p:txBody>
      </p:sp>
      <mc:AlternateContent xmlns:mc="http://schemas.openxmlformats.org/markup-compatibility/2006" xmlns:p14="http://schemas.microsoft.com/office/powerpoint/2010/main">
        <mc:Choice Requires="p14">
          <p:contentPart p14:bwMode="auto" r:id="rId8">
            <p14:nvContentPartPr>
              <p14:cNvPr id="23" name="Ink 22">
                <a:extLst>
                  <a:ext uri="{FF2B5EF4-FFF2-40B4-BE49-F238E27FC236}">
                    <a16:creationId xmlns:a16="http://schemas.microsoft.com/office/drawing/2014/main" id="{C47FB1FC-4978-4011-9C69-C53405E06136}"/>
                  </a:ext>
                </a:extLst>
              </p14:cNvPr>
              <p14:cNvContentPartPr/>
              <p14:nvPr/>
            </p14:nvContentPartPr>
            <p14:xfrm>
              <a:off x="2411037" y="5155856"/>
              <a:ext cx="785880" cy="32760"/>
            </p14:xfrm>
          </p:contentPart>
        </mc:Choice>
        <mc:Fallback xmlns="">
          <p:pic>
            <p:nvPicPr>
              <p:cNvPr id="23" name="Ink 22">
                <a:extLst>
                  <a:ext uri="{FF2B5EF4-FFF2-40B4-BE49-F238E27FC236}">
                    <a16:creationId xmlns:a16="http://schemas.microsoft.com/office/drawing/2014/main" id="{C47FB1FC-4978-4011-9C69-C53405E06136}"/>
                  </a:ext>
                </a:extLst>
              </p:cNvPr>
              <p:cNvPicPr/>
              <p:nvPr/>
            </p:nvPicPr>
            <p:blipFill>
              <a:blip r:embed="rId4"/>
              <a:stretch>
                <a:fillRect/>
              </a:stretch>
            </p:blipFill>
            <p:spPr>
              <a:xfrm>
                <a:off x="2402037" y="5146856"/>
                <a:ext cx="803520" cy="50400"/>
              </a:xfrm>
              <a:prstGeom prst="rect">
                <a:avLst/>
              </a:prstGeom>
            </p:spPr>
          </p:pic>
        </mc:Fallback>
      </mc:AlternateContent>
      <p:sp>
        <p:nvSpPr>
          <p:cNvPr id="24" name="TextBox 23">
            <a:extLst>
              <a:ext uri="{FF2B5EF4-FFF2-40B4-BE49-F238E27FC236}">
                <a16:creationId xmlns:a16="http://schemas.microsoft.com/office/drawing/2014/main" id="{1CF1BB45-1824-6098-CF64-1749EF89EF4A}"/>
              </a:ext>
            </a:extLst>
          </p:cNvPr>
          <p:cNvSpPr txBox="1"/>
          <p:nvPr/>
        </p:nvSpPr>
        <p:spPr>
          <a:xfrm>
            <a:off x="3404679" y="5002959"/>
            <a:ext cx="6016641" cy="338554"/>
          </a:xfrm>
          <a:prstGeom prst="rect">
            <a:avLst/>
          </a:prstGeom>
          <a:noFill/>
        </p:spPr>
        <p:txBody>
          <a:bodyPr wrap="square" rtlCol="0">
            <a:spAutoFit/>
          </a:bodyPr>
          <a:lstStyle/>
          <a:p>
            <a:r>
              <a:rPr lang="en-US" sz="1600"/>
              <a:t>returns the best score, corresponding to the best parameters.</a:t>
            </a:r>
          </a:p>
        </p:txBody>
      </p:sp>
      <p:sp>
        <p:nvSpPr>
          <p:cNvPr id="4" name="TextBox 3">
            <a:extLst>
              <a:ext uri="{FF2B5EF4-FFF2-40B4-BE49-F238E27FC236}">
                <a16:creationId xmlns:a16="http://schemas.microsoft.com/office/drawing/2014/main" id="{97CDD3BD-F31A-0C00-AA85-DDB3F274AAC7}"/>
              </a:ext>
            </a:extLst>
          </p:cNvPr>
          <p:cNvSpPr txBox="1"/>
          <p:nvPr/>
        </p:nvSpPr>
        <p:spPr>
          <a:xfrm>
            <a:off x="276142" y="2546570"/>
            <a:ext cx="2122161" cy="338554"/>
          </a:xfrm>
          <a:prstGeom prst="rect">
            <a:avLst/>
          </a:prstGeom>
          <a:noFill/>
        </p:spPr>
        <p:txBody>
          <a:bodyPr wrap="square" rtlCol="0">
            <a:spAutoFit/>
          </a:bodyPr>
          <a:lstStyle/>
          <a:p>
            <a:r>
              <a:rPr lang="en-US" sz="1600"/>
              <a:t>models.predict(X_test)</a:t>
            </a:r>
          </a:p>
        </p:txBody>
      </p:sp>
      <mc:AlternateContent xmlns:mc="http://schemas.openxmlformats.org/markup-compatibility/2006" xmlns:p14="http://schemas.microsoft.com/office/powerpoint/2010/main">
        <mc:Choice Requires="p14">
          <p:contentPart p14:bwMode="auto" r:id="rId9">
            <p14:nvContentPartPr>
              <p14:cNvPr id="5" name="Ink 4">
                <a:extLst>
                  <a:ext uri="{FF2B5EF4-FFF2-40B4-BE49-F238E27FC236}">
                    <a16:creationId xmlns:a16="http://schemas.microsoft.com/office/drawing/2014/main" id="{4A833F91-296A-F9E1-38F0-C0012E2A25C0}"/>
                  </a:ext>
                </a:extLst>
              </p14:cNvPr>
              <p14:cNvContentPartPr/>
              <p14:nvPr/>
            </p14:nvContentPartPr>
            <p14:xfrm>
              <a:off x="2576891" y="2694984"/>
              <a:ext cx="785880" cy="32760"/>
            </p14:xfrm>
          </p:contentPart>
        </mc:Choice>
        <mc:Fallback xmlns="">
          <p:pic>
            <p:nvPicPr>
              <p:cNvPr id="5" name="Ink 4">
                <a:extLst>
                  <a:ext uri="{FF2B5EF4-FFF2-40B4-BE49-F238E27FC236}">
                    <a16:creationId xmlns:a16="http://schemas.microsoft.com/office/drawing/2014/main" id="{4A833F91-296A-F9E1-38F0-C0012E2A25C0}"/>
                  </a:ext>
                </a:extLst>
              </p:cNvPr>
              <p:cNvPicPr/>
              <p:nvPr/>
            </p:nvPicPr>
            <p:blipFill>
              <a:blip r:embed="rId4"/>
              <a:stretch>
                <a:fillRect/>
              </a:stretch>
            </p:blipFill>
            <p:spPr>
              <a:xfrm>
                <a:off x="2567891" y="2685984"/>
                <a:ext cx="803520" cy="50400"/>
              </a:xfrm>
              <a:prstGeom prst="rect">
                <a:avLst/>
              </a:prstGeom>
            </p:spPr>
          </p:pic>
        </mc:Fallback>
      </mc:AlternateContent>
      <p:sp>
        <p:nvSpPr>
          <p:cNvPr id="6" name="TextBox 5">
            <a:extLst>
              <a:ext uri="{FF2B5EF4-FFF2-40B4-BE49-F238E27FC236}">
                <a16:creationId xmlns:a16="http://schemas.microsoft.com/office/drawing/2014/main" id="{C196141E-19D7-7DF4-FCD5-85CF10031FA7}"/>
              </a:ext>
            </a:extLst>
          </p:cNvPr>
          <p:cNvSpPr txBox="1"/>
          <p:nvPr/>
        </p:nvSpPr>
        <p:spPr>
          <a:xfrm>
            <a:off x="3672748" y="2571474"/>
            <a:ext cx="7998980" cy="584775"/>
          </a:xfrm>
          <a:prstGeom prst="rect">
            <a:avLst/>
          </a:prstGeom>
          <a:noFill/>
        </p:spPr>
        <p:txBody>
          <a:bodyPr wrap="square" rtlCol="0">
            <a:spAutoFit/>
          </a:bodyPr>
          <a:lstStyle/>
          <a:p>
            <a:r>
              <a:rPr lang="en-US" sz="1600"/>
              <a:t>Will automatically pick the parameters that give the best score (see previous slide), and use these for predictions.</a:t>
            </a:r>
          </a:p>
        </p:txBody>
      </p:sp>
      <p:sp>
        <p:nvSpPr>
          <p:cNvPr id="9" name="Rectangle 8">
            <a:extLst>
              <a:ext uri="{FF2B5EF4-FFF2-40B4-BE49-F238E27FC236}">
                <a16:creationId xmlns:a16="http://schemas.microsoft.com/office/drawing/2014/main" id="{7ADF62C6-94E0-B3F3-8B87-F8D9F905A4B0}"/>
              </a:ext>
            </a:extLst>
          </p:cNvPr>
          <p:cNvSpPr/>
          <p:nvPr/>
        </p:nvSpPr>
        <p:spPr>
          <a:xfrm>
            <a:off x="3845923" y="194833"/>
            <a:ext cx="4047455" cy="461665"/>
          </a:xfrm>
          <a:prstGeom prst="rect">
            <a:avLst/>
          </a:prstGeom>
        </p:spPr>
        <p:txBody>
          <a:bodyPr wrap="none">
            <a:spAutoFit/>
          </a:bodyPr>
          <a:lstStyle/>
          <a:p>
            <a:r>
              <a:rPr lang="en-US" sz="2400" b="1" u="sng">
                <a:solidFill>
                  <a:srgbClr val="7030A0"/>
                </a:solidFill>
              </a:rPr>
              <a:t>sklearn: RandomizedSearchCV</a:t>
            </a:r>
          </a:p>
        </p:txBody>
      </p:sp>
      <p:sp>
        <p:nvSpPr>
          <p:cNvPr id="3" name="TextBox 2">
            <a:extLst>
              <a:ext uri="{FF2B5EF4-FFF2-40B4-BE49-F238E27FC236}">
                <a16:creationId xmlns:a16="http://schemas.microsoft.com/office/drawing/2014/main" id="{FC5E35CA-AF84-F8F3-30A9-0ED44CAE59B6}"/>
              </a:ext>
            </a:extLst>
          </p:cNvPr>
          <p:cNvSpPr txBox="1"/>
          <p:nvPr/>
        </p:nvSpPr>
        <p:spPr>
          <a:xfrm>
            <a:off x="291086" y="5685327"/>
            <a:ext cx="2114482" cy="338554"/>
          </a:xfrm>
          <a:prstGeom prst="rect">
            <a:avLst/>
          </a:prstGeom>
          <a:noFill/>
        </p:spPr>
        <p:txBody>
          <a:bodyPr wrap="square" rtlCol="0">
            <a:spAutoFit/>
          </a:bodyPr>
          <a:lstStyle/>
          <a:p>
            <a:r>
              <a:rPr lang="en-US" sz="1600"/>
              <a:t>models.estimator_</a:t>
            </a:r>
          </a:p>
        </p:txBody>
      </p:sp>
      <mc:AlternateContent xmlns:mc="http://schemas.openxmlformats.org/markup-compatibility/2006" xmlns:p14="http://schemas.microsoft.com/office/powerpoint/2010/main">
        <mc:Choice Requires="p14">
          <p:contentPart p14:bwMode="auto" r:id="rId10">
            <p14:nvContentPartPr>
              <p14:cNvPr id="13" name="Ink 12">
                <a:extLst>
                  <a:ext uri="{FF2B5EF4-FFF2-40B4-BE49-F238E27FC236}">
                    <a16:creationId xmlns:a16="http://schemas.microsoft.com/office/drawing/2014/main" id="{61A25DDC-0A70-9E9D-D9A3-72EDC138557B}"/>
                  </a:ext>
                </a:extLst>
              </p14:cNvPr>
              <p14:cNvContentPartPr/>
              <p14:nvPr/>
            </p14:nvContentPartPr>
            <p14:xfrm>
              <a:off x="2411037" y="5838224"/>
              <a:ext cx="785880" cy="32760"/>
            </p14:xfrm>
          </p:contentPart>
        </mc:Choice>
        <mc:Fallback xmlns="">
          <p:pic>
            <p:nvPicPr>
              <p:cNvPr id="13" name="Ink 12">
                <a:extLst>
                  <a:ext uri="{FF2B5EF4-FFF2-40B4-BE49-F238E27FC236}">
                    <a16:creationId xmlns:a16="http://schemas.microsoft.com/office/drawing/2014/main" id="{61A25DDC-0A70-9E9D-D9A3-72EDC138557B}"/>
                  </a:ext>
                </a:extLst>
              </p:cNvPr>
              <p:cNvPicPr/>
              <p:nvPr/>
            </p:nvPicPr>
            <p:blipFill>
              <a:blip r:embed="rId4"/>
              <a:stretch>
                <a:fillRect/>
              </a:stretch>
            </p:blipFill>
            <p:spPr>
              <a:xfrm>
                <a:off x="2402037" y="5829224"/>
                <a:ext cx="803520" cy="50400"/>
              </a:xfrm>
              <a:prstGeom prst="rect">
                <a:avLst/>
              </a:prstGeom>
            </p:spPr>
          </p:pic>
        </mc:Fallback>
      </mc:AlternateContent>
      <p:sp>
        <p:nvSpPr>
          <p:cNvPr id="17" name="TextBox 16">
            <a:extLst>
              <a:ext uri="{FF2B5EF4-FFF2-40B4-BE49-F238E27FC236}">
                <a16:creationId xmlns:a16="http://schemas.microsoft.com/office/drawing/2014/main" id="{BA6AD148-6A01-B270-4991-1DC79EECF2D9}"/>
              </a:ext>
            </a:extLst>
          </p:cNvPr>
          <p:cNvSpPr txBox="1"/>
          <p:nvPr/>
        </p:nvSpPr>
        <p:spPr>
          <a:xfrm>
            <a:off x="3404679" y="5685327"/>
            <a:ext cx="3761231" cy="338554"/>
          </a:xfrm>
          <a:prstGeom prst="rect">
            <a:avLst/>
          </a:prstGeom>
          <a:noFill/>
        </p:spPr>
        <p:txBody>
          <a:bodyPr wrap="square" rtlCol="0">
            <a:spAutoFit/>
          </a:bodyPr>
          <a:lstStyle/>
          <a:p>
            <a:r>
              <a:rPr lang="en-US" sz="1600"/>
              <a:t>returns the best performing model?</a:t>
            </a:r>
          </a:p>
        </p:txBody>
      </p:sp>
    </p:spTree>
    <p:extLst>
      <p:ext uri="{BB962C8B-B14F-4D97-AF65-F5344CB8AC3E}">
        <p14:creationId xmlns:p14="http://schemas.microsoft.com/office/powerpoint/2010/main" val="5713519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990F33-50DC-3E5B-D254-9E742B40BFC4}"/>
              </a:ext>
            </a:extLst>
          </p:cNvPr>
          <p:cNvSpPr txBox="1"/>
          <p:nvPr/>
        </p:nvSpPr>
        <p:spPr>
          <a:xfrm>
            <a:off x="285137" y="900753"/>
            <a:ext cx="11161830" cy="338554"/>
          </a:xfrm>
          <a:prstGeom prst="rect">
            <a:avLst/>
          </a:prstGeom>
          <a:noFill/>
        </p:spPr>
        <p:txBody>
          <a:bodyPr wrap="square" rtlCol="0">
            <a:spAutoFit/>
          </a:bodyPr>
          <a:lstStyle/>
          <a:p>
            <a:r>
              <a:rPr lang="en-US" sz="1600"/>
              <a:t>So using breast cancer diagnosis data from sklearn.  And used GridSearchCV to tune a bunch of models, and look for the best one.  </a:t>
            </a:r>
          </a:p>
        </p:txBody>
      </p:sp>
      <p:sp>
        <p:nvSpPr>
          <p:cNvPr id="3" name="Rectangle 2">
            <a:extLst>
              <a:ext uri="{FF2B5EF4-FFF2-40B4-BE49-F238E27FC236}">
                <a16:creationId xmlns:a16="http://schemas.microsoft.com/office/drawing/2014/main" id="{8979DF73-8A78-42FF-D591-CE4962F998F5}"/>
              </a:ext>
            </a:extLst>
          </p:cNvPr>
          <p:cNvSpPr/>
          <p:nvPr/>
        </p:nvSpPr>
        <p:spPr>
          <a:xfrm>
            <a:off x="4144407" y="119681"/>
            <a:ext cx="2351926" cy="461665"/>
          </a:xfrm>
          <a:prstGeom prst="rect">
            <a:avLst/>
          </a:prstGeom>
        </p:spPr>
        <p:txBody>
          <a:bodyPr wrap="none">
            <a:spAutoFit/>
          </a:bodyPr>
          <a:lstStyle/>
          <a:p>
            <a:r>
              <a:rPr lang="en-US" sz="2400" b="1" u="sng">
                <a:solidFill>
                  <a:srgbClr val="7030A0"/>
                </a:solidFill>
              </a:rPr>
              <a:t>sklearn: example</a:t>
            </a:r>
          </a:p>
        </p:txBody>
      </p:sp>
      <p:pic>
        <p:nvPicPr>
          <p:cNvPr id="4" name="Picture 3">
            <a:extLst>
              <a:ext uri="{FF2B5EF4-FFF2-40B4-BE49-F238E27FC236}">
                <a16:creationId xmlns:a16="http://schemas.microsoft.com/office/drawing/2014/main" id="{411AE43F-7AD9-42C6-D9F6-066A3BB052C9}"/>
              </a:ext>
            </a:extLst>
          </p:cNvPr>
          <p:cNvPicPr>
            <a:picLocks noChangeAspect="1"/>
          </p:cNvPicPr>
          <p:nvPr/>
        </p:nvPicPr>
        <p:blipFill>
          <a:blip r:embed="rId3"/>
          <a:stretch>
            <a:fillRect/>
          </a:stretch>
        </p:blipFill>
        <p:spPr>
          <a:xfrm>
            <a:off x="451888" y="1422875"/>
            <a:ext cx="9370538" cy="5239693"/>
          </a:xfrm>
          <a:prstGeom prst="rect">
            <a:avLst/>
          </a:prstGeom>
        </p:spPr>
      </p:pic>
    </p:spTree>
    <p:extLst>
      <p:ext uri="{BB962C8B-B14F-4D97-AF65-F5344CB8AC3E}">
        <p14:creationId xmlns:p14="http://schemas.microsoft.com/office/powerpoint/2010/main" val="39083622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990F33-50DC-3E5B-D254-9E742B40BFC4}"/>
              </a:ext>
            </a:extLst>
          </p:cNvPr>
          <p:cNvSpPr txBox="1"/>
          <p:nvPr/>
        </p:nvSpPr>
        <p:spPr>
          <a:xfrm>
            <a:off x="515085" y="1097398"/>
            <a:ext cx="2483754" cy="338554"/>
          </a:xfrm>
          <a:prstGeom prst="rect">
            <a:avLst/>
          </a:prstGeom>
          <a:noFill/>
        </p:spPr>
        <p:txBody>
          <a:bodyPr wrap="square" rtlCol="0">
            <a:spAutoFit/>
          </a:bodyPr>
          <a:lstStyle/>
          <a:p>
            <a:r>
              <a:rPr lang="en-US" sz="1600"/>
              <a:t>results were:</a:t>
            </a:r>
          </a:p>
        </p:txBody>
      </p:sp>
      <p:sp>
        <p:nvSpPr>
          <p:cNvPr id="3" name="Rectangle 2">
            <a:extLst>
              <a:ext uri="{FF2B5EF4-FFF2-40B4-BE49-F238E27FC236}">
                <a16:creationId xmlns:a16="http://schemas.microsoft.com/office/drawing/2014/main" id="{8979DF73-8A78-42FF-D591-CE4962F998F5}"/>
              </a:ext>
            </a:extLst>
          </p:cNvPr>
          <p:cNvSpPr/>
          <p:nvPr/>
        </p:nvSpPr>
        <p:spPr>
          <a:xfrm>
            <a:off x="4144407" y="119681"/>
            <a:ext cx="2351926" cy="461665"/>
          </a:xfrm>
          <a:prstGeom prst="rect">
            <a:avLst/>
          </a:prstGeom>
        </p:spPr>
        <p:txBody>
          <a:bodyPr wrap="none">
            <a:spAutoFit/>
          </a:bodyPr>
          <a:lstStyle/>
          <a:p>
            <a:r>
              <a:rPr lang="en-US" sz="2400" b="1" u="sng">
                <a:solidFill>
                  <a:srgbClr val="7030A0"/>
                </a:solidFill>
              </a:rPr>
              <a:t>sklearn: example</a:t>
            </a:r>
          </a:p>
        </p:txBody>
      </p:sp>
      <p:pic>
        <p:nvPicPr>
          <p:cNvPr id="5" name="Picture 4">
            <a:extLst>
              <a:ext uri="{FF2B5EF4-FFF2-40B4-BE49-F238E27FC236}">
                <a16:creationId xmlns:a16="http://schemas.microsoft.com/office/drawing/2014/main" id="{8D4C2033-9F0D-6B08-2966-E23CE4DF5C06}"/>
              </a:ext>
            </a:extLst>
          </p:cNvPr>
          <p:cNvPicPr>
            <a:picLocks noChangeAspect="1"/>
          </p:cNvPicPr>
          <p:nvPr/>
        </p:nvPicPr>
        <p:blipFill>
          <a:blip r:embed="rId3"/>
          <a:stretch>
            <a:fillRect/>
          </a:stretch>
        </p:blipFill>
        <p:spPr>
          <a:xfrm>
            <a:off x="660148" y="1715470"/>
            <a:ext cx="5730820" cy="3697593"/>
          </a:xfrm>
          <a:prstGeom prst="rect">
            <a:avLst/>
          </a:prstGeom>
        </p:spPr>
      </p:pic>
      <p:sp>
        <p:nvSpPr>
          <p:cNvPr id="6" name="TextBox 5">
            <a:extLst>
              <a:ext uri="{FF2B5EF4-FFF2-40B4-BE49-F238E27FC236}">
                <a16:creationId xmlns:a16="http://schemas.microsoft.com/office/drawing/2014/main" id="{31CD2BEA-A98A-C06B-9E81-C5564D7CA404}"/>
              </a:ext>
            </a:extLst>
          </p:cNvPr>
          <p:cNvSpPr txBox="1"/>
          <p:nvPr/>
        </p:nvSpPr>
        <p:spPr>
          <a:xfrm>
            <a:off x="660147" y="5692581"/>
            <a:ext cx="4423129" cy="338554"/>
          </a:xfrm>
          <a:prstGeom prst="rect">
            <a:avLst/>
          </a:prstGeom>
          <a:noFill/>
        </p:spPr>
        <p:txBody>
          <a:bodyPr wrap="square" rtlCol="0">
            <a:spAutoFit/>
          </a:bodyPr>
          <a:lstStyle/>
          <a:p>
            <a:r>
              <a:rPr lang="en-US" sz="1600"/>
              <a:t>logistic regression always seems to do really well.  </a:t>
            </a:r>
          </a:p>
        </p:txBody>
      </p:sp>
    </p:spTree>
    <p:extLst>
      <p:ext uri="{BB962C8B-B14F-4D97-AF65-F5344CB8AC3E}">
        <p14:creationId xmlns:p14="http://schemas.microsoft.com/office/powerpoint/2010/main" val="36933523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49178"/>
            <a:ext cx="2351926" cy="461665"/>
          </a:xfrm>
          <a:prstGeom prst="rect">
            <a:avLst/>
          </a:prstGeom>
        </p:spPr>
        <p:txBody>
          <a:bodyPr wrap="none">
            <a:spAutoFit/>
          </a:bodyPr>
          <a:lstStyle/>
          <a:p>
            <a:r>
              <a:rPr lang="en-US" sz="2400" b="1" u="sng">
                <a:solidFill>
                  <a:srgbClr val="7030A0"/>
                </a:solidFill>
              </a:rPr>
              <a:t>sklearn: example</a:t>
            </a:r>
          </a:p>
        </p:txBody>
      </p:sp>
      <p:sp>
        <p:nvSpPr>
          <p:cNvPr id="2" name="TextBox 1">
            <a:extLst>
              <a:ext uri="{FF2B5EF4-FFF2-40B4-BE49-F238E27FC236}">
                <a16:creationId xmlns:a16="http://schemas.microsoft.com/office/drawing/2014/main" id="{78C6BD41-EC68-F264-CDFC-F99B2F55CAE4}"/>
              </a:ext>
            </a:extLst>
          </p:cNvPr>
          <p:cNvSpPr txBox="1"/>
          <p:nvPr/>
        </p:nvSpPr>
        <p:spPr>
          <a:xfrm>
            <a:off x="218641" y="907295"/>
            <a:ext cx="3925766" cy="338554"/>
          </a:xfrm>
          <a:prstGeom prst="rect">
            <a:avLst/>
          </a:prstGeom>
          <a:noFill/>
        </p:spPr>
        <p:txBody>
          <a:bodyPr wrap="square" rtlCol="0">
            <a:spAutoFit/>
          </a:bodyPr>
          <a:lstStyle/>
          <a:p>
            <a:r>
              <a:rPr lang="en-US" sz="1600"/>
              <a:t>Here’s an example of taking a bad dataframe, </a:t>
            </a:r>
          </a:p>
        </p:txBody>
      </p:sp>
      <p:pic>
        <p:nvPicPr>
          <p:cNvPr id="4" name="Picture 3">
            <a:extLst>
              <a:ext uri="{FF2B5EF4-FFF2-40B4-BE49-F238E27FC236}">
                <a16:creationId xmlns:a16="http://schemas.microsoft.com/office/drawing/2014/main" id="{D37036CE-6E40-8277-0F65-F6E1857F9E70}"/>
              </a:ext>
            </a:extLst>
          </p:cNvPr>
          <p:cNvPicPr>
            <a:picLocks noChangeAspect="1"/>
          </p:cNvPicPr>
          <p:nvPr/>
        </p:nvPicPr>
        <p:blipFill>
          <a:blip r:embed="rId3"/>
          <a:stretch>
            <a:fillRect/>
          </a:stretch>
        </p:blipFill>
        <p:spPr>
          <a:xfrm>
            <a:off x="386204" y="1403581"/>
            <a:ext cx="4317155" cy="2025419"/>
          </a:xfrm>
          <a:prstGeom prst="rect">
            <a:avLst/>
          </a:prstGeom>
        </p:spPr>
      </p:pic>
      <p:sp>
        <p:nvSpPr>
          <p:cNvPr id="6" name="TextBox 5">
            <a:extLst>
              <a:ext uri="{FF2B5EF4-FFF2-40B4-BE49-F238E27FC236}">
                <a16:creationId xmlns:a16="http://schemas.microsoft.com/office/drawing/2014/main" id="{2EC585A3-69D6-5693-8A0F-09F5DF0C199B}"/>
              </a:ext>
            </a:extLst>
          </p:cNvPr>
          <p:cNvSpPr txBox="1"/>
          <p:nvPr/>
        </p:nvSpPr>
        <p:spPr>
          <a:xfrm>
            <a:off x="218640" y="3714404"/>
            <a:ext cx="5287425" cy="338554"/>
          </a:xfrm>
          <a:prstGeom prst="rect">
            <a:avLst/>
          </a:prstGeom>
          <a:noFill/>
        </p:spPr>
        <p:txBody>
          <a:bodyPr wrap="square" rtlCol="0">
            <a:spAutoFit/>
          </a:bodyPr>
          <a:lstStyle/>
          <a:p>
            <a:r>
              <a:rPr lang="en-US" sz="1600"/>
              <a:t>And replacing the strings in the numeric columns with NaN,</a:t>
            </a:r>
          </a:p>
        </p:txBody>
      </p:sp>
      <p:pic>
        <p:nvPicPr>
          <p:cNvPr id="10" name="Picture 9">
            <a:extLst>
              <a:ext uri="{FF2B5EF4-FFF2-40B4-BE49-F238E27FC236}">
                <a16:creationId xmlns:a16="http://schemas.microsoft.com/office/drawing/2014/main" id="{A07AF8A9-A1CB-2899-6E79-16A9C378267B}"/>
              </a:ext>
            </a:extLst>
          </p:cNvPr>
          <p:cNvPicPr>
            <a:picLocks noChangeAspect="1"/>
          </p:cNvPicPr>
          <p:nvPr/>
        </p:nvPicPr>
        <p:blipFill>
          <a:blip r:embed="rId4"/>
          <a:stretch>
            <a:fillRect/>
          </a:stretch>
        </p:blipFill>
        <p:spPr>
          <a:xfrm>
            <a:off x="425533" y="4200090"/>
            <a:ext cx="4457481" cy="1148658"/>
          </a:xfrm>
          <a:prstGeom prst="rect">
            <a:avLst/>
          </a:prstGeom>
        </p:spPr>
      </p:pic>
      <p:pic>
        <p:nvPicPr>
          <p:cNvPr id="11" name="Picture 10">
            <a:extLst>
              <a:ext uri="{FF2B5EF4-FFF2-40B4-BE49-F238E27FC236}">
                <a16:creationId xmlns:a16="http://schemas.microsoft.com/office/drawing/2014/main" id="{8E4C4AA5-CABE-DD62-BEA0-09000360106B}"/>
              </a:ext>
            </a:extLst>
          </p:cNvPr>
          <p:cNvPicPr>
            <a:picLocks noChangeAspect="1"/>
          </p:cNvPicPr>
          <p:nvPr/>
        </p:nvPicPr>
        <p:blipFill>
          <a:blip r:embed="rId5"/>
          <a:stretch>
            <a:fillRect/>
          </a:stretch>
        </p:blipFill>
        <p:spPr>
          <a:xfrm>
            <a:off x="6164826" y="4183306"/>
            <a:ext cx="4375355" cy="2371002"/>
          </a:xfrm>
          <a:prstGeom prst="rect">
            <a:avLst/>
          </a:prstGeom>
        </p:spPr>
      </p:pic>
    </p:spTree>
    <p:extLst>
      <p:ext uri="{BB962C8B-B14F-4D97-AF65-F5344CB8AC3E}">
        <p14:creationId xmlns:p14="http://schemas.microsoft.com/office/powerpoint/2010/main" val="37724570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225462" y="156363"/>
            <a:ext cx="5504456" cy="461665"/>
          </a:xfrm>
          <a:prstGeom prst="rect">
            <a:avLst/>
          </a:prstGeom>
        </p:spPr>
        <p:txBody>
          <a:bodyPr wrap="none">
            <a:spAutoFit/>
          </a:bodyPr>
          <a:lstStyle/>
          <a:p>
            <a:r>
              <a:rPr lang="en-US" sz="2400" b="1" u="sng">
                <a:solidFill>
                  <a:srgbClr val="7030A0"/>
                </a:solidFill>
              </a:rPr>
              <a:t>sklearn: Bayesian Hyperparameter Tuning</a:t>
            </a:r>
          </a:p>
        </p:txBody>
      </p:sp>
      <p:sp>
        <p:nvSpPr>
          <p:cNvPr id="18" name="TextBox 17">
            <a:extLst>
              <a:ext uri="{FF2B5EF4-FFF2-40B4-BE49-F238E27FC236}">
                <a16:creationId xmlns:a16="http://schemas.microsoft.com/office/drawing/2014/main" id="{F0E3F24A-5060-7187-FDCC-40845E3455B4}"/>
              </a:ext>
            </a:extLst>
          </p:cNvPr>
          <p:cNvSpPr txBox="1"/>
          <p:nvPr/>
        </p:nvSpPr>
        <p:spPr>
          <a:xfrm>
            <a:off x="313627" y="1662384"/>
            <a:ext cx="4025107" cy="338554"/>
          </a:xfrm>
          <a:prstGeom prst="rect">
            <a:avLst/>
          </a:prstGeom>
          <a:noFill/>
        </p:spPr>
        <p:txBody>
          <a:bodyPr wrap="square" rtlCol="0">
            <a:spAutoFit/>
          </a:bodyPr>
          <a:lstStyle/>
          <a:p>
            <a:r>
              <a:rPr lang="en-US" sz="1600"/>
              <a:t>from </a:t>
            </a:r>
            <a:r>
              <a:rPr lang="en-US" sz="1600" b="1"/>
              <a:t>hyperopt </a:t>
            </a:r>
            <a:r>
              <a:rPr lang="en-US" sz="1600"/>
              <a:t>import</a:t>
            </a:r>
            <a:r>
              <a:rPr lang="en-US" sz="1600" b="1"/>
              <a:t> hp, fmin, tpe, Trials</a:t>
            </a:r>
          </a:p>
        </p:txBody>
      </p:sp>
      <p:sp>
        <p:nvSpPr>
          <p:cNvPr id="4" name="TextBox 3">
            <a:extLst>
              <a:ext uri="{FF2B5EF4-FFF2-40B4-BE49-F238E27FC236}">
                <a16:creationId xmlns:a16="http://schemas.microsoft.com/office/drawing/2014/main" id="{ED44D686-D035-30F2-714C-AB1184BFDBE6}"/>
              </a:ext>
            </a:extLst>
          </p:cNvPr>
          <p:cNvSpPr txBox="1"/>
          <p:nvPr/>
        </p:nvSpPr>
        <p:spPr>
          <a:xfrm>
            <a:off x="313628" y="908879"/>
            <a:ext cx="10274709" cy="338554"/>
          </a:xfrm>
          <a:prstGeom prst="rect">
            <a:avLst/>
          </a:prstGeom>
          <a:noFill/>
        </p:spPr>
        <p:txBody>
          <a:bodyPr wrap="square" rtlCol="0">
            <a:spAutoFit/>
          </a:bodyPr>
          <a:lstStyle/>
          <a:p>
            <a:r>
              <a:rPr lang="en-US" sz="1600"/>
              <a:t>This is a module you have to install (</a:t>
            </a:r>
            <a:r>
              <a:rPr lang="en-US" sz="1600" b="1"/>
              <a:t>pip install hyperopt</a:t>
            </a:r>
            <a:r>
              <a:rPr lang="en-US" sz="1600"/>
              <a:t>) and import.</a:t>
            </a:r>
          </a:p>
        </p:txBody>
      </p:sp>
      <p:sp>
        <p:nvSpPr>
          <p:cNvPr id="11" name="TextBox 10">
            <a:extLst>
              <a:ext uri="{FF2B5EF4-FFF2-40B4-BE49-F238E27FC236}">
                <a16:creationId xmlns:a16="http://schemas.microsoft.com/office/drawing/2014/main" id="{C5E2E693-06A9-0830-B5D2-23B2185934C7}"/>
              </a:ext>
            </a:extLst>
          </p:cNvPr>
          <p:cNvSpPr txBox="1"/>
          <p:nvPr/>
        </p:nvSpPr>
        <p:spPr>
          <a:xfrm>
            <a:off x="313628" y="2146042"/>
            <a:ext cx="5439748" cy="769441"/>
          </a:xfrm>
          <a:prstGeom prst="rect">
            <a:avLst/>
          </a:prstGeom>
          <a:noFill/>
        </p:spPr>
        <p:txBody>
          <a:bodyPr wrap="square" rtlCol="0">
            <a:spAutoFit/>
          </a:bodyPr>
          <a:lstStyle/>
          <a:p>
            <a:r>
              <a:rPr lang="en-US" sz="1400"/>
              <a:t>param_dist = {“hparam1”: hp.quniform(“hparam1”, min, max, step), </a:t>
            </a:r>
          </a:p>
          <a:p>
            <a:r>
              <a:rPr lang="en-US" sz="1400"/>
              <a:t>	   “hparam2”: hp.uniform(“hparam2”, min, max), </a:t>
            </a:r>
          </a:p>
          <a:p>
            <a:r>
              <a:rPr lang="en-US" sz="1400"/>
              <a:t>   	   “hparam3”: hp.loguniform(“hparam3”, min, max)}</a:t>
            </a:r>
            <a:r>
              <a:rPr lang="en-US" sz="1600"/>
              <a:t> </a:t>
            </a:r>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BB397B32-B9DA-E698-03AE-EB559D1801F2}"/>
                  </a:ext>
                </a:extLst>
              </p14:cNvPr>
              <p14:cNvContentPartPr/>
              <p14:nvPr/>
            </p14:nvContentPartPr>
            <p14:xfrm>
              <a:off x="5450982" y="2172022"/>
              <a:ext cx="152640" cy="717480"/>
            </p14:xfrm>
          </p:contentPart>
        </mc:Choice>
        <mc:Fallback xmlns="">
          <p:pic>
            <p:nvPicPr>
              <p:cNvPr id="12" name="Ink 11">
                <a:extLst>
                  <a:ext uri="{FF2B5EF4-FFF2-40B4-BE49-F238E27FC236}">
                    <a16:creationId xmlns:a16="http://schemas.microsoft.com/office/drawing/2014/main" id="{BB397B32-B9DA-E698-03AE-EB559D1801F2}"/>
                  </a:ext>
                </a:extLst>
              </p:cNvPr>
              <p:cNvPicPr/>
              <p:nvPr/>
            </p:nvPicPr>
            <p:blipFill>
              <a:blip r:embed="rId4"/>
              <a:stretch>
                <a:fillRect/>
              </a:stretch>
            </p:blipFill>
            <p:spPr>
              <a:xfrm>
                <a:off x="5444862" y="2165902"/>
                <a:ext cx="164880" cy="729720"/>
              </a:xfrm>
              <a:prstGeom prst="rect">
                <a:avLst/>
              </a:prstGeom>
            </p:spPr>
          </p:pic>
        </mc:Fallback>
      </mc:AlternateContent>
      <p:sp>
        <p:nvSpPr>
          <p:cNvPr id="16" name="TextBox 15">
            <a:extLst>
              <a:ext uri="{FF2B5EF4-FFF2-40B4-BE49-F238E27FC236}">
                <a16:creationId xmlns:a16="http://schemas.microsoft.com/office/drawing/2014/main" id="{15F43F33-0720-9E00-D685-C01DAD0BB450}"/>
              </a:ext>
            </a:extLst>
          </p:cNvPr>
          <p:cNvSpPr txBox="1"/>
          <p:nvPr/>
        </p:nvSpPr>
        <p:spPr>
          <a:xfrm>
            <a:off x="5800106" y="1831661"/>
            <a:ext cx="6078266" cy="1384995"/>
          </a:xfrm>
          <a:prstGeom prst="rect">
            <a:avLst/>
          </a:prstGeom>
          <a:noFill/>
        </p:spPr>
        <p:txBody>
          <a:bodyPr wrap="square" rtlCol="0">
            <a:spAutoFit/>
          </a:bodyPr>
          <a:lstStyle/>
          <a:p>
            <a:r>
              <a:rPr lang="en-US" sz="1400"/>
              <a:t>this specifies the various hyperparameters to be varied and the probability distributions from which to draw their values.  hp.quniform is a discrete uniform pdf of the values in set [min, min+step, min+2step, …, max].  hp.uniform is a continuous uniform distribution between [min, max].  hp.loguniform is a continuous uniform distribution of exponents between [min, max] (this one is good for when the hyperparameter varies over several orders of magnitude).  </a:t>
            </a:r>
            <a:endParaRPr lang="en-US"/>
          </a:p>
        </p:txBody>
      </p:sp>
      <p:sp>
        <p:nvSpPr>
          <p:cNvPr id="21" name="TextBox 20">
            <a:extLst>
              <a:ext uri="{FF2B5EF4-FFF2-40B4-BE49-F238E27FC236}">
                <a16:creationId xmlns:a16="http://schemas.microsoft.com/office/drawing/2014/main" id="{CDD378F1-060D-83B1-17C2-ABAEE69FC487}"/>
              </a:ext>
            </a:extLst>
          </p:cNvPr>
          <p:cNvSpPr txBox="1"/>
          <p:nvPr/>
        </p:nvSpPr>
        <p:spPr>
          <a:xfrm>
            <a:off x="313628" y="3520179"/>
            <a:ext cx="5289994" cy="2893100"/>
          </a:xfrm>
          <a:prstGeom prst="rect">
            <a:avLst/>
          </a:prstGeom>
          <a:noFill/>
        </p:spPr>
        <p:txBody>
          <a:bodyPr wrap="square" rtlCol="0">
            <a:spAutoFit/>
          </a:bodyPr>
          <a:lstStyle/>
          <a:p>
            <a:r>
              <a:rPr lang="en-US" sz="1400"/>
              <a:t>def objective(param_chooser):</a:t>
            </a:r>
          </a:p>
          <a:p>
            <a:r>
              <a:rPr lang="en-US" sz="1400"/>
              <a:t>     </a:t>
            </a:r>
          </a:p>
          <a:p>
            <a:r>
              <a:rPr lang="en-US" sz="1400"/>
              <a:t>     parameters = { “hparam1”: int(param_chooser[“hparam1”],  </a:t>
            </a:r>
          </a:p>
          <a:p>
            <a:r>
              <a:rPr lang="en-US" sz="1400"/>
              <a:t>	          “hparam2”: param_chooser[“hparam2”], </a:t>
            </a:r>
          </a:p>
          <a:p>
            <a:r>
              <a:rPr lang="en-US" sz="1400"/>
              <a:t>   	          “hparam3”: param_chooser[“hparam3”]}</a:t>
            </a:r>
            <a:endParaRPr lang="en-US" sz="1600"/>
          </a:p>
          <a:p>
            <a:r>
              <a:rPr lang="en-US" sz="1400"/>
              <a:t>     </a:t>
            </a:r>
          </a:p>
          <a:p>
            <a:r>
              <a:rPr lang="en-US" sz="1400"/>
              <a:t>     model = model(**parameters)</a:t>
            </a:r>
          </a:p>
          <a:p>
            <a:endParaRPr lang="en-US" sz="1400"/>
          </a:p>
          <a:p>
            <a:r>
              <a:rPr lang="en-US" sz="1400"/>
              <a:t>     avg = cross_val_score(model, X, y, cv = n, n_jobs = j).mean()</a:t>
            </a:r>
          </a:p>
          <a:p>
            <a:r>
              <a:rPr lang="en-US" sz="1400"/>
              <a:t>     </a:t>
            </a:r>
          </a:p>
          <a:p>
            <a:r>
              <a:rPr lang="en-US" sz="1400"/>
              <a:t>     loss = 1 – avg</a:t>
            </a:r>
          </a:p>
          <a:p>
            <a:endParaRPr lang="en-US" sz="1400"/>
          </a:p>
          <a:p>
            <a:r>
              <a:rPr lang="en-US" sz="1400"/>
              <a:t>     return loss</a:t>
            </a:r>
          </a:p>
        </p:txBody>
      </p:sp>
      <mc:AlternateContent xmlns:mc="http://schemas.openxmlformats.org/markup-compatibility/2006" xmlns:p14="http://schemas.microsoft.com/office/powerpoint/2010/main">
        <mc:Choice Requires="p14">
          <p:contentPart p14:bwMode="auto" r:id="rId5">
            <p14:nvContentPartPr>
              <p14:cNvPr id="23" name="Ink 22">
                <a:extLst>
                  <a:ext uri="{FF2B5EF4-FFF2-40B4-BE49-F238E27FC236}">
                    <a16:creationId xmlns:a16="http://schemas.microsoft.com/office/drawing/2014/main" id="{A9CEE8A4-608E-9548-D368-BDB192BD6D8C}"/>
                  </a:ext>
                </a:extLst>
              </p14:cNvPr>
              <p14:cNvContentPartPr/>
              <p14:nvPr/>
            </p14:nvContentPartPr>
            <p14:xfrm>
              <a:off x="5140167" y="4104278"/>
              <a:ext cx="433659" cy="2038403"/>
            </p14:xfrm>
          </p:contentPart>
        </mc:Choice>
        <mc:Fallback xmlns="">
          <p:pic>
            <p:nvPicPr>
              <p:cNvPr id="23" name="Ink 22">
                <a:extLst>
                  <a:ext uri="{FF2B5EF4-FFF2-40B4-BE49-F238E27FC236}">
                    <a16:creationId xmlns:a16="http://schemas.microsoft.com/office/drawing/2014/main" id="{A9CEE8A4-608E-9548-D368-BDB192BD6D8C}"/>
                  </a:ext>
                </a:extLst>
              </p:cNvPr>
              <p:cNvPicPr/>
              <p:nvPr/>
            </p:nvPicPr>
            <p:blipFill>
              <a:blip r:embed="rId6"/>
              <a:stretch>
                <a:fillRect/>
              </a:stretch>
            </p:blipFill>
            <p:spPr>
              <a:xfrm>
                <a:off x="5134044" y="4098157"/>
                <a:ext cx="445905" cy="2050646"/>
              </a:xfrm>
              <a:prstGeom prst="rect">
                <a:avLst/>
              </a:prstGeom>
            </p:spPr>
          </p:pic>
        </mc:Fallback>
      </mc:AlternateContent>
      <p:sp>
        <p:nvSpPr>
          <p:cNvPr id="24" name="TextBox 23">
            <a:extLst>
              <a:ext uri="{FF2B5EF4-FFF2-40B4-BE49-F238E27FC236}">
                <a16:creationId xmlns:a16="http://schemas.microsoft.com/office/drawing/2014/main" id="{66491A2D-B0D0-5C94-9FD5-7668FA494F19}"/>
              </a:ext>
            </a:extLst>
          </p:cNvPr>
          <p:cNvSpPr txBox="1"/>
          <p:nvPr/>
        </p:nvSpPr>
        <p:spPr>
          <a:xfrm>
            <a:off x="5931137" y="3867090"/>
            <a:ext cx="5816204" cy="2677656"/>
          </a:xfrm>
          <a:prstGeom prst="rect">
            <a:avLst/>
          </a:prstGeom>
          <a:noFill/>
        </p:spPr>
        <p:txBody>
          <a:bodyPr wrap="square" rtlCol="0">
            <a:spAutoFit/>
          </a:bodyPr>
          <a:lstStyle/>
          <a:p>
            <a:r>
              <a:rPr lang="en-US" sz="1400"/>
              <a:t>then we define an objective function.  It takes a param_chooser shortly to be defined as an argument.  This param_chooser uses a Bayesian algorithm to choose a set of parameters within the allowed parameter space, modulated by the specified probability distributions above.  Note have to type convert to int() if using the hp.quniform( ) pdf.  </a:t>
            </a:r>
          </a:p>
          <a:p>
            <a:endParaRPr lang="en-US" sz="1400"/>
          </a:p>
          <a:p>
            <a:r>
              <a:rPr lang="en-US" sz="1400"/>
              <a:t>model = model(**parameters) feeds all of these parameters into the arguments of some sklearn classifier or regressor.</a:t>
            </a:r>
          </a:p>
          <a:p>
            <a:endParaRPr lang="en-US" sz="1400"/>
          </a:p>
          <a:p>
            <a:r>
              <a:rPr lang="en-US" sz="1400"/>
              <a:t>avg uses cross validation, or whatever else, to take the model and return an average score.  We return 1 – avg because the hyperopt algorithm minimizes stuff, so we want to minimize the difference between 1 and ave.  </a:t>
            </a:r>
          </a:p>
        </p:txBody>
      </p:sp>
    </p:spTree>
    <p:extLst>
      <p:ext uri="{BB962C8B-B14F-4D97-AF65-F5344CB8AC3E}">
        <p14:creationId xmlns:p14="http://schemas.microsoft.com/office/powerpoint/2010/main" val="130600998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225462" y="156363"/>
            <a:ext cx="5504456" cy="461665"/>
          </a:xfrm>
          <a:prstGeom prst="rect">
            <a:avLst/>
          </a:prstGeom>
        </p:spPr>
        <p:txBody>
          <a:bodyPr wrap="none">
            <a:spAutoFit/>
          </a:bodyPr>
          <a:lstStyle/>
          <a:p>
            <a:r>
              <a:rPr lang="en-US" sz="2400" b="1" u="sng">
                <a:solidFill>
                  <a:srgbClr val="7030A0"/>
                </a:solidFill>
              </a:rPr>
              <a:t>sklearn: Bayesian Hyperparameter Tuning</a:t>
            </a:r>
          </a:p>
        </p:txBody>
      </p:sp>
      <p:sp>
        <p:nvSpPr>
          <p:cNvPr id="18" name="TextBox 17">
            <a:extLst>
              <a:ext uri="{FF2B5EF4-FFF2-40B4-BE49-F238E27FC236}">
                <a16:creationId xmlns:a16="http://schemas.microsoft.com/office/drawing/2014/main" id="{F0E3F24A-5060-7187-FDCC-40845E3455B4}"/>
              </a:ext>
            </a:extLst>
          </p:cNvPr>
          <p:cNvSpPr txBox="1"/>
          <p:nvPr/>
        </p:nvSpPr>
        <p:spPr>
          <a:xfrm>
            <a:off x="313628" y="1485101"/>
            <a:ext cx="4081090" cy="338554"/>
          </a:xfrm>
          <a:prstGeom prst="rect">
            <a:avLst/>
          </a:prstGeom>
          <a:noFill/>
        </p:spPr>
        <p:txBody>
          <a:bodyPr wrap="square" rtlCol="0">
            <a:spAutoFit/>
          </a:bodyPr>
          <a:lstStyle/>
          <a:p>
            <a:r>
              <a:rPr lang="en-US" sz="1600"/>
              <a:t>from </a:t>
            </a:r>
            <a:r>
              <a:rPr lang="en-US" sz="1600" b="1"/>
              <a:t>hyperopt </a:t>
            </a:r>
            <a:r>
              <a:rPr lang="en-US" sz="1600"/>
              <a:t>import</a:t>
            </a:r>
            <a:r>
              <a:rPr lang="en-US" sz="1600" b="1"/>
              <a:t> hp, fmin, tpe, Trials</a:t>
            </a:r>
          </a:p>
        </p:txBody>
      </p:sp>
      <p:sp>
        <p:nvSpPr>
          <p:cNvPr id="4" name="TextBox 3">
            <a:extLst>
              <a:ext uri="{FF2B5EF4-FFF2-40B4-BE49-F238E27FC236}">
                <a16:creationId xmlns:a16="http://schemas.microsoft.com/office/drawing/2014/main" id="{ED44D686-D035-30F2-714C-AB1184BFDBE6}"/>
              </a:ext>
            </a:extLst>
          </p:cNvPr>
          <p:cNvSpPr txBox="1"/>
          <p:nvPr/>
        </p:nvSpPr>
        <p:spPr>
          <a:xfrm>
            <a:off x="313629" y="908879"/>
            <a:ext cx="4444984" cy="338554"/>
          </a:xfrm>
          <a:prstGeom prst="rect">
            <a:avLst/>
          </a:prstGeom>
          <a:noFill/>
        </p:spPr>
        <p:txBody>
          <a:bodyPr wrap="square" rtlCol="0">
            <a:spAutoFit/>
          </a:bodyPr>
          <a:lstStyle/>
          <a:p>
            <a:r>
              <a:rPr lang="en-US" sz="1600"/>
              <a:t>Continuing on…</a:t>
            </a:r>
          </a:p>
        </p:txBody>
      </p:sp>
      <p:sp>
        <p:nvSpPr>
          <p:cNvPr id="28" name="TextBox 27">
            <a:extLst>
              <a:ext uri="{FF2B5EF4-FFF2-40B4-BE49-F238E27FC236}">
                <a16:creationId xmlns:a16="http://schemas.microsoft.com/office/drawing/2014/main" id="{4D0D24CC-6616-1E37-7749-16E70CA775A8}"/>
              </a:ext>
            </a:extLst>
          </p:cNvPr>
          <p:cNvSpPr txBox="1"/>
          <p:nvPr/>
        </p:nvSpPr>
        <p:spPr>
          <a:xfrm>
            <a:off x="313628" y="2413337"/>
            <a:ext cx="6525711" cy="307777"/>
          </a:xfrm>
          <a:prstGeom prst="rect">
            <a:avLst/>
          </a:prstGeom>
          <a:noFill/>
        </p:spPr>
        <p:txBody>
          <a:bodyPr wrap="square" rtlCol="0">
            <a:spAutoFit/>
          </a:bodyPr>
          <a:lstStyle/>
          <a:p>
            <a:r>
              <a:rPr lang="en-US" sz="1400"/>
              <a:t>best_params = fmin(fn = objective, space = param_dist, algo=tpe.suggest, trials = trials)</a:t>
            </a:r>
          </a:p>
        </p:txBody>
      </p:sp>
      <mc:AlternateContent xmlns:mc="http://schemas.openxmlformats.org/markup-compatibility/2006" xmlns:p14="http://schemas.microsoft.com/office/powerpoint/2010/main">
        <mc:Choice Requires="p14">
          <p:contentPart p14:bwMode="auto" r:id="rId3">
            <p14:nvContentPartPr>
              <p14:cNvPr id="36" name="Ink 35">
                <a:extLst>
                  <a:ext uri="{FF2B5EF4-FFF2-40B4-BE49-F238E27FC236}">
                    <a16:creationId xmlns:a16="http://schemas.microsoft.com/office/drawing/2014/main" id="{9F45F2BC-6212-3CEC-BC50-EAE90D3645E1}"/>
                  </a:ext>
                </a:extLst>
              </p14:cNvPr>
              <p14:cNvContentPartPr/>
              <p14:nvPr/>
            </p14:nvContentPartPr>
            <p14:xfrm>
              <a:off x="6839339" y="2570316"/>
              <a:ext cx="443880" cy="29520"/>
            </p14:xfrm>
          </p:contentPart>
        </mc:Choice>
        <mc:Fallback xmlns="">
          <p:pic>
            <p:nvPicPr>
              <p:cNvPr id="36" name="Ink 35">
                <a:extLst>
                  <a:ext uri="{FF2B5EF4-FFF2-40B4-BE49-F238E27FC236}">
                    <a16:creationId xmlns:a16="http://schemas.microsoft.com/office/drawing/2014/main" id="{9F45F2BC-6212-3CEC-BC50-EAE90D3645E1}"/>
                  </a:ext>
                </a:extLst>
              </p:cNvPr>
              <p:cNvPicPr/>
              <p:nvPr/>
            </p:nvPicPr>
            <p:blipFill>
              <a:blip r:embed="rId4"/>
              <a:stretch>
                <a:fillRect/>
              </a:stretch>
            </p:blipFill>
            <p:spPr>
              <a:xfrm>
                <a:off x="6833219" y="2564196"/>
                <a:ext cx="456120" cy="41760"/>
              </a:xfrm>
              <a:prstGeom prst="rect">
                <a:avLst/>
              </a:prstGeom>
            </p:spPr>
          </p:pic>
        </mc:Fallback>
      </mc:AlternateContent>
      <p:sp>
        <p:nvSpPr>
          <p:cNvPr id="37" name="TextBox 36">
            <a:extLst>
              <a:ext uri="{FF2B5EF4-FFF2-40B4-BE49-F238E27FC236}">
                <a16:creationId xmlns:a16="http://schemas.microsoft.com/office/drawing/2014/main" id="{016130B6-A5DA-1875-180A-26B3AA72C455}"/>
              </a:ext>
            </a:extLst>
          </p:cNvPr>
          <p:cNvSpPr txBox="1"/>
          <p:nvPr/>
        </p:nvSpPr>
        <p:spPr>
          <a:xfrm>
            <a:off x="7484368" y="2413337"/>
            <a:ext cx="4394004" cy="2031325"/>
          </a:xfrm>
          <a:prstGeom prst="rect">
            <a:avLst/>
          </a:prstGeom>
          <a:noFill/>
        </p:spPr>
        <p:txBody>
          <a:bodyPr wrap="square" rtlCol="0">
            <a:spAutoFit/>
          </a:bodyPr>
          <a:lstStyle/>
          <a:p>
            <a:r>
              <a:rPr lang="en-US" sz="1400">
                <a:solidFill>
                  <a:srgbClr val="0066FF"/>
                </a:solidFill>
              </a:rPr>
              <a:t>This returns a dictionary of the best parameter values. </a:t>
            </a:r>
            <a:r>
              <a:rPr lang="en-US" sz="1400"/>
              <a:t>fmin takes the param_dist and creates a </a:t>
            </a:r>
            <a:r>
              <a:rPr lang="en-US" sz="1400" i="1"/>
              <a:t>param_chooser </a:t>
            </a:r>
            <a:r>
              <a:rPr lang="en-US" sz="1400"/>
              <a:t>function from it I guess, and feeds this into the objective function, which returns a loss, and which gets progressively minimized via the suggested algorithm (you can type a specific one instead of tpe.suggest).  Can also specify </a:t>
            </a:r>
            <a:r>
              <a:rPr lang="en-US" sz="1400" b="1"/>
              <a:t>max_evals = n</a:t>
            </a:r>
            <a:r>
              <a:rPr lang="en-US" sz="1400"/>
              <a:t>, and a random state initiator </a:t>
            </a:r>
            <a:r>
              <a:rPr lang="en-US" sz="1400" b="1"/>
              <a:t>rstate = numpy.random.default_rng(r). </a:t>
            </a:r>
            <a:r>
              <a:rPr lang="en-US" sz="1400"/>
              <a:t> The </a:t>
            </a:r>
            <a:r>
              <a:rPr lang="en-US" sz="1400" b="1"/>
              <a:t>trials</a:t>
            </a:r>
            <a:r>
              <a:rPr lang="en-US" sz="1400"/>
              <a:t> argument is what stores the trials variable created above. </a:t>
            </a:r>
            <a:endParaRPr lang="en-US" sz="1400" b="1">
              <a:solidFill>
                <a:srgbClr val="0066FF"/>
              </a:solidFill>
            </a:endParaRPr>
          </a:p>
        </p:txBody>
      </p:sp>
      <p:sp>
        <p:nvSpPr>
          <p:cNvPr id="2" name="TextBox 1">
            <a:extLst>
              <a:ext uri="{FF2B5EF4-FFF2-40B4-BE49-F238E27FC236}">
                <a16:creationId xmlns:a16="http://schemas.microsoft.com/office/drawing/2014/main" id="{F1A40F21-F894-5C2E-6660-57F828C9B03A}"/>
              </a:ext>
            </a:extLst>
          </p:cNvPr>
          <p:cNvSpPr txBox="1"/>
          <p:nvPr/>
        </p:nvSpPr>
        <p:spPr>
          <a:xfrm>
            <a:off x="313629" y="1838599"/>
            <a:ext cx="1291238" cy="307777"/>
          </a:xfrm>
          <a:prstGeom prst="rect">
            <a:avLst/>
          </a:prstGeom>
          <a:noFill/>
        </p:spPr>
        <p:txBody>
          <a:bodyPr wrap="square" rtlCol="0">
            <a:spAutoFit/>
          </a:bodyPr>
          <a:lstStyle/>
          <a:p>
            <a:r>
              <a:rPr lang="en-US" sz="1400"/>
              <a:t>trials = Trials()</a:t>
            </a:r>
          </a:p>
        </p:txBody>
      </p:sp>
      <p:sp>
        <p:nvSpPr>
          <p:cNvPr id="5" name="TextBox 4">
            <a:extLst>
              <a:ext uri="{FF2B5EF4-FFF2-40B4-BE49-F238E27FC236}">
                <a16:creationId xmlns:a16="http://schemas.microsoft.com/office/drawing/2014/main" id="{09BEE698-C893-A0A3-DA77-04BFF23F7BB6}"/>
              </a:ext>
            </a:extLst>
          </p:cNvPr>
          <p:cNvSpPr txBox="1"/>
          <p:nvPr/>
        </p:nvSpPr>
        <p:spPr>
          <a:xfrm>
            <a:off x="2225979" y="1838599"/>
            <a:ext cx="7813761" cy="307777"/>
          </a:xfrm>
          <a:prstGeom prst="rect">
            <a:avLst/>
          </a:prstGeom>
          <a:noFill/>
        </p:spPr>
        <p:txBody>
          <a:bodyPr wrap="square" rtlCol="0">
            <a:spAutoFit/>
          </a:bodyPr>
          <a:lstStyle/>
          <a:p>
            <a:r>
              <a:rPr lang="en-US" sz="1400"/>
              <a:t>this creates an object within which the results of the all the trials can be stored.  This is optional.  </a:t>
            </a:r>
          </a:p>
        </p:txBody>
      </p:sp>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D0667A05-7239-CAC9-3568-A23832B4F0FE}"/>
                  </a:ext>
                </a:extLst>
              </p14:cNvPr>
              <p14:cNvContentPartPr/>
              <p14:nvPr/>
            </p14:nvContentPartPr>
            <p14:xfrm>
              <a:off x="1580361" y="1992487"/>
              <a:ext cx="443880" cy="29520"/>
            </p14:xfrm>
          </p:contentPart>
        </mc:Choice>
        <mc:Fallback xmlns="">
          <p:pic>
            <p:nvPicPr>
              <p:cNvPr id="6" name="Ink 5">
                <a:extLst>
                  <a:ext uri="{FF2B5EF4-FFF2-40B4-BE49-F238E27FC236}">
                    <a16:creationId xmlns:a16="http://schemas.microsoft.com/office/drawing/2014/main" id="{D0667A05-7239-CAC9-3568-A23832B4F0FE}"/>
                  </a:ext>
                </a:extLst>
              </p:cNvPr>
              <p:cNvPicPr/>
              <p:nvPr/>
            </p:nvPicPr>
            <p:blipFill>
              <a:blip r:embed="rId4"/>
              <a:stretch>
                <a:fillRect/>
              </a:stretch>
            </p:blipFill>
            <p:spPr>
              <a:xfrm>
                <a:off x="1574241" y="1986367"/>
                <a:ext cx="456120" cy="41760"/>
              </a:xfrm>
              <a:prstGeom prst="rect">
                <a:avLst/>
              </a:prstGeom>
            </p:spPr>
          </p:pic>
        </mc:Fallback>
      </mc:AlternateContent>
      <p:sp>
        <p:nvSpPr>
          <p:cNvPr id="7" name="TextBox 6">
            <a:extLst>
              <a:ext uri="{FF2B5EF4-FFF2-40B4-BE49-F238E27FC236}">
                <a16:creationId xmlns:a16="http://schemas.microsoft.com/office/drawing/2014/main" id="{6B80D5F0-374C-2180-52A5-D4BC2C471CBB}"/>
              </a:ext>
            </a:extLst>
          </p:cNvPr>
          <p:cNvSpPr txBox="1"/>
          <p:nvPr/>
        </p:nvSpPr>
        <p:spPr>
          <a:xfrm>
            <a:off x="313628" y="4648365"/>
            <a:ext cx="2303169" cy="307777"/>
          </a:xfrm>
          <a:prstGeom prst="rect">
            <a:avLst/>
          </a:prstGeom>
          <a:noFill/>
        </p:spPr>
        <p:txBody>
          <a:bodyPr wrap="square" rtlCol="0">
            <a:spAutoFit/>
          </a:bodyPr>
          <a:lstStyle/>
          <a:p>
            <a:r>
              <a:rPr lang="en-US" sz="1400"/>
              <a:t>best_trial = trials.best_trial</a:t>
            </a:r>
          </a:p>
        </p:txBody>
      </p:sp>
      <p:sp>
        <p:nvSpPr>
          <p:cNvPr id="8" name="TextBox 7">
            <a:extLst>
              <a:ext uri="{FF2B5EF4-FFF2-40B4-BE49-F238E27FC236}">
                <a16:creationId xmlns:a16="http://schemas.microsoft.com/office/drawing/2014/main" id="{FC773AB0-B6B7-0308-D274-317C93EBCB02}"/>
              </a:ext>
            </a:extLst>
          </p:cNvPr>
          <p:cNvSpPr txBox="1"/>
          <p:nvPr/>
        </p:nvSpPr>
        <p:spPr>
          <a:xfrm>
            <a:off x="3225462" y="4634235"/>
            <a:ext cx="8736383" cy="738664"/>
          </a:xfrm>
          <a:prstGeom prst="rect">
            <a:avLst/>
          </a:prstGeom>
          <a:noFill/>
        </p:spPr>
        <p:txBody>
          <a:bodyPr wrap="square" rtlCol="0">
            <a:spAutoFit/>
          </a:bodyPr>
          <a:lstStyle/>
          <a:p>
            <a:r>
              <a:rPr lang="en-US" sz="1400"/>
              <a:t>this returns a dictionary with more accessable information about the best_trial.  You can print the entire dictionary, but most important values are </a:t>
            </a:r>
            <a:r>
              <a:rPr lang="en-US" sz="1400" b="1"/>
              <a:t>best_trial[“result”][“loss”],</a:t>
            </a:r>
            <a:r>
              <a:rPr lang="en-US" sz="1400"/>
              <a:t> which</a:t>
            </a:r>
            <a:r>
              <a:rPr lang="en-US" sz="1400" b="1"/>
              <a:t> </a:t>
            </a:r>
            <a:r>
              <a:rPr lang="en-US" sz="1400"/>
              <a:t>returns the loss, and  </a:t>
            </a:r>
            <a:r>
              <a:rPr lang="en-US" sz="1400" b="1"/>
              <a:t>best_trial[“misc”][“vals”]</a:t>
            </a:r>
            <a:r>
              <a:rPr lang="en-US" sz="1400"/>
              <a:t> which returns the parameters.  </a:t>
            </a:r>
          </a:p>
        </p:txBody>
      </p:sp>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3F102528-BA3D-3059-094D-BD3D18F2BD9C}"/>
                  </a:ext>
                </a:extLst>
              </p14:cNvPr>
              <p14:cNvContentPartPr/>
              <p14:nvPr/>
            </p14:nvContentPartPr>
            <p14:xfrm>
              <a:off x="2597373" y="4772733"/>
              <a:ext cx="443880" cy="29520"/>
            </p14:xfrm>
          </p:contentPart>
        </mc:Choice>
        <mc:Fallback xmlns="">
          <p:pic>
            <p:nvPicPr>
              <p:cNvPr id="9" name="Ink 8">
                <a:extLst>
                  <a:ext uri="{FF2B5EF4-FFF2-40B4-BE49-F238E27FC236}">
                    <a16:creationId xmlns:a16="http://schemas.microsoft.com/office/drawing/2014/main" id="{3F102528-BA3D-3059-094D-BD3D18F2BD9C}"/>
                  </a:ext>
                </a:extLst>
              </p:cNvPr>
              <p:cNvPicPr/>
              <p:nvPr/>
            </p:nvPicPr>
            <p:blipFill>
              <a:blip r:embed="rId4"/>
              <a:stretch>
                <a:fillRect/>
              </a:stretch>
            </p:blipFill>
            <p:spPr>
              <a:xfrm>
                <a:off x="2591253" y="4766613"/>
                <a:ext cx="456120" cy="41760"/>
              </a:xfrm>
              <a:prstGeom prst="rect">
                <a:avLst/>
              </a:prstGeom>
            </p:spPr>
          </p:pic>
        </mc:Fallback>
      </mc:AlternateContent>
      <p:sp>
        <p:nvSpPr>
          <p:cNvPr id="10" name="TextBox 9">
            <a:extLst>
              <a:ext uri="{FF2B5EF4-FFF2-40B4-BE49-F238E27FC236}">
                <a16:creationId xmlns:a16="http://schemas.microsoft.com/office/drawing/2014/main" id="{E4135F20-0210-D52B-F95A-48276470605B}"/>
              </a:ext>
            </a:extLst>
          </p:cNvPr>
          <p:cNvSpPr txBox="1"/>
          <p:nvPr/>
        </p:nvSpPr>
        <p:spPr>
          <a:xfrm>
            <a:off x="313628" y="5720048"/>
            <a:ext cx="1841743" cy="307777"/>
          </a:xfrm>
          <a:prstGeom prst="rect">
            <a:avLst/>
          </a:prstGeom>
          <a:noFill/>
        </p:spPr>
        <p:txBody>
          <a:bodyPr wrap="square" rtlCol="0">
            <a:spAutoFit/>
          </a:bodyPr>
          <a:lstStyle/>
          <a:p>
            <a:r>
              <a:rPr lang="en-US" sz="1400"/>
              <a:t>all_trials = trials.trials</a:t>
            </a:r>
          </a:p>
        </p:txBody>
      </p:sp>
      <p:sp>
        <p:nvSpPr>
          <p:cNvPr id="11" name="TextBox 10">
            <a:extLst>
              <a:ext uri="{FF2B5EF4-FFF2-40B4-BE49-F238E27FC236}">
                <a16:creationId xmlns:a16="http://schemas.microsoft.com/office/drawing/2014/main" id="{53B6E734-BA52-B5A1-7C94-7A73C45FFA68}"/>
              </a:ext>
            </a:extLst>
          </p:cNvPr>
          <p:cNvSpPr txBox="1"/>
          <p:nvPr/>
        </p:nvSpPr>
        <p:spPr>
          <a:xfrm>
            <a:off x="2917553" y="5720048"/>
            <a:ext cx="7598048" cy="523220"/>
          </a:xfrm>
          <a:prstGeom prst="rect">
            <a:avLst/>
          </a:prstGeom>
          <a:noFill/>
        </p:spPr>
        <p:txBody>
          <a:bodyPr wrap="square" rtlCol="0">
            <a:spAutoFit/>
          </a:bodyPr>
          <a:lstStyle/>
          <a:p>
            <a:r>
              <a:rPr lang="en-US" sz="1400"/>
              <a:t>this returns something like a generator or list of trials dictionaries.  Can get losses for all trials via, say,</a:t>
            </a:r>
          </a:p>
          <a:p>
            <a:r>
              <a:rPr lang="en-US" sz="1400" b="1"/>
              <a:t>[trial[“result”][“loss”] for trial in all_trials]</a:t>
            </a:r>
          </a:p>
        </p:txBody>
      </p:sp>
      <mc:AlternateContent xmlns:mc="http://schemas.openxmlformats.org/markup-compatibility/2006" xmlns:p14="http://schemas.microsoft.com/office/powerpoint/2010/main">
        <mc:Choice Requires="p14">
          <p:contentPart p14:bwMode="auto" r:id="rId7">
            <p14:nvContentPartPr>
              <p14:cNvPr id="12" name="Ink 11">
                <a:extLst>
                  <a:ext uri="{FF2B5EF4-FFF2-40B4-BE49-F238E27FC236}">
                    <a16:creationId xmlns:a16="http://schemas.microsoft.com/office/drawing/2014/main" id="{2900449A-453C-0073-5F19-008C515569F8}"/>
                  </a:ext>
                </a:extLst>
              </p14:cNvPr>
              <p14:cNvContentPartPr/>
              <p14:nvPr/>
            </p14:nvContentPartPr>
            <p14:xfrm>
              <a:off x="2246536" y="5859176"/>
              <a:ext cx="443880" cy="29520"/>
            </p14:xfrm>
          </p:contentPart>
        </mc:Choice>
        <mc:Fallback xmlns="">
          <p:pic>
            <p:nvPicPr>
              <p:cNvPr id="12" name="Ink 11">
                <a:extLst>
                  <a:ext uri="{FF2B5EF4-FFF2-40B4-BE49-F238E27FC236}">
                    <a16:creationId xmlns:a16="http://schemas.microsoft.com/office/drawing/2014/main" id="{2900449A-453C-0073-5F19-008C515569F8}"/>
                  </a:ext>
                </a:extLst>
              </p:cNvPr>
              <p:cNvPicPr/>
              <p:nvPr/>
            </p:nvPicPr>
            <p:blipFill>
              <a:blip r:embed="rId4"/>
              <a:stretch>
                <a:fillRect/>
              </a:stretch>
            </p:blipFill>
            <p:spPr>
              <a:xfrm>
                <a:off x="2240416" y="5853056"/>
                <a:ext cx="456120" cy="41760"/>
              </a:xfrm>
              <a:prstGeom prst="rect">
                <a:avLst/>
              </a:prstGeom>
            </p:spPr>
          </p:pic>
        </mc:Fallback>
      </mc:AlternateContent>
    </p:spTree>
    <p:extLst>
      <p:ext uri="{BB962C8B-B14F-4D97-AF65-F5344CB8AC3E}">
        <p14:creationId xmlns:p14="http://schemas.microsoft.com/office/powerpoint/2010/main" val="26106488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225462" y="156363"/>
            <a:ext cx="5504456" cy="461665"/>
          </a:xfrm>
          <a:prstGeom prst="rect">
            <a:avLst/>
          </a:prstGeom>
        </p:spPr>
        <p:txBody>
          <a:bodyPr wrap="none">
            <a:spAutoFit/>
          </a:bodyPr>
          <a:lstStyle/>
          <a:p>
            <a:r>
              <a:rPr lang="en-US" sz="2400" b="1" u="sng">
                <a:solidFill>
                  <a:srgbClr val="7030A0"/>
                </a:solidFill>
              </a:rPr>
              <a:t>sklearn: Bayesian Hyperparameter Tuning</a:t>
            </a:r>
          </a:p>
        </p:txBody>
      </p:sp>
      <p:sp>
        <p:nvSpPr>
          <p:cNvPr id="4" name="TextBox 3">
            <a:extLst>
              <a:ext uri="{FF2B5EF4-FFF2-40B4-BE49-F238E27FC236}">
                <a16:creationId xmlns:a16="http://schemas.microsoft.com/office/drawing/2014/main" id="{ED44D686-D035-30F2-714C-AB1184BFDBE6}"/>
              </a:ext>
            </a:extLst>
          </p:cNvPr>
          <p:cNvSpPr txBox="1"/>
          <p:nvPr/>
        </p:nvSpPr>
        <p:spPr>
          <a:xfrm>
            <a:off x="342262" y="830779"/>
            <a:ext cx="2102358" cy="338554"/>
          </a:xfrm>
          <a:prstGeom prst="rect">
            <a:avLst/>
          </a:prstGeom>
          <a:noFill/>
        </p:spPr>
        <p:txBody>
          <a:bodyPr wrap="square" rtlCol="0">
            <a:spAutoFit/>
          </a:bodyPr>
          <a:lstStyle/>
          <a:p>
            <a:r>
              <a:rPr lang="en-US" sz="1600"/>
              <a:t>Here’s an example.  </a:t>
            </a:r>
          </a:p>
        </p:txBody>
      </p:sp>
      <p:pic>
        <p:nvPicPr>
          <p:cNvPr id="2" name="Picture 1">
            <a:extLst>
              <a:ext uri="{FF2B5EF4-FFF2-40B4-BE49-F238E27FC236}">
                <a16:creationId xmlns:a16="http://schemas.microsoft.com/office/drawing/2014/main" id="{975D4316-B9BB-085E-3D8F-929F54E32D2C}"/>
              </a:ext>
            </a:extLst>
          </p:cNvPr>
          <p:cNvPicPr>
            <a:picLocks noChangeAspect="1"/>
          </p:cNvPicPr>
          <p:nvPr/>
        </p:nvPicPr>
        <p:blipFill>
          <a:blip r:embed="rId3"/>
          <a:stretch>
            <a:fillRect/>
          </a:stretch>
        </p:blipFill>
        <p:spPr>
          <a:xfrm>
            <a:off x="393171" y="4842234"/>
            <a:ext cx="5477639" cy="457264"/>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EB5E8866-69D4-2274-C3DE-A73C6AD829D2}"/>
                  </a:ext>
                </a:extLst>
              </p14:cNvPr>
              <p14:cNvContentPartPr/>
              <p14:nvPr/>
            </p14:nvContentPartPr>
            <p14:xfrm>
              <a:off x="1412963" y="4082124"/>
              <a:ext cx="186120" cy="622080"/>
            </p14:xfrm>
          </p:contentPart>
        </mc:Choice>
        <mc:Fallback xmlns="">
          <p:pic>
            <p:nvPicPr>
              <p:cNvPr id="6" name="Ink 5">
                <a:extLst>
                  <a:ext uri="{FF2B5EF4-FFF2-40B4-BE49-F238E27FC236}">
                    <a16:creationId xmlns:a16="http://schemas.microsoft.com/office/drawing/2014/main" id="{EB5E8866-69D4-2274-C3DE-A73C6AD829D2}"/>
                  </a:ext>
                </a:extLst>
              </p:cNvPr>
              <p:cNvPicPr/>
              <p:nvPr/>
            </p:nvPicPr>
            <p:blipFill>
              <a:blip r:embed="rId5"/>
              <a:stretch>
                <a:fillRect/>
              </a:stretch>
            </p:blipFill>
            <p:spPr>
              <a:xfrm>
                <a:off x="1406843" y="4076004"/>
                <a:ext cx="198360" cy="634320"/>
              </a:xfrm>
              <a:prstGeom prst="rect">
                <a:avLst/>
              </a:prstGeom>
            </p:spPr>
          </p:pic>
        </mc:Fallback>
      </mc:AlternateContent>
      <p:pic>
        <p:nvPicPr>
          <p:cNvPr id="10" name="Picture 9">
            <a:extLst>
              <a:ext uri="{FF2B5EF4-FFF2-40B4-BE49-F238E27FC236}">
                <a16:creationId xmlns:a16="http://schemas.microsoft.com/office/drawing/2014/main" id="{E312829D-2300-8A11-2445-637CECAC4B9C}"/>
              </a:ext>
            </a:extLst>
          </p:cNvPr>
          <p:cNvPicPr>
            <a:picLocks noChangeAspect="1"/>
          </p:cNvPicPr>
          <p:nvPr/>
        </p:nvPicPr>
        <p:blipFill>
          <a:blip r:embed="rId6"/>
          <a:stretch>
            <a:fillRect/>
          </a:stretch>
        </p:blipFill>
        <p:spPr>
          <a:xfrm>
            <a:off x="7206741" y="6122173"/>
            <a:ext cx="3820058" cy="485843"/>
          </a:xfrm>
          <a:prstGeom prst="rect">
            <a:avLst/>
          </a:prstGeom>
        </p:spPr>
      </p:pic>
      <p:pic>
        <p:nvPicPr>
          <p:cNvPr id="11" name="Picture 10">
            <a:extLst>
              <a:ext uri="{FF2B5EF4-FFF2-40B4-BE49-F238E27FC236}">
                <a16:creationId xmlns:a16="http://schemas.microsoft.com/office/drawing/2014/main" id="{566CB930-63A0-6A24-EAD4-0EAAB19117CA}"/>
              </a:ext>
            </a:extLst>
          </p:cNvPr>
          <p:cNvPicPr>
            <a:picLocks noChangeAspect="1"/>
          </p:cNvPicPr>
          <p:nvPr/>
        </p:nvPicPr>
        <p:blipFill>
          <a:blip r:embed="rId7"/>
          <a:stretch>
            <a:fillRect/>
          </a:stretch>
        </p:blipFill>
        <p:spPr>
          <a:xfrm>
            <a:off x="7087662" y="4770786"/>
            <a:ext cx="4058216" cy="1057423"/>
          </a:xfrm>
          <a:prstGeom prst="rect">
            <a:avLst/>
          </a:prstGeom>
        </p:spPr>
      </p:pic>
      <p:pic>
        <p:nvPicPr>
          <p:cNvPr id="12" name="Picture 11">
            <a:extLst>
              <a:ext uri="{FF2B5EF4-FFF2-40B4-BE49-F238E27FC236}">
                <a16:creationId xmlns:a16="http://schemas.microsoft.com/office/drawing/2014/main" id="{8ED566A2-F7BC-C369-0F40-9D8A2DD56CB9}"/>
              </a:ext>
            </a:extLst>
          </p:cNvPr>
          <p:cNvPicPr>
            <a:picLocks noChangeAspect="1"/>
          </p:cNvPicPr>
          <p:nvPr/>
        </p:nvPicPr>
        <p:blipFill>
          <a:blip r:embed="rId8"/>
          <a:stretch>
            <a:fillRect/>
          </a:stretch>
        </p:blipFill>
        <p:spPr>
          <a:xfrm>
            <a:off x="503853" y="1300743"/>
            <a:ext cx="7746979" cy="2634399"/>
          </a:xfrm>
          <a:prstGeom prst="rect">
            <a:avLst/>
          </a:prstGeom>
        </p:spPr>
      </p:pic>
      <p:pic>
        <p:nvPicPr>
          <p:cNvPr id="13" name="Picture 12">
            <a:extLst>
              <a:ext uri="{FF2B5EF4-FFF2-40B4-BE49-F238E27FC236}">
                <a16:creationId xmlns:a16="http://schemas.microsoft.com/office/drawing/2014/main" id="{247F95CE-4553-18C4-3266-A8279C9841A0}"/>
              </a:ext>
            </a:extLst>
          </p:cNvPr>
          <p:cNvPicPr>
            <a:picLocks noChangeAspect="1"/>
          </p:cNvPicPr>
          <p:nvPr/>
        </p:nvPicPr>
        <p:blipFill>
          <a:blip r:embed="rId9"/>
          <a:stretch>
            <a:fillRect/>
          </a:stretch>
        </p:blipFill>
        <p:spPr>
          <a:xfrm>
            <a:off x="393171" y="5488983"/>
            <a:ext cx="3820058" cy="1076475"/>
          </a:xfrm>
          <a:prstGeom prst="rect">
            <a:avLst/>
          </a:prstGeom>
        </p:spPr>
      </p:pic>
    </p:spTree>
    <p:extLst>
      <p:ext uri="{BB962C8B-B14F-4D97-AF65-F5344CB8AC3E}">
        <p14:creationId xmlns:p14="http://schemas.microsoft.com/office/powerpoint/2010/main" val="19226430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56CBC-F802-99A5-6C2B-C504579108D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09052C91-5A94-889F-FF99-75B547D5EF2B}"/>
              </a:ext>
            </a:extLst>
          </p:cNvPr>
          <p:cNvSpPr/>
          <p:nvPr/>
        </p:nvSpPr>
        <p:spPr>
          <a:xfrm>
            <a:off x="3690811" y="198555"/>
            <a:ext cx="4146456" cy="461665"/>
          </a:xfrm>
          <a:prstGeom prst="rect">
            <a:avLst/>
          </a:prstGeom>
        </p:spPr>
        <p:txBody>
          <a:bodyPr wrap="none">
            <a:spAutoFit/>
          </a:bodyPr>
          <a:lstStyle/>
          <a:p>
            <a:r>
              <a:rPr lang="en-US" sz="2400" b="1" u="sng">
                <a:solidFill>
                  <a:srgbClr val="7030A0"/>
                </a:solidFill>
              </a:rPr>
              <a:t>sklearn: preprocessing pipeline</a:t>
            </a:r>
          </a:p>
        </p:txBody>
      </p:sp>
      <p:sp>
        <p:nvSpPr>
          <p:cNvPr id="11" name="TextBox 10">
            <a:extLst>
              <a:ext uri="{FF2B5EF4-FFF2-40B4-BE49-F238E27FC236}">
                <a16:creationId xmlns:a16="http://schemas.microsoft.com/office/drawing/2014/main" id="{E8DCE4B3-4099-49CE-9AF0-6040BEDB7D8A}"/>
              </a:ext>
            </a:extLst>
          </p:cNvPr>
          <p:cNvSpPr txBox="1"/>
          <p:nvPr/>
        </p:nvSpPr>
        <p:spPr>
          <a:xfrm>
            <a:off x="411734" y="942046"/>
            <a:ext cx="10762058" cy="584775"/>
          </a:xfrm>
          <a:prstGeom prst="rect">
            <a:avLst/>
          </a:prstGeom>
          <a:noFill/>
        </p:spPr>
        <p:txBody>
          <a:bodyPr wrap="square" rtlCol="0">
            <a:spAutoFit/>
          </a:bodyPr>
          <a:lstStyle/>
          <a:p>
            <a:r>
              <a:rPr lang="en-US" sz="1600"/>
              <a:t>Now we’ll look into pipelines, where we can do all the preprocessing (scaling, one-hot-encoding, , etc.), fitting, and tuning at once.  First, let’s consider just creating a preprocessing pipeline, where we apply just one operation on a set of columns.</a:t>
            </a:r>
          </a:p>
        </p:txBody>
      </p:sp>
      <p:sp>
        <p:nvSpPr>
          <p:cNvPr id="2" name="TextBox 1">
            <a:extLst>
              <a:ext uri="{FF2B5EF4-FFF2-40B4-BE49-F238E27FC236}">
                <a16:creationId xmlns:a16="http://schemas.microsoft.com/office/drawing/2014/main" id="{6FA03DF9-71AD-F977-2D2F-4A747D846BDC}"/>
              </a:ext>
            </a:extLst>
          </p:cNvPr>
          <p:cNvSpPr txBox="1"/>
          <p:nvPr/>
        </p:nvSpPr>
        <p:spPr>
          <a:xfrm>
            <a:off x="411734" y="1858929"/>
            <a:ext cx="4594105" cy="338554"/>
          </a:xfrm>
          <a:prstGeom prst="rect">
            <a:avLst/>
          </a:prstGeom>
          <a:noFill/>
        </p:spPr>
        <p:txBody>
          <a:bodyPr wrap="square">
            <a:spAutoFit/>
          </a:bodyPr>
          <a:lstStyle/>
          <a:p>
            <a:r>
              <a:rPr lang="en-US" sz="1600" b="1"/>
              <a:t>from sklearn.compose import ColumnTransformer</a:t>
            </a:r>
          </a:p>
        </p:txBody>
      </p:sp>
      <p:sp>
        <p:nvSpPr>
          <p:cNvPr id="6" name="Rectangle 5">
            <a:extLst>
              <a:ext uri="{FF2B5EF4-FFF2-40B4-BE49-F238E27FC236}">
                <a16:creationId xmlns:a16="http://schemas.microsoft.com/office/drawing/2014/main" id="{AC3CB2C9-6650-5B2C-D82F-094778E0B4A8}"/>
              </a:ext>
            </a:extLst>
          </p:cNvPr>
          <p:cNvSpPr/>
          <p:nvPr/>
        </p:nvSpPr>
        <p:spPr>
          <a:xfrm>
            <a:off x="411734" y="2262137"/>
            <a:ext cx="11094466" cy="584775"/>
          </a:xfrm>
          <a:prstGeom prst="rect">
            <a:avLst/>
          </a:prstGeom>
        </p:spPr>
        <p:txBody>
          <a:bodyPr wrap="square">
            <a:spAutoFit/>
          </a:bodyPr>
          <a:lstStyle/>
          <a:p>
            <a:r>
              <a:rPr lang="en-US" sz="1600"/>
              <a:t>Transformer = ColumnTransformer(transformers = [(“name1”, process1, list1_of_cols), (“name2”, process2, list2_of_cols), etc.],</a:t>
            </a:r>
          </a:p>
          <a:p>
            <a:r>
              <a:rPr lang="en-US" sz="1600"/>
              <a:t>			    remainder = “drop”, “passthrough”) </a:t>
            </a:r>
          </a:p>
        </p:txBody>
      </p:sp>
      <p:sp>
        <p:nvSpPr>
          <p:cNvPr id="20" name="TextBox 19">
            <a:extLst>
              <a:ext uri="{FF2B5EF4-FFF2-40B4-BE49-F238E27FC236}">
                <a16:creationId xmlns:a16="http://schemas.microsoft.com/office/drawing/2014/main" id="{7BF51101-D4DE-A1D1-E5E9-324433B26046}"/>
              </a:ext>
            </a:extLst>
          </p:cNvPr>
          <p:cNvSpPr txBox="1"/>
          <p:nvPr/>
        </p:nvSpPr>
        <p:spPr>
          <a:xfrm>
            <a:off x="6096000" y="3274281"/>
            <a:ext cx="5684266" cy="1384995"/>
          </a:xfrm>
          <a:prstGeom prst="rect">
            <a:avLst/>
          </a:prstGeom>
          <a:noFill/>
        </p:spPr>
        <p:txBody>
          <a:bodyPr wrap="square">
            <a:spAutoFit/>
          </a:bodyPr>
          <a:lstStyle/>
          <a:p>
            <a:r>
              <a:rPr lang="en-US" sz="1400"/>
              <a:t>We evidently have to give names to the operations we perform on the columns.  This is how we specify which columns go with which transformer.  And remainder says what to do with the remaining columns, not mentioned in X_train (below).  drop will drop the columns (this is default), and passthrough will keep them unaltered.  </a:t>
            </a:r>
            <a:r>
              <a:rPr lang="en-US" sz="1400">
                <a:solidFill>
                  <a:srgbClr val="0066FF"/>
                </a:solidFill>
              </a:rPr>
              <a:t>Different processes can be individually accessed via Transformer[“name”].  </a:t>
            </a:r>
          </a:p>
        </p:txBody>
      </p:sp>
      <p:sp>
        <p:nvSpPr>
          <p:cNvPr id="21" name="Rectangle 20">
            <a:extLst>
              <a:ext uri="{FF2B5EF4-FFF2-40B4-BE49-F238E27FC236}">
                <a16:creationId xmlns:a16="http://schemas.microsoft.com/office/drawing/2014/main" id="{87CC119B-EA28-E537-0B33-D050372E31D6}"/>
              </a:ext>
            </a:extLst>
          </p:cNvPr>
          <p:cNvSpPr/>
          <p:nvPr/>
        </p:nvSpPr>
        <p:spPr>
          <a:xfrm>
            <a:off x="411734" y="4788683"/>
            <a:ext cx="3186872" cy="338554"/>
          </a:xfrm>
          <a:prstGeom prst="rect">
            <a:avLst/>
          </a:prstGeom>
        </p:spPr>
        <p:txBody>
          <a:bodyPr wrap="square">
            <a:spAutoFit/>
          </a:bodyPr>
          <a:lstStyle/>
          <a:p>
            <a:r>
              <a:rPr lang="en-US" sz="1600"/>
              <a:t>Transformer.fit_transform(X_train)</a:t>
            </a:r>
          </a:p>
        </p:txBody>
      </p:sp>
      <mc:AlternateContent xmlns:mc="http://schemas.openxmlformats.org/markup-compatibility/2006" xmlns:p14="http://schemas.microsoft.com/office/powerpoint/2010/main">
        <mc:Choice Requires="p14">
          <p:contentPart p14:bwMode="auto" r:id="rId3">
            <p14:nvContentPartPr>
              <p14:cNvPr id="22" name="Ink 21">
                <a:extLst>
                  <a:ext uri="{FF2B5EF4-FFF2-40B4-BE49-F238E27FC236}">
                    <a16:creationId xmlns:a16="http://schemas.microsoft.com/office/drawing/2014/main" id="{95DB716F-194D-89ED-46AE-DE76758618F1}"/>
                  </a:ext>
                </a:extLst>
              </p14:cNvPr>
              <p14:cNvContentPartPr/>
              <p14:nvPr/>
            </p14:nvContentPartPr>
            <p14:xfrm>
              <a:off x="3598606" y="4908820"/>
              <a:ext cx="579240" cy="98280"/>
            </p14:xfrm>
          </p:contentPart>
        </mc:Choice>
        <mc:Fallback xmlns="">
          <p:pic>
            <p:nvPicPr>
              <p:cNvPr id="22" name="Ink 21">
                <a:extLst>
                  <a:ext uri="{FF2B5EF4-FFF2-40B4-BE49-F238E27FC236}">
                    <a16:creationId xmlns:a16="http://schemas.microsoft.com/office/drawing/2014/main" id="{95DB716F-194D-89ED-46AE-DE76758618F1}"/>
                  </a:ext>
                </a:extLst>
              </p:cNvPr>
              <p:cNvPicPr/>
              <p:nvPr/>
            </p:nvPicPr>
            <p:blipFill>
              <a:blip r:embed="rId4"/>
              <a:stretch>
                <a:fillRect/>
              </a:stretch>
            </p:blipFill>
            <p:spPr>
              <a:xfrm>
                <a:off x="3592486" y="4902700"/>
                <a:ext cx="591480" cy="110520"/>
              </a:xfrm>
              <a:prstGeom prst="rect">
                <a:avLst/>
              </a:prstGeom>
            </p:spPr>
          </p:pic>
        </mc:Fallback>
      </mc:AlternateContent>
      <p:sp>
        <p:nvSpPr>
          <p:cNvPr id="23" name="TextBox 22">
            <a:extLst>
              <a:ext uri="{FF2B5EF4-FFF2-40B4-BE49-F238E27FC236}">
                <a16:creationId xmlns:a16="http://schemas.microsoft.com/office/drawing/2014/main" id="{97103391-3416-D702-4AEC-004A2801F554}"/>
              </a:ext>
            </a:extLst>
          </p:cNvPr>
          <p:cNvSpPr txBox="1"/>
          <p:nvPr/>
        </p:nvSpPr>
        <p:spPr>
          <a:xfrm>
            <a:off x="4352009" y="4804071"/>
            <a:ext cx="4960351" cy="307777"/>
          </a:xfrm>
          <a:prstGeom prst="rect">
            <a:avLst/>
          </a:prstGeom>
          <a:noFill/>
        </p:spPr>
        <p:txBody>
          <a:bodyPr wrap="square">
            <a:spAutoFit/>
          </a:bodyPr>
          <a:lstStyle/>
          <a:p>
            <a:r>
              <a:rPr lang="en-US" sz="1400"/>
              <a:t>This returns X_train, with its columns transformed.</a:t>
            </a:r>
          </a:p>
        </p:txBody>
      </p:sp>
      <mc:AlternateContent xmlns:mc="http://schemas.openxmlformats.org/markup-compatibility/2006" xmlns:p14="http://schemas.microsoft.com/office/powerpoint/2010/main">
        <mc:Choice Requires="p14">
          <p:contentPart p14:bwMode="auto" r:id="rId5">
            <p14:nvContentPartPr>
              <p14:cNvPr id="24" name="Ink 23">
                <a:extLst>
                  <a:ext uri="{FF2B5EF4-FFF2-40B4-BE49-F238E27FC236}">
                    <a16:creationId xmlns:a16="http://schemas.microsoft.com/office/drawing/2014/main" id="{27BC007C-D0C2-AB9E-CCA5-20BA70646FB1}"/>
                  </a:ext>
                </a:extLst>
              </p14:cNvPr>
              <p14:cNvContentPartPr/>
              <p14:nvPr/>
            </p14:nvContentPartPr>
            <p14:xfrm>
              <a:off x="8826423" y="2627857"/>
              <a:ext cx="848520" cy="613080"/>
            </p14:xfrm>
          </p:contentPart>
        </mc:Choice>
        <mc:Fallback xmlns="">
          <p:pic>
            <p:nvPicPr>
              <p:cNvPr id="24" name="Ink 23">
                <a:extLst>
                  <a:ext uri="{FF2B5EF4-FFF2-40B4-BE49-F238E27FC236}">
                    <a16:creationId xmlns:a16="http://schemas.microsoft.com/office/drawing/2014/main" id="{27BC007C-D0C2-AB9E-CCA5-20BA70646FB1}"/>
                  </a:ext>
                </a:extLst>
              </p:cNvPr>
              <p:cNvPicPr/>
              <p:nvPr/>
            </p:nvPicPr>
            <p:blipFill>
              <a:blip r:embed="rId6"/>
              <a:stretch>
                <a:fillRect/>
              </a:stretch>
            </p:blipFill>
            <p:spPr>
              <a:xfrm>
                <a:off x="8820300" y="2621737"/>
                <a:ext cx="860765" cy="625320"/>
              </a:xfrm>
              <a:prstGeom prst="rect">
                <a:avLst/>
              </a:prstGeom>
            </p:spPr>
          </p:pic>
        </mc:Fallback>
      </mc:AlternateContent>
      <p:sp>
        <p:nvSpPr>
          <p:cNvPr id="25" name="Rectangle 24">
            <a:extLst>
              <a:ext uri="{FF2B5EF4-FFF2-40B4-BE49-F238E27FC236}">
                <a16:creationId xmlns:a16="http://schemas.microsoft.com/office/drawing/2014/main" id="{8E06E2DD-1938-76C0-62D9-3FB289FFB711}"/>
              </a:ext>
            </a:extLst>
          </p:cNvPr>
          <p:cNvSpPr/>
          <p:nvPr/>
        </p:nvSpPr>
        <p:spPr>
          <a:xfrm>
            <a:off x="425401" y="5662518"/>
            <a:ext cx="2829075" cy="338554"/>
          </a:xfrm>
          <a:prstGeom prst="rect">
            <a:avLst/>
          </a:prstGeom>
        </p:spPr>
        <p:txBody>
          <a:bodyPr wrap="square">
            <a:spAutoFit/>
          </a:bodyPr>
          <a:lstStyle/>
          <a:p>
            <a:r>
              <a:rPr lang="en-US" sz="1600"/>
              <a:t>Transformer.transform(X_test)</a:t>
            </a:r>
          </a:p>
        </p:txBody>
      </p:sp>
      <mc:AlternateContent xmlns:mc="http://schemas.openxmlformats.org/markup-compatibility/2006" xmlns:p14="http://schemas.microsoft.com/office/powerpoint/2010/main">
        <mc:Choice Requires="p14">
          <p:contentPart p14:bwMode="auto" r:id="rId7">
            <p14:nvContentPartPr>
              <p14:cNvPr id="26" name="Ink 25">
                <a:extLst>
                  <a:ext uri="{FF2B5EF4-FFF2-40B4-BE49-F238E27FC236}">
                    <a16:creationId xmlns:a16="http://schemas.microsoft.com/office/drawing/2014/main" id="{57CC8597-BA5B-B270-F446-B989FA369150}"/>
                  </a:ext>
                </a:extLst>
              </p14:cNvPr>
              <p14:cNvContentPartPr/>
              <p14:nvPr/>
            </p14:nvContentPartPr>
            <p14:xfrm>
              <a:off x="3254476" y="5764505"/>
              <a:ext cx="579240" cy="98280"/>
            </p14:xfrm>
          </p:contentPart>
        </mc:Choice>
        <mc:Fallback xmlns="">
          <p:pic>
            <p:nvPicPr>
              <p:cNvPr id="26" name="Ink 25">
                <a:extLst>
                  <a:ext uri="{FF2B5EF4-FFF2-40B4-BE49-F238E27FC236}">
                    <a16:creationId xmlns:a16="http://schemas.microsoft.com/office/drawing/2014/main" id="{57CC8597-BA5B-B270-F446-B989FA369150}"/>
                  </a:ext>
                </a:extLst>
              </p:cNvPr>
              <p:cNvPicPr/>
              <p:nvPr/>
            </p:nvPicPr>
            <p:blipFill>
              <a:blip r:embed="rId4"/>
              <a:stretch>
                <a:fillRect/>
              </a:stretch>
            </p:blipFill>
            <p:spPr>
              <a:xfrm>
                <a:off x="3248356" y="5758385"/>
                <a:ext cx="591480" cy="110520"/>
              </a:xfrm>
              <a:prstGeom prst="rect">
                <a:avLst/>
              </a:prstGeom>
            </p:spPr>
          </p:pic>
        </mc:Fallback>
      </mc:AlternateContent>
      <p:sp>
        <p:nvSpPr>
          <p:cNvPr id="27" name="TextBox 26">
            <a:extLst>
              <a:ext uri="{FF2B5EF4-FFF2-40B4-BE49-F238E27FC236}">
                <a16:creationId xmlns:a16="http://schemas.microsoft.com/office/drawing/2014/main" id="{8F56398B-1B89-7191-6E53-DDED64E984C8}"/>
              </a:ext>
            </a:extLst>
          </p:cNvPr>
          <p:cNvSpPr txBox="1"/>
          <p:nvPr/>
        </p:nvSpPr>
        <p:spPr>
          <a:xfrm>
            <a:off x="4047897" y="5677906"/>
            <a:ext cx="4960351" cy="523220"/>
          </a:xfrm>
          <a:prstGeom prst="rect">
            <a:avLst/>
          </a:prstGeom>
          <a:noFill/>
        </p:spPr>
        <p:txBody>
          <a:bodyPr wrap="square">
            <a:spAutoFit/>
          </a:bodyPr>
          <a:lstStyle/>
          <a:p>
            <a:r>
              <a:rPr lang="en-US" sz="1400"/>
              <a:t>This returns X_test, with its columns transformed according to the transformations applied to X_train.</a:t>
            </a:r>
          </a:p>
        </p:txBody>
      </p:sp>
    </p:spTree>
    <p:extLst>
      <p:ext uri="{BB962C8B-B14F-4D97-AF65-F5344CB8AC3E}">
        <p14:creationId xmlns:p14="http://schemas.microsoft.com/office/powerpoint/2010/main" val="10293029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13313B-B5D6-6A56-0F62-8C1D4313CB9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63B0FC0B-0FFA-79C8-6B84-BB56231F719A}"/>
              </a:ext>
            </a:extLst>
          </p:cNvPr>
          <p:cNvSpPr/>
          <p:nvPr/>
        </p:nvSpPr>
        <p:spPr>
          <a:xfrm>
            <a:off x="3506352" y="176314"/>
            <a:ext cx="4146456" cy="461665"/>
          </a:xfrm>
          <a:prstGeom prst="rect">
            <a:avLst/>
          </a:prstGeom>
        </p:spPr>
        <p:txBody>
          <a:bodyPr wrap="none">
            <a:spAutoFit/>
          </a:bodyPr>
          <a:lstStyle/>
          <a:p>
            <a:r>
              <a:rPr lang="en-US" sz="2400" b="1" u="sng">
                <a:solidFill>
                  <a:srgbClr val="7030A0"/>
                </a:solidFill>
              </a:rPr>
              <a:t>sklearn: preprocessing pipeline</a:t>
            </a:r>
          </a:p>
        </p:txBody>
      </p:sp>
      <p:sp>
        <p:nvSpPr>
          <p:cNvPr id="11" name="TextBox 10">
            <a:extLst>
              <a:ext uri="{FF2B5EF4-FFF2-40B4-BE49-F238E27FC236}">
                <a16:creationId xmlns:a16="http://schemas.microsoft.com/office/drawing/2014/main" id="{5DE4FC88-37B8-0CE7-657C-D9AA2F1216A1}"/>
              </a:ext>
            </a:extLst>
          </p:cNvPr>
          <p:cNvSpPr txBox="1"/>
          <p:nvPr/>
        </p:nvSpPr>
        <p:spPr>
          <a:xfrm>
            <a:off x="119066" y="949643"/>
            <a:ext cx="11539533" cy="830997"/>
          </a:xfrm>
          <a:prstGeom prst="rect">
            <a:avLst/>
          </a:prstGeom>
          <a:noFill/>
        </p:spPr>
        <p:txBody>
          <a:bodyPr wrap="square" rtlCol="0">
            <a:spAutoFit/>
          </a:bodyPr>
          <a:lstStyle/>
          <a:p>
            <a:r>
              <a:rPr lang="en-US" sz="1600"/>
              <a:t>We can perform multiple operations on a set of columns if we set up a so-called Pipeline to contain them, and then feed these into the transformer exactly where the process argument would’ve gone in the previous slide.  This is the only change.  I’ll illustrate just two pipelines.</a:t>
            </a:r>
          </a:p>
        </p:txBody>
      </p:sp>
      <p:sp>
        <p:nvSpPr>
          <p:cNvPr id="21" name="Rectangle 20">
            <a:extLst>
              <a:ext uri="{FF2B5EF4-FFF2-40B4-BE49-F238E27FC236}">
                <a16:creationId xmlns:a16="http://schemas.microsoft.com/office/drawing/2014/main" id="{0ECA7E08-B14D-AF51-7DA1-76BA182DBF14}"/>
              </a:ext>
            </a:extLst>
          </p:cNvPr>
          <p:cNvSpPr/>
          <p:nvPr/>
        </p:nvSpPr>
        <p:spPr>
          <a:xfrm>
            <a:off x="111869" y="5675750"/>
            <a:ext cx="3102727" cy="338554"/>
          </a:xfrm>
          <a:prstGeom prst="rect">
            <a:avLst/>
          </a:prstGeom>
        </p:spPr>
        <p:txBody>
          <a:bodyPr wrap="square">
            <a:spAutoFit/>
          </a:bodyPr>
          <a:lstStyle/>
          <a:p>
            <a:r>
              <a:rPr lang="en-US" sz="1600"/>
              <a:t>Transformer.fit_transform(X_train)</a:t>
            </a:r>
          </a:p>
        </p:txBody>
      </p:sp>
      <mc:AlternateContent xmlns:mc="http://schemas.openxmlformats.org/markup-compatibility/2006" xmlns:p14="http://schemas.microsoft.com/office/powerpoint/2010/main">
        <mc:Choice Requires="p14">
          <p:contentPart p14:bwMode="auto" r:id="rId3">
            <p14:nvContentPartPr>
              <p14:cNvPr id="22" name="Ink 21">
                <a:extLst>
                  <a:ext uri="{FF2B5EF4-FFF2-40B4-BE49-F238E27FC236}">
                    <a16:creationId xmlns:a16="http://schemas.microsoft.com/office/drawing/2014/main" id="{E0386648-4522-764B-A809-97104F4BBE41}"/>
                  </a:ext>
                </a:extLst>
              </p14:cNvPr>
              <p14:cNvContentPartPr/>
              <p14:nvPr/>
            </p14:nvContentPartPr>
            <p14:xfrm>
              <a:off x="3196020" y="5795888"/>
              <a:ext cx="579240" cy="98280"/>
            </p14:xfrm>
          </p:contentPart>
        </mc:Choice>
        <mc:Fallback xmlns="">
          <p:pic>
            <p:nvPicPr>
              <p:cNvPr id="22" name="Ink 21">
                <a:extLst>
                  <a:ext uri="{FF2B5EF4-FFF2-40B4-BE49-F238E27FC236}">
                    <a16:creationId xmlns:a16="http://schemas.microsoft.com/office/drawing/2014/main" id="{E0386648-4522-764B-A809-97104F4BBE41}"/>
                  </a:ext>
                </a:extLst>
              </p:cNvPr>
              <p:cNvPicPr/>
              <p:nvPr/>
            </p:nvPicPr>
            <p:blipFill>
              <a:blip r:embed="rId4"/>
              <a:stretch>
                <a:fillRect/>
              </a:stretch>
            </p:blipFill>
            <p:spPr>
              <a:xfrm>
                <a:off x="3189900" y="5789768"/>
                <a:ext cx="591480" cy="110520"/>
              </a:xfrm>
              <a:prstGeom prst="rect">
                <a:avLst/>
              </a:prstGeom>
            </p:spPr>
          </p:pic>
        </mc:Fallback>
      </mc:AlternateContent>
      <p:sp>
        <p:nvSpPr>
          <p:cNvPr id="23" name="TextBox 22">
            <a:extLst>
              <a:ext uri="{FF2B5EF4-FFF2-40B4-BE49-F238E27FC236}">
                <a16:creationId xmlns:a16="http://schemas.microsoft.com/office/drawing/2014/main" id="{2321E173-848E-2485-212E-39EF3DA49FD5}"/>
              </a:ext>
            </a:extLst>
          </p:cNvPr>
          <p:cNvSpPr txBox="1"/>
          <p:nvPr/>
        </p:nvSpPr>
        <p:spPr>
          <a:xfrm>
            <a:off x="3949424" y="5691139"/>
            <a:ext cx="4426180" cy="307777"/>
          </a:xfrm>
          <a:prstGeom prst="rect">
            <a:avLst/>
          </a:prstGeom>
          <a:noFill/>
        </p:spPr>
        <p:txBody>
          <a:bodyPr wrap="square">
            <a:spAutoFit/>
          </a:bodyPr>
          <a:lstStyle/>
          <a:p>
            <a:r>
              <a:rPr lang="en-US" sz="1400"/>
              <a:t>This returns X_train, with those operations performed.</a:t>
            </a:r>
          </a:p>
        </p:txBody>
      </p:sp>
      <p:sp>
        <p:nvSpPr>
          <p:cNvPr id="17" name="Rectangle 16">
            <a:extLst>
              <a:ext uri="{FF2B5EF4-FFF2-40B4-BE49-F238E27FC236}">
                <a16:creationId xmlns:a16="http://schemas.microsoft.com/office/drawing/2014/main" id="{4AC8E0C1-3DD4-FE6E-91EE-A0A3904376B0}"/>
              </a:ext>
            </a:extLst>
          </p:cNvPr>
          <p:cNvSpPr/>
          <p:nvPr/>
        </p:nvSpPr>
        <p:spPr>
          <a:xfrm>
            <a:off x="172366" y="2454246"/>
            <a:ext cx="6941748" cy="338554"/>
          </a:xfrm>
          <a:prstGeom prst="rect">
            <a:avLst/>
          </a:prstGeom>
        </p:spPr>
        <p:txBody>
          <a:bodyPr wrap="square">
            <a:spAutoFit/>
          </a:bodyPr>
          <a:lstStyle/>
          <a:p>
            <a:r>
              <a:rPr lang="en-US" sz="1600"/>
              <a:t>pipe1 = Pipeline(steps = [(“name1a”, process1a), (“name1b”, process1b), etc.])</a:t>
            </a:r>
          </a:p>
        </p:txBody>
      </p:sp>
      <p:sp>
        <p:nvSpPr>
          <p:cNvPr id="18" name="TextBox 17">
            <a:extLst>
              <a:ext uri="{FF2B5EF4-FFF2-40B4-BE49-F238E27FC236}">
                <a16:creationId xmlns:a16="http://schemas.microsoft.com/office/drawing/2014/main" id="{BEE17A1F-11CC-772E-C06E-CE1ECB75B5A6}"/>
              </a:ext>
            </a:extLst>
          </p:cNvPr>
          <p:cNvSpPr txBox="1"/>
          <p:nvPr/>
        </p:nvSpPr>
        <p:spPr>
          <a:xfrm>
            <a:off x="143790" y="2070506"/>
            <a:ext cx="3492892" cy="338554"/>
          </a:xfrm>
          <a:prstGeom prst="rect">
            <a:avLst/>
          </a:prstGeom>
          <a:noFill/>
        </p:spPr>
        <p:txBody>
          <a:bodyPr wrap="square">
            <a:spAutoFit/>
          </a:bodyPr>
          <a:lstStyle/>
          <a:p>
            <a:r>
              <a:rPr lang="en-US" sz="1600" b="1"/>
              <a:t>from sklearn.pipeline import Pipeline</a:t>
            </a:r>
          </a:p>
        </p:txBody>
      </p:sp>
      <p:sp>
        <p:nvSpPr>
          <p:cNvPr id="19" name="TextBox 18">
            <a:extLst>
              <a:ext uri="{FF2B5EF4-FFF2-40B4-BE49-F238E27FC236}">
                <a16:creationId xmlns:a16="http://schemas.microsoft.com/office/drawing/2014/main" id="{B8688A36-7E73-1794-0DCD-44CEE3DF161A}"/>
              </a:ext>
            </a:extLst>
          </p:cNvPr>
          <p:cNvSpPr txBox="1"/>
          <p:nvPr/>
        </p:nvSpPr>
        <p:spPr>
          <a:xfrm>
            <a:off x="7338855" y="2087425"/>
            <a:ext cx="4596093" cy="954107"/>
          </a:xfrm>
          <a:prstGeom prst="rect">
            <a:avLst/>
          </a:prstGeom>
          <a:noFill/>
        </p:spPr>
        <p:txBody>
          <a:bodyPr wrap="square">
            <a:spAutoFit/>
          </a:bodyPr>
          <a:lstStyle/>
          <a:p>
            <a:r>
              <a:rPr lang="en-US" sz="1400"/>
              <a:t>This sets up a Pipeline object which contains methods we’ll want to apply to list1_of_columns.  And looks like we need to specify names for the processes in the pipeline. </a:t>
            </a:r>
            <a:r>
              <a:rPr lang="en-US" sz="1400">
                <a:solidFill>
                  <a:srgbClr val="0066FF"/>
                </a:solidFill>
              </a:rPr>
              <a:t>Different processes can be individually accessed via pipe1[“name”]. </a:t>
            </a:r>
            <a:endParaRPr lang="en-US" sz="1400"/>
          </a:p>
        </p:txBody>
      </p:sp>
      <p:sp>
        <p:nvSpPr>
          <p:cNvPr id="25" name="Rectangle 24">
            <a:extLst>
              <a:ext uri="{FF2B5EF4-FFF2-40B4-BE49-F238E27FC236}">
                <a16:creationId xmlns:a16="http://schemas.microsoft.com/office/drawing/2014/main" id="{1F40D51A-3BD8-83DA-1F4F-F17BD54BABE5}"/>
              </a:ext>
            </a:extLst>
          </p:cNvPr>
          <p:cNvSpPr/>
          <p:nvPr/>
        </p:nvSpPr>
        <p:spPr>
          <a:xfrm>
            <a:off x="172366" y="3358151"/>
            <a:ext cx="6995045" cy="338554"/>
          </a:xfrm>
          <a:prstGeom prst="rect">
            <a:avLst/>
          </a:prstGeom>
        </p:spPr>
        <p:txBody>
          <a:bodyPr wrap="square">
            <a:spAutoFit/>
          </a:bodyPr>
          <a:lstStyle/>
          <a:p>
            <a:r>
              <a:rPr lang="en-US" sz="1600"/>
              <a:t>pipe2 = Pipeline(steps = [(“name2a”, process2a), (“name2b”, process2b), etc.)])</a:t>
            </a:r>
          </a:p>
        </p:txBody>
      </p:sp>
      <p:sp>
        <p:nvSpPr>
          <p:cNvPr id="26" name="TextBox 25">
            <a:extLst>
              <a:ext uri="{FF2B5EF4-FFF2-40B4-BE49-F238E27FC236}">
                <a16:creationId xmlns:a16="http://schemas.microsoft.com/office/drawing/2014/main" id="{2E0A1B15-4FB7-9933-1F2C-4CFE09D5BCA3}"/>
              </a:ext>
            </a:extLst>
          </p:cNvPr>
          <p:cNvSpPr txBox="1"/>
          <p:nvPr/>
        </p:nvSpPr>
        <p:spPr>
          <a:xfrm>
            <a:off x="7499350" y="3329077"/>
            <a:ext cx="4435598" cy="738664"/>
          </a:xfrm>
          <a:prstGeom prst="rect">
            <a:avLst/>
          </a:prstGeom>
          <a:noFill/>
        </p:spPr>
        <p:txBody>
          <a:bodyPr wrap="square">
            <a:spAutoFit/>
          </a:bodyPr>
          <a:lstStyle/>
          <a:p>
            <a:r>
              <a:rPr lang="en-US" sz="1400"/>
              <a:t>This sets up a Pipeline object which contains methods we’ll want to apply to list2_of_columns. </a:t>
            </a:r>
            <a:r>
              <a:rPr lang="en-US" sz="1400">
                <a:solidFill>
                  <a:srgbClr val="0066FF"/>
                </a:solidFill>
              </a:rPr>
              <a:t>Different processes can be individually accessed via pipe2[“name”]. </a:t>
            </a:r>
            <a:endParaRPr lang="en-US" sz="1400"/>
          </a:p>
        </p:txBody>
      </p:sp>
      <p:sp>
        <p:nvSpPr>
          <p:cNvPr id="27" name="TextBox 26">
            <a:extLst>
              <a:ext uri="{FF2B5EF4-FFF2-40B4-BE49-F238E27FC236}">
                <a16:creationId xmlns:a16="http://schemas.microsoft.com/office/drawing/2014/main" id="{C30D347D-5AB6-1D26-7778-A2A29843FFD9}"/>
              </a:ext>
            </a:extLst>
          </p:cNvPr>
          <p:cNvSpPr txBox="1"/>
          <p:nvPr/>
        </p:nvSpPr>
        <p:spPr>
          <a:xfrm>
            <a:off x="120524" y="4441252"/>
            <a:ext cx="4594105" cy="338554"/>
          </a:xfrm>
          <a:prstGeom prst="rect">
            <a:avLst/>
          </a:prstGeom>
          <a:noFill/>
        </p:spPr>
        <p:txBody>
          <a:bodyPr wrap="square">
            <a:spAutoFit/>
          </a:bodyPr>
          <a:lstStyle/>
          <a:p>
            <a:r>
              <a:rPr lang="en-US" sz="1600" b="1"/>
              <a:t>from sklearn.compose import ColumnTransformer</a:t>
            </a:r>
          </a:p>
        </p:txBody>
      </p:sp>
      <mc:AlternateContent xmlns:mc="http://schemas.openxmlformats.org/markup-compatibility/2006" xmlns:p14="http://schemas.microsoft.com/office/powerpoint/2010/main">
        <mc:Choice Requires="p14">
          <p:contentPart p14:bwMode="auto" r:id="rId5">
            <p14:nvContentPartPr>
              <p14:cNvPr id="31" name="Ink 30">
                <a:extLst>
                  <a:ext uri="{FF2B5EF4-FFF2-40B4-BE49-F238E27FC236}">
                    <a16:creationId xmlns:a16="http://schemas.microsoft.com/office/drawing/2014/main" id="{24C0102A-2474-CF76-0022-CC48E8E73205}"/>
                  </a:ext>
                </a:extLst>
              </p14:cNvPr>
              <p14:cNvContentPartPr/>
              <p14:nvPr/>
            </p14:nvContentPartPr>
            <p14:xfrm>
              <a:off x="6899150" y="2600693"/>
              <a:ext cx="281520" cy="80280"/>
            </p14:xfrm>
          </p:contentPart>
        </mc:Choice>
        <mc:Fallback xmlns="">
          <p:pic>
            <p:nvPicPr>
              <p:cNvPr id="31" name="Ink 30">
                <a:extLst>
                  <a:ext uri="{FF2B5EF4-FFF2-40B4-BE49-F238E27FC236}">
                    <a16:creationId xmlns:a16="http://schemas.microsoft.com/office/drawing/2014/main" id="{24C0102A-2474-CF76-0022-CC48E8E73205}"/>
                  </a:ext>
                </a:extLst>
              </p:cNvPr>
              <p:cNvPicPr/>
              <p:nvPr/>
            </p:nvPicPr>
            <p:blipFill>
              <a:blip r:embed="rId6"/>
              <a:stretch>
                <a:fillRect/>
              </a:stretch>
            </p:blipFill>
            <p:spPr>
              <a:xfrm>
                <a:off x="6893030" y="2594600"/>
                <a:ext cx="293760" cy="92465"/>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2" name="Ink 31">
                <a:extLst>
                  <a:ext uri="{FF2B5EF4-FFF2-40B4-BE49-F238E27FC236}">
                    <a16:creationId xmlns:a16="http://schemas.microsoft.com/office/drawing/2014/main" id="{6E5B0979-E2C7-DA44-F221-582F006C7926}"/>
                  </a:ext>
                </a:extLst>
              </p14:cNvPr>
              <p14:cNvContentPartPr/>
              <p14:nvPr/>
            </p14:nvContentPartPr>
            <p14:xfrm>
              <a:off x="6981015" y="3466109"/>
              <a:ext cx="357840" cy="110160"/>
            </p14:xfrm>
          </p:contentPart>
        </mc:Choice>
        <mc:Fallback xmlns="">
          <p:pic>
            <p:nvPicPr>
              <p:cNvPr id="32" name="Ink 31">
                <a:extLst>
                  <a:ext uri="{FF2B5EF4-FFF2-40B4-BE49-F238E27FC236}">
                    <a16:creationId xmlns:a16="http://schemas.microsoft.com/office/drawing/2014/main" id="{6E5B0979-E2C7-DA44-F221-582F006C7926}"/>
                  </a:ext>
                </a:extLst>
              </p:cNvPr>
              <p:cNvPicPr/>
              <p:nvPr/>
            </p:nvPicPr>
            <p:blipFill>
              <a:blip r:embed="rId8"/>
              <a:stretch>
                <a:fillRect/>
              </a:stretch>
            </p:blipFill>
            <p:spPr>
              <a:xfrm>
                <a:off x="6974895" y="3459989"/>
                <a:ext cx="370080" cy="122400"/>
              </a:xfrm>
              <a:prstGeom prst="rect">
                <a:avLst/>
              </a:prstGeom>
            </p:spPr>
          </p:pic>
        </mc:Fallback>
      </mc:AlternateContent>
      <p:sp>
        <p:nvSpPr>
          <p:cNvPr id="33" name="Rectangle 32">
            <a:extLst>
              <a:ext uri="{FF2B5EF4-FFF2-40B4-BE49-F238E27FC236}">
                <a16:creationId xmlns:a16="http://schemas.microsoft.com/office/drawing/2014/main" id="{E9DBDF60-3444-4CFC-0571-4D594C37AA79}"/>
              </a:ext>
            </a:extLst>
          </p:cNvPr>
          <p:cNvSpPr/>
          <p:nvPr/>
        </p:nvSpPr>
        <p:spPr>
          <a:xfrm>
            <a:off x="111869" y="4869134"/>
            <a:ext cx="9746506" cy="584775"/>
          </a:xfrm>
          <a:prstGeom prst="rect">
            <a:avLst/>
          </a:prstGeom>
        </p:spPr>
        <p:txBody>
          <a:bodyPr wrap="square">
            <a:spAutoFit/>
          </a:bodyPr>
          <a:lstStyle/>
          <a:p>
            <a:r>
              <a:rPr lang="en-US" sz="1600"/>
              <a:t>Transformer = ColumnTransformer(transformers = [(“name1”, pipe1, list1_of_cols), (“name2”, pipe2, list2_of_cols)],</a:t>
            </a:r>
          </a:p>
          <a:p>
            <a:r>
              <a:rPr lang="en-US" sz="1600"/>
              <a:t>			    remainder = “drop”, “passthrough”)</a:t>
            </a:r>
          </a:p>
        </p:txBody>
      </p:sp>
      <p:sp>
        <p:nvSpPr>
          <p:cNvPr id="34" name="TextBox 33">
            <a:extLst>
              <a:ext uri="{FF2B5EF4-FFF2-40B4-BE49-F238E27FC236}">
                <a16:creationId xmlns:a16="http://schemas.microsoft.com/office/drawing/2014/main" id="{95B549A5-9374-92A2-F8ED-2B9E7193C76C}"/>
              </a:ext>
            </a:extLst>
          </p:cNvPr>
          <p:cNvSpPr txBox="1"/>
          <p:nvPr/>
        </p:nvSpPr>
        <p:spPr>
          <a:xfrm>
            <a:off x="10300613" y="4378758"/>
            <a:ext cx="1781490" cy="2031325"/>
          </a:xfrm>
          <a:prstGeom prst="rect">
            <a:avLst/>
          </a:prstGeom>
          <a:noFill/>
        </p:spPr>
        <p:txBody>
          <a:bodyPr wrap="square">
            <a:spAutoFit/>
          </a:bodyPr>
          <a:lstStyle/>
          <a:p>
            <a:r>
              <a:rPr lang="en-US" sz="1400"/>
              <a:t>Then we feed the pipelines into where the single process argument would’ve gone before. </a:t>
            </a:r>
            <a:r>
              <a:rPr lang="en-US" sz="1400">
                <a:solidFill>
                  <a:srgbClr val="0066FF"/>
                </a:solidFill>
              </a:rPr>
              <a:t>Different processes can be individually accessed via Transformer[“name”]. </a:t>
            </a:r>
            <a:endParaRPr lang="en-US" sz="1400"/>
          </a:p>
        </p:txBody>
      </p:sp>
      <p:sp>
        <p:nvSpPr>
          <p:cNvPr id="41" name="Rectangle 40">
            <a:extLst>
              <a:ext uri="{FF2B5EF4-FFF2-40B4-BE49-F238E27FC236}">
                <a16:creationId xmlns:a16="http://schemas.microsoft.com/office/drawing/2014/main" id="{02A0E61A-76A0-36A8-22D7-50216239FFBD}"/>
              </a:ext>
            </a:extLst>
          </p:cNvPr>
          <p:cNvSpPr/>
          <p:nvPr/>
        </p:nvSpPr>
        <p:spPr>
          <a:xfrm>
            <a:off x="97022" y="6240806"/>
            <a:ext cx="2731903" cy="338554"/>
          </a:xfrm>
          <a:prstGeom prst="rect">
            <a:avLst/>
          </a:prstGeom>
        </p:spPr>
        <p:txBody>
          <a:bodyPr wrap="square">
            <a:spAutoFit/>
          </a:bodyPr>
          <a:lstStyle/>
          <a:p>
            <a:r>
              <a:rPr lang="en-US" sz="1600"/>
              <a:t>Transformer.transform(X_test)</a:t>
            </a:r>
          </a:p>
        </p:txBody>
      </p:sp>
      <mc:AlternateContent xmlns:mc="http://schemas.openxmlformats.org/markup-compatibility/2006" xmlns:p14="http://schemas.microsoft.com/office/powerpoint/2010/main">
        <mc:Choice Requires="p14">
          <p:contentPart p14:bwMode="auto" r:id="rId9">
            <p14:nvContentPartPr>
              <p14:cNvPr id="42" name="Ink 41">
                <a:extLst>
                  <a:ext uri="{FF2B5EF4-FFF2-40B4-BE49-F238E27FC236}">
                    <a16:creationId xmlns:a16="http://schemas.microsoft.com/office/drawing/2014/main" id="{BFADF48C-3BBA-ED95-FA91-59133DB7D85C}"/>
                  </a:ext>
                </a:extLst>
              </p14:cNvPr>
              <p14:cNvContentPartPr/>
              <p14:nvPr/>
            </p14:nvContentPartPr>
            <p14:xfrm>
              <a:off x="2936018" y="6361194"/>
              <a:ext cx="579240" cy="98280"/>
            </p14:xfrm>
          </p:contentPart>
        </mc:Choice>
        <mc:Fallback xmlns="">
          <p:pic>
            <p:nvPicPr>
              <p:cNvPr id="42" name="Ink 41">
                <a:extLst>
                  <a:ext uri="{FF2B5EF4-FFF2-40B4-BE49-F238E27FC236}">
                    <a16:creationId xmlns:a16="http://schemas.microsoft.com/office/drawing/2014/main" id="{BFADF48C-3BBA-ED95-FA91-59133DB7D85C}"/>
                  </a:ext>
                </a:extLst>
              </p:cNvPr>
              <p:cNvPicPr/>
              <p:nvPr/>
            </p:nvPicPr>
            <p:blipFill>
              <a:blip r:embed="rId4"/>
              <a:stretch>
                <a:fillRect/>
              </a:stretch>
            </p:blipFill>
            <p:spPr>
              <a:xfrm>
                <a:off x="2929898" y="6355074"/>
                <a:ext cx="591480" cy="110520"/>
              </a:xfrm>
              <a:prstGeom prst="rect">
                <a:avLst/>
              </a:prstGeom>
            </p:spPr>
          </p:pic>
        </mc:Fallback>
      </mc:AlternateContent>
      <p:sp>
        <p:nvSpPr>
          <p:cNvPr id="43" name="TextBox 42">
            <a:extLst>
              <a:ext uri="{FF2B5EF4-FFF2-40B4-BE49-F238E27FC236}">
                <a16:creationId xmlns:a16="http://schemas.microsoft.com/office/drawing/2014/main" id="{99CFCC46-F6E4-9900-77BA-35C505917635}"/>
              </a:ext>
            </a:extLst>
          </p:cNvPr>
          <p:cNvSpPr txBox="1"/>
          <p:nvPr/>
        </p:nvSpPr>
        <p:spPr>
          <a:xfrm>
            <a:off x="3689420" y="6256445"/>
            <a:ext cx="6364677" cy="307777"/>
          </a:xfrm>
          <a:prstGeom prst="rect">
            <a:avLst/>
          </a:prstGeom>
          <a:noFill/>
        </p:spPr>
        <p:txBody>
          <a:bodyPr wrap="square">
            <a:spAutoFit/>
          </a:bodyPr>
          <a:lstStyle/>
          <a:p>
            <a:r>
              <a:rPr lang="en-US" sz="1400"/>
              <a:t>This returns X_test, with those operations, defined on X_train, performed on X_test.</a:t>
            </a:r>
          </a:p>
        </p:txBody>
      </p:sp>
      <mc:AlternateContent xmlns:mc="http://schemas.openxmlformats.org/markup-compatibility/2006" xmlns:p14="http://schemas.microsoft.com/office/powerpoint/2010/main">
        <mc:Choice Requires="p14">
          <p:contentPart p14:bwMode="auto" r:id="rId10">
            <p14:nvContentPartPr>
              <p14:cNvPr id="7" name="Ink 6">
                <a:extLst>
                  <a:ext uri="{FF2B5EF4-FFF2-40B4-BE49-F238E27FC236}">
                    <a16:creationId xmlns:a16="http://schemas.microsoft.com/office/drawing/2014/main" id="{92A91CF0-D41F-8379-E5EC-2976A814BBC9}"/>
                  </a:ext>
                </a:extLst>
              </p14:cNvPr>
              <p14:cNvContentPartPr/>
              <p14:nvPr/>
            </p14:nvContentPartPr>
            <p14:xfrm>
              <a:off x="9858375" y="4963722"/>
              <a:ext cx="357840" cy="110160"/>
            </p14:xfrm>
          </p:contentPart>
        </mc:Choice>
        <mc:Fallback xmlns="">
          <p:pic>
            <p:nvPicPr>
              <p:cNvPr id="7" name="Ink 6">
                <a:extLst>
                  <a:ext uri="{FF2B5EF4-FFF2-40B4-BE49-F238E27FC236}">
                    <a16:creationId xmlns:a16="http://schemas.microsoft.com/office/drawing/2014/main" id="{92A91CF0-D41F-8379-E5EC-2976A814BBC9}"/>
                  </a:ext>
                </a:extLst>
              </p:cNvPr>
              <p:cNvPicPr/>
              <p:nvPr/>
            </p:nvPicPr>
            <p:blipFill>
              <a:blip r:embed="rId11"/>
              <a:stretch>
                <a:fillRect/>
              </a:stretch>
            </p:blipFill>
            <p:spPr>
              <a:xfrm>
                <a:off x="9852255" y="4957602"/>
                <a:ext cx="3700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8" name="Ink 7">
                <a:extLst>
                  <a:ext uri="{FF2B5EF4-FFF2-40B4-BE49-F238E27FC236}">
                    <a16:creationId xmlns:a16="http://schemas.microsoft.com/office/drawing/2014/main" id="{D46A16AF-7FD6-B606-3ACB-4257F83C9692}"/>
                  </a:ext>
                </a:extLst>
              </p14:cNvPr>
              <p14:cNvContentPartPr/>
              <p14:nvPr/>
            </p14:nvContentPartPr>
            <p14:xfrm>
              <a:off x="4790670" y="2828985"/>
              <a:ext cx="798120" cy="2026440"/>
            </p14:xfrm>
          </p:contentPart>
        </mc:Choice>
        <mc:Fallback xmlns="">
          <p:pic>
            <p:nvPicPr>
              <p:cNvPr id="8" name="Ink 7">
                <a:extLst>
                  <a:ext uri="{FF2B5EF4-FFF2-40B4-BE49-F238E27FC236}">
                    <a16:creationId xmlns:a16="http://schemas.microsoft.com/office/drawing/2014/main" id="{D46A16AF-7FD6-B606-3ACB-4257F83C9692}"/>
                  </a:ext>
                </a:extLst>
              </p:cNvPr>
              <p:cNvPicPr/>
              <p:nvPr/>
            </p:nvPicPr>
            <p:blipFill>
              <a:blip r:embed="rId13"/>
              <a:stretch>
                <a:fillRect/>
              </a:stretch>
            </p:blipFill>
            <p:spPr>
              <a:xfrm>
                <a:off x="4784550" y="2822865"/>
                <a:ext cx="810360" cy="20386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 name="Ink 8">
                <a:extLst>
                  <a:ext uri="{FF2B5EF4-FFF2-40B4-BE49-F238E27FC236}">
                    <a16:creationId xmlns:a16="http://schemas.microsoft.com/office/drawing/2014/main" id="{402317CD-11C6-B26E-B15A-7B45C3A3DF4D}"/>
                  </a:ext>
                </a:extLst>
              </p14:cNvPr>
              <p14:cNvContentPartPr/>
              <p14:nvPr/>
            </p14:nvContentPartPr>
            <p14:xfrm>
              <a:off x="6448110" y="3771825"/>
              <a:ext cx="1781490" cy="1100520"/>
            </p14:xfrm>
          </p:contentPart>
        </mc:Choice>
        <mc:Fallback xmlns="">
          <p:pic>
            <p:nvPicPr>
              <p:cNvPr id="9" name="Ink 8">
                <a:extLst>
                  <a:ext uri="{FF2B5EF4-FFF2-40B4-BE49-F238E27FC236}">
                    <a16:creationId xmlns:a16="http://schemas.microsoft.com/office/drawing/2014/main" id="{402317CD-11C6-B26E-B15A-7B45C3A3DF4D}"/>
                  </a:ext>
                </a:extLst>
              </p:cNvPr>
              <p:cNvPicPr/>
              <p:nvPr/>
            </p:nvPicPr>
            <p:blipFill>
              <a:blip r:embed="rId15"/>
              <a:stretch>
                <a:fillRect/>
              </a:stretch>
            </p:blipFill>
            <p:spPr>
              <a:xfrm>
                <a:off x="6441989" y="3765705"/>
                <a:ext cx="1793731" cy="1112760"/>
              </a:xfrm>
              <a:prstGeom prst="rect">
                <a:avLst/>
              </a:prstGeom>
            </p:spPr>
          </p:pic>
        </mc:Fallback>
      </mc:AlternateContent>
    </p:spTree>
    <p:extLst>
      <p:ext uri="{BB962C8B-B14F-4D97-AF65-F5344CB8AC3E}">
        <p14:creationId xmlns:p14="http://schemas.microsoft.com/office/powerpoint/2010/main" val="3331113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8B563-C7D7-99C8-1B32-2F33EEF1AB2D}"/>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57A800D7-4154-6FB1-05F6-CDC6D6D736F4}"/>
              </a:ext>
            </a:extLst>
          </p:cNvPr>
          <p:cNvSpPr/>
          <p:nvPr/>
        </p:nvSpPr>
        <p:spPr>
          <a:xfrm>
            <a:off x="3646029" y="213898"/>
            <a:ext cx="3912610" cy="461665"/>
          </a:xfrm>
          <a:prstGeom prst="rect">
            <a:avLst/>
          </a:prstGeom>
        </p:spPr>
        <p:txBody>
          <a:bodyPr wrap="none">
            <a:spAutoFit/>
          </a:bodyPr>
          <a:lstStyle/>
          <a:p>
            <a:r>
              <a:rPr lang="en-US" sz="2400" b="1" u="sng">
                <a:solidFill>
                  <a:srgbClr val="7030A0"/>
                </a:solidFill>
              </a:rPr>
              <a:t>sklearn: dictionary-vectorizer</a:t>
            </a:r>
          </a:p>
        </p:txBody>
      </p:sp>
      <p:sp>
        <p:nvSpPr>
          <p:cNvPr id="4" name="Rectangle 3">
            <a:extLst>
              <a:ext uri="{FF2B5EF4-FFF2-40B4-BE49-F238E27FC236}">
                <a16:creationId xmlns:a16="http://schemas.microsoft.com/office/drawing/2014/main" id="{A9F98E2B-48CC-3476-B634-0F9A20E95657}"/>
              </a:ext>
            </a:extLst>
          </p:cNvPr>
          <p:cNvSpPr/>
          <p:nvPr/>
        </p:nvSpPr>
        <p:spPr>
          <a:xfrm>
            <a:off x="409827" y="2438947"/>
            <a:ext cx="3711874" cy="338554"/>
          </a:xfrm>
          <a:prstGeom prst="rect">
            <a:avLst/>
          </a:prstGeom>
        </p:spPr>
        <p:txBody>
          <a:bodyPr wrap="square">
            <a:spAutoFit/>
          </a:bodyPr>
          <a:lstStyle/>
          <a:p>
            <a:r>
              <a:rPr lang="en-US" sz="1600"/>
              <a:t>dvec = DictVectorizer(sparse = False)</a:t>
            </a:r>
          </a:p>
        </p:txBody>
      </p:sp>
      <p:sp>
        <p:nvSpPr>
          <p:cNvPr id="7" name="TextBox 6">
            <a:extLst>
              <a:ext uri="{FF2B5EF4-FFF2-40B4-BE49-F238E27FC236}">
                <a16:creationId xmlns:a16="http://schemas.microsoft.com/office/drawing/2014/main" id="{188DD190-DBCA-9763-0F6B-1F48AF4763C6}"/>
              </a:ext>
            </a:extLst>
          </p:cNvPr>
          <p:cNvSpPr txBox="1"/>
          <p:nvPr/>
        </p:nvSpPr>
        <p:spPr>
          <a:xfrm>
            <a:off x="376242" y="1997910"/>
            <a:ext cx="5110158" cy="338554"/>
          </a:xfrm>
          <a:prstGeom prst="rect">
            <a:avLst/>
          </a:prstGeom>
          <a:noFill/>
        </p:spPr>
        <p:txBody>
          <a:bodyPr wrap="square">
            <a:spAutoFit/>
          </a:bodyPr>
          <a:lstStyle/>
          <a:p>
            <a:r>
              <a:rPr lang="en-US" sz="1600" b="1"/>
              <a:t>from sklearn.feature_extraction import DictVectorizer</a:t>
            </a:r>
          </a:p>
        </p:txBody>
      </p:sp>
      <p:sp>
        <p:nvSpPr>
          <p:cNvPr id="11" name="TextBox 10">
            <a:extLst>
              <a:ext uri="{FF2B5EF4-FFF2-40B4-BE49-F238E27FC236}">
                <a16:creationId xmlns:a16="http://schemas.microsoft.com/office/drawing/2014/main" id="{45B0F25D-A601-99AB-92C4-04E1AB0EDBCC}"/>
              </a:ext>
            </a:extLst>
          </p:cNvPr>
          <p:cNvSpPr txBox="1"/>
          <p:nvPr/>
        </p:nvSpPr>
        <p:spPr>
          <a:xfrm>
            <a:off x="376241" y="947323"/>
            <a:ext cx="11176660" cy="830997"/>
          </a:xfrm>
          <a:prstGeom prst="rect">
            <a:avLst/>
          </a:prstGeom>
          <a:noFill/>
        </p:spPr>
        <p:txBody>
          <a:bodyPr wrap="square" rtlCol="0">
            <a:spAutoFit/>
          </a:bodyPr>
          <a:lstStyle/>
          <a:p>
            <a:r>
              <a:rPr lang="en-US" sz="1600"/>
              <a:t>Besides one-hot-encoding, we can do dictionary vectorization.  This kind of produces the same thing.  But it can also take in numerical data (it just leaves it alone).  So you don’t have to divde out the categorical data from the numerical data, do the one-hot-encoding on the categorical data, and then concatenate it with the numerical data.  You can just feed it all into this.</a:t>
            </a:r>
          </a:p>
        </p:txBody>
      </p:sp>
      <p:sp>
        <p:nvSpPr>
          <p:cNvPr id="5" name="Rectangle 4">
            <a:extLst>
              <a:ext uri="{FF2B5EF4-FFF2-40B4-BE49-F238E27FC236}">
                <a16:creationId xmlns:a16="http://schemas.microsoft.com/office/drawing/2014/main" id="{EA14D572-2FBA-809C-0B22-5335AF9A204A}"/>
              </a:ext>
            </a:extLst>
          </p:cNvPr>
          <p:cNvSpPr/>
          <p:nvPr/>
        </p:nvSpPr>
        <p:spPr>
          <a:xfrm>
            <a:off x="376241" y="3261740"/>
            <a:ext cx="3989281" cy="338554"/>
          </a:xfrm>
          <a:prstGeom prst="rect">
            <a:avLst/>
          </a:prstGeom>
        </p:spPr>
        <p:txBody>
          <a:bodyPr wrap="square">
            <a:spAutoFit/>
          </a:bodyPr>
          <a:lstStyle/>
          <a:p>
            <a:r>
              <a:rPr lang="en-US" sz="1600"/>
              <a:t>vector = dvec.fit_transform(X_train)</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D2D301B5-B576-CEEF-A9BE-4C2A804D2992}"/>
                  </a:ext>
                </a:extLst>
              </p14:cNvPr>
              <p14:cNvContentPartPr/>
              <p14:nvPr/>
            </p14:nvContentPartPr>
            <p14:xfrm>
              <a:off x="3614076" y="2608224"/>
              <a:ext cx="629280" cy="51120"/>
            </p14:xfrm>
          </p:contentPart>
        </mc:Choice>
        <mc:Fallback xmlns="">
          <p:pic>
            <p:nvPicPr>
              <p:cNvPr id="8" name="Ink 7">
                <a:extLst>
                  <a:ext uri="{FF2B5EF4-FFF2-40B4-BE49-F238E27FC236}">
                    <a16:creationId xmlns:a16="http://schemas.microsoft.com/office/drawing/2014/main" id="{D2D301B5-B576-CEEF-A9BE-4C2A804D2992}"/>
                  </a:ext>
                </a:extLst>
              </p:cNvPr>
              <p:cNvPicPr/>
              <p:nvPr/>
            </p:nvPicPr>
            <p:blipFill>
              <a:blip r:embed="rId4"/>
              <a:stretch>
                <a:fillRect/>
              </a:stretch>
            </p:blipFill>
            <p:spPr>
              <a:xfrm>
                <a:off x="3607956" y="2602104"/>
                <a:ext cx="64152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61E47407-98DA-17C9-CEA6-5497034FE293}"/>
                  </a:ext>
                </a:extLst>
              </p14:cNvPr>
              <p14:cNvContentPartPr/>
              <p14:nvPr/>
            </p14:nvContentPartPr>
            <p14:xfrm>
              <a:off x="3646029" y="3424734"/>
              <a:ext cx="631080" cy="40680"/>
            </p14:xfrm>
          </p:contentPart>
        </mc:Choice>
        <mc:Fallback xmlns="">
          <p:pic>
            <p:nvPicPr>
              <p:cNvPr id="9" name="Ink 8">
                <a:extLst>
                  <a:ext uri="{FF2B5EF4-FFF2-40B4-BE49-F238E27FC236}">
                    <a16:creationId xmlns:a16="http://schemas.microsoft.com/office/drawing/2014/main" id="{61E47407-98DA-17C9-CEA6-5497034FE293}"/>
                  </a:ext>
                </a:extLst>
              </p:cNvPr>
              <p:cNvPicPr/>
              <p:nvPr/>
            </p:nvPicPr>
            <p:blipFill>
              <a:blip r:embed="rId6"/>
              <a:stretch>
                <a:fillRect/>
              </a:stretch>
            </p:blipFill>
            <p:spPr>
              <a:xfrm>
                <a:off x="3639909" y="3418614"/>
                <a:ext cx="643320" cy="52920"/>
              </a:xfrm>
              <a:prstGeom prst="rect">
                <a:avLst/>
              </a:prstGeom>
            </p:spPr>
          </p:pic>
        </mc:Fallback>
      </mc:AlternateContent>
      <p:sp>
        <p:nvSpPr>
          <p:cNvPr id="10" name="Rectangle 9">
            <a:extLst>
              <a:ext uri="{FF2B5EF4-FFF2-40B4-BE49-F238E27FC236}">
                <a16:creationId xmlns:a16="http://schemas.microsoft.com/office/drawing/2014/main" id="{9E05A0E6-F9FF-A666-D0FB-74AD7D22C997}"/>
              </a:ext>
            </a:extLst>
          </p:cNvPr>
          <p:cNvSpPr/>
          <p:nvPr/>
        </p:nvSpPr>
        <p:spPr>
          <a:xfrm>
            <a:off x="4443197" y="2428088"/>
            <a:ext cx="5967627" cy="307777"/>
          </a:xfrm>
          <a:prstGeom prst="rect">
            <a:avLst/>
          </a:prstGeom>
        </p:spPr>
        <p:txBody>
          <a:bodyPr wrap="square">
            <a:spAutoFit/>
          </a:bodyPr>
          <a:lstStyle/>
          <a:p>
            <a:r>
              <a:rPr lang="en-US" sz="1400"/>
              <a:t>this creates a vectorizer object.  And I guess we’re presuming it’s not sparse.  </a:t>
            </a:r>
          </a:p>
        </p:txBody>
      </p:sp>
      <p:sp>
        <p:nvSpPr>
          <p:cNvPr id="13" name="Rectangle 12">
            <a:extLst>
              <a:ext uri="{FF2B5EF4-FFF2-40B4-BE49-F238E27FC236}">
                <a16:creationId xmlns:a16="http://schemas.microsoft.com/office/drawing/2014/main" id="{619A7D74-04DE-9C7A-ED2A-DB71F30D53BD}"/>
              </a:ext>
            </a:extLst>
          </p:cNvPr>
          <p:cNvSpPr/>
          <p:nvPr/>
        </p:nvSpPr>
        <p:spPr>
          <a:xfrm>
            <a:off x="4561241" y="3276420"/>
            <a:ext cx="6991661" cy="523220"/>
          </a:xfrm>
          <a:prstGeom prst="rect">
            <a:avLst/>
          </a:prstGeom>
        </p:spPr>
        <p:txBody>
          <a:bodyPr wrap="square">
            <a:spAutoFit/>
          </a:bodyPr>
          <a:lstStyle/>
          <a:p>
            <a:r>
              <a:rPr lang="en-US" sz="1400"/>
              <a:t>X_train must be in dictionary form.  Easiest way is to convert X_train to a pandas dictionary, df, and then do X_train = df.to_dict(orient=“records”).  And this outputs </a:t>
            </a:r>
          </a:p>
        </p:txBody>
      </p:sp>
      <p:sp>
        <p:nvSpPr>
          <p:cNvPr id="14" name="Rectangle 13">
            <a:extLst>
              <a:ext uri="{FF2B5EF4-FFF2-40B4-BE49-F238E27FC236}">
                <a16:creationId xmlns:a16="http://schemas.microsoft.com/office/drawing/2014/main" id="{6A452E50-20B0-6FAF-D9BC-6E859A9D83B5}"/>
              </a:ext>
            </a:extLst>
          </p:cNvPr>
          <p:cNvSpPr/>
          <p:nvPr/>
        </p:nvSpPr>
        <p:spPr>
          <a:xfrm>
            <a:off x="376242" y="4152874"/>
            <a:ext cx="3157533" cy="338554"/>
          </a:xfrm>
          <a:prstGeom prst="rect">
            <a:avLst/>
          </a:prstGeom>
        </p:spPr>
        <p:txBody>
          <a:bodyPr wrap="square">
            <a:spAutoFit/>
          </a:bodyPr>
          <a:lstStyle/>
          <a:p>
            <a:r>
              <a:rPr lang="en-US" sz="1600"/>
              <a:t>vector = dvec.transform(X_test)</a:t>
            </a:r>
          </a:p>
        </p:txBody>
      </p:sp>
      <mc:AlternateContent xmlns:mc="http://schemas.openxmlformats.org/markup-compatibility/2006" xmlns:p14="http://schemas.microsoft.com/office/powerpoint/2010/main">
        <mc:Choice Requires="p14">
          <p:contentPart p14:bwMode="auto" r:id="rId7">
            <p14:nvContentPartPr>
              <p14:cNvPr id="15" name="Ink 14">
                <a:extLst>
                  <a:ext uri="{FF2B5EF4-FFF2-40B4-BE49-F238E27FC236}">
                    <a16:creationId xmlns:a16="http://schemas.microsoft.com/office/drawing/2014/main" id="{5A83345E-3AEE-7CBD-DD50-4883F2AB3563}"/>
                  </a:ext>
                </a:extLst>
              </p14:cNvPr>
              <p14:cNvContentPartPr/>
              <p14:nvPr/>
            </p14:nvContentPartPr>
            <p14:xfrm>
              <a:off x="3297636" y="4347647"/>
              <a:ext cx="631080" cy="40680"/>
            </p14:xfrm>
          </p:contentPart>
        </mc:Choice>
        <mc:Fallback xmlns="">
          <p:pic>
            <p:nvPicPr>
              <p:cNvPr id="15" name="Ink 14">
                <a:extLst>
                  <a:ext uri="{FF2B5EF4-FFF2-40B4-BE49-F238E27FC236}">
                    <a16:creationId xmlns:a16="http://schemas.microsoft.com/office/drawing/2014/main" id="{5A83345E-3AEE-7CBD-DD50-4883F2AB3563}"/>
                  </a:ext>
                </a:extLst>
              </p:cNvPr>
              <p:cNvPicPr/>
              <p:nvPr/>
            </p:nvPicPr>
            <p:blipFill>
              <a:blip r:embed="rId6"/>
              <a:stretch>
                <a:fillRect/>
              </a:stretch>
            </p:blipFill>
            <p:spPr>
              <a:xfrm>
                <a:off x="3291516" y="4341527"/>
                <a:ext cx="643320" cy="52920"/>
              </a:xfrm>
              <a:prstGeom prst="rect">
                <a:avLst/>
              </a:prstGeom>
            </p:spPr>
          </p:pic>
        </mc:Fallback>
      </mc:AlternateContent>
      <p:sp>
        <p:nvSpPr>
          <p:cNvPr id="16" name="Rectangle 15">
            <a:extLst>
              <a:ext uri="{FF2B5EF4-FFF2-40B4-BE49-F238E27FC236}">
                <a16:creationId xmlns:a16="http://schemas.microsoft.com/office/drawing/2014/main" id="{005872DF-7DBB-560A-9749-3F5AA23C6B82}"/>
              </a:ext>
            </a:extLst>
          </p:cNvPr>
          <p:cNvSpPr/>
          <p:nvPr/>
        </p:nvSpPr>
        <p:spPr>
          <a:xfrm>
            <a:off x="4072842" y="4213760"/>
            <a:ext cx="6558612" cy="307777"/>
          </a:xfrm>
          <a:prstGeom prst="rect">
            <a:avLst/>
          </a:prstGeom>
        </p:spPr>
        <p:txBody>
          <a:bodyPr wrap="square">
            <a:spAutoFit/>
          </a:bodyPr>
          <a:lstStyle/>
          <a:p>
            <a:r>
              <a:rPr lang="en-US" sz="1400"/>
              <a:t>this applies to X_test the transform that was fit to X_train.</a:t>
            </a:r>
          </a:p>
        </p:txBody>
      </p:sp>
      <p:sp>
        <p:nvSpPr>
          <p:cNvPr id="2" name="Rectangle 1">
            <a:extLst>
              <a:ext uri="{FF2B5EF4-FFF2-40B4-BE49-F238E27FC236}">
                <a16:creationId xmlns:a16="http://schemas.microsoft.com/office/drawing/2014/main" id="{E286407D-D6A2-F66A-DE0B-F7FB45EB33F4}"/>
              </a:ext>
            </a:extLst>
          </p:cNvPr>
          <p:cNvSpPr/>
          <p:nvPr/>
        </p:nvSpPr>
        <p:spPr>
          <a:xfrm>
            <a:off x="409827" y="4921319"/>
            <a:ext cx="2887809" cy="338554"/>
          </a:xfrm>
          <a:prstGeom prst="rect">
            <a:avLst/>
          </a:prstGeom>
        </p:spPr>
        <p:txBody>
          <a:bodyPr wrap="square">
            <a:spAutoFit/>
          </a:bodyPr>
          <a:lstStyle/>
          <a:p>
            <a:r>
              <a:rPr lang="en-US" sz="1600"/>
              <a:t>dvec.get_feature_names_out()</a:t>
            </a:r>
          </a:p>
        </p:txBody>
      </p:sp>
      <mc:AlternateContent xmlns:mc="http://schemas.openxmlformats.org/markup-compatibility/2006" xmlns:p14="http://schemas.microsoft.com/office/powerpoint/2010/main">
        <mc:Choice Requires="p14">
          <p:contentPart p14:bwMode="auto" r:id="rId8">
            <p14:nvContentPartPr>
              <p14:cNvPr id="6" name="Ink 5">
                <a:extLst>
                  <a:ext uri="{FF2B5EF4-FFF2-40B4-BE49-F238E27FC236}">
                    <a16:creationId xmlns:a16="http://schemas.microsoft.com/office/drawing/2014/main" id="{FF420869-73C3-00C7-46D9-3C828E1B5344}"/>
                  </a:ext>
                </a:extLst>
              </p14:cNvPr>
              <p14:cNvContentPartPr/>
              <p14:nvPr/>
            </p14:nvContentPartPr>
            <p14:xfrm>
              <a:off x="3330489" y="5105984"/>
              <a:ext cx="631080" cy="40680"/>
            </p14:xfrm>
          </p:contentPart>
        </mc:Choice>
        <mc:Fallback xmlns="">
          <p:pic>
            <p:nvPicPr>
              <p:cNvPr id="6" name="Ink 5">
                <a:extLst>
                  <a:ext uri="{FF2B5EF4-FFF2-40B4-BE49-F238E27FC236}">
                    <a16:creationId xmlns:a16="http://schemas.microsoft.com/office/drawing/2014/main" id="{FF420869-73C3-00C7-46D9-3C828E1B5344}"/>
                  </a:ext>
                </a:extLst>
              </p:cNvPr>
              <p:cNvPicPr/>
              <p:nvPr/>
            </p:nvPicPr>
            <p:blipFill>
              <a:blip r:embed="rId6"/>
              <a:stretch>
                <a:fillRect/>
              </a:stretch>
            </p:blipFill>
            <p:spPr>
              <a:xfrm>
                <a:off x="3324369" y="5099864"/>
                <a:ext cx="643320" cy="52920"/>
              </a:xfrm>
              <a:prstGeom prst="rect">
                <a:avLst/>
              </a:prstGeom>
            </p:spPr>
          </p:pic>
        </mc:Fallback>
      </mc:AlternateContent>
      <p:sp>
        <p:nvSpPr>
          <p:cNvPr id="12" name="Rectangle 11">
            <a:extLst>
              <a:ext uri="{FF2B5EF4-FFF2-40B4-BE49-F238E27FC236}">
                <a16:creationId xmlns:a16="http://schemas.microsoft.com/office/drawing/2014/main" id="{A72B1021-B7C9-0AF3-9E73-D1DA4ABADEF6}"/>
              </a:ext>
            </a:extLst>
          </p:cNvPr>
          <p:cNvSpPr/>
          <p:nvPr/>
        </p:nvSpPr>
        <p:spPr>
          <a:xfrm>
            <a:off x="4233831" y="4960717"/>
            <a:ext cx="6558612" cy="523220"/>
          </a:xfrm>
          <a:prstGeom prst="rect">
            <a:avLst/>
          </a:prstGeom>
        </p:spPr>
        <p:txBody>
          <a:bodyPr wrap="square">
            <a:spAutoFit/>
          </a:bodyPr>
          <a:lstStyle/>
          <a:p>
            <a:r>
              <a:rPr lang="en-US" sz="1400"/>
              <a:t>this returns an array of the vectorized/one-hot-encoded feature names (and also the ones that weren’t one-hot-encoded).</a:t>
            </a:r>
          </a:p>
        </p:txBody>
      </p:sp>
    </p:spTree>
    <p:extLst>
      <p:ext uri="{BB962C8B-B14F-4D97-AF65-F5344CB8AC3E}">
        <p14:creationId xmlns:p14="http://schemas.microsoft.com/office/powerpoint/2010/main" val="84730569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B0C9BA-4957-A497-5B5B-401A9F776B0A}"/>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A8C9B53C-FD2F-EB15-07CF-75D4A26A8262}"/>
              </a:ext>
            </a:extLst>
          </p:cNvPr>
          <p:cNvSpPr/>
          <p:nvPr/>
        </p:nvSpPr>
        <p:spPr>
          <a:xfrm>
            <a:off x="3425950" y="217222"/>
            <a:ext cx="4146456" cy="461665"/>
          </a:xfrm>
          <a:prstGeom prst="rect">
            <a:avLst/>
          </a:prstGeom>
        </p:spPr>
        <p:txBody>
          <a:bodyPr wrap="none">
            <a:spAutoFit/>
          </a:bodyPr>
          <a:lstStyle/>
          <a:p>
            <a:r>
              <a:rPr lang="en-US" sz="2400" b="1" u="sng">
                <a:solidFill>
                  <a:srgbClr val="7030A0"/>
                </a:solidFill>
              </a:rPr>
              <a:t>sklearn: preprocessing pipeline</a:t>
            </a:r>
          </a:p>
        </p:txBody>
      </p:sp>
      <p:sp>
        <p:nvSpPr>
          <p:cNvPr id="11" name="TextBox 10">
            <a:extLst>
              <a:ext uri="{FF2B5EF4-FFF2-40B4-BE49-F238E27FC236}">
                <a16:creationId xmlns:a16="http://schemas.microsoft.com/office/drawing/2014/main" id="{C4AD6ABD-3701-19D2-5F00-56B52E0641DA}"/>
              </a:ext>
            </a:extLst>
          </p:cNvPr>
          <p:cNvSpPr txBox="1"/>
          <p:nvPr/>
        </p:nvSpPr>
        <p:spPr>
          <a:xfrm>
            <a:off x="425401" y="872867"/>
            <a:ext cx="10608691" cy="830997"/>
          </a:xfrm>
          <a:prstGeom prst="rect">
            <a:avLst/>
          </a:prstGeom>
          <a:noFill/>
        </p:spPr>
        <p:txBody>
          <a:bodyPr wrap="square" rtlCol="0">
            <a:spAutoFit/>
          </a:bodyPr>
          <a:lstStyle/>
          <a:p>
            <a:r>
              <a:rPr lang="en-US" sz="1600"/>
              <a:t>Now we’ll do this using DataFrameMapper, instead of Column Transformer.  This is somewhat more convenient than ColumnTransformer if we’re working with Pandas dataframes in that it can output dataframes, unlike ColumnTransformer (even though both can take dataframes as input equally well).</a:t>
            </a:r>
          </a:p>
        </p:txBody>
      </p:sp>
      <p:sp>
        <p:nvSpPr>
          <p:cNvPr id="2" name="TextBox 1">
            <a:extLst>
              <a:ext uri="{FF2B5EF4-FFF2-40B4-BE49-F238E27FC236}">
                <a16:creationId xmlns:a16="http://schemas.microsoft.com/office/drawing/2014/main" id="{F9CA3189-1A19-F41D-39C1-D824E3608678}"/>
              </a:ext>
            </a:extLst>
          </p:cNvPr>
          <p:cNvSpPr txBox="1"/>
          <p:nvPr/>
        </p:nvSpPr>
        <p:spPr>
          <a:xfrm>
            <a:off x="411734" y="1916079"/>
            <a:ext cx="4594105" cy="338554"/>
          </a:xfrm>
          <a:prstGeom prst="rect">
            <a:avLst/>
          </a:prstGeom>
          <a:noFill/>
        </p:spPr>
        <p:txBody>
          <a:bodyPr wrap="square">
            <a:spAutoFit/>
          </a:bodyPr>
          <a:lstStyle/>
          <a:p>
            <a:r>
              <a:rPr lang="en-US" sz="1600" b="1"/>
              <a:t>from sklearn_pandas import DataFrameMapper</a:t>
            </a:r>
          </a:p>
        </p:txBody>
      </p:sp>
      <p:sp>
        <p:nvSpPr>
          <p:cNvPr id="6" name="Rectangle 5">
            <a:extLst>
              <a:ext uri="{FF2B5EF4-FFF2-40B4-BE49-F238E27FC236}">
                <a16:creationId xmlns:a16="http://schemas.microsoft.com/office/drawing/2014/main" id="{D110DC70-A293-85D1-7FBF-BAD86DA2FABC}"/>
              </a:ext>
            </a:extLst>
          </p:cNvPr>
          <p:cNvSpPr/>
          <p:nvPr/>
        </p:nvSpPr>
        <p:spPr>
          <a:xfrm>
            <a:off x="411734" y="2319287"/>
            <a:ext cx="9294241" cy="584775"/>
          </a:xfrm>
          <a:prstGeom prst="rect">
            <a:avLst/>
          </a:prstGeom>
        </p:spPr>
        <p:txBody>
          <a:bodyPr wrap="square">
            <a:spAutoFit/>
          </a:bodyPr>
          <a:lstStyle/>
          <a:p>
            <a:r>
              <a:rPr lang="en-US" sz="1600"/>
              <a:t>Mapper = DataFrameMapper(features = [([“col1_name”], col1_process), ([“col2_name”], col2_process), etc.], </a:t>
            </a:r>
          </a:p>
          <a:p>
            <a:r>
              <a:rPr lang="en-US" sz="1600"/>
              <a:t>                                                      df_out = True/False)</a:t>
            </a:r>
          </a:p>
        </p:txBody>
      </p:sp>
      <p:sp>
        <p:nvSpPr>
          <p:cNvPr id="20" name="TextBox 19">
            <a:extLst>
              <a:ext uri="{FF2B5EF4-FFF2-40B4-BE49-F238E27FC236}">
                <a16:creationId xmlns:a16="http://schemas.microsoft.com/office/drawing/2014/main" id="{DDC1EF49-0C1B-784A-D837-7C39B9E6DAD8}"/>
              </a:ext>
            </a:extLst>
          </p:cNvPr>
          <p:cNvSpPr txBox="1"/>
          <p:nvPr/>
        </p:nvSpPr>
        <p:spPr>
          <a:xfrm>
            <a:off x="4829176" y="3171581"/>
            <a:ext cx="7162800" cy="1384995"/>
          </a:xfrm>
          <a:prstGeom prst="rect">
            <a:avLst/>
          </a:prstGeom>
          <a:noFill/>
        </p:spPr>
        <p:txBody>
          <a:bodyPr wrap="square">
            <a:spAutoFit/>
          </a:bodyPr>
          <a:lstStyle/>
          <a:p>
            <a:r>
              <a:rPr lang="en-US" sz="1400"/>
              <a:t>This time we don’t have to give names to the preprocesses.  Unfortunately we do have to create a new tuple for every column, but maybe can create the list of tuples via list compression.  df_out governs whether you want to return a dataframe, or numpy array.  Oh and seems to prefer brackets around the column names.  </a:t>
            </a:r>
            <a:r>
              <a:rPr lang="en-US" sz="1400">
                <a:solidFill>
                  <a:srgbClr val="0066FF"/>
                </a:solidFill>
              </a:rPr>
              <a:t>Also, it default drops all unmentioned columns in X_train.  So if you want to keep them, looks like you need to pair them with an identity process: </a:t>
            </a:r>
            <a:r>
              <a:rPr lang="en-US" sz="1400" b="1">
                <a:solidFill>
                  <a:srgbClr val="0066FF"/>
                </a:solidFill>
              </a:rPr>
              <a:t>FunctionTransformer()</a:t>
            </a:r>
            <a:r>
              <a:rPr lang="en-US" sz="1400">
                <a:solidFill>
                  <a:srgbClr val="0066FF"/>
                </a:solidFill>
              </a:rPr>
              <a:t>. Different processes can be individually accessed via Mapper[“name”]. </a:t>
            </a:r>
          </a:p>
        </p:txBody>
      </p:sp>
      <p:sp>
        <p:nvSpPr>
          <p:cNvPr id="21" name="Rectangle 20">
            <a:extLst>
              <a:ext uri="{FF2B5EF4-FFF2-40B4-BE49-F238E27FC236}">
                <a16:creationId xmlns:a16="http://schemas.microsoft.com/office/drawing/2014/main" id="{9006DE37-5AAE-7265-18C5-003D31A0251E}"/>
              </a:ext>
            </a:extLst>
          </p:cNvPr>
          <p:cNvSpPr/>
          <p:nvPr/>
        </p:nvSpPr>
        <p:spPr>
          <a:xfrm>
            <a:off x="411734" y="4988708"/>
            <a:ext cx="3186872" cy="338554"/>
          </a:xfrm>
          <a:prstGeom prst="rect">
            <a:avLst/>
          </a:prstGeom>
        </p:spPr>
        <p:txBody>
          <a:bodyPr wrap="square">
            <a:spAutoFit/>
          </a:bodyPr>
          <a:lstStyle/>
          <a:p>
            <a:r>
              <a:rPr lang="en-US" sz="1600"/>
              <a:t>Mapper.fit_transform(X_train)</a:t>
            </a:r>
          </a:p>
        </p:txBody>
      </p:sp>
      <mc:AlternateContent xmlns:mc="http://schemas.openxmlformats.org/markup-compatibility/2006" xmlns:p14="http://schemas.microsoft.com/office/powerpoint/2010/main">
        <mc:Choice Requires="p14">
          <p:contentPart p14:bwMode="auto" r:id="rId3">
            <p14:nvContentPartPr>
              <p14:cNvPr id="22" name="Ink 21">
                <a:extLst>
                  <a:ext uri="{FF2B5EF4-FFF2-40B4-BE49-F238E27FC236}">
                    <a16:creationId xmlns:a16="http://schemas.microsoft.com/office/drawing/2014/main" id="{7D6F6426-F24E-64D6-6803-FC4839981098}"/>
                  </a:ext>
                </a:extLst>
              </p14:cNvPr>
              <p14:cNvContentPartPr/>
              <p14:nvPr/>
            </p14:nvContentPartPr>
            <p14:xfrm>
              <a:off x="3308986" y="5092480"/>
              <a:ext cx="579240" cy="98280"/>
            </p14:xfrm>
          </p:contentPart>
        </mc:Choice>
        <mc:Fallback xmlns="">
          <p:pic>
            <p:nvPicPr>
              <p:cNvPr id="22" name="Ink 21">
                <a:extLst>
                  <a:ext uri="{FF2B5EF4-FFF2-40B4-BE49-F238E27FC236}">
                    <a16:creationId xmlns:a16="http://schemas.microsoft.com/office/drawing/2014/main" id="{703EA4EA-F795-0FFE-26AF-4C9F175E48FD}"/>
                  </a:ext>
                </a:extLst>
              </p:cNvPr>
              <p:cNvPicPr/>
              <p:nvPr/>
            </p:nvPicPr>
            <p:blipFill>
              <a:blip r:embed="rId4"/>
              <a:stretch>
                <a:fillRect/>
              </a:stretch>
            </p:blipFill>
            <p:spPr>
              <a:xfrm>
                <a:off x="3302866" y="5086360"/>
                <a:ext cx="591480" cy="110520"/>
              </a:xfrm>
              <a:prstGeom prst="rect">
                <a:avLst/>
              </a:prstGeom>
            </p:spPr>
          </p:pic>
        </mc:Fallback>
      </mc:AlternateContent>
      <p:sp>
        <p:nvSpPr>
          <p:cNvPr id="23" name="TextBox 22">
            <a:extLst>
              <a:ext uri="{FF2B5EF4-FFF2-40B4-BE49-F238E27FC236}">
                <a16:creationId xmlns:a16="http://schemas.microsoft.com/office/drawing/2014/main" id="{31A097D2-40E8-AFFE-5F33-46B114DE0411}"/>
              </a:ext>
            </a:extLst>
          </p:cNvPr>
          <p:cNvSpPr txBox="1"/>
          <p:nvPr/>
        </p:nvSpPr>
        <p:spPr>
          <a:xfrm>
            <a:off x="4077552" y="5017093"/>
            <a:ext cx="4960351" cy="307777"/>
          </a:xfrm>
          <a:prstGeom prst="rect">
            <a:avLst/>
          </a:prstGeom>
          <a:noFill/>
        </p:spPr>
        <p:txBody>
          <a:bodyPr wrap="square">
            <a:spAutoFit/>
          </a:bodyPr>
          <a:lstStyle/>
          <a:p>
            <a:r>
              <a:rPr lang="en-US" sz="1400"/>
              <a:t>This returns X_train, with its columns transformed.</a:t>
            </a:r>
          </a:p>
        </p:txBody>
      </p:sp>
      <mc:AlternateContent xmlns:mc="http://schemas.openxmlformats.org/markup-compatibility/2006" xmlns:p14="http://schemas.microsoft.com/office/powerpoint/2010/main">
        <mc:Choice Requires="p14">
          <p:contentPart p14:bwMode="auto" r:id="rId5">
            <p14:nvContentPartPr>
              <p14:cNvPr id="24" name="Ink 23">
                <a:extLst>
                  <a:ext uri="{FF2B5EF4-FFF2-40B4-BE49-F238E27FC236}">
                    <a16:creationId xmlns:a16="http://schemas.microsoft.com/office/drawing/2014/main" id="{E4D3B9C0-067F-641C-8059-64F42346401D}"/>
                  </a:ext>
                </a:extLst>
              </p14:cNvPr>
              <p14:cNvContentPartPr/>
              <p14:nvPr/>
            </p14:nvContentPartPr>
            <p14:xfrm>
              <a:off x="8943975" y="2558501"/>
              <a:ext cx="848520" cy="613080"/>
            </p14:xfrm>
          </p:contentPart>
        </mc:Choice>
        <mc:Fallback xmlns="">
          <p:pic>
            <p:nvPicPr>
              <p:cNvPr id="24" name="Ink 23">
                <a:extLst>
                  <a:ext uri="{FF2B5EF4-FFF2-40B4-BE49-F238E27FC236}">
                    <a16:creationId xmlns:a16="http://schemas.microsoft.com/office/drawing/2014/main" id="{E56B5993-36A8-1255-F85B-F5C506699B49}"/>
                  </a:ext>
                </a:extLst>
              </p:cNvPr>
              <p:cNvPicPr/>
              <p:nvPr/>
            </p:nvPicPr>
            <p:blipFill>
              <a:blip r:embed="rId6"/>
              <a:stretch>
                <a:fillRect/>
              </a:stretch>
            </p:blipFill>
            <p:spPr>
              <a:xfrm>
                <a:off x="8937852" y="2552381"/>
                <a:ext cx="860765" cy="625320"/>
              </a:xfrm>
              <a:prstGeom prst="rect">
                <a:avLst/>
              </a:prstGeom>
            </p:spPr>
          </p:pic>
        </mc:Fallback>
      </mc:AlternateContent>
      <p:sp>
        <p:nvSpPr>
          <p:cNvPr id="25" name="Rectangle 24">
            <a:extLst>
              <a:ext uri="{FF2B5EF4-FFF2-40B4-BE49-F238E27FC236}">
                <a16:creationId xmlns:a16="http://schemas.microsoft.com/office/drawing/2014/main" id="{859F71D2-27DB-897F-BE6E-5D95B7BB66B6}"/>
              </a:ext>
            </a:extLst>
          </p:cNvPr>
          <p:cNvSpPr/>
          <p:nvPr/>
        </p:nvSpPr>
        <p:spPr>
          <a:xfrm>
            <a:off x="425401" y="5862543"/>
            <a:ext cx="2829075" cy="338554"/>
          </a:xfrm>
          <a:prstGeom prst="rect">
            <a:avLst/>
          </a:prstGeom>
        </p:spPr>
        <p:txBody>
          <a:bodyPr wrap="square">
            <a:spAutoFit/>
          </a:bodyPr>
          <a:lstStyle/>
          <a:p>
            <a:r>
              <a:rPr lang="en-US" sz="1600"/>
              <a:t>Mapper.transform(X_test)</a:t>
            </a:r>
          </a:p>
        </p:txBody>
      </p:sp>
      <mc:AlternateContent xmlns:mc="http://schemas.openxmlformats.org/markup-compatibility/2006" xmlns:p14="http://schemas.microsoft.com/office/powerpoint/2010/main">
        <mc:Choice Requires="p14">
          <p:contentPart p14:bwMode="auto" r:id="rId7">
            <p14:nvContentPartPr>
              <p14:cNvPr id="26" name="Ink 25">
                <a:extLst>
                  <a:ext uri="{FF2B5EF4-FFF2-40B4-BE49-F238E27FC236}">
                    <a16:creationId xmlns:a16="http://schemas.microsoft.com/office/drawing/2014/main" id="{E9E97554-23D5-D2F0-7B78-1EA8205FC3B7}"/>
                  </a:ext>
                </a:extLst>
              </p14:cNvPr>
              <p14:cNvContentPartPr/>
              <p14:nvPr/>
            </p14:nvContentPartPr>
            <p14:xfrm>
              <a:off x="2930626" y="6026086"/>
              <a:ext cx="579240" cy="98280"/>
            </p14:xfrm>
          </p:contentPart>
        </mc:Choice>
        <mc:Fallback xmlns="">
          <p:pic>
            <p:nvPicPr>
              <p:cNvPr id="26" name="Ink 25">
                <a:extLst>
                  <a:ext uri="{FF2B5EF4-FFF2-40B4-BE49-F238E27FC236}">
                    <a16:creationId xmlns:a16="http://schemas.microsoft.com/office/drawing/2014/main" id="{2B0A8E17-D576-3023-33A3-5C4AB78D84E0}"/>
                  </a:ext>
                </a:extLst>
              </p:cNvPr>
              <p:cNvPicPr/>
              <p:nvPr/>
            </p:nvPicPr>
            <p:blipFill>
              <a:blip r:embed="rId4"/>
              <a:stretch>
                <a:fillRect/>
              </a:stretch>
            </p:blipFill>
            <p:spPr>
              <a:xfrm>
                <a:off x="2924506" y="6019966"/>
                <a:ext cx="591480" cy="110520"/>
              </a:xfrm>
              <a:prstGeom prst="rect">
                <a:avLst/>
              </a:prstGeom>
            </p:spPr>
          </p:pic>
        </mc:Fallback>
      </mc:AlternateContent>
      <p:sp>
        <p:nvSpPr>
          <p:cNvPr id="27" name="TextBox 26">
            <a:extLst>
              <a:ext uri="{FF2B5EF4-FFF2-40B4-BE49-F238E27FC236}">
                <a16:creationId xmlns:a16="http://schemas.microsoft.com/office/drawing/2014/main" id="{8856449F-0C9B-F898-1476-E674260C1ADE}"/>
              </a:ext>
            </a:extLst>
          </p:cNvPr>
          <p:cNvSpPr txBox="1"/>
          <p:nvPr/>
        </p:nvSpPr>
        <p:spPr>
          <a:xfrm>
            <a:off x="3724047" y="5939487"/>
            <a:ext cx="4960351" cy="523220"/>
          </a:xfrm>
          <a:prstGeom prst="rect">
            <a:avLst/>
          </a:prstGeom>
          <a:noFill/>
        </p:spPr>
        <p:txBody>
          <a:bodyPr wrap="square">
            <a:spAutoFit/>
          </a:bodyPr>
          <a:lstStyle/>
          <a:p>
            <a:r>
              <a:rPr lang="en-US" sz="1400"/>
              <a:t>This returns X_test, with its columns transformed according to the transformations applied to X_train.</a:t>
            </a:r>
          </a:p>
        </p:txBody>
      </p:sp>
    </p:spTree>
    <p:extLst>
      <p:ext uri="{BB962C8B-B14F-4D97-AF65-F5344CB8AC3E}">
        <p14:creationId xmlns:p14="http://schemas.microsoft.com/office/powerpoint/2010/main" val="382555622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871913-B822-A18B-E637-47AF785666F9}"/>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9C7FE05C-AD28-EDB2-FD2C-8326F2AF090D}"/>
              </a:ext>
            </a:extLst>
          </p:cNvPr>
          <p:cNvSpPr/>
          <p:nvPr/>
        </p:nvSpPr>
        <p:spPr>
          <a:xfrm>
            <a:off x="3506352" y="176314"/>
            <a:ext cx="4146456" cy="461665"/>
          </a:xfrm>
          <a:prstGeom prst="rect">
            <a:avLst/>
          </a:prstGeom>
        </p:spPr>
        <p:txBody>
          <a:bodyPr wrap="none">
            <a:spAutoFit/>
          </a:bodyPr>
          <a:lstStyle/>
          <a:p>
            <a:r>
              <a:rPr lang="en-US" sz="2400" b="1" u="sng">
                <a:solidFill>
                  <a:srgbClr val="7030A0"/>
                </a:solidFill>
              </a:rPr>
              <a:t>sklearn: preprocessing pipeline</a:t>
            </a:r>
          </a:p>
        </p:txBody>
      </p:sp>
      <p:sp>
        <p:nvSpPr>
          <p:cNvPr id="2" name="TextBox 1">
            <a:extLst>
              <a:ext uri="{FF2B5EF4-FFF2-40B4-BE49-F238E27FC236}">
                <a16:creationId xmlns:a16="http://schemas.microsoft.com/office/drawing/2014/main" id="{D0FDE9DD-36D8-793F-8DEF-93B68784C9DC}"/>
              </a:ext>
            </a:extLst>
          </p:cNvPr>
          <p:cNvSpPr txBox="1"/>
          <p:nvPr/>
        </p:nvSpPr>
        <p:spPr>
          <a:xfrm>
            <a:off x="380299" y="1077573"/>
            <a:ext cx="10981410" cy="830997"/>
          </a:xfrm>
          <a:prstGeom prst="rect">
            <a:avLst/>
          </a:prstGeom>
          <a:noFill/>
        </p:spPr>
        <p:txBody>
          <a:bodyPr wrap="square" rtlCol="0">
            <a:spAutoFit/>
          </a:bodyPr>
          <a:lstStyle/>
          <a:p>
            <a:r>
              <a:rPr lang="en-US" sz="1600"/>
              <a:t>Like before, we can perform multiple operations on a column if we set up a so-called Pipeline to contain them, and then feed these into the mapper exactly where the process argument would’ve gone in the previous slide.  This is the only change.  I’ll illustrate just two pipelines.</a:t>
            </a:r>
          </a:p>
        </p:txBody>
      </p:sp>
      <p:sp>
        <p:nvSpPr>
          <p:cNvPr id="7" name="Rectangle 6">
            <a:extLst>
              <a:ext uri="{FF2B5EF4-FFF2-40B4-BE49-F238E27FC236}">
                <a16:creationId xmlns:a16="http://schemas.microsoft.com/office/drawing/2014/main" id="{67F8D0D3-2687-EC88-035E-4036C8709397}"/>
              </a:ext>
            </a:extLst>
          </p:cNvPr>
          <p:cNvSpPr/>
          <p:nvPr/>
        </p:nvSpPr>
        <p:spPr>
          <a:xfrm>
            <a:off x="380299" y="2563901"/>
            <a:ext cx="7058320" cy="338554"/>
          </a:xfrm>
          <a:prstGeom prst="rect">
            <a:avLst/>
          </a:prstGeom>
        </p:spPr>
        <p:txBody>
          <a:bodyPr wrap="square">
            <a:spAutoFit/>
          </a:bodyPr>
          <a:lstStyle/>
          <a:p>
            <a:r>
              <a:rPr lang="en-US" sz="1600"/>
              <a:t>col1_pipe = Pipeline(steps = [(“name1a”, process1a), (“name1b”, process1b), etc.])</a:t>
            </a:r>
          </a:p>
        </p:txBody>
      </p:sp>
      <p:sp>
        <p:nvSpPr>
          <p:cNvPr id="8" name="TextBox 7">
            <a:extLst>
              <a:ext uri="{FF2B5EF4-FFF2-40B4-BE49-F238E27FC236}">
                <a16:creationId xmlns:a16="http://schemas.microsoft.com/office/drawing/2014/main" id="{E298550D-72B6-2EC1-7D7A-D8190003C216}"/>
              </a:ext>
            </a:extLst>
          </p:cNvPr>
          <p:cNvSpPr txBox="1"/>
          <p:nvPr/>
        </p:nvSpPr>
        <p:spPr>
          <a:xfrm>
            <a:off x="316612" y="2193020"/>
            <a:ext cx="3492892" cy="338554"/>
          </a:xfrm>
          <a:prstGeom prst="rect">
            <a:avLst/>
          </a:prstGeom>
          <a:noFill/>
        </p:spPr>
        <p:txBody>
          <a:bodyPr wrap="square">
            <a:spAutoFit/>
          </a:bodyPr>
          <a:lstStyle/>
          <a:p>
            <a:r>
              <a:rPr lang="en-US" sz="1600" b="1"/>
              <a:t>from sklearn.pipeline import Pipeline</a:t>
            </a:r>
          </a:p>
        </p:txBody>
      </p:sp>
      <p:sp>
        <p:nvSpPr>
          <p:cNvPr id="9" name="TextBox 8">
            <a:extLst>
              <a:ext uri="{FF2B5EF4-FFF2-40B4-BE49-F238E27FC236}">
                <a16:creationId xmlns:a16="http://schemas.microsoft.com/office/drawing/2014/main" id="{1BACF63A-CB44-5429-9107-0C5CF6758C51}"/>
              </a:ext>
            </a:extLst>
          </p:cNvPr>
          <p:cNvSpPr txBox="1"/>
          <p:nvPr/>
        </p:nvSpPr>
        <p:spPr>
          <a:xfrm>
            <a:off x="7951693" y="2525013"/>
            <a:ext cx="3622654" cy="523220"/>
          </a:xfrm>
          <a:prstGeom prst="rect">
            <a:avLst/>
          </a:prstGeom>
          <a:noFill/>
        </p:spPr>
        <p:txBody>
          <a:bodyPr wrap="square">
            <a:spAutoFit/>
          </a:bodyPr>
          <a:lstStyle/>
          <a:p>
            <a:r>
              <a:rPr lang="en-US" sz="1400"/>
              <a:t>This sets up a Pipeline object which contains methods we’ll want to apply to col1. </a:t>
            </a:r>
          </a:p>
        </p:txBody>
      </p:sp>
      <p:sp>
        <p:nvSpPr>
          <p:cNvPr id="10" name="Rectangle 9">
            <a:extLst>
              <a:ext uri="{FF2B5EF4-FFF2-40B4-BE49-F238E27FC236}">
                <a16:creationId xmlns:a16="http://schemas.microsoft.com/office/drawing/2014/main" id="{BF690B43-AEA5-098B-01FC-7E13870E63C0}"/>
              </a:ext>
            </a:extLst>
          </p:cNvPr>
          <p:cNvSpPr/>
          <p:nvPr/>
        </p:nvSpPr>
        <p:spPr>
          <a:xfrm>
            <a:off x="380300" y="3708854"/>
            <a:ext cx="7058320" cy="338554"/>
          </a:xfrm>
          <a:prstGeom prst="rect">
            <a:avLst/>
          </a:prstGeom>
        </p:spPr>
        <p:txBody>
          <a:bodyPr wrap="square">
            <a:spAutoFit/>
          </a:bodyPr>
          <a:lstStyle/>
          <a:p>
            <a:r>
              <a:rPr lang="en-US" sz="1600"/>
              <a:t>col2_pipe = Pipeline(steps = [(“name2a”, process2a), (“name2b”, process2b), etc.)])</a:t>
            </a:r>
          </a:p>
        </p:txBody>
      </p:sp>
      <p:sp>
        <p:nvSpPr>
          <p:cNvPr id="12" name="TextBox 11">
            <a:extLst>
              <a:ext uri="{FF2B5EF4-FFF2-40B4-BE49-F238E27FC236}">
                <a16:creationId xmlns:a16="http://schemas.microsoft.com/office/drawing/2014/main" id="{C9F1FFDE-93A6-E0F6-591E-103CB44F056D}"/>
              </a:ext>
            </a:extLst>
          </p:cNvPr>
          <p:cNvSpPr txBox="1"/>
          <p:nvPr/>
        </p:nvSpPr>
        <p:spPr>
          <a:xfrm>
            <a:off x="8106926" y="3698956"/>
            <a:ext cx="3932674" cy="1169551"/>
          </a:xfrm>
          <a:prstGeom prst="rect">
            <a:avLst/>
          </a:prstGeom>
          <a:noFill/>
        </p:spPr>
        <p:txBody>
          <a:bodyPr wrap="square">
            <a:spAutoFit/>
          </a:bodyPr>
          <a:lstStyle/>
          <a:p>
            <a:r>
              <a:rPr lang="en-US" sz="1400"/>
              <a:t>This sets up a Pipeline object which contains methods we’ll want to apply to col2. </a:t>
            </a:r>
            <a:r>
              <a:rPr lang="en-US" sz="1400">
                <a:solidFill>
                  <a:srgbClr val="0066FF"/>
                </a:solidFill>
              </a:rPr>
              <a:t>remember if there are columns you don’t want to do anything to, you must pair them with </a:t>
            </a:r>
            <a:r>
              <a:rPr lang="en-US" sz="1400" b="1">
                <a:solidFill>
                  <a:srgbClr val="0066FF"/>
                </a:solidFill>
              </a:rPr>
              <a:t>FunctionTransformer()</a:t>
            </a:r>
            <a:r>
              <a:rPr lang="en-US" sz="1400"/>
              <a:t>.</a:t>
            </a:r>
          </a:p>
          <a:p>
            <a:endParaRPr lang="en-US" sz="1400"/>
          </a:p>
        </p:txBody>
      </p:sp>
      <mc:AlternateContent xmlns:mc="http://schemas.openxmlformats.org/markup-compatibility/2006" xmlns:p14="http://schemas.microsoft.com/office/powerpoint/2010/main">
        <mc:Choice Requires="p14">
          <p:contentPart p14:bwMode="auto" r:id="rId3">
            <p14:nvContentPartPr>
              <p14:cNvPr id="14" name="Ink 13">
                <a:extLst>
                  <a:ext uri="{FF2B5EF4-FFF2-40B4-BE49-F238E27FC236}">
                    <a16:creationId xmlns:a16="http://schemas.microsoft.com/office/drawing/2014/main" id="{0F8D06CF-EE41-225C-03D7-8960AD882710}"/>
                  </a:ext>
                </a:extLst>
              </p14:cNvPr>
              <p14:cNvContentPartPr/>
              <p14:nvPr/>
            </p14:nvContentPartPr>
            <p14:xfrm>
              <a:off x="7438619" y="2700363"/>
              <a:ext cx="281520" cy="80280"/>
            </p14:xfrm>
          </p:contentPart>
        </mc:Choice>
        <mc:Fallback xmlns="">
          <p:pic>
            <p:nvPicPr>
              <p:cNvPr id="14" name="Ink 13">
                <a:extLst>
                  <a:ext uri="{FF2B5EF4-FFF2-40B4-BE49-F238E27FC236}">
                    <a16:creationId xmlns:a16="http://schemas.microsoft.com/office/drawing/2014/main" id="{09818E66-9C0C-9F4D-9E5B-4BAA809EDAD9}"/>
                  </a:ext>
                </a:extLst>
              </p:cNvPr>
              <p:cNvPicPr/>
              <p:nvPr/>
            </p:nvPicPr>
            <p:blipFill>
              <a:blip r:embed="rId4"/>
              <a:stretch>
                <a:fillRect/>
              </a:stretch>
            </p:blipFill>
            <p:spPr>
              <a:xfrm>
                <a:off x="7432499" y="2694270"/>
                <a:ext cx="293760" cy="92465"/>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7B779AD8-5C76-068E-9555-20BF0D1E53E2}"/>
                  </a:ext>
                </a:extLst>
              </p14:cNvPr>
              <p14:cNvContentPartPr/>
              <p14:nvPr/>
            </p14:nvContentPartPr>
            <p14:xfrm>
              <a:off x="7593853" y="3798239"/>
              <a:ext cx="357840" cy="110160"/>
            </p14:xfrm>
          </p:contentPart>
        </mc:Choice>
        <mc:Fallback xmlns="">
          <p:pic>
            <p:nvPicPr>
              <p:cNvPr id="15" name="Ink 14">
                <a:extLst>
                  <a:ext uri="{FF2B5EF4-FFF2-40B4-BE49-F238E27FC236}">
                    <a16:creationId xmlns:a16="http://schemas.microsoft.com/office/drawing/2014/main" id="{77144A49-8692-0F33-994B-8DF689EC117D}"/>
                  </a:ext>
                </a:extLst>
              </p:cNvPr>
              <p:cNvPicPr/>
              <p:nvPr/>
            </p:nvPicPr>
            <p:blipFill>
              <a:blip r:embed="rId6"/>
              <a:stretch>
                <a:fillRect/>
              </a:stretch>
            </p:blipFill>
            <p:spPr>
              <a:xfrm>
                <a:off x="7587733" y="3792119"/>
                <a:ext cx="370080" cy="122400"/>
              </a:xfrm>
              <a:prstGeom prst="rect">
                <a:avLst/>
              </a:prstGeom>
            </p:spPr>
          </p:pic>
        </mc:Fallback>
      </mc:AlternateContent>
      <p:sp>
        <p:nvSpPr>
          <p:cNvPr id="38" name="TextBox 37">
            <a:extLst>
              <a:ext uri="{FF2B5EF4-FFF2-40B4-BE49-F238E27FC236}">
                <a16:creationId xmlns:a16="http://schemas.microsoft.com/office/drawing/2014/main" id="{9ACF04D1-3527-7F11-D881-2D53E3631614}"/>
              </a:ext>
            </a:extLst>
          </p:cNvPr>
          <p:cNvSpPr txBox="1"/>
          <p:nvPr/>
        </p:nvSpPr>
        <p:spPr>
          <a:xfrm>
            <a:off x="383159" y="4463511"/>
            <a:ext cx="4594105" cy="338554"/>
          </a:xfrm>
          <a:prstGeom prst="rect">
            <a:avLst/>
          </a:prstGeom>
          <a:noFill/>
        </p:spPr>
        <p:txBody>
          <a:bodyPr wrap="square">
            <a:spAutoFit/>
          </a:bodyPr>
          <a:lstStyle/>
          <a:p>
            <a:r>
              <a:rPr lang="en-US" sz="1600" b="1"/>
              <a:t>from sklearn_pandas import DataFrameMapper</a:t>
            </a:r>
          </a:p>
        </p:txBody>
      </p:sp>
      <p:sp>
        <p:nvSpPr>
          <p:cNvPr id="44" name="Rectangle 43">
            <a:extLst>
              <a:ext uri="{FF2B5EF4-FFF2-40B4-BE49-F238E27FC236}">
                <a16:creationId xmlns:a16="http://schemas.microsoft.com/office/drawing/2014/main" id="{F943EDBB-BA40-45B4-A83B-B43C6E45E0E9}"/>
              </a:ext>
            </a:extLst>
          </p:cNvPr>
          <p:cNvSpPr/>
          <p:nvPr/>
        </p:nvSpPr>
        <p:spPr>
          <a:xfrm>
            <a:off x="383160" y="4866719"/>
            <a:ext cx="8238812" cy="584775"/>
          </a:xfrm>
          <a:prstGeom prst="rect">
            <a:avLst/>
          </a:prstGeom>
        </p:spPr>
        <p:txBody>
          <a:bodyPr wrap="square">
            <a:spAutoFit/>
          </a:bodyPr>
          <a:lstStyle/>
          <a:p>
            <a:r>
              <a:rPr lang="en-US" sz="1600"/>
              <a:t>Mapper = DataFrameMapper(features = [([“col1_name”], col1_pipe), ([“col2_name”], col2_pipe)], </a:t>
            </a:r>
          </a:p>
          <a:p>
            <a:r>
              <a:rPr lang="en-US" sz="1600"/>
              <a:t>                                                      df_out = True/False)</a:t>
            </a:r>
          </a:p>
        </p:txBody>
      </p:sp>
      <p:sp>
        <p:nvSpPr>
          <p:cNvPr id="46" name="Rectangle 45">
            <a:extLst>
              <a:ext uri="{FF2B5EF4-FFF2-40B4-BE49-F238E27FC236}">
                <a16:creationId xmlns:a16="http://schemas.microsoft.com/office/drawing/2014/main" id="{9A9D8E69-5B43-C5A0-1A55-F8FA935C7EFA}"/>
              </a:ext>
            </a:extLst>
          </p:cNvPr>
          <p:cNvSpPr/>
          <p:nvPr/>
        </p:nvSpPr>
        <p:spPr>
          <a:xfrm>
            <a:off x="383159" y="5697078"/>
            <a:ext cx="3186872" cy="338554"/>
          </a:xfrm>
          <a:prstGeom prst="rect">
            <a:avLst/>
          </a:prstGeom>
        </p:spPr>
        <p:txBody>
          <a:bodyPr wrap="square">
            <a:spAutoFit/>
          </a:bodyPr>
          <a:lstStyle/>
          <a:p>
            <a:r>
              <a:rPr lang="en-US" sz="1600"/>
              <a:t>Mapper.fit_transform(X_train)</a:t>
            </a:r>
          </a:p>
        </p:txBody>
      </p:sp>
      <mc:AlternateContent xmlns:mc="http://schemas.openxmlformats.org/markup-compatibility/2006" xmlns:p14="http://schemas.microsoft.com/office/powerpoint/2010/main">
        <mc:Choice Requires="p14">
          <p:contentPart p14:bwMode="auto" r:id="rId7">
            <p14:nvContentPartPr>
              <p14:cNvPr id="47" name="Ink 46">
                <a:extLst>
                  <a:ext uri="{FF2B5EF4-FFF2-40B4-BE49-F238E27FC236}">
                    <a16:creationId xmlns:a16="http://schemas.microsoft.com/office/drawing/2014/main" id="{76F69DEA-5F02-189A-DF40-8379321AE91F}"/>
                  </a:ext>
                </a:extLst>
              </p14:cNvPr>
              <p14:cNvContentPartPr/>
              <p14:nvPr/>
            </p14:nvContentPartPr>
            <p14:xfrm>
              <a:off x="3230264" y="5851932"/>
              <a:ext cx="579240" cy="98280"/>
            </p14:xfrm>
          </p:contentPart>
        </mc:Choice>
        <mc:Fallback xmlns="">
          <p:pic>
            <p:nvPicPr>
              <p:cNvPr id="47" name="Ink 46">
                <a:extLst>
                  <a:ext uri="{FF2B5EF4-FFF2-40B4-BE49-F238E27FC236}">
                    <a16:creationId xmlns:a16="http://schemas.microsoft.com/office/drawing/2014/main" id="{06621BCB-E644-48B0-885D-8CFD2F3A92D4}"/>
                  </a:ext>
                </a:extLst>
              </p:cNvPr>
              <p:cNvPicPr/>
              <p:nvPr/>
            </p:nvPicPr>
            <p:blipFill>
              <a:blip r:embed="rId8"/>
              <a:stretch>
                <a:fillRect/>
              </a:stretch>
            </p:blipFill>
            <p:spPr>
              <a:xfrm>
                <a:off x="3224144" y="5845812"/>
                <a:ext cx="591480" cy="110520"/>
              </a:xfrm>
              <a:prstGeom prst="rect">
                <a:avLst/>
              </a:prstGeom>
            </p:spPr>
          </p:pic>
        </mc:Fallback>
      </mc:AlternateContent>
      <p:sp>
        <p:nvSpPr>
          <p:cNvPr id="48" name="TextBox 47">
            <a:extLst>
              <a:ext uri="{FF2B5EF4-FFF2-40B4-BE49-F238E27FC236}">
                <a16:creationId xmlns:a16="http://schemas.microsoft.com/office/drawing/2014/main" id="{D724E49C-AD8B-7458-D489-62FE2B23FAA0}"/>
              </a:ext>
            </a:extLst>
          </p:cNvPr>
          <p:cNvSpPr txBox="1"/>
          <p:nvPr/>
        </p:nvSpPr>
        <p:spPr>
          <a:xfrm>
            <a:off x="3936960" y="5762268"/>
            <a:ext cx="4960351" cy="307777"/>
          </a:xfrm>
          <a:prstGeom prst="rect">
            <a:avLst/>
          </a:prstGeom>
          <a:noFill/>
        </p:spPr>
        <p:txBody>
          <a:bodyPr wrap="square">
            <a:spAutoFit/>
          </a:bodyPr>
          <a:lstStyle/>
          <a:p>
            <a:r>
              <a:rPr lang="en-US" sz="1400"/>
              <a:t>This returns X_train, with its columns transformed.</a:t>
            </a:r>
          </a:p>
        </p:txBody>
      </p:sp>
      <p:sp>
        <p:nvSpPr>
          <p:cNvPr id="50" name="Rectangle 49">
            <a:extLst>
              <a:ext uri="{FF2B5EF4-FFF2-40B4-BE49-F238E27FC236}">
                <a16:creationId xmlns:a16="http://schemas.microsoft.com/office/drawing/2014/main" id="{DA6F87E8-96E0-B3EA-82A7-1E5A936D3DEF}"/>
              </a:ext>
            </a:extLst>
          </p:cNvPr>
          <p:cNvSpPr/>
          <p:nvPr/>
        </p:nvSpPr>
        <p:spPr>
          <a:xfrm>
            <a:off x="383159" y="6275120"/>
            <a:ext cx="2829075" cy="338554"/>
          </a:xfrm>
          <a:prstGeom prst="rect">
            <a:avLst/>
          </a:prstGeom>
        </p:spPr>
        <p:txBody>
          <a:bodyPr wrap="square">
            <a:spAutoFit/>
          </a:bodyPr>
          <a:lstStyle/>
          <a:p>
            <a:r>
              <a:rPr lang="en-US" sz="1600"/>
              <a:t>Mapper.transform(X_test)</a:t>
            </a:r>
          </a:p>
        </p:txBody>
      </p:sp>
      <mc:AlternateContent xmlns:mc="http://schemas.openxmlformats.org/markup-compatibility/2006" xmlns:p14="http://schemas.microsoft.com/office/powerpoint/2010/main">
        <mc:Choice Requires="p14">
          <p:contentPart p14:bwMode="auto" r:id="rId9">
            <p14:nvContentPartPr>
              <p14:cNvPr id="51" name="Ink 50">
                <a:extLst>
                  <a:ext uri="{FF2B5EF4-FFF2-40B4-BE49-F238E27FC236}">
                    <a16:creationId xmlns:a16="http://schemas.microsoft.com/office/drawing/2014/main" id="{E27D4B95-31F5-4DB0-494E-DED216F94BFE}"/>
                  </a:ext>
                </a:extLst>
              </p14:cNvPr>
              <p14:cNvContentPartPr/>
              <p14:nvPr/>
            </p14:nvContentPartPr>
            <p14:xfrm>
              <a:off x="2822403" y="6416771"/>
              <a:ext cx="579240" cy="98280"/>
            </p14:xfrm>
          </p:contentPart>
        </mc:Choice>
        <mc:Fallback xmlns="">
          <p:pic>
            <p:nvPicPr>
              <p:cNvPr id="51" name="Ink 50">
                <a:extLst>
                  <a:ext uri="{FF2B5EF4-FFF2-40B4-BE49-F238E27FC236}">
                    <a16:creationId xmlns:a16="http://schemas.microsoft.com/office/drawing/2014/main" id="{FD6D3774-4822-15E9-1AC2-4EA1E3609558}"/>
                  </a:ext>
                </a:extLst>
              </p:cNvPr>
              <p:cNvPicPr/>
              <p:nvPr/>
            </p:nvPicPr>
            <p:blipFill>
              <a:blip r:embed="rId8"/>
              <a:stretch>
                <a:fillRect/>
              </a:stretch>
            </p:blipFill>
            <p:spPr>
              <a:xfrm>
                <a:off x="2816283" y="6410651"/>
                <a:ext cx="591480" cy="110520"/>
              </a:xfrm>
              <a:prstGeom prst="rect">
                <a:avLst/>
              </a:prstGeom>
            </p:spPr>
          </p:pic>
        </mc:Fallback>
      </mc:AlternateContent>
      <p:sp>
        <p:nvSpPr>
          <p:cNvPr id="52" name="TextBox 51">
            <a:extLst>
              <a:ext uri="{FF2B5EF4-FFF2-40B4-BE49-F238E27FC236}">
                <a16:creationId xmlns:a16="http://schemas.microsoft.com/office/drawing/2014/main" id="{44AEF485-09DE-9750-951C-15BE81B50CB0}"/>
              </a:ext>
            </a:extLst>
          </p:cNvPr>
          <p:cNvSpPr txBox="1"/>
          <p:nvPr/>
        </p:nvSpPr>
        <p:spPr>
          <a:xfrm>
            <a:off x="3615824" y="6330172"/>
            <a:ext cx="8080876" cy="307777"/>
          </a:xfrm>
          <a:prstGeom prst="rect">
            <a:avLst/>
          </a:prstGeom>
          <a:noFill/>
        </p:spPr>
        <p:txBody>
          <a:bodyPr wrap="square">
            <a:spAutoFit/>
          </a:bodyPr>
          <a:lstStyle/>
          <a:p>
            <a:r>
              <a:rPr lang="en-US" sz="1400"/>
              <a:t>This returns X_test, with its columns transformed according to the transformations applied to X_train.</a:t>
            </a:r>
          </a:p>
        </p:txBody>
      </p:sp>
      <mc:AlternateContent xmlns:mc="http://schemas.openxmlformats.org/markup-compatibility/2006" xmlns:p14="http://schemas.microsoft.com/office/powerpoint/2010/main">
        <mc:Choice Requires="p14">
          <p:contentPart p14:bwMode="auto" r:id="rId10">
            <p14:nvContentPartPr>
              <p14:cNvPr id="53" name="Ink 52">
                <a:extLst>
                  <a:ext uri="{FF2B5EF4-FFF2-40B4-BE49-F238E27FC236}">
                    <a16:creationId xmlns:a16="http://schemas.microsoft.com/office/drawing/2014/main" id="{AD7C6239-9063-965E-C807-724E09267E6E}"/>
                  </a:ext>
                </a:extLst>
              </p14:cNvPr>
              <p14:cNvContentPartPr/>
              <p14:nvPr/>
            </p14:nvContentPartPr>
            <p14:xfrm>
              <a:off x="4762230" y="2981325"/>
              <a:ext cx="844560" cy="1845360"/>
            </p14:xfrm>
          </p:contentPart>
        </mc:Choice>
        <mc:Fallback xmlns="">
          <p:pic>
            <p:nvPicPr>
              <p:cNvPr id="53" name="Ink 52">
                <a:extLst>
                  <a:ext uri="{FF2B5EF4-FFF2-40B4-BE49-F238E27FC236}">
                    <a16:creationId xmlns:a16="http://schemas.microsoft.com/office/drawing/2014/main" id="{C41F1691-704A-B577-3FE0-DC076E2A9749}"/>
                  </a:ext>
                </a:extLst>
              </p:cNvPr>
              <p:cNvPicPr/>
              <p:nvPr/>
            </p:nvPicPr>
            <p:blipFill>
              <a:blip r:embed="rId11"/>
              <a:stretch>
                <a:fillRect/>
              </a:stretch>
            </p:blipFill>
            <p:spPr>
              <a:xfrm>
                <a:off x="4756110" y="2975205"/>
                <a:ext cx="856800" cy="18576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54" name="Ink 53">
                <a:extLst>
                  <a:ext uri="{FF2B5EF4-FFF2-40B4-BE49-F238E27FC236}">
                    <a16:creationId xmlns:a16="http://schemas.microsoft.com/office/drawing/2014/main" id="{599713C0-C36D-89FF-15EE-FB8154D6489A}"/>
                  </a:ext>
                </a:extLst>
              </p14:cNvPr>
              <p14:cNvContentPartPr/>
              <p14:nvPr/>
            </p14:nvContentPartPr>
            <p14:xfrm>
              <a:off x="6572310" y="4114605"/>
              <a:ext cx="1218600" cy="772920"/>
            </p14:xfrm>
          </p:contentPart>
        </mc:Choice>
        <mc:Fallback xmlns="">
          <p:pic>
            <p:nvPicPr>
              <p:cNvPr id="54" name="Ink 53">
                <a:extLst>
                  <a:ext uri="{FF2B5EF4-FFF2-40B4-BE49-F238E27FC236}">
                    <a16:creationId xmlns:a16="http://schemas.microsoft.com/office/drawing/2014/main" id="{305DE9FB-F11C-D1FB-EA90-E01E18D4EFCF}"/>
                  </a:ext>
                </a:extLst>
              </p:cNvPr>
              <p:cNvPicPr/>
              <p:nvPr/>
            </p:nvPicPr>
            <p:blipFill>
              <a:blip r:embed="rId13"/>
              <a:stretch>
                <a:fillRect/>
              </a:stretch>
            </p:blipFill>
            <p:spPr>
              <a:xfrm>
                <a:off x="6566190" y="4108485"/>
                <a:ext cx="1230840" cy="785160"/>
              </a:xfrm>
              <a:prstGeom prst="rect">
                <a:avLst/>
              </a:prstGeom>
            </p:spPr>
          </p:pic>
        </mc:Fallback>
      </mc:AlternateContent>
      <p:sp>
        <p:nvSpPr>
          <p:cNvPr id="5" name="TextBox 4">
            <a:extLst>
              <a:ext uri="{FF2B5EF4-FFF2-40B4-BE49-F238E27FC236}">
                <a16:creationId xmlns:a16="http://schemas.microsoft.com/office/drawing/2014/main" id="{58C7A1D4-6B91-DAB9-2805-0C23D1EAF184}"/>
              </a:ext>
            </a:extLst>
          </p:cNvPr>
          <p:cNvSpPr txBox="1"/>
          <p:nvPr/>
        </p:nvSpPr>
        <p:spPr>
          <a:xfrm>
            <a:off x="9052544" y="4808161"/>
            <a:ext cx="3040733" cy="954107"/>
          </a:xfrm>
          <a:prstGeom prst="rect">
            <a:avLst/>
          </a:prstGeom>
          <a:noFill/>
        </p:spPr>
        <p:txBody>
          <a:bodyPr wrap="square">
            <a:spAutoFit/>
          </a:bodyPr>
          <a:lstStyle/>
          <a:p>
            <a:r>
              <a:rPr lang="en-US" sz="1400">
                <a:solidFill>
                  <a:srgbClr val="0066FF"/>
                </a:solidFill>
              </a:rPr>
              <a:t>remember, it default drops all unmentioned columns.  To keep them, you need to pair them with identity process: </a:t>
            </a:r>
            <a:r>
              <a:rPr lang="en-US" sz="1400" b="1">
                <a:solidFill>
                  <a:srgbClr val="0066FF"/>
                </a:solidFill>
              </a:rPr>
              <a:t>FunctionTransformer()</a:t>
            </a:r>
            <a:r>
              <a:rPr lang="en-US" sz="1400">
                <a:solidFill>
                  <a:srgbClr val="0066FF"/>
                </a:solidFill>
              </a:rPr>
              <a:t>.</a:t>
            </a:r>
            <a:endParaRPr lang="en-US" sz="1400"/>
          </a:p>
        </p:txBody>
      </p:sp>
      <mc:AlternateContent xmlns:mc="http://schemas.openxmlformats.org/markup-compatibility/2006" xmlns:p14="http://schemas.microsoft.com/office/powerpoint/2010/main">
        <mc:Choice Requires="p14">
          <p:contentPart p14:bwMode="auto" r:id="rId14">
            <p14:nvContentPartPr>
              <p14:cNvPr id="6" name="Ink 5">
                <a:extLst>
                  <a:ext uri="{FF2B5EF4-FFF2-40B4-BE49-F238E27FC236}">
                    <a16:creationId xmlns:a16="http://schemas.microsoft.com/office/drawing/2014/main" id="{2CB36EDC-8E43-1327-86AD-2359DA318F4B}"/>
                  </a:ext>
                </a:extLst>
              </p14:cNvPr>
              <p14:cNvContentPartPr/>
              <p14:nvPr/>
            </p14:nvContentPartPr>
            <p14:xfrm>
              <a:off x="8625043" y="4947385"/>
              <a:ext cx="357840" cy="110160"/>
            </p14:xfrm>
          </p:contentPart>
        </mc:Choice>
        <mc:Fallback xmlns="">
          <p:pic>
            <p:nvPicPr>
              <p:cNvPr id="6" name="Ink 5">
                <a:extLst>
                  <a:ext uri="{FF2B5EF4-FFF2-40B4-BE49-F238E27FC236}">
                    <a16:creationId xmlns:a16="http://schemas.microsoft.com/office/drawing/2014/main" id="{2CB36EDC-8E43-1327-86AD-2359DA318F4B}"/>
                  </a:ext>
                </a:extLst>
              </p:cNvPr>
              <p:cNvPicPr/>
              <p:nvPr/>
            </p:nvPicPr>
            <p:blipFill>
              <a:blip r:embed="rId15"/>
              <a:stretch>
                <a:fillRect/>
              </a:stretch>
            </p:blipFill>
            <p:spPr>
              <a:xfrm>
                <a:off x="8618923" y="4941265"/>
                <a:ext cx="370080" cy="122400"/>
              </a:xfrm>
              <a:prstGeom prst="rect">
                <a:avLst/>
              </a:prstGeom>
            </p:spPr>
          </p:pic>
        </mc:Fallback>
      </mc:AlternateContent>
    </p:spTree>
    <p:extLst>
      <p:ext uri="{BB962C8B-B14F-4D97-AF65-F5344CB8AC3E}">
        <p14:creationId xmlns:p14="http://schemas.microsoft.com/office/powerpoint/2010/main" val="64294037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F7E4A-6854-331E-6A67-28F415D4A25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FD0C0631-9203-A7D8-1D8B-3E0858D9D963}"/>
              </a:ext>
            </a:extLst>
          </p:cNvPr>
          <p:cNvSpPr/>
          <p:nvPr/>
        </p:nvSpPr>
        <p:spPr>
          <a:xfrm>
            <a:off x="3506352" y="176314"/>
            <a:ext cx="4146456" cy="461665"/>
          </a:xfrm>
          <a:prstGeom prst="rect">
            <a:avLst/>
          </a:prstGeom>
        </p:spPr>
        <p:txBody>
          <a:bodyPr wrap="none">
            <a:spAutoFit/>
          </a:bodyPr>
          <a:lstStyle/>
          <a:p>
            <a:r>
              <a:rPr lang="en-US" sz="2400" b="1" u="sng">
                <a:solidFill>
                  <a:srgbClr val="7030A0"/>
                </a:solidFill>
              </a:rPr>
              <a:t>sklearn: preprocessing pipeline</a:t>
            </a:r>
          </a:p>
        </p:txBody>
      </p:sp>
      <p:sp>
        <p:nvSpPr>
          <p:cNvPr id="2" name="TextBox 1">
            <a:extLst>
              <a:ext uri="{FF2B5EF4-FFF2-40B4-BE49-F238E27FC236}">
                <a16:creationId xmlns:a16="http://schemas.microsoft.com/office/drawing/2014/main" id="{179E0390-324F-F873-E507-6ABFBE1C5F20}"/>
              </a:ext>
            </a:extLst>
          </p:cNvPr>
          <p:cNvSpPr txBox="1"/>
          <p:nvPr/>
        </p:nvSpPr>
        <p:spPr>
          <a:xfrm>
            <a:off x="276923" y="969995"/>
            <a:ext cx="11377011" cy="830997"/>
          </a:xfrm>
          <a:prstGeom prst="rect">
            <a:avLst/>
          </a:prstGeom>
          <a:noFill/>
        </p:spPr>
        <p:txBody>
          <a:bodyPr wrap="square" rtlCol="0">
            <a:spAutoFit/>
          </a:bodyPr>
          <a:lstStyle/>
          <a:p>
            <a:r>
              <a:rPr lang="en-US" sz="1600"/>
              <a:t>The way DataFrameMapper’s syntax is set up makes it kind of inconvenient for applying different processes to different columns, unlike ColumnTransformer.  But we can use FeatureUnion to redress this.  This allows us to combine two different DataFrameMappers into one.  I guess we could also combine two different ColumnTransformers into one as well?  Or even simply processes?</a:t>
            </a:r>
          </a:p>
        </p:txBody>
      </p:sp>
      <p:sp>
        <p:nvSpPr>
          <p:cNvPr id="7" name="Rectangle 6">
            <a:extLst>
              <a:ext uri="{FF2B5EF4-FFF2-40B4-BE49-F238E27FC236}">
                <a16:creationId xmlns:a16="http://schemas.microsoft.com/office/drawing/2014/main" id="{A1DD446B-FB96-CD65-49EC-C36EBCED1484}"/>
              </a:ext>
            </a:extLst>
          </p:cNvPr>
          <p:cNvSpPr/>
          <p:nvPr/>
        </p:nvSpPr>
        <p:spPr>
          <a:xfrm>
            <a:off x="286991" y="2629216"/>
            <a:ext cx="8026583" cy="338554"/>
          </a:xfrm>
          <a:prstGeom prst="rect">
            <a:avLst/>
          </a:prstGeom>
        </p:spPr>
        <p:txBody>
          <a:bodyPr wrap="square">
            <a:spAutoFit/>
          </a:bodyPr>
          <a:lstStyle/>
          <a:p>
            <a:r>
              <a:rPr lang="en-US" sz="1600"/>
              <a:t>fu = FeatureUnion(transformer_list = [(“name1”, transformer1), (“name2”, transformer2), etc.])</a:t>
            </a:r>
          </a:p>
        </p:txBody>
      </p:sp>
      <p:sp>
        <p:nvSpPr>
          <p:cNvPr id="8" name="TextBox 7">
            <a:extLst>
              <a:ext uri="{FF2B5EF4-FFF2-40B4-BE49-F238E27FC236}">
                <a16:creationId xmlns:a16="http://schemas.microsoft.com/office/drawing/2014/main" id="{7F99EBFB-AA6C-88D6-4252-0BA71AE0B185}"/>
              </a:ext>
            </a:extLst>
          </p:cNvPr>
          <p:cNvSpPr txBox="1"/>
          <p:nvPr/>
        </p:nvSpPr>
        <p:spPr>
          <a:xfrm>
            <a:off x="286991" y="1944618"/>
            <a:ext cx="3923696" cy="584775"/>
          </a:xfrm>
          <a:prstGeom prst="rect">
            <a:avLst/>
          </a:prstGeom>
          <a:noFill/>
        </p:spPr>
        <p:txBody>
          <a:bodyPr wrap="square">
            <a:spAutoFit/>
          </a:bodyPr>
          <a:lstStyle/>
          <a:p>
            <a:r>
              <a:rPr lang="en-US" sz="1600" b="1"/>
              <a:t>from sklearn.pipeline import FeatureUnion</a:t>
            </a:r>
          </a:p>
          <a:p>
            <a:r>
              <a:rPr lang="en-US" sz="1600" b="1"/>
              <a:t>etc.</a:t>
            </a:r>
          </a:p>
        </p:txBody>
      </p:sp>
      <p:sp>
        <p:nvSpPr>
          <p:cNvPr id="9" name="TextBox 8">
            <a:extLst>
              <a:ext uri="{FF2B5EF4-FFF2-40B4-BE49-F238E27FC236}">
                <a16:creationId xmlns:a16="http://schemas.microsoft.com/office/drawing/2014/main" id="{F88C5ABA-F3CE-62F5-E71C-CF5FEFDEF4F4}"/>
              </a:ext>
            </a:extLst>
          </p:cNvPr>
          <p:cNvSpPr txBox="1"/>
          <p:nvPr/>
        </p:nvSpPr>
        <p:spPr>
          <a:xfrm>
            <a:off x="8753752" y="2606004"/>
            <a:ext cx="3192540" cy="1600438"/>
          </a:xfrm>
          <a:prstGeom prst="rect">
            <a:avLst/>
          </a:prstGeom>
          <a:noFill/>
        </p:spPr>
        <p:txBody>
          <a:bodyPr wrap="square">
            <a:spAutoFit/>
          </a:bodyPr>
          <a:lstStyle/>
          <a:p>
            <a:r>
              <a:rPr lang="en-US" sz="1400"/>
              <a:t>This sets up a FeatureUnion object which contains transformers we’ll want to apply to the data.  And looks like we need to specify names for the transformers.  By transformer, I mean to allow either ColumnTransformer, DataFrameMapper, or even just a basic process.  </a:t>
            </a:r>
          </a:p>
        </p:txBody>
      </p:sp>
      <mc:AlternateContent xmlns:mc="http://schemas.openxmlformats.org/markup-compatibility/2006" xmlns:p14="http://schemas.microsoft.com/office/powerpoint/2010/main">
        <mc:Choice Requires="p14">
          <p:contentPart p14:bwMode="auto" r:id="rId3">
            <p14:nvContentPartPr>
              <p14:cNvPr id="14" name="Ink 13">
                <a:extLst>
                  <a:ext uri="{FF2B5EF4-FFF2-40B4-BE49-F238E27FC236}">
                    <a16:creationId xmlns:a16="http://schemas.microsoft.com/office/drawing/2014/main" id="{1A460429-4393-B11D-894D-63AFB721C4E2}"/>
                  </a:ext>
                </a:extLst>
              </p14:cNvPr>
              <p14:cNvContentPartPr/>
              <p14:nvPr/>
            </p14:nvContentPartPr>
            <p14:xfrm>
              <a:off x="8316999" y="2764867"/>
              <a:ext cx="281520" cy="80280"/>
            </p14:xfrm>
          </p:contentPart>
        </mc:Choice>
        <mc:Fallback xmlns="">
          <p:pic>
            <p:nvPicPr>
              <p:cNvPr id="14" name="Ink 13">
                <a:extLst>
                  <a:ext uri="{FF2B5EF4-FFF2-40B4-BE49-F238E27FC236}">
                    <a16:creationId xmlns:a16="http://schemas.microsoft.com/office/drawing/2014/main" id="{1A460429-4393-B11D-894D-63AFB721C4E2}"/>
                  </a:ext>
                </a:extLst>
              </p:cNvPr>
              <p:cNvPicPr/>
              <p:nvPr/>
            </p:nvPicPr>
            <p:blipFill>
              <a:blip r:embed="rId4"/>
              <a:stretch>
                <a:fillRect/>
              </a:stretch>
            </p:blipFill>
            <p:spPr>
              <a:xfrm>
                <a:off x="8310879" y="2758774"/>
                <a:ext cx="293760" cy="92465"/>
              </a:xfrm>
              <a:prstGeom prst="rect">
                <a:avLst/>
              </a:prstGeom>
            </p:spPr>
          </p:pic>
        </mc:Fallback>
      </mc:AlternateContent>
      <p:sp>
        <p:nvSpPr>
          <p:cNvPr id="46" name="Rectangle 45">
            <a:extLst>
              <a:ext uri="{FF2B5EF4-FFF2-40B4-BE49-F238E27FC236}">
                <a16:creationId xmlns:a16="http://schemas.microsoft.com/office/drawing/2014/main" id="{3307301F-EF23-6F96-93C1-68F1F7DEEF1F}"/>
              </a:ext>
            </a:extLst>
          </p:cNvPr>
          <p:cNvSpPr/>
          <p:nvPr/>
        </p:nvSpPr>
        <p:spPr>
          <a:xfrm>
            <a:off x="276924" y="3623713"/>
            <a:ext cx="2242341" cy="338554"/>
          </a:xfrm>
          <a:prstGeom prst="rect">
            <a:avLst/>
          </a:prstGeom>
        </p:spPr>
        <p:txBody>
          <a:bodyPr wrap="square">
            <a:spAutoFit/>
          </a:bodyPr>
          <a:lstStyle/>
          <a:p>
            <a:r>
              <a:rPr lang="en-US" sz="1600"/>
              <a:t>fu.fit_transform(X_train)</a:t>
            </a:r>
          </a:p>
        </p:txBody>
      </p:sp>
      <mc:AlternateContent xmlns:mc="http://schemas.openxmlformats.org/markup-compatibility/2006" xmlns:p14="http://schemas.microsoft.com/office/powerpoint/2010/main">
        <mc:Choice Requires="p14">
          <p:contentPart p14:bwMode="auto" r:id="rId5">
            <p14:nvContentPartPr>
              <p14:cNvPr id="47" name="Ink 46">
                <a:extLst>
                  <a:ext uri="{FF2B5EF4-FFF2-40B4-BE49-F238E27FC236}">
                    <a16:creationId xmlns:a16="http://schemas.microsoft.com/office/drawing/2014/main" id="{EE7F1048-61B4-023F-3DE5-81E244964AC3}"/>
                  </a:ext>
                </a:extLst>
              </p14:cNvPr>
              <p14:cNvContentPartPr/>
              <p14:nvPr/>
            </p14:nvContentPartPr>
            <p14:xfrm>
              <a:off x="2588712" y="3744154"/>
              <a:ext cx="579240" cy="98280"/>
            </p14:xfrm>
          </p:contentPart>
        </mc:Choice>
        <mc:Fallback xmlns="">
          <p:pic>
            <p:nvPicPr>
              <p:cNvPr id="47" name="Ink 46">
                <a:extLst>
                  <a:ext uri="{FF2B5EF4-FFF2-40B4-BE49-F238E27FC236}">
                    <a16:creationId xmlns:a16="http://schemas.microsoft.com/office/drawing/2014/main" id="{EE7F1048-61B4-023F-3DE5-81E244964AC3}"/>
                  </a:ext>
                </a:extLst>
              </p:cNvPr>
              <p:cNvPicPr/>
              <p:nvPr/>
            </p:nvPicPr>
            <p:blipFill>
              <a:blip r:embed="rId6"/>
              <a:stretch>
                <a:fillRect/>
              </a:stretch>
            </p:blipFill>
            <p:spPr>
              <a:xfrm>
                <a:off x="2582592" y="3738034"/>
                <a:ext cx="591480" cy="110520"/>
              </a:xfrm>
              <a:prstGeom prst="rect">
                <a:avLst/>
              </a:prstGeom>
            </p:spPr>
          </p:pic>
        </mc:Fallback>
      </mc:AlternateContent>
      <p:sp>
        <p:nvSpPr>
          <p:cNvPr id="48" name="TextBox 47">
            <a:extLst>
              <a:ext uri="{FF2B5EF4-FFF2-40B4-BE49-F238E27FC236}">
                <a16:creationId xmlns:a16="http://schemas.microsoft.com/office/drawing/2014/main" id="{F757B842-D039-2C2E-250B-3DF936DD2967}"/>
              </a:ext>
            </a:extLst>
          </p:cNvPr>
          <p:cNvSpPr txBox="1"/>
          <p:nvPr/>
        </p:nvSpPr>
        <p:spPr>
          <a:xfrm>
            <a:off x="3295408" y="3654490"/>
            <a:ext cx="4044311" cy="523220"/>
          </a:xfrm>
          <a:prstGeom prst="rect">
            <a:avLst/>
          </a:prstGeom>
          <a:noFill/>
        </p:spPr>
        <p:txBody>
          <a:bodyPr wrap="square">
            <a:spAutoFit/>
          </a:bodyPr>
          <a:lstStyle/>
          <a:p>
            <a:r>
              <a:rPr lang="en-US" sz="1400"/>
              <a:t>This returns X_train, with its columns transformed, but as a numpy array.</a:t>
            </a:r>
          </a:p>
        </p:txBody>
      </p:sp>
      <p:sp>
        <p:nvSpPr>
          <p:cNvPr id="50" name="Rectangle 49">
            <a:extLst>
              <a:ext uri="{FF2B5EF4-FFF2-40B4-BE49-F238E27FC236}">
                <a16:creationId xmlns:a16="http://schemas.microsoft.com/office/drawing/2014/main" id="{6C135563-04E7-48C2-6C57-26DE18EFFFFF}"/>
              </a:ext>
            </a:extLst>
          </p:cNvPr>
          <p:cNvSpPr/>
          <p:nvPr/>
        </p:nvSpPr>
        <p:spPr>
          <a:xfrm>
            <a:off x="276924" y="4565652"/>
            <a:ext cx="1962423" cy="338554"/>
          </a:xfrm>
          <a:prstGeom prst="rect">
            <a:avLst/>
          </a:prstGeom>
        </p:spPr>
        <p:txBody>
          <a:bodyPr wrap="square">
            <a:spAutoFit/>
          </a:bodyPr>
          <a:lstStyle/>
          <a:p>
            <a:r>
              <a:rPr lang="en-US" sz="1600"/>
              <a:t>fu.transform(X_test)</a:t>
            </a:r>
          </a:p>
        </p:txBody>
      </p:sp>
      <mc:AlternateContent xmlns:mc="http://schemas.openxmlformats.org/markup-compatibility/2006" xmlns:p14="http://schemas.microsoft.com/office/powerpoint/2010/main">
        <mc:Choice Requires="p14">
          <p:contentPart p14:bwMode="auto" r:id="rId7">
            <p14:nvContentPartPr>
              <p14:cNvPr id="51" name="Ink 50">
                <a:extLst>
                  <a:ext uri="{FF2B5EF4-FFF2-40B4-BE49-F238E27FC236}">
                    <a16:creationId xmlns:a16="http://schemas.microsoft.com/office/drawing/2014/main" id="{5E9801F7-4B45-B686-7867-53B1B61C97F2}"/>
                  </a:ext>
                </a:extLst>
              </p14:cNvPr>
              <p14:cNvContentPartPr/>
              <p14:nvPr/>
            </p14:nvContentPartPr>
            <p14:xfrm>
              <a:off x="2239347" y="4708060"/>
              <a:ext cx="579240" cy="98280"/>
            </p14:xfrm>
          </p:contentPart>
        </mc:Choice>
        <mc:Fallback xmlns="">
          <p:pic>
            <p:nvPicPr>
              <p:cNvPr id="51" name="Ink 50">
                <a:extLst>
                  <a:ext uri="{FF2B5EF4-FFF2-40B4-BE49-F238E27FC236}">
                    <a16:creationId xmlns:a16="http://schemas.microsoft.com/office/drawing/2014/main" id="{5E9801F7-4B45-B686-7867-53B1B61C97F2}"/>
                  </a:ext>
                </a:extLst>
              </p:cNvPr>
              <p:cNvPicPr/>
              <p:nvPr/>
            </p:nvPicPr>
            <p:blipFill>
              <a:blip r:embed="rId6"/>
              <a:stretch>
                <a:fillRect/>
              </a:stretch>
            </p:blipFill>
            <p:spPr>
              <a:xfrm>
                <a:off x="2233227" y="4701940"/>
                <a:ext cx="591480" cy="110520"/>
              </a:xfrm>
              <a:prstGeom prst="rect">
                <a:avLst/>
              </a:prstGeom>
            </p:spPr>
          </p:pic>
        </mc:Fallback>
      </mc:AlternateContent>
      <p:sp>
        <p:nvSpPr>
          <p:cNvPr id="52" name="TextBox 51">
            <a:extLst>
              <a:ext uri="{FF2B5EF4-FFF2-40B4-BE49-F238E27FC236}">
                <a16:creationId xmlns:a16="http://schemas.microsoft.com/office/drawing/2014/main" id="{5D23DB24-E687-63C2-2764-1037924B3338}"/>
              </a:ext>
            </a:extLst>
          </p:cNvPr>
          <p:cNvSpPr txBox="1"/>
          <p:nvPr/>
        </p:nvSpPr>
        <p:spPr>
          <a:xfrm>
            <a:off x="3032768" y="4621461"/>
            <a:ext cx="8778232" cy="307777"/>
          </a:xfrm>
          <a:prstGeom prst="rect">
            <a:avLst/>
          </a:prstGeom>
          <a:noFill/>
        </p:spPr>
        <p:txBody>
          <a:bodyPr wrap="square">
            <a:spAutoFit/>
          </a:bodyPr>
          <a:lstStyle/>
          <a:p>
            <a:r>
              <a:rPr lang="en-US" sz="1400"/>
              <a:t>This returns X_test, with its columns transformed according to the transformations applied to X_train, as numpy.array.</a:t>
            </a:r>
          </a:p>
        </p:txBody>
      </p:sp>
      <p:sp>
        <p:nvSpPr>
          <p:cNvPr id="4" name="TextBox 3">
            <a:extLst>
              <a:ext uri="{FF2B5EF4-FFF2-40B4-BE49-F238E27FC236}">
                <a16:creationId xmlns:a16="http://schemas.microsoft.com/office/drawing/2014/main" id="{8CE335CC-E110-73C8-F584-B26F0128C886}"/>
              </a:ext>
            </a:extLst>
          </p:cNvPr>
          <p:cNvSpPr txBox="1"/>
          <p:nvPr/>
        </p:nvSpPr>
        <p:spPr>
          <a:xfrm>
            <a:off x="4438650" y="5310966"/>
            <a:ext cx="3114675" cy="1169551"/>
          </a:xfrm>
          <a:prstGeom prst="rect">
            <a:avLst/>
          </a:prstGeom>
          <a:solidFill>
            <a:srgbClr val="CCECFF"/>
          </a:solidFill>
        </p:spPr>
        <p:txBody>
          <a:bodyPr wrap="square" rtlCol="0">
            <a:spAutoFit/>
          </a:bodyPr>
          <a:lstStyle/>
          <a:p>
            <a:r>
              <a:rPr lang="en-US" sz="1400"/>
              <a:t>one nice thing about this is that we don’t need to include every column with every transformer in the list.  As long as all of columns are split up among the transformers, they’ll all be output to.  </a:t>
            </a:r>
          </a:p>
        </p:txBody>
      </p:sp>
      <p:sp>
        <p:nvSpPr>
          <p:cNvPr id="5" name="TextBox 4">
            <a:extLst>
              <a:ext uri="{FF2B5EF4-FFF2-40B4-BE49-F238E27FC236}">
                <a16:creationId xmlns:a16="http://schemas.microsoft.com/office/drawing/2014/main" id="{9947EF3C-0C31-3374-6DD8-57B3BD3BF7FE}"/>
              </a:ext>
            </a:extLst>
          </p:cNvPr>
          <p:cNvSpPr txBox="1"/>
          <p:nvPr/>
        </p:nvSpPr>
        <p:spPr>
          <a:xfrm>
            <a:off x="8105776" y="5310965"/>
            <a:ext cx="2800350" cy="523220"/>
          </a:xfrm>
          <a:prstGeom prst="rect">
            <a:avLst/>
          </a:prstGeom>
          <a:solidFill>
            <a:srgbClr val="FFCCCC"/>
          </a:solidFill>
        </p:spPr>
        <p:txBody>
          <a:bodyPr wrap="square" rtlCol="0">
            <a:spAutoFit/>
          </a:bodyPr>
          <a:lstStyle/>
          <a:p>
            <a:r>
              <a:rPr lang="en-US" sz="1400"/>
              <a:t>a disadvantage is that fu outputs a numpy array, not a dataframe.  </a:t>
            </a:r>
          </a:p>
        </p:txBody>
      </p:sp>
    </p:spTree>
    <p:extLst>
      <p:ext uri="{BB962C8B-B14F-4D97-AF65-F5344CB8AC3E}">
        <p14:creationId xmlns:p14="http://schemas.microsoft.com/office/powerpoint/2010/main" val="166092613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54D8C-95B9-F8AC-397F-53D53BEA7491}"/>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A35D12E3-0FE4-E6E5-A388-9DF0166804F6}"/>
              </a:ext>
            </a:extLst>
          </p:cNvPr>
          <p:cNvSpPr/>
          <p:nvPr/>
        </p:nvSpPr>
        <p:spPr>
          <a:xfrm>
            <a:off x="4632164" y="172877"/>
            <a:ext cx="2351926" cy="461665"/>
          </a:xfrm>
          <a:prstGeom prst="rect">
            <a:avLst/>
          </a:prstGeom>
        </p:spPr>
        <p:txBody>
          <a:bodyPr wrap="none">
            <a:spAutoFit/>
          </a:bodyPr>
          <a:lstStyle/>
          <a:p>
            <a:r>
              <a:rPr lang="en-US" sz="2400" b="1" u="sng">
                <a:solidFill>
                  <a:srgbClr val="7030A0"/>
                </a:solidFill>
              </a:rPr>
              <a:t>sklearn: example</a:t>
            </a:r>
          </a:p>
        </p:txBody>
      </p:sp>
      <p:sp>
        <p:nvSpPr>
          <p:cNvPr id="11" name="TextBox 10">
            <a:extLst>
              <a:ext uri="{FF2B5EF4-FFF2-40B4-BE49-F238E27FC236}">
                <a16:creationId xmlns:a16="http://schemas.microsoft.com/office/drawing/2014/main" id="{C7430103-70AC-B969-8BF3-C56602163177}"/>
              </a:ext>
            </a:extLst>
          </p:cNvPr>
          <p:cNvSpPr txBox="1"/>
          <p:nvPr/>
        </p:nvSpPr>
        <p:spPr>
          <a:xfrm>
            <a:off x="239761" y="802124"/>
            <a:ext cx="8037464" cy="338554"/>
          </a:xfrm>
          <a:prstGeom prst="rect">
            <a:avLst/>
          </a:prstGeom>
          <a:noFill/>
        </p:spPr>
        <p:txBody>
          <a:bodyPr wrap="square" rtlCol="0">
            <a:spAutoFit/>
          </a:bodyPr>
          <a:lstStyle/>
          <a:p>
            <a:r>
              <a:rPr lang="en-US" sz="1600"/>
              <a:t>Here’s an example of ColumnTransformer/no pipeline.  Taking a pandas dataframe,</a:t>
            </a:r>
          </a:p>
        </p:txBody>
      </p:sp>
      <p:pic>
        <p:nvPicPr>
          <p:cNvPr id="4" name="Picture 3">
            <a:extLst>
              <a:ext uri="{FF2B5EF4-FFF2-40B4-BE49-F238E27FC236}">
                <a16:creationId xmlns:a16="http://schemas.microsoft.com/office/drawing/2014/main" id="{5D36DF76-99E7-F750-5A29-484A83B1C6EC}"/>
              </a:ext>
            </a:extLst>
          </p:cNvPr>
          <p:cNvPicPr>
            <a:picLocks noChangeAspect="1"/>
          </p:cNvPicPr>
          <p:nvPr/>
        </p:nvPicPr>
        <p:blipFill>
          <a:blip r:embed="rId3"/>
          <a:stretch>
            <a:fillRect/>
          </a:stretch>
        </p:blipFill>
        <p:spPr>
          <a:xfrm>
            <a:off x="386005" y="1215171"/>
            <a:ext cx="3055286" cy="1658260"/>
          </a:xfrm>
          <a:prstGeom prst="rect">
            <a:avLst/>
          </a:prstGeom>
        </p:spPr>
      </p:pic>
      <p:sp>
        <p:nvSpPr>
          <p:cNvPr id="5" name="TextBox 4">
            <a:extLst>
              <a:ext uri="{FF2B5EF4-FFF2-40B4-BE49-F238E27FC236}">
                <a16:creationId xmlns:a16="http://schemas.microsoft.com/office/drawing/2014/main" id="{C673AD53-BE0F-2F71-B810-BB9BD50813AA}"/>
              </a:ext>
            </a:extLst>
          </p:cNvPr>
          <p:cNvSpPr txBox="1"/>
          <p:nvPr/>
        </p:nvSpPr>
        <p:spPr>
          <a:xfrm>
            <a:off x="239761" y="3160379"/>
            <a:ext cx="9779310" cy="338554"/>
          </a:xfrm>
          <a:prstGeom prst="rect">
            <a:avLst/>
          </a:prstGeom>
          <a:noFill/>
        </p:spPr>
        <p:txBody>
          <a:bodyPr wrap="square" rtlCol="0">
            <a:spAutoFit/>
          </a:bodyPr>
          <a:lstStyle/>
          <a:p>
            <a:r>
              <a:rPr lang="en-US" sz="1600"/>
              <a:t>And applying a </a:t>
            </a:r>
            <a:r>
              <a:rPr lang="en-US" sz="1600" i="1"/>
              <a:t>mean</a:t>
            </a:r>
            <a:r>
              <a:rPr lang="en-US" sz="1600"/>
              <a:t> imputer on the numerical columns, and a </a:t>
            </a:r>
            <a:r>
              <a:rPr lang="en-US" sz="1600" i="1"/>
              <a:t>mode</a:t>
            </a:r>
            <a:r>
              <a:rPr lang="en-US" sz="1600"/>
              <a:t> imputer on the categorical columns,</a:t>
            </a:r>
          </a:p>
        </p:txBody>
      </p:sp>
      <p:pic>
        <p:nvPicPr>
          <p:cNvPr id="7" name="Picture 6">
            <a:extLst>
              <a:ext uri="{FF2B5EF4-FFF2-40B4-BE49-F238E27FC236}">
                <a16:creationId xmlns:a16="http://schemas.microsoft.com/office/drawing/2014/main" id="{2786AE0F-45DF-AC33-B6AB-02846B99BDF2}"/>
              </a:ext>
            </a:extLst>
          </p:cNvPr>
          <p:cNvPicPr>
            <a:picLocks noChangeAspect="1"/>
          </p:cNvPicPr>
          <p:nvPr/>
        </p:nvPicPr>
        <p:blipFill>
          <a:blip r:embed="rId4"/>
          <a:stretch>
            <a:fillRect/>
          </a:stretch>
        </p:blipFill>
        <p:spPr>
          <a:xfrm>
            <a:off x="328834" y="3639335"/>
            <a:ext cx="9365792" cy="1188823"/>
          </a:xfrm>
          <a:prstGeom prst="rect">
            <a:avLst/>
          </a:prstGeom>
        </p:spPr>
      </p:pic>
      <p:pic>
        <p:nvPicPr>
          <p:cNvPr id="8" name="Picture 7">
            <a:extLst>
              <a:ext uri="{FF2B5EF4-FFF2-40B4-BE49-F238E27FC236}">
                <a16:creationId xmlns:a16="http://schemas.microsoft.com/office/drawing/2014/main" id="{104EDEDC-33F1-7CE5-AAED-91C1EFA56E2E}"/>
              </a:ext>
            </a:extLst>
          </p:cNvPr>
          <p:cNvPicPr>
            <a:picLocks noChangeAspect="1"/>
          </p:cNvPicPr>
          <p:nvPr/>
        </p:nvPicPr>
        <p:blipFill>
          <a:blip r:embed="rId5"/>
          <a:stretch>
            <a:fillRect/>
          </a:stretch>
        </p:blipFill>
        <p:spPr>
          <a:xfrm>
            <a:off x="358330" y="5002817"/>
            <a:ext cx="3986927" cy="1706005"/>
          </a:xfrm>
          <a:prstGeom prst="rect">
            <a:avLst/>
          </a:prstGeom>
        </p:spPr>
      </p:pic>
      <p:sp>
        <p:nvSpPr>
          <p:cNvPr id="9" name="TextBox 8">
            <a:extLst>
              <a:ext uri="{FF2B5EF4-FFF2-40B4-BE49-F238E27FC236}">
                <a16:creationId xmlns:a16="http://schemas.microsoft.com/office/drawing/2014/main" id="{7F579915-2FB4-3EFD-C1CD-B65634BDC653}"/>
              </a:ext>
            </a:extLst>
          </p:cNvPr>
          <p:cNvSpPr txBox="1"/>
          <p:nvPr/>
        </p:nvSpPr>
        <p:spPr>
          <a:xfrm>
            <a:off x="5192036" y="5163321"/>
            <a:ext cx="2654709" cy="1384995"/>
          </a:xfrm>
          <a:prstGeom prst="rect">
            <a:avLst/>
          </a:prstGeom>
          <a:noFill/>
        </p:spPr>
        <p:txBody>
          <a:bodyPr wrap="square" rtlCol="0">
            <a:spAutoFit/>
          </a:bodyPr>
          <a:lstStyle/>
          <a:p>
            <a:r>
              <a:rPr lang="en-US" sz="1400"/>
              <a:t>don’t know why it rearranged the columns like that, putting categorical ones after the numerical ones.  Maybe it’s because of the way the contents of the transformer are ordered. </a:t>
            </a:r>
          </a:p>
        </p:txBody>
      </p:sp>
    </p:spTree>
    <p:extLst>
      <p:ext uri="{BB962C8B-B14F-4D97-AF65-F5344CB8AC3E}">
        <p14:creationId xmlns:p14="http://schemas.microsoft.com/office/powerpoint/2010/main" val="275602198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18F77-AAB0-CFF2-FF35-6820348FEF2E}"/>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B1253E9B-DF9F-99F8-11BE-94450272FC73}"/>
              </a:ext>
            </a:extLst>
          </p:cNvPr>
          <p:cNvSpPr/>
          <p:nvPr/>
        </p:nvSpPr>
        <p:spPr>
          <a:xfrm>
            <a:off x="4447190" y="171718"/>
            <a:ext cx="2351926" cy="461665"/>
          </a:xfrm>
          <a:prstGeom prst="rect">
            <a:avLst/>
          </a:prstGeom>
        </p:spPr>
        <p:txBody>
          <a:bodyPr wrap="none">
            <a:spAutoFit/>
          </a:bodyPr>
          <a:lstStyle/>
          <a:p>
            <a:r>
              <a:rPr lang="en-US" sz="2400" b="1" u="sng">
                <a:solidFill>
                  <a:srgbClr val="7030A0"/>
                </a:solidFill>
              </a:rPr>
              <a:t>sklearn: example</a:t>
            </a:r>
          </a:p>
        </p:txBody>
      </p:sp>
      <p:sp>
        <p:nvSpPr>
          <p:cNvPr id="11" name="TextBox 10">
            <a:extLst>
              <a:ext uri="{FF2B5EF4-FFF2-40B4-BE49-F238E27FC236}">
                <a16:creationId xmlns:a16="http://schemas.microsoft.com/office/drawing/2014/main" id="{98C50734-9838-7A5B-1AA1-B9ACE886FF68}"/>
              </a:ext>
            </a:extLst>
          </p:cNvPr>
          <p:cNvSpPr txBox="1"/>
          <p:nvPr/>
        </p:nvSpPr>
        <p:spPr>
          <a:xfrm>
            <a:off x="239761" y="802124"/>
            <a:ext cx="9599564" cy="338554"/>
          </a:xfrm>
          <a:prstGeom prst="rect">
            <a:avLst/>
          </a:prstGeom>
          <a:noFill/>
        </p:spPr>
        <p:txBody>
          <a:bodyPr wrap="square" rtlCol="0">
            <a:spAutoFit/>
          </a:bodyPr>
          <a:lstStyle/>
          <a:p>
            <a:r>
              <a:rPr lang="en-US" sz="1600"/>
              <a:t>Now we’ll do ColumnTransformer with a pipeline.  Taking a pandas dataframe,</a:t>
            </a:r>
          </a:p>
        </p:txBody>
      </p:sp>
      <p:pic>
        <p:nvPicPr>
          <p:cNvPr id="4" name="Picture 3">
            <a:extLst>
              <a:ext uri="{FF2B5EF4-FFF2-40B4-BE49-F238E27FC236}">
                <a16:creationId xmlns:a16="http://schemas.microsoft.com/office/drawing/2014/main" id="{F372893A-882D-0641-A18A-34B6BA5465E8}"/>
              </a:ext>
            </a:extLst>
          </p:cNvPr>
          <p:cNvPicPr>
            <a:picLocks noChangeAspect="1"/>
          </p:cNvPicPr>
          <p:nvPr/>
        </p:nvPicPr>
        <p:blipFill>
          <a:blip r:embed="rId3"/>
          <a:stretch>
            <a:fillRect/>
          </a:stretch>
        </p:blipFill>
        <p:spPr>
          <a:xfrm>
            <a:off x="386005" y="1262796"/>
            <a:ext cx="3055286" cy="1658260"/>
          </a:xfrm>
          <a:prstGeom prst="rect">
            <a:avLst/>
          </a:prstGeom>
        </p:spPr>
      </p:pic>
      <p:sp>
        <p:nvSpPr>
          <p:cNvPr id="5" name="TextBox 4">
            <a:extLst>
              <a:ext uri="{FF2B5EF4-FFF2-40B4-BE49-F238E27FC236}">
                <a16:creationId xmlns:a16="http://schemas.microsoft.com/office/drawing/2014/main" id="{521583A0-7EAB-25B4-5B12-65CD6A3859E0}"/>
              </a:ext>
            </a:extLst>
          </p:cNvPr>
          <p:cNvSpPr txBox="1"/>
          <p:nvPr/>
        </p:nvSpPr>
        <p:spPr>
          <a:xfrm>
            <a:off x="239761" y="2991477"/>
            <a:ext cx="9779310" cy="338554"/>
          </a:xfrm>
          <a:prstGeom prst="rect">
            <a:avLst/>
          </a:prstGeom>
          <a:noFill/>
        </p:spPr>
        <p:txBody>
          <a:bodyPr wrap="square" rtlCol="0">
            <a:spAutoFit/>
          </a:bodyPr>
          <a:lstStyle/>
          <a:p>
            <a:r>
              <a:rPr lang="en-US" sz="1600"/>
              <a:t>And here I’m creating a pipeline to impute and scale/onehotencode,</a:t>
            </a:r>
          </a:p>
        </p:txBody>
      </p:sp>
      <p:pic>
        <p:nvPicPr>
          <p:cNvPr id="2" name="Picture 1">
            <a:extLst>
              <a:ext uri="{FF2B5EF4-FFF2-40B4-BE49-F238E27FC236}">
                <a16:creationId xmlns:a16="http://schemas.microsoft.com/office/drawing/2014/main" id="{4D28FE03-1B64-233E-1CD2-5ED1D6DBDDCF}"/>
              </a:ext>
            </a:extLst>
          </p:cNvPr>
          <p:cNvPicPr>
            <a:picLocks noChangeAspect="1"/>
          </p:cNvPicPr>
          <p:nvPr/>
        </p:nvPicPr>
        <p:blipFill>
          <a:blip r:embed="rId4"/>
          <a:stretch>
            <a:fillRect/>
          </a:stretch>
        </p:blipFill>
        <p:spPr>
          <a:xfrm>
            <a:off x="299818" y="3429000"/>
            <a:ext cx="8664691" cy="1638442"/>
          </a:xfrm>
          <a:prstGeom prst="rect">
            <a:avLst/>
          </a:prstGeom>
        </p:spPr>
      </p:pic>
      <p:pic>
        <p:nvPicPr>
          <p:cNvPr id="10" name="Picture 9">
            <a:extLst>
              <a:ext uri="{FF2B5EF4-FFF2-40B4-BE49-F238E27FC236}">
                <a16:creationId xmlns:a16="http://schemas.microsoft.com/office/drawing/2014/main" id="{D60A06D9-DF7E-7F7B-FB71-7D8D7ACC16B0}"/>
              </a:ext>
            </a:extLst>
          </p:cNvPr>
          <p:cNvPicPr>
            <a:picLocks noChangeAspect="1"/>
          </p:cNvPicPr>
          <p:nvPr/>
        </p:nvPicPr>
        <p:blipFill>
          <a:blip r:embed="rId5"/>
          <a:stretch>
            <a:fillRect/>
          </a:stretch>
        </p:blipFill>
        <p:spPr>
          <a:xfrm>
            <a:off x="239761" y="5214737"/>
            <a:ext cx="3414056" cy="1508891"/>
          </a:xfrm>
          <a:prstGeom prst="rect">
            <a:avLst/>
          </a:prstGeom>
        </p:spPr>
      </p:pic>
      <p:sp>
        <p:nvSpPr>
          <p:cNvPr id="12" name="TextBox 11">
            <a:extLst>
              <a:ext uri="{FF2B5EF4-FFF2-40B4-BE49-F238E27FC236}">
                <a16:creationId xmlns:a16="http://schemas.microsoft.com/office/drawing/2014/main" id="{BB597D51-B188-4E42-5516-B9801227A9A4}"/>
              </a:ext>
            </a:extLst>
          </p:cNvPr>
          <p:cNvSpPr txBox="1"/>
          <p:nvPr/>
        </p:nvSpPr>
        <p:spPr>
          <a:xfrm>
            <a:off x="4144407" y="5553683"/>
            <a:ext cx="2654709" cy="523220"/>
          </a:xfrm>
          <a:prstGeom prst="rect">
            <a:avLst/>
          </a:prstGeom>
          <a:noFill/>
        </p:spPr>
        <p:txBody>
          <a:bodyPr wrap="square" rtlCol="0">
            <a:spAutoFit/>
          </a:bodyPr>
          <a:lstStyle/>
          <a:p>
            <a:r>
              <a:rPr lang="en-US" sz="1400"/>
              <a:t>X is superbig, as it’s onehotencoded on two columns.  </a:t>
            </a:r>
          </a:p>
        </p:txBody>
      </p:sp>
    </p:spTree>
    <p:extLst>
      <p:ext uri="{BB962C8B-B14F-4D97-AF65-F5344CB8AC3E}">
        <p14:creationId xmlns:p14="http://schemas.microsoft.com/office/powerpoint/2010/main" val="329582168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2804C-3300-BD2A-87F9-15946475DF0B}"/>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8086DC3E-CEE5-9983-739C-18609582A129}"/>
              </a:ext>
            </a:extLst>
          </p:cNvPr>
          <p:cNvPicPr>
            <a:picLocks noChangeAspect="1"/>
          </p:cNvPicPr>
          <p:nvPr/>
        </p:nvPicPr>
        <p:blipFill>
          <a:blip r:embed="rId3"/>
          <a:stretch>
            <a:fillRect/>
          </a:stretch>
        </p:blipFill>
        <p:spPr>
          <a:xfrm>
            <a:off x="533400" y="2418360"/>
            <a:ext cx="5972724" cy="2198194"/>
          </a:xfrm>
          <a:prstGeom prst="rect">
            <a:avLst/>
          </a:prstGeom>
        </p:spPr>
      </p:pic>
      <p:sp>
        <p:nvSpPr>
          <p:cNvPr id="3" name="Rectangle 2">
            <a:extLst>
              <a:ext uri="{FF2B5EF4-FFF2-40B4-BE49-F238E27FC236}">
                <a16:creationId xmlns:a16="http://schemas.microsoft.com/office/drawing/2014/main" id="{4E96BEDD-6EA5-DD63-4C18-2AF743CFF7A9}"/>
              </a:ext>
            </a:extLst>
          </p:cNvPr>
          <p:cNvSpPr/>
          <p:nvPr/>
        </p:nvSpPr>
        <p:spPr>
          <a:xfrm>
            <a:off x="3425950" y="217222"/>
            <a:ext cx="4146456" cy="461665"/>
          </a:xfrm>
          <a:prstGeom prst="rect">
            <a:avLst/>
          </a:prstGeom>
        </p:spPr>
        <p:txBody>
          <a:bodyPr wrap="none">
            <a:spAutoFit/>
          </a:bodyPr>
          <a:lstStyle/>
          <a:p>
            <a:r>
              <a:rPr lang="en-US" sz="2400" b="1" u="sng">
                <a:solidFill>
                  <a:srgbClr val="7030A0"/>
                </a:solidFill>
              </a:rPr>
              <a:t>sklearn: preprocessing pipeline</a:t>
            </a:r>
          </a:p>
        </p:txBody>
      </p:sp>
      <p:sp>
        <p:nvSpPr>
          <p:cNvPr id="11" name="TextBox 10">
            <a:extLst>
              <a:ext uri="{FF2B5EF4-FFF2-40B4-BE49-F238E27FC236}">
                <a16:creationId xmlns:a16="http://schemas.microsoft.com/office/drawing/2014/main" id="{D47D0384-9D3B-21C2-2474-812E53243AC9}"/>
              </a:ext>
            </a:extLst>
          </p:cNvPr>
          <p:cNvSpPr txBox="1"/>
          <p:nvPr/>
        </p:nvSpPr>
        <p:spPr>
          <a:xfrm>
            <a:off x="411735" y="1065871"/>
            <a:ext cx="5684266" cy="830997"/>
          </a:xfrm>
          <a:prstGeom prst="rect">
            <a:avLst/>
          </a:prstGeom>
          <a:noFill/>
        </p:spPr>
        <p:txBody>
          <a:bodyPr wrap="square" rtlCol="0">
            <a:spAutoFit/>
          </a:bodyPr>
          <a:lstStyle/>
          <a:p>
            <a:r>
              <a:rPr lang="en-US" sz="1600"/>
              <a:t>Now we’ll look at DataFrameMapper w/o pipeline.  Here’s doing mean and mode imputing on a grades dataframe.  But note I’m leaving the Average column alone.</a:t>
            </a:r>
          </a:p>
        </p:txBody>
      </p:sp>
      <p:pic>
        <p:nvPicPr>
          <p:cNvPr id="5" name="Picture 4">
            <a:extLst>
              <a:ext uri="{FF2B5EF4-FFF2-40B4-BE49-F238E27FC236}">
                <a16:creationId xmlns:a16="http://schemas.microsoft.com/office/drawing/2014/main" id="{14DCD5D3-86F3-3F0F-2609-AECF04F4A685}"/>
              </a:ext>
            </a:extLst>
          </p:cNvPr>
          <p:cNvPicPr>
            <a:picLocks noChangeAspect="1"/>
          </p:cNvPicPr>
          <p:nvPr/>
        </p:nvPicPr>
        <p:blipFill>
          <a:blip r:embed="rId4"/>
          <a:stretch>
            <a:fillRect/>
          </a:stretch>
        </p:blipFill>
        <p:spPr>
          <a:xfrm>
            <a:off x="7572405" y="909731"/>
            <a:ext cx="3496083" cy="1959263"/>
          </a:xfrm>
          <a:prstGeom prst="rect">
            <a:avLst/>
          </a:prstGeom>
        </p:spPr>
      </p:pic>
      <p:pic>
        <p:nvPicPr>
          <p:cNvPr id="7" name="Picture 6">
            <a:extLst>
              <a:ext uri="{FF2B5EF4-FFF2-40B4-BE49-F238E27FC236}">
                <a16:creationId xmlns:a16="http://schemas.microsoft.com/office/drawing/2014/main" id="{343D0B70-5214-3AD7-503F-262B1C3C13D4}"/>
              </a:ext>
            </a:extLst>
          </p:cNvPr>
          <p:cNvPicPr>
            <a:picLocks noChangeAspect="1"/>
          </p:cNvPicPr>
          <p:nvPr/>
        </p:nvPicPr>
        <p:blipFill>
          <a:blip r:embed="rId5"/>
          <a:stretch>
            <a:fillRect/>
          </a:stretch>
        </p:blipFill>
        <p:spPr>
          <a:xfrm>
            <a:off x="7524342" y="4658655"/>
            <a:ext cx="3496083" cy="1848028"/>
          </a:xfrm>
          <a:prstGeom prst="rect">
            <a:avLst/>
          </a:prstGeom>
        </p:spPr>
      </p:pic>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0BF2539C-9D50-C9B8-B5BC-8C4EE8891728}"/>
                  </a:ext>
                </a:extLst>
              </p14:cNvPr>
              <p14:cNvContentPartPr/>
              <p14:nvPr/>
            </p14:nvContentPartPr>
            <p14:xfrm>
              <a:off x="5334990" y="1809525"/>
              <a:ext cx="1675440" cy="855720"/>
            </p14:xfrm>
          </p:contentPart>
        </mc:Choice>
        <mc:Fallback xmlns="">
          <p:pic>
            <p:nvPicPr>
              <p:cNvPr id="8" name="Ink 7">
                <a:extLst>
                  <a:ext uri="{FF2B5EF4-FFF2-40B4-BE49-F238E27FC236}">
                    <a16:creationId xmlns:a16="http://schemas.microsoft.com/office/drawing/2014/main" id="{0BF2539C-9D50-C9B8-B5BC-8C4EE8891728}"/>
                  </a:ext>
                </a:extLst>
              </p:cNvPr>
              <p:cNvPicPr/>
              <p:nvPr/>
            </p:nvPicPr>
            <p:blipFill>
              <a:blip r:embed="rId7"/>
              <a:stretch>
                <a:fillRect/>
              </a:stretch>
            </p:blipFill>
            <p:spPr>
              <a:xfrm>
                <a:off x="5328870" y="1803405"/>
                <a:ext cx="1687680" cy="867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Ink 8">
                <a:extLst>
                  <a:ext uri="{FF2B5EF4-FFF2-40B4-BE49-F238E27FC236}">
                    <a16:creationId xmlns:a16="http://schemas.microsoft.com/office/drawing/2014/main" id="{6607D262-9B4B-C6F3-DECA-686D36426FCF}"/>
                  </a:ext>
                </a:extLst>
              </p14:cNvPr>
              <p14:cNvContentPartPr/>
              <p14:nvPr/>
            </p14:nvContentPartPr>
            <p14:xfrm>
              <a:off x="4952670" y="4791045"/>
              <a:ext cx="2162160" cy="1124640"/>
            </p14:xfrm>
          </p:contentPart>
        </mc:Choice>
        <mc:Fallback xmlns="">
          <p:pic>
            <p:nvPicPr>
              <p:cNvPr id="9" name="Ink 8">
                <a:extLst>
                  <a:ext uri="{FF2B5EF4-FFF2-40B4-BE49-F238E27FC236}">
                    <a16:creationId xmlns:a16="http://schemas.microsoft.com/office/drawing/2014/main" id="{6607D262-9B4B-C6F3-DECA-686D36426FCF}"/>
                  </a:ext>
                </a:extLst>
              </p:cNvPr>
              <p:cNvPicPr/>
              <p:nvPr/>
            </p:nvPicPr>
            <p:blipFill>
              <a:blip r:embed="rId9"/>
              <a:stretch>
                <a:fillRect/>
              </a:stretch>
            </p:blipFill>
            <p:spPr>
              <a:xfrm>
                <a:off x="4946550" y="4784925"/>
                <a:ext cx="2174400" cy="1136880"/>
              </a:xfrm>
              <a:prstGeom prst="rect">
                <a:avLst/>
              </a:prstGeom>
            </p:spPr>
          </p:pic>
        </mc:Fallback>
      </mc:AlternateContent>
    </p:spTree>
    <p:extLst>
      <p:ext uri="{BB962C8B-B14F-4D97-AF65-F5344CB8AC3E}">
        <p14:creationId xmlns:p14="http://schemas.microsoft.com/office/powerpoint/2010/main" val="382609462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263CC-8D5B-2AEA-888D-206C24774156}"/>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F9C5C1C6-BA03-324A-C495-E6F990A2176B}"/>
              </a:ext>
            </a:extLst>
          </p:cNvPr>
          <p:cNvPicPr>
            <a:picLocks noChangeAspect="1"/>
          </p:cNvPicPr>
          <p:nvPr/>
        </p:nvPicPr>
        <p:blipFill>
          <a:blip r:embed="rId3"/>
          <a:stretch>
            <a:fillRect/>
          </a:stretch>
        </p:blipFill>
        <p:spPr>
          <a:xfrm>
            <a:off x="411735" y="2475572"/>
            <a:ext cx="6415726" cy="2183083"/>
          </a:xfrm>
          <a:prstGeom prst="rect">
            <a:avLst/>
          </a:prstGeom>
        </p:spPr>
      </p:pic>
      <p:sp>
        <p:nvSpPr>
          <p:cNvPr id="3" name="Rectangle 2">
            <a:extLst>
              <a:ext uri="{FF2B5EF4-FFF2-40B4-BE49-F238E27FC236}">
                <a16:creationId xmlns:a16="http://schemas.microsoft.com/office/drawing/2014/main" id="{C6F695C3-104B-2DFE-A804-665B1F2900FD}"/>
              </a:ext>
            </a:extLst>
          </p:cNvPr>
          <p:cNvSpPr/>
          <p:nvPr/>
        </p:nvSpPr>
        <p:spPr>
          <a:xfrm>
            <a:off x="3425950" y="217222"/>
            <a:ext cx="4146456" cy="461665"/>
          </a:xfrm>
          <a:prstGeom prst="rect">
            <a:avLst/>
          </a:prstGeom>
        </p:spPr>
        <p:txBody>
          <a:bodyPr wrap="none">
            <a:spAutoFit/>
          </a:bodyPr>
          <a:lstStyle/>
          <a:p>
            <a:r>
              <a:rPr lang="en-US" sz="2400" b="1" u="sng">
                <a:solidFill>
                  <a:srgbClr val="7030A0"/>
                </a:solidFill>
              </a:rPr>
              <a:t>sklearn: preprocessing pipeline</a:t>
            </a:r>
          </a:p>
        </p:txBody>
      </p:sp>
      <p:sp>
        <p:nvSpPr>
          <p:cNvPr id="11" name="TextBox 10">
            <a:extLst>
              <a:ext uri="{FF2B5EF4-FFF2-40B4-BE49-F238E27FC236}">
                <a16:creationId xmlns:a16="http://schemas.microsoft.com/office/drawing/2014/main" id="{1758F3D5-AC35-31AA-BB14-596B0F1A768A}"/>
              </a:ext>
            </a:extLst>
          </p:cNvPr>
          <p:cNvSpPr txBox="1"/>
          <p:nvPr/>
        </p:nvSpPr>
        <p:spPr>
          <a:xfrm>
            <a:off x="411735" y="1065871"/>
            <a:ext cx="3922140" cy="584775"/>
          </a:xfrm>
          <a:prstGeom prst="rect">
            <a:avLst/>
          </a:prstGeom>
          <a:noFill/>
        </p:spPr>
        <p:txBody>
          <a:bodyPr wrap="square" rtlCol="0">
            <a:spAutoFit/>
          </a:bodyPr>
          <a:lstStyle/>
          <a:p>
            <a:r>
              <a:rPr lang="en-US" sz="1600"/>
              <a:t>And now we’ll do DataFrameMapper + pipeline.  We’re doing an imputer and scaler,</a:t>
            </a:r>
          </a:p>
        </p:txBody>
      </p:sp>
      <p:pic>
        <p:nvPicPr>
          <p:cNvPr id="5" name="Picture 4">
            <a:extLst>
              <a:ext uri="{FF2B5EF4-FFF2-40B4-BE49-F238E27FC236}">
                <a16:creationId xmlns:a16="http://schemas.microsoft.com/office/drawing/2014/main" id="{FD32D054-0AD9-7D67-78BB-8976F9DB071E}"/>
              </a:ext>
            </a:extLst>
          </p:cNvPr>
          <p:cNvPicPr>
            <a:picLocks noChangeAspect="1"/>
          </p:cNvPicPr>
          <p:nvPr/>
        </p:nvPicPr>
        <p:blipFill>
          <a:blip r:embed="rId4"/>
          <a:stretch>
            <a:fillRect/>
          </a:stretch>
        </p:blipFill>
        <p:spPr>
          <a:xfrm>
            <a:off x="7572405" y="909731"/>
            <a:ext cx="3496083" cy="1959263"/>
          </a:xfrm>
          <a:prstGeom prst="rect">
            <a:avLst/>
          </a:prstGeom>
        </p:spPr>
      </p:pic>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7FD175DC-A010-B0A4-D1A7-6136A718D5AD}"/>
                  </a:ext>
                </a:extLst>
              </p14:cNvPr>
              <p14:cNvContentPartPr/>
              <p14:nvPr/>
            </p14:nvContentPartPr>
            <p14:xfrm>
              <a:off x="5334990" y="1809525"/>
              <a:ext cx="1675440" cy="855720"/>
            </p14:xfrm>
          </p:contentPart>
        </mc:Choice>
        <mc:Fallback xmlns="">
          <p:pic>
            <p:nvPicPr>
              <p:cNvPr id="8" name="Ink 7">
                <a:extLst>
                  <a:ext uri="{FF2B5EF4-FFF2-40B4-BE49-F238E27FC236}">
                    <a16:creationId xmlns:a16="http://schemas.microsoft.com/office/drawing/2014/main" id="{7FD175DC-A010-B0A4-D1A7-6136A718D5AD}"/>
                  </a:ext>
                </a:extLst>
              </p:cNvPr>
              <p:cNvPicPr/>
              <p:nvPr/>
            </p:nvPicPr>
            <p:blipFill>
              <a:blip r:embed="rId6"/>
              <a:stretch>
                <a:fillRect/>
              </a:stretch>
            </p:blipFill>
            <p:spPr>
              <a:xfrm>
                <a:off x="5328870" y="1803405"/>
                <a:ext cx="1687680" cy="8679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Ink 8">
                <a:extLst>
                  <a:ext uri="{FF2B5EF4-FFF2-40B4-BE49-F238E27FC236}">
                    <a16:creationId xmlns:a16="http://schemas.microsoft.com/office/drawing/2014/main" id="{77507702-E6FD-0C96-475B-6C8A43BAE59C}"/>
                  </a:ext>
                </a:extLst>
              </p14:cNvPr>
              <p14:cNvContentPartPr/>
              <p14:nvPr/>
            </p14:nvContentPartPr>
            <p14:xfrm>
              <a:off x="5213927" y="4096335"/>
              <a:ext cx="2162160" cy="1124640"/>
            </p14:xfrm>
          </p:contentPart>
        </mc:Choice>
        <mc:Fallback xmlns="">
          <p:pic>
            <p:nvPicPr>
              <p:cNvPr id="9" name="Ink 8">
                <a:extLst>
                  <a:ext uri="{FF2B5EF4-FFF2-40B4-BE49-F238E27FC236}">
                    <a16:creationId xmlns:a16="http://schemas.microsoft.com/office/drawing/2014/main" id="{77507702-E6FD-0C96-475B-6C8A43BAE59C}"/>
                  </a:ext>
                </a:extLst>
              </p:cNvPr>
              <p:cNvPicPr/>
              <p:nvPr/>
            </p:nvPicPr>
            <p:blipFill>
              <a:blip r:embed="rId8"/>
              <a:stretch>
                <a:fillRect/>
              </a:stretch>
            </p:blipFill>
            <p:spPr>
              <a:xfrm>
                <a:off x="5207806" y="4090215"/>
                <a:ext cx="2174402" cy="1136880"/>
              </a:xfrm>
              <a:prstGeom prst="rect">
                <a:avLst/>
              </a:prstGeom>
            </p:spPr>
          </p:pic>
        </mc:Fallback>
      </mc:AlternateContent>
      <p:pic>
        <p:nvPicPr>
          <p:cNvPr id="6" name="Picture 5">
            <a:extLst>
              <a:ext uri="{FF2B5EF4-FFF2-40B4-BE49-F238E27FC236}">
                <a16:creationId xmlns:a16="http://schemas.microsoft.com/office/drawing/2014/main" id="{F1E8F921-E67C-8648-A0B3-F0FF4CA47305}"/>
              </a:ext>
            </a:extLst>
          </p:cNvPr>
          <p:cNvPicPr>
            <a:picLocks noChangeAspect="1"/>
          </p:cNvPicPr>
          <p:nvPr/>
        </p:nvPicPr>
        <p:blipFill>
          <a:blip r:embed="rId9"/>
          <a:stretch>
            <a:fillRect/>
          </a:stretch>
        </p:blipFill>
        <p:spPr>
          <a:xfrm>
            <a:off x="7572405" y="4510819"/>
            <a:ext cx="3893581" cy="1685091"/>
          </a:xfrm>
          <a:prstGeom prst="rect">
            <a:avLst/>
          </a:prstGeom>
        </p:spPr>
      </p:pic>
    </p:spTree>
    <p:extLst>
      <p:ext uri="{BB962C8B-B14F-4D97-AF65-F5344CB8AC3E}">
        <p14:creationId xmlns:p14="http://schemas.microsoft.com/office/powerpoint/2010/main" val="54353152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A2E27-78AB-3CB7-D523-DC6BCEBCB6DD}"/>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B269C1BB-4B0B-BC65-FE94-A81D9AE34065}"/>
              </a:ext>
            </a:extLst>
          </p:cNvPr>
          <p:cNvPicPr>
            <a:picLocks noChangeAspect="1"/>
          </p:cNvPicPr>
          <p:nvPr/>
        </p:nvPicPr>
        <p:blipFill>
          <a:blip r:embed="rId3"/>
          <a:stretch>
            <a:fillRect/>
          </a:stretch>
        </p:blipFill>
        <p:spPr>
          <a:xfrm>
            <a:off x="437508" y="1628314"/>
            <a:ext cx="7059642" cy="2481359"/>
          </a:xfrm>
          <a:prstGeom prst="rect">
            <a:avLst/>
          </a:prstGeom>
        </p:spPr>
      </p:pic>
      <p:sp>
        <p:nvSpPr>
          <p:cNvPr id="3" name="Rectangle 2">
            <a:extLst>
              <a:ext uri="{FF2B5EF4-FFF2-40B4-BE49-F238E27FC236}">
                <a16:creationId xmlns:a16="http://schemas.microsoft.com/office/drawing/2014/main" id="{D26B1595-D976-A09E-2B37-409093B37E6C}"/>
              </a:ext>
            </a:extLst>
          </p:cNvPr>
          <p:cNvSpPr/>
          <p:nvPr/>
        </p:nvSpPr>
        <p:spPr>
          <a:xfrm>
            <a:off x="3425950" y="217222"/>
            <a:ext cx="4146456" cy="461665"/>
          </a:xfrm>
          <a:prstGeom prst="rect">
            <a:avLst/>
          </a:prstGeom>
        </p:spPr>
        <p:txBody>
          <a:bodyPr wrap="none">
            <a:spAutoFit/>
          </a:bodyPr>
          <a:lstStyle/>
          <a:p>
            <a:r>
              <a:rPr lang="en-US" sz="2400" b="1" u="sng">
                <a:solidFill>
                  <a:srgbClr val="7030A0"/>
                </a:solidFill>
              </a:rPr>
              <a:t>sklearn: preprocessing pipeline</a:t>
            </a:r>
          </a:p>
        </p:txBody>
      </p:sp>
      <p:sp>
        <p:nvSpPr>
          <p:cNvPr id="11" name="TextBox 10">
            <a:extLst>
              <a:ext uri="{FF2B5EF4-FFF2-40B4-BE49-F238E27FC236}">
                <a16:creationId xmlns:a16="http://schemas.microsoft.com/office/drawing/2014/main" id="{AFCC0DC1-94A6-263F-FAAF-D5863769CCF4}"/>
              </a:ext>
            </a:extLst>
          </p:cNvPr>
          <p:cNvSpPr txBox="1"/>
          <p:nvPr/>
        </p:nvSpPr>
        <p:spPr>
          <a:xfrm>
            <a:off x="391245" y="955732"/>
            <a:ext cx="6191040" cy="584775"/>
          </a:xfrm>
          <a:prstGeom prst="rect">
            <a:avLst/>
          </a:prstGeom>
          <a:noFill/>
        </p:spPr>
        <p:txBody>
          <a:bodyPr wrap="square" rtlCol="0">
            <a:spAutoFit/>
          </a:bodyPr>
          <a:lstStyle/>
          <a:p>
            <a:r>
              <a:rPr lang="en-US" sz="1600"/>
              <a:t>And now going to do all of that with the FeatureUnion guy.  Well one difference is that I’m leaving “Average” column alone now.  </a:t>
            </a:r>
          </a:p>
        </p:txBody>
      </p:sp>
      <p:pic>
        <p:nvPicPr>
          <p:cNvPr id="5" name="Picture 4">
            <a:extLst>
              <a:ext uri="{FF2B5EF4-FFF2-40B4-BE49-F238E27FC236}">
                <a16:creationId xmlns:a16="http://schemas.microsoft.com/office/drawing/2014/main" id="{AD7DED2B-600A-3599-C907-4BBB18377664}"/>
              </a:ext>
            </a:extLst>
          </p:cNvPr>
          <p:cNvPicPr>
            <a:picLocks noChangeAspect="1"/>
          </p:cNvPicPr>
          <p:nvPr/>
        </p:nvPicPr>
        <p:blipFill>
          <a:blip r:embed="rId4"/>
          <a:stretch>
            <a:fillRect/>
          </a:stretch>
        </p:blipFill>
        <p:spPr>
          <a:xfrm>
            <a:off x="7829580" y="909730"/>
            <a:ext cx="3496083" cy="1959263"/>
          </a:xfrm>
          <a:prstGeom prst="rect">
            <a:avLst/>
          </a:prstGeom>
        </p:spPr>
      </p:pic>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C20D7B54-8E68-61EF-EA1E-DE7FBC246D88}"/>
                  </a:ext>
                </a:extLst>
              </p14:cNvPr>
              <p14:cNvContentPartPr/>
              <p14:nvPr/>
            </p14:nvContentPartPr>
            <p14:xfrm>
              <a:off x="5334989" y="1809525"/>
              <a:ext cx="2285239" cy="855720"/>
            </p14:xfrm>
          </p:contentPart>
        </mc:Choice>
        <mc:Fallback xmlns="">
          <p:pic>
            <p:nvPicPr>
              <p:cNvPr id="8" name="Ink 7">
                <a:extLst>
                  <a:ext uri="{FF2B5EF4-FFF2-40B4-BE49-F238E27FC236}">
                    <a16:creationId xmlns:a16="http://schemas.microsoft.com/office/drawing/2014/main" id="{C20D7B54-8E68-61EF-EA1E-DE7FBC246D88}"/>
                  </a:ext>
                </a:extLst>
              </p:cNvPr>
              <p:cNvPicPr/>
              <p:nvPr/>
            </p:nvPicPr>
            <p:blipFill>
              <a:blip r:embed="rId6"/>
              <a:stretch>
                <a:fillRect/>
              </a:stretch>
            </p:blipFill>
            <p:spPr>
              <a:xfrm>
                <a:off x="5328869" y="1803405"/>
                <a:ext cx="2297479" cy="8679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Ink 8">
                <a:extLst>
                  <a:ext uri="{FF2B5EF4-FFF2-40B4-BE49-F238E27FC236}">
                    <a16:creationId xmlns:a16="http://schemas.microsoft.com/office/drawing/2014/main" id="{FBABE497-F89A-DD08-6446-51BA797E9742}"/>
                  </a:ext>
                </a:extLst>
              </p14:cNvPr>
              <p14:cNvContentPartPr/>
              <p14:nvPr/>
            </p14:nvContentPartPr>
            <p14:xfrm>
              <a:off x="5334990" y="4192853"/>
              <a:ext cx="2494590" cy="1124640"/>
            </p14:xfrm>
          </p:contentPart>
        </mc:Choice>
        <mc:Fallback xmlns="">
          <p:pic>
            <p:nvPicPr>
              <p:cNvPr id="9" name="Ink 8">
                <a:extLst>
                  <a:ext uri="{FF2B5EF4-FFF2-40B4-BE49-F238E27FC236}">
                    <a16:creationId xmlns:a16="http://schemas.microsoft.com/office/drawing/2014/main" id="{FBABE497-F89A-DD08-6446-51BA797E9742}"/>
                  </a:ext>
                </a:extLst>
              </p:cNvPr>
              <p:cNvPicPr/>
              <p:nvPr/>
            </p:nvPicPr>
            <p:blipFill>
              <a:blip r:embed="rId8"/>
              <a:stretch>
                <a:fillRect/>
              </a:stretch>
            </p:blipFill>
            <p:spPr>
              <a:xfrm>
                <a:off x="5328869" y="4186733"/>
                <a:ext cx="2506833" cy="11368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Ink 9">
                <a:extLst>
                  <a:ext uri="{FF2B5EF4-FFF2-40B4-BE49-F238E27FC236}">
                    <a16:creationId xmlns:a16="http://schemas.microsoft.com/office/drawing/2014/main" id="{F20FA6CF-E017-3FEC-CA53-E57975943E98}"/>
                  </a:ext>
                </a:extLst>
              </p14:cNvPr>
              <p14:cNvContentPartPr/>
              <p14:nvPr/>
            </p14:nvContentPartPr>
            <p14:xfrm>
              <a:off x="198870" y="3476325"/>
              <a:ext cx="792720" cy="1638720"/>
            </p14:xfrm>
          </p:contentPart>
        </mc:Choice>
        <mc:Fallback xmlns="">
          <p:pic>
            <p:nvPicPr>
              <p:cNvPr id="10" name="Ink 9">
                <a:extLst>
                  <a:ext uri="{FF2B5EF4-FFF2-40B4-BE49-F238E27FC236}">
                    <a16:creationId xmlns:a16="http://schemas.microsoft.com/office/drawing/2014/main" id="{F20FA6CF-E017-3FEC-CA53-E57975943E98}"/>
                  </a:ext>
                </a:extLst>
              </p:cNvPr>
              <p:cNvPicPr/>
              <p:nvPr/>
            </p:nvPicPr>
            <p:blipFill>
              <a:blip r:embed="rId10"/>
              <a:stretch>
                <a:fillRect/>
              </a:stretch>
            </p:blipFill>
            <p:spPr>
              <a:xfrm>
                <a:off x="192750" y="3470205"/>
                <a:ext cx="804960" cy="1650960"/>
              </a:xfrm>
              <a:prstGeom prst="rect">
                <a:avLst/>
              </a:prstGeom>
            </p:spPr>
          </p:pic>
        </mc:Fallback>
      </mc:AlternateContent>
      <p:sp>
        <p:nvSpPr>
          <p:cNvPr id="12" name="TextBox 11">
            <a:extLst>
              <a:ext uri="{FF2B5EF4-FFF2-40B4-BE49-F238E27FC236}">
                <a16:creationId xmlns:a16="http://schemas.microsoft.com/office/drawing/2014/main" id="{FF50BFE4-535C-0493-DB97-99D3E801DEE0}"/>
              </a:ext>
            </a:extLst>
          </p:cNvPr>
          <p:cNvSpPr txBox="1"/>
          <p:nvPr/>
        </p:nvSpPr>
        <p:spPr>
          <a:xfrm>
            <a:off x="1190624" y="4867275"/>
            <a:ext cx="2581275" cy="1169551"/>
          </a:xfrm>
          <a:prstGeom prst="rect">
            <a:avLst/>
          </a:prstGeom>
          <a:noFill/>
        </p:spPr>
        <p:txBody>
          <a:bodyPr wrap="square" rtlCol="0">
            <a:spAutoFit/>
          </a:bodyPr>
          <a:lstStyle/>
          <a:p>
            <a:r>
              <a:rPr lang="en-US" sz="1400"/>
              <a:t>we can use list compression to set the features in the DataFrameWrappers because we’re treating all of the columns in the wrapper the same.</a:t>
            </a:r>
          </a:p>
        </p:txBody>
      </p:sp>
      <mc:AlternateContent xmlns:mc="http://schemas.openxmlformats.org/markup-compatibility/2006" xmlns:p14="http://schemas.microsoft.com/office/powerpoint/2010/main">
        <mc:Choice Requires="p14">
          <p:contentPart p14:bwMode="auto" r:id="rId11">
            <p14:nvContentPartPr>
              <p14:cNvPr id="13" name="Ink 12">
                <a:extLst>
                  <a:ext uri="{FF2B5EF4-FFF2-40B4-BE49-F238E27FC236}">
                    <a16:creationId xmlns:a16="http://schemas.microsoft.com/office/drawing/2014/main" id="{ED772E66-A52D-C6CE-1FDF-7EF7ADDDD377}"/>
                  </a:ext>
                </a:extLst>
              </p14:cNvPr>
              <p14:cNvContentPartPr/>
              <p14:nvPr/>
            </p14:nvContentPartPr>
            <p14:xfrm>
              <a:off x="169350" y="2562285"/>
              <a:ext cx="145080" cy="914760"/>
            </p14:xfrm>
          </p:contentPart>
        </mc:Choice>
        <mc:Fallback xmlns="">
          <p:pic>
            <p:nvPicPr>
              <p:cNvPr id="13" name="Ink 12">
                <a:extLst>
                  <a:ext uri="{FF2B5EF4-FFF2-40B4-BE49-F238E27FC236}">
                    <a16:creationId xmlns:a16="http://schemas.microsoft.com/office/drawing/2014/main" id="{ED772E66-A52D-C6CE-1FDF-7EF7ADDDD377}"/>
                  </a:ext>
                </a:extLst>
              </p:cNvPr>
              <p:cNvPicPr/>
              <p:nvPr/>
            </p:nvPicPr>
            <p:blipFill>
              <a:blip r:embed="rId12"/>
              <a:stretch>
                <a:fillRect/>
              </a:stretch>
            </p:blipFill>
            <p:spPr>
              <a:xfrm>
                <a:off x="163230" y="2556165"/>
                <a:ext cx="157320" cy="927000"/>
              </a:xfrm>
              <a:prstGeom prst="rect">
                <a:avLst/>
              </a:prstGeom>
            </p:spPr>
          </p:pic>
        </mc:Fallback>
      </mc:AlternateContent>
      <p:pic>
        <p:nvPicPr>
          <p:cNvPr id="15" name="Picture 14">
            <a:extLst>
              <a:ext uri="{FF2B5EF4-FFF2-40B4-BE49-F238E27FC236}">
                <a16:creationId xmlns:a16="http://schemas.microsoft.com/office/drawing/2014/main" id="{43157658-57F1-10A5-3F8C-629ACE6F4C4B}"/>
              </a:ext>
            </a:extLst>
          </p:cNvPr>
          <p:cNvPicPr>
            <a:picLocks noChangeAspect="1"/>
          </p:cNvPicPr>
          <p:nvPr/>
        </p:nvPicPr>
        <p:blipFill>
          <a:blip r:embed="rId13"/>
          <a:stretch>
            <a:fillRect/>
          </a:stretch>
        </p:blipFill>
        <p:spPr>
          <a:xfrm>
            <a:off x="7896483" y="3936218"/>
            <a:ext cx="3603326" cy="2762550"/>
          </a:xfrm>
          <a:prstGeom prst="rect">
            <a:avLst/>
          </a:prstGeom>
        </p:spPr>
      </p:pic>
    </p:spTree>
    <p:extLst>
      <p:ext uri="{BB962C8B-B14F-4D97-AF65-F5344CB8AC3E}">
        <p14:creationId xmlns:p14="http://schemas.microsoft.com/office/powerpoint/2010/main" val="129010063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DC9942-E5F4-44B6-45F3-090677CFCE69}"/>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8C8D6BC7-69EB-429E-14B5-674EB3B7A65E}"/>
              </a:ext>
            </a:extLst>
          </p:cNvPr>
          <p:cNvSpPr/>
          <p:nvPr/>
        </p:nvSpPr>
        <p:spPr>
          <a:xfrm>
            <a:off x="3419710" y="209662"/>
            <a:ext cx="5497787" cy="461665"/>
          </a:xfrm>
          <a:prstGeom prst="rect">
            <a:avLst/>
          </a:prstGeom>
        </p:spPr>
        <p:txBody>
          <a:bodyPr wrap="none">
            <a:spAutoFit/>
          </a:bodyPr>
          <a:lstStyle/>
          <a:p>
            <a:r>
              <a:rPr lang="en-US" sz="2400" b="1" u="sng">
                <a:solidFill>
                  <a:srgbClr val="7030A0"/>
                </a:solidFill>
              </a:rPr>
              <a:t>sklearn: preprocessing+modeling pipeline</a:t>
            </a:r>
          </a:p>
        </p:txBody>
      </p:sp>
      <p:sp>
        <p:nvSpPr>
          <p:cNvPr id="2" name="TextBox 1">
            <a:extLst>
              <a:ext uri="{FF2B5EF4-FFF2-40B4-BE49-F238E27FC236}">
                <a16:creationId xmlns:a16="http://schemas.microsoft.com/office/drawing/2014/main" id="{976215EE-2B19-A350-1DD5-149D610B29CB}"/>
              </a:ext>
            </a:extLst>
          </p:cNvPr>
          <p:cNvSpPr txBox="1"/>
          <p:nvPr/>
        </p:nvSpPr>
        <p:spPr>
          <a:xfrm>
            <a:off x="297302" y="1037727"/>
            <a:ext cx="11742605" cy="830997"/>
          </a:xfrm>
          <a:prstGeom prst="rect">
            <a:avLst/>
          </a:prstGeom>
          <a:noFill/>
        </p:spPr>
        <p:txBody>
          <a:bodyPr wrap="square" rtlCol="0">
            <a:spAutoFit/>
          </a:bodyPr>
          <a:lstStyle/>
          <a:p>
            <a:r>
              <a:rPr lang="en-US" sz="1600"/>
              <a:t>We can combine the preprocessing and modeling steps into a single Pipeline. If we’re chaining just a single preprocessing step to a model, and we don’t need to distinguish columns, and we don’t need to do GridSearchCV, then it seems the simplest pipeline entity we can create is this, for example:</a:t>
            </a:r>
          </a:p>
        </p:txBody>
      </p:sp>
      <p:sp>
        <p:nvSpPr>
          <p:cNvPr id="24" name="TextBox 23">
            <a:extLst>
              <a:ext uri="{FF2B5EF4-FFF2-40B4-BE49-F238E27FC236}">
                <a16:creationId xmlns:a16="http://schemas.microsoft.com/office/drawing/2014/main" id="{7216F710-DA43-06CE-AF2C-0A0825A5A69F}"/>
              </a:ext>
            </a:extLst>
          </p:cNvPr>
          <p:cNvSpPr txBox="1"/>
          <p:nvPr/>
        </p:nvSpPr>
        <p:spPr>
          <a:xfrm>
            <a:off x="287470" y="2042780"/>
            <a:ext cx="3951155" cy="584775"/>
          </a:xfrm>
          <a:prstGeom prst="rect">
            <a:avLst/>
          </a:prstGeom>
          <a:noFill/>
        </p:spPr>
        <p:txBody>
          <a:bodyPr wrap="square">
            <a:spAutoFit/>
          </a:bodyPr>
          <a:lstStyle/>
          <a:p>
            <a:r>
              <a:rPr lang="en-US" sz="1600" b="1"/>
              <a:t>from sklearn.pipeline import make_pipeline</a:t>
            </a:r>
          </a:p>
          <a:p>
            <a:r>
              <a:rPr lang="en-US" sz="1600" b="1"/>
              <a:t>etc.</a:t>
            </a:r>
          </a:p>
        </p:txBody>
      </p:sp>
      <p:sp>
        <p:nvSpPr>
          <p:cNvPr id="36" name="Rectangle 35">
            <a:extLst>
              <a:ext uri="{FF2B5EF4-FFF2-40B4-BE49-F238E27FC236}">
                <a16:creationId xmlns:a16="http://schemas.microsoft.com/office/drawing/2014/main" id="{825F76B9-A4F1-DC16-A801-F61AD538038C}"/>
              </a:ext>
            </a:extLst>
          </p:cNvPr>
          <p:cNvSpPr/>
          <p:nvPr/>
        </p:nvSpPr>
        <p:spPr>
          <a:xfrm>
            <a:off x="287469" y="2717925"/>
            <a:ext cx="3865431" cy="338554"/>
          </a:xfrm>
          <a:prstGeom prst="rect">
            <a:avLst/>
          </a:prstGeom>
        </p:spPr>
        <p:txBody>
          <a:bodyPr wrap="square">
            <a:spAutoFit/>
          </a:bodyPr>
          <a:lstStyle/>
          <a:p>
            <a:r>
              <a:rPr lang="en-US" sz="1600"/>
              <a:t>model = make_pipeline(process, model())</a:t>
            </a:r>
          </a:p>
        </p:txBody>
      </p:sp>
      <p:sp>
        <p:nvSpPr>
          <p:cNvPr id="45" name="Rectangle 44">
            <a:extLst>
              <a:ext uri="{FF2B5EF4-FFF2-40B4-BE49-F238E27FC236}">
                <a16:creationId xmlns:a16="http://schemas.microsoft.com/office/drawing/2014/main" id="{0AF41C3B-5E33-1427-BBD5-EC1A9E0187E4}"/>
              </a:ext>
            </a:extLst>
          </p:cNvPr>
          <p:cNvSpPr/>
          <p:nvPr/>
        </p:nvSpPr>
        <p:spPr>
          <a:xfrm>
            <a:off x="297302" y="3432390"/>
            <a:ext cx="10076958" cy="338554"/>
          </a:xfrm>
          <a:prstGeom prst="rect">
            <a:avLst/>
          </a:prstGeom>
        </p:spPr>
        <p:txBody>
          <a:bodyPr wrap="square">
            <a:spAutoFit/>
          </a:bodyPr>
          <a:lstStyle/>
          <a:p>
            <a:r>
              <a:rPr lang="en-US" sz="1600"/>
              <a:t>X_train, X_test, y_train, y_test = train_test_split(X, y, test_size = #, random_state = #, shuffle = True/False, stratify = y)</a:t>
            </a:r>
          </a:p>
        </p:txBody>
      </p:sp>
      <p:sp>
        <p:nvSpPr>
          <p:cNvPr id="5" name="TextBox 4">
            <a:extLst>
              <a:ext uri="{FF2B5EF4-FFF2-40B4-BE49-F238E27FC236}">
                <a16:creationId xmlns:a16="http://schemas.microsoft.com/office/drawing/2014/main" id="{79AD5CB5-9B39-BDC2-7D18-850AB558F0CF}"/>
              </a:ext>
            </a:extLst>
          </p:cNvPr>
          <p:cNvSpPr txBox="1"/>
          <p:nvPr/>
        </p:nvSpPr>
        <p:spPr>
          <a:xfrm>
            <a:off x="287469" y="3956423"/>
            <a:ext cx="2485228" cy="338554"/>
          </a:xfrm>
          <a:prstGeom prst="rect">
            <a:avLst/>
          </a:prstGeom>
          <a:noFill/>
        </p:spPr>
        <p:txBody>
          <a:bodyPr wrap="square" rtlCol="0">
            <a:spAutoFit/>
          </a:bodyPr>
          <a:lstStyle/>
          <a:p>
            <a:r>
              <a:rPr lang="en-US" sz="1600"/>
              <a:t>model.fit(X_train, y_train)</a:t>
            </a:r>
          </a:p>
        </p:txBody>
      </p:sp>
      <p:sp>
        <p:nvSpPr>
          <p:cNvPr id="6" name="TextBox 5">
            <a:extLst>
              <a:ext uri="{FF2B5EF4-FFF2-40B4-BE49-F238E27FC236}">
                <a16:creationId xmlns:a16="http://schemas.microsoft.com/office/drawing/2014/main" id="{C2FDB225-F44E-2656-EB03-44BCF61E120A}"/>
              </a:ext>
            </a:extLst>
          </p:cNvPr>
          <p:cNvSpPr txBox="1"/>
          <p:nvPr/>
        </p:nvSpPr>
        <p:spPr>
          <a:xfrm>
            <a:off x="287469" y="4467349"/>
            <a:ext cx="2141099" cy="338554"/>
          </a:xfrm>
          <a:prstGeom prst="rect">
            <a:avLst/>
          </a:prstGeom>
          <a:noFill/>
        </p:spPr>
        <p:txBody>
          <a:bodyPr wrap="square" rtlCol="0">
            <a:spAutoFit/>
          </a:bodyPr>
          <a:lstStyle/>
          <a:p>
            <a:r>
              <a:rPr lang="en-US" sz="1600"/>
              <a:t>model.predict(X_test)</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8777ECA8-8329-0CF0-AB01-C6D5EE3CB8E6}"/>
                  </a:ext>
                </a:extLst>
              </p14:cNvPr>
              <p14:cNvContentPartPr/>
              <p14:nvPr/>
            </p14:nvContentPartPr>
            <p14:xfrm>
              <a:off x="4152900" y="2833382"/>
              <a:ext cx="559800" cy="107640"/>
            </p14:xfrm>
          </p:contentPart>
        </mc:Choice>
        <mc:Fallback xmlns="">
          <p:pic>
            <p:nvPicPr>
              <p:cNvPr id="10" name="Ink 9">
                <a:extLst>
                  <a:ext uri="{FF2B5EF4-FFF2-40B4-BE49-F238E27FC236}">
                    <a16:creationId xmlns:a16="http://schemas.microsoft.com/office/drawing/2014/main" id="{8777ECA8-8329-0CF0-AB01-C6D5EE3CB8E6}"/>
                  </a:ext>
                </a:extLst>
              </p:cNvPr>
              <p:cNvPicPr/>
              <p:nvPr/>
            </p:nvPicPr>
            <p:blipFill>
              <a:blip r:embed="rId4"/>
              <a:stretch>
                <a:fillRect/>
              </a:stretch>
            </p:blipFill>
            <p:spPr>
              <a:xfrm>
                <a:off x="4146780" y="2827262"/>
                <a:ext cx="572040" cy="119880"/>
              </a:xfrm>
              <a:prstGeom prst="rect">
                <a:avLst/>
              </a:prstGeom>
            </p:spPr>
          </p:pic>
        </mc:Fallback>
      </mc:AlternateContent>
      <p:sp>
        <p:nvSpPr>
          <p:cNvPr id="15" name="TextBox 14">
            <a:extLst>
              <a:ext uri="{FF2B5EF4-FFF2-40B4-BE49-F238E27FC236}">
                <a16:creationId xmlns:a16="http://schemas.microsoft.com/office/drawing/2014/main" id="{D665A92A-3B19-B77C-1EB2-A612BE2C1805}"/>
              </a:ext>
            </a:extLst>
          </p:cNvPr>
          <p:cNvSpPr txBox="1"/>
          <p:nvPr/>
        </p:nvSpPr>
        <p:spPr>
          <a:xfrm>
            <a:off x="4956567" y="2668827"/>
            <a:ext cx="6597257" cy="523220"/>
          </a:xfrm>
          <a:prstGeom prst="rect">
            <a:avLst/>
          </a:prstGeom>
          <a:noFill/>
        </p:spPr>
        <p:txBody>
          <a:bodyPr wrap="square" rtlCol="0">
            <a:spAutoFit/>
          </a:bodyPr>
          <a:lstStyle/>
          <a:p>
            <a:r>
              <a:rPr lang="en-US" sz="1400"/>
              <a:t>applies process to any incoming data.  And also, model() can contain whatever parameter and hyperparameter specifications,</a:t>
            </a:r>
            <a:endParaRPr lang="en-US"/>
          </a:p>
        </p:txBody>
      </p:sp>
      <p:pic>
        <p:nvPicPr>
          <p:cNvPr id="4" name="Picture 3">
            <a:extLst>
              <a:ext uri="{FF2B5EF4-FFF2-40B4-BE49-F238E27FC236}">
                <a16:creationId xmlns:a16="http://schemas.microsoft.com/office/drawing/2014/main" id="{6D7A1C27-4727-1FC3-AE3C-2BAD7E7FB478}"/>
              </a:ext>
            </a:extLst>
          </p:cNvPr>
          <p:cNvPicPr>
            <a:picLocks noChangeAspect="1"/>
          </p:cNvPicPr>
          <p:nvPr/>
        </p:nvPicPr>
        <p:blipFill>
          <a:blip r:embed="rId5"/>
          <a:stretch>
            <a:fillRect/>
          </a:stretch>
        </p:blipFill>
        <p:spPr>
          <a:xfrm>
            <a:off x="3333345" y="5123453"/>
            <a:ext cx="6782747" cy="409632"/>
          </a:xfrm>
          <a:prstGeom prst="rect">
            <a:avLst/>
          </a:prstGeom>
        </p:spPr>
      </p:pic>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E1AA4B2E-D838-2045-3D58-B7B818D3EB31}"/>
                  </a:ext>
                </a:extLst>
              </p14:cNvPr>
              <p14:cNvContentPartPr/>
              <p14:nvPr/>
            </p14:nvContentPartPr>
            <p14:xfrm>
              <a:off x="2569818" y="4620145"/>
              <a:ext cx="559800" cy="107640"/>
            </p14:xfrm>
          </p:contentPart>
        </mc:Choice>
        <mc:Fallback xmlns="">
          <p:pic>
            <p:nvPicPr>
              <p:cNvPr id="7" name="Ink 6">
                <a:extLst>
                  <a:ext uri="{FF2B5EF4-FFF2-40B4-BE49-F238E27FC236}">
                    <a16:creationId xmlns:a16="http://schemas.microsoft.com/office/drawing/2014/main" id="{E1AA4B2E-D838-2045-3D58-B7B818D3EB31}"/>
                  </a:ext>
                </a:extLst>
              </p:cNvPr>
              <p:cNvPicPr/>
              <p:nvPr/>
            </p:nvPicPr>
            <p:blipFill>
              <a:blip r:embed="rId4"/>
              <a:stretch>
                <a:fillRect/>
              </a:stretch>
            </p:blipFill>
            <p:spPr>
              <a:xfrm>
                <a:off x="2563698" y="4614025"/>
                <a:ext cx="572040" cy="119880"/>
              </a:xfrm>
              <a:prstGeom prst="rect">
                <a:avLst/>
              </a:prstGeom>
            </p:spPr>
          </p:pic>
        </mc:Fallback>
      </mc:AlternateContent>
      <p:sp>
        <p:nvSpPr>
          <p:cNvPr id="8" name="TextBox 7">
            <a:extLst>
              <a:ext uri="{FF2B5EF4-FFF2-40B4-BE49-F238E27FC236}">
                <a16:creationId xmlns:a16="http://schemas.microsoft.com/office/drawing/2014/main" id="{0D3FCF41-359A-D9B5-24CD-F73458FF07C9}"/>
              </a:ext>
            </a:extLst>
          </p:cNvPr>
          <p:cNvSpPr txBox="1"/>
          <p:nvPr/>
        </p:nvSpPr>
        <p:spPr>
          <a:xfrm>
            <a:off x="3270868" y="4498126"/>
            <a:ext cx="5674228" cy="307777"/>
          </a:xfrm>
          <a:prstGeom prst="rect">
            <a:avLst/>
          </a:prstGeom>
          <a:noFill/>
        </p:spPr>
        <p:txBody>
          <a:bodyPr wrap="square" rtlCol="0">
            <a:spAutoFit/>
          </a:bodyPr>
          <a:lstStyle/>
          <a:p>
            <a:r>
              <a:rPr lang="en-US" sz="1400"/>
              <a:t>can use the model like any other model we have (later) defined.  </a:t>
            </a:r>
            <a:endParaRPr lang="en-US"/>
          </a:p>
        </p:txBody>
      </p:sp>
    </p:spTree>
    <p:extLst>
      <p:ext uri="{BB962C8B-B14F-4D97-AF65-F5344CB8AC3E}">
        <p14:creationId xmlns:p14="http://schemas.microsoft.com/office/powerpoint/2010/main" val="420791872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8C6BD41-EC68-F264-CDFC-F99B2F55CAE4}"/>
              </a:ext>
            </a:extLst>
          </p:cNvPr>
          <p:cNvSpPr txBox="1"/>
          <p:nvPr/>
        </p:nvSpPr>
        <p:spPr>
          <a:xfrm>
            <a:off x="297302" y="913902"/>
            <a:ext cx="9389623" cy="584775"/>
          </a:xfrm>
          <a:prstGeom prst="rect">
            <a:avLst/>
          </a:prstGeom>
          <a:noFill/>
        </p:spPr>
        <p:txBody>
          <a:bodyPr wrap="square" rtlCol="0">
            <a:spAutoFit/>
          </a:bodyPr>
          <a:lstStyle/>
          <a:p>
            <a:r>
              <a:rPr lang="en-US" sz="1600"/>
              <a:t>Can be a little more complicated.  I think that as long as we’re applying the same preprocessing things uniformly across all columns, then we can do this:</a:t>
            </a:r>
          </a:p>
        </p:txBody>
      </p:sp>
      <p:sp>
        <p:nvSpPr>
          <p:cNvPr id="24" name="TextBox 23">
            <a:extLst>
              <a:ext uri="{FF2B5EF4-FFF2-40B4-BE49-F238E27FC236}">
                <a16:creationId xmlns:a16="http://schemas.microsoft.com/office/drawing/2014/main" id="{5BFCFDA9-AB30-C464-C9F5-EABB4AD8137B}"/>
              </a:ext>
            </a:extLst>
          </p:cNvPr>
          <p:cNvSpPr txBox="1"/>
          <p:nvPr/>
        </p:nvSpPr>
        <p:spPr>
          <a:xfrm>
            <a:off x="297302" y="1718907"/>
            <a:ext cx="3884173" cy="584775"/>
          </a:xfrm>
          <a:prstGeom prst="rect">
            <a:avLst/>
          </a:prstGeom>
          <a:noFill/>
        </p:spPr>
        <p:txBody>
          <a:bodyPr wrap="square">
            <a:spAutoFit/>
          </a:bodyPr>
          <a:lstStyle/>
          <a:p>
            <a:r>
              <a:rPr lang="en-US" sz="1600" b="1"/>
              <a:t>from sklearn.pipeline import Pipeline</a:t>
            </a:r>
          </a:p>
          <a:p>
            <a:r>
              <a:rPr lang="en-US" sz="1600" b="1"/>
              <a:t>etc.</a:t>
            </a:r>
          </a:p>
        </p:txBody>
      </p:sp>
      <p:sp>
        <p:nvSpPr>
          <p:cNvPr id="9" name="Rectangle 8">
            <a:extLst>
              <a:ext uri="{FF2B5EF4-FFF2-40B4-BE49-F238E27FC236}">
                <a16:creationId xmlns:a16="http://schemas.microsoft.com/office/drawing/2014/main" id="{0C23B8E7-5EFE-45E5-996D-767BBCA51B8E}"/>
              </a:ext>
            </a:extLst>
          </p:cNvPr>
          <p:cNvSpPr/>
          <p:nvPr/>
        </p:nvSpPr>
        <p:spPr>
          <a:xfrm>
            <a:off x="297303" y="2808244"/>
            <a:ext cx="9475348" cy="338554"/>
          </a:xfrm>
          <a:prstGeom prst="rect">
            <a:avLst/>
          </a:prstGeom>
        </p:spPr>
        <p:txBody>
          <a:bodyPr wrap="square">
            <a:spAutoFit/>
          </a:bodyPr>
          <a:lstStyle/>
          <a:p>
            <a:r>
              <a:rPr lang="en-US" sz="1600"/>
              <a:t>model = Pipeline(steps = [(“name1”, process1)), (“name2”, process2)), (“model_name”, model(parameters=…))])</a:t>
            </a:r>
          </a:p>
        </p:txBody>
      </p:sp>
      <p:sp>
        <p:nvSpPr>
          <p:cNvPr id="12" name="Rectangle 11">
            <a:extLst>
              <a:ext uri="{FF2B5EF4-FFF2-40B4-BE49-F238E27FC236}">
                <a16:creationId xmlns:a16="http://schemas.microsoft.com/office/drawing/2014/main" id="{324C505B-1948-6C4D-CA07-210222880891}"/>
              </a:ext>
            </a:extLst>
          </p:cNvPr>
          <p:cNvSpPr/>
          <p:nvPr/>
        </p:nvSpPr>
        <p:spPr>
          <a:xfrm>
            <a:off x="264312" y="4288795"/>
            <a:ext cx="2417629" cy="1323439"/>
          </a:xfrm>
          <a:prstGeom prst="rect">
            <a:avLst/>
          </a:prstGeom>
        </p:spPr>
        <p:txBody>
          <a:bodyPr wrap="square">
            <a:spAutoFit/>
          </a:bodyPr>
          <a:lstStyle/>
          <a:p>
            <a:r>
              <a:rPr lang="en-US" sz="1600"/>
              <a:t>model.fit(X_train, y_train)</a:t>
            </a:r>
          </a:p>
          <a:p>
            <a:endParaRPr lang="en-US" sz="1600"/>
          </a:p>
          <a:p>
            <a:r>
              <a:rPr lang="en-US" sz="1600"/>
              <a:t>model.predict(X_test)</a:t>
            </a:r>
          </a:p>
          <a:p>
            <a:endParaRPr lang="en-US" sz="1600"/>
          </a:p>
          <a:p>
            <a:r>
              <a:rPr lang="en-US" sz="1600"/>
              <a:t>etc.</a:t>
            </a:r>
          </a:p>
        </p:txBody>
      </p:sp>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AA1E9C41-728B-B061-5AD2-20D41B0E9ECF}"/>
                  </a:ext>
                </a:extLst>
              </p14:cNvPr>
              <p14:cNvContentPartPr/>
              <p14:nvPr/>
            </p14:nvContentPartPr>
            <p14:xfrm>
              <a:off x="2744489" y="4854834"/>
              <a:ext cx="643680" cy="118080"/>
            </p14:xfrm>
          </p:contentPart>
        </mc:Choice>
        <mc:Fallback xmlns="">
          <p:pic>
            <p:nvPicPr>
              <p:cNvPr id="13" name="Ink 12">
                <a:extLst>
                  <a:ext uri="{FF2B5EF4-FFF2-40B4-BE49-F238E27FC236}">
                    <a16:creationId xmlns:a16="http://schemas.microsoft.com/office/drawing/2014/main" id="{AA1E9C41-728B-B061-5AD2-20D41B0E9ECF}"/>
                  </a:ext>
                </a:extLst>
              </p:cNvPr>
              <p:cNvPicPr/>
              <p:nvPr/>
            </p:nvPicPr>
            <p:blipFill>
              <a:blip r:embed="rId4"/>
              <a:stretch>
                <a:fillRect/>
              </a:stretch>
            </p:blipFill>
            <p:spPr>
              <a:xfrm>
                <a:off x="2738369" y="4848714"/>
                <a:ext cx="655920" cy="130320"/>
              </a:xfrm>
              <a:prstGeom prst="rect">
                <a:avLst/>
              </a:prstGeom>
            </p:spPr>
          </p:pic>
        </mc:Fallback>
      </mc:AlternateContent>
      <p:sp>
        <p:nvSpPr>
          <p:cNvPr id="14" name="TextBox 13">
            <a:extLst>
              <a:ext uri="{FF2B5EF4-FFF2-40B4-BE49-F238E27FC236}">
                <a16:creationId xmlns:a16="http://schemas.microsoft.com/office/drawing/2014/main" id="{F15CFD48-68CE-596E-A60D-6B7F073E58F7}"/>
              </a:ext>
            </a:extLst>
          </p:cNvPr>
          <p:cNvSpPr txBox="1"/>
          <p:nvPr/>
        </p:nvSpPr>
        <p:spPr>
          <a:xfrm>
            <a:off x="3553572" y="4603582"/>
            <a:ext cx="8374116" cy="738664"/>
          </a:xfrm>
          <a:prstGeom prst="rect">
            <a:avLst/>
          </a:prstGeom>
          <a:noFill/>
        </p:spPr>
        <p:txBody>
          <a:bodyPr wrap="square">
            <a:spAutoFit/>
          </a:bodyPr>
          <a:lstStyle/>
          <a:p>
            <a:r>
              <a:rPr lang="en-US" sz="1400"/>
              <a:t>Then can use the model like any other model.  Looks like it </a:t>
            </a:r>
            <a:r>
              <a:rPr lang="en-US" sz="1400" i="1"/>
              <a:t>fits</a:t>
            </a:r>
            <a:r>
              <a:rPr lang="en-US" sz="1400"/>
              <a:t> the ColumnTransform on X_train, and then </a:t>
            </a:r>
            <a:r>
              <a:rPr lang="en-US" sz="1400" i="1"/>
              <a:t>fit_transforms</a:t>
            </a:r>
            <a:r>
              <a:rPr lang="en-US" sz="1400"/>
              <a:t> it on X_test.  Also seems it doesn’t do anything to y_train, y_test; so these will have to be in working condition. </a:t>
            </a:r>
            <a:r>
              <a:rPr lang="en-US" sz="1400">
                <a:solidFill>
                  <a:srgbClr val="0066FF"/>
                </a:solidFill>
              </a:rPr>
              <a:t> Also there could be problems if certain categorical values in X_train are not found in X_test!  </a:t>
            </a:r>
          </a:p>
        </p:txBody>
      </p:sp>
      <p:sp>
        <p:nvSpPr>
          <p:cNvPr id="16" name="Rectangle 15">
            <a:extLst>
              <a:ext uri="{FF2B5EF4-FFF2-40B4-BE49-F238E27FC236}">
                <a16:creationId xmlns:a16="http://schemas.microsoft.com/office/drawing/2014/main" id="{844A3032-FC1D-3EC6-40C0-890A979B4682}"/>
              </a:ext>
            </a:extLst>
          </p:cNvPr>
          <p:cNvSpPr/>
          <p:nvPr/>
        </p:nvSpPr>
        <p:spPr>
          <a:xfrm>
            <a:off x="264312" y="3569767"/>
            <a:ext cx="10076958" cy="338554"/>
          </a:xfrm>
          <a:prstGeom prst="rect">
            <a:avLst/>
          </a:prstGeom>
        </p:spPr>
        <p:txBody>
          <a:bodyPr wrap="square">
            <a:spAutoFit/>
          </a:bodyPr>
          <a:lstStyle/>
          <a:p>
            <a:r>
              <a:rPr lang="en-US" sz="1600"/>
              <a:t>X_train, X_test, y_train, y_test = train_test_split(X, y, test_size = #, random_state = #, shuffle = True/False, stratify = y)</a:t>
            </a:r>
          </a:p>
        </p:txBody>
      </p:sp>
      <p:sp>
        <p:nvSpPr>
          <p:cNvPr id="22" name="TextBox 21">
            <a:extLst>
              <a:ext uri="{FF2B5EF4-FFF2-40B4-BE49-F238E27FC236}">
                <a16:creationId xmlns:a16="http://schemas.microsoft.com/office/drawing/2014/main" id="{9245144D-3CBC-E41B-FBDD-A8198FBA2D73}"/>
              </a:ext>
            </a:extLst>
          </p:cNvPr>
          <p:cNvSpPr txBox="1"/>
          <p:nvPr/>
        </p:nvSpPr>
        <p:spPr>
          <a:xfrm>
            <a:off x="6301827" y="1473663"/>
            <a:ext cx="4545467" cy="954107"/>
          </a:xfrm>
          <a:prstGeom prst="rect">
            <a:avLst/>
          </a:prstGeom>
          <a:solidFill>
            <a:srgbClr val="CCECFF"/>
          </a:solidFill>
        </p:spPr>
        <p:txBody>
          <a:bodyPr wrap="square" rtlCol="0">
            <a:spAutoFit/>
          </a:bodyPr>
          <a:lstStyle/>
          <a:p>
            <a:r>
              <a:rPr lang="en-US" sz="1400"/>
              <a:t>when using Pipeline, we evidently have to give names to the different steps in the pipeline.  And we can access the different steps, like a dictionary, via model[“name”1], model[“name2”], model[“model_name”]</a:t>
            </a:r>
            <a:endParaRPr lang="en-US"/>
          </a:p>
        </p:txBody>
      </p:sp>
      <mc:AlternateContent xmlns:mc="http://schemas.openxmlformats.org/markup-compatibility/2006" xmlns:p14="http://schemas.microsoft.com/office/powerpoint/2010/main">
        <mc:Choice Requires="p14">
          <p:contentPart p14:bwMode="auto" r:id="rId5">
            <p14:nvContentPartPr>
              <p14:cNvPr id="23" name="Ink 22">
                <a:extLst>
                  <a:ext uri="{FF2B5EF4-FFF2-40B4-BE49-F238E27FC236}">
                    <a16:creationId xmlns:a16="http://schemas.microsoft.com/office/drawing/2014/main" id="{9D0DE908-38DF-0046-1BAC-33BD365FFB25}"/>
                  </a:ext>
                </a:extLst>
              </p14:cNvPr>
              <p14:cNvContentPartPr/>
              <p14:nvPr/>
            </p14:nvContentPartPr>
            <p14:xfrm>
              <a:off x="2908555" y="2293901"/>
              <a:ext cx="2759040" cy="413280"/>
            </p14:xfrm>
          </p:contentPart>
        </mc:Choice>
        <mc:Fallback xmlns="">
          <p:pic>
            <p:nvPicPr>
              <p:cNvPr id="23" name="Ink 22">
                <a:extLst>
                  <a:ext uri="{FF2B5EF4-FFF2-40B4-BE49-F238E27FC236}">
                    <a16:creationId xmlns:a16="http://schemas.microsoft.com/office/drawing/2014/main" id="{9D0DE908-38DF-0046-1BAC-33BD365FFB25}"/>
                  </a:ext>
                </a:extLst>
              </p:cNvPr>
              <p:cNvPicPr/>
              <p:nvPr/>
            </p:nvPicPr>
            <p:blipFill>
              <a:blip r:embed="rId6"/>
              <a:stretch>
                <a:fillRect/>
              </a:stretch>
            </p:blipFill>
            <p:spPr>
              <a:xfrm>
                <a:off x="2902435" y="2287781"/>
                <a:ext cx="2771280" cy="425520"/>
              </a:xfrm>
              <a:prstGeom prst="rect">
                <a:avLst/>
              </a:prstGeom>
            </p:spPr>
          </p:pic>
        </mc:Fallback>
      </mc:AlternateContent>
      <p:sp>
        <p:nvSpPr>
          <p:cNvPr id="4" name="Rectangle 3">
            <a:extLst>
              <a:ext uri="{FF2B5EF4-FFF2-40B4-BE49-F238E27FC236}">
                <a16:creationId xmlns:a16="http://schemas.microsoft.com/office/drawing/2014/main" id="{FF101D49-1D7B-B1F1-DF9C-A227079FC593}"/>
              </a:ext>
            </a:extLst>
          </p:cNvPr>
          <p:cNvSpPr/>
          <p:nvPr/>
        </p:nvSpPr>
        <p:spPr>
          <a:xfrm>
            <a:off x="3419710" y="209662"/>
            <a:ext cx="5497787" cy="461665"/>
          </a:xfrm>
          <a:prstGeom prst="rect">
            <a:avLst/>
          </a:prstGeom>
        </p:spPr>
        <p:txBody>
          <a:bodyPr wrap="none">
            <a:spAutoFit/>
          </a:bodyPr>
          <a:lstStyle/>
          <a:p>
            <a:r>
              <a:rPr lang="en-US" sz="2400" b="1" u="sng">
                <a:solidFill>
                  <a:srgbClr val="7030A0"/>
                </a:solidFill>
              </a:rPr>
              <a:t>sklearn: preprocessing+modeling pipeline</a:t>
            </a:r>
          </a:p>
        </p:txBody>
      </p:sp>
    </p:spTree>
    <p:extLst>
      <p:ext uri="{BB962C8B-B14F-4D97-AF65-F5344CB8AC3E}">
        <p14:creationId xmlns:p14="http://schemas.microsoft.com/office/powerpoint/2010/main" val="1793135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8049F-1EA2-EB71-27AC-CFA29EA16047}"/>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8DB898F9-A169-2622-D431-4333F5C2570B}"/>
              </a:ext>
            </a:extLst>
          </p:cNvPr>
          <p:cNvSpPr/>
          <p:nvPr/>
        </p:nvSpPr>
        <p:spPr>
          <a:xfrm>
            <a:off x="3685765" y="158857"/>
            <a:ext cx="3912610" cy="461665"/>
          </a:xfrm>
          <a:prstGeom prst="rect">
            <a:avLst/>
          </a:prstGeom>
        </p:spPr>
        <p:txBody>
          <a:bodyPr wrap="none">
            <a:spAutoFit/>
          </a:bodyPr>
          <a:lstStyle/>
          <a:p>
            <a:r>
              <a:rPr lang="en-US" sz="2400" b="1" u="sng">
                <a:solidFill>
                  <a:srgbClr val="7030A0"/>
                </a:solidFill>
              </a:rPr>
              <a:t>sklearn: dictionary-vectorizer</a:t>
            </a:r>
          </a:p>
        </p:txBody>
      </p:sp>
      <p:sp>
        <p:nvSpPr>
          <p:cNvPr id="11" name="TextBox 10">
            <a:extLst>
              <a:ext uri="{FF2B5EF4-FFF2-40B4-BE49-F238E27FC236}">
                <a16:creationId xmlns:a16="http://schemas.microsoft.com/office/drawing/2014/main" id="{E925F4BB-CCDF-24CD-ACC5-75BAC22D194B}"/>
              </a:ext>
            </a:extLst>
          </p:cNvPr>
          <p:cNvSpPr txBox="1"/>
          <p:nvPr/>
        </p:nvSpPr>
        <p:spPr>
          <a:xfrm>
            <a:off x="376242" y="1106819"/>
            <a:ext cx="10026287" cy="338554"/>
          </a:xfrm>
          <a:prstGeom prst="rect">
            <a:avLst/>
          </a:prstGeom>
          <a:noFill/>
        </p:spPr>
        <p:txBody>
          <a:bodyPr wrap="square" rtlCol="0">
            <a:spAutoFit/>
          </a:bodyPr>
          <a:lstStyle/>
          <a:p>
            <a:r>
              <a:rPr lang="en-US" sz="1600"/>
              <a:t>Here’s an example of vectorizing a tiny X dataframe,</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C0E46BEC-6C0D-5DDA-8F3C-BB13AF495FF0}"/>
                  </a:ext>
                </a:extLst>
              </p14:cNvPr>
              <p14:cNvContentPartPr/>
              <p14:nvPr/>
            </p14:nvContentPartPr>
            <p14:xfrm>
              <a:off x="5370990" y="1665826"/>
              <a:ext cx="542160" cy="154800"/>
            </p14:xfrm>
          </p:contentPart>
        </mc:Choice>
        <mc:Fallback xmlns="">
          <p:pic>
            <p:nvPicPr>
              <p:cNvPr id="6" name="Ink 5">
                <a:extLst>
                  <a:ext uri="{FF2B5EF4-FFF2-40B4-BE49-F238E27FC236}">
                    <a16:creationId xmlns:a16="http://schemas.microsoft.com/office/drawing/2014/main" id="{C0E46BEC-6C0D-5DDA-8F3C-BB13AF495FF0}"/>
                  </a:ext>
                </a:extLst>
              </p:cNvPr>
              <p:cNvPicPr/>
              <p:nvPr/>
            </p:nvPicPr>
            <p:blipFill>
              <a:blip r:embed="rId4"/>
              <a:stretch>
                <a:fillRect/>
              </a:stretch>
            </p:blipFill>
            <p:spPr>
              <a:xfrm>
                <a:off x="5364870" y="1659706"/>
                <a:ext cx="554400" cy="167040"/>
              </a:xfrm>
              <a:prstGeom prst="rect">
                <a:avLst/>
              </a:prstGeom>
            </p:spPr>
          </p:pic>
        </mc:Fallback>
      </mc:AlternateContent>
      <p:pic>
        <p:nvPicPr>
          <p:cNvPr id="21" name="Picture 20">
            <a:extLst>
              <a:ext uri="{FF2B5EF4-FFF2-40B4-BE49-F238E27FC236}">
                <a16:creationId xmlns:a16="http://schemas.microsoft.com/office/drawing/2014/main" id="{8E4EBA88-3337-399E-1E12-758073FA9CDA}"/>
              </a:ext>
            </a:extLst>
          </p:cNvPr>
          <p:cNvPicPr>
            <a:picLocks noChangeAspect="1"/>
          </p:cNvPicPr>
          <p:nvPr/>
        </p:nvPicPr>
        <p:blipFill>
          <a:blip r:embed="rId5"/>
          <a:stretch>
            <a:fillRect/>
          </a:stretch>
        </p:blipFill>
        <p:spPr>
          <a:xfrm>
            <a:off x="523593" y="1576833"/>
            <a:ext cx="4639322" cy="1276528"/>
          </a:xfrm>
          <a:prstGeom prst="rect">
            <a:avLst/>
          </a:prstGeom>
        </p:spPr>
      </p:pic>
      <p:pic>
        <p:nvPicPr>
          <p:cNvPr id="22" name="Picture 21">
            <a:extLst>
              <a:ext uri="{FF2B5EF4-FFF2-40B4-BE49-F238E27FC236}">
                <a16:creationId xmlns:a16="http://schemas.microsoft.com/office/drawing/2014/main" id="{EC3AB4B7-4ED9-5477-D86E-00F60C48C3AC}"/>
              </a:ext>
            </a:extLst>
          </p:cNvPr>
          <p:cNvPicPr>
            <a:picLocks noChangeAspect="1"/>
          </p:cNvPicPr>
          <p:nvPr/>
        </p:nvPicPr>
        <p:blipFill>
          <a:blip r:embed="rId6"/>
          <a:stretch>
            <a:fillRect/>
          </a:stretch>
        </p:blipFill>
        <p:spPr>
          <a:xfrm>
            <a:off x="6278852" y="1491096"/>
            <a:ext cx="2896004" cy="1448002"/>
          </a:xfrm>
          <a:prstGeom prst="rect">
            <a:avLst/>
          </a:prstGeom>
        </p:spPr>
      </p:pic>
      <mc:AlternateContent xmlns:mc="http://schemas.openxmlformats.org/markup-compatibility/2006" xmlns:p14="http://schemas.microsoft.com/office/powerpoint/2010/main">
        <mc:Choice Requires="p14">
          <p:contentPart p14:bwMode="auto" r:id="rId7">
            <p14:nvContentPartPr>
              <p14:cNvPr id="23" name="Ink 22">
                <a:extLst>
                  <a:ext uri="{FF2B5EF4-FFF2-40B4-BE49-F238E27FC236}">
                    <a16:creationId xmlns:a16="http://schemas.microsoft.com/office/drawing/2014/main" id="{E4B94D84-0975-9098-F64A-FCA7825C3718}"/>
                  </a:ext>
                </a:extLst>
              </p14:cNvPr>
              <p14:cNvContentPartPr/>
              <p14:nvPr/>
            </p14:nvContentPartPr>
            <p14:xfrm>
              <a:off x="3781230" y="2009325"/>
              <a:ext cx="2282760" cy="1641100"/>
            </p14:xfrm>
          </p:contentPart>
        </mc:Choice>
        <mc:Fallback xmlns="">
          <p:pic>
            <p:nvPicPr>
              <p:cNvPr id="23" name="Ink 22">
                <a:extLst>
                  <a:ext uri="{FF2B5EF4-FFF2-40B4-BE49-F238E27FC236}">
                    <a16:creationId xmlns:a16="http://schemas.microsoft.com/office/drawing/2014/main" id="{E4B94D84-0975-9098-F64A-FCA7825C3718}"/>
                  </a:ext>
                </a:extLst>
              </p:cNvPr>
              <p:cNvPicPr/>
              <p:nvPr/>
            </p:nvPicPr>
            <p:blipFill>
              <a:blip r:embed="rId8"/>
              <a:stretch>
                <a:fillRect/>
              </a:stretch>
            </p:blipFill>
            <p:spPr>
              <a:xfrm>
                <a:off x="3775110" y="2003206"/>
                <a:ext cx="2295000" cy="1653339"/>
              </a:xfrm>
              <a:prstGeom prst="rect">
                <a:avLst/>
              </a:prstGeom>
            </p:spPr>
          </p:pic>
        </mc:Fallback>
      </mc:AlternateContent>
      <p:pic>
        <p:nvPicPr>
          <p:cNvPr id="24" name="Picture 23">
            <a:extLst>
              <a:ext uri="{FF2B5EF4-FFF2-40B4-BE49-F238E27FC236}">
                <a16:creationId xmlns:a16="http://schemas.microsoft.com/office/drawing/2014/main" id="{BAEDCE51-9E3A-4E22-A46F-F252D319CFDE}"/>
              </a:ext>
            </a:extLst>
          </p:cNvPr>
          <p:cNvPicPr>
            <a:picLocks noChangeAspect="1"/>
          </p:cNvPicPr>
          <p:nvPr/>
        </p:nvPicPr>
        <p:blipFill>
          <a:blip r:embed="rId9"/>
          <a:stretch>
            <a:fillRect/>
          </a:stretch>
        </p:blipFill>
        <p:spPr>
          <a:xfrm>
            <a:off x="6278852" y="3134355"/>
            <a:ext cx="5582429" cy="1257475"/>
          </a:xfrm>
          <a:prstGeom prst="rect">
            <a:avLst/>
          </a:prstGeom>
        </p:spPr>
      </p:pic>
      <mc:AlternateContent xmlns:mc="http://schemas.openxmlformats.org/markup-compatibility/2006" xmlns:p14="http://schemas.microsoft.com/office/powerpoint/2010/main">
        <mc:Choice Requires="p14">
          <p:contentPart p14:bwMode="auto" r:id="rId10">
            <p14:nvContentPartPr>
              <p14:cNvPr id="25" name="Ink 24">
                <a:extLst>
                  <a:ext uri="{FF2B5EF4-FFF2-40B4-BE49-F238E27FC236}">
                    <a16:creationId xmlns:a16="http://schemas.microsoft.com/office/drawing/2014/main" id="{18B9CBE9-605D-166B-F559-664B5AAD5F41}"/>
                  </a:ext>
                </a:extLst>
              </p14:cNvPr>
              <p14:cNvContentPartPr/>
              <p14:nvPr/>
            </p14:nvContentPartPr>
            <p14:xfrm>
              <a:off x="3533550" y="2790885"/>
              <a:ext cx="2594462" cy="2490282"/>
            </p14:xfrm>
          </p:contentPart>
        </mc:Choice>
        <mc:Fallback xmlns="">
          <p:pic>
            <p:nvPicPr>
              <p:cNvPr id="25" name="Ink 24">
                <a:extLst>
                  <a:ext uri="{FF2B5EF4-FFF2-40B4-BE49-F238E27FC236}">
                    <a16:creationId xmlns:a16="http://schemas.microsoft.com/office/drawing/2014/main" id="{18B9CBE9-605D-166B-F559-664B5AAD5F41}"/>
                  </a:ext>
                </a:extLst>
              </p:cNvPr>
              <p:cNvPicPr/>
              <p:nvPr/>
            </p:nvPicPr>
            <p:blipFill>
              <a:blip r:embed="rId11"/>
              <a:stretch>
                <a:fillRect/>
              </a:stretch>
            </p:blipFill>
            <p:spPr>
              <a:xfrm>
                <a:off x="3527430" y="2784765"/>
                <a:ext cx="2606702" cy="2502521"/>
              </a:xfrm>
              <a:prstGeom prst="rect">
                <a:avLst/>
              </a:prstGeom>
            </p:spPr>
          </p:pic>
        </mc:Fallback>
      </mc:AlternateContent>
      <p:pic>
        <p:nvPicPr>
          <p:cNvPr id="26" name="Picture 25">
            <a:extLst>
              <a:ext uri="{FF2B5EF4-FFF2-40B4-BE49-F238E27FC236}">
                <a16:creationId xmlns:a16="http://schemas.microsoft.com/office/drawing/2014/main" id="{4140EED7-65A6-CF2E-DC90-B2264957DD47}"/>
              </a:ext>
            </a:extLst>
          </p:cNvPr>
          <p:cNvPicPr>
            <a:picLocks noChangeAspect="1"/>
          </p:cNvPicPr>
          <p:nvPr/>
        </p:nvPicPr>
        <p:blipFill>
          <a:blip r:embed="rId12"/>
          <a:stretch>
            <a:fillRect/>
          </a:stretch>
        </p:blipFill>
        <p:spPr>
          <a:xfrm>
            <a:off x="6278852" y="4557931"/>
            <a:ext cx="4363059" cy="1228896"/>
          </a:xfrm>
          <a:prstGeom prst="rect">
            <a:avLst/>
          </a:prstGeom>
        </p:spPr>
      </p:pic>
      <p:pic>
        <p:nvPicPr>
          <p:cNvPr id="27" name="Picture 26">
            <a:extLst>
              <a:ext uri="{FF2B5EF4-FFF2-40B4-BE49-F238E27FC236}">
                <a16:creationId xmlns:a16="http://schemas.microsoft.com/office/drawing/2014/main" id="{2C8101D8-F826-DC92-5617-D6C29B9BEF35}"/>
              </a:ext>
            </a:extLst>
          </p:cNvPr>
          <p:cNvPicPr>
            <a:picLocks noChangeAspect="1"/>
          </p:cNvPicPr>
          <p:nvPr/>
        </p:nvPicPr>
        <p:blipFill>
          <a:blip r:embed="rId13"/>
          <a:stretch>
            <a:fillRect/>
          </a:stretch>
        </p:blipFill>
        <p:spPr>
          <a:xfrm>
            <a:off x="625433" y="5751181"/>
            <a:ext cx="5783196" cy="744037"/>
          </a:xfrm>
          <a:prstGeom prst="rect">
            <a:avLst/>
          </a:prstGeom>
        </p:spPr>
      </p:pic>
      <p:sp>
        <p:nvSpPr>
          <p:cNvPr id="28" name="TextBox 27">
            <a:extLst>
              <a:ext uri="{FF2B5EF4-FFF2-40B4-BE49-F238E27FC236}">
                <a16:creationId xmlns:a16="http://schemas.microsoft.com/office/drawing/2014/main" id="{1F5A1571-52F1-8FA2-A4F3-D313C92FDFA7}"/>
              </a:ext>
            </a:extLst>
          </p:cNvPr>
          <p:cNvSpPr txBox="1"/>
          <p:nvPr/>
        </p:nvSpPr>
        <p:spPr>
          <a:xfrm>
            <a:off x="523593" y="5267013"/>
            <a:ext cx="3553279" cy="307777"/>
          </a:xfrm>
          <a:prstGeom prst="rect">
            <a:avLst/>
          </a:prstGeom>
          <a:noFill/>
        </p:spPr>
        <p:txBody>
          <a:bodyPr wrap="square" rtlCol="0">
            <a:spAutoFit/>
          </a:bodyPr>
          <a:lstStyle/>
          <a:p>
            <a:r>
              <a:rPr lang="en-US" sz="1400"/>
              <a:t>and here’s the names of the columns of X_vec,</a:t>
            </a:r>
          </a:p>
        </p:txBody>
      </p:sp>
    </p:spTree>
    <p:extLst>
      <p:ext uri="{BB962C8B-B14F-4D97-AF65-F5344CB8AC3E}">
        <p14:creationId xmlns:p14="http://schemas.microsoft.com/office/powerpoint/2010/main" val="254480209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8C6BD41-EC68-F264-CDFC-F99B2F55CAE4}"/>
              </a:ext>
            </a:extLst>
          </p:cNvPr>
          <p:cNvSpPr txBox="1"/>
          <p:nvPr/>
        </p:nvSpPr>
        <p:spPr>
          <a:xfrm>
            <a:off x="315738" y="806295"/>
            <a:ext cx="11552105" cy="584775"/>
          </a:xfrm>
          <a:prstGeom prst="rect">
            <a:avLst/>
          </a:prstGeom>
          <a:noFill/>
        </p:spPr>
        <p:txBody>
          <a:bodyPr wrap="square" rtlCol="0">
            <a:spAutoFit/>
          </a:bodyPr>
          <a:lstStyle/>
          <a:p>
            <a:r>
              <a:rPr lang="en-US" sz="1600"/>
              <a:t>If we do need to distinguish columns, then we do this.  The preprocessing part works as before: we create a Transformer.  And then we include the model we’re training in the pipeline too.  </a:t>
            </a:r>
          </a:p>
        </p:txBody>
      </p:sp>
      <p:sp>
        <p:nvSpPr>
          <p:cNvPr id="23" name="Rectangle 22">
            <a:extLst>
              <a:ext uri="{FF2B5EF4-FFF2-40B4-BE49-F238E27FC236}">
                <a16:creationId xmlns:a16="http://schemas.microsoft.com/office/drawing/2014/main" id="{4F0F7C2C-17C3-7059-9650-2F58F480751A}"/>
              </a:ext>
            </a:extLst>
          </p:cNvPr>
          <p:cNvSpPr/>
          <p:nvPr/>
        </p:nvSpPr>
        <p:spPr>
          <a:xfrm>
            <a:off x="315738" y="2408159"/>
            <a:ext cx="6231397" cy="338554"/>
          </a:xfrm>
          <a:prstGeom prst="rect">
            <a:avLst/>
          </a:prstGeom>
        </p:spPr>
        <p:txBody>
          <a:bodyPr wrap="square">
            <a:spAutoFit/>
          </a:bodyPr>
          <a:lstStyle/>
          <a:p>
            <a:r>
              <a:rPr lang="en-US" sz="1600"/>
              <a:t>pipe1 = Pipeline(steps = [(“name1a”, process1a), (“name1b”, process1b)])</a:t>
            </a:r>
          </a:p>
        </p:txBody>
      </p:sp>
      <p:sp>
        <p:nvSpPr>
          <p:cNvPr id="24" name="TextBox 23">
            <a:extLst>
              <a:ext uri="{FF2B5EF4-FFF2-40B4-BE49-F238E27FC236}">
                <a16:creationId xmlns:a16="http://schemas.microsoft.com/office/drawing/2014/main" id="{5BFCFDA9-AB30-C464-C9F5-EABB4AD8137B}"/>
              </a:ext>
            </a:extLst>
          </p:cNvPr>
          <p:cNvSpPr txBox="1"/>
          <p:nvPr/>
        </p:nvSpPr>
        <p:spPr>
          <a:xfrm>
            <a:off x="315738" y="1548657"/>
            <a:ext cx="4639719" cy="830997"/>
          </a:xfrm>
          <a:prstGeom prst="rect">
            <a:avLst/>
          </a:prstGeom>
          <a:noFill/>
        </p:spPr>
        <p:txBody>
          <a:bodyPr wrap="square">
            <a:spAutoFit/>
          </a:bodyPr>
          <a:lstStyle/>
          <a:p>
            <a:r>
              <a:rPr lang="en-US" sz="1600" b="1"/>
              <a:t>from sklearn.pipeline import Pipeline</a:t>
            </a:r>
          </a:p>
          <a:p>
            <a:r>
              <a:rPr lang="en-US" sz="1600" b="1"/>
              <a:t>from sklearn.compose import ColumnTransformer</a:t>
            </a:r>
          </a:p>
          <a:p>
            <a:r>
              <a:rPr lang="en-US" sz="1600" b="1"/>
              <a:t>etc.</a:t>
            </a:r>
          </a:p>
        </p:txBody>
      </p:sp>
      <p:sp>
        <p:nvSpPr>
          <p:cNvPr id="26" name="Rectangle 25">
            <a:extLst>
              <a:ext uri="{FF2B5EF4-FFF2-40B4-BE49-F238E27FC236}">
                <a16:creationId xmlns:a16="http://schemas.microsoft.com/office/drawing/2014/main" id="{A92A7EF8-F5FE-889E-0CAD-BFA9EC3CC2CF}"/>
              </a:ext>
            </a:extLst>
          </p:cNvPr>
          <p:cNvSpPr/>
          <p:nvPr/>
        </p:nvSpPr>
        <p:spPr>
          <a:xfrm>
            <a:off x="315739" y="3176390"/>
            <a:ext cx="6297308" cy="338554"/>
          </a:xfrm>
          <a:prstGeom prst="rect">
            <a:avLst/>
          </a:prstGeom>
        </p:spPr>
        <p:txBody>
          <a:bodyPr wrap="square">
            <a:spAutoFit/>
          </a:bodyPr>
          <a:lstStyle/>
          <a:p>
            <a:r>
              <a:rPr lang="en-US" sz="1600"/>
              <a:t>pipe2 = Pipeline(steps = [(“name2a”, process2a), (“name2b”, process2b)])</a:t>
            </a:r>
          </a:p>
        </p:txBody>
      </p:sp>
      <p:sp>
        <p:nvSpPr>
          <p:cNvPr id="31" name="Rectangle 30">
            <a:extLst>
              <a:ext uri="{FF2B5EF4-FFF2-40B4-BE49-F238E27FC236}">
                <a16:creationId xmlns:a16="http://schemas.microsoft.com/office/drawing/2014/main" id="{ADA1013B-8464-A555-E3E9-51E1DB7B8EDC}"/>
              </a:ext>
            </a:extLst>
          </p:cNvPr>
          <p:cNvSpPr/>
          <p:nvPr/>
        </p:nvSpPr>
        <p:spPr>
          <a:xfrm>
            <a:off x="315738" y="3851830"/>
            <a:ext cx="9771237" cy="584775"/>
          </a:xfrm>
          <a:prstGeom prst="rect">
            <a:avLst/>
          </a:prstGeom>
        </p:spPr>
        <p:txBody>
          <a:bodyPr wrap="square">
            <a:spAutoFit/>
          </a:bodyPr>
          <a:lstStyle/>
          <a:p>
            <a:r>
              <a:rPr lang="en-US" sz="1600"/>
              <a:t>Transformer = ColumnTransformer(transformers = [(“name1”, pipe1, list1_of_cols),  (“name2”, pipe2, list2_of_cols)],</a:t>
            </a:r>
          </a:p>
          <a:p>
            <a:r>
              <a:rPr lang="en-US" sz="1600"/>
              <a:t>                                                               remainder = “drop”, “passthrough”)</a:t>
            </a:r>
          </a:p>
        </p:txBody>
      </p:sp>
      <p:sp>
        <p:nvSpPr>
          <p:cNvPr id="36" name="Rectangle 35">
            <a:extLst>
              <a:ext uri="{FF2B5EF4-FFF2-40B4-BE49-F238E27FC236}">
                <a16:creationId xmlns:a16="http://schemas.microsoft.com/office/drawing/2014/main" id="{B05B1F6E-06DC-CE3C-A573-1FC60FF063DD}"/>
              </a:ext>
            </a:extLst>
          </p:cNvPr>
          <p:cNvSpPr/>
          <p:nvPr/>
        </p:nvSpPr>
        <p:spPr>
          <a:xfrm>
            <a:off x="315738" y="4681350"/>
            <a:ext cx="7933527" cy="338554"/>
          </a:xfrm>
          <a:prstGeom prst="rect">
            <a:avLst/>
          </a:prstGeom>
        </p:spPr>
        <p:txBody>
          <a:bodyPr wrap="square">
            <a:spAutoFit/>
          </a:bodyPr>
          <a:lstStyle/>
          <a:p>
            <a:r>
              <a:rPr lang="en-US" sz="1600"/>
              <a:t>model = Pipeline(steps = [(“transformer_name”, Transformer), (“model_name”, model())])</a:t>
            </a:r>
          </a:p>
        </p:txBody>
      </p:sp>
      <p:sp>
        <p:nvSpPr>
          <p:cNvPr id="41" name="TextBox 40">
            <a:extLst>
              <a:ext uri="{FF2B5EF4-FFF2-40B4-BE49-F238E27FC236}">
                <a16:creationId xmlns:a16="http://schemas.microsoft.com/office/drawing/2014/main" id="{852224FD-4020-D023-1BCA-008029C67CF4}"/>
              </a:ext>
            </a:extLst>
          </p:cNvPr>
          <p:cNvSpPr txBox="1"/>
          <p:nvPr/>
        </p:nvSpPr>
        <p:spPr>
          <a:xfrm>
            <a:off x="10712692" y="2976178"/>
            <a:ext cx="914400" cy="523220"/>
          </a:xfrm>
          <a:prstGeom prst="rect">
            <a:avLst/>
          </a:prstGeom>
          <a:noFill/>
        </p:spPr>
        <p:txBody>
          <a:bodyPr wrap="square" rtlCol="0">
            <a:spAutoFit/>
          </a:bodyPr>
          <a:lstStyle/>
          <a:p>
            <a:r>
              <a:rPr lang="en-US" sz="1400"/>
              <a:t>same as before.</a:t>
            </a:r>
          </a:p>
        </p:txBody>
      </p:sp>
      <p:sp>
        <p:nvSpPr>
          <p:cNvPr id="42" name="Rectangle 41">
            <a:extLst>
              <a:ext uri="{FF2B5EF4-FFF2-40B4-BE49-F238E27FC236}">
                <a16:creationId xmlns:a16="http://schemas.microsoft.com/office/drawing/2014/main" id="{38831490-06D2-9A0D-91B1-B7806DE4C2CE}"/>
              </a:ext>
            </a:extLst>
          </p:cNvPr>
          <p:cNvSpPr/>
          <p:nvPr/>
        </p:nvSpPr>
        <p:spPr>
          <a:xfrm>
            <a:off x="315739" y="5814364"/>
            <a:ext cx="2417629" cy="830997"/>
          </a:xfrm>
          <a:prstGeom prst="rect">
            <a:avLst/>
          </a:prstGeom>
        </p:spPr>
        <p:txBody>
          <a:bodyPr wrap="square">
            <a:spAutoFit/>
          </a:bodyPr>
          <a:lstStyle/>
          <a:p>
            <a:r>
              <a:rPr lang="en-US" sz="1600"/>
              <a:t>model.fit(X_train, y_train)</a:t>
            </a:r>
          </a:p>
          <a:p>
            <a:r>
              <a:rPr lang="en-US" sz="1600"/>
              <a:t>model.predict(X_test)</a:t>
            </a:r>
          </a:p>
          <a:p>
            <a:r>
              <a:rPr lang="en-US" sz="1600"/>
              <a:t>etc.</a:t>
            </a:r>
          </a:p>
        </p:txBody>
      </p:sp>
      <mc:AlternateContent xmlns:mc="http://schemas.openxmlformats.org/markup-compatibility/2006" xmlns:p14="http://schemas.microsoft.com/office/powerpoint/2010/main">
        <mc:Choice Requires="p14">
          <p:contentPart p14:bwMode="auto" r:id="rId3">
            <p14:nvContentPartPr>
              <p14:cNvPr id="43" name="Ink 42">
                <a:extLst>
                  <a:ext uri="{FF2B5EF4-FFF2-40B4-BE49-F238E27FC236}">
                    <a16:creationId xmlns:a16="http://schemas.microsoft.com/office/drawing/2014/main" id="{14142304-602E-113A-101D-C3B40734095F}"/>
                  </a:ext>
                </a:extLst>
              </p14:cNvPr>
              <p14:cNvContentPartPr/>
              <p14:nvPr/>
            </p14:nvContentPartPr>
            <p14:xfrm>
              <a:off x="2733368" y="6062749"/>
              <a:ext cx="643680" cy="118080"/>
            </p14:xfrm>
          </p:contentPart>
        </mc:Choice>
        <mc:Fallback xmlns="">
          <p:pic>
            <p:nvPicPr>
              <p:cNvPr id="43" name="Ink 42">
                <a:extLst>
                  <a:ext uri="{FF2B5EF4-FFF2-40B4-BE49-F238E27FC236}">
                    <a16:creationId xmlns:a16="http://schemas.microsoft.com/office/drawing/2014/main" id="{14142304-602E-113A-101D-C3B40734095F}"/>
                  </a:ext>
                </a:extLst>
              </p:cNvPr>
              <p:cNvPicPr/>
              <p:nvPr/>
            </p:nvPicPr>
            <p:blipFill>
              <a:blip r:embed="rId4"/>
              <a:stretch>
                <a:fillRect/>
              </a:stretch>
            </p:blipFill>
            <p:spPr>
              <a:xfrm>
                <a:off x="2727248" y="6056629"/>
                <a:ext cx="655920" cy="130320"/>
              </a:xfrm>
              <a:prstGeom prst="rect">
                <a:avLst/>
              </a:prstGeom>
            </p:spPr>
          </p:pic>
        </mc:Fallback>
      </mc:AlternateContent>
      <p:sp>
        <p:nvSpPr>
          <p:cNvPr id="44" name="TextBox 43">
            <a:extLst>
              <a:ext uri="{FF2B5EF4-FFF2-40B4-BE49-F238E27FC236}">
                <a16:creationId xmlns:a16="http://schemas.microsoft.com/office/drawing/2014/main" id="{0D1B5EB0-FBFD-0842-5ECF-BF460ED1CA9F}"/>
              </a:ext>
            </a:extLst>
          </p:cNvPr>
          <p:cNvSpPr txBox="1"/>
          <p:nvPr/>
        </p:nvSpPr>
        <p:spPr>
          <a:xfrm>
            <a:off x="3502145" y="5794568"/>
            <a:ext cx="8374116" cy="738664"/>
          </a:xfrm>
          <a:prstGeom prst="rect">
            <a:avLst/>
          </a:prstGeom>
          <a:noFill/>
        </p:spPr>
        <p:txBody>
          <a:bodyPr wrap="square">
            <a:spAutoFit/>
          </a:bodyPr>
          <a:lstStyle/>
          <a:p>
            <a:r>
              <a:rPr lang="en-US" sz="1400"/>
              <a:t>Then can use the model like any other model.  Looks like it </a:t>
            </a:r>
            <a:r>
              <a:rPr lang="en-US" sz="1400" i="1"/>
              <a:t>fits</a:t>
            </a:r>
            <a:r>
              <a:rPr lang="en-US" sz="1400"/>
              <a:t> the ColumnTransform on X_train, and then </a:t>
            </a:r>
            <a:r>
              <a:rPr lang="en-US" sz="1400" i="1"/>
              <a:t>fit_transforms</a:t>
            </a:r>
            <a:r>
              <a:rPr lang="en-US" sz="1400"/>
              <a:t> it on X_test.  Also seems it doesn’t do anything to y_train, y_test; so these will have to be in working condition. </a:t>
            </a:r>
            <a:r>
              <a:rPr lang="en-US" sz="1400">
                <a:solidFill>
                  <a:srgbClr val="0066FF"/>
                </a:solidFill>
              </a:rPr>
              <a:t> Also there could be problems if certain categorical values in X_train are not found in X_test!  </a:t>
            </a:r>
          </a:p>
        </p:txBody>
      </p:sp>
      <p:sp>
        <p:nvSpPr>
          <p:cNvPr id="45" name="Rectangle 44">
            <a:extLst>
              <a:ext uri="{FF2B5EF4-FFF2-40B4-BE49-F238E27FC236}">
                <a16:creationId xmlns:a16="http://schemas.microsoft.com/office/drawing/2014/main" id="{3C078709-FD60-472F-5D65-97AE2791DD02}"/>
              </a:ext>
            </a:extLst>
          </p:cNvPr>
          <p:cNvSpPr/>
          <p:nvPr/>
        </p:nvSpPr>
        <p:spPr>
          <a:xfrm>
            <a:off x="315739" y="5184320"/>
            <a:ext cx="10076958" cy="338554"/>
          </a:xfrm>
          <a:prstGeom prst="rect">
            <a:avLst/>
          </a:prstGeom>
        </p:spPr>
        <p:txBody>
          <a:bodyPr wrap="square">
            <a:spAutoFit/>
          </a:bodyPr>
          <a:lstStyle/>
          <a:p>
            <a:r>
              <a:rPr lang="en-US" sz="1600"/>
              <a:t>X_train, X_test, y_train, y_test = train_test_split(X, y, test_size = #, random_state = #, shuffle = True/False, stratify = y)</a:t>
            </a:r>
          </a:p>
        </p:txBody>
      </p:sp>
      <mc:AlternateContent xmlns:mc="http://schemas.openxmlformats.org/markup-compatibility/2006" xmlns:p14="http://schemas.microsoft.com/office/powerpoint/2010/main">
        <mc:Choice Requires="p14">
          <p:contentPart p14:bwMode="auto" r:id="rId5">
            <p14:nvContentPartPr>
              <p14:cNvPr id="46" name="Ink 45">
                <a:extLst>
                  <a:ext uri="{FF2B5EF4-FFF2-40B4-BE49-F238E27FC236}">
                    <a16:creationId xmlns:a16="http://schemas.microsoft.com/office/drawing/2014/main" id="{B02E0AFC-47F5-85B7-3FA7-DF41E3006273}"/>
                  </a:ext>
                </a:extLst>
              </p14:cNvPr>
              <p14:cNvContentPartPr/>
              <p14:nvPr/>
            </p14:nvContentPartPr>
            <p14:xfrm>
              <a:off x="10324121" y="2495634"/>
              <a:ext cx="233280" cy="1822320"/>
            </p14:xfrm>
          </p:contentPart>
        </mc:Choice>
        <mc:Fallback xmlns="">
          <p:pic>
            <p:nvPicPr>
              <p:cNvPr id="46" name="Ink 45">
                <a:extLst>
                  <a:ext uri="{FF2B5EF4-FFF2-40B4-BE49-F238E27FC236}">
                    <a16:creationId xmlns:a16="http://schemas.microsoft.com/office/drawing/2014/main" id="{B02E0AFC-47F5-85B7-3FA7-DF41E3006273}"/>
                  </a:ext>
                </a:extLst>
              </p:cNvPr>
              <p:cNvPicPr/>
              <p:nvPr/>
            </p:nvPicPr>
            <p:blipFill>
              <a:blip r:embed="rId6"/>
              <a:stretch>
                <a:fillRect/>
              </a:stretch>
            </p:blipFill>
            <p:spPr>
              <a:xfrm>
                <a:off x="10318001" y="2489515"/>
                <a:ext cx="245520" cy="1834558"/>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9" name="Ink 48">
                <a:extLst>
                  <a:ext uri="{FF2B5EF4-FFF2-40B4-BE49-F238E27FC236}">
                    <a16:creationId xmlns:a16="http://schemas.microsoft.com/office/drawing/2014/main" id="{A9A46D1E-6693-E863-01FA-1CCB8FD2013F}"/>
                  </a:ext>
                </a:extLst>
              </p14:cNvPr>
              <p14:cNvContentPartPr/>
              <p14:nvPr/>
            </p14:nvContentPartPr>
            <p14:xfrm>
              <a:off x="913935" y="4235231"/>
              <a:ext cx="3858090" cy="409323"/>
            </p14:xfrm>
          </p:contentPart>
        </mc:Choice>
        <mc:Fallback xmlns="">
          <p:pic>
            <p:nvPicPr>
              <p:cNvPr id="49" name="Ink 48">
                <a:extLst>
                  <a:ext uri="{FF2B5EF4-FFF2-40B4-BE49-F238E27FC236}">
                    <a16:creationId xmlns:a16="http://schemas.microsoft.com/office/drawing/2014/main" id="{A9A46D1E-6693-E863-01FA-1CCB8FD2013F}"/>
                  </a:ext>
                </a:extLst>
              </p:cNvPr>
              <p:cNvPicPr/>
              <p:nvPr/>
            </p:nvPicPr>
            <p:blipFill>
              <a:blip r:embed="rId8"/>
              <a:stretch>
                <a:fillRect/>
              </a:stretch>
            </p:blipFill>
            <p:spPr>
              <a:xfrm>
                <a:off x="907815" y="4229111"/>
                <a:ext cx="3870330" cy="421563"/>
              </a:xfrm>
              <a:prstGeom prst="rect">
                <a:avLst/>
              </a:prstGeom>
            </p:spPr>
          </p:pic>
        </mc:Fallback>
      </mc:AlternateContent>
      <p:sp>
        <p:nvSpPr>
          <p:cNvPr id="4" name="Rectangle 3">
            <a:extLst>
              <a:ext uri="{FF2B5EF4-FFF2-40B4-BE49-F238E27FC236}">
                <a16:creationId xmlns:a16="http://schemas.microsoft.com/office/drawing/2014/main" id="{785DC066-78ED-253F-91A6-C26CDED511C1}"/>
              </a:ext>
            </a:extLst>
          </p:cNvPr>
          <p:cNvSpPr/>
          <p:nvPr/>
        </p:nvSpPr>
        <p:spPr>
          <a:xfrm>
            <a:off x="3419710" y="209662"/>
            <a:ext cx="5497787" cy="461665"/>
          </a:xfrm>
          <a:prstGeom prst="rect">
            <a:avLst/>
          </a:prstGeom>
        </p:spPr>
        <p:txBody>
          <a:bodyPr wrap="none">
            <a:spAutoFit/>
          </a:bodyPr>
          <a:lstStyle/>
          <a:p>
            <a:r>
              <a:rPr lang="en-US" sz="2400" b="1" u="sng">
                <a:solidFill>
                  <a:srgbClr val="7030A0"/>
                </a:solidFill>
              </a:rPr>
              <a:t>sklearn: preprocessing+modeling pipeline</a:t>
            </a:r>
          </a:p>
        </p:txBody>
      </p:sp>
      <p:grpSp>
        <p:nvGrpSpPr>
          <p:cNvPr id="9" name="Group 8">
            <a:extLst>
              <a:ext uri="{FF2B5EF4-FFF2-40B4-BE49-F238E27FC236}">
                <a16:creationId xmlns:a16="http://schemas.microsoft.com/office/drawing/2014/main" id="{8EB36E7A-CF9A-02D2-D65E-F54B94CF46FA}"/>
              </a:ext>
            </a:extLst>
          </p:cNvPr>
          <p:cNvGrpSpPr/>
          <p:nvPr/>
        </p:nvGrpSpPr>
        <p:grpSpPr>
          <a:xfrm>
            <a:off x="5038710" y="2892301"/>
            <a:ext cx="3426120" cy="1017720"/>
            <a:chOff x="5038710" y="2743005"/>
            <a:chExt cx="3426120" cy="1017720"/>
          </a:xfrm>
        </p:grpSpPr>
        <mc:AlternateContent xmlns:mc="http://schemas.openxmlformats.org/markup-compatibility/2006" xmlns:p14="http://schemas.microsoft.com/office/powerpoint/2010/main">
          <mc:Choice Requires="p14">
            <p:contentPart p14:bwMode="auto" r:id="rId9">
              <p14:nvContentPartPr>
                <p14:cNvPr id="5" name="Ink 4">
                  <a:extLst>
                    <a:ext uri="{FF2B5EF4-FFF2-40B4-BE49-F238E27FC236}">
                      <a16:creationId xmlns:a16="http://schemas.microsoft.com/office/drawing/2014/main" id="{E4594CF0-A443-D2EE-673D-8D271992DC15}"/>
                    </a:ext>
                  </a:extLst>
                </p14:cNvPr>
                <p14:cNvContentPartPr/>
                <p14:nvPr/>
              </p14:nvContentPartPr>
              <p14:xfrm>
                <a:off x="5038710" y="2743005"/>
                <a:ext cx="694440" cy="987480"/>
              </p14:xfrm>
            </p:contentPart>
          </mc:Choice>
          <mc:Fallback xmlns="">
            <p:pic>
              <p:nvPicPr>
                <p:cNvPr id="5" name="Ink 4">
                  <a:extLst>
                    <a:ext uri="{FF2B5EF4-FFF2-40B4-BE49-F238E27FC236}">
                      <a16:creationId xmlns:a16="http://schemas.microsoft.com/office/drawing/2014/main" id="{E4594CF0-A443-D2EE-673D-8D271992DC15}"/>
                    </a:ext>
                  </a:extLst>
                </p:cNvPr>
                <p:cNvPicPr/>
                <p:nvPr/>
              </p:nvPicPr>
              <p:blipFill>
                <a:blip r:embed="rId10"/>
                <a:stretch>
                  <a:fillRect/>
                </a:stretch>
              </p:blipFill>
              <p:spPr>
                <a:xfrm>
                  <a:off x="5032590" y="2736885"/>
                  <a:ext cx="706680" cy="9997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Ink 5">
                  <a:extLst>
                    <a:ext uri="{FF2B5EF4-FFF2-40B4-BE49-F238E27FC236}">
                      <a16:creationId xmlns:a16="http://schemas.microsoft.com/office/drawing/2014/main" id="{F25C8048-636C-6622-5A3B-9F492BFBFF35}"/>
                    </a:ext>
                  </a:extLst>
                </p14:cNvPr>
                <p14:cNvContentPartPr/>
                <p14:nvPr/>
              </p14:nvContentPartPr>
              <p14:xfrm>
                <a:off x="5733870" y="3645525"/>
                <a:ext cx="35640" cy="88200"/>
              </p14:xfrm>
            </p:contentPart>
          </mc:Choice>
          <mc:Fallback xmlns="">
            <p:pic>
              <p:nvPicPr>
                <p:cNvPr id="6" name="Ink 5">
                  <a:extLst>
                    <a:ext uri="{FF2B5EF4-FFF2-40B4-BE49-F238E27FC236}">
                      <a16:creationId xmlns:a16="http://schemas.microsoft.com/office/drawing/2014/main" id="{F25C8048-636C-6622-5A3B-9F492BFBFF35}"/>
                    </a:ext>
                  </a:extLst>
                </p:cNvPr>
                <p:cNvPicPr/>
                <p:nvPr/>
              </p:nvPicPr>
              <p:blipFill>
                <a:blip r:embed="rId12"/>
                <a:stretch>
                  <a:fillRect/>
                </a:stretch>
              </p:blipFill>
              <p:spPr>
                <a:xfrm>
                  <a:off x="5727750" y="3639405"/>
                  <a:ext cx="478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Ink 7">
                  <a:extLst>
                    <a:ext uri="{FF2B5EF4-FFF2-40B4-BE49-F238E27FC236}">
                      <a16:creationId xmlns:a16="http://schemas.microsoft.com/office/drawing/2014/main" id="{CF4027C0-FA55-1DE0-9661-6ACBF708B970}"/>
                    </a:ext>
                  </a:extLst>
                </p14:cNvPr>
                <p14:cNvContentPartPr/>
                <p14:nvPr/>
              </p14:nvContentPartPr>
              <p14:xfrm>
                <a:off x="6219510" y="3438525"/>
                <a:ext cx="2245320" cy="322200"/>
              </p14:xfrm>
            </p:contentPart>
          </mc:Choice>
          <mc:Fallback xmlns="">
            <p:pic>
              <p:nvPicPr>
                <p:cNvPr id="8" name="Ink 7">
                  <a:extLst>
                    <a:ext uri="{FF2B5EF4-FFF2-40B4-BE49-F238E27FC236}">
                      <a16:creationId xmlns:a16="http://schemas.microsoft.com/office/drawing/2014/main" id="{CF4027C0-FA55-1DE0-9661-6ACBF708B970}"/>
                    </a:ext>
                  </a:extLst>
                </p:cNvPr>
                <p:cNvPicPr/>
                <p:nvPr/>
              </p:nvPicPr>
              <p:blipFill>
                <a:blip r:embed="rId14"/>
                <a:stretch>
                  <a:fillRect/>
                </a:stretch>
              </p:blipFill>
              <p:spPr>
                <a:xfrm>
                  <a:off x="6213390" y="3432405"/>
                  <a:ext cx="2257560" cy="334440"/>
                </a:xfrm>
                <a:prstGeom prst="rect">
                  <a:avLst/>
                </a:prstGeom>
              </p:spPr>
            </p:pic>
          </mc:Fallback>
        </mc:AlternateContent>
      </p:grpSp>
    </p:spTree>
    <p:extLst>
      <p:ext uri="{BB962C8B-B14F-4D97-AF65-F5344CB8AC3E}">
        <p14:creationId xmlns:p14="http://schemas.microsoft.com/office/powerpoint/2010/main" val="416724806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419FF5-871D-807A-1532-8CDF71AD278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21B5604-B988-A01D-D269-C54E68486691}"/>
              </a:ext>
            </a:extLst>
          </p:cNvPr>
          <p:cNvSpPr txBox="1"/>
          <p:nvPr/>
        </p:nvSpPr>
        <p:spPr>
          <a:xfrm>
            <a:off x="450575" y="1132867"/>
            <a:ext cx="10932771" cy="830997"/>
          </a:xfrm>
          <a:prstGeom prst="rect">
            <a:avLst/>
          </a:prstGeom>
          <a:noFill/>
        </p:spPr>
        <p:txBody>
          <a:bodyPr wrap="square" rtlCol="0">
            <a:spAutoFit/>
          </a:bodyPr>
          <a:lstStyle/>
          <a:p>
            <a:r>
              <a:rPr lang="en-US" sz="1600"/>
              <a:t>FYI, I’ve been having trouble getting DataFrameMapper to work with Pipelines that include One-Hot-Encoding.  Specifically, after successfully applying the model.fit(X,y) method, model.predict(X) will say that it is encountering unknown categories, even if the X used for the fit and predict are the same.  So????  But anyway, ColumnTransformer works fine, and is all we really need. </a:t>
            </a:r>
          </a:p>
        </p:txBody>
      </p:sp>
      <p:sp>
        <p:nvSpPr>
          <p:cNvPr id="4" name="Rectangle 3">
            <a:extLst>
              <a:ext uri="{FF2B5EF4-FFF2-40B4-BE49-F238E27FC236}">
                <a16:creationId xmlns:a16="http://schemas.microsoft.com/office/drawing/2014/main" id="{4A80029C-B59D-BE45-DD4E-C606E0D903ED}"/>
              </a:ext>
            </a:extLst>
          </p:cNvPr>
          <p:cNvSpPr/>
          <p:nvPr/>
        </p:nvSpPr>
        <p:spPr>
          <a:xfrm>
            <a:off x="3419710" y="209662"/>
            <a:ext cx="5497787" cy="461665"/>
          </a:xfrm>
          <a:prstGeom prst="rect">
            <a:avLst/>
          </a:prstGeom>
        </p:spPr>
        <p:txBody>
          <a:bodyPr wrap="none">
            <a:spAutoFit/>
          </a:bodyPr>
          <a:lstStyle/>
          <a:p>
            <a:r>
              <a:rPr lang="en-US" sz="2400" b="1" u="sng">
                <a:solidFill>
                  <a:srgbClr val="7030A0"/>
                </a:solidFill>
              </a:rPr>
              <a:t>sklearn: preprocessing+modeling pipeline</a:t>
            </a:r>
          </a:p>
        </p:txBody>
      </p:sp>
    </p:spTree>
    <p:extLst>
      <p:ext uri="{BB962C8B-B14F-4D97-AF65-F5344CB8AC3E}">
        <p14:creationId xmlns:p14="http://schemas.microsoft.com/office/powerpoint/2010/main" val="10832076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3C3942-49C4-7DE3-88C7-4F008EFD6D68}"/>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4054DF4C-0B59-F48E-CFE5-6B5C30EBBA28}"/>
              </a:ext>
            </a:extLst>
          </p:cNvPr>
          <p:cNvSpPr/>
          <p:nvPr/>
        </p:nvSpPr>
        <p:spPr>
          <a:xfrm>
            <a:off x="4144407" y="100607"/>
            <a:ext cx="2351926" cy="461665"/>
          </a:xfrm>
          <a:prstGeom prst="rect">
            <a:avLst/>
          </a:prstGeom>
        </p:spPr>
        <p:txBody>
          <a:bodyPr wrap="none">
            <a:spAutoFit/>
          </a:bodyPr>
          <a:lstStyle/>
          <a:p>
            <a:r>
              <a:rPr lang="en-US" sz="2400" b="1" u="sng">
                <a:solidFill>
                  <a:srgbClr val="7030A0"/>
                </a:solidFill>
              </a:rPr>
              <a:t>sklearn: example</a:t>
            </a:r>
          </a:p>
        </p:txBody>
      </p:sp>
      <p:sp>
        <p:nvSpPr>
          <p:cNvPr id="9" name="TextBox 8">
            <a:extLst>
              <a:ext uri="{FF2B5EF4-FFF2-40B4-BE49-F238E27FC236}">
                <a16:creationId xmlns:a16="http://schemas.microsoft.com/office/drawing/2014/main" id="{FA2F2DDC-9EA3-8DF0-2B45-795006D1CCAF}"/>
              </a:ext>
            </a:extLst>
          </p:cNvPr>
          <p:cNvSpPr txBox="1"/>
          <p:nvPr/>
        </p:nvSpPr>
        <p:spPr>
          <a:xfrm>
            <a:off x="511276" y="798495"/>
            <a:ext cx="6086169" cy="830997"/>
          </a:xfrm>
          <a:prstGeom prst="rect">
            <a:avLst/>
          </a:prstGeom>
          <a:noFill/>
        </p:spPr>
        <p:txBody>
          <a:bodyPr wrap="square">
            <a:spAutoFit/>
          </a:bodyPr>
          <a:lstStyle/>
          <a:p>
            <a:r>
              <a:rPr lang="en-US" sz="1600"/>
              <a:t>Here’s an example of the first guy, with just one preprocessing step.  I have tips dataset, and doing regression from total_bill and size columns to tip column.</a:t>
            </a:r>
          </a:p>
        </p:txBody>
      </p:sp>
      <p:pic>
        <p:nvPicPr>
          <p:cNvPr id="6" name="Picture 5">
            <a:extLst>
              <a:ext uri="{FF2B5EF4-FFF2-40B4-BE49-F238E27FC236}">
                <a16:creationId xmlns:a16="http://schemas.microsoft.com/office/drawing/2014/main" id="{5D959601-DB11-0EF2-ECE5-879FB3BF1DA4}"/>
              </a:ext>
            </a:extLst>
          </p:cNvPr>
          <p:cNvPicPr>
            <a:picLocks noChangeAspect="1"/>
          </p:cNvPicPr>
          <p:nvPr/>
        </p:nvPicPr>
        <p:blipFill>
          <a:blip r:embed="rId3"/>
          <a:stretch>
            <a:fillRect/>
          </a:stretch>
        </p:blipFill>
        <p:spPr>
          <a:xfrm>
            <a:off x="6496333" y="1689479"/>
            <a:ext cx="3503503" cy="2219325"/>
          </a:xfrm>
          <a:prstGeom prst="rect">
            <a:avLst/>
          </a:prstGeom>
        </p:spPr>
      </p:pic>
      <mc:AlternateContent xmlns:mc="http://schemas.openxmlformats.org/markup-compatibility/2006" xmlns:p14="http://schemas.microsoft.com/office/powerpoint/2010/main">
        <mc:Choice Requires="p14">
          <p:contentPart p14:bwMode="auto" r:id="rId4">
            <p14:nvContentPartPr>
              <p14:cNvPr id="12" name="Ink 11">
                <a:extLst>
                  <a:ext uri="{FF2B5EF4-FFF2-40B4-BE49-F238E27FC236}">
                    <a16:creationId xmlns:a16="http://schemas.microsoft.com/office/drawing/2014/main" id="{B5393AD5-F6DF-F09F-FAEB-09143B5E5170}"/>
                  </a:ext>
                </a:extLst>
              </p14:cNvPr>
              <p14:cNvContentPartPr/>
              <p14:nvPr/>
            </p14:nvContentPartPr>
            <p14:xfrm>
              <a:off x="3554360" y="3520267"/>
              <a:ext cx="210240" cy="568800"/>
            </p14:xfrm>
          </p:contentPart>
        </mc:Choice>
        <mc:Fallback xmlns="">
          <p:pic>
            <p:nvPicPr>
              <p:cNvPr id="12" name="Ink 11">
                <a:extLst>
                  <a:ext uri="{FF2B5EF4-FFF2-40B4-BE49-F238E27FC236}">
                    <a16:creationId xmlns:a16="http://schemas.microsoft.com/office/drawing/2014/main" id="{B5393AD5-F6DF-F09F-FAEB-09143B5E5170}"/>
                  </a:ext>
                </a:extLst>
              </p:cNvPr>
              <p:cNvPicPr/>
              <p:nvPr/>
            </p:nvPicPr>
            <p:blipFill>
              <a:blip r:embed="rId5"/>
              <a:stretch>
                <a:fillRect/>
              </a:stretch>
            </p:blipFill>
            <p:spPr>
              <a:xfrm>
                <a:off x="3548240" y="3514147"/>
                <a:ext cx="222480" cy="581040"/>
              </a:xfrm>
              <a:prstGeom prst="rect">
                <a:avLst/>
              </a:prstGeom>
            </p:spPr>
          </p:pic>
        </mc:Fallback>
      </mc:AlternateContent>
      <p:pic>
        <p:nvPicPr>
          <p:cNvPr id="13" name="Picture 12">
            <a:extLst>
              <a:ext uri="{FF2B5EF4-FFF2-40B4-BE49-F238E27FC236}">
                <a16:creationId xmlns:a16="http://schemas.microsoft.com/office/drawing/2014/main" id="{C2B70015-3BAB-577B-6D7B-360F390A88BE}"/>
              </a:ext>
            </a:extLst>
          </p:cNvPr>
          <p:cNvPicPr>
            <a:picLocks noChangeAspect="1"/>
          </p:cNvPicPr>
          <p:nvPr/>
        </p:nvPicPr>
        <p:blipFill>
          <a:blip r:embed="rId6"/>
          <a:stretch>
            <a:fillRect/>
          </a:stretch>
        </p:blipFill>
        <p:spPr>
          <a:xfrm>
            <a:off x="582631" y="1792283"/>
            <a:ext cx="5246669" cy="1442122"/>
          </a:xfrm>
          <a:prstGeom prst="rect">
            <a:avLst/>
          </a:prstGeom>
        </p:spPr>
      </p:pic>
      <p:pic>
        <p:nvPicPr>
          <p:cNvPr id="14" name="Picture 13">
            <a:extLst>
              <a:ext uri="{FF2B5EF4-FFF2-40B4-BE49-F238E27FC236}">
                <a16:creationId xmlns:a16="http://schemas.microsoft.com/office/drawing/2014/main" id="{57E9704F-56F5-C12F-43D9-53EEF90B385D}"/>
              </a:ext>
            </a:extLst>
          </p:cNvPr>
          <p:cNvPicPr>
            <a:picLocks noChangeAspect="1"/>
          </p:cNvPicPr>
          <p:nvPr/>
        </p:nvPicPr>
        <p:blipFill>
          <a:blip r:embed="rId7"/>
          <a:stretch>
            <a:fillRect/>
          </a:stretch>
        </p:blipFill>
        <p:spPr>
          <a:xfrm>
            <a:off x="582631" y="4251858"/>
            <a:ext cx="4907705" cy="2354784"/>
          </a:xfrm>
          <a:prstGeom prst="rect">
            <a:avLst/>
          </a:prstGeom>
        </p:spPr>
      </p:pic>
    </p:spTree>
    <p:extLst>
      <p:ext uri="{BB962C8B-B14F-4D97-AF65-F5344CB8AC3E}">
        <p14:creationId xmlns:p14="http://schemas.microsoft.com/office/powerpoint/2010/main" val="65875963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EAB1DB-171D-D1C2-F96B-B9062EA49DDF}"/>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5E2E0E04-A5AD-DB36-5D56-6F8CC24C1B62}"/>
              </a:ext>
            </a:extLst>
          </p:cNvPr>
          <p:cNvSpPr/>
          <p:nvPr/>
        </p:nvSpPr>
        <p:spPr>
          <a:xfrm>
            <a:off x="4288075" y="169217"/>
            <a:ext cx="2351926" cy="461665"/>
          </a:xfrm>
          <a:prstGeom prst="rect">
            <a:avLst/>
          </a:prstGeom>
        </p:spPr>
        <p:txBody>
          <a:bodyPr wrap="none">
            <a:spAutoFit/>
          </a:bodyPr>
          <a:lstStyle/>
          <a:p>
            <a:r>
              <a:rPr lang="en-US" sz="2400" b="1" u="sng">
                <a:solidFill>
                  <a:srgbClr val="7030A0"/>
                </a:solidFill>
              </a:rPr>
              <a:t>sklearn: example</a:t>
            </a:r>
          </a:p>
        </p:txBody>
      </p:sp>
      <p:sp>
        <p:nvSpPr>
          <p:cNvPr id="2" name="TextBox 1">
            <a:extLst>
              <a:ext uri="{FF2B5EF4-FFF2-40B4-BE49-F238E27FC236}">
                <a16:creationId xmlns:a16="http://schemas.microsoft.com/office/drawing/2014/main" id="{312DB461-3FE0-5292-615C-63D3F9C7A72D}"/>
              </a:ext>
            </a:extLst>
          </p:cNvPr>
          <p:cNvSpPr txBox="1"/>
          <p:nvPr/>
        </p:nvSpPr>
        <p:spPr>
          <a:xfrm>
            <a:off x="335402" y="1010336"/>
            <a:ext cx="10418323" cy="1077218"/>
          </a:xfrm>
          <a:prstGeom prst="rect">
            <a:avLst/>
          </a:prstGeom>
          <a:noFill/>
        </p:spPr>
        <p:txBody>
          <a:bodyPr wrap="square" rtlCol="0">
            <a:spAutoFit/>
          </a:bodyPr>
          <a:lstStyle/>
          <a:p>
            <a:r>
              <a:rPr lang="en-US" sz="1600"/>
              <a:t>Here’s an example of doing multiple preprocessing uniformly to all columns via a Pipeline.  Have tips dataset, and doing Lasso regression on a couple of columns.  Going to DictVectorize them, and then MinMaxScaler them, even though that wouldn’t make any sense on the one-hot-encoded categorical items.  Still, it should affect them since they should be MinMaxScaled to 1 anyway.   </a:t>
            </a:r>
          </a:p>
        </p:txBody>
      </p:sp>
      <p:pic>
        <p:nvPicPr>
          <p:cNvPr id="5" name="Picture 4">
            <a:extLst>
              <a:ext uri="{FF2B5EF4-FFF2-40B4-BE49-F238E27FC236}">
                <a16:creationId xmlns:a16="http://schemas.microsoft.com/office/drawing/2014/main" id="{991D2DB7-1828-52B4-A678-1D55EBAA3E6E}"/>
              </a:ext>
            </a:extLst>
          </p:cNvPr>
          <p:cNvPicPr>
            <a:picLocks noChangeAspect="1"/>
          </p:cNvPicPr>
          <p:nvPr/>
        </p:nvPicPr>
        <p:blipFill>
          <a:blip r:embed="rId3"/>
          <a:stretch>
            <a:fillRect/>
          </a:stretch>
        </p:blipFill>
        <p:spPr>
          <a:xfrm>
            <a:off x="442299" y="5162517"/>
            <a:ext cx="2476846" cy="476316"/>
          </a:xfrm>
          <a:prstGeom prst="rect">
            <a:avLst/>
          </a:prstGeom>
        </p:spPr>
      </p:pic>
      <p:pic>
        <p:nvPicPr>
          <p:cNvPr id="8" name="Picture 7">
            <a:extLst>
              <a:ext uri="{FF2B5EF4-FFF2-40B4-BE49-F238E27FC236}">
                <a16:creationId xmlns:a16="http://schemas.microsoft.com/office/drawing/2014/main" id="{95CED93D-5B6A-2648-F349-BC7C077603B0}"/>
              </a:ext>
            </a:extLst>
          </p:cNvPr>
          <p:cNvPicPr>
            <a:picLocks noChangeAspect="1"/>
          </p:cNvPicPr>
          <p:nvPr/>
        </p:nvPicPr>
        <p:blipFill>
          <a:blip r:embed="rId4"/>
          <a:stretch>
            <a:fillRect/>
          </a:stretch>
        </p:blipFill>
        <p:spPr>
          <a:xfrm>
            <a:off x="442299" y="2209833"/>
            <a:ext cx="8735644" cy="2600688"/>
          </a:xfrm>
          <a:prstGeom prst="rect">
            <a:avLst/>
          </a:prstGeom>
        </p:spPr>
      </p:pic>
    </p:spTree>
    <p:extLst>
      <p:ext uri="{BB962C8B-B14F-4D97-AF65-F5344CB8AC3E}">
        <p14:creationId xmlns:p14="http://schemas.microsoft.com/office/powerpoint/2010/main" val="137322515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B7CCCA-E28F-B5D3-339E-DAEFA8E3CE84}"/>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28C0A6C-E8CC-595F-2A59-0465B96AAFB3}"/>
              </a:ext>
            </a:extLst>
          </p:cNvPr>
          <p:cNvSpPr/>
          <p:nvPr/>
        </p:nvSpPr>
        <p:spPr>
          <a:xfrm>
            <a:off x="4144407" y="100607"/>
            <a:ext cx="2351926" cy="461665"/>
          </a:xfrm>
          <a:prstGeom prst="rect">
            <a:avLst/>
          </a:prstGeom>
        </p:spPr>
        <p:txBody>
          <a:bodyPr wrap="none">
            <a:spAutoFit/>
          </a:bodyPr>
          <a:lstStyle/>
          <a:p>
            <a:r>
              <a:rPr lang="en-US" sz="2400" b="1" u="sng">
                <a:solidFill>
                  <a:srgbClr val="7030A0"/>
                </a:solidFill>
              </a:rPr>
              <a:t>sklearn: example</a:t>
            </a:r>
          </a:p>
        </p:txBody>
      </p:sp>
      <p:sp>
        <p:nvSpPr>
          <p:cNvPr id="9" name="TextBox 8">
            <a:extLst>
              <a:ext uri="{FF2B5EF4-FFF2-40B4-BE49-F238E27FC236}">
                <a16:creationId xmlns:a16="http://schemas.microsoft.com/office/drawing/2014/main" id="{3FC04B33-031C-975A-C42C-16BD23CEA079}"/>
              </a:ext>
            </a:extLst>
          </p:cNvPr>
          <p:cNvSpPr txBox="1"/>
          <p:nvPr/>
        </p:nvSpPr>
        <p:spPr>
          <a:xfrm>
            <a:off x="511276" y="798495"/>
            <a:ext cx="7527824" cy="830997"/>
          </a:xfrm>
          <a:prstGeom prst="rect">
            <a:avLst/>
          </a:prstGeom>
          <a:noFill/>
        </p:spPr>
        <p:txBody>
          <a:bodyPr wrap="square">
            <a:spAutoFit/>
          </a:bodyPr>
          <a:lstStyle/>
          <a:p>
            <a:r>
              <a:rPr lang="en-US" sz="1600"/>
              <a:t>Now doing example with ColumnTransformer so can do different processes to different columns.  So made this df.  Note the target column, Grade, has no missing values. </a:t>
            </a:r>
          </a:p>
          <a:p>
            <a:r>
              <a:rPr lang="en-US" sz="1600"/>
              <a:t>Then filled bad values in Test1 column with NaN.</a:t>
            </a:r>
          </a:p>
        </p:txBody>
      </p:sp>
      <p:pic>
        <p:nvPicPr>
          <p:cNvPr id="2" name="Picture 1">
            <a:extLst>
              <a:ext uri="{FF2B5EF4-FFF2-40B4-BE49-F238E27FC236}">
                <a16:creationId xmlns:a16="http://schemas.microsoft.com/office/drawing/2014/main" id="{802EDBD2-5812-9A8C-3831-AB06CAFFAE29}"/>
              </a:ext>
            </a:extLst>
          </p:cNvPr>
          <p:cNvPicPr>
            <a:picLocks noChangeAspect="1"/>
          </p:cNvPicPr>
          <p:nvPr/>
        </p:nvPicPr>
        <p:blipFill>
          <a:blip r:embed="rId3"/>
          <a:stretch>
            <a:fillRect/>
          </a:stretch>
        </p:blipFill>
        <p:spPr>
          <a:xfrm>
            <a:off x="609597" y="3519839"/>
            <a:ext cx="8426247" cy="2644407"/>
          </a:xfrm>
          <a:prstGeom prst="rect">
            <a:avLst/>
          </a:prstGeom>
        </p:spPr>
      </p:pic>
      <p:pic>
        <p:nvPicPr>
          <p:cNvPr id="4" name="Picture 3">
            <a:extLst>
              <a:ext uri="{FF2B5EF4-FFF2-40B4-BE49-F238E27FC236}">
                <a16:creationId xmlns:a16="http://schemas.microsoft.com/office/drawing/2014/main" id="{B4EA8DB0-717C-4085-98EF-84D2061DA348}"/>
              </a:ext>
            </a:extLst>
          </p:cNvPr>
          <p:cNvPicPr>
            <a:picLocks noChangeAspect="1"/>
          </p:cNvPicPr>
          <p:nvPr/>
        </p:nvPicPr>
        <p:blipFill>
          <a:blip r:embed="rId4"/>
          <a:stretch>
            <a:fillRect/>
          </a:stretch>
        </p:blipFill>
        <p:spPr>
          <a:xfrm>
            <a:off x="8317748" y="791097"/>
            <a:ext cx="3505851" cy="1561333"/>
          </a:xfrm>
          <a:prstGeom prst="rect">
            <a:avLst/>
          </a:prstGeom>
        </p:spPr>
      </p:pic>
      <p:pic>
        <p:nvPicPr>
          <p:cNvPr id="5" name="Picture 4">
            <a:extLst>
              <a:ext uri="{FF2B5EF4-FFF2-40B4-BE49-F238E27FC236}">
                <a16:creationId xmlns:a16="http://schemas.microsoft.com/office/drawing/2014/main" id="{B117595F-F61B-2225-C107-A1970A252BB2}"/>
              </a:ext>
            </a:extLst>
          </p:cNvPr>
          <p:cNvPicPr>
            <a:picLocks noChangeAspect="1"/>
          </p:cNvPicPr>
          <p:nvPr/>
        </p:nvPicPr>
        <p:blipFill>
          <a:blip r:embed="rId5"/>
          <a:stretch>
            <a:fillRect/>
          </a:stretch>
        </p:blipFill>
        <p:spPr>
          <a:xfrm>
            <a:off x="624344" y="1688679"/>
            <a:ext cx="4198376" cy="1191431"/>
          </a:xfrm>
          <a:prstGeom prst="rect">
            <a:avLst/>
          </a:prstGeom>
        </p:spPr>
      </p:pic>
      <p:sp>
        <p:nvSpPr>
          <p:cNvPr id="7" name="TextBox 6">
            <a:extLst>
              <a:ext uri="{FF2B5EF4-FFF2-40B4-BE49-F238E27FC236}">
                <a16:creationId xmlns:a16="http://schemas.microsoft.com/office/drawing/2014/main" id="{94C6399F-1AFC-FA33-44C4-003A9DDBB695}"/>
              </a:ext>
            </a:extLst>
          </p:cNvPr>
          <p:cNvSpPr txBox="1"/>
          <p:nvPr/>
        </p:nvSpPr>
        <p:spPr>
          <a:xfrm>
            <a:off x="511276" y="2935064"/>
            <a:ext cx="11395590" cy="584775"/>
          </a:xfrm>
          <a:prstGeom prst="rect">
            <a:avLst/>
          </a:prstGeom>
          <a:noFill/>
        </p:spPr>
        <p:txBody>
          <a:bodyPr wrap="square">
            <a:spAutoFit/>
          </a:bodyPr>
          <a:lstStyle/>
          <a:p>
            <a:r>
              <a:rPr lang="en-US" sz="1600"/>
              <a:t>Then defined a pipeline to impute the mean values to the numerical columns, and the most frequent values to the categorical columns.  Then scale and one-hot-encode the numerical and categorical columns respectively.  And then fit a logistic regression model. </a:t>
            </a:r>
          </a:p>
        </p:txBody>
      </p:sp>
      <p:pic>
        <p:nvPicPr>
          <p:cNvPr id="8" name="Picture 7">
            <a:extLst>
              <a:ext uri="{FF2B5EF4-FFF2-40B4-BE49-F238E27FC236}">
                <a16:creationId xmlns:a16="http://schemas.microsoft.com/office/drawing/2014/main" id="{54F22EC8-5362-E7D1-F680-A7DD13A46A93}"/>
              </a:ext>
            </a:extLst>
          </p:cNvPr>
          <p:cNvPicPr>
            <a:picLocks noChangeAspect="1"/>
          </p:cNvPicPr>
          <p:nvPr/>
        </p:nvPicPr>
        <p:blipFill>
          <a:blip r:embed="rId6"/>
          <a:stretch>
            <a:fillRect/>
          </a:stretch>
        </p:blipFill>
        <p:spPr>
          <a:xfrm>
            <a:off x="609597" y="6291215"/>
            <a:ext cx="3154953" cy="388654"/>
          </a:xfrm>
          <a:prstGeom prst="rect">
            <a:avLst/>
          </a:prstGeom>
        </p:spPr>
      </p:pic>
      <mc:AlternateContent xmlns:mc="http://schemas.openxmlformats.org/markup-compatibility/2006" xmlns:p14="http://schemas.microsoft.com/office/powerpoint/2010/main">
        <mc:Choice Requires="p14">
          <p:contentPart p14:bwMode="auto" r:id="rId7">
            <p14:nvContentPartPr>
              <p14:cNvPr id="10" name="Ink 9">
                <a:extLst>
                  <a:ext uri="{FF2B5EF4-FFF2-40B4-BE49-F238E27FC236}">
                    <a16:creationId xmlns:a16="http://schemas.microsoft.com/office/drawing/2014/main" id="{6FA2305A-967C-2ED3-7B2A-C74BA7F7F1D7}"/>
                  </a:ext>
                </a:extLst>
              </p14:cNvPr>
              <p14:cNvContentPartPr/>
              <p14:nvPr/>
            </p14:nvContentPartPr>
            <p14:xfrm>
              <a:off x="215535" y="5849868"/>
              <a:ext cx="285480" cy="675720"/>
            </p14:xfrm>
          </p:contentPart>
        </mc:Choice>
        <mc:Fallback xmlns="">
          <p:pic>
            <p:nvPicPr>
              <p:cNvPr id="10" name="Ink 9">
                <a:extLst>
                  <a:ext uri="{FF2B5EF4-FFF2-40B4-BE49-F238E27FC236}">
                    <a16:creationId xmlns:a16="http://schemas.microsoft.com/office/drawing/2014/main" id="{EDD0D9FD-E27D-5714-1DD1-BEAA2EFE29A8}"/>
                  </a:ext>
                </a:extLst>
              </p:cNvPr>
              <p:cNvPicPr/>
              <p:nvPr/>
            </p:nvPicPr>
            <p:blipFill>
              <a:blip r:embed="rId8"/>
              <a:stretch>
                <a:fillRect/>
              </a:stretch>
            </p:blipFill>
            <p:spPr>
              <a:xfrm>
                <a:off x="209415" y="5843748"/>
                <a:ext cx="297720" cy="6879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1" name="Ink 10">
                <a:extLst>
                  <a:ext uri="{FF2B5EF4-FFF2-40B4-BE49-F238E27FC236}">
                    <a16:creationId xmlns:a16="http://schemas.microsoft.com/office/drawing/2014/main" id="{D0A1A874-7011-950E-40FD-23D788CBB755}"/>
                  </a:ext>
                </a:extLst>
              </p14:cNvPr>
              <p14:cNvContentPartPr/>
              <p14:nvPr/>
            </p14:nvContentPartPr>
            <p14:xfrm>
              <a:off x="284910" y="4705005"/>
              <a:ext cx="312840" cy="893520"/>
            </p14:xfrm>
          </p:contentPart>
        </mc:Choice>
        <mc:Fallback xmlns="">
          <p:pic>
            <p:nvPicPr>
              <p:cNvPr id="11" name="Ink 10">
                <a:extLst>
                  <a:ext uri="{FF2B5EF4-FFF2-40B4-BE49-F238E27FC236}">
                    <a16:creationId xmlns:a16="http://schemas.microsoft.com/office/drawing/2014/main" id="{4560B400-7660-7214-26B0-819F6EAC1C24}"/>
                  </a:ext>
                </a:extLst>
              </p:cNvPr>
              <p:cNvPicPr/>
              <p:nvPr/>
            </p:nvPicPr>
            <p:blipFill>
              <a:blip r:embed="rId10"/>
              <a:stretch>
                <a:fillRect/>
              </a:stretch>
            </p:blipFill>
            <p:spPr>
              <a:xfrm>
                <a:off x="278790" y="4698885"/>
                <a:ext cx="325080" cy="905760"/>
              </a:xfrm>
              <a:prstGeom prst="rect">
                <a:avLst/>
              </a:prstGeom>
            </p:spPr>
          </p:pic>
        </mc:Fallback>
      </mc:AlternateContent>
    </p:spTree>
    <p:extLst>
      <p:ext uri="{BB962C8B-B14F-4D97-AF65-F5344CB8AC3E}">
        <p14:creationId xmlns:p14="http://schemas.microsoft.com/office/powerpoint/2010/main" val="16183025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8C6BD41-EC68-F264-CDFC-F99B2F55CAE4}"/>
              </a:ext>
            </a:extLst>
          </p:cNvPr>
          <p:cNvSpPr txBox="1"/>
          <p:nvPr/>
        </p:nvSpPr>
        <p:spPr>
          <a:xfrm>
            <a:off x="287470" y="932159"/>
            <a:ext cx="7933526" cy="338554"/>
          </a:xfrm>
          <a:prstGeom prst="rect">
            <a:avLst/>
          </a:prstGeom>
          <a:noFill/>
        </p:spPr>
        <p:txBody>
          <a:bodyPr wrap="square" rtlCol="0">
            <a:spAutoFit/>
          </a:bodyPr>
          <a:lstStyle/>
          <a:p>
            <a:r>
              <a:rPr lang="en-US" sz="1600"/>
              <a:t>We can also combine this with GridSearchCV.  There is a slight syntax wrinkle, circled in blue.  </a:t>
            </a:r>
          </a:p>
        </p:txBody>
      </p:sp>
      <p:sp>
        <p:nvSpPr>
          <p:cNvPr id="23" name="Rectangle 22">
            <a:extLst>
              <a:ext uri="{FF2B5EF4-FFF2-40B4-BE49-F238E27FC236}">
                <a16:creationId xmlns:a16="http://schemas.microsoft.com/office/drawing/2014/main" id="{4F0F7C2C-17C3-7059-9650-2F58F480751A}"/>
              </a:ext>
            </a:extLst>
          </p:cNvPr>
          <p:cNvSpPr/>
          <p:nvPr/>
        </p:nvSpPr>
        <p:spPr>
          <a:xfrm>
            <a:off x="287470" y="2123272"/>
            <a:ext cx="7058183" cy="338554"/>
          </a:xfrm>
          <a:prstGeom prst="rect">
            <a:avLst/>
          </a:prstGeom>
        </p:spPr>
        <p:txBody>
          <a:bodyPr wrap="square">
            <a:spAutoFit/>
          </a:bodyPr>
          <a:lstStyle/>
          <a:p>
            <a:r>
              <a:rPr lang="en-US" sz="1600"/>
              <a:t>pipe1= Pipeline(steps = [(“name1a”, process1a), (“name1b”, process1b)])</a:t>
            </a:r>
          </a:p>
        </p:txBody>
      </p:sp>
      <p:sp>
        <p:nvSpPr>
          <p:cNvPr id="24" name="TextBox 23">
            <a:extLst>
              <a:ext uri="{FF2B5EF4-FFF2-40B4-BE49-F238E27FC236}">
                <a16:creationId xmlns:a16="http://schemas.microsoft.com/office/drawing/2014/main" id="{5BFCFDA9-AB30-C464-C9F5-EABB4AD8137B}"/>
              </a:ext>
            </a:extLst>
          </p:cNvPr>
          <p:cNvSpPr txBox="1"/>
          <p:nvPr/>
        </p:nvSpPr>
        <p:spPr>
          <a:xfrm>
            <a:off x="287470" y="1404605"/>
            <a:ext cx="4639719" cy="584775"/>
          </a:xfrm>
          <a:prstGeom prst="rect">
            <a:avLst/>
          </a:prstGeom>
          <a:noFill/>
        </p:spPr>
        <p:txBody>
          <a:bodyPr wrap="square">
            <a:spAutoFit/>
          </a:bodyPr>
          <a:lstStyle/>
          <a:p>
            <a:r>
              <a:rPr lang="en-US" sz="1600" b="1"/>
              <a:t>from sklearn.model_selection import GridSearchCV</a:t>
            </a:r>
          </a:p>
          <a:p>
            <a:r>
              <a:rPr lang="en-US" sz="1600" b="1"/>
              <a:t>etc.</a:t>
            </a:r>
          </a:p>
        </p:txBody>
      </p:sp>
      <p:sp>
        <p:nvSpPr>
          <p:cNvPr id="26" name="Rectangle 25">
            <a:extLst>
              <a:ext uri="{FF2B5EF4-FFF2-40B4-BE49-F238E27FC236}">
                <a16:creationId xmlns:a16="http://schemas.microsoft.com/office/drawing/2014/main" id="{A92A7EF8-F5FE-889E-0CAD-BFA9EC3CC2CF}"/>
              </a:ext>
            </a:extLst>
          </p:cNvPr>
          <p:cNvSpPr/>
          <p:nvPr/>
        </p:nvSpPr>
        <p:spPr>
          <a:xfrm>
            <a:off x="297302" y="2736612"/>
            <a:ext cx="6475281" cy="338554"/>
          </a:xfrm>
          <a:prstGeom prst="rect">
            <a:avLst/>
          </a:prstGeom>
        </p:spPr>
        <p:txBody>
          <a:bodyPr wrap="square">
            <a:spAutoFit/>
          </a:bodyPr>
          <a:lstStyle/>
          <a:p>
            <a:r>
              <a:rPr lang="en-US" sz="1600"/>
              <a:t>pipe2 = Pipeline(steps = [(“name2a”, process2a), (“name2b”, process2b)])</a:t>
            </a:r>
          </a:p>
        </p:txBody>
      </p:sp>
      <p:sp>
        <p:nvSpPr>
          <p:cNvPr id="31" name="Rectangle 30">
            <a:extLst>
              <a:ext uri="{FF2B5EF4-FFF2-40B4-BE49-F238E27FC236}">
                <a16:creationId xmlns:a16="http://schemas.microsoft.com/office/drawing/2014/main" id="{ADA1013B-8464-A555-E3E9-51E1DB7B8EDC}"/>
              </a:ext>
            </a:extLst>
          </p:cNvPr>
          <p:cNvSpPr/>
          <p:nvPr/>
        </p:nvSpPr>
        <p:spPr>
          <a:xfrm>
            <a:off x="287470" y="3462177"/>
            <a:ext cx="9705648" cy="584775"/>
          </a:xfrm>
          <a:prstGeom prst="rect">
            <a:avLst/>
          </a:prstGeom>
        </p:spPr>
        <p:txBody>
          <a:bodyPr wrap="square">
            <a:spAutoFit/>
          </a:bodyPr>
          <a:lstStyle/>
          <a:p>
            <a:r>
              <a:rPr lang="en-US" sz="1600"/>
              <a:t>Transformer = ColumnTransformer(transformers = [(“name1”, pipe1, list1_of_cols), (“name2”, pipe2, list2_of_cols)],</a:t>
            </a:r>
          </a:p>
          <a:p>
            <a:r>
              <a:rPr lang="en-US" sz="1600"/>
              <a:t>                                                                remainder = “drop”, “passthrough”)</a:t>
            </a:r>
          </a:p>
        </p:txBody>
      </p:sp>
      <p:sp>
        <p:nvSpPr>
          <p:cNvPr id="36" name="Rectangle 35">
            <a:extLst>
              <a:ext uri="{FF2B5EF4-FFF2-40B4-BE49-F238E27FC236}">
                <a16:creationId xmlns:a16="http://schemas.microsoft.com/office/drawing/2014/main" id="{B05B1F6E-06DC-CE3C-A573-1FC60FF063DD}"/>
              </a:ext>
            </a:extLst>
          </p:cNvPr>
          <p:cNvSpPr/>
          <p:nvPr/>
        </p:nvSpPr>
        <p:spPr>
          <a:xfrm>
            <a:off x="287469" y="4396463"/>
            <a:ext cx="7933527" cy="338554"/>
          </a:xfrm>
          <a:prstGeom prst="rect">
            <a:avLst/>
          </a:prstGeom>
        </p:spPr>
        <p:txBody>
          <a:bodyPr wrap="square">
            <a:spAutoFit/>
          </a:bodyPr>
          <a:lstStyle/>
          <a:p>
            <a:r>
              <a:rPr lang="en-US" sz="1600"/>
              <a:t>model = Pipeline(steps = [(“transformer_name”, Transformer), (“model_name”, model())])</a:t>
            </a:r>
          </a:p>
        </p:txBody>
      </p:sp>
      <p:sp>
        <p:nvSpPr>
          <p:cNvPr id="41" name="TextBox 40">
            <a:extLst>
              <a:ext uri="{FF2B5EF4-FFF2-40B4-BE49-F238E27FC236}">
                <a16:creationId xmlns:a16="http://schemas.microsoft.com/office/drawing/2014/main" id="{852224FD-4020-D023-1BCA-008029C67CF4}"/>
              </a:ext>
            </a:extLst>
          </p:cNvPr>
          <p:cNvSpPr txBox="1"/>
          <p:nvPr/>
        </p:nvSpPr>
        <p:spPr>
          <a:xfrm>
            <a:off x="10658169" y="2551946"/>
            <a:ext cx="914400" cy="523220"/>
          </a:xfrm>
          <a:prstGeom prst="rect">
            <a:avLst/>
          </a:prstGeom>
          <a:noFill/>
        </p:spPr>
        <p:txBody>
          <a:bodyPr wrap="square" rtlCol="0">
            <a:spAutoFit/>
          </a:bodyPr>
          <a:lstStyle/>
          <a:p>
            <a:r>
              <a:rPr lang="en-US" sz="1400"/>
              <a:t>same as before.</a:t>
            </a:r>
          </a:p>
        </p:txBody>
      </p:sp>
      <p:sp>
        <p:nvSpPr>
          <p:cNvPr id="45" name="Rectangle 44">
            <a:extLst>
              <a:ext uri="{FF2B5EF4-FFF2-40B4-BE49-F238E27FC236}">
                <a16:creationId xmlns:a16="http://schemas.microsoft.com/office/drawing/2014/main" id="{3C078709-FD60-472F-5D65-97AE2791DD02}"/>
              </a:ext>
            </a:extLst>
          </p:cNvPr>
          <p:cNvSpPr/>
          <p:nvPr/>
        </p:nvSpPr>
        <p:spPr>
          <a:xfrm>
            <a:off x="297302" y="4899433"/>
            <a:ext cx="10076958" cy="338554"/>
          </a:xfrm>
          <a:prstGeom prst="rect">
            <a:avLst/>
          </a:prstGeom>
        </p:spPr>
        <p:txBody>
          <a:bodyPr wrap="square">
            <a:spAutoFit/>
          </a:bodyPr>
          <a:lstStyle/>
          <a:p>
            <a:r>
              <a:rPr lang="en-US" sz="1600"/>
              <a:t>X_train, X_test, y_train, y_test = train_test_split(X, y, test_size = #, random_state = #, shuffle = True/False, stratify = y)</a:t>
            </a:r>
          </a:p>
        </p:txBody>
      </p:sp>
      <mc:AlternateContent xmlns:mc="http://schemas.openxmlformats.org/markup-compatibility/2006" xmlns:p14="http://schemas.microsoft.com/office/powerpoint/2010/main">
        <mc:Choice Requires="p14">
          <p:contentPart p14:bwMode="auto" r:id="rId3">
            <p14:nvContentPartPr>
              <p14:cNvPr id="46" name="Ink 45">
                <a:extLst>
                  <a:ext uri="{FF2B5EF4-FFF2-40B4-BE49-F238E27FC236}">
                    <a16:creationId xmlns:a16="http://schemas.microsoft.com/office/drawing/2014/main" id="{B02E0AFC-47F5-85B7-3FA7-DF41E3006273}"/>
                  </a:ext>
                </a:extLst>
              </p14:cNvPr>
              <p14:cNvContentPartPr/>
              <p14:nvPr/>
            </p14:nvContentPartPr>
            <p14:xfrm>
              <a:off x="10140980" y="2083745"/>
              <a:ext cx="233280" cy="1822320"/>
            </p14:xfrm>
          </p:contentPart>
        </mc:Choice>
        <mc:Fallback xmlns="">
          <p:pic>
            <p:nvPicPr>
              <p:cNvPr id="46" name="Ink 45">
                <a:extLst>
                  <a:ext uri="{FF2B5EF4-FFF2-40B4-BE49-F238E27FC236}">
                    <a16:creationId xmlns:a16="http://schemas.microsoft.com/office/drawing/2014/main" id="{B02E0AFC-47F5-85B7-3FA7-DF41E3006273}"/>
                  </a:ext>
                </a:extLst>
              </p:cNvPr>
              <p:cNvPicPr/>
              <p:nvPr/>
            </p:nvPicPr>
            <p:blipFill>
              <a:blip r:embed="rId4"/>
              <a:stretch>
                <a:fillRect/>
              </a:stretch>
            </p:blipFill>
            <p:spPr>
              <a:xfrm>
                <a:off x="10134860" y="2077626"/>
                <a:ext cx="245520" cy="1834558"/>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9" name="Ink 48">
                <a:extLst>
                  <a:ext uri="{FF2B5EF4-FFF2-40B4-BE49-F238E27FC236}">
                    <a16:creationId xmlns:a16="http://schemas.microsoft.com/office/drawing/2014/main" id="{A9A46D1E-6693-E863-01FA-1CCB8FD2013F}"/>
                  </a:ext>
                </a:extLst>
              </p14:cNvPr>
              <p14:cNvContentPartPr/>
              <p14:nvPr/>
            </p14:nvContentPartPr>
            <p14:xfrm>
              <a:off x="885666" y="3797192"/>
              <a:ext cx="3857784" cy="562476"/>
            </p14:xfrm>
          </p:contentPart>
        </mc:Choice>
        <mc:Fallback xmlns="">
          <p:pic>
            <p:nvPicPr>
              <p:cNvPr id="49" name="Ink 48">
                <a:extLst>
                  <a:ext uri="{FF2B5EF4-FFF2-40B4-BE49-F238E27FC236}">
                    <a16:creationId xmlns:a16="http://schemas.microsoft.com/office/drawing/2014/main" id="{A9A46D1E-6693-E863-01FA-1CCB8FD2013F}"/>
                  </a:ext>
                </a:extLst>
              </p:cNvPr>
              <p:cNvPicPr/>
              <p:nvPr/>
            </p:nvPicPr>
            <p:blipFill>
              <a:blip r:embed="rId6"/>
              <a:stretch>
                <a:fillRect/>
              </a:stretch>
            </p:blipFill>
            <p:spPr>
              <a:xfrm>
                <a:off x="879546" y="3791070"/>
                <a:ext cx="3870024" cy="574719"/>
              </a:xfrm>
              <a:prstGeom prst="rect">
                <a:avLst/>
              </a:prstGeom>
            </p:spPr>
          </p:pic>
        </mc:Fallback>
      </mc:AlternateContent>
      <p:sp>
        <p:nvSpPr>
          <p:cNvPr id="4" name="TextBox 3">
            <a:extLst>
              <a:ext uri="{FF2B5EF4-FFF2-40B4-BE49-F238E27FC236}">
                <a16:creationId xmlns:a16="http://schemas.microsoft.com/office/drawing/2014/main" id="{0B2CBADB-03CF-E9D0-383A-5990AED8521D}"/>
              </a:ext>
            </a:extLst>
          </p:cNvPr>
          <p:cNvSpPr txBox="1"/>
          <p:nvPr/>
        </p:nvSpPr>
        <p:spPr>
          <a:xfrm>
            <a:off x="287469" y="5399823"/>
            <a:ext cx="11285100" cy="338554"/>
          </a:xfrm>
          <a:prstGeom prst="rect">
            <a:avLst/>
          </a:prstGeom>
          <a:noFill/>
        </p:spPr>
        <p:txBody>
          <a:bodyPr wrap="square" rtlCol="0">
            <a:spAutoFit/>
          </a:bodyPr>
          <a:lstStyle/>
          <a:p>
            <a:r>
              <a:rPr lang="en-US" sz="1600"/>
              <a:t>models = GridSearchCV(estimator = model, param_grid = {“model_name__param1”: list1, “model_name_param2”: list2}, cv = n, etc.) </a:t>
            </a:r>
          </a:p>
        </p:txBody>
      </p:sp>
      <p:sp>
        <p:nvSpPr>
          <p:cNvPr id="5" name="TextBox 4">
            <a:extLst>
              <a:ext uri="{FF2B5EF4-FFF2-40B4-BE49-F238E27FC236}">
                <a16:creationId xmlns:a16="http://schemas.microsoft.com/office/drawing/2014/main" id="{C1A4EE7B-2C2C-5E93-6E6F-299AC3F7B843}"/>
              </a:ext>
            </a:extLst>
          </p:cNvPr>
          <p:cNvSpPr txBox="1"/>
          <p:nvPr/>
        </p:nvSpPr>
        <p:spPr>
          <a:xfrm>
            <a:off x="287469" y="5859130"/>
            <a:ext cx="2485228" cy="338554"/>
          </a:xfrm>
          <a:prstGeom prst="rect">
            <a:avLst/>
          </a:prstGeom>
          <a:noFill/>
        </p:spPr>
        <p:txBody>
          <a:bodyPr wrap="square" rtlCol="0">
            <a:spAutoFit/>
          </a:bodyPr>
          <a:lstStyle/>
          <a:p>
            <a:r>
              <a:rPr lang="en-US" sz="1600"/>
              <a:t>models.fit(X_train, y_train)</a:t>
            </a:r>
          </a:p>
        </p:txBody>
      </p:sp>
      <p:sp>
        <p:nvSpPr>
          <p:cNvPr id="6" name="TextBox 5">
            <a:extLst>
              <a:ext uri="{FF2B5EF4-FFF2-40B4-BE49-F238E27FC236}">
                <a16:creationId xmlns:a16="http://schemas.microsoft.com/office/drawing/2014/main" id="{421FA5EB-46F7-7AB5-F4E3-C5FE778B2B38}"/>
              </a:ext>
            </a:extLst>
          </p:cNvPr>
          <p:cNvSpPr txBox="1"/>
          <p:nvPr/>
        </p:nvSpPr>
        <p:spPr>
          <a:xfrm>
            <a:off x="287469" y="6278575"/>
            <a:ext cx="2141099" cy="338554"/>
          </a:xfrm>
          <a:prstGeom prst="rect">
            <a:avLst/>
          </a:prstGeom>
          <a:noFill/>
        </p:spPr>
        <p:txBody>
          <a:bodyPr wrap="square" rtlCol="0">
            <a:spAutoFit/>
          </a:bodyPr>
          <a:lstStyle/>
          <a:p>
            <a:r>
              <a:rPr lang="en-US" sz="1600"/>
              <a:t>models.predict(X_test)</a:t>
            </a:r>
          </a:p>
        </p:txBody>
      </p:sp>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3E686FCD-5331-902B-5D61-02528CC2D798}"/>
                  </a:ext>
                </a:extLst>
              </p14:cNvPr>
              <p14:cNvContentPartPr/>
              <p14:nvPr/>
            </p14:nvContentPartPr>
            <p14:xfrm>
              <a:off x="5496231" y="4328323"/>
              <a:ext cx="1523693" cy="512280"/>
            </p14:xfrm>
          </p:contentPart>
        </mc:Choice>
        <mc:Fallback xmlns="">
          <p:pic>
            <p:nvPicPr>
              <p:cNvPr id="7" name="Ink 6">
                <a:extLst>
                  <a:ext uri="{FF2B5EF4-FFF2-40B4-BE49-F238E27FC236}">
                    <a16:creationId xmlns:a16="http://schemas.microsoft.com/office/drawing/2014/main" id="{3E686FCD-5331-902B-5D61-02528CC2D798}"/>
                  </a:ext>
                </a:extLst>
              </p:cNvPr>
              <p:cNvPicPr/>
              <p:nvPr/>
            </p:nvPicPr>
            <p:blipFill>
              <a:blip r:embed="rId8"/>
              <a:stretch>
                <a:fillRect/>
              </a:stretch>
            </p:blipFill>
            <p:spPr>
              <a:xfrm>
                <a:off x="5490110" y="4322203"/>
                <a:ext cx="1535934" cy="524520"/>
              </a:xfrm>
              <a:prstGeom prst="rect">
                <a:avLst/>
              </a:prstGeom>
            </p:spPr>
          </p:pic>
        </mc:Fallback>
      </mc:AlternateContent>
      <p:sp>
        <p:nvSpPr>
          <p:cNvPr id="11" name="TextBox 10">
            <a:extLst>
              <a:ext uri="{FF2B5EF4-FFF2-40B4-BE49-F238E27FC236}">
                <a16:creationId xmlns:a16="http://schemas.microsoft.com/office/drawing/2014/main" id="{EE218552-790B-50A9-0C89-2D5E23FA2C96}"/>
              </a:ext>
            </a:extLst>
          </p:cNvPr>
          <p:cNvSpPr txBox="1"/>
          <p:nvPr/>
        </p:nvSpPr>
        <p:spPr>
          <a:xfrm>
            <a:off x="5858895" y="5982824"/>
            <a:ext cx="3137621" cy="523220"/>
          </a:xfrm>
          <a:prstGeom prst="rect">
            <a:avLst/>
          </a:prstGeom>
          <a:noFill/>
          <a:ln>
            <a:solidFill>
              <a:srgbClr val="00B0F0"/>
            </a:solidFill>
          </a:ln>
        </p:spPr>
        <p:txBody>
          <a:bodyPr wrap="square" rtlCol="0">
            <a:spAutoFit/>
          </a:bodyPr>
          <a:lstStyle/>
          <a:p>
            <a:r>
              <a:rPr lang="en-US" sz="1400"/>
              <a:t>all parameter have to be prefixed by the model they’re associated to.  </a:t>
            </a:r>
          </a:p>
        </p:txBody>
      </p:sp>
      <p:grpSp>
        <p:nvGrpSpPr>
          <p:cNvPr id="13" name="Group 12">
            <a:extLst>
              <a:ext uri="{FF2B5EF4-FFF2-40B4-BE49-F238E27FC236}">
                <a16:creationId xmlns:a16="http://schemas.microsoft.com/office/drawing/2014/main" id="{0A570275-7914-1A25-861B-0B7C3628F1B3}"/>
              </a:ext>
            </a:extLst>
          </p:cNvPr>
          <p:cNvGrpSpPr/>
          <p:nvPr/>
        </p:nvGrpSpPr>
        <p:grpSpPr>
          <a:xfrm>
            <a:off x="5093133" y="4761763"/>
            <a:ext cx="3249402" cy="1060802"/>
            <a:chOff x="5093133" y="4817748"/>
            <a:chExt cx="3249402" cy="1060802"/>
          </a:xfrm>
        </p:grpSpPr>
        <mc:AlternateContent xmlns:mc="http://schemas.openxmlformats.org/markup-compatibility/2006" xmlns:p14="http://schemas.microsoft.com/office/powerpoint/2010/main">
          <mc:Choice Requires="p14">
            <p:contentPart p14:bwMode="auto" r:id="rId9">
              <p14:nvContentPartPr>
                <p14:cNvPr id="8" name="Ink 7">
                  <a:extLst>
                    <a:ext uri="{FF2B5EF4-FFF2-40B4-BE49-F238E27FC236}">
                      <a16:creationId xmlns:a16="http://schemas.microsoft.com/office/drawing/2014/main" id="{264450BA-073F-E7E2-B33C-4003915FB317}"/>
                    </a:ext>
                  </a:extLst>
                </p14:cNvPr>
                <p14:cNvContentPartPr/>
                <p14:nvPr/>
              </p14:nvContentPartPr>
              <p14:xfrm>
                <a:off x="5858895" y="4837188"/>
                <a:ext cx="259200" cy="646200"/>
              </p14:xfrm>
            </p:contentPart>
          </mc:Choice>
          <mc:Fallback xmlns="">
            <p:pic>
              <p:nvPicPr>
                <p:cNvPr id="8" name="Ink 7">
                  <a:extLst>
                    <a:ext uri="{FF2B5EF4-FFF2-40B4-BE49-F238E27FC236}">
                      <a16:creationId xmlns:a16="http://schemas.microsoft.com/office/drawing/2014/main" id="{264450BA-073F-E7E2-B33C-4003915FB317}"/>
                    </a:ext>
                  </a:extLst>
                </p:cNvPr>
                <p:cNvPicPr/>
                <p:nvPr/>
              </p:nvPicPr>
              <p:blipFill>
                <a:blip r:embed="rId14"/>
                <a:stretch>
                  <a:fillRect/>
                </a:stretch>
              </p:blipFill>
              <p:spPr>
                <a:xfrm>
                  <a:off x="5852775" y="4831068"/>
                  <a:ext cx="271440" cy="6584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Ink 8">
                  <a:extLst>
                    <a:ext uri="{FF2B5EF4-FFF2-40B4-BE49-F238E27FC236}">
                      <a16:creationId xmlns:a16="http://schemas.microsoft.com/office/drawing/2014/main" id="{0DCCD71E-0C21-35F6-B237-88C395B9FE0C}"/>
                    </a:ext>
                  </a:extLst>
                </p14:cNvPr>
                <p14:cNvContentPartPr/>
                <p14:nvPr/>
              </p14:nvContentPartPr>
              <p14:xfrm>
                <a:off x="6597255" y="4817748"/>
                <a:ext cx="1745280" cy="653400"/>
              </p14:xfrm>
            </p:contentPart>
          </mc:Choice>
          <mc:Fallback xmlns="">
            <p:pic>
              <p:nvPicPr>
                <p:cNvPr id="9" name="Ink 8">
                  <a:extLst>
                    <a:ext uri="{FF2B5EF4-FFF2-40B4-BE49-F238E27FC236}">
                      <a16:creationId xmlns:a16="http://schemas.microsoft.com/office/drawing/2014/main" id="{0DCCD71E-0C21-35F6-B237-88C395B9FE0C}"/>
                    </a:ext>
                  </a:extLst>
                </p:cNvPr>
                <p:cNvPicPr/>
                <p:nvPr/>
              </p:nvPicPr>
              <p:blipFill>
                <a:blip r:embed="rId16"/>
                <a:stretch>
                  <a:fillRect/>
                </a:stretch>
              </p:blipFill>
              <p:spPr>
                <a:xfrm>
                  <a:off x="6591135" y="4811628"/>
                  <a:ext cx="1757520" cy="6656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Ink 11">
                  <a:extLst>
                    <a:ext uri="{FF2B5EF4-FFF2-40B4-BE49-F238E27FC236}">
                      <a16:creationId xmlns:a16="http://schemas.microsoft.com/office/drawing/2014/main" id="{E4E07A9E-ED6D-14F6-CD7A-F5B7DAB6A240}"/>
                    </a:ext>
                  </a:extLst>
                </p14:cNvPr>
                <p14:cNvContentPartPr/>
                <p14:nvPr/>
              </p14:nvContentPartPr>
              <p14:xfrm>
                <a:off x="5093133" y="5410910"/>
                <a:ext cx="2252520" cy="467640"/>
              </p14:xfrm>
            </p:contentPart>
          </mc:Choice>
          <mc:Fallback xmlns="">
            <p:pic>
              <p:nvPicPr>
                <p:cNvPr id="12" name="Ink 11">
                  <a:extLst>
                    <a:ext uri="{FF2B5EF4-FFF2-40B4-BE49-F238E27FC236}">
                      <a16:creationId xmlns:a16="http://schemas.microsoft.com/office/drawing/2014/main" id="{E4E07A9E-ED6D-14F6-CD7A-F5B7DAB6A240}"/>
                    </a:ext>
                  </a:extLst>
                </p:cNvPr>
                <p:cNvPicPr/>
                <p:nvPr/>
              </p:nvPicPr>
              <p:blipFill>
                <a:blip r:embed="rId18"/>
                <a:stretch>
                  <a:fillRect/>
                </a:stretch>
              </p:blipFill>
              <p:spPr>
                <a:xfrm>
                  <a:off x="5087013" y="5404790"/>
                  <a:ext cx="2264760" cy="479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
            <p14:nvContentPartPr>
              <p14:cNvPr id="14" name="Ink 13">
                <a:extLst>
                  <a:ext uri="{FF2B5EF4-FFF2-40B4-BE49-F238E27FC236}">
                    <a16:creationId xmlns:a16="http://schemas.microsoft.com/office/drawing/2014/main" id="{8013702E-CE72-FAA9-D465-14AA5B83BB4A}"/>
                  </a:ext>
                </a:extLst>
              </p14:cNvPr>
              <p14:cNvContentPartPr/>
              <p14:nvPr/>
            </p14:nvContentPartPr>
            <p14:xfrm>
              <a:off x="7770813" y="5345925"/>
              <a:ext cx="2130840" cy="450360"/>
            </p14:xfrm>
          </p:contentPart>
        </mc:Choice>
        <mc:Fallback xmlns="">
          <p:pic>
            <p:nvPicPr>
              <p:cNvPr id="14" name="Ink 13">
                <a:extLst>
                  <a:ext uri="{FF2B5EF4-FFF2-40B4-BE49-F238E27FC236}">
                    <a16:creationId xmlns:a16="http://schemas.microsoft.com/office/drawing/2014/main" id="{8013702E-CE72-FAA9-D465-14AA5B83BB4A}"/>
                  </a:ext>
                </a:extLst>
              </p:cNvPr>
              <p:cNvPicPr/>
              <p:nvPr/>
            </p:nvPicPr>
            <p:blipFill>
              <a:blip r:embed="rId20"/>
              <a:stretch>
                <a:fillRect/>
              </a:stretch>
            </p:blipFill>
            <p:spPr>
              <a:xfrm>
                <a:off x="7764693" y="5339805"/>
                <a:ext cx="2143080" cy="462600"/>
              </a:xfrm>
              <a:prstGeom prst="rect">
                <a:avLst/>
              </a:prstGeom>
            </p:spPr>
          </p:pic>
        </mc:Fallback>
      </mc:AlternateContent>
      <p:sp>
        <p:nvSpPr>
          <p:cNvPr id="10" name="Rectangle 9">
            <a:extLst>
              <a:ext uri="{FF2B5EF4-FFF2-40B4-BE49-F238E27FC236}">
                <a16:creationId xmlns:a16="http://schemas.microsoft.com/office/drawing/2014/main" id="{1D7DB076-C6CF-49A5-90EF-E3DA349A735B}"/>
              </a:ext>
            </a:extLst>
          </p:cNvPr>
          <p:cNvSpPr/>
          <p:nvPr/>
        </p:nvSpPr>
        <p:spPr>
          <a:xfrm>
            <a:off x="2520897" y="195870"/>
            <a:ext cx="6475619" cy="461665"/>
          </a:xfrm>
          <a:prstGeom prst="rect">
            <a:avLst/>
          </a:prstGeom>
        </p:spPr>
        <p:txBody>
          <a:bodyPr wrap="none">
            <a:spAutoFit/>
          </a:bodyPr>
          <a:lstStyle/>
          <a:p>
            <a:r>
              <a:rPr lang="en-US" sz="2400" b="1" u="sng">
                <a:solidFill>
                  <a:srgbClr val="7030A0"/>
                </a:solidFill>
              </a:rPr>
              <a:t>sklearn: preprocessing+modeling+tuning pipeline</a:t>
            </a:r>
          </a:p>
        </p:txBody>
      </p:sp>
      <mc:AlternateContent xmlns:mc="http://schemas.openxmlformats.org/markup-compatibility/2006" xmlns:p14="http://schemas.microsoft.com/office/powerpoint/2010/main">
        <mc:Choice Requires="p14">
          <p:contentPart p14:bwMode="auto" r:id="rId21">
            <p14:nvContentPartPr>
              <p14:cNvPr id="15" name="Ink 14">
                <a:extLst>
                  <a:ext uri="{FF2B5EF4-FFF2-40B4-BE49-F238E27FC236}">
                    <a16:creationId xmlns:a16="http://schemas.microsoft.com/office/drawing/2014/main" id="{E1B75450-A58E-F5CD-B356-F9098BCD03EF}"/>
                  </a:ext>
                </a:extLst>
              </p14:cNvPr>
              <p14:cNvContentPartPr/>
              <p14:nvPr/>
            </p14:nvContentPartPr>
            <p14:xfrm>
              <a:off x="4638750" y="2461826"/>
              <a:ext cx="950760" cy="1060579"/>
            </p14:xfrm>
          </p:contentPart>
        </mc:Choice>
        <mc:Fallback xmlns="">
          <p:pic>
            <p:nvPicPr>
              <p:cNvPr id="15" name="Ink 14">
                <a:extLst>
                  <a:ext uri="{FF2B5EF4-FFF2-40B4-BE49-F238E27FC236}">
                    <a16:creationId xmlns:a16="http://schemas.microsoft.com/office/drawing/2014/main" id="{E1B75450-A58E-F5CD-B356-F9098BCD03EF}"/>
                  </a:ext>
                </a:extLst>
              </p:cNvPr>
              <p:cNvPicPr/>
              <p:nvPr/>
            </p:nvPicPr>
            <p:blipFill>
              <a:blip r:embed="rId22"/>
              <a:stretch>
                <a:fillRect/>
              </a:stretch>
            </p:blipFill>
            <p:spPr>
              <a:xfrm>
                <a:off x="4632630" y="2455706"/>
                <a:ext cx="963000" cy="1072819"/>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Ink 15">
                <a:extLst>
                  <a:ext uri="{FF2B5EF4-FFF2-40B4-BE49-F238E27FC236}">
                    <a16:creationId xmlns:a16="http://schemas.microsoft.com/office/drawing/2014/main" id="{7499ECCE-D4E8-EE11-E831-9BD690AF99DA}"/>
                  </a:ext>
                </a:extLst>
              </p14:cNvPr>
              <p14:cNvContentPartPr/>
              <p14:nvPr/>
            </p14:nvContentPartPr>
            <p14:xfrm>
              <a:off x="5914950" y="3076725"/>
              <a:ext cx="2415960" cy="428400"/>
            </p14:xfrm>
          </p:contentPart>
        </mc:Choice>
        <mc:Fallback xmlns="">
          <p:pic>
            <p:nvPicPr>
              <p:cNvPr id="16" name="Ink 15">
                <a:extLst>
                  <a:ext uri="{FF2B5EF4-FFF2-40B4-BE49-F238E27FC236}">
                    <a16:creationId xmlns:a16="http://schemas.microsoft.com/office/drawing/2014/main" id="{7499ECCE-D4E8-EE11-E831-9BD690AF99DA}"/>
                  </a:ext>
                </a:extLst>
              </p:cNvPr>
              <p:cNvPicPr/>
              <p:nvPr/>
            </p:nvPicPr>
            <p:blipFill>
              <a:blip r:embed="rId24"/>
              <a:stretch>
                <a:fillRect/>
              </a:stretch>
            </p:blipFill>
            <p:spPr>
              <a:xfrm>
                <a:off x="5908830" y="3070605"/>
                <a:ext cx="2428200" cy="440640"/>
              </a:xfrm>
              <a:prstGeom prst="rect">
                <a:avLst/>
              </a:prstGeom>
            </p:spPr>
          </p:pic>
        </mc:Fallback>
      </mc:AlternateContent>
    </p:spTree>
    <p:extLst>
      <p:ext uri="{BB962C8B-B14F-4D97-AF65-F5344CB8AC3E}">
        <p14:creationId xmlns:p14="http://schemas.microsoft.com/office/powerpoint/2010/main" val="406582776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144407" y="100607"/>
            <a:ext cx="2351926" cy="461665"/>
          </a:xfrm>
          <a:prstGeom prst="rect">
            <a:avLst/>
          </a:prstGeom>
        </p:spPr>
        <p:txBody>
          <a:bodyPr wrap="none">
            <a:spAutoFit/>
          </a:bodyPr>
          <a:lstStyle/>
          <a:p>
            <a:r>
              <a:rPr lang="en-US" sz="2400" b="1" u="sng">
                <a:solidFill>
                  <a:srgbClr val="7030A0"/>
                </a:solidFill>
              </a:rPr>
              <a:t>sklearn: example</a:t>
            </a:r>
          </a:p>
        </p:txBody>
      </p:sp>
      <p:sp>
        <p:nvSpPr>
          <p:cNvPr id="9" name="TextBox 8">
            <a:extLst>
              <a:ext uri="{FF2B5EF4-FFF2-40B4-BE49-F238E27FC236}">
                <a16:creationId xmlns:a16="http://schemas.microsoft.com/office/drawing/2014/main" id="{ADA83B85-2EF7-1A91-9502-17751D19E7FE}"/>
              </a:ext>
            </a:extLst>
          </p:cNvPr>
          <p:cNvSpPr txBox="1"/>
          <p:nvPr/>
        </p:nvSpPr>
        <p:spPr>
          <a:xfrm>
            <a:off x="511276" y="798495"/>
            <a:ext cx="6931743" cy="584775"/>
          </a:xfrm>
          <a:prstGeom prst="rect">
            <a:avLst/>
          </a:prstGeom>
          <a:noFill/>
        </p:spPr>
        <p:txBody>
          <a:bodyPr wrap="square">
            <a:spAutoFit/>
          </a:bodyPr>
          <a:lstStyle/>
          <a:p>
            <a:r>
              <a:rPr lang="en-US" sz="1600"/>
              <a:t>Here’s an example of using GridSearchCV.  I loaded the tips dataset from seaborn,</a:t>
            </a:r>
          </a:p>
          <a:p>
            <a:r>
              <a:rPr lang="en-US" sz="1600"/>
              <a:t>and did a pipeline for linear regression on the tips,</a:t>
            </a:r>
          </a:p>
        </p:txBody>
      </p:sp>
      <p:pic>
        <p:nvPicPr>
          <p:cNvPr id="6" name="Picture 5">
            <a:extLst>
              <a:ext uri="{FF2B5EF4-FFF2-40B4-BE49-F238E27FC236}">
                <a16:creationId xmlns:a16="http://schemas.microsoft.com/office/drawing/2014/main" id="{63A0D411-5C8E-DC68-EE61-508DA4091DB5}"/>
              </a:ext>
            </a:extLst>
          </p:cNvPr>
          <p:cNvPicPr>
            <a:picLocks noChangeAspect="1"/>
          </p:cNvPicPr>
          <p:nvPr/>
        </p:nvPicPr>
        <p:blipFill>
          <a:blip r:embed="rId3"/>
          <a:stretch>
            <a:fillRect/>
          </a:stretch>
        </p:blipFill>
        <p:spPr>
          <a:xfrm>
            <a:off x="7933487" y="331439"/>
            <a:ext cx="4069433" cy="2240474"/>
          </a:xfrm>
          <a:prstGeom prst="rect">
            <a:avLst/>
          </a:prstGeom>
        </p:spPr>
      </p:pic>
      <p:pic>
        <p:nvPicPr>
          <p:cNvPr id="11" name="Picture 10">
            <a:extLst>
              <a:ext uri="{FF2B5EF4-FFF2-40B4-BE49-F238E27FC236}">
                <a16:creationId xmlns:a16="http://schemas.microsoft.com/office/drawing/2014/main" id="{A875AC77-5AE8-FD09-28FE-39A48796C20E}"/>
              </a:ext>
            </a:extLst>
          </p:cNvPr>
          <p:cNvPicPr>
            <a:picLocks noChangeAspect="1"/>
          </p:cNvPicPr>
          <p:nvPr/>
        </p:nvPicPr>
        <p:blipFill>
          <a:blip r:embed="rId4"/>
          <a:stretch>
            <a:fillRect/>
          </a:stretch>
        </p:blipFill>
        <p:spPr>
          <a:xfrm>
            <a:off x="609597" y="1619493"/>
            <a:ext cx="4595258" cy="998307"/>
          </a:xfrm>
          <a:prstGeom prst="rect">
            <a:avLst/>
          </a:prstGeom>
        </p:spPr>
      </p:pic>
      <p:pic>
        <p:nvPicPr>
          <p:cNvPr id="12" name="Picture 11">
            <a:extLst>
              <a:ext uri="{FF2B5EF4-FFF2-40B4-BE49-F238E27FC236}">
                <a16:creationId xmlns:a16="http://schemas.microsoft.com/office/drawing/2014/main" id="{80D054BF-C933-C172-39AA-2C783C1D69E6}"/>
              </a:ext>
            </a:extLst>
          </p:cNvPr>
          <p:cNvPicPr>
            <a:picLocks noChangeAspect="1"/>
          </p:cNvPicPr>
          <p:nvPr/>
        </p:nvPicPr>
        <p:blipFill>
          <a:blip r:embed="rId5"/>
          <a:stretch>
            <a:fillRect/>
          </a:stretch>
        </p:blipFill>
        <p:spPr>
          <a:xfrm>
            <a:off x="609597" y="2952130"/>
            <a:ext cx="8291807" cy="1828368"/>
          </a:xfrm>
          <a:prstGeom prst="rect">
            <a:avLst/>
          </a:prstGeom>
        </p:spPr>
      </p:pic>
      <mc:AlternateContent xmlns:mc="http://schemas.openxmlformats.org/markup-compatibility/2006" xmlns:p14="http://schemas.microsoft.com/office/powerpoint/2010/main">
        <mc:Choice Requires="p14">
          <p:contentPart p14:bwMode="auto" r:id="rId6">
            <p14:nvContentPartPr>
              <p14:cNvPr id="14" name="Ink 13">
                <a:extLst>
                  <a:ext uri="{FF2B5EF4-FFF2-40B4-BE49-F238E27FC236}">
                    <a16:creationId xmlns:a16="http://schemas.microsoft.com/office/drawing/2014/main" id="{E6269850-3580-84B2-3613-77D536E6B177}"/>
                  </a:ext>
                </a:extLst>
              </p14:cNvPr>
              <p14:cNvContentPartPr/>
              <p14:nvPr/>
            </p14:nvContentPartPr>
            <p14:xfrm>
              <a:off x="4144408" y="3956180"/>
              <a:ext cx="1491282" cy="625151"/>
            </p14:xfrm>
          </p:contentPart>
        </mc:Choice>
        <mc:Fallback xmlns="">
          <p:pic>
            <p:nvPicPr>
              <p:cNvPr id="14" name="Ink 13">
                <a:extLst>
                  <a:ext uri="{FF2B5EF4-FFF2-40B4-BE49-F238E27FC236}">
                    <a16:creationId xmlns:a16="http://schemas.microsoft.com/office/drawing/2014/main" id="{E6269850-3580-84B2-3613-77D536E6B177}"/>
                  </a:ext>
                </a:extLst>
              </p:cNvPr>
              <p:cNvPicPr/>
              <p:nvPr/>
            </p:nvPicPr>
            <p:blipFill>
              <a:blip r:embed="rId7"/>
              <a:stretch>
                <a:fillRect/>
              </a:stretch>
            </p:blipFill>
            <p:spPr>
              <a:xfrm>
                <a:off x="4138287" y="3950058"/>
                <a:ext cx="1503523" cy="637395"/>
              </a:xfrm>
              <a:prstGeom prst="rect">
                <a:avLst/>
              </a:prstGeom>
            </p:spPr>
          </p:pic>
        </mc:Fallback>
      </mc:AlternateContent>
      <p:pic>
        <p:nvPicPr>
          <p:cNvPr id="15" name="Picture 14">
            <a:extLst>
              <a:ext uri="{FF2B5EF4-FFF2-40B4-BE49-F238E27FC236}">
                <a16:creationId xmlns:a16="http://schemas.microsoft.com/office/drawing/2014/main" id="{A5FF84C1-29E5-32FE-6FC9-7A97F644A648}"/>
              </a:ext>
            </a:extLst>
          </p:cNvPr>
          <p:cNvPicPr>
            <a:picLocks noChangeAspect="1"/>
          </p:cNvPicPr>
          <p:nvPr/>
        </p:nvPicPr>
        <p:blipFill>
          <a:blip r:embed="rId8"/>
          <a:stretch>
            <a:fillRect/>
          </a:stretch>
        </p:blipFill>
        <p:spPr>
          <a:xfrm>
            <a:off x="609597" y="4919603"/>
            <a:ext cx="4663844" cy="1729890"/>
          </a:xfrm>
          <a:prstGeom prst="rect">
            <a:avLst/>
          </a:prstGeom>
        </p:spPr>
      </p:pic>
      <mc:AlternateContent xmlns:mc="http://schemas.openxmlformats.org/markup-compatibility/2006" xmlns:p14="http://schemas.microsoft.com/office/powerpoint/2010/main">
        <mc:Choice Requires="p14">
          <p:contentPart p14:bwMode="auto" r:id="rId9">
            <p14:nvContentPartPr>
              <p14:cNvPr id="16" name="Ink 15">
                <a:extLst>
                  <a:ext uri="{FF2B5EF4-FFF2-40B4-BE49-F238E27FC236}">
                    <a16:creationId xmlns:a16="http://schemas.microsoft.com/office/drawing/2014/main" id="{05A1EB22-04CB-9FAF-EB6A-6B40DC46D442}"/>
                  </a:ext>
                </a:extLst>
              </p14:cNvPr>
              <p14:cNvContentPartPr/>
              <p14:nvPr/>
            </p14:nvContentPartPr>
            <p14:xfrm>
              <a:off x="221973" y="4674350"/>
              <a:ext cx="282960" cy="720360"/>
            </p14:xfrm>
          </p:contentPart>
        </mc:Choice>
        <mc:Fallback xmlns="">
          <p:pic>
            <p:nvPicPr>
              <p:cNvPr id="16" name="Ink 15">
                <a:extLst>
                  <a:ext uri="{FF2B5EF4-FFF2-40B4-BE49-F238E27FC236}">
                    <a16:creationId xmlns:a16="http://schemas.microsoft.com/office/drawing/2014/main" id="{05A1EB22-04CB-9FAF-EB6A-6B40DC46D442}"/>
                  </a:ext>
                </a:extLst>
              </p:cNvPr>
              <p:cNvPicPr/>
              <p:nvPr/>
            </p:nvPicPr>
            <p:blipFill>
              <a:blip r:embed="rId10"/>
              <a:stretch>
                <a:fillRect/>
              </a:stretch>
            </p:blipFill>
            <p:spPr>
              <a:xfrm>
                <a:off x="215853" y="4668230"/>
                <a:ext cx="295200" cy="7326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7" name="Ink 16">
                <a:extLst>
                  <a:ext uri="{FF2B5EF4-FFF2-40B4-BE49-F238E27FC236}">
                    <a16:creationId xmlns:a16="http://schemas.microsoft.com/office/drawing/2014/main" id="{EA15A824-4FBD-D916-AB68-EEC1AD5EC313}"/>
                  </a:ext>
                </a:extLst>
              </p14:cNvPr>
              <p14:cNvContentPartPr/>
              <p14:nvPr/>
            </p14:nvContentPartPr>
            <p14:xfrm>
              <a:off x="5346213" y="4524950"/>
              <a:ext cx="576000" cy="362160"/>
            </p14:xfrm>
          </p:contentPart>
        </mc:Choice>
        <mc:Fallback xmlns="">
          <p:pic>
            <p:nvPicPr>
              <p:cNvPr id="17" name="Ink 16">
                <a:extLst>
                  <a:ext uri="{FF2B5EF4-FFF2-40B4-BE49-F238E27FC236}">
                    <a16:creationId xmlns:a16="http://schemas.microsoft.com/office/drawing/2014/main" id="{EA15A824-4FBD-D916-AB68-EEC1AD5EC313}"/>
                  </a:ext>
                </a:extLst>
              </p:cNvPr>
              <p:cNvPicPr/>
              <p:nvPr/>
            </p:nvPicPr>
            <p:blipFill>
              <a:blip r:embed="rId12"/>
              <a:stretch>
                <a:fillRect/>
              </a:stretch>
            </p:blipFill>
            <p:spPr>
              <a:xfrm>
                <a:off x="5340093" y="4518830"/>
                <a:ext cx="588240" cy="374400"/>
              </a:xfrm>
              <a:prstGeom prst="rect">
                <a:avLst/>
              </a:prstGeom>
            </p:spPr>
          </p:pic>
        </mc:Fallback>
      </mc:AlternateContent>
      <p:sp>
        <p:nvSpPr>
          <p:cNvPr id="18" name="TextBox 17">
            <a:extLst>
              <a:ext uri="{FF2B5EF4-FFF2-40B4-BE49-F238E27FC236}">
                <a16:creationId xmlns:a16="http://schemas.microsoft.com/office/drawing/2014/main" id="{FB9CC6CD-10C4-ABC9-A0C6-1C9226BCB071}"/>
              </a:ext>
            </a:extLst>
          </p:cNvPr>
          <p:cNvSpPr txBox="1"/>
          <p:nvPr/>
        </p:nvSpPr>
        <p:spPr>
          <a:xfrm>
            <a:off x="6096000" y="4887110"/>
            <a:ext cx="3393233" cy="738664"/>
          </a:xfrm>
          <a:prstGeom prst="rect">
            <a:avLst/>
          </a:prstGeom>
          <a:noFill/>
          <a:ln>
            <a:solidFill>
              <a:srgbClr val="00B0F0"/>
            </a:solidFill>
          </a:ln>
        </p:spPr>
        <p:txBody>
          <a:bodyPr wrap="square" rtlCol="0">
            <a:spAutoFit/>
          </a:bodyPr>
          <a:lstStyle/>
          <a:p>
            <a:r>
              <a:rPr lang="en-US" sz="1400"/>
              <a:t>note how the parameter, which we’d normally just call “alpha”, has to be prefixed by the model name, when it’s in a pipeline.</a:t>
            </a:r>
          </a:p>
        </p:txBody>
      </p:sp>
    </p:spTree>
    <p:extLst>
      <p:ext uri="{BB962C8B-B14F-4D97-AF65-F5344CB8AC3E}">
        <p14:creationId xmlns:p14="http://schemas.microsoft.com/office/powerpoint/2010/main" val="290918993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994709" y="139794"/>
            <a:ext cx="1936428" cy="461665"/>
          </a:xfrm>
          <a:prstGeom prst="rect">
            <a:avLst/>
          </a:prstGeom>
        </p:spPr>
        <p:txBody>
          <a:bodyPr wrap="none">
            <a:spAutoFit/>
          </a:bodyPr>
          <a:lstStyle/>
          <a:p>
            <a:r>
              <a:rPr lang="en-US" sz="2400" b="1" u="sng">
                <a:solidFill>
                  <a:srgbClr val="7030A0"/>
                </a:solidFill>
              </a:rPr>
              <a:t>sklearn: TPOT</a:t>
            </a:r>
          </a:p>
        </p:txBody>
      </p:sp>
      <p:sp>
        <p:nvSpPr>
          <p:cNvPr id="18" name="TextBox 17">
            <a:extLst>
              <a:ext uri="{FF2B5EF4-FFF2-40B4-BE49-F238E27FC236}">
                <a16:creationId xmlns:a16="http://schemas.microsoft.com/office/drawing/2014/main" id="{F0E3F24A-5060-7187-FDCC-40845E3455B4}"/>
              </a:ext>
            </a:extLst>
          </p:cNvPr>
          <p:cNvSpPr txBox="1"/>
          <p:nvPr/>
        </p:nvSpPr>
        <p:spPr>
          <a:xfrm>
            <a:off x="313628" y="2018608"/>
            <a:ext cx="3138699" cy="338554"/>
          </a:xfrm>
          <a:prstGeom prst="rect">
            <a:avLst/>
          </a:prstGeom>
          <a:noFill/>
        </p:spPr>
        <p:txBody>
          <a:bodyPr wrap="square" rtlCol="0">
            <a:spAutoFit/>
          </a:bodyPr>
          <a:lstStyle/>
          <a:p>
            <a:r>
              <a:rPr lang="en-US" sz="1600"/>
              <a:t>from </a:t>
            </a:r>
            <a:r>
              <a:rPr lang="en-US" sz="1600" b="1"/>
              <a:t>tpot </a:t>
            </a:r>
            <a:r>
              <a:rPr lang="en-US" sz="1600"/>
              <a:t>import</a:t>
            </a:r>
            <a:r>
              <a:rPr lang="en-US" sz="1600" b="1"/>
              <a:t> TPOTClassifier</a:t>
            </a:r>
          </a:p>
        </p:txBody>
      </p:sp>
      <p:sp>
        <p:nvSpPr>
          <p:cNvPr id="4" name="TextBox 3">
            <a:extLst>
              <a:ext uri="{FF2B5EF4-FFF2-40B4-BE49-F238E27FC236}">
                <a16:creationId xmlns:a16="http://schemas.microsoft.com/office/drawing/2014/main" id="{ED44D686-D035-30F2-714C-AB1184BFDBE6}"/>
              </a:ext>
            </a:extLst>
          </p:cNvPr>
          <p:cNvSpPr txBox="1"/>
          <p:nvPr/>
        </p:nvSpPr>
        <p:spPr>
          <a:xfrm>
            <a:off x="313628" y="1091665"/>
            <a:ext cx="10274709" cy="584775"/>
          </a:xfrm>
          <a:prstGeom prst="rect">
            <a:avLst/>
          </a:prstGeom>
          <a:noFill/>
        </p:spPr>
        <p:txBody>
          <a:bodyPr wrap="square" rtlCol="0">
            <a:spAutoFit/>
          </a:bodyPr>
          <a:lstStyle/>
          <a:p>
            <a:r>
              <a:rPr lang="en-US" sz="1600"/>
              <a:t>This is a module you have to install (</a:t>
            </a:r>
            <a:r>
              <a:rPr lang="en-US" sz="1600" b="1"/>
              <a:t>pip install tpot</a:t>
            </a:r>
            <a:r>
              <a:rPr lang="en-US" sz="1600"/>
              <a:t>) and import.   This module combines hyperparameter tuning with processing pipelines. </a:t>
            </a:r>
          </a:p>
        </p:txBody>
      </p:sp>
      <p:sp>
        <p:nvSpPr>
          <p:cNvPr id="11" name="TextBox 10">
            <a:extLst>
              <a:ext uri="{FF2B5EF4-FFF2-40B4-BE49-F238E27FC236}">
                <a16:creationId xmlns:a16="http://schemas.microsoft.com/office/drawing/2014/main" id="{C5E2E693-06A9-0830-B5D2-23B2185934C7}"/>
              </a:ext>
            </a:extLst>
          </p:cNvPr>
          <p:cNvSpPr txBox="1"/>
          <p:nvPr/>
        </p:nvSpPr>
        <p:spPr>
          <a:xfrm>
            <a:off x="313628" y="2487173"/>
            <a:ext cx="4920808" cy="738664"/>
          </a:xfrm>
          <a:prstGeom prst="rect">
            <a:avLst/>
          </a:prstGeom>
          <a:noFill/>
        </p:spPr>
        <p:txBody>
          <a:bodyPr wrap="square" rtlCol="0">
            <a:spAutoFit/>
          </a:bodyPr>
          <a:lstStyle/>
          <a:p>
            <a:r>
              <a:rPr lang="en-US" sz="1400"/>
              <a:t>tpc = TPOTClassifier(generations = g, offspring_size = s,</a:t>
            </a:r>
          </a:p>
          <a:p>
            <a:r>
              <a:rPr lang="en-US" sz="1400"/>
              <a:t>                                      population_size = p, mutation_rate = m,</a:t>
            </a:r>
          </a:p>
          <a:p>
            <a:r>
              <a:rPr lang="en-US" sz="1400"/>
              <a:t>                                      crossover_rate = c, scoring = scoring, cv = n)</a:t>
            </a:r>
            <a:endParaRPr lang="en-US" sz="1600"/>
          </a:p>
        </p:txBody>
      </p:sp>
      <p:sp>
        <p:nvSpPr>
          <p:cNvPr id="16" name="TextBox 15">
            <a:extLst>
              <a:ext uri="{FF2B5EF4-FFF2-40B4-BE49-F238E27FC236}">
                <a16:creationId xmlns:a16="http://schemas.microsoft.com/office/drawing/2014/main" id="{15F43F33-0720-9E00-D685-C01DAD0BB450}"/>
              </a:ext>
            </a:extLst>
          </p:cNvPr>
          <p:cNvSpPr txBox="1"/>
          <p:nvPr/>
        </p:nvSpPr>
        <p:spPr>
          <a:xfrm>
            <a:off x="6239578" y="2487173"/>
            <a:ext cx="5554315" cy="3754874"/>
          </a:xfrm>
          <a:prstGeom prst="rect">
            <a:avLst/>
          </a:prstGeom>
          <a:noFill/>
        </p:spPr>
        <p:txBody>
          <a:bodyPr wrap="square" rtlCol="0">
            <a:spAutoFit/>
          </a:bodyPr>
          <a:lstStyle/>
          <a:p>
            <a:r>
              <a:rPr lang="en-US" sz="1400"/>
              <a:t>Looks like this generates multiple pipelines – one for each classifier it employs (DTC, SVC, NNC, etc.), and it uses a </a:t>
            </a:r>
            <a:r>
              <a:rPr lang="en-US" sz="1400" i="1">
                <a:solidFill>
                  <a:srgbClr val="FF0000"/>
                </a:solidFill>
              </a:rPr>
              <a:t>genetic hyperparamer tuning</a:t>
            </a:r>
            <a:r>
              <a:rPr lang="en-US" sz="1400"/>
              <a:t> algorithm for each pipeline/model type.  Can alternately specify tpr = TPOTRegressor(…) if want a regression pipeline(s).  The parameters to be set for the genetic algorithm (same algorithm for all pipelines I think) are as follows.  </a:t>
            </a:r>
            <a:r>
              <a:rPr lang="en-US" sz="1400" b="1"/>
              <a:t>generations</a:t>
            </a:r>
            <a:r>
              <a:rPr lang="en-US" sz="1400"/>
              <a:t> is the number of iterations basically.  </a:t>
            </a:r>
            <a:r>
              <a:rPr lang="en-US" sz="1400" b="1"/>
              <a:t>offspring_size </a:t>
            </a:r>
            <a:r>
              <a:rPr lang="en-US" sz="1400"/>
              <a:t>specifies the number of models to produce in each generation.  I think it then calculates the score for each model.  </a:t>
            </a:r>
            <a:r>
              <a:rPr lang="en-US" sz="1400" b="1"/>
              <a:t>population_size </a:t>
            </a:r>
            <a:r>
              <a:rPr lang="en-US" sz="1400"/>
              <a:t>is the number of models to keep after each iteration. I think it keeps the best performing models.  </a:t>
            </a:r>
            <a:r>
              <a:rPr lang="en-US" sz="1400" b="1"/>
              <a:t>mutation_rate </a:t>
            </a:r>
            <a:r>
              <a:rPr lang="en-US" sz="1400"/>
              <a:t>is proportion of models to apply randomness to; I guess it randomly tweaks their hyperparameters.  </a:t>
            </a:r>
            <a:r>
              <a:rPr lang="en-US" sz="1400" b="1"/>
              <a:t>crossover_rate </a:t>
            </a:r>
            <a:r>
              <a:rPr lang="en-US" sz="1400"/>
              <a:t>is the proportion of models to breed after each iteration.  Not sure what ‘breeding’ is – maybe average the hyperparameter values?  </a:t>
            </a:r>
            <a:r>
              <a:rPr lang="en-US" sz="1400" b="1"/>
              <a:t>scoring</a:t>
            </a:r>
            <a:r>
              <a:rPr lang="en-US" sz="1400"/>
              <a:t> is some metric proportional to the accuracy, basically, something you want to maximize.   </a:t>
            </a:r>
            <a:r>
              <a:rPr lang="en-US" sz="1400" b="1"/>
              <a:t>cv</a:t>
            </a:r>
            <a:r>
              <a:rPr lang="en-US" sz="1400"/>
              <a:t> is cross validation.  There’s another argument, </a:t>
            </a:r>
            <a:r>
              <a:rPr lang="en-US" sz="1400" b="1"/>
              <a:t>random_state = r</a:t>
            </a:r>
            <a:r>
              <a:rPr lang="en-US" sz="1400"/>
              <a:t>, to reproduce the randomness.</a:t>
            </a:r>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64F47506-A3D2-7757-3064-93C4C9673AAF}"/>
                  </a:ext>
                </a:extLst>
              </p14:cNvPr>
              <p14:cNvContentPartPr/>
              <p14:nvPr/>
            </p14:nvContentPartPr>
            <p14:xfrm>
              <a:off x="5222657" y="2656852"/>
              <a:ext cx="708480" cy="77760"/>
            </p14:xfrm>
          </p:contentPart>
        </mc:Choice>
        <mc:Fallback xmlns="">
          <p:pic>
            <p:nvPicPr>
              <p:cNvPr id="2" name="Ink 1">
                <a:extLst>
                  <a:ext uri="{FF2B5EF4-FFF2-40B4-BE49-F238E27FC236}">
                    <a16:creationId xmlns:a16="http://schemas.microsoft.com/office/drawing/2014/main" id="{64F47506-A3D2-7757-3064-93C4C9673AAF}"/>
                  </a:ext>
                </a:extLst>
              </p:cNvPr>
              <p:cNvPicPr/>
              <p:nvPr/>
            </p:nvPicPr>
            <p:blipFill>
              <a:blip r:embed="rId4"/>
              <a:stretch>
                <a:fillRect/>
              </a:stretch>
            </p:blipFill>
            <p:spPr>
              <a:xfrm>
                <a:off x="5216537" y="2650732"/>
                <a:ext cx="720720" cy="90000"/>
              </a:xfrm>
              <a:prstGeom prst="rect">
                <a:avLst/>
              </a:prstGeom>
            </p:spPr>
          </p:pic>
        </mc:Fallback>
      </mc:AlternateContent>
    </p:spTree>
    <p:extLst>
      <p:ext uri="{BB962C8B-B14F-4D97-AF65-F5344CB8AC3E}">
        <p14:creationId xmlns:p14="http://schemas.microsoft.com/office/powerpoint/2010/main" val="180209006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994709" y="139794"/>
            <a:ext cx="1936428" cy="461665"/>
          </a:xfrm>
          <a:prstGeom prst="rect">
            <a:avLst/>
          </a:prstGeom>
        </p:spPr>
        <p:txBody>
          <a:bodyPr wrap="none">
            <a:spAutoFit/>
          </a:bodyPr>
          <a:lstStyle/>
          <a:p>
            <a:r>
              <a:rPr lang="en-US" sz="2400" b="1" u="sng">
                <a:solidFill>
                  <a:srgbClr val="7030A0"/>
                </a:solidFill>
              </a:rPr>
              <a:t>sklearn: TPOT</a:t>
            </a:r>
          </a:p>
        </p:txBody>
      </p:sp>
      <p:sp>
        <p:nvSpPr>
          <p:cNvPr id="18" name="TextBox 17">
            <a:extLst>
              <a:ext uri="{FF2B5EF4-FFF2-40B4-BE49-F238E27FC236}">
                <a16:creationId xmlns:a16="http://schemas.microsoft.com/office/drawing/2014/main" id="{F0E3F24A-5060-7187-FDCC-40845E3455B4}"/>
              </a:ext>
            </a:extLst>
          </p:cNvPr>
          <p:cNvSpPr txBox="1"/>
          <p:nvPr/>
        </p:nvSpPr>
        <p:spPr>
          <a:xfrm>
            <a:off x="313628" y="2018608"/>
            <a:ext cx="3138699" cy="338554"/>
          </a:xfrm>
          <a:prstGeom prst="rect">
            <a:avLst/>
          </a:prstGeom>
          <a:noFill/>
        </p:spPr>
        <p:txBody>
          <a:bodyPr wrap="square" rtlCol="0">
            <a:spAutoFit/>
          </a:bodyPr>
          <a:lstStyle/>
          <a:p>
            <a:r>
              <a:rPr lang="en-US" sz="1600"/>
              <a:t>from </a:t>
            </a:r>
            <a:r>
              <a:rPr lang="en-US" sz="1600" b="1"/>
              <a:t>tpot </a:t>
            </a:r>
            <a:r>
              <a:rPr lang="en-US" sz="1600"/>
              <a:t>import</a:t>
            </a:r>
            <a:r>
              <a:rPr lang="en-US" sz="1600" b="1"/>
              <a:t> TPOTClassifier</a:t>
            </a:r>
          </a:p>
        </p:txBody>
      </p:sp>
      <p:sp>
        <p:nvSpPr>
          <p:cNvPr id="4" name="TextBox 3">
            <a:extLst>
              <a:ext uri="{FF2B5EF4-FFF2-40B4-BE49-F238E27FC236}">
                <a16:creationId xmlns:a16="http://schemas.microsoft.com/office/drawing/2014/main" id="{ED44D686-D035-30F2-714C-AB1184BFDBE6}"/>
              </a:ext>
            </a:extLst>
          </p:cNvPr>
          <p:cNvSpPr txBox="1"/>
          <p:nvPr/>
        </p:nvSpPr>
        <p:spPr>
          <a:xfrm>
            <a:off x="313628" y="1091665"/>
            <a:ext cx="10274709" cy="338554"/>
          </a:xfrm>
          <a:prstGeom prst="rect">
            <a:avLst/>
          </a:prstGeom>
          <a:noFill/>
        </p:spPr>
        <p:txBody>
          <a:bodyPr wrap="square" rtlCol="0">
            <a:spAutoFit/>
          </a:bodyPr>
          <a:lstStyle/>
          <a:p>
            <a:r>
              <a:rPr lang="en-US" sz="1600"/>
              <a:t>And here’s a little more.</a:t>
            </a:r>
          </a:p>
        </p:txBody>
      </p:sp>
      <p:sp>
        <p:nvSpPr>
          <p:cNvPr id="11" name="TextBox 10">
            <a:extLst>
              <a:ext uri="{FF2B5EF4-FFF2-40B4-BE49-F238E27FC236}">
                <a16:creationId xmlns:a16="http://schemas.microsoft.com/office/drawing/2014/main" id="{C5E2E693-06A9-0830-B5D2-23B2185934C7}"/>
              </a:ext>
            </a:extLst>
          </p:cNvPr>
          <p:cNvSpPr txBox="1"/>
          <p:nvPr/>
        </p:nvSpPr>
        <p:spPr>
          <a:xfrm>
            <a:off x="313628" y="2487173"/>
            <a:ext cx="1963041" cy="307777"/>
          </a:xfrm>
          <a:prstGeom prst="rect">
            <a:avLst/>
          </a:prstGeom>
          <a:noFill/>
        </p:spPr>
        <p:txBody>
          <a:bodyPr wrap="square" rtlCol="0">
            <a:spAutoFit/>
          </a:bodyPr>
          <a:lstStyle/>
          <a:p>
            <a:r>
              <a:rPr lang="en-US" sz="1400"/>
              <a:t>tpc.fit(X_train, y_train)</a:t>
            </a:r>
            <a:endParaRPr lang="en-US" sz="1600"/>
          </a:p>
        </p:txBody>
      </p:sp>
      <p:sp>
        <p:nvSpPr>
          <p:cNvPr id="16" name="TextBox 15">
            <a:extLst>
              <a:ext uri="{FF2B5EF4-FFF2-40B4-BE49-F238E27FC236}">
                <a16:creationId xmlns:a16="http://schemas.microsoft.com/office/drawing/2014/main" id="{15F43F33-0720-9E00-D685-C01DAD0BB450}"/>
              </a:ext>
            </a:extLst>
          </p:cNvPr>
          <p:cNvSpPr txBox="1"/>
          <p:nvPr/>
        </p:nvSpPr>
        <p:spPr>
          <a:xfrm>
            <a:off x="3452327" y="2487173"/>
            <a:ext cx="4926563" cy="307777"/>
          </a:xfrm>
          <a:prstGeom prst="rect">
            <a:avLst/>
          </a:prstGeom>
          <a:noFill/>
        </p:spPr>
        <p:txBody>
          <a:bodyPr wrap="square" rtlCol="0">
            <a:spAutoFit/>
          </a:bodyPr>
          <a:lstStyle/>
          <a:p>
            <a:r>
              <a:rPr lang="en-US" sz="1400"/>
              <a:t>fits tpc (or tpr) to the data, finding the pipeline that best fits it.  </a:t>
            </a:r>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64F47506-A3D2-7757-3064-93C4C9673AAF}"/>
                  </a:ext>
                </a:extLst>
              </p14:cNvPr>
              <p14:cNvContentPartPr/>
              <p14:nvPr/>
            </p14:nvContentPartPr>
            <p14:xfrm>
              <a:off x="2348828" y="2602181"/>
              <a:ext cx="708480" cy="77760"/>
            </p14:xfrm>
          </p:contentPart>
        </mc:Choice>
        <mc:Fallback xmlns="">
          <p:pic>
            <p:nvPicPr>
              <p:cNvPr id="2" name="Ink 1">
                <a:extLst>
                  <a:ext uri="{FF2B5EF4-FFF2-40B4-BE49-F238E27FC236}">
                    <a16:creationId xmlns:a16="http://schemas.microsoft.com/office/drawing/2014/main" id="{64F47506-A3D2-7757-3064-93C4C9673AAF}"/>
                  </a:ext>
                </a:extLst>
              </p:cNvPr>
              <p:cNvPicPr/>
              <p:nvPr/>
            </p:nvPicPr>
            <p:blipFill>
              <a:blip r:embed="rId4"/>
              <a:stretch>
                <a:fillRect/>
              </a:stretch>
            </p:blipFill>
            <p:spPr>
              <a:xfrm>
                <a:off x="2342708" y="2596061"/>
                <a:ext cx="720720" cy="90000"/>
              </a:xfrm>
              <a:prstGeom prst="rect">
                <a:avLst/>
              </a:prstGeom>
            </p:spPr>
          </p:pic>
        </mc:Fallback>
      </mc:AlternateContent>
      <p:sp>
        <p:nvSpPr>
          <p:cNvPr id="5" name="TextBox 4">
            <a:extLst>
              <a:ext uri="{FF2B5EF4-FFF2-40B4-BE49-F238E27FC236}">
                <a16:creationId xmlns:a16="http://schemas.microsoft.com/office/drawing/2014/main" id="{5F15C373-1701-FD0C-3CA2-04020AB0F30E}"/>
              </a:ext>
            </a:extLst>
          </p:cNvPr>
          <p:cNvSpPr txBox="1"/>
          <p:nvPr/>
        </p:nvSpPr>
        <p:spPr>
          <a:xfrm>
            <a:off x="313628" y="3790786"/>
            <a:ext cx="1963041" cy="307777"/>
          </a:xfrm>
          <a:prstGeom prst="rect">
            <a:avLst/>
          </a:prstGeom>
          <a:noFill/>
        </p:spPr>
        <p:txBody>
          <a:bodyPr wrap="square" rtlCol="0">
            <a:spAutoFit/>
          </a:bodyPr>
          <a:lstStyle/>
          <a:p>
            <a:r>
              <a:rPr lang="en-US" sz="1400"/>
              <a:t>tpc.score(X_test, y_test)</a:t>
            </a:r>
            <a:endParaRPr lang="en-US" sz="1600"/>
          </a:p>
        </p:txBody>
      </p:sp>
      <p:sp>
        <p:nvSpPr>
          <p:cNvPr id="6" name="TextBox 5">
            <a:extLst>
              <a:ext uri="{FF2B5EF4-FFF2-40B4-BE49-F238E27FC236}">
                <a16:creationId xmlns:a16="http://schemas.microsoft.com/office/drawing/2014/main" id="{AA08D847-48D7-5D0E-0A91-09731712142F}"/>
              </a:ext>
            </a:extLst>
          </p:cNvPr>
          <p:cNvSpPr txBox="1"/>
          <p:nvPr/>
        </p:nvSpPr>
        <p:spPr>
          <a:xfrm>
            <a:off x="3303038" y="3790786"/>
            <a:ext cx="6997958" cy="307777"/>
          </a:xfrm>
          <a:prstGeom prst="rect">
            <a:avLst/>
          </a:prstGeom>
          <a:noFill/>
        </p:spPr>
        <p:txBody>
          <a:bodyPr wrap="square" rtlCol="0">
            <a:spAutoFit/>
          </a:bodyPr>
          <a:lstStyle/>
          <a:p>
            <a:r>
              <a:rPr lang="en-US" sz="1400"/>
              <a:t>returns score (whichever score was defined in previous slide) for y_predict and y_test. </a:t>
            </a:r>
          </a:p>
        </p:txBody>
      </p:sp>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36E0B32D-521F-3E39-583B-6F9AFA6E459C}"/>
                  </a:ext>
                </a:extLst>
              </p14:cNvPr>
              <p14:cNvContentPartPr/>
              <p14:nvPr/>
            </p14:nvContentPartPr>
            <p14:xfrm>
              <a:off x="2348828" y="3905794"/>
              <a:ext cx="708480" cy="77760"/>
            </p14:xfrm>
          </p:contentPart>
        </mc:Choice>
        <mc:Fallback xmlns="">
          <p:pic>
            <p:nvPicPr>
              <p:cNvPr id="7" name="Ink 6">
                <a:extLst>
                  <a:ext uri="{FF2B5EF4-FFF2-40B4-BE49-F238E27FC236}">
                    <a16:creationId xmlns:a16="http://schemas.microsoft.com/office/drawing/2014/main" id="{36E0B32D-521F-3E39-583B-6F9AFA6E459C}"/>
                  </a:ext>
                </a:extLst>
              </p:cNvPr>
              <p:cNvPicPr/>
              <p:nvPr/>
            </p:nvPicPr>
            <p:blipFill>
              <a:blip r:embed="rId4"/>
              <a:stretch>
                <a:fillRect/>
              </a:stretch>
            </p:blipFill>
            <p:spPr>
              <a:xfrm>
                <a:off x="2342708" y="3899674"/>
                <a:ext cx="720720" cy="90000"/>
              </a:xfrm>
              <a:prstGeom prst="rect">
                <a:avLst/>
              </a:prstGeom>
            </p:spPr>
          </p:pic>
        </mc:Fallback>
      </mc:AlternateContent>
      <p:sp>
        <p:nvSpPr>
          <p:cNvPr id="8" name="TextBox 7">
            <a:extLst>
              <a:ext uri="{FF2B5EF4-FFF2-40B4-BE49-F238E27FC236}">
                <a16:creationId xmlns:a16="http://schemas.microsoft.com/office/drawing/2014/main" id="{7C05D680-01AA-82D4-6E84-9060682087EE}"/>
              </a:ext>
            </a:extLst>
          </p:cNvPr>
          <p:cNvSpPr txBox="1"/>
          <p:nvPr/>
        </p:nvSpPr>
        <p:spPr>
          <a:xfrm>
            <a:off x="313628" y="3121223"/>
            <a:ext cx="1683124" cy="307777"/>
          </a:xfrm>
          <a:prstGeom prst="rect">
            <a:avLst/>
          </a:prstGeom>
          <a:noFill/>
        </p:spPr>
        <p:txBody>
          <a:bodyPr wrap="square" rtlCol="0">
            <a:spAutoFit/>
          </a:bodyPr>
          <a:lstStyle/>
          <a:p>
            <a:r>
              <a:rPr lang="en-US" sz="1400"/>
              <a:t>tpc.predict(X_test)</a:t>
            </a:r>
            <a:endParaRPr lang="en-US" sz="1600"/>
          </a:p>
        </p:txBody>
      </p:sp>
      <p:sp>
        <p:nvSpPr>
          <p:cNvPr id="9" name="TextBox 8">
            <a:extLst>
              <a:ext uri="{FF2B5EF4-FFF2-40B4-BE49-F238E27FC236}">
                <a16:creationId xmlns:a16="http://schemas.microsoft.com/office/drawing/2014/main" id="{E1E26481-1597-0A4C-D596-A15CE6970C19}"/>
              </a:ext>
            </a:extLst>
          </p:cNvPr>
          <p:cNvSpPr txBox="1"/>
          <p:nvPr/>
        </p:nvSpPr>
        <p:spPr>
          <a:xfrm>
            <a:off x="3203511" y="3138979"/>
            <a:ext cx="2892489" cy="307777"/>
          </a:xfrm>
          <a:prstGeom prst="rect">
            <a:avLst/>
          </a:prstGeom>
          <a:noFill/>
        </p:spPr>
        <p:txBody>
          <a:bodyPr wrap="square" rtlCol="0">
            <a:spAutoFit/>
          </a:bodyPr>
          <a:lstStyle/>
          <a:p>
            <a:r>
              <a:rPr lang="en-US" sz="1400"/>
              <a:t>returns y_predict.</a:t>
            </a:r>
          </a:p>
        </p:txBody>
      </p:sp>
      <mc:AlternateContent xmlns:mc="http://schemas.openxmlformats.org/markup-compatibility/2006" xmlns:p14="http://schemas.microsoft.com/office/powerpoint/2010/main">
        <mc:Choice Requires="p14">
          <p:contentPart p14:bwMode="auto" r:id="rId6">
            <p14:nvContentPartPr>
              <p14:cNvPr id="10" name="Ink 9">
                <a:extLst>
                  <a:ext uri="{FF2B5EF4-FFF2-40B4-BE49-F238E27FC236}">
                    <a16:creationId xmlns:a16="http://schemas.microsoft.com/office/drawing/2014/main" id="{091EA553-207F-0254-ACDA-D997A1447211}"/>
                  </a:ext>
                </a:extLst>
              </p14:cNvPr>
              <p14:cNvContentPartPr/>
              <p14:nvPr/>
            </p14:nvContentPartPr>
            <p14:xfrm>
              <a:off x="2100012" y="3253987"/>
              <a:ext cx="708480" cy="77760"/>
            </p14:xfrm>
          </p:contentPart>
        </mc:Choice>
        <mc:Fallback xmlns="">
          <p:pic>
            <p:nvPicPr>
              <p:cNvPr id="10" name="Ink 9">
                <a:extLst>
                  <a:ext uri="{FF2B5EF4-FFF2-40B4-BE49-F238E27FC236}">
                    <a16:creationId xmlns:a16="http://schemas.microsoft.com/office/drawing/2014/main" id="{091EA553-207F-0254-ACDA-D997A1447211}"/>
                  </a:ext>
                </a:extLst>
              </p:cNvPr>
              <p:cNvPicPr/>
              <p:nvPr/>
            </p:nvPicPr>
            <p:blipFill>
              <a:blip r:embed="rId4"/>
              <a:stretch>
                <a:fillRect/>
              </a:stretch>
            </p:blipFill>
            <p:spPr>
              <a:xfrm>
                <a:off x="2093892" y="3247867"/>
                <a:ext cx="720720" cy="90000"/>
              </a:xfrm>
              <a:prstGeom prst="rect">
                <a:avLst/>
              </a:prstGeom>
            </p:spPr>
          </p:pic>
        </mc:Fallback>
      </mc:AlternateContent>
    </p:spTree>
    <p:extLst>
      <p:ext uri="{BB962C8B-B14F-4D97-AF65-F5344CB8AC3E}">
        <p14:creationId xmlns:p14="http://schemas.microsoft.com/office/powerpoint/2010/main" val="343067852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994709" y="139794"/>
            <a:ext cx="1936428" cy="461665"/>
          </a:xfrm>
          <a:prstGeom prst="rect">
            <a:avLst/>
          </a:prstGeom>
        </p:spPr>
        <p:txBody>
          <a:bodyPr wrap="none">
            <a:spAutoFit/>
          </a:bodyPr>
          <a:lstStyle/>
          <a:p>
            <a:r>
              <a:rPr lang="en-US" sz="2400" b="1" u="sng">
                <a:solidFill>
                  <a:srgbClr val="7030A0"/>
                </a:solidFill>
              </a:rPr>
              <a:t>sklearn: TPOT</a:t>
            </a:r>
          </a:p>
        </p:txBody>
      </p:sp>
      <p:sp>
        <p:nvSpPr>
          <p:cNvPr id="4" name="TextBox 3">
            <a:extLst>
              <a:ext uri="{FF2B5EF4-FFF2-40B4-BE49-F238E27FC236}">
                <a16:creationId xmlns:a16="http://schemas.microsoft.com/office/drawing/2014/main" id="{ED44D686-D035-30F2-714C-AB1184BFDBE6}"/>
              </a:ext>
            </a:extLst>
          </p:cNvPr>
          <p:cNvSpPr txBox="1"/>
          <p:nvPr/>
        </p:nvSpPr>
        <p:spPr>
          <a:xfrm>
            <a:off x="313628" y="1213904"/>
            <a:ext cx="4734233" cy="338554"/>
          </a:xfrm>
          <a:prstGeom prst="rect">
            <a:avLst/>
          </a:prstGeom>
          <a:noFill/>
        </p:spPr>
        <p:txBody>
          <a:bodyPr wrap="square" rtlCol="0">
            <a:spAutoFit/>
          </a:bodyPr>
          <a:lstStyle/>
          <a:p>
            <a:r>
              <a:rPr lang="en-US" sz="1600"/>
              <a:t>Here’s a quick example of using a TPOT Classifier.</a:t>
            </a:r>
          </a:p>
        </p:txBody>
      </p:sp>
      <p:pic>
        <p:nvPicPr>
          <p:cNvPr id="12" name="Picture 11">
            <a:extLst>
              <a:ext uri="{FF2B5EF4-FFF2-40B4-BE49-F238E27FC236}">
                <a16:creationId xmlns:a16="http://schemas.microsoft.com/office/drawing/2014/main" id="{35629620-7ABA-C296-BB72-D990A21A6A22}"/>
              </a:ext>
            </a:extLst>
          </p:cNvPr>
          <p:cNvPicPr>
            <a:picLocks noChangeAspect="1"/>
          </p:cNvPicPr>
          <p:nvPr/>
        </p:nvPicPr>
        <p:blipFill>
          <a:blip r:embed="rId3"/>
          <a:stretch>
            <a:fillRect/>
          </a:stretch>
        </p:blipFill>
        <p:spPr>
          <a:xfrm>
            <a:off x="313628" y="2018798"/>
            <a:ext cx="8183117" cy="1257475"/>
          </a:xfrm>
          <a:prstGeom prst="rect">
            <a:avLst/>
          </a:prstGeom>
        </p:spPr>
      </p:pic>
      <p:pic>
        <p:nvPicPr>
          <p:cNvPr id="13" name="Picture 12">
            <a:extLst>
              <a:ext uri="{FF2B5EF4-FFF2-40B4-BE49-F238E27FC236}">
                <a16:creationId xmlns:a16="http://schemas.microsoft.com/office/drawing/2014/main" id="{72F1F2D8-6557-D09E-C886-1BA991382F26}"/>
              </a:ext>
            </a:extLst>
          </p:cNvPr>
          <p:cNvPicPr>
            <a:picLocks noChangeAspect="1"/>
          </p:cNvPicPr>
          <p:nvPr/>
        </p:nvPicPr>
        <p:blipFill>
          <a:blip r:embed="rId4"/>
          <a:stretch>
            <a:fillRect/>
          </a:stretch>
        </p:blipFill>
        <p:spPr>
          <a:xfrm>
            <a:off x="313628" y="4037904"/>
            <a:ext cx="1705213" cy="219106"/>
          </a:xfrm>
          <a:prstGeom prst="rect">
            <a:avLst/>
          </a:prstGeom>
        </p:spPr>
      </p:pic>
      <mc:AlternateContent xmlns:mc="http://schemas.openxmlformats.org/markup-compatibility/2006" xmlns:p14="http://schemas.microsoft.com/office/powerpoint/2010/main">
        <mc:Choice Requires="p14">
          <p:contentPart p14:bwMode="auto" r:id="rId5">
            <p14:nvContentPartPr>
              <p14:cNvPr id="14" name="Ink 13">
                <a:extLst>
                  <a:ext uri="{FF2B5EF4-FFF2-40B4-BE49-F238E27FC236}">
                    <a16:creationId xmlns:a16="http://schemas.microsoft.com/office/drawing/2014/main" id="{4E9C0D85-119B-81A1-8506-DB569E59B8F0}"/>
                  </a:ext>
                </a:extLst>
              </p14:cNvPr>
              <p14:cNvContentPartPr/>
              <p14:nvPr/>
            </p14:nvContentPartPr>
            <p14:xfrm>
              <a:off x="961773" y="3405350"/>
              <a:ext cx="192600" cy="374400"/>
            </p14:xfrm>
          </p:contentPart>
        </mc:Choice>
        <mc:Fallback xmlns="">
          <p:pic>
            <p:nvPicPr>
              <p:cNvPr id="14" name="Ink 13">
                <a:extLst>
                  <a:ext uri="{FF2B5EF4-FFF2-40B4-BE49-F238E27FC236}">
                    <a16:creationId xmlns:a16="http://schemas.microsoft.com/office/drawing/2014/main" id="{4E9C0D85-119B-81A1-8506-DB569E59B8F0}"/>
                  </a:ext>
                </a:extLst>
              </p:cNvPr>
              <p:cNvPicPr/>
              <p:nvPr/>
            </p:nvPicPr>
            <p:blipFill>
              <a:blip r:embed="rId6"/>
              <a:stretch>
                <a:fillRect/>
              </a:stretch>
            </p:blipFill>
            <p:spPr>
              <a:xfrm>
                <a:off x="955653" y="3399230"/>
                <a:ext cx="204840" cy="386640"/>
              </a:xfrm>
              <a:prstGeom prst="rect">
                <a:avLst/>
              </a:prstGeom>
            </p:spPr>
          </p:pic>
        </mc:Fallback>
      </mc:AlternateContent>
    </p:spTree>
    <p:extLst>
      <p:ext uri="{BB962C8B-B14F-4D97-AF65-F5344CB8AC3E}">
        <p14:creationId xmlns:p14="http://schemas.microsoft.com/office/powerpoint/2010/main" val="33800932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FC989-3E59-493E-2A89-70BC5F1E32BC}"/>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A277667F-8F37-CFFB-DA19-510A43E3A03D}"/>
              </a:ext>
            </a:extLst>
          </p:cNvPr>
          <p:cNvSpPr/>
          <p:nvPr/>
        </p:nvSpPr>
        <p:spPr>
          <a:xfrm>
            <a:off x="4154154" y="131737"/>
            <a:ext cx="3161635" cy="461665"/>
          </a:xfrm>
          <a:prstGeom prst="rect">
            <a:avLst/>
          </a:prstGeom>
        </p:spPr>
        <p:txBody>
          <a:bodyPr wrap="none">
            <a:spAutoFit/>
          </a:bodyPr>
          <a:lstStyle/>
          <a:p>
            <a:r>
              <a:rPr lang="en-US" sz="2400" b="1" u="sng">
                <a:solidFill>
                  <a:srgbClr val="7030A0"/>
                </a:solidFill>
              </a:rPr>
              <a:t>sklearn: word-encoding</a:t>
            </a:r>
          </a:p>
        </p:txBody>
      </p:sp>
      <p:sp>
        <p:nvSpPr>
          <p:cNvPr id="2" name="TextBox 1">
            <a:extLst>
              <a:ext uri="{FF2B5EF4-FFF2-40B4-BE49-F238E27FC236}">
                <a16:creationId xmlns:a16="http://schemas.microsoft.com/office/drawing/2014/main" id="{A71065F8-8954-414D-1864-E3DDDBDE42B7}"/>
              </a:ext>
            </a:extLst>
          </p:cNvPr>
          <p:cNvSpPr txBox="1"/>
          <p:nvPr/>
        </p:nvSpPr>
        <p:spPr>
          <a:xfrm>
            <a:off x="430179" y="1975102"/>
            <a:ext cx="5538001" cy="338554"/>
          </a:xfrm>
          <a:prstGeom prst="rect">
            <a:avLst/>
          </a:prstGeom>
          <a:noFill/>
        </p:spPr>
        <p:txBody>
          <a:bodyPr wrap="square" rtlCol="0">
            <a:spAutoFit/>
          </a:bodyPr>
          <a:lstStyle/>
          <a:p>
            <a:r>
              <a:rPr lang="en-US" sz="1600" b="1"/>
              <a:t>from sklearn.feature_extraction.text      import CountVectorizer</a:t>
            </a:r>
          </a:p>
        </p:txBody>
      </p:sp>
      <p:sp>
        <p:nvSpPr>
          <p:cNvPr id="6" name="TextBox 5">
            <a:extLst>
              <a:ext uri="{FF2B5EF4-FFF2-40B4-BE49-F238E27FC236}">
                <a16:creationId xmlns:a16="http://schemas.microsoft.com/office/drawing/2014/main" id="{4E2D065E-9BB3-28B4-2379-F33761280697}"/>
              </a:ext>
            </a:extLst>
          </p:cNvPr>
          <p:cNvSpPr txBox="1"/>
          <p:nvPr/>
        </p:nvSpPr>
        <p:spPr>
          <a:xfrm>
            <a:off x="430180" y="2423264"/>
            <a:ext cx="2617820" cy="338554"/>
          </a:xfrm>
          <a:prstGeom prst="rect">
            <a:avLst/>
          </a:prstGeom>
          <a:noFill/>
        </p:spPr>
        <p:txBody>
          <a:bodyPr wrap="square" rtlCol="0">
            <a:spAutoFit/>
          </a:bodyPr>
          <a:lstStyle/>
          <a:p>
            <a:r>
              <a:rPr lang="en-US" sz="1600"/>
              <a:t>CV = CountVectorizer()</a:t>
            </a:r>
          </a:p>
        </p:txBody>
      </p:sp>
      <p:sp>
        <p:nvSpPr>
          <p:cNvPr id="7" name="TextBox 6">
            <a:extLst>
              <a:ext uri="{FF2B5EF4-FFF2-40B4-BE49-F238E27FC236}">
                <a16:creationId xmlns:a16="http://schemas.microsoft.com/office/drawing/2014/main" id="{618FB00A-4849-3489-07F5-E9D1DD08A0A7}"/>
              </a:ext>
            </a:extLst>
          </p:cNvPr>
          <p:cNvSpPr txBox="1"/>
          <p:nvPr/>
        </p:nvSpPr>
        <p:spPr>
          <a:xfrm>
            <a:off x="430180" y="3479828"/>
            <a:ext cx="2784969" cy="338554"/>
          </a:xfrm>
          <a:prstGeom prst="rect">
            <a:avLst/>
          </a:prstGeom>
          <a:noFill/>
        </p:spPr>
        <p:txBody>
          <a:bodyPr wrap="square" rtlCol="0">
            <a:spAutoFit/>
          </a:bodyPr>
          <a:lstStyle/>
          <a:p>
            <a:r>
              <a:rPr lang="en-US" sz="1600"/>
              <a:t>count = CV.fit_transform(list)</a:t>
            </a:r>
          </a:p>
        </p:txBody>
      </p:sp>
      <p:sp>
        <p:nvSpPr>
          <p:cNvPr id="8" name="TextBox 7">
            <a:extLst>
              <a:ext uri="{FF2B5EF4-FFF2-40B4-BE49-F238E27FC236}">
                <a16:creationId xmlns:a16="http://schemas.microsoft.com/office/drawing/2014/main" id="{3CBF00FB-BDDC-194E-C18F-FB38E6AD8B5D}"/>
              </a:ext>
            </a:extLst>
          </p:cNvPr>
          <p:cNvSpPr txBox="1"/>
          <p:nvPr/>
        </p:nvSpPr>
        <p:spPr>
          <a:xfrm>
            <a:off x="430180" y="4612768"/>
            <a:ext cx="4072994" cy="338554"/>
          </a:xfrm>
          <a:prstGeom prst="rect">
            <a:avLst/>
          </a:prstGeom>
          <a:noFill/>
        </p:spPr>
        <p:txBody>
          <a:bodyPr wrap="square" rtlCol="0">
            <a:spAutoFit/>
          </a:bodyPr>
          <a:lstStyle/>
          <a:p>
            <a:r>
              <a:rPr lang="en-US" sz="1600"/>
              <a:t>count_array = CV.fit_transform(list).toarray()</a:t>
            </a:r>
          </a:p>
        </p:txBody>
      </p:sp>
      <p:sp>
        <p:nvSpPr>
          <p:cNvPr id="9" name="TextBox 8">
            <a:extLst>
              <a:ext uri="{FF2B5EF4-FFF2-40B4-BE49-F238E27FC236}">
                <a16:creationId xmlns:a16="http://schemas.microsoft.com/office/drawing/2014/main" id="{20D84C03-655F-8D89-1AB1-F259BC337804}"/>
              </a:ext>
            </a:extLst>
          </p:cNvPr>
          <p:cNvSpPr txBox="1"/>
          <p:nvPr/>
        </p:nvSpPr>
        <p:spPr>
          <a:xfrm>
            <a:off x="430180" y="5452552"/>
            <a:ext cx="4072994" cy="338554"/>
          </a:xfrm>
          <a:prstGeom prst="rect">
            <a:avLst/>
          </a:prstGeom>
          <a:noFill/>
        </p:spPr>
        <p:txBody>
          <a:bodyPr wrap="square" rtlCol="0">
            <a:spAutoFit/>
          </a:bodyPr>
          <a:lstStyle/>
          <a:p>
            <a:r>
              <a:rPr lang="en-US" sz="1600"/>
              <a:t>count_features = CV.get_feature_names_out()</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CB953A74-FD3F-07E5-A3F9-3D2ADAF2D9C4}"/>
                  </a:ext>
                </a:extLst>
              </p14:cNvPr>
              <p14:cNvContentPartPr/>
              <p14:nvPr/>
            </p14:nvContentPartPr>
            <p14:xfrm>
              <a:off x="2662014" y="2539660"/>
              <a:ext cx="990360" cy="70200"/>
            </p14:xfrm>
          </p:contentPart>
        </mc:Choice>
        <mc:Fallback xmlns="">
          <p:pic>
            <p:nvPicPr>
              <p:cNvPr id="10" name="Ink 9">
                <a:extLst>
                  <a:ext uri="{FF2B5EF4-FFF2-40B4-BE49-F238E27FC236}">
                    <a16:creationId xmlns:a16="http://schemas.microsoft.com/office/drawing/2014/main" id="{CB953A74-FD3F-07E5-A3F9-3D2ADAF2D9C4}"/>
                  </a:ext>
                </a:extLst>
              </p:cNvPr>
              <p:cNvPicPr/>
              <p:nvPr/>
            </p:nvPicPr>
            <p:blipFill>
              <a:blip r:embed="rId4"/>
              <a:stretch>
                <a:fillRect/>
              </a:stretch>
            </p:blipFill>
            <p:spPr>
              <a:xfrm>
                <a:off x="2653014" y="2530660"/>
                <a:ext cx="100800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689F4824-DAE2-E04C-E482-A3CD3D7D4A11}"/>
                  </a:ext>
                </a:extLst>
              </p14:cNvPr>
              <p14:cNvContentPartPr/>
              <p14:nvPr/>
            </p14:nvContentPartPr>
            <p14:xfrm>
              <a:off x="3157195" y="3649105"/>
              <a:ext cx="698040" cy="20520"/>
            </p14:xfrm>
          </p:contentPart>
        </mc:Choice>
        <mc:Fallback xmlns="">
          <p:pic>
            <p:nvPicPr>
              <p:cNvPr id="11" name="Ink 10">
                <a:extLst>
                  <a:ext uri="{FF2B5EF4-FFF2-40B4-BE49-F238E27FC236}">
                    <a16:creationId xmlns:a16="http://schemas.microsoft.com/office/drawing/2014/main" id="{689F4824-DAE2-E04C-E482-A3CD3D7D4A11}"/>
                  </a:ext>
                </a:extLst>
              </p:cNvPr>
              <p:cNvPicPr/>
              <p:nvPr/>
            </p:nvPicPr>
            <p:blipFill>
              <a:blip r:embed="rId6"/>
              <a:stretch>
                <a:fillRect/>
              </a:stretch>
            </p:blipFill>
            <p:spPr>
              <a:xfrm>
                <a:off x="3148195" y="3640105"/>
                <a:ext cx="71568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2" name="Ink 11">
                <a:extLst>
                  <a:ext uri="{FF2B5EF4-FFF2-40B4-BE49-F238E27FC236}">
                    <a16:creationId xmlns:a16="http://schemas.microsoft.com/office/drawing/2014/main" id="{A42A7544-2408-6EE0-9984-0EED62ED8F25}"/>
                  </a:ext>
                </a:extLst>
              </p14:cNvPr>
              <p14:cNvContentPartPr/>
              <p14:nvPr/>
            </p14:nvContentPartPr>
            <p14:xfrm>
              <a:off x="4300580" y="4777934"/>
              <a:ext cx="718560" cy="55440"/>
            </p14:xfrm>
          </p:contentPart>
        </mc:Choice>
        <mc:Fallback xmlns="">
          <p:pic>
            <p:nvPicPr>
              <p:cNvPr id="12" name="Ink 11">
                <a:extLst>
                  <a:ext uri="{FF2B5EF4-FFF2-40B4-BE49-F238E27FC236}">
                    <a16:creationId xmlns:a16="http://schemas.microsoft.com/office/drawing/2014/main" id="{A42A7544-2408-6EE0-9984-0EED62ED8F25}"/>
                  </a:ext>
                </a:extLst>
              </p:cNvPr>
              <p:cNvPicPr/>
              <p:nvPr/>
            </p:nvPicPr>
            <p:blipFill>
              <a:blip r:embed="rId8"/>
              <a:stretch>
                <a:fillRect/>
              </a:stretch>
            </p:blipFill>
            <p:spPr>
              <a:xfrm>
                <a:off x="4291580" y="4768934"/>
                <a:ext cx="7362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3" name="Ink 12">
                <a:extLst>
                  <a:ext uri="{FF2B5EF4-FFF2-40B4-BE49-F238E27FC236}">
                    <a16:creationId xmlns:a16="http://schemas.microsoft.com/office/drawing/2014/main" id="{B4A0EE9D-F128-9029-8060-52B4B00C70AF}"/>
                  </a:ext>
                </a:extLst>
              </p14:cNvPr>
              <p14:cNvContentPartPr/>
              <p14:nvPr/>
            </p14:nvContentPartPr>
            <p14:xfrm>
              <a:off x="4659860" y="5620805"/>
              <a:ext cx="628920" cy="49680"/>
            </p14:xfrm>
          </p:contentPart>
        </mc:Choice>
        <mc:Fallback xmlns="">
          <p:pic>
            <p:nvPicPr>
              <p:cNvPr id="13" name="Ink 12">
                <a:extLst>
                  <a:ext uri="{FF2B5EF4-FFF2-40B4-BE49-F238E27FC236}">
                    <a16:creationId xmlns:a16="http://schemas.microsoft.com/office/drawing/2014/main" id="{B4A0EE9D-F128-9029-8060-52B4B00C70AF}"/>
                  </a:ext>
                </a:extLst>
              </p:cNvPr>
              <p:cNvPicPr/>
              <p:nvPr/>
            </p:nvPicPr>
            <p:blipFill>
              <a:blip r:embed="rId10"/>
              <a:stretch>
                <a:fillRect/>
              </a:stretch>
            </p:blipFill>
            <p:spPr>
              <a:xfrm>
                <a:off x="4650860" y="5611805"/>
                <a:ext cx="646560" cy="67320"/>
              </a:xfrm>
              <a:prstGeom prst="rect">
                <a:avLst/>
              </a:prstGeom>
            </p:spPr>
          </p:pic>
        </mc:Fallback>
      </mc:AlternateContent>
      <p:sp>
        <p:nvSpPr>
          <p:cNvPr id="14" name="TextBox 13">
            <a:extLst>
              <a:ext uri="{FF2B5EF4-FFF2-40B4-BE49-F238E27FC236}">
                <a16:creationId xmlns:a16="http://schemas.microsoft.com/office/drawing/2014/main" id="{E77B6144-7491-99C0-3D73-9A299CAC2A28}"/>
              </a:ext>
            </a:extLst>
          </p:cNvPr>
          <p:cNvSpPr txBox="1"/>
          <p:nvPr/>
        </p:nvSpPr>
        <p:spPr>
          <a:xfrm>
            <a:off x="3855235" y="2423264"/>
            <a:ext cx="8053623" cy="738664"/>
          </a:xfrm>
          <a:prstGeom prst="rect">
            <a:avLst/>
          </a:prstGeom>
          <a:noFill/>
        </p:spPr>
        <p:txBody>
          <a:bodyPr wrap="square" rtlCol="0">
            <a:spAutoFit/>
          </a:bodyPr>
          <a:lstStyle/>
          <a:p>
            <a:r>
              <a:rPr lang="en-US" sz="1400"/>
              <a:t>creates a CountVectorizer object.  Has optional arguments </a:t>
            </a:r>
            <a:r>
              <a:rPr lang="en-US" sz="1400" b="1"/>
              <a:t>min_df = min</a:t>
            </a:r>
            <a:r>
              <a:rPr lang="en-US" sz="1400"/>
              <a:t>, </a:t>
            </a:r>
            <a:r>
              <a:rPr lang="en-US" sz="1400" b="1"/>
              <a:t>max_df = max</a:t>
            </a:r>
            <a:r>
              <a:rPr lang="en-US" sz="1400"/>
              <a:t>.  If min, max specify the minimum and maximum number of documents the word must appear in to be counted.  If min, max are specified &lt; 1, then they’re interpreted as percentages.  It might automatically filter out stopwords.   </a:t>
            </a:r>
          </a:p>
        </p:txBody>
      </p:sp>
      <p:sp>
        <p:nvSpPr>
          <p:cNvPr id="15" name="TextBox 14">
            <a:extLst>
              <a:ext uri="{FF2B5EF4-FFF2-40B4-BE49-F238E27FC236}">
                <a16:creationId xmlns:a16="http://schemas.microsoft.com/office/drawing/2014/main" id="{E7AF6637-C054-0FF0-4FB4-69456D0C713C}"/>
              </a:ext>
            </a:extLst>
          </p:cNvPr>
          <p:cNvSpPr txBox="1"/>
          <p:nvPr/>
        </p:nvSpPr>
        <p:spPr>
          <a:xfrm>
            <a:off x="4086225" y="3449066"/>
            <a:ext cx="7924800" cy="954107"/>
          </a:xfrm>
          <a:prstGeom prst="rect">
            <a:avLst/>
          </a:prstGeom>
          <a:noFill/>
        </p:spPr>
        <p:txBody>
          <a:bodyPr wrap="square" rtlCol="0">
            <a:spAutoFit/>
          </a:bodyPr>
          <a:lstStyle/>
          <a:p>
            <a:r>
              <a:rPr lang="en-US" sz="1400"/>
              <a:t>takes inventory of all words in the list, and then takes each element (a string of text) of the list, and turns it into a vector based on that inventory.  Then stacks the vectors on top of each other to create a matrix.  But this will not visually return a numpy array.  Rather it returns the array in sparse format, which is a list of the non-zero matrix elements and their entries.  </a:t>
            </a:r>
          </a:p>
        </p:txBody>
      </p:sp>
      <p:sp>
        <p:nvSpPr>
          <p:cNvPr id="16" name="TextBox 15">
            <a:extLst>
              <a:ext uri="{FF2B5EF4-FFF2-40B4-BE49-F238E27FC236}">
                <a16:creationId xmlns:a16="http://schemas.microsoft.com/office/drawing/2014/main" id="{46278EF5-D66D-8DFC-F4D2-1389E93E0C65}"/>
              </a:ext>
            </a:extLst>
          </p:cNvPr>
          <p:cNvSpPr txBox="1"/>
          <p:nvPr/>
        </p:nvSpPr>
        <p:spPr>
          <a:xfrm>
            <a:off x="5198835" y="4616801"/>
            <a:ext cx="6102121" cy="523220"/>
          </a:xfrm>
          <a:prstGeom prst="rect">
            <a:avLst/>
          </a:prstGeom>
          <a:noFill/>
        </p:spPr>
        <p:txBody>
          <a:bodyPr wrap="square" rtlCol="0">
            <a:spAutoFit/>
          </a:bodyPr>
          <a:lstStyle/>
          <a:p>
            <a:r>
              <a:rPr lang="en-US" sz="1400"/>
              <a:t>converts the foregoing to a more conventional numpy array format. </a:t>
            </a:r>
          </a:p>
          <a:p>
            <a:r>
              <a:rPr lang="en-US" sz="1400"/>
              <a:t>Could just say count_array = count.toarray() </a:t>
            </a:r>
          </a:p>
        </p:txBody>
      </p:sp>
      <p:sp>
        <p:nvSpPr>
          <p:cNvPr id="17" name="TextBox 16">
            <a:extLst>
              <a:ext uri="{FF2B5EF4-FFF2-40B4-BE49-F238E27FC236}">
                <a16:creationId xmlns:a16="http://schemas.microsoft.com/office/drawing/2014/main" id="{1051EC1E-2B62-30FF-8188-E171EEB5CF14}"/>
              </a:ext>
            </a:extLst>
          </p:cNvPr>
          <p:cNvSpPr txBox="1"/>
          <p:nvPr/>
        </p:nvSpPr>
        <p:spPr>
          <a:xfrm>
            <a:off x="5445466" y="5452552"/>
            <a:ext cx="6188712" cy="523220"/>
          </a:xfrm>
          <a:prstGeom prst="rect">
            <a:avLst/>
          </a:prstGeom>
          <a:noFill/>
        </p:spPr>
        <p:txBody>
          <a:bodyPr wrap="square" rtlCol="0">
            <a:spAutoFit/>
          </a:bodyPr>
          <a:lstStyle/>
          <a:p>
            <a:r>
              <a:rPr lang="en-US" sz="1400"/>
              <a:t>outputs a list of the feature names, i.e., the unique words which make up the components.  </a:t>
            </a:r>
            <a:r>
              <a:rPr lang="en-US" sz="1400">
                <a:solidFill>
                  <a:srgbClr val="FF0000"/>
                </a:solidFill>
              </a:rPr>
              <a:t>Note </a:t>
            </a:r>
            <a:r>
              <a:rPr lang="en-US" sz="1400" i="1">
                <a:solidFill>
                  <a:srgbClr val="FF0000"/>
                </a:solidFill>
              </a:rPr>
              <a:t>used</a:t>
            </a:r>
            <a:r>
              <a:rPr lang="en-US" sz="1400">
                <a:solidFill>
                  <a:srgbClr val="FF0000"/>
                </a:solidFill>
              </a:rPr>
              <a:t> to be just CV.get_feature_names()</a:t>
            </a:r>
            <a:r>
              <a:rPr lang="en-US" sz="1400"/>
              <a:t>.</a:t>
            </a:r>
          </a:p>
        </p:txBody>
      </p:sp>
      <p:sp>
        <p:nvSpPr>
          <p:cNvPr id="20" name="TextBox 19">
            <a:extLst>
              <a:ext uri="{FF2B5EF4-FFF2-40B4-BE49-F238E27FC236}">
                <a16:creationId xmlns:a16="http://schemas.microsoft.com/office/drawing/2014/main" id="{7A47CAF9-ABF4-BC65-6352-2A341967030D}"/>
              </a:ext>
            </a:extLst>
          </p:cNvPr>
          <p:cNvSpPr txBox="1"/>
          <p:nvPr/>
        </p:nvSpPr>
        <p:spPr>
          <a:xfrm>
            <a:off x="430179" y="748995"/>
            <a:ext cx="11339034" cy="1077218"/>
          </a:xfrm>
          <a:prstGeom prst="rect">
            <a:avLst/>
          </a:prstGeom>
          <a:noFill/>
        </p:spPr>
        <p:txBody>
          <a:bodyPr wrap="square">
            <a:spAutoFit/>
          </a:bodyPr>
          <a:lstStyle/>
          <a:p>
            <a:r>
              <a:rPr lang="en-US" sz="1600"/>
              <a:t>If we have an input column in a df, say, with a bunch of text as entries, we can convert this to numerical data in a one-hot-encoding kind of sense.  For instance, if we have a series of sayings, we’d count the number of unique words, and create a feature vector whose ‘unit vectors’ are these words.  And the component of the saying along the “word” direction would be the number of times the “word” appears in the saying.  Can do this via:  </a:t>
            </a:r>
          </a:p>
        </p:txBody>
      </p:sp>
      <p:sp>
        <p:nvSpPr>
          <p:cNvPr id="21" name="TextBox 20">
            <a:extLst>
              <a:ext uri="{FF2B5EF4-FFF2-40B4-BE49-F238E27FC236}">
                <a16:creationId xmlns:a16="http://schemas.microsoft.com/office/drawing/2014/main" id="{9833183F-9B59-6693-BD46-3B5B5DDF3588}"/>
              </a:ext>
            </a:extLst>
          </p:cNvPr>
          <p:cNvSpPr txBox="1"/>
          <p:nvPr/>
        </p:nvSpPr>
        <p:spPr>
          <a:xfrm>
            <a:off x="430179" y="6182560"/>
            <a:ext cx="3384737" cy="338554"/>
          </a:xfrm>
          <a:prstGeom prst="rect">
            <a:avLst/>
          </a:prstGeom>
          <a:noFill/>
        </p:spPr>
        <p:txBody>
          <a:bodyPr wrap="square" rtlCol="0">
            <a:spAutoFit/>
          </a:bodyPr>
          <a:lstStyle/>
          <a:p>
            <a:r>
              <a:rPr lang="en-US" sz="1600"/>
              <a:t>count_new = CV.transform(list_new)</a:t>
            </a:r>
          </a:p>
        </p:txBody>
      </p:sp>
      <mc:AlternateContent xmlns:mc="http://schemas.openxmlformats.org/markup-compatibility/2006" xmlns:p14="http://schemas.microsoft.com/office/powerpoint/2010/main">
        <mc:Choice Requires="p14">
          <p:contentPart p14:bwMode="auto" r:id="rId11">
            <p14:nvContentPartPr>
              <p14:cNvPr id="22" name="Ink 21">
                <a:extLst>
                  <a:ext uri="{FF2B5EF4-FFF2-40B4-BE49-F238E27FC236}">
                    <a16:creationId xmlns:a16="http://schemas.microsoft.com/office/drawing/2014/main" id="{137D8D55-BCB9-C222-C148-F9A2CF13657C}"/>
                  </a:ext>
                </a:extLst>
              </p14:cNvPr>
              <p14:cNvContentPartPr/>
              <p14:nvPr/>
            </p14:nvContentPartPr>
            <p14:xfrm>
              <a:off x="3805134" y="6377326"/>
              <a:ext cx="698040" cy="20520"/>
            </p14:xfrm>
          </p:contentPart>
        </mc:Choice>
        <mc:Fallback xmlns="">
          <p:pic>
            <p:nvPicPr>
              <p:cNvPr id="22" name="Ink 21">
                <a:extLst>
                  <a:ext uri="{FF2B5EF4-FFF2-40B4-BE49-F238E27FC236}">
                    <a16:creationId xmlns:a16="http://schemas.microsoft.com/office/drawing/2014/main" id="{137D8D55-BCB9-C222-C148-F9A2CF13657C}"/>
                  </a:ext>
                </a:extLst>
              </p:cNvPr>
              <p:cNvPicPr/>
              <p:nvPr/>
            </p:nvPicPr>
            <p:blipFill>
              <a:blip r:embed="rId6"/>
              <a:stretch>
                <a:fillRect/>
              </a:stretch>
            </p:blipFill>
            <p:spPr>
              <a:xfrm>
                <a:off x="3796134" y="6368326"/>
                <a:ext cx="715680" cy="38160"/>
              </a:xfrm>
              <a:prstGeom prst="rect">
                <a:avLst/>
              </a:prstGeom>
            </p:spPr>
          </p:pic>
        </mc:Fallback>
      </mc:AlternateContent>
      <p:sp>
        <p:nvSpPr>
          <p:cNvPr id="24" name="TextBox 23">
            <a:extLst>
              <a:ext uri="{FF2B5EF4-FFF2-40B4-BE49-F238E27FC236}">
                <a16:creationId xmlns:a16="http://schemas.microsoft.com/office/drawing/2014/main" id="{7C46B60A-C1A7-6DEF-1ED7-6F6F3442AFD9}"/>
              </a:ext>
            </a:extLst>
          </p:cNvPr>
          <p:cNvSpPr txBox="1"/>
          <p:nvPr/>
        </p:nvSpPr>
        <p:spPr>
          <a:xfrm>
            <a:off x="4783773" y="6182560"/>
            <a:ext cx="6188712" cy="523220"/>
          </a:xfrm>
          <a:prstGeom prst="rect">
            <a:avLst/>
          </a:prstGeom>
          <a:noFill/>
        </p:spPr>
        <p:txBody>
          <a:bodyPr wrap="square" rtlCol="0">
            <a:spAutoFit/>
          </a:bodyPr>
          <a:lstStyle/>
          <a:p>
            <a:r>
              <a:rPr lang="en-US" sz="1400"/>
              <a:t>will take a new list of words and convert to sparse array based on the vectorization procedure established in </a:t>
            </a:r>
            <a:r>
              <a:rPr lang="en-US" sz="1400" i="1"/>
              <a:t>count</a:t>
            </a:r>
            <a:r>
              <a:rPr lang="en-US" sz="1400"/>
              <a:t>.</a:t>
            </a:r>
          </a:p>
        </p:txBody>
      </p:sp>
    </p:spTree>
    <p:extLst>
      <p:ext uri="{BB962C8B-B14F-4D97-AF65-F5344CB8AC3E}">
        <p14:creationId xmlns:p14="http://schemas.microsoft.com/office/powerpoint/2010/main" val="117670066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06528" y="139018"/>
            <a:ext cx="1789472" cy="461665"/>
          </a:xfrm>
          <a:prstGeom prst="rect">
            <a:avLst/>
          </a:prstGeom>
        </p:spPr>
        <p:txBody>
          <a:bodyPr wrap="square">
            <a:spAutoFit/>
          </a:bodyPr>
          <a:lstStyle/>
          <a:p>
            <a:r>
              <a:rPr lang="en-US" sz="2400" b="1" u="sng">
                <a:solidFill>
                  <a:schemeClr val="accent2"/>
                </a:solidFill>
              </a:rPr>
              <a:t>sklearn: PCA</a:t>
            </a:r>
          </a:p>
        </p:txBody>
      </p:sp>
      <p:sp>
        <p:nvSpPr>
          <p:cNvPr id="4" name="TextBox 3">
            <a:extLst>
              <a:ext uri="{FF2B5EF4-FFF2-40B4-BE49-F238E27FC236}">
                <a16:creationId xmlns:a16="http://schemas.microsoft.com/office/drawing/2014/main" id="{1F62766F-5DD0-4A16-B412-AB8E10FE3C0F}"/>
              </a:ext>
            </a:extLst>
          </p:cNvPr>
          <p:cNvSpPr txBox="1"/>
          <p:nvPr/>
        </p:nvSpPr>
        <p:spPr>
          <a:xfrm>
            <a:off x="228766" y="659685"/>
            <a:ext cx="3478285" cy="338554"/>
          </a:xfrm>
          <a:prstGeom prst="rect">
            <a:avLst/>
          </a:prstGeom>
          <a:noFill/>
        </p:spPr>
        <p:txBody>
          <a:bodyPr wrap="square" rtlCol="0">
            <a:spAutoFit/>
          </a:bodyPr>
          <a:lstStyle/>
          <a:p>
            <a:r>
              <a:rPr lang="en-US" sz="1600"/>
              <a:t>Can do a PCA analysis of data.  </a:t>
            </a:r>
          </a:p>
        </p:txBody>
      </p:sp>
      <p:sp>
        <p:nvSpPr>
          <p:cNvPr id="5" name="Rectangle 4">
            <a:extLst>
              <a:ext uri="{FF2B5EF4-FFF2-40B4-BE49-F238E27FC236}">
                <a16:creationId xmlns:a16="http://schemas.microsoft.com/office/drawing/2014/main" id="{B05B1F6E-06DC-CE3C-A573-1FC60FF063DD}"/>
              </a:ext>
            </a:extLst>
          </p:cNvPr>
          <p:cNvSpPr/>
          <p:nvPr/>
        </p:nvSpPr>
        <p:spPr>
          <a:xfrm>
            <a:off x="228766" y="2377793"/>
            <a:ext cx="2425324" cy="338554"/>
          </a:xfrm>
          <a:prstGeom prst="rect">
            <a:avLst/>
          </a:prstGeom>
        </p:spPr>
        <p:txBody>
          <a:bodyPr wrap="square">
            <a:spAutoFit/>
          </a:bodyPr>
          <a:lstStyle/>
          <a:p>
            <a:r>
              <a:rPr lang="en-US" sz="1600"/>
              <a:t>pca.fit_transform(X_train)</a:t>
            </a:r>
          </a:p>
        </p:txBody>
      </p:sp>
      <p:sp>
        <p:nvSpPr>
          <p:cNvPr id="6" name="TextBox 5">
            <a:extLst>
              <a:ext uri="{FF2B5EF4-FFF2-40B4-BE49-F238E27FC236}">
                <a16:creationId xmlns:a16="http://schemas.microsoft.com/office/drawing/2014/main" id="{35CDE838-31F9-D314-C4BC-1F7DB235E6CA}"/>
              </a:ext>
            </a:extLst>
          </p:cNvPr>
          <p:cNvSpPr txBox="1"/>
          <p:nvPr/>
        </p:nvSpPr>
        <p:spPr>
          <a:xfrm>
            <a:off x="228766" y="1082389"/>
            <a:ext cx="3792917" cy="338554"/>
          </a:xfrm>
          <a:prstGeom prst="rect">
            <a:avLst/>
          </a:prstGeom>
          <a:noFill/>
        </p:spPr>
        <p:txBody>
          <a:bodyPr wrap="square">
            <a:spAutoFit/>
          </a:bodyPr>
          <a:lstStyle/>
          <a:p>
            <a:r>
              <a:rPr lang="en-US" sz="1600" b="1"/>
              <a:t>from sklearn.decomposition import PCA</a:t>
            </a:r>
          </a:p>
        </p:txBody>
      </p:sp>
      <p:sp>
        <p:nvSpPr>
          <p:cNvPr id="7" name="TextBox 6">
            <a:extLst>
              <a:ext uri="{FF2B5EF4-FFF2-40B4-BE49-F238E27FC236}">
                <a16:creationId xmlns:a16="http://schemas.microsoft.com/office/drawing/2014/main" id="{8A85A8B0-96F5-FB8A-D892-5BA71987235D}"/>
              </a:ext>
            </a:extLst>
          </p:cNvPr>
          <p:cNvSpPr txBox="1"/>
          <p:nvPr/>
        </p:nvSpPr>
        <p:spPr>
          <a:xfrm>
            <a:off x="3574232" y="2388293"/>
            <a:ext cx="7752217" cy="1384995"/>
          </a:xfrm>
          <a:prstGeom prst="rect">
            <a:avLst/>
          </a:prstGeom>
          <a:noFill/>
        </p:spPr>
        <p:txBody>
          <a:bodyPr wrap="square">
            <a:spAutoFit/>
          </a:bodyPr>
          <a:lstStyle/>
          <a:p>
            <a:r>
              <a:rPr lang="en-US" sz="1400"/>
              <a:t>does PCA on dataframe row vectors.  </a:t>
            </a:r>
            <a:r>
              <a:rPr lang="en-US" sz="1400" i="1">
                <a:solidFill>
                  <a:srgbClr val="0066FF"/>
                </a:solidFill>
              </a:rPr>
              <a:t>Note – you have to </a:t>
            </a:r>
            <a:r>
              <a:rPr lang="en-US" sz="1400" b="1" i="1">
                <a:solidFill>
                  <a:srgbClr val="0066FF"/>
                </a:solidFill>
              </a:rPr>
              <a:t>scale</a:t>
            </a:r>
            <a:r>
              <a:rPr lang="en-US" sz="1400" i="1">
                <a:solidFill>
                  <a:srgbClr val="0066FF"/>
                </a:solidFill>
              </a:rPr>
              <a:t> the dataframe first, i.e., center columns so that means are zero, and scale so that std’s are 1.  You can do this with the </a:t>
            </a:r>
            <a:r>
              <a:rPr lang="en-US" sz="1400" b="1" i="1">
                <a:solidFill>
                  <a:srgbClr val="0066FF"/>
                </a:solidFill>
              </a:rPr>
              <a:t>scale</a:t>
            </a:r>
            <a:r>
              <a:rPr lang="en-US" sz="1400" i="1">
                <a:solidFill>
                  <a:srgbClr val="0066FF"/>
                </a:solidFill>
              </a:rPr>
              <a:t> function.  </a:t>
            </a:r>
            <a:r>
              <a:rPr lang="en-US" sz="1400"/>
              <a:t>Seems to return the components of each row vector along the eigenvectors </a:t>
            </a:r>
            <a:r>
              <a:rPr lang="en-US" sz="1400" b="1"/>
              <a:t>u</a:t>
            </a:r>
            <a:r>
              <a:rPr lang="en-US" sz="1400" baseline="-25000"/>
              <a:t>i</a:t>
            </a:r>
            <a:r>
              <a:rPr lang="en-US" sz="1400"/>
              <a:t> which are obtained by diagonalizing that matrix R = X</a:t>
            </a:r>
            <a:r>
              <a:rPr lang="en-US" sz="1400" baseline="30000"/>
              <a:t>T</a:t>
            </a:r>
            <a:r>
              <a:rPr lang="en-US" sz="1400"/>
              <a:t>X.  Referring to the PCA notes, if X is the matrix of data, then this returns X’.  </a:t>
            </a:r>
            <a:r>
              <a:rPr lang="en-US" sz="1400">
                <a:solidFill>
                  <a:srgbClr val="0066FF"/>
                </a:solidFill>
              </a:rPr>
              <a:t>And note that if you had specified n_components = n, then X’ will have just n columns.  </a:t>
            </a:r>
            <a:r>
              <a:rPr lang="en-US" sz="1400">
                <a:solidFill>
                  <a:srgbClr val="FF0000"/>
                </a:solidFill>
              </a:rPr>
              <a:t>So actually, I guess it returns the matrix W (see PCA notes).</a:t>
            </a:r>
            <a:r>
              <a:rPr lang="en-US" sz="1400">
                <a:solidFill>
                  <a:srgbClr val="0066FF"/>
                </a:solidFill>
              </a:rPr>
              <a:t>  </a:t>
            </a:r>
            <a:r>
              <a:rPr lang="en-US" sz="1400"/>
              <a:t>So you don’t have to manually truncate extraneous components.</a:t>
            </a:r>
          </a:p>
        </p:txBody>
      </p:sp>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78FA25A7-6EDA-5CE1-82AA-E2EFF0EDC1DE}"/>
                  </a:ext>
                </a:extLst>
              </p14:cNvPr>
              <p14:cNvContentPartPr/>
              <p14:nvPr/>
            </p14:nvContentPartPr>
            <p14:xfrm>
              <a:off x="2644334" y="2547636"/>
              <a:ext cx="742680" cy="50400"/>
            </p14:xfrm>
          </p:contentPart>
        </mc:Choice>
        <mc:Fallback xmlns="">
          <p:pic>
            <p:nvPicPr>
              <p:cNvPr id="9" name="Ink 8">
                <a:extLst>
                  <a:ext uri="{FF2B5EF4-FFF2-40B4-BE49-F238E27FC236}">
                    <a16:creationId xmlns:a16="http://schemas.microsoft.com/office/drawing/2014/main" id="{78FA25A7-6EDA-5CE1-82AA-E2EFF0EDC1DE}"/>
                  </a:ext>
                </a:extLst>
              </p:cNvPr>
              <p:cNvPicPr/>
              <p:nvPr/>
            </p:nvPicPr>
            <p:blipFill>
              <a:blip r:embed="rId4"/>
              <a:stretch>
                <a:fillRect/>
              </a:stretch>
            </p:blipFill>
            <p:spPr>
              <a:xfrm>
                <a:off x="2635334" y="2538636"/>
                <a:ext cx="760320" cy="68040"/>
              </a:xfrm>
              <a:prstGeom prst="rect">
                <a:avLst/>
              </a:prstGeom>
            </p:spPr>
          </p:pic>
        </mc:Fallback>
      </mc:AlternateContent>
      <p:sp>
        <p:nvSpPr>
          <p:cNvPr id="2" name="Rectangle 1">
            <a:extLst>
              <a:ext uri="{FF2B5EF4-FFF2-40B4-BE49-F238E27FC236}">
                <a16:creationId xmlns:a16="http://schemas.microsoft.com/office/drawing/2014/main" id="{BD07144C-B5E7-C6C4-AF53-590292F0A45C}"/>
              </a:ext>
            </a:extLst>
          </p:cNvPr>
          <p:cNvSpPr/>
          <p:nvPr/>
        </p:nvSpPr>
        <p:spPr>
          <a:xfrm>
            <a:off x="274561" y="1607381"/>
            <a:ext cx="2883291" cy="338554"/>
          </a:xfrm>
          <a:prstGeom prst="rect">
            <a:avLst/>
          </a:prstGeom>
        </p:spPr>
        <p:txBody>
          <a:bodyPr wrap="square">
            <a:spAutoFit/>
          </a:bodyPr>
          <a:lstStyle/>
          <a:p>
            <a:r>
              <a:rPr lang="en-US" sz="1600"/>
              <a:t>pca = PCA()</a:t>
            </a:r>
          </a:p>
        </p:txBody>
      </p:sp>
      <p:sp>
        <p:nvSpPr>
          <p:cNvPr id="8" name="TextBox 7">
            <a:extLst>
              <a:ext uri="{FF2B5EF4-FFF2-40B4-BE49-F238E27FC236}">
                <a16:creationId xmlns:a16="http://schemas.microsoft.com/office/drawing/2014/main" id="{7A40D73C-792A-D660-B2CC-6B0210EC5087}"/>
              </a:ext>
            </a:extLst>
          </p:cNvPr>
          <p:cNvSpPr txBox="1"/>
          <p:nvPr/>
        </p:nvSpPr>
        <p:spPr>
          <a:xfrm>
            <a:off x="2518840" y="1552472"/>
            <a:ext cx="8986223" cy="738664"/>
          </a:xfrm>
          <a:prstGeom prst="rect">
            <a:avLst/>
          </a:prstGeom>
          <a:noFill/>
        </p:spPr>
        <p:txBody>
          <a:bodyPr wrap="square">
            <a:spAutoFit/>
          </a:bodyPr>
          <a:lstStyle/>
          <a:p>
            <a:r>
              <a:rPr lang="en-US" sz="1400"/>
              <a:t>create a PCA object.  Optional arguments are </a:t>
            </a:r>
            <a:r>
              <a:rPr lang="en-US" sz="1400" b="1"/>
              <a:t>n_components = n</a:t>
            </a:r>
            <a:r>
              <a:rPr lang="en-US" sz="1400"/>
              <a:t>, where n is the number of principal components (eigenvectors) you want to keep.  Or can set n to a % between 0 and 1, in which case it will be interpreted as the number of principal components you want to keep to give you that % explained variation.  I think default value of % is 1.</a:t>
            </a:r>
          </a:p>
        </p:txBody>
      </p:sp>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7BA6D40F-86A4-33F1-AA90-68D731CBFAF4}"/>
                  </a:ext>
                </a:extLst>
              </p14:cNvPr>
              <p14:cNvContentPartPr/>
              <p14:nvPr/>
            </p14:nvContentPartPr>
            <p14:xfrm>
              <a:off x="1487327" y="1728412"/>
              <a:ext cx="742680" cy="50400"/>
            </p14:xfrm>
          </p:contentPart>
        </mc:Choice>
        <mc:Fallback xmlns="">
          <p:pic>
            <p:nvPicPr>
              <p:cNvPr id="10" name="Ink 9">
                <a:extLst>
                  <a:ext uri="{FF2B5EF4-FFF2-40B4-BE49-F238E27FC236}">
                    <a16:creationId xmlns:a16="http://schemas.microsoft.com/office/drawing/2014/main" id="{7BA6D40F-86A4-33F1-AA90-68D731CBFAF4}"/>
                  </a:ext>
                </a:extLst>
              </p:cNvPr>
              <p:cNvPicPr/>
              <p:nvPr/>
            </p:nvPicPr>
            <p:blipFill>
              <a:blip r:embed="rId4"/>
              <a:stretch>
                <a:fillRect/>
              </a:stretch>
            </p:blipFill>
            <p:spPr>
              <a:xfrm>
                <a:off x="1478327" y="1719412"/>
                <a:ext cx="760320" cy="68040"/>
              </a:xfrm>
              <a:prstGeom prst="rect">
                <a:avLst/>
              </a:prstGeom>
            </p:spPr>
          </p:pic>
        </mc:Fallback>
      </mc:AlternateContent>
      <p:sp>
        <p:nvSpPr>
          <p:cNvPr id="11" name="Rectangle 10">
            <a:extLst>
              <a:ext uri="{FF2B5EF4-FFF2-40B4-BE49-F238E27FC236}">
                <a16:creationId xmlns:a16="http://schemas.microsoft.com/office/drawing/2014/main" id="{8A5BC912-EB4F-52F9-89D6-038E21F01FD2}"/>
              </a:ext>
            </a:extLst>
          </p:cNvPr>
          <p:cNvSpPr/>
          <p:nvPr/>
        </p:nvSpPr>
        <p:spPr>
          <a:xfrm>
            <a:off x="228766" y="5167799"/>
            <a:ext cx="2803426" cy="338554"/>
          </a:xfrm>
          <a:prstGeom prst="rect">
            <a:avLst/>
          </a:prstGeom>
        </p:spPr>
        <p:txBody>
          <a:bodyPr wrap="square">
            <a:spAutoFit/>
          </a:bodyPr>
          <a:lstStyle/>
          <a:p>
            <a:r>
              <a:rPr lang="en-US" sz="1600"/>
              <a:t>pca.explained_variance_ratio_ </a:t>
            </a:r>
          </a:p>
        </p:txBody>
      </p:sp>
      <p:sp>
        <p:nvSpPr>
          <p:cNvPr id="12" name="TextBox 11">
            <a:extLst>
              <a:ext uri="{FF2B5EF4-FFF2-40B4-BE49-F238E27FC236}">
                <a16:creationId xmlns:a16="http://schemas.microsoft.com/office/drawing/2014/main" id="{1BBFAD7E-5A88-5AA0-A50E-6D9F01CE7A26}"/>
              </a:ext>
            </a:extLst>
          </p:cNvPr>
          <p:cNvSpPr txBox="1"/>
          <p:nvPr/>
        </p:nvSpPr>
        <p:spPr>
          <a:xfrm>
            <a:off x="3973552" y="5167799"/>
            <a:ext cx="7531511" cy="523220"/>
          </a:xfrm>
          <a:prstGeom prst="rect">
            <a:avLst/>
          </a:prstGeom>
          <a:noFill/>
        </p:spPr>
        <p:txBody>
          <a:bodyPr wrap="square">
            <a:spAutoFit/>
          </a:bodyPr>
          <a:lstStyle/>
          <a:p>
            <a:r>
              <a:rPr lang="en-US" sz="1400"/>
              <a:t>have to do pca.fit_transform(X) first.  But then this returns the eigenvalues, out to the order specified by the n_components argument, in descending order, divided by their sum.  </a:t>
            </a:r>
          </a:p>
        </p:txBody>
      </p:sp>
      <mc:AlternateContent xmlns:mc="http://schemas.openxmlformats.org/markup-compatibility/2006" xmlns:p14="http://schemas.microsoft.com/office/powerpoint/2010/main">
        <mc:Choice Requires="p14">
          <p:contentPart p14:bwMode="auto" r:id="rId6">
            <p14:nvContentPartPr>
              <p14:cNvPr id="13" name="Ink 12">
                <a:extLst>
                  <a:ext uri="{FF2B5EF4-FFF2-40B4-BE49-F238E27FC236}">
                    <a16:creationId xmlns:a16="http://schemas.microsoft.com/office/drawing/2014/main" id="{4679681A-A778-D7A4-2EB9-87B8E813142F}"/>
                  </a:ext>
                </a:extLst>
              </p14:cNvPr>
              <p14:cNvContentPartPr/>
              <p14:nvPr/>
            </p14:nvContentPartPr>
            <p14:xfrm>
              <a:off x="3032191" y="5328733"/>
              <a:ext cx="742680" cy="50400"/>
            </p14:xfrm>
          </p:contentPart>
        </mc:Choice>
        <mc:Fallback xmlns="">
          <p:pic>
            <p:nvPicPr>
              <p:cNvPr id="13" name="Ink 12">
                <a:extLst>
                  <a:ext uri="{FF2B5EF4-FFF2-40B4-BE49-F238E27FC236}">
                    <a16:creationId xmlns:a16="http://schemas.microsoft.com/office/drawing/2014/main" id="{4679681A-A778-D7A4-2EB9-87B8E813142F}"/>
                  </a:ext>
                </a:extLst>
              </p:cNvPr>
              <p:cNvPicPr/>
              <p:nvPr/>
            </p:nvPicPr>
            <p:blipFill>
              <a:blip r:embed="rId4"/>
              <a:stretch>
                <a:fillRect/>
              </a:stretch>
            </p:blipFill>
            <p:spPr>
              <a:xfrm>
                <a:off x="3023191" y="5319733"/>
                <a:ext cx="760320" cy="68040"/>
              </a:xfrm>
              <a:prstGeom prst="rect">
                <a:avLst/>
              </a:prstGeom>
            </p:spPr>
          </p:pic>
        </mc:Fallback>
      </mc:AlternateContent>
      <p:sp>
        <p:nvSpPr>
          <p:cNvPr id="14" name="Rectangle 13">
            <a:extLst>
              <a:ext uri="{FF2B5EF4-FFF2-40B4-BE49-F238E27FC236}">
                <a16:creationId xmlns:a16="http://schemas.microsoft.com/office/drawing/2014/main" id="{1DD7FBC9-3732-823C-D829-030019B02040}"/>
              </a:ext>
            </a:extLst>
          </p:cNvPr>
          <p:cNvSpPr/>
          <p:nvPr/>
        </p:nvSpPr>
        <p:spPr>
          <a:xfrm>
            <a:off x="228766" y="5771191"/>
            <a:ext cx="1795967" cy="338554"/>
          </a:xfrm>
          <a:prstGeom prst="rect">
            <a:avLst/>
          </a:prstGeom>
        </p:spPr>
        <p:txBody>
          <a:bodyPr wrap="square">
            <a:spAutoFit/>
          </a:bodyPr>
          <a:lstStyle/>
          <a:p>
            <a:r>
              <a:rPr lang="en-US" sz="1600"/>
              <a:t>pca.components_</a:t>
            </a:r>
          </a:p>
        </p:txBody>
      </p:sp>
      <p:sp>
        <p:nvSpPr>
          <p:cNvPr id="15" name="TextBox 14">
            <a:extLst>
              <a:ext uri="{FF2B5EF4-FFF2-40B4-BE49-F238E27FC236}">
                <a16:creationId xmlns:a16="http://schemas.microsoft.com/office/drawing/2014/main" id="{5AEFCED9-9FB9-AD9C-2222-B85C5CB84259}"/>
              </a:ext>
            </a:extLst>
          </p:cNvPr>
          <p:cNvSpPr txBox="1"/>
          <p:nvPr/>
        </p:nvSpPr>
        <p:spPr>
          <a:xfrm>
            <a:off x="3032190" y="5805107"/>
            <a:ext cx="8294259" cy="954107"/>
          </a:xfrm>
          <a:prstGeom prst="rect">
            <a:avLst/>
          </a:prstGeom>
          <a:noFill/>
        </p:spPr>
        <p:txBody>
          <a:bodyPr wrap="square">
            <a:spAutoFit/>
          </a:bodyPr>
          <a:lstStyle/>
          <a:p>
            <a:r>
              <a:rPr lang="en-US" sz="1400">
                <a:solidFill>
                  <a:srgbClr val="FF0000"/>
                </a:solidFill>
              </a:rPr>
              <a:t>returns the matrix H (see notes), where X = WH.  </a:t>
            </a:r>
            <a:r>
              <a:rPr lang="en-US" sz="1400"/>
              <a:t>It is the matrix of n row basis vectors (n_components = n being the number of principal components you decided to keep in PCA()).  row_m comprises the components of u_m in the basis of the original data set.  So can use this to understand which features dominate the makeup of the largest principal component basis vectors. </a:t>
            </a:r>
          </a:p>
        </p:txBody>
      </p:sp>
      <mc:AlternateContent xmlns:mc="http://schemas.openxmlformats.org/markup-compatibility/2006" xmlns:p14="http://schemas.microsoft.com/office/powerpoint/2010/main">
        <mc:Choice Requires="p14">
          <p:contentPart p14:bwMode="auto" r:id="rId7">
            <p14:nvContentPartPr>
              <p14:cNvPr id="16" name="Ink 15">
                <a:extLst>
                  <a:ext uri="{FF2B5EF4-FFF2-40B4-BE49-F238E27FC236}">
                    <a16:creationId xmlns:a16="http://schemas.microsoft.com/office/drawing/2014/main" id="{69ACDDE1-0067-3815-B963-9200467BE483}"/>
                  </a:ext>
                </a:extLst>
              </p14:cNvPr>
              <p14:cNvContentPartPr/>
              <p14:nvPr/>
            </p14:nvContentPartPr>
            <p14:xfrm>
              <a:off x="2037831" y="5927728"/>
              <a:ext cx="742680" cy="50400"/>
            </p14:xfrm>
          </p:contentPart>
        </mc:Choice>
        <mc:Fallback xmlns="">
          <p:pic>
            <p:nvPicPr>
              <p:cNvPr id="16" name="Ink 15">
                <a:extLst>
                  <a:ext uri="{FF2B5EF4-FFF2-40B4-BE49-F238E27FC236}">
                    <a16:creationId xmlns:a16="http://schemas.microsoft.com/office/drawing/2014/main" id="{69ACDDE1-0067-3815-B963-9200467BE483}"/>
                  </a:ext>
                </a:extLst>
              </p:cNvPr>
              <p:cNvPicPr/>
              <p:nvPr/>
            </p:nvPicPr>
            <p:blipFill>
              <a:blip r:embed="rId4"/>
              <a:stretch>
                <a:fillRect/>
              </a:stretch>
            </p:blipFill>
            <p:spPr>
              <a:xfrm>
                <a:off x="2028831" y="5918728"/>
                <a:ext cx="760320" cy="68040"/>
              </a:xfrm>
              <a:prstGeom prst="rect">
                <a:avLst/>
              </a:prstGeom>
            </p:spPr>
          </p:pic>
        </mc:Fallback>
      </mc:AlternateContent>
      <p:sp>
        <p:nvSpPr>
          <p:cNvPr id="17" name="Rectangle 16">
            <a:extLst>
              <a:ext uri="{FF2B5EF4-FFF2-40B4-BE49-F238E27FC236}">
                <a16:creationId xmlns:a16="http://schemas.microsoft.com/office/drawing/2014/main" id="{CEA653BD-54BA-3916-C3E4-7A6BD8854B21}"/>
              </a:ext>
            </a:extLst>
          </p:cNvPr>
          <p:cNvSpPr/>
          <p:nvPr/>
        </p:nvSpPr>
        <p:spPr>
          <a:xfrm>
            <a:off x="228766" y="4390498"/>
            <a:ext cx="2425324" cy="338554"/>
          </a:xfrm>
          <a:prstGeom prst="rect">
            <a:avLst/>
          </a:prstGeom>
        </p:spPr>
        <p:txBody>
          <a:bodyPr wrap="square">
            <a:spAutoFit/>
          </a:bodyPr>
          <a:lstStyle/>
          <a:p>
            <a:r>
              <a:rPr lang="en-US" sz="1600"/>
              <a:t>pca.inverse_transform(X’)</a:t>
            </a:r>
          </a:p>
        </p:txBody>
      </p:sp>
      <p:sp>
        <p:nvSpPr>
          <p:cNvPr id="18" name="TextBox 17">
            <a:extLst>
              <a:ext uri="{FF2B5EF4-FFF2-40B4-BE49-F238E27FC236}">
                <a16:creationId xmlns:a16="http://schemas.microsoft.com/office/drawing/2014/main" id="{2CAA8254-94C3-ADF7-3364-2C1795A2EC17}"/>
              </a:ext>
            </a:extLst>
          </p:cNvPr>
          <p:cNvSpPr txBox="1"/>
          <p:nvPr/>
        </p:nvSpPr>
        <p:spPr>
          <a:xfrm>
            <a:off x="3514090" y="4387886"/>
            <a:ext cx="8294259" cy="738664"/>
          </a:xfrm>
          <a:prstGeom prst="rect">
            <a:avLst/>
          </a:prstGeom>
          <a:noFill/>
        </p:spPr>
        <p:txBody>
          <a:bodyPr wrap="square">
            <a:spAutoFit/>
          </a:bodyPr>
          <a:lstStyle/>
          <a:p>
            <a:r>
              <a:rPr lang="en-US" sz="1400"/>
              <a:t>So just as pca.fit_transform(X) returns X’ with n PCA components.  And then pca.invese_transform(X’) gives us what X looks like when we keep just those n components (if we kept all of them, we’d get X itself back).  Refering to notes, pca.inverse_transform(X’) = WH.  And really, according to notes, this X’ is more accurately called W.  </a:t>
            </a:r>
          </a:p>
        </p:txBody>
      </p:sp>
      <mc:AlternateContent xmlns:mc="http://schemas.openxmlformats.org/markup-compatibility/2006" xmlns:p14="http://schemas.microsoft.com/office/powerpoint/2010/main">
        <mc:Choice Requires="p14">
          <p:contentPart p14:bwMode="auto" r:id="rId8">
            <p14:nvContentPartPr>
              <p14:cNvPr id="19" name="Ink 18">
                <a:extLst>
                  <a:ext uri="{FF2B5EF4-FFF2-40B4-BE49-F238E27FC236}">
                    <a16:creationId xmlns:a16="http://schemas.microsoft.com/office/drawing/2014/main" id="{9B30FAF6-6DA8-4E22-5CDD-0EB3FD3762A3}"/>
                  </a:ext>
                </a:extLst>
              </p14:cNvPr>
              <p14:cNvContentPartPr/>
              <p14:nvPr/>
            </p14:nvContentPartPr>
            <p14:xfrm>
              <a:off x="2654090" y="4553998"/>
              <a:ext cx="742680" cy="50400"/>
            </p14:xfrm>
          </p:contentPart>
        </mc:Choice>
        <mc:Fallback xmlns="">
          <p:pic>
            <p:nvPicPr>
              <p:cNvPr id="19" name="Ink 18">
                <a:extLst>
                  <a:ext uri="{FF2B5EF4-FFF2-40B4-BE49-F238E27FC236}">
                    <a16:creationId xmlns:a16="http://schemas.microsoft.com/office/drawing/2014/main" id="{9B30FAF6-6DA8-4E22-5CDD-0EB3FD3762A3}"/>
                  </a:ext>
                </a:extLst>
              </p:cNvPr>
              <p:cNvPicPr/>
              <p:nvPr/>
            </p:nvPicPr>
            <p:blipFill>
              <a:blip r:embed="rId4"/>
              <a:stretch>
                <a:fillRect/>
              </a:stretch>
            </p:blipFill>
            <p:spPr>
              <a:xfrm>
                <a:off x="2645090" y="4544998"/>
                <a:ext cx="760320" cy="68040"/>
              </a:xfrm>
              <a:prstGeom prst="rect">
                <a:avLst/>
              </a:prstGeom>
            </p:spPr>
          </p:pic>
        </mc:Fallback>
      </mc:AlternateContent>
      <p:sp>
        <p:nvSpPr>
          <p:cNvPr id="20" name="Rectangle 19">
            <a:extLst>
              <a:ext uri="{FF2B5EF4-FFF2-40B4-BE49-F238E27FC236}">
                <a16:creationId xmlns:a16="http://schemas.microsoft.com/office/drawing/2014/main" id="{2C651577-4145-3772-0C98-2843F65648D8}"/>
              </a:ext>
            </a:extLst>
          </p:cNvPr>
          <p:cNvSpPr/>
          <p:nvPr/>
        </p:nvSpPr>
        <p:spPr>
          <a:xfrm>
            <a:off x="228766" y="3844785"/>
            <a:ext cx="1982533" cy="338554"/>
          </a:xfrm>
          <a:prstGeom prst="rect">
            <a:avLst/>
          </a:prstGeom>
        </p:spPr>
        <p:txBody>
          <a:bodyPr wrap="square">
            <a:spAutoFit/>
          </a:bodyPr>
          <a:lstStyle/>
          <a:p>
            <a:r>
              <a:rPr lang="en-US" sz="1600"/>
              <a:t>pca.transform(X_test)</a:t>
            </a:r>
          </a:p>
        </p:txBody>
      </p:sp>
      <p:sp>
        <p:nvSpPr>
          <p:cNvPr id="21" name="TextBox 20">
            <a:extLst>
              <a:ext uri="{FF2B5EF4-FFF2-40B4-BE49-F238E27FC236}">
                <a16:creationId xmlns:a16="http://schemas.microsoft.com/office/drawing/2014/main" id="{D72D879B-6715-76BE-62C5-CD04DA48D043}"/>
              </a:ext>
            </a:extLst>
          </p:cNvPr>
          <p:cNvSpPr txBox="1"/>
          <p:nvPr/>
        </p:nvSpPr>
        <p:spPr>
          <a:xfrm>
            <a:off x="3243692" y="3875562"/>
            <a:ext cx="8215576" cy="307777"/>
          </a:xfrm>
          <a:prstGeom prst="rect">
            <a:avLst/>
          </a:prstGeom>
          <a:noFill/>
        </p:spPr>
        <p:txBody>
          <a:bodyPr wrap="square">
            <a:spAutoFit/>
          </a:bodyPr>
          <a:lstStyle/>
          <a:p>
            <a:r>
              <a:rPr lang="en-US" sz="1400"/>
              <a:t>does PCA on X_test according to fit_transform(X_train) .</a:t>
            </a:r>
          </a:p>
        </p:txBody>
      </p:sp>
      <mc:AlternateContent xmlns:mc="http://schemas.openxmlformats.org/markup-compatibility/2006" xmlns:p14="http://schemas.microsoft.com/office/powerpoint/2010/main">
        <mc:Choice Requires="p14">
          <p:contentPart p14:bwMode="auto" r:id="rId9">
            <p14:nvContentPartPr>
              <p14:cNvPr id="22" name="Ink 21">
                <a:extLst>
                  <a:ext uri="{FF2B5EF4-FFF2-40B4-BE49-F238E27FC236}">
                    <a16:creationId xmlns:a16="http://schemas.microsoft.com/office/drawing/2014/main" id="{8A09ACFF-6550-E9C8-2E7F-6DEFA85A056A}"/>
                  </a:ext>
                </a:extLst>
              </p14:cNvPr>
              <p14:cNvContentPartPr/>
              <p14:nvPr/>
            </p14:nvContentPartPr>
            <p14:xfrm>
              <a:off x="2282750" y="3988453"/>
              <a:ext cx="742680" cy="50400"/>
            </p14:xfrm>
          </p:contentPart>
        </mc:Choice>
        <mc:Fallback xmlns="">
          <p:pic>
            <p:nvPicPr>
              <p:cNvPr id="22" name="Ink 21">
                <a:extLst>
                  <a:ext uri="{FF2B5EF4-FFF2-40B4-BE49-F238E27FC236}">
                    <a16:creationId xmlns:a16="http://schemas.microsoft.com/office/drawing/2014/main" id="{8A09ACFF-6550-E9C8-2E7F-6DEFA85A056A}"/>
                  </a:ext>
                </a:extLst>
              </p:cNvPr>
              <p:cNvPicPr/>
              <p:nvPr/>
            </p:nvPicPr>
            <p:blipFill>
              <a:blip r:embed="rId4"/>
              <a:stretch>
                <a:fillRect/>
              </a:stretch>
            </p:blipFill>
            <p:spPr>
              <a:xfrm>
                <a:off x="2273750" y="3979453"/>
                <a:ext cx="760320" cy="68040"/>
              </a:xfrm>
              <a:prstGeom prst="rect">
                <a:avLst/>
              </a:prstGeom>
            </p:spPr>
          </p:pic>
        </mc:Fallback>
      </mc:AlternateContent>
    </p:spTree>
    <p:extLst>
      <p:ext uri="{BB962C8B-B14F-4D97-AF65-F5344CB8AC3E}">
        <p14:creationId xmlns:p14="http://schemas.microsoft.com/office/powerpoint/2010/main" val="338608862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06528" y="139018"/>
            <a:ext cx="1789472" cy="461665"/>
          </a:xfrm>
          <a:prstGeom prst="rect">
            <a:avLst/>
          </a:prstGeom>
        </p:spPr>
        <p:txBody>
          <a:bodyPr wrap="square">
            <a:spAutoFit/>
          </a:bodyPr>
          <a:lstStyle/>
          <a:p>
            <a:r>
              <a:rPr lang="en-US" sz="2400" b="1" u="sng">
                <a:solidFill>
                  <a:schemeClr val="accent2"/>
                </a:solidFill>
              </a:rPr>
              <a:t>sklearn: PCA</a:t>
            </a:r>
          </a:p>
        </p:txBody>
      </p:sp>
      <p:sp>
        <p:nvSpPr>
          <p:cNvPr id="4" name="TextBox 3">
            <a:extLst>
              <a:ext uri="{FF2B5EF4-FFF2-40B4-BE49-F238E27FC236}">
                <a16:creationId xmlns:a16="http://schemas.microsoft.com/office/drawing/2014/main" id="{1F62766F-5DD0-4A16-B412-AB8E10FE3C0F}"/>
              </a:ext>
            </a:extLst>
          </p:cNvPr>
          <p:cNvSpPr txBox="1"/>
          <p:nvPr/>
        </p:nvSpPr>
        <p:spPr>
          <a:xfrm>
            <a:off x="434954" y="952945"/>
            <a:ext cx="10956946" cy="584775"/>
          </a:xfrm>
          <a:prstGeom prst="rect">
            <a:avLst/>
          </a:prstGeom>
          <a:noFill/>
        </p:spPr>
        <p:txBody>
          <a:bodyPr wrap="square" rtlCol="0">
            <a:spAutoFit/>
          </a:bodyPr>
          <a:lstStyle/>
          <a:p>
            <a:r>
              <a:rPr lang="en-US" sz="1600"/>
              <a:t>If the feature vector matrix (X, basically) is sparse, i.e., has mostly zeros in its rows, then might need to a PCA method that specifically handles sparse matrices.  This is TruncatedSVD.  And it works the same as PCA.</a:t>
            </a:r>
          </a:p>
        </p:txBody>
      </p:sp>
      <p:sp>
        <p:nvSpPr>
          <p:cNvPr id="5" name="Rectangle 4">
            <a:extLst>
              <a:ext uri="{FF2B5EF4-FFF2-40B4-BE49-F238E27FC236}">
                <a16:creationId xmlns:a16="http://schemas.microsoft.com/office/drawing/2014/main" id="{B05B1F6E-06DC-CE3C-A573-1FC60FF063DD}"/>
              </a:ext>
            </a:extLst>
          </p:cNvPr>
          <p:cNvSpPr/>
          <p:nvPr/>
        </p:nvSpPr>
        <p:spPr>
          <a:xfrm>
            <a:off x="480749" y="3409573"/>
            <a:ext cx="2421071" cy="338554"/>
          </a:xfrm>
          <a:prstGeom prst="rect">
            <a:avLst/>
          </a:prstGeom>
        </p:spPr>
        <p:txBody>
          <a:bodyPr wrap="square">
            <a:spAutoFit/>
          </a:bodyPr>
          <a:lstStyle/>
          <a:p>
            <a:r>
              <a:rPr lang="en-US" sz="1600"/>
              <a:t>svd.fit_transform(X_train)</a:t>
            </a:r>
          </a:p>
        </p:txBody>
      </p:sp>
      <p:sp>
        <p:nvSpPr>
          <p:cNvPr id="6" name="TextBox 5">
            <a:extLst>
              <a:ext uri="{FF2B5EF4-FFF2-40B4-BE49-F238E27FC236}">
                <a16:creationId xmlns:a16="http://schemas.microsoft.com/office/drawing/2014/main" id="{35CDE838-31F9-D314-C4BC-1F7DB235E6CA}"/>
              </a:ext>
            </a:extLst>
          </p:cNvPr>
          <p:cNvSpPr txBox="1"/>
          <p:nvPr/>
        </p:nvSpPr>
        <p:spPr>
          <a:xfrm>
            <a:off x="434954" y="1785787"/>
            <a:ext cx="4613296" cy="338554"/>
          </a:xfrm>
          <a:prstGeom prst="rect">
            <a:avLst/>
          </a:prstGeom>
          <a:noFill/>
        </p:spPr>
        <p:txBody>
          <a:bodyPr wrap="square">
            <a:spAutoFit/>
          </a:bodyPr>
          <a:lstStyle/>
          <a:p>
            <a:r>
              <a:rPr lang="en-US" sz="1600" b="1"/>
              <a:t>from sklearn.decomposition import TruncatedSVD</a:t>
            </a:r>
          </a:p>
        </p:txBody>
      </p:sp>
      <p:sp>
        <p:nvSpPr>
          <p:cNvPr id="7" name="TextBox 6">
            <a:extLst>
              <a:ext uri="{FF2B5EF4-FFF2-40B4-BE49-F238E27FC236}">
                <a16:creationId xmlns:a16="http://schemas.microsoft.com/office/drawing/2014/main" id="{8A85A8B0-96F5-FB8A-D892-5BA71987235D}"/>
              </a:ext>
            </a:extLst>
          </p:cNvPr>
          <p:cNvSpPr txBox="1"/>
          <p:nvPr/>
        </p:nvSpPr>
        <p:spPr>
          <a:xfrm>
            <a:off x="4068147" y="3440350"/>
            <a:ext cx="7643104" cy="1169551"/>
          </a:xfrm>
          <a:prstGeom prst="rect">
            <a:avLst/>
          </a:prstGeom>
          <a:noFill/>
        </p:spPr>
        <p:txBody>
          <a:bodyPr wrap="square">
            <a:spAutoFit/>
          </a:bodyPr>
          <a:lstStyle/>
          <a:p>
            <a:r>
              <a:rPr lang="en-US" sz="1400"/>
              <a:t>does PCA on dataframe row vectors.  </a:t>
            </a:r>
            <a:r>
              <a:rPr lang="en-US" sz="1400" i="1">
                <a:solidFill>
                  <a:srgbClr val="0066FF"/>
                </a:solidFill>
              </a:rPr>
              <a:t>Note – you have to </a:t>
            </a:r>
            <a:r>
              <a:rPr lang="en-US" sz="1400" b="1" i="1">
                <a:solidFill>
                  <a:srgbClr val="0066FF"/>
                </a:solidFill>
              </a:rPr>
              <a:t>scale</a:t>
            </a:r>
            <a:r>
              <a:rPr lang="en-US" sz="1400" i="1">
                <a:solidFill>
                  <a:srgbClr val="0066FF"/>
                </a:solidFill>
              </a:rPr>
              <a:t> the dataframe first, i.e., center columns so that means are zero, and scale so that std’s are 1.  You can do this with the </a:t>
            </a:r>
            <a:r>
              <a:rPr lang="en-US" sz="1400" b="1" i="1">
                <a:solidFill>
                  <a:srgbClr val="0066FF"/>
                </a:solidFill>
              </a:rPr>
              <a:t>scale</a:t>
            </a:r>
            <a:r>
              <a:rPr lang="en-US" sz="1400" i="1">
                <a:solidFill>
                  <a:srgbClr val="0066FF"/>
                </a:solidFill>
              </a:rPr>
              <a:t> function.  </a:t>
            </a:r>
            <a:r>
              <a:rPr lang="en-US" sz="1400"/>
              <a:t>Seems to return the components of each row vector along the eigenvectors </a:t>
            </a:r>
            <a:r>
              <a:rPr lang="en-US" sz="1400" b="1"/>
              <a:t>u</a:t>
            </a:r>
            <a:r>
              <a:rPr lang="en-US" sz="1400" baseline="-25000"/>
              <a:t>i</a:t>
            </a:r>
            <a:r>
              <a:rPr lang="en-US" sz="1400"/>
              <a:t> which are obtained by diagonalizing that matrix R = X</a:t>
            </a:r>
            <a:r>
              <a:rPr lang="en-US" sz="1400" baseline="30000"/>
              <a:t>T</a:t>
            </a:r>
            <a:r>
              <a:rPr lang="en-US" sz="1400"/>
              <a:t>X.  Referring to the PCA notes, if X is the matrix of data, then this returns X’. </a:t>
            </a:r>
          </a:p>
        </p:txBody>
      </p:sp>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78FA25A7-6EDA-5CE1-82AA-E2EFF0EDC1DE}"/>
                  </a:ext>
                </a:extLst>
              </p14:cNvPr>
              <p14:cNvContentPartPr/>
              <p14:nvPr/>
            </p14:nvContentPartPr>
            <p14:xfrm>
              <a:off x="3028954" y="3571248"/>
              <a:ext cx="742680" cy="50400"/>
            </p14:xfrm>
          </p:contentPart>
        </mc:Choice>
        <mc:Fallback xmlns="">
          <p:pic>
            <p:nvPicPr>
              <p:cNvPr id="9" name="Ink 8">
                <a:extLst>
                  <a:ext uri="{FF2B5EF4-FFF2-40B4-BE49-F238E27FC236}">
                    <a16:creationId xmlns:a16="http://schemas.microsoft.com/office/drawing/2014/main" id="{78FA25A7-6EDA-5CE1-82AA-E2EFF0EDC1DE}"/>
                  </a:ext>
                </a:extLst>
              </p:cNvPr>
              <p:cNvPicPr/>
              <p:nvPr/>
            </p:nvPicPr>
            <p:blipFill>
              <a:blip r:embed="rId4"/>
              <a:stretch>
                <a:fillRect/>
              </a:stretch>
            </p:blipFill>
            <p:spPr>
              <a:xfrm>
                <a:off x="3019954" y="3562248"/>
                <a:ext cx="760320" cy="68040"/>
              </a:xfrm>
              <a:prstGeom prst="rect">
                <a:avLst/>
              </a:prstGeom>
            </p:spPr>
          </p:pic>
        </mc:Fallback>
      </mc:AlternateContent>
      <p:sp>
        <p:nvSpPr>
          <p:cNvPr id="2" name="Rectangle 1">
            <a:extLst>
              <a:ext uri="{FF2B5EF4-FFF2-40B4-BE49-F238E27FC236}">
                <a16:creationId xmlns:a16="http://schemas.microsoft.com/office/drawing/2014/main" id="{BD07144C-B5E7-C6C4-AF53-590292F0A45C}"/>
              </a:ext>
            </a:extLst>
          </p:cNvPr>
          <p:cNvSpPr/>
          <p:nvPr/>
        </p:nvSpPr>
        <p:spPr>
          <a:xfrm>
            <a:off x="480749" y="2387788"/>
            <a:ext cx="1982533" cy="338554"/>
          </a:xfrm>
          <a:prstGeom prst="rect">
            <a:avLst/>
          </a:prstGeom>
        </p:spPr>
        <p:txBody>
          <a:bodyPr wrap="square">
            <a:spAutoFit/>
          </a:bodyPr>
          <a:lstStyle/>
          <a:p>
            <a:r>
              <a:rPr lang="en-US" sz="1600"/>
              <a:t>svd = TruncatedSVD()</a:t>
            </a:r>
          </a:p>
        </p:txBody>
      </p:sp>
      <p:sp>
        <p:nvSpPr>
          <p:cNvPr id="8" name="TextBox 7">
            <a:extLst>
              <a:ext uri="{FF2B5EF4-FFF2-40B4-BE49-F238E27FC236}">
                <a16:creationId xmlns:a16="http://schemas.microsoft.com/office/drawing/2014/main" id="{7A40D73C-792A-D660-B2CC-6B0210EC5087}"/>
              </a:ext>
            </a:extLst>
          </p:cNvPr>
          <p:cNvSpPr txBox="1"/>
          <p:nvPr/>
        </p:nvSpPr>
        <p:spPr>
          <a:xfrm>
            <a:off x="3400294" y="2344001"/>
            <a:ext cx="8075973" cy="954107"/>
          </a:xfrm>
          <a:prstGeom prst="rect">
            <a:avLst/>
          </a:prstGeom>
          <a:noFill/>
        </p:spPr>
        <p:txBody>
          <a:bodyPr wrap="square">
            <a:spAutoFit/>
          </a:bodyPr>
          <a:lstStyle/>
          <a:p>
            <a:r>
              <a:rPr lang="en-US" sz="1400"/>
              <a:t>create a TruncatedSVD object.  Optional arguments are </a:t>
            </a:r>
            <a:r>
              <a:rPr lang="en-US" sz="1400" b="1"/>
              <a:t>n_components = n</a:t>
            </a:r>
            <a:r>
              <a:rPr lang="en-US" sz="1400"/>
              <a:t>, where n is the number of principal components (eigenvectors) you want to keep.  Or can set n to a % between 0 and 1, in which case it will be interpreted as the number of principal components you want to keep to give you that % explained variation.  I think default value of % is 1.</a:t>
            </a:r>
          </a:p>
        </p:txBody>
      </p:sp>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7BA6D40F-86A4-33F1-AA90-68D731CBFAF4}"/>
                  </a:ext>
                </a:extLst>
              </p14:cNvPr>
              <p14:cNvContentPartPr/>
              <p14:nvPr/>
            </p14:nvContentPartPr>
            <p14:xfrm>
              <a:off x="2560448" y="2535915"/>
              <a:ext cx="742680" cy="50400"/>
            </p14:xfrm>
          </p:contentPart>
        </mc:Choice>
        <mc:Fallback xmlns="">
          <p:pic>
            <p:nvPicPr>
              <p:cNvPr id="10" name="Ink 9">
                <a:extLst>
                  <a:ext uri="{FF2B5EF4-FFF2-40B4-BE49-F238E27FC236}">
                    <a16:creationId xmlns:a16="http://schemas.microsoft.com/office/drawing/2014/main" id="{7BA6D40F-86A4-33F1-AA90-68D731CBFAF4}"/>
                  </a:ext>
                </a:extLst>
              </p:cNvPr>
              <p:cNvPicPr/>
              <p:nvPr/>
            </p:nvPicPr>
            <p:blipFill>
              <a:blip r:embed="rId6"/>
              <a:stretch>
                <a:fillRect/>
              </a:stretch>
            </p:blipFill>
            <p:spPr>
              <a:xfrm>
                <a:off x="2551448" y="2526915"/>
                <a:ext cx="760320" cy="68040"/>
              </a:xfrm>
              <a:prstGeom prst="rect">
                <a:avLst/>
              </a:prstGeom>
            </p:spPr>
          </p:pic>
        </mc:Fallback>
      </mc:AlternateContent>
      <p:sp>
        <p:nvSpPr>
          <p:cNvPr id="11" name="Rectangle 10">
            <a:extLst>
              <a:ext uri="{FF2B5EF4-FFF2-40B4-BE49-F238E27FC236}">
                <a16:creationId xmlns:a16="http://schemas.microsoft.com/office/drawing/2014/main" id="{8A5BC912-EB4F-52F9-89D6-038E21F01FD2}"/>
              </a:ext>
            </a:extLst>
          </p:cNvPr>
          <p:cNvSpPr/>
          <p:nvPr/>
        </p:nvSpPr>
        <p:spPr>
          <a:xfrm>
            <a:off x="434954" y="5395682"/>
            <a:ext cx="2803426" cy="338554"/>
          </a:xfrm>
          <a:prstGeom prst="rect">
            <a:avLst/>
          </a:prstGeom>
        </p:spPr>
        <p:txBody>
          <a:bodyPr wrap="square">
            <a:spAutoFit/>
          </a:bodyPr>
          <a:lstStyle/>
          <a:p>
            <a:r>
              <a:rPr lang="en-US" sz="1600"/>
              <a:t>svd.explained_variance_ratio_ </a:t>
            </a:r>
          </a:p>
        </p:txBody>
      </p:sp>
      <p:sp>
        <p:nvSpPr>
          <p:cNvPr id="12" name="TextBox 11">
            <a:extLst>
              <a:ext uri="{FF2B5EF4-FFF2-40B4-BE49-F238E27FC236}">
                <a16:creationId xmlns:a16="http://schemas.microsoft.com/office/drawing/2014/main" id="{1BBFAD7E-5A88-5AA0-A50E-6D9F01CE7A26}"/>
              </a:ext>
            </a:extLst>
          </p:cNvPr>
          <p:cNvSpPr txBox="1"/>
          <p:nvPr/>
        </p:nvSpPr>
        <p:spPr>
          <a:xfrm>
            <a:off x="4260732" y="5426459"/>
            <a:ext cx="7531511" cy="523220"/>
          </a:xfrm>
          <a:prstGeom prst="rect">
            <a:avLst/>
          </a:prstGeom>
          <a:noFill/>
        </p:spPr>
        <p:txBody>
          <a:bodyPr wrap="square">
            <a:spAutoFit/>
          </a:bodyPr>
          <a:lstStyle/>
          <a:p>
            <a:r>
              <a:rPr lang="en-US" sz="1400"/>
              <a:t>have to do pca.fit_transform(X) first.  But then this returns the eigenvalues, out to the order specified by the n_components argument, in descending order, divided by their sum.  </a:t>
            </a:r>
          </a:p>
        </p:txBody>
      </p:sp>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4679681A-A778-D7A4-2EB9-87B8E813142F}"/>
                  </a:ext>
                </a:extLst>
              </p14:cNvPr>
              <p14:cNvContentPartPr/>
              <p14:nvPr/>
            </p14:nvContentPartPr>
            <p14:xfrm>
              <a:off x="3238379" y="5556616"/>
              <a:ext cx="742680" cy="50400"/>
            </p14:xfrm>
          </p:contentPart>
        </mc:Choice>
        <mc:Fallback xmlns="">
          <p:pic>
            <p:nvPicPr>
              <p:cNvPr id="13" name="Ink 12">
                <a:extLst>
                  <a:ext uri="{FF2B5EF4-FFF2-40B4-BE49-F238E27FC236}">
                    <a16:creationId xmlns:a16="http://schemas.microsoft.com/office/drawing/2014/main" id="{4679681A-A778-D7A4-2EB9-87B8E813142F}"/>
                  </a:ext>
                </a:extLst>
              </p:cNvPr>
              <p:cNvPicPr/>
              <p:nvPr/>
            </p:nvPicPr>
            <p:blipFill>
              <a:blip r:embed="rId4"/>
              <a:stretch>
                <a:fillRect/>
              </a:stretch>
            </p:blipFill>
            <p:spPr>
              <a:xfrm>
                <a:off x="3229379" y="5547616"/>
                <a:ext cx="760320" cy="68040"/>
              </a:xfrm>
              <a:prstGeom prst="rect">
                <a:avLst/>
              </a:prstGeom>
            </p:spPr>
          </p:pic>
        </mc:Fallback>
      </mc:AlternateContent>
      <p:sp>
        <p:nvSpPr>
          <p:cNvPr id="14" name="Rectangle 13">
            <a:extLst>
              <a:ext uri="{FF2B5EF4-FFF2-40B4-BE49-F238E27FC236}">
                <a16:creationId xmlns:a16="http://schemas.microsoft.com/office/drawing/2014/main" id="{9ED6ED87-763E-B230-EAFC-9C610FB02168}"/>
              </a:ext>
            </a:extLst>
          </p:cNvPr>
          <p:cNvSpPr/>
          <p:nvPr/>
        </p:nvSpPr>
        <p:spPr>
          <a:xfrm>
            <a:off x="434955" y="6066877"/>
            <a:ext cx="1795967" cy="338554"/>
          </a:xfrm>
          <a:prstGeom prst="rect">
            <a:avLst/>
          </a:prstGeom>
        </p:spPr>
        <p:txBody>
          <a:bodyPr wrap="square">
            <a:spAutoFit/>
          </a:bodyPr>
          <a:lstStyle/>
          <a:p>
            <a:r>
              <a:rPr lang="en-US" sz="1600"/>
              <a:t>svd.components_</a:t>
            </a:r>
          </a:p>
        </p:txBody>
      </p:sp>
      <p:sp>
        <p:nvSpPr>
          <p:cNvPr id="15" name="TextBox 14">
            <a:extLst>
              <a:ext uri="{FF2B5EF4-FFF2-40B4-BE49-F238E27FC236}">
                <a16:creationId xmlns:a16="http://schemas.microsoft.com/office/drawing/2014/main" id="{A4F13C80-C7CD-A8ED-8D7E-605F30A014AC}"/>
              </a:ext>
            </a:extLst>
          </p:cNvPr>
          <p:cNvSpPr txBox="1"/>
          <p:nvPr/>
        </p:nvSpPr>
        <p:spPr>
          <a:xfrm>
            <a:off x="3238379" y="6100793"/>
            <a:ext cx="8294259" cy="523220"/>
          </a:xfrm>
          <a:prstGeom prst="rect">
            <a:avLst/>
          </a:prstGeom>
          <a:noFill/>
        </p:spPr>
        <p:txBody>
          <a:bodyPr wrap="square">
            <a:spAutoFit/>
          </a:bodyPr>
          <a:lstStyle/>
          <a:p>
            <a:r>
              <a:rPr lang="en-US" sz="1400">
                <a:solidFill>
                  <a:srgbClr val="FF0000"/>
                </a:solidFill>
              </a:rPr>
              <a:t>returns the matrix H (see notes), where X = WH.  </a:t>
            </a:r>
            <a:r>
              <a:rPr lang="en-US" sz="1400"/>
              <a:t>It is the matrix of n row basis vectors (n_components = n being the number of principal components you decided to keep in SVD()).</a:t>
            </a:r>
          </a:p>
        </p:txBody>
      </p:sp>
      <mc:AlternateContent xmlns:mc="http://schemas.openxmlformats.org/markup-compatibility/2006" xmlns:p14="http://schemas.microsoft.com/office/powerpoint/2010/main">
        <mc:Choice Requires="p14">
          <p:contentPart p14:bwMode="auto" r:id="rId8">
            <p14:nvContentPartPr>
              <p14:cNvPr id="16" name="Ink 15">
                <a:extLst>
                  <a:ext uri="{FF2B5EF4-FFF2-40B4-BE49-F238E27FC236}">
                    <a16:creationId xmlns:a16="http://schemas.microsoft.com/office/drawing/2014/main" id="{CEB235D3-F67C-CBBA-939B-D7462A8FA25A}"/>
                  </a:ext>
                </a:extLst>
              </p14:cNvPr>
              <p14:cNvContentPartPr/>
              <p14:nvPr/>
            </p14:nvContentPartPr>
            <p14:xfrm>
              <a:off x="2244020" y="6223414"/>
              <a:ext cx="742680" cy="50400"/>
            </p14:xfrm>
          </p:contentPart>
        </mc:Choice>
        <mc:Fallback xmlns="">
          <p:pic>
            <p:nvPicPr>
              <p:cNvPr id="16" name="Ink 15">
                <a:extLst>
                  <a:ext uri="{FF2B5EF4-FFF2-40B4-BE49-F238E27FC236}">
                    <a16:creationId xmlns:a16="http://schemas.microsoft.com/office/drawing/2014/main" id="{CEB235D3-F67C-CBBA-939B-D7462A8FA25A}"/>
                  </a:ext>
                </a:extLst>
              </p:cNvPr>
              <p:cNvPicPr/>
              <p:nvPr/>
            </p:nvPicPr>
            <p:blipFill>
              <a:blip r:embed="rId9"/>
              <a:stretch>
                <a:fillRect/>
              </a:stretch>
            </p:blipFill>
            <p:spPr>
              <a:xfrm>
                <a:off x="2235020" y="6214414"/>
                <a:ext cx="760320" cy="68040"/>
              </a:xfrm>
              <a:prstGeom prst="rect">
                <a:avLst/>
              </a:prstGeom>
            </p:spPr>
          </p:pic>
        </mc:Fallback>
      </mc:AlternateContent>
      <p:sp>
        <p:nvSpPr>
          <p:cNvPr id="17" name="Rectangle 16">
            <a:extLst>
              <a:ext uri="{FF2B5EF4-FFF2-40B4-BE49-F238E27FC236}">
                <a16:creationId xmlns:a16="http://schemas.microsoft.com/office/drawing/2014/main" id="{787BE05C-7A31-A8A7-4875-8217189872B6}"/>
              </a:ext>
            </a:extLst>
          </p:cNvPr>
          <p:cNvSpPr/>
          <p:nvPr/>
        </p:nvSpPr>
        <p:spPr>
          <a:xfrm>
            <a:off x="480750" y="4663376"/>
            <a:ext cx="1665292" cy="338554"/>
          </a:xfrm>
          <a:prstGeom prst="rect">
            <a:avLst/>
          </a:prstGeom>
        </p:spPr>
        <p:txBody>
          <a:bodyPr wrap="square">
            <a:spAutoFit/>
          </a:bodyPr>
          <a:lstStyle/>
          <a:p>
            <a:r>
              <a:rPr lang="en-US" sz="1600"/>
              <a:t>svd.transform(X)</a:t>
            </a:r>
          </a:p>
        </p:txBody>
      </p:sp>
      <p:sp>
        <p:nvSpPr>
          <p:cNvPr id="18" name="TextBox 17">
            <a:extLst>
              <a:ext uri="{FF2B5EF4-FFF2-40B4-BE49-F238E27FC236}">
                <a16:creationId xmlns:a16="http://schemas.microsoft.com/office/drawing/2014/main" id="{FF5840D5-872D-9417-471A-0C20F6046651}"/>
              </a:ext>
            </a:extLst>
          </p:cNvPr>
          <p:cNvSpPr txBox="1"/>
          <p:nvPr/>
        </p:nvSpPr>
        <p:spPr>
          <a:xfrm>
            <a:off x="3191864" y="4702865"/>
            <a:ext cx="8215576" cy="307777"/>
          </a:xfrm>
          <a:prstGeom prst="rect">
            <a:avLst/>
          </a:prstGeom>
          <a:noFill/>
        </p:spPr>
        <p:txBody>
          <a:bodyPr wrap="square">
            <a:spAutoFit/>
          </a:bodyPr>
          <a:lstStyle/>
          <a:p>
            <a:r>
              <a:rPr lang="en-US" sz="1400"/>
              <a:t>transforms data according to fit_transform(X_train)</a:t>
            </a:r>
          </a:p>
        </p:txBody>
      </p:sp>
      <mc:AlternateContent xmlns:mc="http://schemas.openxmlformats.org/markup-compatibility/2006" xmlns:p14="http://schemas.microsoft.com/office/powerpoint/2010/main">
        <mc:Choice Requires="p14">
          <p:contentPart p14:bwMode="auto" r:id="rId10">
            <p14:nvContentPartPr>
              <p14:cNvPr id="19" name="Ink 18">
                <a:extLst>
                  <a:ext uri="{FF2B5EF4-FFF2-40B4-BE49-F238E27FC236}">
                    <a16:creationId xmlns:a16="http://schemas.microsoft.com/office/drawing/2014/main" id="{8FE7C83B-ECA4-D6A9-E8AB-3E8E59F17F82}"/>
                  </a:ext>
                </a:extLst>
              </p14:cNvPr>
              <p14:cNvContentPartPr/>
              <p14:nvPr/>
            </p14:nvContentPartPr>
            <p14:xfrm>
              <a:off x="2230922" y="4815756"/>
              <a:ext cx="742680" cy="50400"/>
            </p14:xfrm>
          </p:contentPart>
        </mc:Choice>
        <mc:Fallback xmlns="">
          <p:pic>
            <p:nvPicPr>
              <p:cNvPr id="19" name="Ink 18">
                <a:extLst>
                  <a:ext uri="{FF2B5EF4-FFF2-40B4-BE49-F238E27FC236}">
                    <a16:creationId xmlns:a16="http://schemas.microsoft.com/office/drawing/2014/main" id="{8FE7C83B-ECA4-D6A9-E8AB-3E8E59F17F82}"/>
                  </a:ext>
                </a:extLst>
              </p:cNvPr>
              <p:cNvPicPr/>
              <p:nvPr/>
            </p:nvPicPr>
            <p:blipFill>
              <a:blip r:embed="rId4"/>
              <a:stretch>
                <a:fillRect/>
              </a:stretch>
            </p:blipFill>
            <p:spPr>
              <a:xfrm>
                <a:off x="2221922" y="4806756"/>
                <a:ext cx="760320" cy="68040"/>
              </a:xfrm>
              <a:prstGeom prst="rect">
                <a:avLst/>
              </a:prstGeom>
            </p:spPr>
          </p:pic>
        </mc:Fallback>
      </mc:AlternateContent>
    </p:spTree>
    <p:extLst>
      <p:ext uri="{BB962C8B-B14F-4D97-AF65-F5344CB8AC3E}">
        <p14:creationId xmlns:p14="http://schemas.microsoft.com/office/powerpoint/2010/main" val="39839336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06527" y="139018"/>
            <a:ext cx="2526891" cy="461665"/>
          </a:xfrm>
          <a:prstGeom prst="rect">
            <a:avLst/>
          </a:prstGeom>
        </p:spPr>
        <p:txBody>
          <a:bodyPr wrap="square">
            <a:spAutoFit/>
          </a:bodyPr>
          <a:lstStyle/>
          <a:p>
            <a:r>
              <a:rPr lang="en-US" sz="2400" b="1" u="sng">
                <a:solidFill>
                  <a:schemeClr val="accent2"/>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434954" y="756691"/>
            <a:ext cx="11322092" cy="584775"/>
          </a:xfrm>
          <a:prstGeom prst="rect">
            <a:avLst/>
          </a:prstGeom>
          <a:noFill/>
        </p:spPr>
        <p:txBody>
          <a:bodyPr wrap="square" rtlCol="0">
            <a:spAutoFit/>
          </a:bodyPr>
          <a:lstStyle/>
          <a:p>
            <a:r>
              <a:rPr lang="en-US" sz="1600"/>
              <a:t>Can do a PCA analysis of iris data.  It has four columns: “sepal height”, “sepal width”, “petal height”, and “petal width”.  And we use this to predict the type: “virginica”, “versicolor”, and “setosa”.</a:t>
            </a:r>
          </a:p>
        </p:txBody>
      </p:sp>
      <p:pic>
        <p:nvPicPr>
          <p:cNvPr id="2" name="Picture 1">
            <a:extLst>
              <a:ext uri="{FF2B5EF4-FFF2-40B4-BE49-F238E27FC236}">
                <a16:creationId xmlns:a16="http://schemas.microsoft.com/office/drawing/2014/main" id="{15BB4F9F-C7D8-0D98-F6D0-953E8C17DDE2}"/>
              </a:ext>
            </a:extLst>
          </p:cNvPr>
          <p:cNvPicPr>
            <a:picLocks noChangeAspect="1"/>
          </p:cNvPicPr>
          <p:nvPr/>
        </p:nvPicPr>
        <p:blipFill>
          <a:blip r:embed="rId3"/>
          <a:stretch>
            <a:fillRect/>
          </a:stretch>
        </p:blipFill>
        <p:spPr>
          <a:xfrm>
            <a:off x="434954" y="1613497"/>
            <a:ext cx="8246930" cy="2561740"/>
          </a:xfrm>
          <a:prstGeom prst="rect">
            <a:avLst/>
          </a:prstGeom>
        </p:spPr>
      </p:pic>
      <p:pic>
        <p:nvPicPr>
          <p:cNvPr id="5" name="Picture 4">
            <a:extLst>
              <a:ext uri="{FF2B5EF4-FFF2-40B4-BE49-F238E27FC236}">
                <a16:creationId xmlns:a16="http://schemas.microsoft.com/office/drawing/2014/main" id="{039FFE0A-5F21-0018-1A0A-278BC6173949}"/>
              </a:ext>
            </a:extLst>
          </p:cNvPr>
          <p:cNvPicPr>
            <a:picLocks noChangeAspect="1"/>
          </p:cNvPicPr>
          <p:nvPr/>
        </p:nvPicPr>
        <p:blipFill>
          <a:blip r:embed="rId4"/>
          <a:stretch>
            <a:fillRect/>
          </a:stretch>
        </p:blipFill>
        <p:spPr>
          <a:xfrm>
            <a:off x="434954" y="4442790"/>
            <a:ext cx="3969898" cy="2083703"/>
          </a:xfrm>
          <a:prstGeom prst="rect">
            <a:avLst/>
          </a:prstGeom>
        </p:spPr>
      </p:pic>
      <p:pic>
        <p:nvPicPr>
          <p:cNvPr id="6" name="Picture 5">
            <a:extLst>
              <a:ext uri="{FF2B5EF4-FFF2-40B4-BE49-F238E27FC236}">
                <a16:creationId xmlns:a16="http://schemas.microsoft.com/office/drawing/2014/main" id="{0467EB25-398D-F3DE-A758-DA2A45F00D61}"/>
              </a:ext>
            </a:extLst>
          </p:cNvPr>
          <p:cNvPicPr>
            <a:picLocks noChangeAspect="1"/>
          </p:cNvPicPr>
          <p:nvPr/>
        </p:nvPicPr>
        <p:blipFill>
          <a:blip r:embed="rId5"/>
          <a:stretch>
            <a:fillRect/>
          </a:stretch>
        </p:blipFill>
        <p:spPr>
          <a:xfrm>
            <a:off x="7660795" y="4496738"/>
            <a:ext cx="3025402" cy="2187130"/>
          </a:xfrm>
          <a:prstGeom prst="rect">
            <a:avLst/>
          </a:prstGeom>
        </p:spPr>
      </p:pic>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A20FBADF-F02C-2D88-053B-BDEBD391A2B3}"/>
                  </a:ext>
                </a:extLst>
              </p14:cNvPr>
              <p14:cNvContentPartPr/>
              <p14:nvPr/>
            </p14:nvContentPartPr>
            <p14:xfrm>
              <a:off x="4872373" y="5705293"/>
              <a:ext cx="1631167" cy="345456"/>
            </p14:xfrm>
          </p:contentPart>
        </mc:Choice>
        <mc:Fallback xmlns="">
          <p:pic>
            <p:nvPicPr>
              <p:cNvPr id="7" name="Ink 6">
                <a:extLst>
                  <a:ext uri="{FF2B5EF4-FFF2-40B4-BE49-F238E27FC236}">
                    <a16:creationId xmlns:a16="http://schemas.microsoft.com/office/drawing/2014/main" id="{A20FBADF-F02C-2D88-053B-BDEBD391A2B3}"/>
                  </a:ext>
                </a:extLst>
              </p:cNvPr>
              <p:cNvPicPr/>
              <p:nvPr/>
            </p:nvPicPr>
            <p:blipFill>
              <a:blip r:embed="rId7"/>
              <a:stretch>
                <a:fillRect/>
              </a:stretch>
            </p:blipFill>
            <p:spPr>
              <a:xfrm>
                <a:off x="4863371" y="5696287"/>
                <a:ext cx="1648811" cy="363107"/>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 name="Ink 7">
                <a:extLst>
                  <a:ext uri="{FF2B5EF4-FFF2-40B4-BE49-F238E27FC236}">
                    <a16:creationId xmlns:a16="http://schemas.microsoft.com/office/drawing/2014/main" id="{743700F3-5623-41A0-B351-41E3CC49D5E3}"/>
                  </a:ext>
                </a:extLst>
              </p14:cNvPr>
              <p14:cNvContentPartPr/>
              <p14:nvPr/>
            </p14:nvContentPartPr>
            <p14:xfrm>
              <a:off x="3048015" y="2477311"/>
              <a:ext cx="1603800" cy="472320"/>
            </p14:xfrm>
          </p:contentPart>
        </mc:Choice>
        <mc:Fallback xmlns="">
          <p:pic>
            <p:nvPicPr>
              <p:cNvPr id="8" name="Ink 7">
                <a:extLst>
                  <a:ext uri="{FF2B5EF4-FFF2-40B4-BE49-F238E27FC236}">
                    <a16:creationId xmlns:a16="http://schemas.microsoft.com/office/drawing/2014/main" id="{743700F3-5623-41A0-B351-41E3CC49D5E3}"/>
                  </a:ext>
                </a:extLst>
              </p:cNvPr>
              <p:cNvPicPr/>
              <p:nvPr/>
            </p:nvPicPr>
            <p:blipFill>
              <a:blip r:embed="rId9"/>
              <a:stretch>
                <a:fillRect/>
              </a:stretch>
            </p:blipFill>
            <p:spPr>
              <a:xfrm>
                <a:off x="3039375" y="2468311"/>
                <a:ext cx="1621440" cy="489960"/>
              </a:xfrm>
              <a:prstGeom prst="rect">
                <a:avLst/>
              </a:prstGeom>
            </p:spPr>
          </p:pic>
        </mc:Fallback>
      </mc:AlternateContent>
      <p:sp>
        <p:nvSpPr>
          <p:cNvPr id="9" name="TextBox 8">
            <a:extLst>
              <a:ext uri="{FF2B5EF4-FFF2-40B4-BE49-F238E27FC236}">
                <a16:creationId xmlns:a16="http://schemas.microsoft.com/office/drawing/2014/main" id="{8050D27A-FCB1-CFFB-2550-BA10E9451EFE}"/>
              </a:ext>
            </a:extLst>
          </p:cNvPr>
          <p:cNvSpPr txBox="1"/>
          <p:nvPr/>
        </p:nvSpPr>
        <p:spPr>
          <a:xfrm>
            <a:off x="4827631" y="2298202"/>
            <a:ext cx="1720653" cy="338554"/>
          </a:xfrm>
          <a:prstGeom prst="rect">
            <a:avLst/>
          </a:prstGeom>
          <a:noFill/>
        </p:spPr>
        <p:txBody>
          <a:bodyPr wrap="square" rtlCol="0">
            <a:spAutoFit/>
          </a:bodyPr>
          <a:lstStyle/>
          <a:p>
            <a:r>
              <a:rPr lang="en-US" sz="1600"/>
              <a:t>scaling the data</a:t>
            </a:r>
          </a:p>
        </p:txBody>
      </p:sp>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35D6A024-4E18-7866-30E6-008E0E0DCDDF}"/>
                  </a:ext>
                </a:extLst>
              </p14:cNvPr>
              <p14:cNvContentPartPr/>
              <p14:nvPr/>
            </p14:nvContentPartPr>
            <p14:xfrm>
              <a:off x="3009864" y="2467479"/>
              <a:ext cx="1603800" cy="472320"/>
            </p14:xfrm>
          </p:contentPart>
        </mc:Choice>
        <mc:Fallback xmlns="">
          <p:pic>
            <p:nvPicPr>
              <p:cNvPr id="10" name="Ink 9">
                <a:extLst>
                  <a:ext uri="{FF2B5EF4-FFF2-40B4-BE49-F238E27FC236}">
                    <a16:creationId xmlns:a16="http://schemas.microsoft.com/office/drawing/2014/main" id="{35D6A024-4E18-7866-30E6-008E0E0DCDDF}"/>
                  </a:ext>
                </a:extLst>
              </p:cNvPr>
              <p:cNvPicPr/>
              <p:nvPr/>
            </p:nvPicPr>
            <p:blipFill>
              <a:blip r:embed="rId9"/>
              <a:stretch>
                <a:fillRect/>
              </a:stretch>
            </p:blipFill>
            <p:spPr>
              <a:xfrm>
                <a:off x="3001224" y="2458479"/>
                <a:ext cx="1621440" cy="489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Ink 10">
                <a:extLst>
                  <a:ext uri="{FF2B5EF4-FFF2-40B4-BE49-F238E27FC236}">
                    <a16:creationId xmlns:a16="http://schemas.microsoft.com/office/drawing/2014/main" id="{64F01856-4377-3479-8A86-A1240A0083AF}"/>
                  </a:ext>
                </a:extLst>
              </p14:cNvPr>
              <p14:cNvContentPartPr/>
              <p14:nvPr/>
            </p14:nvContentPartPr>
            <p14:xfrm>
              <a:off x="3319580" y="4235765"/>
              <a:ext cx="1603800" cy="472320"/>
            </p14:xfrm>
          </p:contentPart>
        </mc:Choice>
        <mc:Fallback xmlns="">
          <p:pic>
            <p:nvPicPr>
              <p:cNvPr id="11" name="Ink 10">
                <a:extLst>
                  <a:ext uri="{FF2B5EF4-FFF2-40B4-BE49-F238E27FC236}">
                    <a16:creationId xmlns:a16="http://schemas.microsoft.com/office/drawing/2014/main" id="{64F01856-4377-3479-8A86-A1240A0083AF}"/>
                  </a:ext>
                </a:extLst>
              </p:cNvPr>
              <p:cNvPicPr/>
              <p:nvPr/>
            </p:nvPicPr>
            <p:blipFill>
              <a:blip r:embed="rId9"/>
              <a:stretch>
                <a:fillRect/>
              </a:stretch>
            </p:blipFill>
            <p:spPr>
              <a:xfrm>
                <a:off x="3310940" y="4226765"/>
                <a:ext cx="1621440" cy="489960"/>
              </a:xfrm>
              <a:prstGeom prst="rect">
                <a:avLst/>
              </a:prstGeom>
            </p:spPr>
          </p:pic>
        </mc:Fallback>
      </mc:AlternateContent>
      <p:sp>
        <p:nvSpPr>
          <p:cNvPr id="13" name="TextBox 12">
            <a:extLst>
              <a:ext uri="{FF2B5EF4-FFF2-40B4-BE49-F238E27FC236}">
                <a16:creationId xmlns:a16="http://schemas.microsoft.com/office/drawing/2014/main" id="{717B629D-564F-DFC5-FA9D-7D482A45F179}"/>
              </a:ext>
            </a:extLst>
          </p:cNvPr>
          <p:cNvSpPr txBox="1"/>
          <p:nvPr/>
        </p:nvSpPr>
        <p:spPr>
          <a:xfrm>
            <a:off x="5112765" y="4081239"/>
            <a:ext cx="1720653" cy="830997"/>
          </a:xfrm>
          <a:prstGeom prst="rect">
            <a:avLst/>
          </a:prstGeom>
          <a:noFill/>
        </p:spPr>
        <p:txBody>
          <a:bodyPr wrap="square" rtlCol="0">
            <a:spAutoFit/>
          </a:bodyPr>
          <a:lstStyle/>
          <a:p>
            <a:r>
              <a:rPr lang="en-US" sz="1600"/>
              <a:t>transforming to new principal coordinates.</a:t>
            </a:r>
          </a:p>
        </p:txBody>
      </p:sp>
      <p:sp>
        <p:nvSpPr>
          <p:cNvPr id="21" name="TextBox 20">
            <a:extLst>
              <a:ext uri="{FF2B5EF4-FFF2-40B4-BE49-F238E27FC236}">
                <a16:creationId xmlns:a16="http://schemas.microsoft.com/office/drawing/2014/main" id="{17A80E2E-BEB0-161D-758D-01A1A7E4FBD8}"/>
              </a:ext>
            </a:extLst>
          </p:cNvPr>
          <p:cNvSpPr txBox="1"/>
          <p:nvPr/>
        </p:nvSpPr>
        <p:spPr>
          <a:xfrm>
            <a:off x="5069257" y="6156702"/>
            <a:ext cx="1927133" cy="338554"/>
          </a:xfrm>
          <a:prstGeom prst="rect">
            <a:avLst/>
          </a:prstGeom>
          <a:noFill/>
        </p:spPr>
        <p:txBody>
          <a:bodyPr wrap="square" rtlCol="0">
            <a:spAutoFit/>
          </a:bodyPr>
          <a:lstStyle/>
          <a:p>
            <a:r>
              <a:rPr lang="en-US" sz="1600"/>
              <a:t>plotting eigenvalues</a:t>
            </a:r>
          </a:p>
        </p:txBody>
      </p:sp>
    </p:spTree>
    <p:extLst>
      <p:ext uri="{BB962C8B-B14F-4D97-AF65-F5344CB8AC3E}">
        <p14:creationId xmlns:p14="http://schemas.microsoft.com/office/powerpoint/2010/main" val="257112439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06527" y="139018"/>
            <a:ext cx="2526891" cy="461665"/>
          </a:xfrm>
          <a:prstGeom prst="rect">
            <a:avLst/>
          </a:prstGeom>
        </p:spPr>
        <p:txBody>
          <a:bodyPr wrap="square">
            <a:spAutoFit/>
          </a:bodyPr>
          <a:lstStyle/>
          <a:p>
            <a:r>
              <a:rPr lang="en-US" sz="2400" b="1" u="sng">
                <a:solidFill>
                  <a:schemeClr val="accent2"/>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414121" y="3460585"/>
            <a:ext cx="6526285" cy="338554"/>
          </a:xfrm>
          <a:prstGeom prst="rect">
            <a:avLst/>
          </a:prstGeom>
          <a:noFill/>
        </p:spPr>
        <p:txBody>
          <a:bodyPr wrap="square" rtlCol="0">
            <a:spAutoFit/>
          </a:bodyPr>
          <a:lstStyle/>
          <a:p>
            <a:r>
              <a:rPr lang="en-US" sz="1600"/>
              <a:t>doing a logistic regression on just first two principal components,</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A20FBADF-F02C-2D88-053B-BDEBD391A2B3}"/>
                  </a:ext>
                </a:extLst>
              </p14:cNvPr>
              <p14:cNvContentPartPr/>
              <p14:nvPr/>
            </p14:nvContentPartPr>
            <p14:xfrm>
              <a:off x="639088" y="6118671"/>
              <a:ext cx="1069200" cy="226440"/>
            </p14:xfrm>
          </p:contentPart>
        </mc:Choice>
        <mc:Fallback xmlns="">
          <p:pic>
            <p:nvPicPr>
              <p:cNvPr id="7" name="Ink 6">
                <a:extLst>
                  <a:ext uri="{FF2B5EF4-FFF2-40B4-BE49-F238E27FC236}">
                    <a16:creationId xmlns:a16="http://schemas.microsoft.com/office/drawing/2014/main" id="{A20FBADF-F02C-2D88-053B-BDEBD391A2B3}"/>
                  </a:ext>
                </a:extLst>
              </p:cNvPr>
              <p:cNvPicPr/>
              <p:nvPr/>
            </p:nvPicPr>
            <p:blipFill>
              <a:blip r:embed="rId4"/>
              <a:stretch>
                <a:fillRect/>
              </a:stretch>
            </p:blipFill>
            <p:spPr>
              <a:xfrm>
                <a:off x="630088" y="6109671"/>
                <a:ext cx="1086840" cy="244080"/>
              </a:xfrm>
              <a:prstGeom prst="rect">
                <a:avLst/>
              </a:prstGeom>
            </p:spPr>
          </p:pic>
        </mc:Fallback>
      </mc:AlternateContent>
      <p:pic>
        <p:nvPicPr>
          <p:cNvPr id="8" name="Picture 7">
            <a:extLst>
              <a:ext uri="{FF2B5EF4-FFF2-40B4-BE49-F238E27FC236}">
                <a16:creationId xmlns:a16="http://schemas.microsoft.com/office/drawing/2014/main" id="{E3937C3C-6600-87C4-CA3F-641F3C2C98E5}"/>
              </a:ext>
            </a:extLst>
          </p:cNvPr>
          <p:cNvPicPr>
            <a:picLocks noChangeAspect="1"/>
          </p:cNvPicPr>
          <p:nvPr/>
        </p:nvPicPr>
        <p:blipFill>
          <a:blip r:embed="rId5"/>
          <a:stretch>
            <a:fillRect/>
          </a:stretch>
        </p:blipFill>
        <p:spPr>
          <a:xfrm>
            <a:off x="508037" y="3912093"/>
            <a:ext cx="6125856" cy="1826556"/>
          </a:xfrm>
          <a:prstGeom prst="rect">
            <a:avLst/>
          </a:prstGeom>
        </p:spPr>
      </p:pic>
      <p:pic>
        <p:nvPicPr>
          <p:cNvPr id="9" name="Picture 8">
            <a:extLst>
              <a:ext uri="{FF2B5EF4-FFF2-40B4-BE49-F238E27FC236}">
                <a16:creationId xmlns:a16="http://schemas.microsoft.com/office/drawing/2014/main" id="{4981058B-0D6F-9AF9-714B-B605D0F2D475}"/>
              </a:ext>
            </a:extLst>
          </p:cNvPr>
          <p:cNvPicPr>
            <a:picLocks noChangeAspect="1"/>
          </p:cNvPicPr>
          <p:nvPr/>
        </p:nvPicPr>
        <p:blipFill>
          <a:blip r:embed="rId6"/>
          <a:stretch>
            <a:fillRect/>
          </a:stretch>
        </p:blipFill>
        <p:spPr>
          <a:xfrm>
            <a:off x="1993923" y="5913935"/>
            <a:ext cx="1683341" cy="870364"/>
          </a:xfrm>
          <a:prstGeom prst="rect">
            <a:avLst/>
          </a:prstGeom>
        </p:spPr>
      </p:pic>
      <p:sp>
        <p:nvSpPr>
          <p:cNvPr id="10" name="TextBox 9">
            <a:extLst>
              <a:ext uri="{FF2B5EF4-FFF2-40B4-BE49-F238E27FC236}">
                <a16:creationId xmlns:a16="http://schemas.microsoft.com/office/drawing/2014/main" id="{A14A66D7-7EFB-168F-68AA-8BAECF4B8ACF}"/>
              </a:ext>
            </a:extLst>
          </p:cNvPr>
          <p:cNvSpPr txBox="1"/>
          <p:nvPr/>
        </p:nvSpPr>
        <p:spPr>
          <a:xfrm>
            <a:off x="4218622" y="5913935"/>
            <a:ext cx="3754756" cy="338554"/>
          </a:xfrm>
          <a:prstGeom prst="rect">
            <a:avLst/>
          </a:prstGeom>
          <a:noFill/>
        </p:spPr>
        <p:txBody>
          <a:bodyPr wrap="square" rtlCol="0">
            <a:spAutoFit/>
          </a:bodyPr>
          <a:lstStyle/>
          <a:p>
            <a:r>
              <a:rPr lang="en-US" sz="1600"/>
              <a:t>So we get 90%, which isn’t baaaad.</a:t>
            </a:r>
          </a:p>
        </p:txBody>
      </p:sp>
      <p:sp>
        <p:nvSpPr>
          <p:cNvPr id="2" name="TextBox 1">
            <a:extLst>
              <a:ext uri="{FF2B5EF4-FFF2-40B4-BE49-F238E27FC236}">
                <a16:creationId xmlns:a16="http://schemas.microsoft.com/office/drawing/2014/main" id="{C117F70A-F446-BAB3-AB47-0B56DC2D40D5}"/>
              </a:ext>
            </a:extLst>
          </p:cNvPr>
          <p:cNvSpPr txBox="1"/>
          <p:nvPr/>
        </p:nvSpPr>
        <p:spPr>
          <a:xfrm>
            <a:off x="414121" y="876897"/>
            <a:ext cx="6526285" cy="338554"/>
          </a:xfrm>
          <a:prstGeom prst="rect">
            <a:avLst/>
          </a:prstGeom>
          <a:noFill/>
        </p:spPr>
        <p:txBody>
          <a:bodyPr wrap="square" rtlCol="0">
            <a:spAutoFit/>
          </a:bodyPr>
          <a:lstStyle/>
          <a:p>
            <a:r>
              <a:rPr lang="en-US" sz="1600"/>
              <a:t>plotting identities of flowers vs. their two principal components,</a:t>
            </a:r>
          </a:p>
        </p:txBody>
      </p:sp>
      <p:pic>
        <p:nvPicPr>
          <p:cNvPr id="5" name="Picture 4">
            <a:extLst>
              <a:ext uri="{FF2B5EF4-FFF2-40B4-BE49-F238E27FC236}">
                <a16:creationId xmlns:a16="http://schemas.microsoft.com/office/drawing/2014/main" id="{3B24C43E-8A25-28EB-D0BE-F844745D1E48}"/>
              </a:ext>
            </a:extLst>
          </p:cNvPr>
          <p:cNvPicPr>
            <a:picLocks noChangeAspect="1"/>
          </p:cNvPicPr>
          <p:nvPr/>
        </p:nvPicPr>
        <p:blipFill>
          <a:blip r:embed="rId7"/>
          <a:stretch>
            <a:fillRect/>
          </a:stretch>
        </p:blipFill>
        <p:spPr>
          <a:xfrm>
            <a:off x="536904" y="1542398"/>
            <a:ext cx="4597377" cy="1283796"/>
          </a:xfrm>
          <a:prstGeom prst="rect">
            <a:avLst/>
          </a:prstGeom>
        </p:spPr>
      </p:pic>
      <p:pic>
        <p:nvPicPr>
          <p:cNvPr id="6" name="Picture 5">
            <a:extLst>
              <a:ext uri="{FF2B5EF4-FFF2-40B4-BE49-F238E27FC236}">
                <a16:creationId xmlns:a16="http://schemas.microsoft.com/office/drawing/2014/main" id="{0498AFF8-08BB-B9AF-CAB1-577C0AA68287}"/>
              </a:ext>
            </a:extLst>
          </p:cNvPr>
          <p:cNvPicPr>
            <a:picLocks noChangeAspect="1"/>
          </p:cNvPicPr>
          <p:nvPr/>
        </p:nvPicPr>
        <p:blipFill>
          <a:blip r:embed="rId8"/>
          <a:stretch>
            <a:fillRect/>
          </a:stretch>
        </p:blipFill>
        <p:spPr>
          <a:xfrm>
            <a:off x="6633893" y="1024472"/>
            <a:ext cx="3380631" cy="2372943"/>
          </a:xfrm>
          <a:prstGeom prst="rect">
            <a:avLst/>
          </a:prstGeom>
        </p:spPr>
      </p:pic>
      <p:pic>
        <p:nvPicPr>
          <p:cNvPr id="11" name="Picture 10">
            <a:extLst>
              <a:ext uri="{FF2B5EF4-FFF2-40B4-BE49-F238E27FC236}">
                <a16:creationId xmlns:a16="http://schemas.microsoft.com/office/drawing/2014/main" id="{B941D035-F904-E1BA-45DE-8DD987D72B39}"/>
              </a:ext>
            </a:extLst>
          </p:cNvPr>
          <p:cNvPicPr>
            <a:picLocks noChangeAspect="1"/>
          </p:cNvPicPr>
          <p:nvPr/>
        </p:nvPicPr>
        <p:blipFill>
          <a:blip r:embed="rId9"/>
          <a:stretch>
            <a:fillRect/>
          </a:stretch>
        </p:blipFill>
        <p:spPr>
          <a:xfrm>
            <a:off x="7653594" y="3799139"/>
            <a:ext cx="1699407" cy="1844200"/>
          </a:xfrm>
          <a:prstGeom prst="rect">
            <a:avLst/>
          </a:prstGeom>
        </p:spPr>
      </p:pic>
      <mc:AlternateContent xmlns:mc="http://schemas.openxmlformats.org/markup-compatibility/2006" xmlns:p14="http://schemas.microsoft.com/office/powerpoint/2010/main">
        <mc:Choice Requires="p14">
          <p:contentPart p14:bwMode="auto" r:id="rId10">
            <p14:nvContentPartPr>
              <p14:cNvPr id="12" name="Ink 11">
                <a:extLst>
                  <a:ext uri="{FF2B5EF4-FFF2-40B4-BE49-F238E27FC236}">
                    <a16:creationId xmlns:a16="http://schemas.microsoft.com/office/drawing/2014/main" id="{AC7ED503-F190-8915-2F06-9A5BE6BA35CD}"/>
                  </a:ext>
                </a:extLst>
              </p14:cNvPr>
              <p14:cNvContentPartPr/>
              <p14:nvPr/>
            </p14:nvContentPartPr>
            <p14:xfrm>
              <a:off x="2873733" y="4021310"/>
              <a:ext cx="4413600" cy="635760"/>
            </p14:xfrm>
          </p:contentPart>
        </mc:Choice>
        <mc:Fallback xmlns="">
          <p:pic>
            <p:nvPicPr>
              <p:cNvPr id="12" name="Ink 11">
                <a:extLst>
                  <a:ext uri="{FF2B5EF4-FFF2-40B4-BE49-F238E27FC236}">
                    <a16:creationId xmlns:a16="http://schemas.microsoft.com/office/drawing/2014/main" id="{AC7ED503-F190-8915-2F06-9A5BE6BA35CD}"/>
                  </a:ext>
                </a:extLst>
              </p:cNvPr>
              <p:cNvPicPr/>
              <p:nvPr/>
            </p:nvPicPr>
            <p:blipFill>
              <a:blip r:embed="rId11"/>
              <a:stretch>
                <a:fillRect/>
              </a:stretch>
            </p:blipFill>
            <p:spPr>
              <a:xfrm>
                <a:off x="2867613" y="4015190"/>
                <a:ext cx="4425840" cy="648000"/>
              </a:xfrm>
              <a:prstGeom prst="rect">
                <a:avLst/>
              </a:prstGeom>
            </p:spPr>
          </p:pic>
        </mc:Fallback>
      </mc:AlternateContent>
    </p:spTree>
    <p:extLst>
      <p:ext uri="{BB962C8B-B14F-4D97-AF65-F5344CB8AC3E}">
        <p14:creationId xmlns:p14="http://schemas.microsoft.com/office/powerpoint/2010/main" val="6025767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06527" y="139018"/>
            <a:ext cx="2336869" cy="461665"/>
          </a:xfrm>
          <a:prstGeom prst="rect">
            <a:avLst/>
          </a:prstGeom>
        </p:spPr>
        <p:txBody>
          <a:bodyPr wrap="square">
            <a:spAutoFit/>
          </a:bodyPr>
          <a:lstStyle/>
          <a:p>
            <a:r>
              <a:rPr lang="en-US" sz="2400" b="1" u="sng">
                <a:solidFill>
                  <a:srgbClr val="00B050"/>
                </a:solidFill>
              </a:rPr>
              <a:t>sklearn: NMF</a:t>
            </a:r>
          </a:p>
        </p:txBody>
      </p:sp>
      <p:sp>
        <p:nvSpPr>
          <p:cNvPr id="4" name="TextBox 3">
            <a:extLst>
              <a:ext uri="{FF2B5EF4-FFF2-40B4-BE49-F238E27FC236}">
                <a16:creationId xmlns:a16="http://schemas.microsoft.com/office/drawing/2014/main" id="{1F62766F-5DD0-4A16-B412-AB8E10FE3C0F}"/>
              </a:ext>
            </a:extLst>
          </p:cNvPr>
          <p:cNvSpPr txBox="1"/>
          <p:nvPr/>
        </p:nvSpPr>
        <p:spPr>
          <a:xfrm>
            <a:off x="434954" y="952945"/>
            <a:ext cx="3478285" cy="338554"/>
          </a:xfrm>
          <a:prstGeom prst="rect">
            <a:avLst/>
          </a:prstGeom>
          <a:noFill/>
        </p:spPr>
        <p:txBody>
          <a:bodyPr wrap="square" rtlCol="0">
            <a:spAutoFit/>
          </a:bodyPr>
          <a:lstStyle/>
          <a:p>
            <a:r>
              <a:rPr lang="en-US" sz="1600"/>
              <a:t>Can do a NMF analysis of data.  </a:t>
            </a:r>
          </a:p>
        </p:txBody>
      </p:sp>
      <p:sp>
        <p:nvSpPr>
          <p:cNvPr id="5" name="Rectangle 4">
            <a:extLst>
              <a:ext uri="{FF2B5EF4-FFF2-40B4-BE49-F238E27FC236}">
                <a16:creationId xmlns:a16="http://schemas.microsoft.com/office/drawing/2014/main" id="{B05B1F6E-06DC-CE3C-A573-1FC60FF063DD}"/>
              </a:ext>
            </a:extLst>
          </p:cNvPr>
          <p:cNvSpPr/>
          <p:nvPr/>
        </p:nvSpPr>
        <p:spPr>
          <a:xfrm>
            <a:off x="434954" y="3101986"/>
            <a:ext cx="1963871" cy="338554"/>
          </a:xfrm>
          <a:prstGeom prst="rect">
            <a:avLst/>
          </a:prstGeom>
        </p:spPr>
        <p:txBody>
          <a:bodyPr wrap="square">
            <a:spAutoFit/>
          </a:bodyPr>
          <a:lstStyle/>
          <a:p>
            <a:r>
              <a:rPr lang="en-US" sz="1600"/>
              <a:t>nmf.fit_transform(X)</a:t>
            </a:r>
          </a:p>
        </p:txBody>
      </p:sp>
      <p:sp>
        <p:nvSpPr>
          <p:cNvPr id="6" name="TextBox 5">
            <a:extLst>
              <a:ext uri="{FF2B5EF4-FFF2-40B4-BE49-F238E27FC236}">
                <a16:creationId xmlns:a16="http://schemas.microsoft.com/office/drawing/2014/main" id="{35CDE838-31F9-D314-C4BC-1F7DB235E6CA}"/>
              </a:ext>
            </a:extLst>
          </p:cNvPr>
          <p:cNvSpPr txBox="1"/>
          <p:nvPr/>
        </p:nvSpPr>
        <p:spPr>
          <a:xfrm>
            <a:off x="434954" y="1500037"/>
            <a:ext cx="3792917" cy="338554"/>
          </a:xfrm>
          <a:prstGeom prst="rect">
            <a:avLst/>
          </a:prstGeom>
          <a:noFill/>
        </p:spPr>
        <p:txBody>
          <a:bodyPr wrap="square">
            <a:spAutoFit/>
          </a:bodyPr>
          <a:lstStyle/>
          <a:p>
            <a:r>
              <a:rPr lang="en-US" sz="1600" b="1"/>
              <a:t>from sklearn.decomposition import NMF</a:t>
            </a:r>
          </a:p>
        </p:txBody>
      </p:sp>
      <p:sp>
        <p:nvSpPr>
          <p:cNvPr id="7" name="TextBox 6">
            <a:extLst>
              <a:ext uri="{FF2B5EF4-FFF2-40B4-BE49-F238E27FC236}">
                <a16:creationId xmlns:a16="http://schemas.microsoft.com/office/drawing/2014/main" id="{8A85A8B0-96F5-FB8A-D892-5BA71987235D}"/>
              </a:ext>
            </a:extLst>
          </p:cNvPr>
          <p:cNvSpPr txBox="1"/>
          <p:nvPr/>
        </p:nvSpPr>
        <p:spPr>
          <a:xfrm>
            <a:off x="3476961" y="3101986"/>
            <a:ext cx="7404724" cy="738664"/>
          </a:xfrm>
          <a:prstGeom prst="rect">
            <a:avLst/>
          </a:prstGeom>
          <a:noFill/>
        </p:spPr>
        <p:txBody>
          <a:bodyPr wrap="square">
            <a:spAutoFit/>
          </a:bodyPr>
          <a:lstStyle/>
          <a:p>
            <a:r>
              <a:rPr lang="en-US" sz="1400"/>
              <a:t>does NMF on dataframe row vectors and returns the matrix of components W (see notes), where X = WH.  </a:t>
            </a:r>
            <a:r>
              <a:rPr lang="en-US" sz="1400" i="1">
                <a:solidFill>
                  <a:srgbClr val="0066FF"/>
                </a:solidFill>
              </a:rPr>
              <a:t>Note – maybe you have to </a:t>
            </a:r>
            <a:r>
              <a:rPr lang="en-US" sz="1400" b="1" i="1">
                <a:solidFill>
                  <a:srgbClr val="0066FF"/>
                </a:solidFill>
              </a:rPr>
              <a:t>scale</a:t>
            </a:r>
            <a:r>
              <a:rPr lang="en-US" sz="1400" i="1">
                <a:solidFill>
                  <a:srgbClr val="0066FF"/>
                </a:solidFill>
              </a:rPr>
              <a:t> the dataframe first, i.e., center columns so that means are zero, and scale so that std’s are 1.  You can do this with the </a:t>
            </a:r>
            <a:r>
              <a:rPr lang="en-US" sz="1400" b="1" i="1">
                <a:solidFill>
                  <a:srgbClr val="0066FF"/>
                </a:solidFill>
              </a:rPr>
              <a:t>scale</a:t>
            </a:r>
            <a:r>
              <a:rPr lang="en-US" sz="1400" i="1">
                <a:solidFill>
                  <a:srgbClr val="0066FF"/>
                </a:solidFill>
              </a:rPr>
              <a:t> functions.  </a:t>
            </a:r>
            <a:endParaRPr lang="en-US" sz="1400"/>
          </a:p>
        </p:txBody>
      </p:sp>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78FA25A7-6EDA-5CE1-82AA-E2EFF0EDC1DE}"/>
                  </a:ext>
                </a:extLst>
              </p14:cNvPr>
              <p14:cNvContentPartPr/>
              <p14:nvPr/>
            </p14:nvContentPartPr>
            <p14:xfrm>
              <a:off x="2482601" y="3224607"/>
              <a:ext cx="742680" cy="50400"/>
            </p14:xfrm>
          </p:contentPart>
        </mc:Choice>
        <mc:Fallback xmlns="">
          <p:pic>
            <p:nvPicPr>
              <p:cNvPr id="9" name="Ink 8">
                <a:extLst>
                  <a:ext uri="{FF2B5EF4-FFF2-40B4-BE49-F238E27FC236}">
                    <a16:creationId xmlns:a16="http://schemas.microsoft.com/office/drawing/2014/main" id="{78FA25A7-6EDA-5CE1-82AA-E2EFF0EDC1DE}"/>
                  </a:ext>
                </a:extLst>
              </p:cNvPr>
              <p:cNvPicPr/>
              <p:nvPr/>
            </p:nvPicPr>
            <p:blipFill>
              <a:blip r:embed="rId4"/>
              <a:stretch>
                <a:fillRect/>
              </a:stretch>
            </p:blipFill>
            <p:spPr>
              <a:xfrm>
                <a:off x="2473601" y="3215607"/>
                <a:ext cx="760320" cy="68040"/>
              </a:xfrm>
              <a:prstGeom prst="rect">
                <a:avLst/>
              </a:prstGeom>
            </p:spPr>
          </p:pic>
        </mc:Fallback>
      </mc:AlternateContent>
      <p:sp>
        <p:nvSpPr>
          <p:cNvPr id="2" name="Rectangle 1">
            <a:extLst>
              <a:ext uri="{FF2B5EF4-FFF2-40B4-BE49-F238E27FC236}">
                <a16:creationId xmlns:a16="http://schemas.microsoft.com/office/drawing/2014/main" id="{BD07144C-B5E7-C6C4-AF53-590292F0A45C}"/>
              </a:ext>
            </a:extLst>
          </p:cNvPr>
          <p:cNvSpPr/>
          <p:nvPr/>
        </p:nvSpPr>
        <p:spPr>
          <a:xfrm>
            <a:off x="434954" y="1949249"/>
            <a:ext cx="2896076" cy="338554"/>
          </a:xfrm>
          <a:prstGeom prst="rect">
            <a:avLst/>
          </a:prstGeom>
        </p:spPr>
        <p:txBody>
          <a:bodyPr wrap="square">
            <a:spAutoFit/>
          </a:bodyPr>
          <a:lstStyle/>
          <a:p>
            <a:r>
              <a:rPr lang="en-US" sz="1600"/>
              <a:t>nmf = NMF(n_components = n)</a:t>
            </a:r>
          </a:p>
        </p:txBody>
      </p:sp>
      <p:sp>
        <p:nvSpPr>
          <p:cNvPr id="8" name="TextBox 7">
            <a:extLst>
              <a:ext uri="{FF2B5EF4-FFF2-40B4-BE49-F238E27FC236}">
                <a16:creationId xmlns:a16="http://schemas.microsoft.com/office/drawing/2014/main" id="{7A40D73C-792A-D660-B2CC-6B0210EC5087}"/>
              </a:ext>
            </a:extLst>
          </p:cNvPr>
          <p:cNvSpPr txBox="1"/>
          <p:nvPr/>
        </p:nvSpPr>
        <p:spPr>
          <a:xfrm>
            <a:off x="4352176" y="1949249"/>
            <a:ext cx="7221835" cy="954107"/>
          </a:xfrm>
          <a:prstGeom prst="rect">
            <a:avLst/>
          </a:prstGeom>
          <a:noFill/>
        </p:spPr>
        <p:txBody>
          <a:bodyPr wrap="square">
            <a:spAutoFit/>
          </a:bodyPr>
          <a:lstStyle/>
          <a:p>
            <a:r>
              <a:rPr lang="en-US" sz="1400"/>
              <a:t>create an NMF object.  And like with PCA, can specify number of components.  Number of components is the intrinsic dimension that you want to reduce the data two.  It’s the number of components, and basis vectors, you need to specify the data.  Also has argument </a:t>
            </a:r>
            <a:r>
              <a:rPr lang="en-US" sz="1400" b="1"/>
              <a:t>max_iter = i</a:t>
            </a:r>
            <a:r>
              <a:rPr lang="en-US" sz="1400"/>
              <a:t>, which specifies the maximum number of iterations you allow the numerical solver to go through.</a:t>
            </a:r>
          </a:p>
        </p:txBody>
      </p:sp>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7BA6D40F-86A4-33F1-AA90-68D731CBFAF4}"/>
                  </a:ext>
                </a:extLst>
              </p14:cNvPr>
              <p14:cNvContentPartPr/>
              <p14:nvPr/>
            </p14:nvContentPartPr>
            <p14:xfrm>
              <a:off x="3331030" y="2093326"/>
              <a:ext cx="742680" cy="50400"/>
            </p14:xfrm>
          </p:contentPart>
        </mc:Choice>
        <mc:Fallback xmlns="">
          <p:pic>
            <p:nvPicPr>
              <p:cNvPr id="10" name="Ink 9">
                <a:extLst>
                  <a:ext uri="{FF2B5EF4-FFF2-40B4-BE49-F238E27FC236}">
                    <a16:creationId xmlns:a16="http://schemas.microsoft.com/office/drawing/2014/main" id="{7BA6D40F-86A4-33F1-AA90-68D731CBFAF4}"/>
                  </a:ext>
                </a:extLst>
              </p:cNvPr>
              <p:cNvPicPr/>
              <p:nvPr/>
            </p:nvPicPr>
            <p:blipFill>
              <a:blip r:embed="rId4"/>
              <a:stretch>
                <a:fillRect/>
              </a:stretch>
            </p:blipFill>
            <p:spPr>
              <a:xfrm>
                <a:off x="3322030" y="2084326"/>
                <a:ext cx="760320" cy="68040"/>
              </a:xfrm>
              <a:prstGeom prst="rect">
                <a:avLst/>
              </a:prstGeom>
            </p:spPr>
          </p:pic>
        </mc:Fallback>
      </mc:AlternateContent>
      <p:sp>
        <p:nvSpPr>
          <p:cNvPr id="11" name="Rectangle 10">
            <a:extLst>
              <a:ext uri="{FF2B5EF4-FFF2-40B4-BE49-F238E27FC236}">
                <a16:creationId xmlns:a16="http://schemas.microsoft.com/office/drawing/2014/main" id="{88FAB7BB-E39F-F31B-B414-4FEE643FE5F8}"/>
              </a:ext>
            </a:extLst>
          </p:cNvPr>
          <p:cNvSpPr/>
          <p:nvPr/>
        </p:nvSpPr>
        <p:spPr>
          <a:xfrm>
            <a:off x="434954" y="4314877"/>
            <a:ext cx="1795967" cy="338554"/>
          </a:xfrm>
          <a:prstGeom prst="rect">
            <a:avLst/>
          </a:prstGeom>
        </p:spPr>
        <p:txBody>
          <a:bodyPr wrap="square">
            <a:spAutoFit/>
          </a:bodyPr>
          <a:lstStyle/>
          <a:p>
            <a:r>
              <a:rPr lang="en-US" sz="1600"/>
              <a:t>nmf.components_</a:t>
            </a:r>
          </a:p>
        </p:txBody>
      </p:sp>
      <p:sp>
        <p:nvSpPr>
          <p:cNvPr id="12" name="TextBox 11">
            <a:extLst>
              <a:ext uri="{FF2B5EF4-FFF2-40B4-BE49-F238E27FC236}">
                <a16:creationId xmlns:a16="http://schemas.microsoft.com/office/drawing/2014/main" id="{B7588F4E-BE50-0858-1113-F6664081496C}"/>
              </a:ext>
            </a:extLst>
          </p:cNvPr>
          <p:cNvSpPr txBox="1"/>
          <p:nvPr/>
        </p:nvSpPr>
        <p:spPr>
          <a:xfrm>
            <a:off x="3476961" y="4314877"/>
            <a:ext cx="7404724" cy="307777"/>
          </a:xfrm>
          <a:prstGeom prst="rect">
            <a:avLst/>
          </a:prstGeom>
          <a:noFill/>
        </p:spPr>
        <p:txBody>
          <a:bodyPr wrap="square">
            <a:spAutoFit/>
          </a:bodyPr>
          <a:lstStyle/>
          <a:p>
            <a:r>
              <a:rPr lang="en-US" sz="1400"/>
              <a:t>returns the matrix H (see notes), where X = WH.  It is the matrix of row basis vectors.</a:t>
            </a:r>
          </a:p>
        </p:txBody>
      </p:sp>
      <mc:AlternateContent xmlns:mc="http://schemas.openxmlformats.org/markup-compatibility/2006" xmlns:p14="http://schemas.microsoft.com/office/powerpoint/2010/main">
        <mc:Choice Requires="p14">
          <p:contentPart p14:bwMode="auto" r:id="rId6">
            <p14:nvContentPartPr>
              <p14:cNvPr id="13" name="Ink 12">
                <a:extLst>
                  <a:ext uri="{FF2B5EF4-FFF2-40B4-BE49-F238E27FC236}">
                    <a16:creationId xmlns:a16="http://schemas.microsoft.com/office/drawing/2014/main" id="{92406A50-5087-70DD-6885-67D441B89C50}"/>
                  </a:ext>
                </a:extLst>
              </p14:cNvPr>
              <p14:cNvContentPartPr/>
              <p14:nvPr/>
            </p14:nvContentPartPr>
            <p14:xfrm>
              <a:off x="2482601" y="4437498"/>
              <a:ext cx="742680" cy="50400"/>
            </p14:xfrm>
          </p:contentPart>
        </mc:Choice>
        <mc:Fallback xmlns="">
          <p:pic>
            <p:nvPicPr>
              <p:cNvPr id="13" name="Ink 12">
                <a:extLst>
                  <a:ext uri="{FF2B5EF4-FFF2-40B4-BE49-F238E27FC236}">
                    <a16:creationId xmlns:a16="http://schemas.microsoft.com/office/drawing/2014/main" id="{92406A50-5087-70DD-6885-67D441B89C50}"/>
                  </a:ext>
                </a:extLst>
              </p:cNvPr>
              <p:cNvPicPr/>
              <p:nvPr/>
            </p:nvPicPr>
            <p:blipFill>
              <a:blip r:embed="rId4"/>
              <a:stretch>
                <a:fillRect/>
              </a:stretch>
            </p:blipFill>
            <p:spPr>
              <a:xfrm>
                <a:off x="2473601" y="4428498"/>
                <a:ext cx="760320" cy="68040"/>
              </a:xfrm>
              <a:prstGeom prst="rect">
                <a:avLst/>
              </a:prstGeom>
            </p:spPr>
          </p:pic>
        </mc:Fallback>
      </mc:AlternateContent>
    </p:spTree>
    <p:extLst>
      <p:ext uri="{BB962C8B-B14F-4D97-AF65-F5344CB8AC3E}">
        <p14:creationId xmlns:p14="http://schemas.microsoft.com/office/powerpoint/2010/main" val="213336992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06527" y="139018"/>
            <a:ext cx="2336869" cy="461665"/>
          </a:xfrm>
          <a:prstGeom prst="rect">
            <a:avLst/>
          </a:prstGeom>
        </p:spPr>
        <p:txBody>
          <a:bodyPr wrap="square">
            <a:spAutoFit/>
          </a:bodyPr>
          <a:lstStyle/>
          <a:p>
            <a:r>
              <a:rPr lang="en-US" sz="2400" b="1" u="sng">
                <a:solidFill>
                  <a:srgbClr val="00B050"/>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332317" y="784987"/>
            <a:ext cx="5014124" cy="307777"/>
          </a:xfrm>
          <a:prstGeom prst="rect">
            <a:avLst/>
          </a:prstGeom>
          <a:noFill/>
        </p:spPr>
        <p:txBody>
          <a:bodyPr wrap="square" rtlCol="0">
            <a:spAutoFit/>
          </a:bodyPr>
          <a:lstStyle/>
          <a:p>
            <a:r>
              <a:rPr lang="en-US" sz="1400"/>
              <a:t>Can do a NMF analysis of data.  So doing the Iris dataset again.  </a:t>
            </a:r>
          </a:p>
        </p:txBody>
      </p:sp>
      <p:pic>
        <p:nvPicPr>
          <p:cNvPr id="14" name="Picture 13">
            <a:extLst>
              <a:ext uri="{FF2B5EF4-FFF2-40B4-BE49-F238E27FC236}">
                <a16:creationId xmlns:a16="http://schemas.microsoft.com/office/drawing/2014/main" id="{3D7B3F28-3602-7241-86A7-E42B94AEEFBD}"/>
              </a:ext>
            </a:extLst>
          </p:cNvPr>
          <p:cNvPicPr>
            <a:picLocks noChangeAspect="1"/>
          </p:cNvPicPr>
          <p:nvPr/>
        </p:nvPicPr>
        <p:blipFill>
          <a:blip r:embed="rId3"/>
          <a:stretch>
            <a:fillRect/>
          </a:stretch>
        </p:blipFill>
        <p:spPr>
          <a:xfrm>
            <a:off x="444285" y="1181086"/>
            <a:ext cx="5450873" cy="3373371"/>
          </a:xfrm>
          <a:prstGeom prst="rect">
            <a:avLst/>
          </a:prstGeom>
        </p:spPr>
      </p:pic>
      <p:pic>
        <p:nvPicPr>
          <p:cNvPr id="15" name="Picture 14">
            <a:extLst>
              <a:ext uri="{FF2B5EF4-FFF2-40B4-BE49-F238E27FC236}">
                <a16:creationId xmlns:a16="http://schemas.microsoft.com/office/drawing/2014/main" id="{0F57175A-927E-A03E-700C-A6CD92A3D6E4}"/>
              </a:ext>
            </a:extLst>
          </p:cNvPr>
          <p:cNvPicPr>
            <a:picLocks noChangeAspect="1"/>
          </p:cNvPicPr>
          <p:nvPr/>
        </p:nvPicPr>
        <p:blipFill>
          <a:blip r:embed="rId4"/>
          <a:stretch>
            <a:fillRect/>
          </a:stretch>
        </p:blipFill>
        <p:spPr>
          <a:xfrm>
            <a:off x="6866271" y="863002"/>
            <a:ext cx="2133099" cy="1818380"/>
          </a:xfrm>
          <a:prstGeom prst="rect">
            <a:avLst/>
          </a:prstGeom>
        </p:spPr>
      </p:pic>
      <p:pic>
        <p:nvPicPr>
          <p:cNvPr id="16" name="Picture 15">
            <a:extLst>
              <a:ext uri="{FF2B5EF4-FFF2-40B4-BE49-F238E27FC236}">
                <a16:creationId xmlns:a16="http://schemas.microsoft.com/office/drawing/2014/main" id="{BE55D395-0BE9-5AF0-C513-5C24417BE01E}"/>
              </a:ext>
            </a:extLst>
          </p:cNvPr>
          <p:cNvPicPr>
            <a:picLocks noChangeAspect="1"/>
          </p:cNvPicPr>
          <p:nvPr/>
        </p:nvPicPr>
        <p:blipFill>
          <a:blip r:embed="rId5"/>
          <a:stretch>
            <a:fillRect/>
          </a:stretch>
        </p:blipFill>
        <p:spPr>
          <a:xfrm>
            <a:off x="9331996" y="1734315"/>
            <a:ext cx="2690490" cy="407209"/>
          </a:xfrm>
          <a:prstGeom prst="rect">
            <a:avLst/>
          </a:prstGeom>
        </p:spPr>
      </p:pic>
      <mc:AlternateContent xmlns:mc="http://schemas.openxmlformats.org/markup-compatibility/2006" xmlns:p14="http://schemas.microsoft.com/office/powerpoint/2010/main">
        <mc:Choice Requires="p14">
          <p:contentPart p14:bwMode="auto" r:id="rId6">
            <p14:nvContentPartPr>
              <p14:cNvPr id="17" name="Ink 16">
                <a:extLst>
                  <a:ext uri="{FF2B5EF4-FFF2-40B4-BE49-F238E27FC236}">
                    <a16:creationId xmlns:a16="http://schemas.microsoft.com/office/drawing/2014/main" id="{626104E9-3EA2-69CD-1869-42541D388644}"/>
                  </a:ext>
                </a:extLst>
              </p14:cNvPr>
              <p14:cNvContentPartPr/>
              <p14:nvPr/>
            </p14:nvContentPartPr>
            <p14:xfrm>
              <a:off x="2435253" y="1772192"/>
              <a:ext cx="3629880" cy="477000"/>
            </p14:xfrm>
          </p:contentPart>
        </mc:Choice>
        <mc:Fallback xmlns="">
          <p:pic>
            <p:nvPicPr>
              <p:cNvPr id="17" name="Ink 16">
                <a:extLst>
                  <a:ext uri="{FF2B5EF4-FFF2-40B4-BE49-F238E27FC236}">
                    <a16:creationId xmlns:a16="http://schemas.microsoft.com/office/drawing/2014/main" id="{626104E9-3EA2-69CD-1869-42541D388644}"/>
                  </a:ext>
                </a:extLst>
              </p:cNvPr>
              <p:cNvPicPr/>
              <p:nvPr/>
            </p:nvPicPr>
            <p:blipFill>
              <a:blip r:embed="rId7"/>
              <a:stretch>
                <a:fillRect/>
              </a:stretch>
            </p:blipFill>
            <p:spPr>
              <a:xfrm>
                <a:off x="2429133" y="1766072"/>
                <a:ext cx="3642120" cy="4892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8" name="Ink 17">
                <a:extLst>
                  <a:ext uri="{FF2B5EF4-FFF2-40B4-BE49-F238E27FC236}">
                    <a16:creationId xmlns:a16="http://schemas.microsoft.com/office/drawing/2014/main" id="{AA641668-D3A7-6DB3-62BC-3F89E32E2C9D}"/>
                  </a:ext>
                </a:extLst>
              </p14:cNvPr>
              <p14:cNvContentPartPr/>
              <p14:nvPr/>
            </p14:nvContentPartPr>
            <p14:xfrm>
              <a:off x="5963700" y="2947596"/>
              <a:ext cx="264600" cy="1344960"/>
            </p14:xfrm>
          </p:contentPart>
        </mc:Choice>
        <mc:Fallback xmlns="">
          <p:pic>
            <p:nvPicPr>
              <p:cNvPr id="18" name="Ink 17">
                <a:extLst>
                  <a:ext uri="{FF2B5EF4-FFF2-40B4-BE49-F238E27FC236}">
                    <a16:creationId xmlns:a16="http://schemas.microsoft.com/office/drawing/2014/main" id="{AA641668-D3A7-6DB3-62BC-3F89E32E2C9D}"/>
                  </a:ext>
                </a:extLst>
              </p:cNvPr>
              <p:cNvPicPr/>
              <p:nvPr/>
            </p:nvPicPr>
            <p:blipFill>
              <a:blip r:embed="rId9"/>
              <a:stretch>
                <a:fillRect/>
              </a:stretch>
            </p:blipFill>
            <p:spPr>
              <a:xfrm>
                <a:off x="5957580" y="2941476"/>
                <a:ext cx="276840" cy="1357200"/>
              </a:xfrm>
              <a:prstGeom prst="rect">
                <a:avLst/>
              </a:prstGeom>
            </p:spPr>
          </p:pic>
        </mc:Fallback>
      </mc:AlternateContent>
      <p:sp>
        <p:nvSpPr>
          <p:cNvPr id="19" name="TextBox 18">
            <a:extLst>
              <a:ext uri="{FF2B5EF4-FFF2-40B4-BE49-F238E27FC236}">
                <a16:creationId xmlns:a16="http://schemas.microsoft.com/office/drawing/2014/main" id="{39641F9C-3015-AC4A-4D8C-88D61F9F7A12}"/>
              </a:ext>
            </a:extLst>
          </p:cNvPr>
          <p:cNvSpPr txBox="1"/>
          <p:nvPr/>
        </p:nvSpPr>
        <p:spPr>
          <a:xfrm>
            <a:off x="6388645" y="3010110"/>
            <a:ext cx="3048236" cy="1384995"/>
          </a:xfrm>
          <a:prstGeom prst="rect">
            <a:avLst/>
          </a:prstGeom>
          <a:noFill/>
        </p:spPr>
        <p:txBody>
          <a:bodyPr wrap="square" rtlCol="0">
            <a:spAutoFit/>
          </a:bodyPr>
          <a:lstStyle/>
          <a:p>
            <a:r>
              <a:rPr lang="en-US" sz="1400"/>
              <a:t>since v1 and v2 form a plane, I can call v1 the x-axis, and then find the components of v2 along the x and y axes.  So then H within this plane subspace is to right (H_2d), and X within this subspace is below (X_nmf):</a:t>
            </a:r>
          </a:p>
        </p:txBody>
      </p:sp>
      <p:pic>
        <p:nvPicPr>
          <p:cNvPr id="20" name="Picture 19">
            <a:extLst>
              <a:ext uri="{FF2B5EF4-FFF2-40B4-BE49-F238E27FC236}">
                <a16:creationId xmlns:a16="http://schemas.microsoft.com/office/drawing/2014/main" id="{01E69222-49DE-9149-2853-33E8D25EDFD5}"/>
              </a:ext>
            </a:extLst>
          </p:cNvPr>
          <p:cNvPicPr>
            <a:picLocks noChangeAspect="1"/>
          </p:cNvPicPr>
          <p:nvPr/>
        </p:nvPicPr>
        <p:blipFill>
          <a:blip r:embed="rId10"/>
          <a:stretch>
            <a:fillRect/>
          </a:stretch>
        </p:blipFill>
        <p:spPr>
          <a:xfrm>
            <a:off x="9545771" y="4893525"/>
            <a:ext cx="2476715" cy="708721"/>
          </a:xfrm>
          <a:prstGeom prst="rect">
            <a:avLst/>
          </a:prstGeom>
        </p:spPr>
      </p:pic>
      <p:pic>
        <p:nvPicPr>
          <p:cNvPr id="21" name="Picture 20">
            <a:extLst>
              <a:ext uri="{FF2B5EF4-FFF2-40B4-BE49-F238E27FC236}">
                <a16:creationId xmlns:a16="http://schemas.microsoft.com/office/drawing/2014/main" id="{738C84A4-8ACB-8212-7213-2CC2E47A7291}"/>
              </a:ext>
            </a:extLst>
          </p:cNvPr>
          <p:cNvPicPr>
            <a:picLocks noChangeAspect="1"/>
          </p:cNvPicPr>
          <p:nvPr/>
        </p:nvPicPr>
        <p:blipFill>
          <a:blip r:embed="rId11"/>
          <a:stretch>
            <a:fillRect/>
          </a:stretch>
        </p:blipFill>
        <p:spPr>
          <a:xfrm>
            <a:off x="5056393" y="827380"/>
            <a:ext cx="1896421" cy="1889624"/>
          </a:xfrm>
          <a:prstGeom prst="rect">
            <a:avLst/>
          </a:prstGeom>
        </p:spPr>
      </p:pic>
      <p:sp>
        <p:nvSpPr>
          <p:cNvPr id="22" name="TextBox 21">
            <a:extLst>
              <a:ext uri="{FF2B5EF4-FFF2-40B4-BE49-F238E27FC236}">
                <a16:creationId xmlns:a16="http://schemas.microsoft.com/office/drawing/2014/main" id="{3B3E0D08-DE96-8D23-D504-844C3A59B879}"/>
              </a:ext>
            </a:extLst>
          </p:cNvPr>
          <p:cNvSpPr txBox="1"/>
          <p:nvPr/>
        </p:nvSpPr>
        <p:spPr>
          <a:xfrm>
            <a:off x="6863056" y="1772192"/>
            <a:ext cx="300082" cy="369332"/>
          </a:xfrm>
          <a:prstGeom prst="rect">
            <a:avLst/>
          </a:prstGeom>
          <a:noFill/>
        </p:spPr>
        <p:txBody>
          <a:bodyPr wrap="none" rtlCol="0">
            <a:spAutoFit/>
          </a:bodyPr>
          <a:lstStyle/>
          <a:p>
            <a:r>
              <a:rPr lang="en-US"/>
              <a:t>=</a:t>
            </a:r>
          </a:p>
        </p:txBody>
      </p:sp>
      <p:sp>
        <p:nvSpPr>
          <p:cNvPr id="23" name="TextBox 22">
            <a:extLst>
              <a:ext uri="{FF2B5EF4-FFF2-40B4-BE49-F238E27FC236}">
                <a16:creationId xmlns:a16="http://schemas.microsoft.com/office/drawing/2014/main" id="{0493EA34-EC5D-A4E1-B684-1184B4C6AE6B}"/>
              </a:ext>
            </a:extLst>
          </p:cNvPr>
          <p:cNvSpPr txBox="1"/>
          <p:nvPr/>
        </p:nvSpPr>
        <p:spPr>
          <a:xfrm>
            <a:off x="8973016" y="1772192"/>
            <a:ext cx="300082" cy="369332"/>
          </a:xfrm>
          <a:prstGeom prst="rect">
            <a:avLst/>
          </a:prstGeom>
          <a:noFill/>
        </p:spPr>
        <p:txBody>
          <a:bodyPr wrap="none" rtlCol="0">
            <a:spAutoFit/>
          </a:bodyPr>
          <a:lstStyle/>
          <a:p>
            <a:r>
              <a:rPr lang="en-US">
                <a:latin typeface="Calibri" panose="020F0502020204030204" pitchFamily="34" charset="0"/>
                <a:ea typeface="Calibri" panose="020F0502020204030204" pitchFamily="34" charset="0"/>
                <a:cs typeface="Calibri" panose="020F0502020204030204" pitchFamily="34" charset="0"/>
              </a:rPr>
              <a:t>×</a:t>
            </a:r>
            <a:endParaRPr lang="en-US"/>
          </a:p>
        </p:txBody>
      </p:sp>
      <p:pic>
        <p:nvPicPr>
          <p:cNvPr id="25" name="Picture 24">
            <a:extLst>
              <a:ext uri="{FF2B5EF4-FFF2-40B4-BE49-F238E27FC236}">
                <a16:creationId xmlns:a16="http://schemas.microsoft.com/office/drawing/2014/main" id="{A1F5C86A-59B6-93AD-17FF-5EDC199A4B41}"/>
              </a:ext>
            </a:extLst>
          </p:cNvPr>
          <p:cNvPicPr>
            <a:picLocks noChangeAspect="1"/>
          </p:cNvPicPr>
          <p:nvPr/>
        </p:nvPicPr>
        <p:blipFill>
          <a:blip r:embed="rId4"/>
          <a:stretch>
            <a:fillRect/>
          </a:stretch>
        </p:blipFill>
        <p:spPr>
          <a:xfrm>
            <a:off x="7330136" y="4508390"/>
            <a:ext cx="2133099" cy="1818380"/>
          </a:xfrm>
          <a:prstGeom prst="rect">
            <a:avLst/>
          </a:prstGeom>
        </p:spPr>
      </p:pic>
      <p:sp>
        <p:nvSpPr>
          <p:cNvPr id="27" name="TextBox 26">
            <a:extLst>
              <a:ext uri="{FF2B5EF4-FFF2-40B4-BE49-F238E27FC236}">
                <a16:creationId xmlns:a16="http://schemas.microsoft.com/office/drawing/2014/main" id="{0AC34DF7-A763-2BA0-3C90-B254785EDD66}"/>
              </a:ext>
            </a:extLst>
          </p:cNvPr>
          <p:cNvSpPr txBox="1"/>
          <p:nvPr/>
        </p:nvSpPr>
        <p:spPr>
          <a:xfrm>
            <a:off x="7326921" y="5417580"/>
            <a:ext cx="300082" cy="369332"/>
          </a:xfrm>
          <a:prstGeom prst="rect">
            <a:avLst/>
          </a:prstGeom>
          <a:noFill/>
        </p:spPr>
        <p:txBody>
          <a:bodyPr wrap="none" rtlCol="0">
            <a:spAutoFit/>
          </a:bodyPr>
          <a:lstStyle/>
          <a:p>
            <a:r>
              <a:rPr lang="en-US"/>
              <a:t>=</a:t>
            </a:r>
          </a:p>
        </p:txBody>
      </p:sp>
      <p:sp>
        <p:nvSpPr>
          <p:cNvPr id="28" name="TextBox 27">
            <a:extLst>
              <a:ext uri="{FF2B5EF4-FFF2-40B4-BE49-F238E27FC236}">
                <a16:creationId xmlns:a16="http://schemas.microsoft.com/office/drawing/2014/main" id="{15B69EF1-BBBD-C5B4-1977-E1B494810012}"/>
              </a:ext>
            </a:extLst>
          </p:cNvPr>
          <p:cNvSpPr txBox="1"/>
          <p:nvPr/>
        </p:nvSpPr>
        <p:spPr>
          <a:xfrm>
            <a:off x="9436881" y="5417580"/>
            <a:ext cx="300082" cy="369332"/>
          </a:xfrm>
          <a:prstGeom prst="rect">
            <a:avLst/>
          </a:prstGeom>
          <a:noFill/>
        </p:spPr>
        <p:txBody>
          <a:bodyPr wrap="none" rtlCol="0">
            <a:spAutoFit/>
          </a:bodyPr>
          <a:lstStyle/>
          <a:p>
            <a:r>
              <a:rPr lang="en-US">
                <a:latin typeface="Calibri" panose="020F0502020204030204" pitchFamily="34" charset="0"/>
                <a:ea typeface="Calibri" panose="020F0502020204030204" pitchFamily="34" charset="0"/>
                <a:cs typeface="Calibri" panose="020F0502020204030204" pitchFamily="34" charset="0"/>
              </a:rPr>
              <a:t>×</a:t>
            </a:r>
            <a:endParaRPr lang="en-US"/>
          </a:p>
        </p:txBody>
      </p:sp>
      <p:pic>
        <p:nvPicPr>
          <p:cNvPr id="29" name="Picture 28">
            <a:extLst>
              <a:ext uri="{FF2B5EF4-FFF2-40B4-BE49-F238E27FC236}">
                <a16:creationId xmlns:a16="http://schemas.microsoft.com/office/drawing/2014/main" id="{DB80AAE9-6FFC-7397-B2D0-DFCA9B2DB4DC}"/>
              </a:ext>
            </a:extLst>
          </p:cNvPr>
          <p:cNvPicPr>
            <a:picLocks noChangeAspect="1"/>
          </p:cNvPicPr>
          <p:nvPr/>
        </p:nvPicPr>
        <p:blipFill>
          <a:blip r:embed="rId10"/>
          <a:stretch>
            <a:fillRect/>
          </a:stretch>
        </p:blipFill>
        <p:spPr>
          <a:xfrm>
            <a:off x="9463235" y="3345074"/>
            <a:ext cx="2476715" cy="708721"/>
          </a:xfrm>
          <a:prstGeom prst="rect">
            <a:avLst/>
          </a:prstGeom>
        </p:spPr>
      </p:pic>
      <p:pic>
        <p:nvPicPr>
          <p:cNvPr id="30" name="Picture 29">
            <a:extLst>
              <a:ext uri="{FF2B5EF4-FFF2-40B4-BE49-F238E27FC236}">
                <a16:creationId xmlns:a16="http://schemas.microsoft.com/office/drawing/2014/main" id="{C98D031D-7234-DE12-08EE-15AF0615F680}"/>
              </a:ext>
            </a:extLst>
          </p:cNvPr>
          <p:cNvPicPr>
            <a:picLocks noChangeAspect="1"/>
          </p:cNvPicPr>
          <p:nvPr/>
        </p:nvPicPr>
        <p:blipFill>
          <a:blip r:embed="rId12"/>
          <a:stretch>
            <a:fillRect/>
          </a:stretch>
        </p:blipFill>
        <p:spPr>
          <a:xfrm>
            <a:off x="5107073" y="4585662"/>
            <a:ext cx="2029581" cy="1763406"/>
          </a:xfrm>
          <a:prstGeom prst="rect">
            <a:avLst/>
          </a:prstGeom>
        </p:spPr>
      </p:pic>
      <mc:AlternateContent xmlns:mc="http://schemas.openxmlformats.org/markup-compatibility/2006" xmlns:p14="http://schemas.microsoft.com/office/powerpoint/2010/main">
        <mc:Choice Requires="p14">
          <p:contentPart p14:bwMode="auto" r:id="rId13">
            <p14:nvContentPartPr>
              <p14:cNvPr id="31" name="Ink 30">
                <a:extLst>
                  <a:ext uri="{FF2B5EF4-FFF2-40B4-BE49-F238E27FC236}">
                    <a16:creationId xmlns:a16="http://schemas.microsoft.com/office/drawing/2014/main" id="{14ED59BA-2CBF-E95D-A8A2-84BE141A8EAE}"/>
                  </a:ext>
                </a:extLst>
              </p14:cNvPr>
              <p14:cNvContentPartPr/>
              <p14:nvPr/>
            </p14:nvContentPartPr>
            <p14:xfrm>
              <a:off x="3713613" y="3601352"/>
              <a:ext cx="1176120" cy="1044000"/>
            </p14:xfrm>
          </p:contentPart>
        </mc:Choice>
        <mc:Fallback xmlns="">
          <p:pic>
            <p:nvPicPr>
              <p:cNvPr id="31" name="Ink 30">
                <a:extLst>
                  <a:ext uri="{FF2B5EF4-FFF2-40B4-BE49-F238E27FC236}">
                    <a16:creationId xmlns:a16="http://schemas.microsoft.com/office/drawing/2014/main" id="{14ED59BA-2CBF-E95D-A8A2-84BE141A8EAE}"/>
                  </a:ext>
                </a:extLst>
              </p:cNvPr>
              <p:cNvPicPr/>
              <p:nvPr/>
            </p:nvPicPr>
            <p:blipFill>
              <a:blip r:embed="rId14"/>
              <a:stretch>
                <a:fillRect/>
              </a:stretch>
            </p:blipFill>
            <p:spPr>
              <a:xfrm>
                <a:off x="3707493" y="3595232"/>
                <a:ext cx="1188360" cy="1056240"/>
              </a:xfrm>
              <a:prstGeom prst="rect">
                <a:avLst/>
              </a:prstGeom>
            </p:spPr>
          </p:pic>
        </mc:Fallback>
      </mc:AlternateContent>
      <p:pic>
        <p:nvPicPr>
          <p:cNvPr id="32" name="Picture 31">
            <a:extLst>
              <a:ext uri="{FF2B5EF4-FFF2-40B4-BE49-F238E27FC236}">
                <a16:creationId xmlns:a16="http://schemas.microsoft.com/office/drawing/2014/main" id="{AC31767A-708D-E46D-00E7-DC5B097B474B}"/>
              </a:ext>
            </a:extLst>
          </p:cNvPr>
          <p:cNvPicPr>
            <a:picLocks noChangeAspect="1"/>
          </p:cNvPicPr>
          <p:nvPr/>
        </p:nvPicPr>
        <p:blipFill>
          <a:blip r:embed="rId15"/>
          <a:stretch>
            <a:fillRect/>
          </a:stretch>
        </p:blipFill>
        <p:spPr>
          <a:xfrm>
            <a:off x="1801731" y="4822747"/>
            <a:ext cx="2622119" cy="1928329"/>
          </a:xfrm>
          <a:prstGeom prst="rect">
            <a:avLst/>
          </a:prstGeom>
        </p:spPr>
      </p:pic>
      <mc:AlternateContent xmlns:mc="http://schemas.openxmlformats.org/markup-compatibility/2006" xmlns:p14="http://schemas.microsoft.com/office/powerpoint/2010/main">
        <mc:Choice Requires="p14">
          <p:contentPart p14:bwMode="auto" r:id="rId16">
            <p14:nvContentPartPr>
              <p14:cNvPr id="33" name="Ink 32">
                <a:extLst>
                  <a:ext uri="{FF2B5EF4-FFF2-40B4-BE49-F238E27FC236}">
                    <a16:creationId xmlns:a16="http://schemas.microsoft.com/office/drawing/2014/main" id="{7D661E0D-8DAC-C933-6CEA-A62D47580934}"/>
                  </a:ext>
                </a:extLst>
              </p14:cNvPr>
              <p14:cNvContentPartPr/>
              <p14:nvPr/>
            </p14:nvContentPartPr>
            <p14:xfrm>
              <a:off x="1078541" y="4585662"/>
              <a:ext cx="614520" cy="999720"/>
            </p14:xfrm>
          </p:contentPart>
        </mc:Choice>
        <mc:Fallback xmlns="">
          <p:pic>
            <p:nvPicPr>
              <p:cNvPr id="33" name="Ink 32">
                <a:extLst>
                  <a:ext uri="{FF2B5EF4-FFF2-40B4-BE49-F238E27FC236}">
                    <a16:creationId xmlns:a16="http://schemas.microsoft.com/office/drawing/2014/main" id="{7D661E0D-8DAC-C933-6CEA-A62D47580934}"/>
                  </a:ext>
                </a:extLst>
              </p:cNvPr>
              <p:cNvPicPr/>
              <p:nvPr/>
            </p:nvPicPr>
            <p:blipFill>
              <a:blip r:embed="rId17"/>
              <a:stretch>
                <a:fillRect/>
              </a:stretch>
            </p:blipFill>
            <p:spPr>
              <a:xfrm>
                <a:off x="1072421" y="4579542"/>
                <a:ext cx="626760" cy="1011960"/>
              </a:xfrm>
              <a:prstGeom prst="rect">
                <a:avLst/>
              </a:prstGeom>
            </p:spPr>
          </p:pic>
        </mc:Fallback>
      </mc:AlternateContent>
      <p:sp>
        <p:nvSpPr>
          <p:cNvPr id="34" name="TextBox 33">
            <a:extLst>
              <a:ext uri="{FF2B5EF4-FFF2-40B4-BE49-F238E27FC236}">
                <a16:creationId xmlns:a16="http://schemas.microsoft.com/office/drawing/2014/main" id="{B5B53464-9C5C-0B1B-1D5D-9CB79196B36D}"/>
              </a:ext>
            </a:extLst>
          </p:cNvPr>
          <p:cNvSpPr txBox="1"/>
          <p:nvPr/>
        </p:nvSpPr>
        <p:spPr>
          <a:xfrm>
            <a:off x="237932" y="5496400"/>
            <a:ext cx="1562192" cy="1169551"/>
          </a:xfrm>
          <a:prstGeom prst="rect">
            <a:avLst/>
          </a:prstGeom>
          <a:noFill/>
        </p:spPr>
        <p:txBody>
          <a:bodyPr wrap="square" rtlCol="0">
            <a:spAutoFit/>
          </a:bodyPr>
          <a:lstStyle/>
          <a:p>
            <a:r>
              <a:rPr lang="en-US" sz="1400"/>
              <a:t>and scatter plotting X_nmf gives us this, which is pretty good!</a:t>
            </a:r>
          </a:p>
        </p:txBody>
      </p:sp>
    </p:spTree>
    <p:extLst>
      <p:ext uri="{BB962C8B-B14F-4D97-AF65-F5344CB8AC3E}">
        <p14:creationId xmlns:p14="http://schemas.microsoft.com/office/powerpoint/2010/main" val="235002422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06527" y="139018"/>
            <a:ext cx="2336869" cy="461665"/>
          </a:xfrm>
          <a:prstGeom prst="rect">
            <a:avLst/>
          </a:prstGeom>
        </p:spPr>
        <p:txBody>
          <a:bodyPr wrap="square">
            <a:spAutoFit/>
          </a:bodyPr>
          <a:lstStyle/>
          <a:p>
            <a:r>
              <a:rPr lang="en-US" sz="2400" b="1" u="sng">
                <a:solidFill>
                  <a:srgbClr val="00B050"/>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348267" y="785112"/>
            <a:ext cx="11398973" cy="523220"/>
          </a:xfrm>
          <a:prstGeom prst="rect">
            <a:avLst/>
          </a:prstGeom>
          <a:noFill/>
        </p:spPr>
        <p:txBody>
          <a:bodyPr wrap="square" rtlCol="0">
            <a:spAutoFit/>
          </a:bodyPr>
          <a:lstStyle/>
          <a:p>
            <a:r>
              <a:rPr lang="en-US" sz="1400"/>
              <a:t>Now comparing PCA and NMF on mnist digits dataset.  We’ll see that the basis vectors (W) in NMF look like recognizable pieces/patterns of the digits, while PCA basis vectors don’t </a:t>
            </a:r>
            <a:r>
              <a:rPr lang="en-US" sz="1400" i="1"/>
              <a:t>as</a:t>
            </a:r>
            <a:r>
              <a:rPr lang="en-US" sz="1400"/>
              <a:t> much.  Going to keep n = 7 principal components in each case.  </a:t>
            </a:r>
            <a:r>
              <a:rPr lang="en-US" sz="1400">
                <a:solidFill>
                  <a:srgbClr val="FF0000"/>
                </a:solidFill>
              </a:rPr>
              <a:t>The pca guys I show below were actually best looking ones.  </a:t>
            </a:r>
          </a:p>
        </p:txBody>
      </p:sp>
      <p:pic>
        <p:nvPicPr>
          <p:cNvPr id="2" name="Picture 1">
            <a:extLst>
              <a:ext uri="{FF2B5EF4-FFF2-40B4-BE49-F238E27FC236}">
                <a16:creationId xmlns:a16="http://schemas.microsoft.com/office/drawing/2014/main" id="{59B4506B-C0A7-5572-6476-CD1FAAA16F63}"/>
              </a:ext>
            </a:extLst>
          </p:cNvPr>
          <p:cNvPicPr>
            <a:picLocks noChangeAspect="1"/>
          </p:cNvPicPr>
          <p:nvPr/>
        </p:nvPicPr>
        <p:blipFill>
          <a:blip r:embed="rId3"/>
          <a:stretch>
            <a:fillRect/>
          </a:stretch>
        </p:blipFill>
        <p:spPr>
          <a:xfrm>
            <a:off x="397633" y="1784876"/>
            <a:ext cx="4976291" cy="3680779"/>
          </a:xfrm>
          <a:prstGeom prst="rect">
            <a:avLst/>
          </a:prstGeom>
        </p:spPr>
      </p:pic>
      <p:pic>
        <p:nvPicPr>
          <p:cNvPr id="5" name="Picture 4">
            <a:extLst>
              <a:ext uri="{FF2B5EF4-FFF2-40B4-BE49-F238E27FC236}">
                <a16:creationId xmlns:a16="http://schemas.microsoft.com/office/drawing/2014/main" id="{C75939FF-7EDA-1D82-FDA9-F4178D7AC942}"/>
              </a:ext>
            </a:extLst>
          </p:cNvPr>
          <p:cNvPicPr>
            <a:picLocks noChangeAspect="1"/>
          </p:cNvPicPr>
          <p:nvPr/>
        </p:nvPicPr>
        <p:blipFill>
          <a:blip r:embed="rId4"/>
          <a:stretch>
            <a:fillRect/>
          </a:stretch>
        </p:blipFill>
        <p:spPr>
          <a:xfrm>
            <a:off x="5841126" y="1668239"/>
            <a:ext cx="1623201" cy="251482"/>
          </a:xfrm>
          <a:prstGeom prst="rect">
            <a:avLst/>
          </a:prstGeom>
        </p:spPr>
      </p:pic>
      <p:pic>
        <p:nvPicPr>
          <p:cNvPr id="6" name="Picture 5">
            <a:extLst>
              <a:ext uri="{FF2B5EF4-FFF2-40B4-BE49-F238E27FC236}">
                <a16:creationId xmlns:a16="http://schemas.microsoft.com/office/drawing/2014/main" id="{84DE9BEB-F433-5AE0-B371-B5043A821EA0}"/>
              </a:ext>
            </a:extLst>
          </p:cNvPr>
          <p:cNvPicPr>
            <a:picLocks noChangeAspect="1"/>
          </p:cNvPicPr>
          <p:nvPr/>
        </p:nvPicPr>
        <p:blipFill>
          <a:blip r:embed="rId5"/>
          <a:stretch>
            <a:fillRect/>
          </a:stretch>
        </p:blipFill>
        <p:spPr>
          <a:xfrm>
            <a:off x="5767580" y="2015981"/>
            <a:ext cx="1770294" cy="1698037"/>
          </a:xfrm>
          <a:prstGeom prst="rect">
            <a:avLst/>
          </a:prstGeom>
        </p:spPr>
      </p:pic>
      <p:pic>
        <p:nvPicPr>
          <p:cNvPr id="7" name="Picture 6">
            <a:extLst>
              <a:ext uri="{FF2B5EF4-FFF2-40B4-BE49-F238E27FC236}">
                <a16:creationId xmlns:a16="http://schemas.microsoft.com/office/drawing/2014/main" id="{E96912B9-B6BF-ADE1-93B0-11CA4CAFD700}"/>
              </a:ext>
            </a:extLst>
          </p:cNvPr>
          <p:cNvPicPr>
            <a:picLocks noChangeAspect="1"/>
          </p:cNvPicPr>
          <p:nvPr/>
        </p:nvPicPr>
        <p:blipFill>
          <a:blip r:embed="rId6"/>
          <a:stretch>
            <a:fillRect/>
          </a:stretch>
        </p:blipFill>
        <p:spPr>
          <a:xfrm>
            <a:off x="8743956" y="1648333"/>
            <a:ext cx="1646063" cy="266723"/>
          </a:xfrm>
          <a:prstGeom prst="rect">
            <a:avLst/>
          </a:prstGeom>
        </p:spPr>
      </p:pic>
      <p:pic>
        <p:nvPicPr>
          <p:cNvPr id="8" name="Picture 7">
            <a:extLst>
              <a:ext uri="{FF2B5EF4-FFF2-40B4-BE49-F238E27FC236}">
                <a16:creationId xmlns:a16="http://schemas.microsoft.com/office/drawing/2014/main" id="{DEA9998A-9464-B4BD-7BC9-0B1395C02400}"/>
              </a:ext>
            </a:extLst>
          </p:cNvPr>
          <p:cNvPicPr>
            <a:picLocks noChangeAspect="1"/>
          </p:cNvPicPr>
          <p:nvPr/>
        </p:nvPicPr>
        <p:blipFill>
          <a:blip r:embed="rId7"/>
          <a:stretch>
            <a:fillRect/>
          </a:stretch>
        </p:blipFill>
        <p:spPr>
          <a:xfrm>
            <a:off x="8743955" y="1967140"/>
            <a:ext cx="1770295" cy="1746878"/>
          </a:xfrm>
          <a:prstGeom prst="rect">
            <a:avLst/>
          </a:prstGeom>
        </p:spPr>
      </p:pic>
      <p:pic>
        <p:nvPicPr>
          <p:cNvPr id="9" name="Picture 8">
            <a:extLst>
              <a:ext uri="{FF2B5EF4-FFF2-40B4-BE49-F238E27FC236}">
                <a16:creationId xmlns:a16="http://schemas.microsoft.com/office/drawing/2014/main" id="{F35136B1-2C50-C9F3-74D8-2340E0730FD9}"/>
              </a:ext>
            </a:extLst>
          </p:cNvPr>
          <p:cNvPicPr>
            <a:picLocks noChangeAspect="1"/>
          </p:cNvPicPr>
          <p:nvPr/>
        </p:nvPicPr>
        <p:blipFill>
          <a:blip r:embed="rId8"/>
          <a:stretch>
            <a:fillRect/>
          </a:stretch>
        </p:blipFill>
        <p:spPr>
          <a:xfrm>
            <a:off x="5884191" y="4090388"/>
            <a:ext cx="1653683" cy="205758"/>
          </a:xfrm>
          <a:prstGeom prst="rect">
            <a:avLst/>
          </a:prstGeom>
        </p:spPr>
      </p:pic>
      <p:pic>
        <p:nvPicPr>
          <p:cNvPr id="10" name="Picture 9">
            <a:extLst>
              <a:ext uri="{FF2B5EF4-FFF2-40B4-BE49-F238E27FC236}">
                <a16:creationId xmlns:a16="http://schemas.microsoft.com/office/drawing/2014/main" id="{A80C177D-CF7C-C97F-32B0-07CCD2CC03E3}"/>
              </a:ext>
            </a:extLst>
          </p:cNvPr>
          <p:cNvPicPr>
            <a:picLocks noChangeAspect="1"/>
          </p:cNvPicPr>
          <p:nvPr/>
        </p:nvPicPr>
        <p:blipFill>
          <a:blip r:embed="rId9"/>
          <a:stretch>
            <a:fillRect/>
          </a:stretch>
        </p:blipFill>
        <p:spPr>
          <a:xfrm>
            <a:off x="5897117" y="4503991"/>
            <a:ext cx="1696741" cy="1674473"/>
          </a:xfrm>
          <a:prstGeom prst="rect">
            <a:avLst/>
          </a:prstGeom>
        </p:spPr>
      </p:pic>
      <p:pic>
        <p:nvPicPr>
          <p:cNvPr id="11" name="Picture 10">
            <a:extLst>
              <a:ext uri="{FF2B5EF4-FFF2-40B4-BE49-F238E27FC236}">
                <a16:creationId xmlns:a16="http://schemas.microsoft.com/office/drawing/2014/main" id="{D78C120B-BB34-4CE3-6953-0B468087C05D}"/>
              </a:ext>
            </a:extLst>
          </p:cNvPr>
          <p:cNvPicPr>
            <a:picLocks noChangeAspect="1"/>
          </p:cNvPicPr>
          <p:nvPr/>
        </p:nvPicPr>
        <p:blipFill>
          <a:blip r:embed="rId10"/>
          <a:stretch>
            <a:fillRect/>
          </a:stretch>
        </p:blipFill>
        <p:spPr>
          <a:xfrm>
            <a:off x="8821312" y="4090388"/>
            <a:ext cx="1615580" cy="205758"/>
          </a:xfrm>
          <a:prstGeom prst="rect">
            <a:avLst/>
          </a:prstGeom>
        </p:spPr>
      </p:pic>
      <p:pic>
        <p:nvPicPr>
          <p:cNvPr id="12" name="Picture 11">
            <a:extLst>
              <a:ext uri="{FF2B5EF4-FFF2-40B4-BE49-F238E27FC236}">
                <a16:creationId xmlns:a16="http://schemas.microsoft.com/office/drawing/2014/main" id="{C75F9859-D0AF-2F8D-F745-8E38A987AA92}"/>
              </a:ext>
            </a:extLst>
          </p:cNvPr>
          <p:cNvPicPr>
            <a:picLocks noChangeAspect="1"/>
          </p:cNvPicPr>
          <p:nvPr/>
        </p:nvPicPr>
        <p:blipFill>
          <a:blip r:embed="rId11"/>
          <a:stretch>
            <a:fillRect/>
          </a:stretch>
        </p:blipFill>
        <p:spPr>
          <a:xfrm>
            <a:off x="8899025" y="4503991"/>
            <a:ext cx="1696742" cy="1678928"/>
          </a:xfrm>
          <a:prstGeom prst="rect">
            <a:avLst/>
          </a:prstGeom>
        </p:spPr>
      </p:pic>
    </p:spTree>
    <p:extLst>
      <p:ext uri="{BB962C8B-B14F-4D97-AF65-F5344CB8AC3E}">
        <p14:creationId xmlns:p14="http://schemas.microsoft.com/office/powerpoint/2010/main" val="17683104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06527" y="139018"/>
            <a:ext cx="1991635" cy="461665"/>
          </a:xfrm>
          <a:prstGeom prst="rect">
            <a:avLst/>
          </a:prstGeom>
        </p:spPr>
        <p:txBody>
          <a:bodyPr wrap="square">
            <a:spAutoFit/>
          </a:bodyPr>
          <a:lstStyle/>
          <a:p>
            <a:r>
              <a:rPr lang="en-US" sz="2400" b="1" u="sng">
                <a:solidFill>
                  <a:srgbClr val="FF0000"/>
                </a:solidFill>
              </a:rPr>
              <a:t>sklearn: tSNE</a:t>
            </a:r>
          </a:p>
        </p:txBody>
      </p:sp>
      <p:sp>
        <p:nvSpPr>
          <p:cNvPr id="4" name="TextBox 3">
            <a:extLst>
              <a:ext uri="{FF2B5EF4-FFF2-40B4-BE49-F238E27FC236}">
                <a16:creationId xmlns:a16="http://schemas.microsoft.com/office/drawing/2014/main" id="{1F62766F-5DD0-4A16-B412-AB8E10FE3C0F}"/>
              </a:ext>
            </a:extLst>
          </p:cNvPr>
          <p:cNvSpPr txBox="1"/>
          <p:nvPr/>
        </p:nvSpPr>
        <p:spPr>
          <a:xfrm>
            <a:off x="434954" y="952945"/>
            <a:ext cx="3478285" cy="338554"/>
          </a:xfrm>
          <a:prstGeom prst="rect">
            <a:avLst/>
          </a:prstGeom>
          <a:noFill/>
        </p:spPr>
        <p:txBody>
          <a:bodyPr wrap="square" rtlCol="0">
            <a:spAutoFit/>
          </a:bodyPr>
          <a:lstStyle/>
          <a:p>
            <a:r>
              <a:rPr lang="en-US" sz="1600"/>
              <a:t>Can do a tSNE analysis of data.  </a:t>
            </a:r>
          </a:p>
        </p:txBody>
      </p:sp>
      <p:sp>
        <p:nvSpPr>
          <p:cNvPr id="5" name="Rectangle 4">
            <a:extLst>
              <a:ext uri="{FF2B5EF4-FFF2-40B4-BE49-F238E27FC236}">
                <a16:creationId xmlns:a16="http://schemas.microsoft.com/office/drawing/2014/main" id="{B05B1F6E-06DC-CE3C-A573-1FC60FF063DD}"/>
              </a:ext>
            </a:extLst>
          </p:cNvPr>
          <p:cNvSpPr/>
          <p:nvPr/>
        </p:nvSpPr>
        <p:spPr>
          <a:xfrm>
            <a:off x="480749" y="3083325"/>
            <a:ext cx="1963871" cy="338554"/>
          </a:xfrm>
          <a:prstGeom prst="rect">
            <a:avLst/>
          </a:prstGeom>
        </p:spPr>
        <p:txBody>
          <a:bodyPr wrap="square">
            <a:spAutoFit/>
          </a:bodyPr>
          <a:lstStyle/>
          <a:p>
            <a:r>
              <a:rPr lang="en-US" sz="1600"/>
              <a:t>tsne.fit_transform(X)</a:t>
            </a:r>
          </a:p>
        </p:txBody>
      </p:sp>
      <p:sp>
        <p:nvSpPr>
          <p:cNvPr id="6" name="TextBox 5">
            <a:extLst>
              <a:ext uri="{FF2B5EF4-FFF2-40B4-BE49-F238E27FC236}">
                <a16:creationId xmlns:a16="http://schemas.microsoft.com/office/drawing/2014/main" id="{35CDE838-31F9-D314-C4BC-1F7DB235E6CA}"/>
              </a:ext>
            </a:extLst>
          </p:cNvPr>
          <p:cNvSpPr txBox="1"/>
          <p:nvPr/>
        </p:nvSpPr>
        <p:spPr>
          <a:xfrm>
            <a:off x="434954" y="1500037"/>
            <a:ext cx="3792917" cy="338554"/>
          </a:xfrm>
          <a:prstGeom prst="rect">
            <a:avLst/>
          </a:prstGeom>
          <a:noFill/>
        </p:spPr>
        <p:txBody>
          <a:bodyPr wrap="square">
            <a:spAutoFit/>
          </a:bodyPr>
          <a:lstStyle/>
          <a:p>
            <a:r>
              <a:rPr lang="en-US" sz="1600" b="1"/>
              <a:t>from sklearn.manifold import TSNE</a:t>
            </a:r>
          </a:p>
        </p:txBody>
      </p:sp>
      <p:sp>
        <p:nvSpPr>
          <p:cNvPr id="7" name="TextBox 6">
            <a:extLst>
              <a:ext uri="{FF2B5EF4-FFF2-40B4-BE49-F238E27FC236}">
                <a16:creationId xmlns:a16="http://schemas.microsoft.com/office/drawing/2014/main" id="{8A85A8B0-96F5-FB8A-D892-5BA71987235D}"/>
              </a:ext>
            </a:extLst>
          </p:cNvPr>
          <p:cNvSpPr txBox="1"/>
          <p:nvPr/>
        </p:nvSpPr>
        <p:spPr>
          <a:xfrm>
            <a:off x="3560078" y="3083325"/>
            <a:ext cx="7404724" cy="954107"/>
          </a:xfrm>
          <a:prstGeom prst="rect">
            <a:avLst/>
          </a:prstGeom>
          <a:noFill/>
        </p:spPr>
        <p:txBody>
          <a:bodyPr wrap="square">
            <a:spAutoFit/>
          </a:bodyPr>
          <a:lstStyle/>
          <a:p>
            <a:r>
              <a:rPr lang="en-US" sz="1400"/>
              <a:t>does tSNE on dataframe row vectors.  </a:t>
            </a:r>
            <a:r>
              <a:rPr lang="en-US" sz="1400" i="1">
                <a:solidFill>
                  <a:srgbClr val="0066FF"/>
                </a:solidFill>
              </a:rPr>
              <a:t>Note – maybe you have to </a:t>
            </a:r>
            <a:r>
              <a:rPr lang="en-US" sz="1400" b="1" i="1">
                <a:solidFill>
                  <a:srgbClr val="0066FF"/>
                </a:solidFill>
              </a:rPr>
              <a:t>scale</a:t>
            </a:r>
            <a:r>
              <a:rPr lang="en-US" sz="1400" i="1">
                <a:solidFill>
                  <a:srgbClr val="0066FF"/>
                </a:solidFill>
              </a:rPr>
              <a:t> the dataframe first, i.e., center columns so that means are zero, and scale so that std’s are 1.  You can do this with the </a:t>
            </a:r>
            <a:r>
              <a:rPr lang="en-US" sz="1400" b="1" i="1">
                <a:solidFill>
                  <a:srgbClr val="0066FF"/>
                </a:solidFill>
              </a:rPr>
              <a:t>scale</a:t>
            </a:r>
            <a:r>
              <a:rPr lang="en-US" sz="1400" i="1">
                <a:solidFill>
                  <a:srgbClr val="0066FF"/>
                </a:solidFill>
              </a:rPr>
              <a:t> function.  </a:t>
            </a:r>
            <a:r>
              <a:rPr lang="en-US" sz="1400"/>
              <a:t>Seems to return an array of the transformed n-dimensional components of the rows, say X’, just like the analogous PCA guy.  </a:t>
            </a:r>
          </a:p>
        </p:txBody>
      </p:sp>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78FA25A7-6EDA-5CE1-82AA-E2EFF0EDC1DE}"/>
                  </a:ext>
                </a:extLst>
              </p14:cNvPr>
              <p14:cNvContentPartPr/>
              <p14:nvPr/>
            </p14:nvContentPartPr>
            <p14:xfrm>
              <a:off x="2537726" y="3213482"/>
              <a:ext cx="742680" cy="50400"/>
            </p14:xfrm>
          </p:contentPart>
        </mc:Choice>
        <mc:Fallback xmlns="">
          <p:pic>
            <p:nvPicPr>
              <p:cNvPr id="9" name="Ink 8">
                <a:extLst>
                  <a:ext uri="{FF2B5EF4-FFF2-40B4-BE49-F238E27FC236}">
                    <a16:creationId xmlns:a16="http://schemas.microsoft.com/office/drawing/2014/main" id="{78FA25A7-6EDA-5CE1-82AA-E2EFF0EDC1DE}"/>
                  </a:ext>
                </a:extLst>
              </p:cNvPr>
              <p:cNvPicPr/>
              <p:nvPr/>
            </p:nvPicPr>
            <p:blipFill>
              <a:blip r:embed="rId4"/>
              <a:stretch>
                <a:fillRect/>
              </a:stretch>
            </p:blipFill>
            <p:spPr>
              <a:xfrm>
                <a:off x="2528726" y="3204482"/>
                <a:ext cx="760320" cy="68040"/>
              </a:xfrm>
              <a:prstGeom prst="rect">
                <a:avLst/>
              </a:prstGeom>
            </p:spPr>
          </p:pic>
        </mc:Fallback>
      </mc:AlternateContent>
      <p:sp>
        <p:nvSpPr>
          <p:cNvPr id="2" name="Rectangle 1">
            <a:extLst>
              <a:ext uri="{FF2B5EF4-FFF2-40B4-BE49-F238E27FC236}">
                <a16:creationId xmlns:a16="http://schemas.microsoft.com/office/drawing/2014/main" id="{BD07144C-B5E7-C6C4-AF53-590292F0A45C}"/>
              </a:ext>
            </a:extLst>
          </p:cNvPr>
          <p:cNvSpPr/>
          <p:nvPr/>
        </p:nvSpPr>
        <p:spPr>
          <a:xfrm>
            <a:off x="480749" y="1930588"/>
            <a:ext cx="4679080" cy="338554"/>
          </a:xfrm>
          <a:prstGeom prst="rect">
            <a:avLst/>
          </a:prstGeom>
        </p:spPr>
        <p:txBody>
          <a:bodyPr wrap="square">
            <a:spAutoFit/>
          </a:bodyPr>
          <a:lstStyle/>
          <a:p>
            <a:r>
              <a:rPr lang="en-US" sz="1600"/>
              <a:t>tsne = TSNE(n_components = n, learning_rate = alpha)</a:t>
            </a:r>
          </a:p>
        </p:txBody>
      </p:sp>
      <p:sp>
        <p:nvSpPr>
          <p:cNvPr id="8" name="TextBox 7">
            <a:extLst>
              <a:ext uri="{FF2B5EF4-FFF2-40B4-BE49-F238E27FC236}">
                <a16:creationId xmlns:a16="http://schemas.microsoft.com/office/drawing/2014/main" id="{7A40D73C-792A-D660-B2CC-6B0210EC5087}"/>
              </a:ext>
            </a:extLst>
          </p:cNvPr>
          <p:cNvSpPr txBox="1"/>
          <p:nvPr/>
        </p:nvSpPr>
        <p:spPr>
          <a:xfrm>
            <a:off x="6188063" y="1880920"/>
            <a:ext cx="5300468" cy="954107"/>
          </a:xfrm>
          <a:prstGeom prst="rect">
            <a:avLst/>
          </a:prstGeom>
          <a:noFill/>
        </p:spPr>
        <p:txBody>
          <a:bodyPr wrap="square">
            <a:spAutoFit/>
          </a:bodyPr>
          <a:lstStyle/>
          <a:p>
            <a:r>
              <a:rPr lang="en-US" sz="1400"/>
              <a:t>create a TSNE object.  Guy says learning rate should probably be between 50 and 200.  Apparently the algorithm is non-linear and so is done by gradient descent or something?  </a:t>
            </a:r>
            <a:r>
              <a:rPr lang="en-US" sz="1400" b="1"/>
              <a:t>n_components = n </a:t>
            </a:r>
            <a:r>
              <a:rPr lang="en-US" sz="1400"/>
              <a:t>specifies the dimension to which you want to reduce the data.  </a:t>
            </a:r>
          </a:p>
        </p:txBody>
      </p:sp>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7BA6D40F-86A4-33F1-AA90-68D731CBFAF4}"/>
                  </a:ext>
                </a:extLst>
              </p14:cNvPr>
              <p14:cNvContentPartPr/>
              <p14:nvPr/>
            </p14:nvContentPartPr>
            <p14:xfrm>
              <a:off x="5261259" y="2074665"/>
              <a:ext cx="742680" cy="50400"/>
            </p14:xfrm>
          </p:contentPart>
        </mc:Choice>
        <mc:Fallback xmlns="">
          <p:pic>
            <p:nvPicPr>
              <p:cNvPr id="10" name="Ink 9">
                <a:extLst>
                  <a:ext uri="{FF2B5EF4-FFF2-40B4-BE49-F238E27FC236}">
                    <a16:creationId xmlns:a16="http://schemas.microsoft.com/office/drawing/2014/main" id="{7BA6D40F-86A4-33F1-AA90-68D731CBFAF4}"/>
                  </a:ext>
                </a:extLst>
              </p:cNvPr>
              <p:cNvPicPr/>
              <p:nvPr/>
            </p:nvPicPr>
            <p:blipFill>
              <a:blip r:embed="rId4"/>
              <a:stretch>
                <a:fillRect/>
              </a:stretch>
            </p:blipFill>
            <p:spPr>
              <a:xfrm>
                <a:off x="5252259" y="2065665"/>
                <a:ext cx="760320" cy="68040"/>
              </a:xfrm>
              <a:prstGeom prst="rect">
                <a:avLst/>
              </a:prstGeom>
            </p:spPr>
          </p:pic>
        </mc:Fallback>
      </mc:AlternateContent>
    </p:spTree>
    <p:extLst>
      <p:ext uri="{BB962C8B-B14F-4D97-AF65-F5344CB8AC3E}">
        <p14:creationId xmlns:p14="http://schemas.microsoft.com/office/powerpoint/2010/main" val="333239345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306527" y="139018"/>
            <a:ext cx="2486159" cy="461665"/>
          </a:xfrm>
          <a:prstGeom prst="rect">
            <a:avLst/>
          </a:prstGeom>
        </p:spPr>
        <p:txBody>
          <a:bodyPr wrap="square">
            <a:spAutoFit/>
          </a:bodyPr>
          <a:lstStyle/>
          <a:p>
            <a:r>
              <a:rPr lang="en-US" sz="2400" b="1" u="sng">
                <a:solidFill>
                  <a:srgbClr val="FF0000"/>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434954" y="952945"/>
            <a:ext cx="5042115" cy="338554"/>
          </a:xfrm>
          <a:prstGeom prst="rect">
            <a:avLst/>
          </a:prstGeom>
          <a:noFill/>
        </p:spPr>
        <p:txBody>
          <a:bodyPr wrap="square" rtlCol="0">
            <a:spAutoFit/>
          </a:bodyPr>
          <a:lstStyle/>
          <a:p>
            <a:r>
              <a:rPr lang="en-US" sz="1600"/>
              <a:t>So took the flower data from the PCA analysis, </a:t>
            </a:r>
          </a:p>
        </p:txBody>
      </p:sp>
      <p:pic>
        <p:nvPicPr>
          <p:cNvPr id="11" name="Picture 10">
            <a:extLst>
              <a:ext uri="{FF2B5EF4-FFF2-40B4-BE49-F238E27FC236}">
                <a16:creationId xmlns:a16="http://schemas.microsoft.com/office/drawing/2014/main" id="{CE971C3E-9599-A8F6-F815-2654FF79240A}"/>
              </a:ext>
            </a:extLst>
          </p:cNvPr>
          <p:cNvPicPr>
            <a:picLocks noChangeAspect="1"/>
          </p:cNvPicPr>
          <p:nvPr/>
        </p:nvPicPr>
        <p:blipFill>
          <a:blip r:embed="rId3"/>
          <a:stretch>
            <a:fillRect/>
          </a:stretch>
        </p:blipFill>
        <p:spPr>
          <a:xfrm>
            <a:off x="481607" y="1413024"/>
            <a:ext cx="4115157" cy="2240474"/>
          </a:xfrm>
          <a:prstGeom prst="rect">
            <a:avLst/>
          </a:prstGeom>
        </p:spPr>
      </p:pic>
      <p:pic>
        <p:nvPicPr>
          <p:cNvPr id="12" name="Picture 11">
            <a:extLst>
              <a:ext uri="{FF2B5EF4-FFF2-40B4-BE49-F238E27FC236}">
                <a16:creationId xmlns:a16="http://schemas.microsoft.com/office/drawing/2014/main" id="{BE44A6F0-FDE9-94C9-AF17-EB455925108C}"/>
              </a:ext>
            </a:extLst>
          </p:cNvPr>
          <p:cNvPicPr>
            <a:picLocks noChangeAspect="1"/>
          </p:cNvPicPr>
          <p:nvPr/>
        </p:nvPicPr>
        <p:blipFill>
          <a:blip r:embed="rId4"/>
          <a:stretch>
            <a:fillRect/>
          </a:stretch>
        </p:blipFill>
        <p:spPr>
          <a:xfrm>
            <a:off x="5710592" y="1443506"/>
            <a:ext cx="3010161" cy="2209992"/>
          </a:xfrm>
          <a:prstGeom prst="rect">
            <a:avLst/>
          </a:prstGeom>
        </p:spPr>
      </p:pic>
      <p:sp>
        <p:nvSpPr>
          <p:cNvPr id="13" name="TextBox 12">
            <a:extLst>
              <a:ext uri="{FF2B5EF4-FFF2-40B4-BE49-F238E27FC236}">
                <a16:creationId xmlns:a16="http://schemas.microsoft.com/office/drawing/2014/main" id="{C2E13FE8-0569-1AB5-B84A-C58073EA489D}"/>
              </a:ext>
            </a:extLst>
          </p:cNvPr>
          <p:cNvSpPr txBox="1"/>
          <p:nvPr/>
        </p:nvSpPr>
        <p:spPr>
          <a:xfrm>
            <a:off x="358754" y="3953320"/>
            <a:ext cx="5042115" cy="584775"/>
          </a:xfrm>
          <a:prstGeom prst="rect">
            <a:avLst/>
          </a:prstGeom>
          <a:noFill/>
        </p:spPr>
        <p:txBody>
          <a:bodyPr wrap="square" rtlCol="0">
            <a:spAutoFit/>
          </a:bodyPr>
          <a:lstStyle/>
          <a:p>
            <a:r>
              <a:rPr lang="en-US" sz="1600"/>
              <a:t>And did tsne on the X data, and then plotted it (the two returned components) vs flower identity.  </a:t>
            </a:r>
          </a:p>
        </p:txBody>
      </p:sp>
      <mc:AlternateContent xmlns:mc="http://schemas.openxmlformats.org/markup-compatibility/2006" xmlns:p14="http://schemas.microsoft.com/office/powerpoint/2010/main">
        <mc:Choice Requires="p14">
          <p:contentPart p14:bwMode="auto" r:id="rId5">
            <p14:nvContentPartPr>
              <p14:cNvPr id="15" name="Ink 14">
                <a:extLst>
                  <a:ext uri="{FF2B5EF4-FFF2-40B4-BE49-F238E27FC236}">
                    <a16:creationId xmlns:a16="http://schemas.microsoft.com/office/drawing/2014/main" id="{39CF2E74-A040-CAA6-C87E-F122978D24F7}"/>
                  </a:ext>
                </a:extLst>
              </p14:cNvPr>
              <p14:cNvContentPartPr/>
              <p14:nvPr/>
            </p14:nvContentPartPr>
            <p14:xfrm>
              <a:off x="4590870" y="5564325"/>
              <a:ext cx="695880" cy="183600"/>
            </p14:xfrm>
          </p:contentPart>
        </mc:Choice>
        <mc:Fallback xmlns="">
          <p:pic>
            <p:nvPicPr>
              <p:cNvPr id="15" name="Ink 14">
                <a:extLst>
                  <a:ext uri="{FF2B5EF4-FFF2-40B4-BE49-F238E27FC236}">
                    <a16:creationId xmlns:a16="http://schemas.microsoft.com/office/drawing/2014/main" id="{39CF2E74-A040-CAA6-C87E-F122978D24F7}"/>
                  </a:ext>
                </a:extLst>
              </p:cNvPr>
              <p:cNvPicPr/>
              <p:nvPr/>
            </p:nvPicPr>
            <p:blipFill>
              <a:blip r:embed="rId6"/>
              <a:stretch>
                <a:fillRect/>
              </a:stretch>
            </p:blipFill>
            <p:spPr>
              <a:xfrm>
                <a:off x="4584750" y="5558205"/>
                <a:ext cx="708120" cy="195840"/>
              </a:xfrm>
              <a:prstGeom prst="rect">
                <a:avLst/>
              </a:prstGeom>
            </p:spPr>
          </p:pic>
        </mc:Fallback>
      </mc:AlternateContent>
      <p:sp>
        <p:nvSpPr>
          <p:cNvPr id="17" name="TextBox 16">
            <a:extLst>
              <a:ext uri="{FF2B5EF4-FFF2-40B4-BE49-F238E27FC236}">
                <a16:creationId xmlns:a16="http://schemas.microsoft.com/office/drawing/2014/main" id="{36789965-93AE-FCE5-C42D-EDBF18E5A1AE}"/>
              </a:ext>
            </a:extLst>
          </p:cNvPr>
          <p:cNvSpPr txBox="1"/>
          <p:nvPr/>
        </p:nvSpPr>
        <p:spPr>
          <a:xfrm>
            <a:off x="9804421" y="4538095"/>
            <a:ext cx="2197079" cy="954107"/>
          </a:xfrm>
          <a:prstGeom prst="rect">
            <a:avLst/>
          </a:prstGeom>
          <a:solidFill>
            <a:schemeClr val="bg2">
              <a:lumMod val="90000"/>
            </a:schemeClr>
          </a:solidFill>
        </p:spPr>
        <p:txBody>
          <a:bodyPr wrap="square" rtlCol="0">
            <a:spAutoFit/>
          </a:bodyPr>
          <a:lstStyle/>
          <a:p>
            <a:r>
              <a:rPr lang="en-US" sz="1400"/>
              <a:t>This TSNE plot better than the PCA guy.  And note the learning_rate specified makes a big difference.</a:t>
            </a:r>
            <a:endParaRPr lang="en-US" sz="1600"/>
          </a:p>
        </p:txBody>
      </p:sp>
      <p:pic>
        <p:nvPicPr>
          <p:cNvPr id="18" name="Picture 17">
            <a:extLst>
              <a:ext uri="{FF2B5EF4-FFF2-40B4-BE49-F238E27FC236}">
                <a16:creationId xmlns:a16="http://schemas.microsoft.com/office/drawing/2014/main" id="{465C479E-576E-313A-606C-A7953644D39E}"/>
              </a:ext>
            </a:extLst>
          </p:cNvPr>
          <p:cNvPicPr>
            <a:picLocks noChangeAspect="1"/>
          </p:cNvPicPr>
          <p:nvPr/>
        </p:nvPicPr>
        <p:blipFill>
          <a:blip r:embed="rId7"/>
          <a:stretch>
            <a:fillRect/>
          </a:stretch>
        </p:blipFill>
        <p:spPr>
          <a:xfrm>
            <a:off x="434954" y="4762499"/>
            <a:ext cx="3949416" cy="1729909"/>
          </a:xfrm>
          <a:prstGeom prst="rect">
            <a:avLst/>
          </a:prstGeom>
        </p:spPr>
      </p:pic>
      <p:pic>
        <p:nvPicPr>
          <p:cNvPr id="19" name="Picture 18">
            <a:extLst>
              <a:ext uri="{FF2B5EF4-FFF2-40B4-BE49-F238E27FC236}">
                <a16:creationId xmlns:a16="http://schemas.microsoft.com/office/drawing/2014/main" id="{BCB6D88B-73CB-2000-8E29-599FE8DCB2E5}"/>
              </a:ext>
            </a:extLst>
          </p:cNvPr>
          <p:cNvPicPr>
            <a:picLocks noChangeAspect="1"/>
          </p:cNvPicPr>
          <p:nvPr/>
        </p:nvPicPr>
        <p:blipFill>
          <a:blip r:embed="rId8"/>
          <a:stretch>
            <a:fillRect/>
          </a:stretch>
        </p:blipFill>
        <p:spPr>
          <a:xfrm>
            <a:off x="5710592" y="3953320"/>
            <a:ext cx="3977985" cy="2812024"/>
          </a:xfrm>
          <a:prstGeom prst="rect">
            <a:avLst/>
          </a:prstGeom>
        </p:spPr>
      </p:pic>
    </p:spTree>
    <p:extLst>
      <p:ext uri="{BB962C8B-B14F-4D97-AF65-F5344CB8AC3E}">
        <p14:creationId xmlns:p14="http://schemas.microsoft.com/office/powerpoint/2010/main" val="137108865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11BC1-69F5-E560-3313-F8DFAFD334AD}"/>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F8904732-6D4F-29C4-74A9-D886EF587E4C}"/>
              </a:ext>
            </a:extLst>
          </p:cNvPr>
          <p:cNvSpPr/>
          <p:nvPr/>
        </p:nvSpPr>
        <p:spPr>
          <a:xfrm>
            <a:off x="469508" y="3523668"/>
            <a:ext cx="11359324" cy="830997"/>
          </a:xfrm>
          <a:prstGeom prst="rect">
            <a:avLst/>
          </a:prstGeom>
        </p:spPr>
        <p:txBody>
          <a:bodyPr wrap="square">
            <a:spAutoFit/>
          </a:bodyPr>
          <a:lstStyle/>
          <a:p>
            <a:r>
              <a:rPr lang="en-US" sz="1600"/>
              <a:t>agg.fit_predict(X)				uses hierarchical clustering algorithm, as parameterized above, to identify X’s n</a:t>
            </a:r>
          </a:p>
          <a:p>
            <a:r>
              <a:rPr lang="en-US" sz="1600"/>
              <a:t>					clusters.  Should scale data first.  It returns the cluster labels for each row of X.  </a:t>
            </a:r>
          </a:p>
          <a:p>
            <a:r>
              <a:rPr lang="en-US" sz="1600"/>
              <a:t>					Unlike scipy, the cluster labels start at 0 here.</a:t>
            </a:r>
          </a:p>
        </p:txBody>
      </p:sp>
      <p:sp>
        <p:nvSpPr>
          <p:cNvPr id="3" name="Rectangle 2">
            <a:extLst>
              <a:ext uri="{FF2B5EF4-FFF2-40B4-BE49-F238E27FC236}">
                <a16:creationId xmlns:a16="http://schemas.microsoft.com/office/drawing/2014/main" id="{16775677-ACDA-3473-E4C3-D9209CDBEB73}"/>
              </a:ext>
            </a:extLst>
          </p:cNvPr>
          <p:cNvSpPr/>
          <p:nvPr/>
        </p:nvSpPr>
        <p:spPr>
          <a:xfrm>
            <a:off x="3897944" y="127933"/>
            <a:ext cx="4085477" cy="461665"/>
          </a:xfrm>
          <a:prstGeom prst="rect">
            <a:avLst/>
          </a:prstGeom>
        </p:spPr>
        <p:txBody>
          <a:bodyPr wrap="none">
            <a:spAutoFit/>
          </a:bodyPr>
          <a:lstStyle/>
          <a:p>
            <a:r>
              <a:rPr lang="en-US" sz="2400" b="1" u="sng"/>
              <a:t>sklearn: Hierarchical clustering</a:t>
            </a:r>
          </a:p>
        </p:txBody>
      </p:sp>
      <p:sp>
        <p:nvSpPr>
          <p:cNvPr id="4" name="TextBox 3">
            <a:extLst>
              <a:ext uri="{FF2B5EF4-FFF2-40B4-BE49-F238E27FC236}">
                <a16:creationId xmlns:a16="http://schemas.microsoft.com/office/drawing/2014/main" id="{9137D382-CB99-29EE-A011-BB408D3C205D}"/>
              </a:ext>
            </a:extLst>
          </p:cNvPr>
          <p:cNvSpPr txBox="1"/>
          <p:nvPr/>
        </p:nvSpPr>
        <p:spPr>
          <a:xfrm>
            <a:off x="469509" y="989907"/>
            <a:ext cx="4485046" cy="338554"/>
          </a:xfrm>
          <a:prstGeom prst="rect">
            <a:avLst/>
          </a:prstGeom>
          <a:noFill/>
        </p:spPr>
        <p:txBody>
          <a:bodyPr wrap="square" rtlCol="0">
            <a:spAutoFit/>
          </a:bodyPr>
          <a:lstStyle/>
          <a:p>
            <a:r>
              <a:rPr lang="en-US" sz="1600"/>
              <a:t>We can do hierarchical clustering in sklearn.</a:t>
            </a:r>
          </a:p>
        </p:txBody>
      </p:sp>
      <p:sp>
        <p:nvSpPr>
          <p:cNvPr id="21" name="Rectangle 20">
            <a:extLst>
              <a:ext uri="{FF2B5EF4-FFF2-40B4-BE49-F238E27FC236}">
                <a16:creationId xmlns:a16="http://schemas.microsoft.com/office/drawing/2014/main" id="{DA4C3F6F-60A6-621D-68FC-352E02F0D238}"/>
              </a:ext>
            </a:extLst>
          </p:cNvPr>
          <p:cNvSpPr/>
          <p:nvPr/>
        </p:nvSpPr>
        <p:spPr>
          <a:xfrm>
            <a:off x="469508" y="2056015"/>
            <a:ext cx="11495921" cy="1323439"/>
          </a:xfrm>
          <a:prstGeom prst="rect">
            <a:avLst/>
          </a:prstGeom>
        </p:spPr>
        <p:txBody>
          <a:bodyPr wrap="square">
            <a:spAutoFit/>
          </a:bodyPr>
          <a:lstStyle/>
          <a:p>
            <a:r>
              <a:rPr lang="en-US" sz="1600"/>
              <a:t>agg = AgglomerativeClustering(n_clusters=n, linkage = method)		creates a hierarchical clustering object.  </a:t>
            </a:r>
            <a:r>
              <a:rPr lang="en-US" sz="1600" b="1"/>
              <a:t>n_clusters = n </a:t>
            </a:r>
          </a:p>
          <a:p>
            <a:r>
              <a:rPr lang="en-US" sz="1600"/>
              <a:t>							specifies the number of clusters you want, and </a:t>
            </a:r>
            <a:r>
              <a:rPr lang="en-US" sz="1600" b="1"/>
              <a:t>linkage</a:t>
            </a:r>
          </a:p>
          <a:p>
            <a:r>
              <a:rPr lang="en-US" sz="1600" b="1"/>
              <a:t>							 = method </a:t>
            </a:r>
            <a:r>
              <a:rPr lang="en-US" sz="1600"/>
              <a:t>specifies how clusters are formed.  This can </a:t>
            </a:r>
          </a:p>
          <a:p>
            <a:r>
              <a:rPr lang="en-US" sz="1600"/>
              <a:t>							take on values of “single”, “complete”, “average”, and</a:t>
            </a:r>
          </a:p>
          <a:p>
            <a:r>
              <a:rPr lang="en-US" sz="1600"/>
              <a:t>							“ward”.  </a:t>
            </a:r>
          </a:p>
        </p:txBody>
      </p:sp>
      <p:sp>
        <p:nvSpPr>
          <p:cNvPr id="9" name="TextBox 8">
            <a:extLst>
              <a:ext uri="{FF2B5EF4-FFF2-40B4-BE49-F238E27FC236}">
                <a16:creationId xmlns:a16="http://schemas.microsoft.com/office/drawing/2014/main" id="{3AD1A8E2-0B4C-B384-60B6-09EC77699505}"/>
              </a:ext>
            </a:extLst>
          </p:cNvPr>
          <p:cNvSpPr txBox="1"/>
          <p:nvPr/>
        </p:nvSpPr>
        <p:spPr>
          <a:xfrm>
            <a:off x="469508" y="1522961"/>
            <a:ext cx="4979570" cy="338554"/>
          </a:xfrm>
          <a:prstGeom prst="rect">
            <a:avLst/>
          </a:prstGeom>
          <a:noFill/>
        </p:spPr>
        <p:txBody>
          <a:bodyPr wrap="square">
            <a:spAutoFit/>
          </a:bodyPr>
          <a:lstStyle/>
          <a:p>
            <a:r>
              <a:rPr lang="en-US" sz="1600" b="1"/>
              <a:t>from sklearn.cluster import AgglomerativeClustering</a:t>
            </a:r>
          </a:p>
        </p:txBody>
      </p:sp>
      <p:sp>
        <p:nvSpPr>
          <p:cNvPr id="11" name="TextBox 10">
            <a:extLst>
              <a:ext uri="{FF2B5EF4-FFF2-40B4-BE49-F238E27FC236}">
                <a16:creationId xmlns:a16="http://schemas.microsoft.com/office/drawing/2014/main" id="{7B33755A-8ECF-6CB8-895A-88B4F0A23BE3}"/>
              </a:ext>
            </a:extLst>
          </p:cNvPr>
          <p:cNvSpPr txBox="1"/>
          <p:nvPr/>
        </p:nvSpPr>
        <p:spPr>
          <a:xfrm>
            <a:off x="469508" y="4607251"/>
            <a:ext cx="4485047" cy="338554"/>
          </a:xfrm>
          <a:prstGeom prst="rect">
            <a:avLst/>
          </a:prstGeom>
          <a:noFill/>
        </p:spPr>
        <p:txBody>
          <a:bodyPr wrap="square" rtlCol="0">
            <a:spAutoFit/>
          </a:bodyPr>
          <a:lstStyle/>
          <a:p>
            <a:r>
              <a:rPr lang="en-US" sz="1600"/>
              <a:t>if you want a dendrogram, should just use scipy.</a:t>
            </a:r>
          </a:p>
        </p:txBody>
      </p:sp>
    </p:spTree>
    <p:extLst>
      <p:ext uri="{BB962C8B-B14F-4D97-AF65-F5344CB8AC3E}">
        <p14:creationId xmlns:p14="http://schemas.microsoft.com/office/powerpoint/2010/main" val="4899400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2747C0-2FC5-CF1F-123C-4634DD9F4648}"/>
            </a:ext>
          </a:extLst>
        </p:cNvPr>
        <p:cNvGrpSpPr/>
        <p:nvPr/>
      </p:nvGrpSpPr>
      <p:grpSpPr>
        <a:xfrm>
          <a:off x="0" y="0"/>
          <a:ext cx="0" cy="0"/>
          <a:chOff x="0" y="0"/>
          <a:chExt cx="0" cy="0"/>
        </a:xfrm>
      </p:grpSpPr>
      <p:pic>
        <p:nvPicPr>
          <p:cNvPr id="34" name="Picture 33">
            <a:extLst>
              <a:ext uri="{FF2B5EF4-FFF2-40B4-BE49-F238E27FC236}">
                <a16:creationId xmlns:a16="http://schemas.microsoft.com/office/drawing/2014/main" id="{97E9A74B-BF35-649D-A4B4-A711EED56485}"/>
              </a:ext>
            </a:extLst>
          </p:cNvPr>
          <p:cNvPicPr>
            <a:picLocks noChangeAspect="1"/>
          </p:cNvPicPr>
          <p:nvPr/>
        </p:nvPicPr>
        <p:blipFill>
          <a:blip r:embed="rId3"/>
          <a:stretch>
            <a:fillRect/>
          </a:stretch>
        </p:blipFill>
        <p:spPr>
          <a:xfrm>
            <a:off x="428391" y="1848112"/>
            <a:ext cx="7178662" cy="2453853"/>
          </a:xfrm>
          <a:prstGeom prst="rect">
            <a:avLst/>
          </a:prstGeom>
        </p:spPr>
      </p:pic>
      <p:sp>
        <p:nvSpPr>
          <p:cNvPr id="3" name="Rectangle 2">
            <a:extLst>
              <a:ext uri="{FF2B5EF4-FFF2-40B4-BE49-F238E27FC236}">
                <a16:creationId xmlns:a16="http://schemas.microsoft.com/office/drawing/2014/main" id="{4B25AABD-5B5D-2706-D1F8-7A62A317D1D1}"/>
              </a:ext>
            </a:extLst>
          </p:cNvPr>
          <p:cNvSpPr/>
          <p:nvPr/>
        </p:nvSpPr>
        <p:spPr>
          <a:xfrm>
            <a:off x="4349865" y="155960"/>
            <a:ext cx="2351926" cy="461665"/>
          </a:xfrm>
          <a:prstGeom prst="rect">
            <a:avLst/>
          </a:prstGeom>
        </p:spPr>
        <p:txBody>
          <a:bodyPr wrap="none">
            <a:spAutoFit/>
          </a:bodyPr>
          <a:lstStyle/>
          <a:p>
            <a:r>
              <a:rPr lang="en-US" sz="2400" b="1" u="sng">
                <a:solidFill>
                  <a:srgbClr val="7030A0"/>
                </a:solidFill>
              </a:rPr>
              <a:t>sklearn: example</a:t>
            </a:r>
          </a:p>
        </p:txBody>
      </p:sp>
      <p:sp>
        <p:nvSpPr>
          <p:cNvPr id="4" name="TextBox 3">
            <a:extLst>
              <a:ext uri="{FF2B5EF4-FFF2-40B4-BE49-F238E27FC236}">
                <a16:creationId xmlns:a16="http://schemas.microsoft.com/office/drawing/2014/main" id="{A4992992-D708-3BE3-CE03-3F8390DAFBD9}"/>
              </a:ext>
            </a:extLst>
          </p:cNvPr>
          <p:cNvSpPr txBox="1"/>
          <p:nvPr/>
        </p:nvSpPr>
        <p:spPr>
          <a:xfrm>
            <a:off x="312189" y="1029202"/>
            <a:ext cx="11004738" cy="584775"/>
          </a:xfrm>
          <a:prstGeom prst="rect">
            <a:avLst/>
          </a:prstGeom>
          <a:noFill/>
        </p:spPr>
        <p:txBody>
          <a:bodyPr wrap="square" rtlCol="0">
            <a:spAutoFit/>
          </a:bodyPr>
          <a:lstStyle/>
          <a:p>
            <a:r>
              <a:rPr lang="en-US" sz="1600"/>
              <a:t>For instance, I put three sayings in a dictionary, and then printed out count, count_array, and count_names.  Then I made a nice df illustrating the three vectors. </a:t>
            </a:r>
          </a:p>
        </p:txBody>
      </p:sp>
      <p:pic>
        <p:nvPicPr>
          <p:cNvPr id="26" name="Picture 25">
            <a:extLst>
              <a:ext uri="{FF2B5EF4-FFF2-40B4-BE49-F238E27FC236}">
                <a16:creationId xmlns:a16="http://schemas.microsoft.com/office/drawing/2014/main" id="{355855BA-21CB-98A8-9A5F-EE2CF66D877D}"/>
              </a:ext>
            </a:extLst>
          </p:cNvPr>
          <p:cNvPicPr>
            <a:picLocks noChangeAspect="1"/>
          </p:cNvPicPr>
          <p:nvPr/>
        </p:nvPicPr>
        <p:blipFill>
          <a:blip r:embed="rId4"/>
          <a:stretch>
            <a:fillRect/>
          </a:stretch>
        </p:blipFill>
        <p:spPr>
          <a:xfrm>
            <a:off x="9876622" y="3075039"/>
            <a:ext cx="1440305" cy="2751058"/>
          </a:xfrm>
          <a:prstGeom prst="rect">
            <a:avLst/>
          </a:prstGeom>
        </p:spPr>
      </p:pic>
      <mc:AlternateContent xmlns:mc="http://schemas.openxmlformats.org/markup-compatibility/2006" xmlns:p14="http://schemas.microsoft.com/office/powerpoint/2010/main">
        <mc:Choice Requires="p14">
          <p:contentPart p14:bwMode="auto" r:id="rId5">
            <p14:nvContentPartPr>
              <p14:cNvPr id="27" name="Ink 26">
                <a:extLst>
                  <a:ext uri="{FF2B5EF4-FFF2-40B4-BE49-F238E27FC236}">
                    <a16:creationId xmlns:a16="http://schemas.microsoft.com/office/drawing/2014/main" id="{19EB8A0E-A1AE-C2C1-33EA-BCDCF7DBC0C9}"/>
                  </a:ext>
                </a:extLst>
              </p14:cNvPr>
              <p14:cNvContentPartPr/>
              <p14:nvPr/>
            </p14:nvContentPartPr>
            <p14:xfrm>
              <a:off x="1563529" y="3319617"/>
              <a:ext cx="7924599" cy="185882"/>
            </p14:xfrm>
          </p:contentPart>
        </mc:Choice>
        <mc:Fallback xmlns="">
          <p:pic>
            <p:nvPicPr>
              <p:cNvPr id="27" name="Ink 26">
                <a:extLst>
                  <a:ext uri="{FF2B5EF4-FFF2-40B4-BE49-F238E27FC236}">
                    <a16:creationId xmlns:a16="http://schemas.microsoft.com/office/drawing/2014/main" id="{651D812F-5511-F064-0498-2B53254AEE87}"/>
                  </a:ext>
                </a:extLst>
              </p:cNvPr>
              <p:cNvPicPr/>
              <p:nvPr/>
            </p:nvPicPr>
            <p:blipFill>
              <a:blip r:embed="rId6"/>
              <a:stretch>
                <a:fillRect/>
              </a:stretch>
            </p:blipFill>
            <p:spPr>
              <a:xfrm>
                <a:off x="1554529" y="3310611"/>
                <a:ext cx="7942239" cy="203534"/>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8" name="Ink 27">
                <a:extLst>
                  <a:ext uri="{FF2B5EF4-FFF2-40B4-BE49-F238E27FC236}">
                    <a16:creationId xmlns:a16="http://schemas.microsoft.com/office/drawing/2014/main" id="{48C821CB-2788-80AE-BE0C-72FD1F50FF9F}"/>
                  </a:ext>
                </a:extLst>
              </p14:cNvPr>
              <p14:cNvContentPartPr/>
              <p14:nvPr/>
            </p14:nvContentPartPr>
            <p14:xfrm>
              <a:off x="1838462" y="3519268"/>
              <a:ext cx="4444920" cy="663120"/>
            </p14:xfrm>
          </p:contentPart>
        </mc:Choice>
        <mc:Fallback xmlns="">
          <p:pic>
            <p:nvPicPr>
              <p:cNvPr id="28" name="Ink 27">
                <a:extLst>
                  <a:ext uri="{FF2B5EF4-FFF2-40B4-BE49-F238E27FC236}">
                    <a16:creationId xmlns:a16="http://schemas.microsoft.com/office/drawing/2014/main" id="{5DCB012B-6A9D-8CA6-E27B-42B4090384BB}"/>
                  </a:ext>
                </a:extLst>
              </p:cNvPr>
              <p:cNvPicPr/>
              <p:nvPr/>
            </p:nvPicPr>
            <p:blipFill>
              <a:blip r:embed="rId8"/>
              <a:stretch>
                <a:fillRect/>
              </a:stretch>
            </p:blipFill>
            <p:spPr>
              <a:xfrm>
                <a:off x="1829462" y="3510628"/>
                <a:ext cx="4462560" cy="680760"/>
              </a:xfrm>
              <a:prstGeom prst="rect">
                <a:avLst/>
              </a:prstGeom>
            </p:spPr>
          </p:pic>
        </mc:Fallback>
      </mc:AlternateContent>
      <p:pic>
        <p:nvPicPr>
          <p:cNvPr id="29" name="Picture 28">
            <a:extLst>
              <a:ext uri="{FF2B5EF4-FFF2-40B4-BE49-F238E27FC236}">
                <a16:creationId xmlns:a16="http://schemas.microsoft.com/office/drawing/2014/main" id="{0438FC3D-E90F-A7B0-71D8-1E65DFA1D229}"/>
              </a:ext>
            </a:extLst>
          </p:cNvPr>
          <p:cNvPicPr>
            <a:picLocks noChangeAspect="1"/>
          </p:cNvPicPr>
          <p:nvPr/>
        </p:nvPicPr>
        <p:blipFill>
          <a:blip r:embed="rId9"/>
          <a:stretch>
            <a:fillRect/>
          </a:stretch>
        </p:blipFill>
        <p:spPr>
          <a:xfrm>
            <a:off x="6495980" y="3892090"/>
            <a:ext cx="1920434" cy="580596"/>
          </a:xfrm>
          <a:prstGeom prst="rect">
            <a:avLst/>
          </a:prstGeom>
        </p:spPr>
      </p:pic>
      <mc:AlternateContent xmlns:mc="http://schemas.openxmlformats.org/markup-compatibility/2006" xmlns:p14="http://schemas.microsoft.com/office/powerpoint/2010/main">
        <mc:Choice Requires="p14">
          <p:contentPart p14:bwMode="auto" r:id="rId10">
            <p14:nvContentPartPr>
              <p14:cNvPr id="30" name="Ink 29">
                <a:extLst>
                  <a:ext uri="{FF2B5EF4-FFF2-40B4-BE49-F238E27FC236}">
                    <a16:creationId xmlns:a16="http://schemas.microsoft.com/office/drawing/2014/main" id="{2D08208A-0860-C598-FB5C-B2369FACFFFC}"/>
                  </a:ext>
                </a:extLst>
              </p14:cNvPr>
              <p14:cNvContentPartPr/>
              <p14:nvPr/>
            </p14:nvContentPartPr>
            <p14:xfrm>
              <a:off x="1789142" y="3787108"/>
              <a:ext cx="4457160" cy="1076040"/>
            </p14:xfrm>
          </p:contentPart>
        </mc:Choice>
        <mc:Fallback xmlns="">
          <p:pic>
            <p:nvPicPr>
              <p:cNvPr id="30" name="Ink 29">
                <a:extLst>
                  <a:ext uri="{FF2B5EF4-FFF2-40B4-BE49-F238E27FC236}">
                    <a16:creationId xmlns:a16="http://schemas.microsoft.com/office/drawing/2014/main" id="{2BA558F3-0AEC-DD65-642B-125ADC7CA642}"/>
                  </a:ext>
                </a:extLst>
              </p:cNvPr>
              <p:cNvPicPr/>
              <p:nvPr/>
            </p:nvPicPr>
            <p:blipFill>
              <a:blip r:embed="rId11"/>
              <a:stretch>
                <a:fillRect/>
              </a:stretch>
            </p:blipFill>
            <p:spPr>
              <a:xfrm>
                <a:off x="1780502" y="3778468"/>
                <a:ext cx="4474800" cy="1093680"/>
              </a:xfrm>
              <a:prstGeom prst="rect">
                <a:avLst/>
              </a:prstGeom>
            </p:spPr>
          </p:pic>
        </mc:Fallback>
      </mc:AlternateContent>
      <p:pic>
        <p:nvPicPr>
          <p:cNvPr id="31" name="Picture 30">
            <a:extLst>
              <a:ext uri="{FF2B5EF4-FFF2-40B4-BE49-F238E27FC236}">
                <a16:creationId xmlns:a16="http://schemas.microsoft.com/office/drawing/2014/main" id="{34612346-5706-8D77-6297-C9989C66121B}"/>
              </a:ext>
            </a:extLst>
          </p:cNvPr>
          <p:cNvPicPr>
            <a:picLocks noChangeAspect="1"/>
          </p:cNvPicPr>
          <p:nvPr/>
        </p:nvPicPr>
        <p:blipFill>
          <a:blip r:embed="rId12"/>
          <a:stretch>
            <a:fillRect/>
          </a:stretch>
        </p:blipFill>
        <p:spPr>
          <a:xfrm>
            <a:off x="4652739" y="4969482"/>
            <a:ext cx="5029636" cy="175275"/>
          </a:xfrm>
          <a:prstGeom prst="rect">
            <a:avLst/>
          </a:prstGeom>
        </p:spPr>
      </p:pic>
      <p:pic>
        <p:nvPicPr>
          <p:cNvPr id="32" name="Picture 31">
            <a:extLst>
              <a:ext uri="{FF2B5EF4-FFF2-40B4-BE49-F238E27FC236}">
                <a16:creationId xmlns:a16="http://schemas.microsoft.com/office/drawing/2014/main" id="{0B7906C1-C659-CD4F-C023-F650ADE82F55}"/>
              </a:ext>
            </a:extLst>
          </p:cNvPr>
          <p:cNvPicPr>
            <a:picLocks noChangeAspect="1"/>
          </p:cNvPicPr>
          <p:nvPr/>
        </p:nvPicPr>
        <p:blipFill>
          <a:blip r:embed="rId13"/>
          <a:stretch>
            <a:fillRect/>
          </a:stretch>
        </p:blipFill>
        <p:spPr>
          <a:xfrm>
            <a:off x="844104" y="5586784"/>
            <a:ext cx="3772227" cy="617273"/>
          </a:xfrm>
          <a:prstGeom prst="rect">
            <a:avLst/>
          </a:prstGeom>
        </p:spPr>
      </p:pic>
      <mc:AlternateContent xmlns:mc="http://schemas.openxmlformats.org/markup-compatibility/2006" xmlns:p14="http://schemas.microsoft.com/office/powerpoint/2010/main">
        <mc:Choice Requires="p14">
          <p:contentPart p14:bwMode="auto" r:id="rId14">
            <p14:nvContentPartPr>
              <p14:cNvPr id="33" name="Ink 32">
                <a:extLst>
                  <a:ext uri="{FF2B5EF4-FFF2-40B4-BE49-F238E27FC236}">
                    <a16:creationId xmlns:a16="http://schemas.microsoft.com/office/drawing/2014/main" id="{47F36580-3193-3101-DBA3-F1F265982846}"/>
                  </a:ext>
                </a:extLst>
              </p14:cNvPr>
              <p14:cNvContentPartPr/>
              <p14:nvPr/>
            </p14:nvContentPartPr>
            <p14:xfrm>
              <a:off x="2094062" y="4237828"/>
              <a:ext cx="463320" cy="1197720"/>
            </p14:xfrm>
          </p:contentPart>
        </mc:Choice>
        <mc:Fallback xmlns="">
          <p:pic>
            <p:nvPicPr>
              <p:cNvPr id="33" name="Ink 32">
                <a:extLst>
                  <a:ext uri="{FF2B5EF4-FFF2-40B4-BE49-F238E27FC236}">
                    <a16:creationId xmlns:a16="http://schemas.microsoft.com/office/drawing/2014/main" id="{A257CCA4-F223-347E-A48D-81294083A006}"/>
                  </a:ext>
                </a:extLst>
              </p:cNvPr>
              <p:cNvPicPr/>
              <p:nvPr/>
            </p:nvPicPr>
            <p:blipFill>
              <a:blip r:embed="rId15"/>
              <a:stretch>
                <a:fillRect/>
              </a:stretch>
            </p:blipFill>
            <p:spPr>
              <a:xfrm>
                <a:off x="2085062" y="4228828"/>
                <a:ext cx="480960" cy="1215360"/>
              </a:xfrm>
              <a:prstGeom prst="rect">
                <a:avLst/>
              </a:prstGeom>
            </p:spPr>
          </p:pic>
        </mc:Fallback>
      </mc:AlternateContent>
    </p:spTree>
    <p:extLst>
      <p:ext uri="{BB962C8B-B14F-4D97-AF65-F5344CB8AC3E}">
        <p14:creationId xmlns:p14="http://schemas.microsoft.com/office/powerpoint/2010/main" val="263484822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B3774-2BE5-84DB-6082-82D48CA31C6A}"/>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495B587-2165-2CB4-B23E-2771BCAD17EB}"/>
              </a:ext>
            </a:extLst>
          </p:cNvPr>
          <p:cNvSpPr/>
          <p:nvPr/>
        </p:nvSpPr>
        <p:spPr>
          <a:xfrm>
            <a:off x="3897944" y="127933"/>
            <a:ext cx="4085477" cy="461665"/>
          </a:xfrm>
          <a:prstGeom prst="rect">
            <a:avLst/>
          </a:prstGeom>
        </p:spPr>
        <p:txBody>
          <a:bodyPr wrap="none">
            <a:spAutoFit/>
          </a:bodyPr>
          <a:lstStyle/>
          <a:p>
            <a:r>
              <a:rPr lang="en-US" sz="2400" b="1" u="sng"/>
              <a:t>sklearn: Hierarchical clustering</a:t>
            </a:r>
          </a:p>
        </p:txBody>
      </p:sp>
      <p:sp>
        <p:nvSpPr>
          <p:cNvPr id="4" name="TextBox 3">
            <a:extLst>
              <a:ext uri="{FF2B5EF4-FFF2-40B4-BE49-F238E27FC236}">
                <a16:creationId xmlns:a16="http://schemas.microsoft.com/office/drawing/2014/main" id="{27AC0218-8E61-13F4-1802-862AE517C74B}"/>
              </a:ext>
            </a:extLst>
          </p:cNvPr>
          <p:cNvSpPr txBox="1"/>
          <p:nvPr/>
        </p:nvSpPr>
        <p:spPr>
          <a:xfrm>
            <a:off x="488170" y="911911"/>
            <a:ext cx="10913838" cy="338554"/>
          </a:xfrm>
          <a:prstGeom prst="rect">
            <a:avLst/>
          </a:prstGeom>
          <a:noFill/>
        </p:spPr>
        <p:txBody>
          <a:bodyPr wrap="square" rtlCol="0">
            <a:spAutoFit/>
          </a:bodyPr>
          <a:lstStyle/>
          <a:p>
            <a:r>
              <a:rPr lang="en-US" sz="1600"/>
              <a:t>For example, created a dataframe, df, with 36 rows, and markers according to class, and colored accordingly too.   And plotted it. </a:t>
            </a:r>
          </a:p>
        </p:txBody>
      </p:sp>
      <p:pic>
        <p:nvPicPr>
          <p:cNvPr id="5" name="Picture 4">
            <a:extLst>
              <a:ext uri="{FF2B5EF4-FFF2-40B4-BE49-F238E27FC236}">
                <a16:creationId xmlns:a16="http://schemas.microsoft.com/office/drawing/2014/main" id="{54FAAC1E-B478-357D-AE02-9546A4B1E50E}"/>
              </a:ext>
            </a:extLst>
          </p:cNvPr>
          <p:cNvPicPr>
            <a:picLocks noChangeAspect="1"/>
          </p:cNvPicPr>
          <p:nvPr/>
        </p:nvPicPr>
        <p:blipFill>
          <a:blip r:embed="rId3"/>
          <a:stretch>
            <a:fillRect/>
          </a:stretch>
        </p:blipFill>
        <p:spPr>
          <a:xfrm>
            <a:off x="488170" y="4617392"/>
            <a:ext cx="7678910" cy="2112675"/>
          </a:xfrm>
          <a:prstGeom prst="rect">
            <a:avLst/>
          </a:prstGeom>
        </p:spPr>
      </p:pic>
      <p:pic>
        <p:nvPicPr>
          <p:cNvPr id="7" name="Picture 6">
            <a:extLst>
              <a:ext uri="{FF2B5EF4-FFF2-40B4-BE49-F238E27FC236}">
                <a16:creationId xmlns:a16="http://schemas.microsoft.com/office/drawing/2014/main" id="{6FC2ACD1-502C-3FC6-D76A-D0FBF89F95F2}"/>
              </a:ext>
            </a:extLst>
          </p:cNvPr>
          <p:cNvPicPr>
            <a:picLocks noChangeAspect="1"/>
          </p:cNvPicPr>
          <p:nvPr/>
        </p:nvPicPr>
        <p:blipFill>
          <a:blip r:embed="rId4"/>
          <a:stretch>
            <a:fillRect/>
          </a:stretch>
        </p:blipFill>
        <p:spPr>
          <a:xfrm>
            <a:off x="608235" y="1342674"/>
            <a:ext cx="2564174" cy="2247926"/>
          </a:xfrm>
          <a:prstGeom prst="rect">
            <a:avLst/>
          </a:prstGeom>
        </p:spPr>
      </p:pic>
      <p:pic>
        <p:nvPicPr>
          <p:cNvPr id="8" name="Picture 7">
            <a:extLst>
              <a:ext uri="{FF2B5EF4-FFF2-40B4-BE49-F238E27FC236}">
                <a16:creationId xmlns:a16="http://schemas.microsoft.com/office/drawing/2014/main" id="{3DB58352-0782-1C37-216F-600E5755B5F0}"/>
              </a:ext>
            </a:extLst>
          </p:cNvPr>
          <p:cNvPicPr>
            <a:picLocks noChangeAspect="1"/>
          </p:cNvPicPr>
          <p:nvPr/>
        </p:nvPicPr>
        <p:blipFill>
          <a:blip r:embed="rId5"/>
          <a:stretch>
            <a:fillRect/>
          </a:stretch>
        </p:blipFill>
        <p:spPr>
          <a:xfrm>
            <a:off x="4546951" y="1651095"/>
            <a:ext cx="2907344" cy="2104796"/>
          </a:xfrm>
          <a:prstGeom prst="rect">
            <a:avLst/>
          </a:prstGeom>
        </p:spPr>
      </p:pic>
      <p:sp>
        <p:nvSpPr>
          <p:cNvPr id="10" name="TextBox 9">
            <a:extLst>
              <a:ext uri="{FF2B5EF4-FFF2-40B4-BE49-F238E27FC236}">
                <a16:creationId xmlns:a16="http://schemas.microsoft.com/office/drawing/2014/main" id="{B9E557EC-A135-A824-F68A-4419B836FEF2}"/>
              </a:ext>
            </a:extLst>
          </p:cNvPr>
          <p:cNvSpPr txBox="1"/>
          <p:nvPr/>
        </p:nvSpPr>
        <p:spPr>
          <a:xfrm>
            <a:off x="404195" y="3894254"/>
            <a:ext cx="10913838" cy="584775"/>
          </a:xfrm>
          <a:prstGeom prst="rect">
            <a:avLst/>
          </a:prstGeom>
          <a:noFill/>
        </p:spPr>
        <p:txBody>
          <a:bodyPr wrap="square" rtlCol="0">
            <a:spAutoFit/>
          </a:bodyPr>
          <a:lstStyle/>
          <a:p>
            <a:r>
              <a:rPr lang="en-US" sz="1600"/>
              <a:t>Then did hierarchical clustering using the ward method, and went to the n = 3 clusters level.  And then colored the points according to their predicted class, and got the same thing back (though different colors).  So this worked pretty well!  </a:t>
            </a:r>
          </a:p>
        </p:txBody>
      </p:sp>
      <p:pic>
        <p:nvPicPr>
          <p:cNvPr id="11" name="Picture 10">
            <a:extLst>
              <a:ext uri="{FF2B5EF4-FFF2-40B4-BE49-F238E27FC236}">
                <a16:creationId xmlns:a16="http://schemas.microsoft.com/office/drawing/2014/main" id="{1A75F84C-918D-8EFA-CC42-F41717E4D4D7}"/>
              </a:ext>
            </a:extLst>
          </p:cNvPr>
          <p:cNvPicPr>
            <a:picLocks noChangeAspect="1"/>
          </p:cNvPicPr>
          <p:nvPr/>
        </p:nvPicPr>
        <p:blipFill>
          <a:blip r:embed="rId6"/>
          <a:stretch>
            <a:fillRect/>
          </a:stretch>
        </p:blipFill>
        <p:spPr>
          <a:xfrm>
            <a:off x="8563880" y="4735836"/>
            <a:ext cx="2604508" cy="1875786"/>
          </a:xfrm>
          <a:prstGeom prst="rect">
            <a:avLst/>
          </a:prstGeom>
        </p:spPr>
      </p:pic>
    </p:spTree>
    <p:extLst>
      <p:ext uri="{BB962C8B-B14F-4D97-AF65-F5344CB8AC3E}">
        <p14:creationId xmlns:p14="http://schemas.microsoft.com/office/powerpoint/2010/main" val="135623761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469507" y="3620915"/>
            <a:ext cx="11359324" cy="830997"/>
          </a:xfrm>
          <a:prstGeom prst="rect">
            <a:avLst/>
          </a:prstGeom>
        </p:spPr>
        <p:txBody>
          <a:bodyPr wrap="square">
            <a:spAutoFit/>
          </a:bodyPr>
          <a:lstStyle/>
          <a:p>
            <a:r>
              <a:rPr lang="en-US" sz="1600"/>
              <a:t>km.fit_predict(X)				uses Kmeans algorithm to identify X’s n clusters, as specified above, and return</a:t>
            </a:r>
          </a:p>
          <a:p>
            <a:r>
              <a:rPr lang="en-US" sz="1600"/>
              <a:t>					a column vector of values y</a:t>
            </a:r>
            <a:r>
              <a:rPr lang="en-US" sz="1600" baseline="-25000"/>
              <a:t>i</a:t>
            </a:r>
            <a:r>
              <a:rPr lang="en-US" sz="1600"/>
              <a:t> labeling the cluster that row X</a:t>
            </a:r>
            <a:r>
              <a:rPr lang="en-US" sz="1600" baseline="-25000"/>
              <a:t>i</a:t>
            </a:r>
            <a:r>
              <a:rPr lang="en-US" sz="1600"/>
              <a:t> belongs to.  So y</a:t>
            </a:r>
            <a:r>
              <a:rPr lang="en-US" sz="1600" baseline="-25000"/>
              <a:t>i</a:t>
            </a:r>
            <a:r>
              <a:rPr lang="en-US" sz="1600"/>
              <a:t> will</a:t>
            </a:r>
          </a:p>
          <a:p>
            <a:r>
              <a:rPr lang="en-US" sz="1600"/>
              <a:t>					be any of 0, 1, 2, …, n-1.  Note you should scale your data first.</a:t>
            </a:r>
          </a:p>
        </p:txBody>
      </p:sp>
      <p:sp>
        <p:nvSpPr>
          <p:cNvPr id="3" name="Rectangle 2">
            <a:extLst>
              <a:ext uri="{FF2B5EF4-FFF2-40B4-BE49-F238E27FC236}">
                <a16:creationId xmlns:a16="http://schemas.microsoft.com/office/drawing/2014/main" id="{C9FF0876-164E-442B-9B99-2C547C2A0238}"/>
              </a:ext>
            </a:extLst>
          </p:cNvPr>
          <p:cNvSpPr/>
          <p:nvPr/>
        </p:nvSpPr>
        <p:spPr>
          <a:xfrm>
            <a:off x="3897944" y="127933"/>
            <a:ext cx="3641510" cy="461665"/>
          </a:xfrm>
          <a:prstGeom prst="rect">
            <a:avLst/>
          </a:prstGeom>
        </p:spPr>
        <p:txBody>
          <a:bodyPr wrap="none">
            <a:spAutoFit/>
          </a:bodyPr>
          <a:lstStyle/>
          <a:p>
            <a:r>
              <a:rPr lang="en-US" sz="2400" b="1" u="sng">
                <a:solidFill>
                  <a:srgbClr val="0066FF"/>
                </a:solidFill>
              </a:rPr>
              <a:t>sklearn: k means clustering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9" y="868608"/>
            <a:ext cx="4485046" cy="338554"/>
          </a:xfrm>
          <a:prstGeom prst="rect">
            <a:avLst/>
          </a:prstGeom>
          <a:noFill/>
        </p:spPr>
        <p:txBody>
          <a:bodyPr wrap="square" rtlCol="0">
            <a:spAutoFit/>
          </a:bodyPr>
          <a:lstStyle/>
          <a:p>
            <a:r>
              <a:rPr lang="en-US" sz="1600"/>
              <a:t>We’ll take a look at k means clustering algorithm.</a:t>
            </a:r>
          </a:p>
        </p:txBody>
      </p:sp>
      <p:sp>
        <p:nvSpPr>
          <p:cNvPr id="21" name="Rectangle 20">
            <a:extLst>
              <a:ext uri="{FF2B5EF4-FFF2-40B4-BE49-F238E27FC236}">
                <a16:creationId xmlns:a16="http://schemas.microsoft.com/office/drawing/2014/main" id="{340755F4-E71B-4914-983D-72096246A1B6}"/>
              </a:ext>
            </a:extLst>
          </p:cNvPr>
          <p:cNvSpPr/>
          <p:nvPr/>
        </p:nvSpPr>
        <p:spPr>
          <a:xfrm>
            <a:off x="469509" y="2040018"/>
            <a:ext cx="11164771" cy="584775"/>
          </a:xfrm>
          <a:prstGeom prst="rect">
            <a:avLst/>
          </a:prstGeom>
        </p:spPr>
        <p:txBody>
          <a:bodyPr wrap="square">
            <a:spAutoFit/>
          </a:bodyPr>
          <a:lstStyle/>
          <a:p>
            <a:r>
              <a:rPr lang="en-US" sz="1600"/>
              <a:t>km = KMeans()				creates a Kmeans object.   Optional argument is </a:t>
            </a:r>
            <a:r>
              <a:rPr lang="en-US" sz="1600" b="1"/>
              <a:t>n_clusters = n</a:t>
            </a:r>
            <a:r>
              <a:rPr lang="en-US" sz="1600"/>
              <a:t>, where n is</a:t>
            </a:r>
          </a:p>
          <a:p>
            <a:r>
              <a:rPr lang="en-US" sz="1600"/>
              <a:t>					number of clusters the data should split into.  </a:t>
            </a:r>
          </a:p>
        </p:txBody>
      </p:sp>
      <p:sp>
        <p:nvSpPr>
          <p:cNvPr id="9" name="TextBox 8">
            <a:extLst>
              <a:ext uri="{FF2B5EF4-FFF2-40B4-BE49-F238E27FC236}">
                <a16:creationId xmlns:a16="http://schemas.microsoft.com/office/drawing/2014/main" id="{BB0B12F5-5514-4CDD-8547-0D66306FFD7A}"/>
              </a:ext>
            </a:extLst>
          </p:cNvPr>
          <p:cNvSpPr txBox="1"/>
          <p:nvPr/>
        </p:nvSpPr>
        <p:spPr>
          <a:xfrm>
            <a:off x="469508" y="1616267"/>
            <a:ext cx="3557742" cy="338554"/>
          </a:xfrm>
          <a:prstGeom prst="rect">
            <a:avLst/>
          </a:prstGeom>
          <a:noFill/>
        </p:spPr>
        <p:txBody>
          <a:bodyPr wrap="square">
            <a:spAutoFit/>
          </a:bodyPr>
          <a:lstStyle/>
          <a:p>
            <a:r>
              <a:rPr lang="en-US" sz="1600" b="1"/>
              <a:t>from sklearn.cluster import KMeans</a:t>
            </a:r>
          </a:p>
        </p:txBody>
      </p:sp>
      <p:sp>
        <p:nvSpPr>
          <p:cNvPr id="5" name="Rectangle 4">
            <a:extLst>
              <a:ext uri="{FF2B5EF4-FFF2-40B4-BE49-F238E27FC236}">
                <a16:creationId xmlns:a16="http://schemas.microsoft.com/office/drawing/2014/main" id="{62739E1D-DC77-EFBF-8331-77DA8AE66D62}"/>
              </a:ext>
            </a:extLst>
          </p:cNvPr>
          <p:cNvSpPr/>
          <p:nvPr/>
        </p:nvSpPr>
        <p:spPr>
          <a:xfrm>
            <a:off x="469509" y="2716602"/>
            <a:ext cx="11359324" cy="830997"/>
          </a:xfrm>
          <a:prstGeom prst="rect">
            <a:avLst/>
          </a:prstGeom>
        </p:spPr>
        <p:txBody>
          <a:bodyPr wrap="square">
            <a:spAutoFit/>
          </a:bodyPr>
          <a:lstStyle/>
          <a:p>
            <a:r>
              <a:rPr lang="en-US" sz="1600"/>
              <a:t>km.fit(X)					uses Kmeans algorithm to identify n clusters, as specified above, and locate </a:t>
            </a:r>
          </a:p>
          <a:p>
            <a:r>
              <a:rPr lang="en-US" sz="1600"/>
              <a:t>					their centroids.  Should probably scale your data first.  That way no one feature</a:t>
            </a:r>
          </a:p>
          <a:p>
            <a:r>
              <a:rPr lang="en-US" sz="1600"/>
              <a:t>					exerts more influence than another, variance-wise.</a:t>
            </a:r>
          </a:p>
        </p:txBody>
      </p:sp>
      <p:sp>
        <p:nvSpPr>
          <p:cNvPr id="6" name="Rectangle 5">
            <a:extLst>
              <a:ext uri="{FF2B5EF4-FFF2-40B4-BE49-F238E27FC236}">
                <a16:creationId xmlns:a16="http://schemas.microsoft.com/office/drawing/2014/main" id="{DDAA5993-3867-05F3-FBFC-17C77BC230FB}"/>
              </a:ext>
            </a:extLst>
          </p:cNvPr>
          <p:cNvSpPr/>
          <p:nvPr/>
        </p:nvSpPr>
        <p:spPr>
          <a:xfrm>
            <a:off x="469507" y="4620434"/>
            <a:ext cx="11359324" cy="1323439"/>
          </a:xfrm>
          <a:prstGeom prst="rect">
            <a:avLst/>
          </a:prstGeom>
        </p:spPr>
        <p:txBody>
          <a:bodyPr wrap="square">
            <a:spAutoFit/>
          </a:bodyPr>
          <a:lstStyle/>
          <a:p>
            <a:r>
              <a:rPr lang="en-US" sz="1600"/>
              <a:t>km.predict(X)				uses clusters identified in the .fit() method, and assigns each row of X to one of </a:t>
            </a:r>
          </a:p>
          <a:p>
            <a:r>
              <a:rPr lang="en-US" sz="1600"/>
              <a:t>					the clusters by ascertaining which cluster’s centroid is closest to the row.  And</a:t>
            </a:r>
          </a:p>
          <a:p>
            <a:r>
              <a:rPr lang="en-US" sz="1600"/>
              <a:t>					so it returns a column vector of values y</a:t>
            </a:r>
            <a:r>
              <a:rPr lang="en-US" sz="1600" baseline="-25000"/>
              <a:t>i</a:t>
            </a:r>
            <a:r>
              <a:rPr lang="en-US" sz="1600"/>
              <a:t> labeling the cluster that row X</a:t>
            </a:r>
            <a:r>
              <a:rPr lang="en-US" sz="1600" baseline="-25000"/>
              <a:t>i</a:t>
            </a:r>
            <a:r>
              <a:rPr lang="en-US" sz="1600"/>
              <a:t> belongs</a:t>
            </a:r>
          </a:p>
          <a:p>
            <a:r>
              <a:rPr lang="en-US" sz="1600"/>
              <a:t>					to.  So y</a:t>
            </a:r>
            <a:r>
              <a:rPr lang="en-US" sz="1600" baseline="-25000"/>
              <a:t>i</a:t>
            </a:r>
            <a:r>
              <a:rPr lang="en-US" sz="1600"/>
              <a:t> will be any of 0, 1, 2, …, n-1.  Note you should scale your data first.  </a:t>
            </a:r>
          </a:p>
          <a:p>
            <a:r>
              <a:rPr lang="en-US" sz="1600"/>
              <a:t>					Also this X in km.predict() would presumably be different than the X in km.fit().</a:t>
            </a:r>
          </a:p>
        </p:txBody>
      </p:sp>
    </p:spTree>
    <p:extLst>
      <p:ext uri="{BB962C8B-B14F-4D97-AF65-F5344CB8AC3E}">
        <p14:creationId xmlns:p14="http://schemas.microsoft.com/office/powerpoint/2010/main" val="246146140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97944" y="127933"/>
            <a:ext cx="3641510" cy="461665"/>
          </a:xfrm>
          <a:prstGeom prst="rect">
            <a:avLst/>
          </a:prstGeom>
        </p:spPr>
        <p:txBody>
          <a:bodyPr wrap="none">
            <a:spAutoFit/>
          </a:bodyPr>
          <a:lstStyle/>
          <a:p>
            <a:r>
              <a:rPr lang="en-US" sz="2400" b="1" u="sng">
                <a:solidFill>
                  <a:srgbClr val="0066FF"/>
                </a:solidFill>
              </a:rPr>
              <a:t>sklearn: k means clustering</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9" y="868608"/>
            <a:ext cx="4485046" cy="338554"/>
          </a:xfrm>
          <a:prstGeom prst="rect">
            <a:avLst/>
          </a:prstGeom>
          <a:noFill/>
        </p:spPr>
        <p:txBody>
          <a:bodyPr wrap="square" rtlCol="0">
            <a:spAutoFit/>
          </a:bodyPr>
          <a:lstStyle/>
          <a:p>
            <a:r>
              <a:rPr lang="en-US" sz="1600"/>
              <a:t>We’ll take a look at k means clustering algorithm.</a:t>
            </a:r>
          </a:p>
        </p:txBody>
      </p:sp>
      <p:sp>
        <p:nvSpPr>
          <p:cNvPr id="9" name="TextBox 8">
            <a:extLst>
              <a:ext uri="{FF2B5EF4-FFF2-40B4-BE49-F238E27FC236}">
                <a16:creationId xmlns:a16="http://schemas.microsoft.com/office/drawing/2014/main" id="{BB0B12F5-5514-4CDD-8547-0D66306FFD7A}"/>
              </a:ext>
            </a:extLst>
          </p:cNvPr>
          <p:cNvSpPr txBox="1"/>
          <p:nvPr/>
        </p:nvSpPr>
        <p:spPr>
          <a:xfrm>
            <a:off x="469508" y="1401662"/>
            <a:ext cx="3557742" cy="338554"/>
          </a:xfrm>
          <a:prstGeom prst="rect">
            <a:avLst/>
          </a:prstGeom>
          <a:noFill/>
        </p:spPr>
        <p:txBody>
          <a:bodyPr wrap="square">
            <a:spAutoFit/>
          </a:bodyPr>
          <a:lstStyle/>
          <a:p>
            <a:r>
              <a:rPr lang="en-US" sz="1600" b="1"/>
              <a:t>from sklearn.cluster import KMeans</a:t>
            </a:r>
          </a:p>
        </p:txBody>
      </p:sp>
      <p:sp>
        <p:nvSpPr>
          <p:cNvPr id="7" name="Rectangle 6">
            <a:extLst>
              <a:ext uri="{FF2B5EF4-FFF2-40B4-BE49-F238E27FC236}">
                <a16:creationId xmlns:a16="http://schemas.microsoft.com/office/drawing/2014/main" id="{672AC8D0-4CDB-C8F5-3E62-ADF294D6D638}"/>
              </a:ext>
            </a:extLst>
          </p:cNvPr>
          <p:cNvSpPr/>
          <p:nvPr/>
        </p:nvSpPr>
        <p:spPr>
          <a:xfrm>
            <a:off x="469509" y="2753692"/>
            <a:ext cx="7873163" cy="338554"/>
          </a:xfrm>
          <a:prstGeom prst="rect">
            <a:avLst/>
          </a:prstGeom>
        </p:spPr>
        <p:txBody>
          <a:bodyPr wrap="square">
            <a:spAutoFit/>
          </a:bodyPr>
          <a:lstStyle/>
          <a:p>
            <a:r>
              <a:rPr lang="en-US" sz="1600"/>
              <a:t>km.cluster_centers_				outputs a list of the centroids.</a:t>
            </a:r>
          </a:p>
        </p:txBody>
      </p:sp>
      <p:sp>
        <p:nvSpPr>
          <p:cNvPr id="8" name="Rectangle 7">
            <a:extLst>
              <a:ext uri="{FF2B5EF4-FFF2-40B4-BE49-F238E27FC236}">
                <a16:creationId xmlns:a16="http://schemas.microsoft.com/office/drawing/2014/main" id="{5F07E19D-C4D6-621F-39D8-683842E67FB3}"/>
              </a:ext>
            </a:extLst>
          </p:cNvPr>
          <p:cNvSpPr/>
          <p:nvPr/>
        </p:nvSpPr>
        <p:spPr>
          <a:xfrm>
            <a:off x="469508" y="3239709"/>
            <a:ext cx="8959628" cy="338554"/>
          </a:xfrm>
          <a:prstGeom prst="rect">
            <a:avLst/>
          </a:prstGeom>
        </p:spPr>
        <p:txBody>
          <a:bodyPr wrap="square">
            <a:spAutoFit/>
          </a:bodyPr>
          <a:lstStyle/>
          <a:p>
            <a:r>
              <a:rPr lang="en-US" sz="1600"/>
              <a:t>km.inertia_				outputs the dissimilarity, as referred to in notes.</a:t>
            </a:r>
          </a:p>
        </p:txBody>
      </p:sp>
      <p:sp>
        <p:nvSpPr>
          <p:cNvPr id="10" name="Rectangle 9">
            <a:extLst>
              <a:ext uri="{FF2B5EF4-FFF2-40B4-BE49-F238E27FC236}">
                <a16:creationId xmlns:a16="http://schemas.microsoft.com/office/drawing/2014/main" id="{49FC521E-599F-448F-8843-A0D2743F9358}"/>
              </a:ext>
            </a:extLst>
          </p:cNvPr>
          <p:cNvSpPr/>
          <p:nvPr/>
        </p:nvSpPr>
        <p:spPr>
          <a:xfrm>
            <a:off x="469509" y="1983457"/>
            <a:ext cx="11464344" cy="584775"/>
          </a:xfrm>
          <a:prstGeom prst="rect">
            <a:avLst/>
          </a:prstGeom>
        </p:spPr>
        <p:txBody>
          <a:bodyPr wrap="square">
            <a:spAutoFit/>
          </a:bodyPr>
          <a:lstStyle/>
          <a:p>
            <a:r>
              <a:rPr lang="en-US" sz="1600"/>
              <a:t>km.labels_					outputs array of cluster labels for each row in data.  This outputs the same</a:t>
            </a:r>
          </a:p>
          <a:p>
            <a:r>
              <a:rPr lang="en-US" sz="1600"/>
              <a:t>					thing as km.predict(X) (after you’ve done km.fit(X)).  So kind of interchangeable. </a:t>
            </a:r>
          </a:p>
        </p:txBody>
      </p:sp>
    </p:spTree>
    <p:extLst>
      <p:ext uri="{BB962C8B-B14F-4D97-AF65-F5344CB8AC3E}">
        <p14:creationId xmlns:p14="http://schemas.microsoft.com/office/powerpoint/2010/main" val="211510629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97944" y="127933"/>
            <a:ext cx="2351926" cy="461665"/>
          </a:xfrm>
          <a:prstGeom prst="rect">
            <a:avLst/>
          </a:prstGeom>
        </p:spPr>
        <p:txBody>
          <a:bodyPr wrap="none">
            <a:spAutoFit/>
          </a:bodyPr>
          <a:lstStyle/>
          <a:p>
            <a:r>
              <a:rPr lang="en-US" sz="2400" b="1" u="sng">
                <a:solidFill>
                  <a:srgbClr val="0066FF"/>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400682" y="1178390"/>
            <a:ext cx="10326311" cy="338554"/>
          </a:xfrm>
          <a:prstGeom prst="rect">
            <a:avLst/>
          </a:prstGeom>
          <a:noFill/>
        </p:spPr>
        <p:txBody>
          <a:bodyPr wrap="square" rtlCol="0">
            <a:spAutoFit/>
          </a:bodyPr>
          <a:lstStyle/>
          <a:p>
            <a:r>
              <a:rPr lang="en-US" sz="1600"/>
              <a:t>Here’s an example using the iris data.  so first I download iris.data.  Then scale it, and then append to the flower names.  </a:t>
            </a:r>
          </a:p>
        </p:txBody>
      </p:sp>
      <p:pic>
        <p:nvPicPr>
          <p:cNvPr id="5" name="Picture 4">
            <a:extLst>
              <a:ext uri="{FF2B5EF4-FFF2-40B4-BE49-F238E27FC236}">
                <a16:creationId xmlns:a16="http://schemas.microsoft.com/office/drawing/2014/main" id="{F2761EA4-7B77-B11A-5D8B-E50A10CB2682}"/>
              </a:ext>
            </a:extLst>
          </p:cNvPr>
          <p:cNvPicPr>
            <a:picLocks noChangeAspect="1"/>
          </p:cNvPicPr>
          <p:nvPr/>
        </p:nvPicPr>
        <p:blipFill>
          <a:blip r:embed="rId3"/>
          <a:stretch>
            <a:fillRect/>
          </a:stretch>
        </p:blipFill>
        <p:spPr>
          <a:xfrm>
            <a:off x="469508" y="1751774"/>
            <a:ext cx="8635162" cy="2893457"/>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78D99284-F57A-5934-99F6-F89222A266FC}"/>
                  </a:ext>
                </a:extLst>
              </p14:cNvPr>
              <p14:cNvContentPartPr/>
              <p14:nvPr/>
            </p14:nvContentPartPr>
            <p14:xfrm>
              <a:off x="2837120" y="4123892"/>
              <a:ext cx="121680" cy="516240"/>
            </p14:xfrm>
          </p:contentPart>
        </mc:Choice>
        <mc:Fallback xmlns="">
          <p:pic>
            <p:nvPicPr>
              <p:cNvPr id="6" name="Ink 5">
                <a:extLst>
                  <a:ext uri="{FF2B5EF4-FFF2-40B4-BE49-F238E27FC236}">
                    <a16:creationId xmlns:a16="http://schemas.microsoft.com/office/drawing/2014/main" id="{78D99284-F57A-5934-99F6-F89222A266FC}"/>
                  </a:ext>
                </a:extLst>
              </p:cNvPr>
              <p:cNvPicPr/>
              <p:nvPr/>
            </p:nvPicPr>
            <p:blipFill>
              <a:blip r:embed="rId5"/>
              <a:stretch>
                <a:fillRect/>
              </a:stretch>
            </p:blipFill>
            <p:spPr>
              <a:xfrm>
                <a:off x="2828120" y="4114892"/>
                <a:ext cx="139320" cy="533880"/>
              </a:xfrm>
              <a:prstGeom prst="rect">
                <a:avLst/>
              </a:prstGeom>
            </p:spPr>
          </p:pic>
        </mc:Fallback>
      </mc:AlternateContent>
      <p:sp>
        <p:nvSpPr>
          <p:cNvPr id="10" name="TextBox 9">
            <a:extLst>
              <a:ext uri="{FF2B5EF4-FFF2-40B4-BE49-F238E27FC236}">
                <a16:creationId xmlns:a16="http://schemas.microsoft.com/office/drawing/2014/main" id="{326E94DB-0CCE-34C4-6404-FC875C12ACB7}"/>
              </a:ext>
            </a:extLst>
          </p:cNvPr>
          <p:cNvSpPr txBox="1"/>
          <p:nvPr/>
        </p:nvSpPr>
        <p:spPr>
          <a:xfrm>
            <a:off x="3283974" y="4055357"/>
            <a:ext cx="6086168" cy="523220"/>
          </a:xfrm>
          <a:prstGeom prst="rect">
            <a:avLst/>
          </a:prstGeom>
          <a:noFill/>
        </p:spPr>
        <p:txBody>
          <a:bodyPr wrap="square" rtlCol="0">
            <a:spAutoFit/>
          </a:bodyPr>
          <a:lstStyle/>
          <a:p>
            <a:r>
              <a:rPr lang="en-US" sz="1400"/>
              <a:t>running the Kmeans algorithm, with 3 clusters (which happens to be how many there should be), and appending each row’s cluster prediction to the df.</a:t>
            </a:r>
          </a:p>
        </p:txBody>
      </p:sp>
    </p:spTree>
    <p:extLst>
      <p:ext uri="{BB962C8B-B14F-4D97-AF65-F5344CB8AC3E}">
        <p14:creationId xmlns:p14="http://schemas.microsoft.com/office/powerpoint/2010/main" val="373771505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97944" y="127933"/>
            <a:ext cx="2351926" cy="461665"/>
          </a:xfrm>
          <a:prstGeom prst="rect">
            <a:avLst/>
          </a:prstGeom>
        </p:spPr>
        <p:txBody>
          <a:bodyPr wrap="none">
            <a:spAutoFit/>
          </a:bodyPr>
          <a:lstStyle/>
          <a:p>
            <a:r>
              <a:rPr lang="en-US" sz="2400" b="1" u="sng">
                <a:solidFill>
                  <a:srgbClr val="0066FF"/>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400682" y="824428"/>
            <a:ext cx="10326311" cy="584775"/>
          </a:xfrm>
          <a:prstGeom prst="rect">
            <a:avLst/>
          </a:prstGeom>
          <a:noFill/>
        </p:spPr>
        <p:txBody>
          <a:bodyPr wrap="square" rtlCol="0">
            <a:spAutoFit/>
          </a:bodyPr>
          <a:lstStyle/>
          <a:p>
            <a:r>
              <a:rPr lang="en-US" sz="1600"/>
              <a:t>Now plotting the different flowers on a reduced graph of just two dimensions: x = “petal_length”, and y = “sepal_width”, and colored according to their identity.  </a:t>
            </a:r>
          </a:p>
        </p:txBody>
      </p:sp>
      <p:pic>
        <p:nvPicPr>
          <p:cNvPr id="11" name="Picture 10">
            <a:extLst>
              <a:ext uri="{FF2B5EF4-FFF2-40B4-BE49-F238E27FC236}">
                <a16:creationId xmlns:a16="http://schemas.microsoft.com/office/drawing/2014/main" id="{98FAB2A7-B9F6-D83F-0FCC-279643F8628A}"/>
              </a:ext>
            </a:extLst>
          </p:cNvPr>
          <p:cNvPicPr>
            <a:picLocks noChangeAspect="1"/>
          </p:cNvPicPr>
          <p:nvPr/>
        </p:nvPicPr>
        <p:blipFill>
          <a:blip r:embed="rId3"/>
          <a:stretch>
            <a:fillRect/>
          </a:stretch>
        </p:blipFill>
        <p:spPr>
          <a:xfrm>
            <a:off x="517022" y="1778878"/>
            <a:ext cx="6227420" cy="2006541"/>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BDE9116B-3369-F830-C7B9-3A5E15BD3F28}"/>
                  </a:ext>
                </a:extLst>
              </p14:cNvPr>
              <p14:cNvContentPartPr/>
              <p14:nvPr/>
            </p14:nvContentPartPr>
            <p14:xfrm>
              <a:off x="7098735" y="2723153"/>
              <a:ext cx="631800" cy="186480"/>
            </p14:xfrm>
          </p:contentPart>
        </mc:Choice>
        <mc:Fallback xmlns="">
          <p:pic>
            <p:nvPicPr>
              <p:cNvPr id="2" name="Ink 1">
                <a:extLst>
                  <a:ext uri="{FF2B5EF4-FFF2-40B4-BE49-F238E27FC236}">
                    <a16:creationId xmlns:a16="http://schemas.microsoft.com/office/drawing/2014/main" id="{BDE9116B-3369-F830-C7B9-3A5E15BD3F28}"/>
                  </a:ext>
                </a:extLst>
              </p:cNvPr>
              <p:cNvPicPr/>
              <p:nvPr/>
            </p:nvPicPr>
            <p:blipFill>
              <a:blip r:embed="rId5"/>
              <a:stretch>
                <a:fillRect/>
              </a:stretch>
            </p:blipFill>
            <p:spPr>
              <a:xfrm>
                <a:off x="7089735" y="2714153"/>
                <a:ext cx="649440" cy="204120"/>
              </a:xfrm>
              <a:prstGeom prst="rect">
                <a:avLst/>
              </a:prstGeom>
            </p:spPr>
          </p:pic>
        </mc:Fallback>
      </mc:AlternateContent>
      <p:pic>
        <p:nvPicPr>
          <p:cNvPr id="7" name="Picture 6">
            <a:extLst>
              <a:ext uri="{FF2B5EF4-FFF2-40B4-BE49-F238E27FC236}">
                <a16:creationId xmlns:a16="http://schemas.microsoft.com/office/drawing/2014/main" id="{438DCB95-CB8F-9A08-2875-928FFD94B424}"/>
              </a:ext>
            </a:extLst>
          </p:cNvPr>
          <p:cNvPicPr>
            <a:picLocks noChangeAspect="1"/>
          </p:cNvPicPr>
          <p:nvPr/>
        </p:nvPicPr>
        <p:blipFill>
          <a:blip r:embed="rId6"/>
          <a:stretch>
            <a:fillRect/>
          </a:stretch>
        </p:blipFill>
        <p:spPr>
          <a:xfrm>
            <a:off x="8347455" y="1545297"/>
            <a:ext cx="3048264" cy="2240474"/>
          </a:xfrm>
          <a:prstGeom prst="rect">
            <a:avLst/>
          </a:prstGeom>
        </p:spPr>
      </p:pic>
      <p:sp>
        <p:nvSpPr>
          <p:cNvPr id="8" name="TextBox 7">
            <a:extLst>
              <a:ext uri="{FF2B5EF4-FFF2-40B4-BE49-F238E27FC236}">
                <a16:creationId xmlns:a16="http://schemas.microsoft.com/office/drawing/2014/main" id="{05BEF2AC-03F8-4AB4-D4C2-D460395FED09}"/>
              </a:ext>
            </a:extLst>
          </p:cNvPr>
          <p:cNvSpPr txBox="1"/>
          <p:nvPr/>
        </p:nvSpPr>
        <p:spPr>
          <a:xfrm>
            <a:off x="517023" y="4153042"/>
            <a:ext cx="7397946" cy="338554"/>
          </a:xfrm>
          <a:prstGeom prst="rect">
            <a:avLst/>
          </a:prstGeom>
          <a:noFill/>
        </p:spPr>
        <p:txBody>
          <a:bodyPr wrap="square" rtlCol="0">
            <a:spAutoFit/>
          </a:bodyPr>
          <a:lstStyle/>
          <a:p>
            <a:r>
              <a:rPr lang="en-US" sz="1600"/>
              <a:t>Now plotting the same points, but colored according to their Kmeans cluster value.  </a:t>
            </a:r>
          </a:p>
        </p:txBody>
      </p:sp>
      <p:pic>
        <p:nvPicPr>
          <p:cNvPr id="9" name="Picture 8">
            <a:extLst>
              <a:ext uri="{FF2B5EF4-FFF2-40B4-BE49-F238E27FC236}">
                <a16:creationId xmlns:a16="http://schemas.microsoft.com/office/drawing/2014/main" id="{E6770CFF-90C2-E1C8-B6D6-F0F508916FFC}"/>
              </a:ext>
            </a:extLst>
          </p:cNvPr>
          <p:cNvPicPr>
            <a:picLocks noChangeAspect="1"/>
          </p:cNvPicPr>
          <p:nvPr/>
        </p:nvPicPr>
        <p:blipFill>
          <a:blip r:embed="rId7"/>
          <a:stretch>
            <a:fillRect/>
          </a:stretch>
        </p:blipFill>
        <p:spPr>
          <a:xfrm>
            <a:off x="8347455" y="4322319"/>
            <a:ext cx="3139712" cy="2240474"/>
          </a:xfrm>
          <a:prstGeom prst="rect">
            <a:avLst/>
          </a:prstGeom>
        </p:spPr>
      </p:pic>
      <mc:AlternateContent xmlns:mc="http://schemas.openxmlformats.org/markup-compatibility/2006" xmlns:p14="http://schemas.microsoft.com/office/powerpoint/2010/main">
        <mc:Choice Requires="p14">
          <p:contentPart p14:bwMode="auto" r:id="rId8">
            <p14:nvContentPartPr>
              <p14:cNvPr id="12" name="Ink 11">
                <a:extLst>
                  <a:ext uri="{FF2B5EF4-FFF2-40B4-BE49-F238E27FC236}">
                    <a16:creationId xmlns:a16="http://schemas.microsoft.com/office/drawing/2014/main" id="{23BB8239-1BB1-37C9-320B-BC4A52A92A13}"/>
                  </a:ext>
                </a:extLst>
              </p14:cNvPr>
              <p14:cNvContentPartPr/>
              <p14:nvPr/>
            </p14:nvContentPartPr>
            <p14:xfrm>
              <a:off x="7414635" y="5349316"/>
              <a:ext cx="631800" cy="186480"/>
            </p14:xfrm>
          </p:contentPart>
        </mc:Choice>
        <mc:Fallback xmlns="">
          <p:pic>
            <p:nvPicPr>
              <p:cNvPr id="12" name="Ink 11">
                <a:extLst>
                  <a:ext uri="{FF2B5EF4-FFF2-40B4-BE49-F238E27FC236}">
                    <a16:creationId xmlns:a16="http://schemas.microsoft.com/office/drawing/2014/main" id="{23BB8239-1BB1-37C9-320B-BC4A52A92A13}"/>
                  </a:ext>
                </a:extLst>
              </p:cNvPr>
              <p:cNvPicPr/>
              <p:nvPr/>
            </p:nvPicPr>
            <p:blipFill>
              <a:blip r:embed="rId5"/>
              <a:stretch>
                <a:fillRect/>
              </a:stretch>
            </p:blipFill>
            <p:spPr>
              <a:xfrm>
                <a:off x="7405635" y="5340316"/>
                <a:ext cx="649440" cy="204120"/>
              </a:xfrm>
              <a:prstGeom prst="rect">
                <a:avLst/>
              </a:prstGeom>
            </p:spPr>
          </p:pic>
        </mc:Fallback>
      </mc:AlternateContent>
      <p:pic>
        <p:nvPicPr>
          <p:cNvPr id="13" name="Picture 12">
            <a:extLst>
              <a:ext uri="{FF2B5EF4-FFF2-40B4-BE49-F238E27FC236}">
                <a16:creationId xmlns:a16="http://schemas.microsoft.com/office/drawing/2014/main" id="{CF6898C1-7901-5451-A3B4-E8E02E8A17E1}"/>
              </a:ext>
            </a:extLst>
          </p:cNvPr>
          <p:cNvPicPr>
            <a:picLocks noChangeAspect="1"/>
          </p:cNvPicPr>
          <p:nvPr/>
        </p:nvPicPr>
        <p:blipFill>
          <a:blip r:embed="rId9"/>
          <a:stretch>
            <a:fillRect/>
          </a:stretch>
        </p:blipFill>
        <p:spPr>
          <a:xfrm>
            <a:off x="517021" y="4799025"/>
            <a:ext cx="6690023" cy="1320078"/>
          </a:xfrm>
          <a:prstGeom prst="rect">
            <a:avLst/>
          </a:prstGeom>
        </p:spPr>
      </p:pic>
      <p:sp>
        <p:nvSpPr>
          <p:cNvPr id="14" name="TextBox 13">
            <a:extLst>
              <a:ext uri="{FF2B5EF4-FFF2-40B4-BE49-F238E27FC236}">
                <a16:creationId xmlns:a16="http://schemas.microsoft.com/office/drawing/2014/main" id="{AC389BB0-D400-1D52-8604-50E7DD472383}"/>
              </a:ext>
            </a:extLst>
          </p:cNvPr>
          <p:cNvSpPr txBox="1"/>
          <p:nvPr/>
        </p:nvSpPr>
        <p:spPr>
          <a:xfrm>
            <a:off x="400682" y="6359981"/>
            <a:ext cx="4330280" cy="338554"/>
          </a:xfrm>
          <a:prstGeom prst="rect">
            <a:avLst/>
          </a:prstGeom>
          <a:noFill/>
        </p:spPr>
        <p:txBody>
          <a:bodyPr wrap="square" rtlCol="0">
            <a:spAutoFit/>
          </a:bodyPr>
          <a:lstStyle/>
          <a:p>
            <a:r>
              <a:rPr lang="en-US" sz="1600"/>
              <a:t>So it successfully found the correct clusters!</a:t>
            </a:r>
          </a:p>
        </p:txBody>
      </p:sp>
    </p:spTree>
    <p:extLst>
      <p:ext uri="{BB962C8B-B14F-4D97-AF65-F5344CB8AC3E}">
        <p14:creationId xmlns:p14="http://schemas.microsoft.com/office/powerpoint/2010/main" val="97510211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97944" y="127933"/>
            <a:ext cx="2351926" cy="461665"/>
          </a:xfrm>
          <a:prstGeom prst="rect">
            <a:avLst/>
          </a:prstGeom>
        </p:spPr>
        <p:txBody>
          <a:bodyPr wrap="none">
            <a:spAutoFit/>
          </a:bodyPr>
          <a:lstStyle/>
          <a:p>
            <a:r>
              <a:rPr lang="en-US" sz="2400" b="1" u="sng">
                <a:solidFill>
                  <a:srgbClr val="0066FF"/>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474641" y="947539"/>
            <a:ext cx="7907576" cy="338554"/>
          </a:xfrm>
          <a:prstGeom prst="rect">
            <a:avLst/>
          </a:prstGeom>
          <a:noFill/>
        </p:spPr>
        <p:txBody>
          <a:bodyPr wrap="square" rtlCol="0">
            <a:spAutoFit/>
          </a:bodyPr>
          <a:lstStyle/>
          <a:p>
            <a:r>
              <a:rPr lang="en-US" sz="1600"/>
              <a:t>Now dissimilarity vs. number of clusters, n, to see what the optimum number of clusters is.</a:t>
            </a:r>
          </a:p>
        </p:txBody>
      </p:sp>
      <p:pic>
        <p:nvPicPr>
          <p:cNvPr id="5" name="Picture 4">
            <a:extLst>
              <a:ext uri="{FF2B5EF4-FFF2-40B4-BE49-F238E27FC236}">
                <a16:creationId xmlns:a16="http://schemas.microsoft.com/office/drawing/2014/main" id="{FC6D3412-611C-29E3-57CB-FEBE507ABDED}"/>
              </a:ext>
            </a:extLst>
          </p:cNvPr>
          <p:cNvPicPr>
            <a:picLocks noChangeAspect="1"/>
          </p:cNvPicPr>
          <p:nvPr/>
        </p:nvPicPr>
        <p:blipFill>
          <a:blip r:embed="rId3"/>
          <a:stretch>
            <a:fillRect/>
          </a:stretch>
        </p:blipFill>
        <p:spPr>
          <a:xfrm>
            <a:off x="504137" y="1512722"/>
            <a:ext cx="4451321" cy="3073271"/>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71CB437C-E46B-0C34-E902-04E86E763F30}"/>
                  </a:ext>
                </a:extLst>
              </p14:cNvPr>
              <p14:cNvContentPartPr/>
              <p14:nvPr/>
            </p14:nvContentPartPr>
            <p14:xfrm>
              <a:off x="5397735" y="3090108"/>
              <a:ext cx="737640" cy="154080"/>
            </p14:xfrm>
          </p:contentPart>
        </mc:Choice>
        <mc:Fallback xmlns="">
          <p:pic>
            <p:nvPicPr>
              <p:cNvPr id="6" name="Ink 5">
                <a:extLst>
                  <a:ext uri="{FF2B5EF4-FFF2-40B4-BE49-F238E27FC236}">
                    <a16:creationId xmlns:a16="http://schemas.microsoft.com/office/drawing/2014/main" id="{71CB437C-E46B-0C34-E902-04E86E763F30}"/>
                  </a:ext>
                </a:extLst>
              </p:cNvPr>
              <p:cNvPicPr/>
              <p:nvPr/>
            </p:nvPicPr>
            <p:blipFill>
              <a:blip r:embed="rId5"/>
              <a:stretch>
                <a:fillRect/>
              </a:stretch>
            </p:blipFill>
            <p:spPr>
              <a:xfrm>
                <a:off x="5388735" y="3081468"/>
                <a:ext cx="755280" cy="171720"/>
              </a:xfrm>
              <a:prstGeom prst="rect">
                <a:avLst/>
              </a:prstGeom>
            </p:spPr>
          </p:pic>
        </mc:Fallback>
      </mc:AlternateContent>
      <p:pic>
        <p:nvPicPr>
          <p:cNvPr id="10" name="Picture 9">
            <a:extLst>
              <a:ext uri="{FF2B5EF4-FFF2-40B4-BE49-F238E27FC236}">
                <a16:creationId xmlns:a16="http://schemas.microsoft.com/office/drawing/2014/main" id="{4B36E82A-3CA4-72A5-779F-CEAE30A60AB4}"/>
              </a:ext>
            </a:extLst>
          </p:cNvPr>
          <p:cNvPicPr>
            <a:picLocks noChangeAspect="1"/>
          </p:cNvPicPr>
          <p:nvPr/>
        </p:nvPicPr>
        <p:blipFill>
          <a:blip r:embed="rId6"/>
          <a:stretch>
            <a:fillRect/>
          </a:stretch>
        </p:blipFill>
        <p:spPr>
          <a:xfrm>
            <a:off x="6852952" y="1825739"/>
            <a:ext cx="4451321" cy="3171566"/>
          </a:xfrm>
          <a:prstGeom prst="rect">
            <a:avLst/>
          </a:prstGeom>
        </p:spPr>
      </p:pic>
      <p:sp>
        <p:nvSpPr>
          <p:cNvPr id="15" name="TextBox 14">
            <a:extLst>
              <a:ext uri="{FF2B5EF4-FFF2-40B4-BE49-F238E27FC236}">
                <a16:creationId xmlns:a16="http://schemas.microsoft.com/office/drawing/2014/main" id="{FD30217D-06F6-97B9-6810-B4EC5486D75A}"/>
              </a:ext>
            </a:extLst>
          </p:cNvPr>
          <p:cNvSpPr txBox="1"/>
          <p:nvPr/>
        </p:nvSpPr>
        <p:spPr>
          <a:xfrm>
            <a:off x="504137" y="5079473"/>
            <a:ext cx="4136689" cy="338554"/>
          </a:xfrm>
          <a:prstGeom prst="rect">
            <a:avLst/>
          </a:prstGeom>
          <a:noFill/>
        </p:spPr>
        <p:txBody>
          <a:bodyPr wrap="square" rtlCol="0">
            <a:spAutoFit/>
          </a:bodyPr>
          <a:lstStyle/>
          <a:p>
            <a:r>
              <a:rPr lang="en-US" sz="1600"/>
              <a:t>So it seems k = 3 clusters is ideal, I’d surmise.</a:t>
            </a:r>
          </a:p>
        </p:txBody>
      </p:sp>
    </p:spTree>
    <p:extLst>
      <p:ext uri="{BB962C8B-B14F-4D97-AF65-F5344CB8AC3E}">
        <p14:creationId xmlns:p14="http://schemas.microsoft.com/office/powerpoint/2010/main" val="399453209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469508" y="3018219"/>
            <a:ext cx="11359324" cy="830997"/>
          </a:xfrm>
          <a:prstGeom prst="rect">
            <a:avLst/>
          </a:prstGeom>
        </p:spPr>
        <p:txBody>
          <a:bodyPr wrap="square">
            <a:spAutoFit/>
          </a:bodyPr>
          <a:lstStyle/>
          <a:p>
            <a:r>
              <a:rPr lang="en-US" sz="1600"/>
              <a:t>db.fit(data)				data is an array of coordinates I imagine.  It’s shape should be (n_rows,</a:t>
            </a:r>
          </a:p>
          <a:p>
            <a:r>
              <a:rPr lang="en-US" sz="1600"/>
              <a:t>					n_features).  So if have 15 rows and 3 features, then it should be an array of </a:t>
            </a:r>
          </a:p>
          <a:p>
            <a:r>
              <a:rPr lang="en-US" sz="1600"/>
              <a:t>					15, 3 element lists.  </a:t>
            </a:r>
          </a:p>
        </p:txBody>
      </p:sp>
      <p:sp>
        <p:nvSpPr>
          <p:cNvPr id="3" name="Rectangle 2">
            <a:extLst>
              <a:ext uri="{FF2B5EF4-FFF2-40B4-BE49-F238E27FC236}">
                <a16:creationId xmlns:a16="http://schemas.microsoft.com/office/drawing/2014/main" id="{C9FF0876-164E-442B-9B99-2C547C2A0238}"/>
              </a:ext>
            </a:extLst>
          </p:cNvPr>
          <p:cNvSpPr/>
          <p:nvPr/>
        </p:nvSpPr>
        <p:spPr>
          <a:xfrm>
            <a:off x="3897944" y="127933"/>
            <a:ext cx="2292422" cy="461665"/>
          </a:xfrm>
          <a:prstGeom prst="rect">
            <a:avLst/>
          </a:prstGeom>
        </p:spPr>
        <p:txBody>
          <a:bodyPr wrap="none">
            <a:spAutoFit/>
          </a:bodyPr>
          <a:lstStyle/>
          <a:p>
            <a:r>
              <a:rPr lang="en-US" sz="2400" b="1" u="sng">
                <a:solidFill>
                  <a:srgbClr val="00B050"/>
                </a:solidFill>
              </a:rPr>
              <a:t>sklearn: DB Scan</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9" y="981744"/>
            <a:ext cx="7356968" cy="338554"/>
          </a:xfrm>
          <a:prstGeom prst="rect">
            <a:avLst/>
          </a:prstGeom>
          <a:noFill/>
        </p:spPr>
        <p:txBody>
          <a:bodyPr wrap="square" rtlCol="0">
            <a:spAutoFit/>
          </a:bodyPr>
          <a:lstStyle/>
          <a:p>
            <a:r>
              <a:rPr lang="en-US" sz="1600"/>
              <a:t>Now we’ll take a look at the DB Scan algorithm,</a:t>
            </a:r>
          </a:p>
        </p:txBody>
      </p:sp>
      <p:sp>
        <p:nvSpPr>
          <p:cNvPr id="21" name="Rectangle 20">
            <a:extLst>
              <a:ext uri="{FF2B5EF4-FFF2-40B4-BE49-F238E27FC236}">
                <a16:creationId xmlns:a16="http://schemas.microsoft.com/office/drawing/2014/main" id="{340755F4-E71B-4914-983D-72096246A1B6}"/>
              </a:ext>
            </a:extLst>
          </p:cNvPr>
          <p:cNvSpPr/>
          <p:nvPr/>
        </p:nvSpPr>
        <p:spPr>
          <a:xfrm>
            <a:off x="469509" y="1929024"/>
            <a:ext cx="11359323" cy="830997"/>
          </a:xfrm>
          <a:prstGeom prst="rect">
            <a:avLst/>
          </a:prstGeom>
        </p:spPr>
        <p:txBody>
          <a:bodyPr wrap="square">
            <a:spAutoFit/>
          </a:bodyPr>
          <a:lstStyle/>
          <a:p>
            <a:r>
              <a:rPr lang="en-US" sz="1600"/>
              <a:t>db = DBSCAN(eps = e, min_samples = m)		creates a DBSCAN object.   eps is the hypersphere radius (default = 0.5), and m</a:t>
            </a:r>
          </a:p>
          <a:p>
            <a:r>
              <a:rPr lang="en-US" sz="1600"/>
              <a:t>					is number of points that must be within said radius for point to be considered a</a:t>
            </a:r>
          </a:p>
          <a:p>
            <a:r>
              <a:rPr lang="en-US" sz="1600"/>
              <a:t>					core point (default =5).</a:t>
            </a:r>
          </a:p>
        </p:txBody>
      </p:sp>
      <p:sp>
        <p:nvSpPr>
          <p:cNvPr id="9" name="TextBox 8">
            <a:extLst>
              <a:ext uri="{FF2B5EF4-FFF2-40B4-BE49-F238E27FC236}">
                <a16:creationId xmlns:a16="http://schemas.microsoft.com/office/drawing/2014/main" id="{BB0B12F5-5514-4CDD-8547-0D66306FFD7A}"/>
              </a:ext>
            </a:extLst>
          </p:cNvPr>
          <p:cNvSpPr txBox="1"/>
          <p:nvPr/>
        </p:nvSpPr>
        <p:spPr>
          <a:xfrm>
            <a:off x="469508" y="1505273"/>
            <a:ext cx="3557742" cy="338554"/>
          </a:xfrm>
          <a:prstGeom prst="rect">
            <a:avLst/>
          </a:prstGeom>
          <a:noFill/>
        </p:spPr>
        <p:txBody>
          <a:bodyPr wrap="square">
            <a:spAutoFit/>
          </a:bodyPr>
          <a:lstStyle/>
          <a:p>
            <a:r>
              <a:rPr lang="en-US" sz="1600" b="1"/>
              <a:t>from sklearn.cluster import DBSCAN</a:t>
            </a:r>
          </a:p>
        </p:txBody>
      </p:sp>
      <p:sp>
        <p:nvSpPr>
          <p:cNvPr id="7" name="Rectangle 6">
            <a:extLst>
              <a:ext uri="{FF2B5EF4-FFF2-40B4-BE49-F238E27FC236}">
                <a16:creationId xmlns:a16="http://schemas.microsoft.com/office/drawing/2014/main" id="{672AC8D0-4CDB-C8F5-3E62-ADF294D6D638}"/>
              </a:ext>
            </a:extLst>
          </p:cNvPr>
          <p:cNvSpPr/>
          <p:nvPr/>
        </p:nvSpPr>
        <p:spPr>
          <a:xfrm>
            <a:off x="471687" y="5291481"/>
            <a:ext cx="11437357" cy="830997"/>
          </a:xfrm>
          <a:prstGeom prst="rect">
            <a:avLst/>
          </a:prstGeom>
        </p:spPr>
        <p:txBody>
          <a:bodyPr wrap="square">
            <a:spAutoFit/>
          </a:bodyPr>
          <a:lstStyle/>
          <a:p>
            <a:r>
              <a:rPr lang="en-US" sz="1600"/>
              <a:t>db.labels_					returns the cluster assignments for each row of data.  First cluster is labeled 0,</a:t>
            </a:r>
          </a:p>
          <a:p>
            <a:r>
              <a:rPr lang="en-US" sz="1600"/>
              <a:t>					second labeled 1, etc.  -1 means outlier/noise.  Does same thing as</a:t>
            </a:r>
          </a:p>
          <a:p>
            <a:r>
              <a:rPr lang="en-US" sz="1600"/>
              <a:t>					db.fit_predict(data), basically.</a:t>
            </a:r>
          </a:p>
        </p:txBody>
      </p:sp>
      <p:sp>
        <p:nvSpPr>
          <p:cNvPr id="5" name="Rectangle 4">
            <a:extLst>
              <a:ext uri="{FF2B5EF4-FFF2-40B4-BE49-F238E27FC236}">
                <a16:creationId xmlns:a16="http://schemas.microsoft.com/office/drawing/2014/main" id="{2E7B29FB-C17D-E196-3AF1-91A1D63E8F7B}"/>
              </a:ext>
            </a:extLst>
          </p:cNvPr>
          <p:cNvSpPr/>
          <p:nvPr/>
        </p:nvSpPr>
        <p:spPr>
          <a:xfrm>
            <a:off x="416338" y="4202286"/>
            <a:ext cx="11359324" cy="830997"/>
          </a:xfrm>
          <a:prstGeom prst="rect">
            <a:avLst/>
          </a:prstGeom>
        </p:spPr>
        <p:txBody>
          <a:bodyPr wrap="square">
            <a:spAutoFit/>
          </a:bodyPr>
          <a:lstStyle/>
          <a:p>
            <a:r>
              <a:rPr lang="en-US" sz="1600"/>
              <a:t>db.fit_predict(data)				uses dbscan algorithm to identify data’s clusters, as specified above, and return</a:t>
            </a:r>
          </a:p>
          <a:p>
            <a:r>
              <a:rPr lang="en-US" sz="1600"/>
              <a:t>					a column vector of values y</a:t>
            </a:r>
            <a:r>
              <a:rPr lang="en-US" sz="1600" baseline="-25000"/>
              <a:t>i</a:t>
            </a:r>
            <a:r>
              <a:rPr lang="en-US" sz="1600"/>
              <a:t> labeling the cluster that row X</a:t>
            </a:r>
            <a:r>
              <a:rPr lang="en-US" sz="1600" baseline="-25000"/>
              <a:t>i</a:t>
            </a:r>
            <a:r>
              <a:rPr lang="en-US" sz="1600"/>
              <a:t> belongs to.  So y</a:t>
            </a:r>
            <a:r>
              <a:rPr lang="en-US" sz="1600" baseline="-25000"/>
              <a:t>i</a:t>
            </a:r>
            <a:r>
              <a:rPr lang="en-US" sz="1600"/>
              <a:t> will</a:t>
            </a:r>
          </a:p>
          <a:p>
            <a:r>
              <a:rPr lang="en-US" sz="1600"/>
              <a:t>					be any of 0, 1, 2, …, n-1.  Note you should scale your data first.</a:t>
            </a:r>
          </a:p>
        </p:txBody>
      </p:sp>
    </p:spTree>
    <p:extLst>
      <p:ext uri="{BB962C8B-B14F-4D97-AF65-F5344CB8AC3E}">
        <p14:creationId xmlns:p14="http://schemas.microsoft.com/office/powerpoint/2010/main" val="62154005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97944" y="127933"/>
            <a:ext cx="2351926" cy="461665"/>
          </a:xfrm>
          <a:prstGeom prst="rect">
            <a:avLst/>
          </a:prstGeom>
        </p:spPr>
        <p:txBody>
          <a:bodyPr wrap="none">
            <a:spAutoFit/>
          </a:bodyPr>
          <a:lstStyle/>
          <a:p>
            <a:r>
              <a:rPr lang="en-US" sz="2400" b="1" u="sng">
                <a:solidFill>
                  <a:srgbClr val="00B050"/>
                </a:solidFill>
              </a:rPr>
              <a:t>sklearn: example</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9" y="981744"/>
            <a:ext cx="7356968" cy="338554"/>
          </a:xfrm>
          <a:prstGeom prst="rect">
            <a:avLst/>
          </a:prstGeom>
          <a:noFill/>
        </p:spPr>
        <p:txBody>
          <a:bodyPr wrap="square" rtlCol="0">
            <a:spAutoFit/>
          </a:bodyPr>
          <a:lstStyle/>
          <a:p>
            <a:r>
              <a:rPr lang="en-US" sz="1600"/>
              <a:t>for example, I was trying to classify linear regression points as outliers or not,</a:t>
            </a:r>
          </a:p>
        </p:txBody>
      </p:sp>
      <p:pic>
        <p:nvPicPr>
          <p:cNvPr id="5" name="Picture 4">
            <a:extLst>
              <a:ext uri="{FF2B5EF4-FFF2-40B4-BE49-F238E27FC236}">
                <a16:creationId xmlns:a16="http://schemas.microsoft.com/office/drawing/2014/main" id="{B2BBA4D2-D776-DE69-B088-FBAE699BD1EF}"/>
              </a:ext>
            </a:extLst>
          </p:cNvPr>
          <p:cNvPicPr>
            <a:picLocks noChangeAspect="1"/>
          </p:cNvPicPr>
          <p:nvPr/>
        </p:nvPicPr>
        <p:blipFill>
          <a:blip r:embed="rId3"/>
          <a:stretch>
            <a:fillRect/>
          </a:stretch>
        </p:blipFill>
        <p:spPr>
          <a:xfrm>
            <a:off x="528503" y="1513974"/>
            <a:ext cx="4446620" cy="2035221"/>
          </a:xfrm>
          <a:prstGeom prst="rect">
            <a:avLst/>
          </a:prstGeom>
        </p:spPr>
      </p:pic>
      <p:pic>
        <p:nvPicPr>
          <p:cNvPr id="6" name="Picture 5">
            <a:extLst>
              <a:ext uri="{FF2B5EF4-FFF2-40B4-BE49-F238E27FC236}">
                <a16:creationId xmlns:a16="http://schemas.microsoft.com/office/drawing/2014/main" id="{C17A8228-D49B-D880-7EC3-932D98369303}"/>
              </a:ext>
            </a:extLst>
          </p:cNvPr>
          <p:cNvPicPr>
            <a:picLocks noChangeAspect="1"/>
          </p:cNvPicPr>
          <p:nvPr/>
        </p:nvPicPr>
        <p:blipFill>
          <a:blip r:embed="rId4"/>
          <a:stretch>
            <a:fillRect/>
          </a:stretch>
        </p:blipFill>
        <p:spPr>
          <a:xfrm>
            <a:off x="4213732" y="3198644"/>
            <a:ext cx="5128704" cy="701101"/>
          </a:xfrm>
          <a:prstGeom prst="rect">
            <a:avLst/>
          </a:prstGeom>
        </p:spPr>
      </p:pic>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793FDE3A-3EEC-E4A9-8FB3-1798872BE6F9}"/>
                  </a:ext>
                </a:extLst>
              </p14:cNvPr>
              <p14:cNvContentPartPr/>
              <p14:nvPr/>
            </p14:nvContentPartPr>
            <p14:xfrm>
              <a:off x="2251335" y="3305028"/>
              <a:ext cx="1336320" cy="134640"/>
            </p14:xfrm>
          </p:contentPart>
        </mc:Choice>
        <mc:Fallback xmlns="">
          <p:pic>
            <p:nvPicPr>
              <p:cNvPr id="8" name="Ink 7">
                <a:extLst>
                  <a:ext uri="{FF2B5EF4-FFF2-40B4-BE49-F238E27FC236}">
                    <a16:creationId xmlns:a16="http://schemas.microsoft.com/office/drawing/2014/main" id="{793FDE3A-3EEC-E4A9-8FB3-1798872BE6F9}"/>
                  </a:ext>
                </a:extLst>
              </p:cNvPr>
              <p:cNvPicPr/>
              <p:nvPr/>
            </p:nvPicPr>
            <p:blipFill>
              <a:blip r:embed="rId6"/>
              <a:stretch>
                <a:fillRect/>
              </a:stretch>
            </p:blipFill>
            <p:spPr>
              <a:xfrm>
                <a:off x="2242695" y="3296028"/>
                <a:ext cx="1353960" cy="152280"/>
              </a:xfrm>
              <a:prstGeom prst="rect">
                <a:avLst/>
              </a:prstGeom>
            </p:spPr>
          </p:pic>
        </mc:Fallback>
      </mc:AlternateContent>
      <p:pic>
        <p:nvPicPr>
          <p:cNvPr id="10" name="Picture 9">
            <a:extLst>
              <a:ext uri="{FF2B5EF4-FFF2-40B4-BE49-F238E27FC236}">
                <a16:creationId xmlns:a16="http://schemas.microsoft.com/office/drawing/2014/main" id="{6600954A-FACC-287B-58E8-660485582113}"/>
              </a:ext>
            </a:extLst>
          </p:cNvPr>
          <p:cNvPicPr>
            <a:picLocks noChangeAspect="1"/>
          </p:cNvPicPr>
          <p:nvPr/>
        </p:nvPicPr>
        <p:blipFill>
          <a:blip r:embed="rId7"/>
          <a:stretch>
            <a:fillRect/>
          </a:stretch>
        </p:blipFill>
        <p:spPr>
          <a:xfrm>
            <a:off x="528503" y="4021875"/>
            <a:ext cx="5159187" cy="2636748"/>
          </a:xfrm>
          <a:prstGeom prst="rect">
            <a:avLst/>
          </a:prstGeom>
        </p:spPr>
      </p:pic>
      <p:pic>
        <p:nvPicPr>
          <p:cNvPr id="11" name="Picture 10">
            <a:extLst>
              <a:ext uri="{FF2B5EF4-FFF2-40B4-BE49-F238E27FC236}">
                <a16:creationId xmlns:a16="http://schemas.microsoft.com/office/drawing/2014/main" id="{761A096D-39F6-74C4-3325-0AAAFFC20D84}"/>
              </a:ext>
            </a:extLst>
          </p:cNvPr>
          <p:cNvPicPr>
            <a:picLocks noChangeAspect="1"/>
          </p:cNvPicPr>
          <p:nvPr/>
        </p:nvPicPr>
        <p:blipFill>
          <a:blip r:embed="rId8"/>
          <a:stretch>
            <a:fillRect/>
          </a:stretch>
        </p:blipFill>
        <p:spPr>
          <a:xfrm>
            <a:off x="7265906" y="4091848"/>
            <a:ext cx="3563173" cy="2636748"/>
          </a:xfrm>
          <a:prstGeom prst="rect">
            <a:avLst/>
          </a:prstGeom>
        </p:spPr>
      </p:pic>
      <mc:AlternateContent xmlns:mc="http://schemas.openxmlformats.org/markup-compatibility/2006" xmlns:p14="http://schemas.microsoft.com/office/powerpoint/2010/main">
        <mc:Choice Requires="p14">
          <p:contentPart p14:bwMode="auto" r:id="rId9">
            <p14:nvContentPartPr>
              <p14:cNvPr id="13" name="Ink 12">
                <a:extLst>
                  <a:ext uri="{FF2B5EF4-FFF2-40B4-BE49-F238E27FC236}">
                    <a16:creationId xmlns:a16="http://schemas.microsoft.com/office/drawing/2014/main" id="{120A2211-0C2F-4746-066C-6BEEACB94FF5}"/>
                  </a:ext>
                </a:extLst>
              </p14:cNvPr>
              <p14:cNvContentPartPr/>
              <p14:nvPr/>
            </p14:nvContentPartPr>
            <p14:xfrm>
              <a:off x="5441764" y="5205609"/>
              <a:ext cx="1336320" cy="134640"/>
            </p14:xfrm>
          </p:contentPart>
        </mc:Choice>
        <mc:Fallback xmlns="">
          <p:pic>
            <p:nvPicPr>
              <p:cNvPr id="13" name="Ink 12">
                <a:extLst>
                  <a:ext uri="{FF2B5EF4-FFF2-40B4-BE49-F238E27FC236}">
                    <a16:creationId xmlns:a16="http://schemas.microsoft.com/office/drawing/2014/main" id="{120A2211-0C2F-4746-066C-6BEEACB94FF5}"/>
                  </a:ext>
                </a:extLst>
              </p:cNvPr>
              <p:cNvPicPr/>
              <p:nvPr/>
            </p:nvPicPr>
            <p:blipFill>
              <a:blip r:embed="rId6"/>
              <a:stretch>
                <a:fillRect/>
              </a:stretch>
            </p:blipFill>
            <p:spPr>
              <a:xfrm>
                <a:off x="5433124" y="5196609"/>
                <a:ext cx="1353960" cy="152280"/>
              </a:xfrm>
              <a:prstGeom prst="rect">
                <a:avLst/>
              </a:prstGeom>
            </p:spPr>
          </p:pic>
        </mc:Fallback>
      </mc:AlternateContent>
      <p:sp>
        <p:nvSpPr>
          <p:cNvPr id="14" name="TextBox 13">
            <a:extLst>
              <a:ext uri="{FF2B5EF4-FFF2-40B4-BE49-F238E27FC236}">
                <a16:creationId xmlns:a16="http://schemas.microsoft.com/office/drawing/2014/main" id="{2E69FC6B-2354-056D-E89D-CB4D449B1B40}"/>
              </a:ext>
            </a:extLst>
          </p:cNvPr>
          <p:cNvSpPr txBox="1"/>
          <p:nvPr/>
        </p:nvSpPr>
        <p:spPr>
          <a:xfrm>
            <a:off x="8261296" y="1236987"/>
            <a:ext cx="3271943" cy="1815882"/>
          </a:xfrm>
          <a:custGeom>
            <a:avLst/>
            <a:gdLst>
              <a:gd name="connsiteX0" fmla="*/ 0 w 3271943"/>
              <a:gd name="connsiteY0" fmla="*/ 0 h 1815882"/>
              <a:gd name="connsiteX1" fmla="*/ 556230 w 3271943"/>
              <a:gd name="connsiteY1" fmla="*/ 0 h 1815882"/>
              <a:gd name="connsiteX2" fmla="*/ 1276058 w 3271943"/>
              <a:gd name="connsiteY2" fmla="*/ 0 h 1815882"/>
              <a:gd name="connsiteX3" fmla="*/ 1897727 w 3271943"/>
              <a:gd name="connsiteY3" fmla="*/ 0 h 1815882"/>
              <a:gd name="connsiteX4" fmla="*/ 2552116 w 3271943"/>
              <a:gd name="connsiteY4" fmla="*/ 0 h 1815882"/>
              <a:gd name="connsiteX5" fmla="*/ 3271943 w 3271943"/>
              <a:gd name="connsiteY5" fmla="*/ 0 h 1815882"/>
              <a:gd name="connsiteX6" fmla="*/ 3271943 w 3271943"/>
              <a:gd name="connsiteY6" fmla="*/ 587135 h 1815882"/>
              <a:gd name="connsiteX7" fmla="*/ 3271943 w 3271943"/>
              <a:gd name="connsiteY7" fmla="*/ 1156112 h 1815882"/>
              <a:gd name="connsiteX8" fmla="*/ 3271943 w 3271943"/>
              <a:gd name="connsiteY8" fmla="*/ 1815882 h 1815882"/>
              <a:gd name="connsiteX9" fmla="*/ 2715713 w 3271943"/>
              <a:gd name="connsiteY9" fmla="*/ 1815882 h 1815882"/>
              <a:gd name="connsiteX10" fmla="*/ 2126763 w 3271943"/>
              <a:gd name="connsiteY10" fmla="*/ 1815882 h 1815882"/>
              <a:gd name="connsiteX11" fmla="*/ 1505094 w 3271943"/>
              <a:gd name="connsiteY11" fmla="*/ 1815882 h 1815882"/>
              <a:gd name="connsiteX12" fmla="*/ 785266 w 3271943"/>
              <a:gd name="connsiteY12" fmla="*/ 1815882 h 1815882"/>
              <a:gd name="connsiteX13" fmla="*/ 0 w 3271943"/>
              <a:gd name="connsiteY13" fmla="*/ 1815882 h 1815882"/>
              <a:gd name="connsiteX14" fmla="*/ 0 w 3271943"/>
              <a:gd name="connsiteY14" fmla="*/ 1246906 h 1815882"/>
              <a:gd name="connsiteX15" fmla="*/ 0 w 3271943"/>
              <a:gd name="connsiteY15" fmla="*/ 605294 h 1815882"/>
              <a:gd name="connsiteX16" fmla="*/ 0 w 3271943"/>
              <a:gd name="connsiteY16" fmla="*/ 0 h 1815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71943" h="1815882" extrusionOk="0">
                <a:moveTo>
                  <a:pt x="0" y="0"/>
                </a:moveTo>
                <a:cubicBezTo>
                  <a:pt x="212048" y="19591"/>
                  <a:pt x="387492" y="27005"/>
                  <a:pt x="556230" y="0"/>
                </a:cubicBezTo>
                <a:cubicBezTo>
                  <a:pt x="724968" y="-27005"/>
                  <a:pt x="1101688" y="-10593"/>
                  <a:pt x="1276058" y="0"/>
                </a:cubicBezTo>
                <a:cubicBezTo>
                  <a:pt x="1450428" y="10593"/>
                  <a:pt x="1665881" y="26748"/>
                  <a:pt x="1897727" y="0"/>
                </a:cubicBezTo>
                <a:cubicBezTo>
                  <a:pt x="2129573" y="-26748"/>
                  <a:pt x="2382600" y="-10708"/>
                  <a:pt x="2552116" y="0"/>
                </a:cubicBezTo>
                <a:cubicBezTo>
                  <a:pt x="2721632" y="10708"/>
                  <a:pt x="2928682" y="-34095"/>
                  <a:pt x="3271943" y="0"/>
                </a:cubicBezTo>
                <a:cubicBezTo>
                  <a:pt x="3281402" y="184483"/>
                  <a:pt x="3263467" y="394378"/>
                  <a:pt x="3271943" y="587135"/>
                </a:cubicBezTo>
                <a:cubicBezTo>
                  <a:pt x="3280419" y="779893"/>
                  <a:pt x="3249082" y="932686"/>
                  <a:pt x="3271943" y="1156112"/>
                </a:cubicBezTo>
                <a:cubicBezTo>
                  <a:pt x="3294804" y="1379538"/>
                  <a:pt x="3282018" y="1622355"/>
                  <a:pt x="3271943" y="1815882"/>
                </a:cubicBezTo>
                <a:cubicBezTo>
                  <a:pt x="3073065" y="1827117"/>
                  <a:pt x="2910516" y="1807435"/>
                  <a:pt x="2715713" y="1815882"/>
                </a:cubicBezTo>
                <a:cubicBezTo>
                  <a:pt x="2520910" y="1824330"/>
                  <a:pt x="2418238" y="1830928"/>
                  <a:pt x="2126763" y="1815882"/>
                </a:cubicBezTo>
                <a:cubicBezTo>
                  <a:pt x="1835288" y="1800837"/>
                  <a:pt x="1724513" y="1805804"/>
                  <a:pt x="1505094" y="1815882"/>
                </a:cubicBezTo>
                <a:cubicBezTo>
                  <a:pt x="1285675" y="1825960"/>
                  <a:pt x="1039234" y="1781401"/>
                  <a:pt x="785266" y="1815882"/>
                </a:cubicBezTo>
                <a:cubicBezTo>
                  <a:pt x="531298" y="1850363"/>
                  <a:pt x="272457" y="1812164"/>
                  <a:pt x="0" y="1815882"/>
                </a:cubicBezTo>
                <a:cubicBezTo>
                  <a:pt x="-17296" y="1687090"/>
                  <a:pt x="20882" y="1363056"/>
                  <a:pt x="0" y="1246906"/>
                </a:cubicBezTo>
                <a:cubicBezTo>
                  <a:pt x="-20882" y="1130756"/>
                  <a:pt x="-7174" y="782742"/>
                  <a:pt x="0" y="605294"/>
                </a:cubicBezTo>
                <a:cubicBezTo>
                  <a:pt x="7174" y="427846"/>
                  <a:pt x="-20371" y="141515"/>
                  <a:pt x="0" y="0"/>
                </a:cubicBezTo>
                <a:close/>
              </a:path>
            </a:pathLst>
          </a:custGeom>
          <a:noFill/>
          <a:ln w="19050">
            <a:solidFill>
              <a:srgbClr val="FF0000"/>
            </a:solidFill>
            <a:extLst>
              <a:ext uri="{C807C97D-BFC1-408E-A445-0C87EB9F89A2}">
                <ask:lineSketchStyleProps xmlns:ask="http://schemas.microsoft.com/office/drawing/2018/sketchyshapes" sd="3203023695">
                  <a:prstGeom prst="rect">
                    <a:avLst/>
                  </a:prstGeom>
                  <ask:type>
                    <ask:lineSketchFreehand/>
                  </ask:type>
                </ask:lineSketchStyleProps>
              </a:ext>
            </a:extLst>
          </a:ln>
        </p:spPr>
        <p:txBody>
          <a:bodyPr wrap="square" rtlCol="0">
            <a:spAutoFit/>
          </a:bodyPr>
          <a:lstStyle/>
          <a:p>
            <a:r>
              <a:rPr lang="en-US" sz="1600"/>
              <a:t>FWIW, can see that using DBScan for classifying outliers would be wonky.  If there are clusters of points well separated along the x-axis, but directly on the line, then could be classified as outliers, like those black ones at the beginning.</a:t>
            </a:r>
          </a:p>
        </p:txBody>
      </p:sp>
    </p:spTree>
    <p:extLst>
      <p:ext uri="{BB962C8B-B14F-4D97-AF65-F5344CB8AC3E}">
        <p14:creationId xmlns:p14="http://schemas.microsoft.com/office/powerpoint/2010/main" val="17468924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469508" y="2815667"/>
            <a:ext cx="11359324" cy="1077218"/>
          </a:xfrm>
          <a:prstGeom prst="rect">
            <a:avLst/>
          </a:prstGeom>
        </p:spPr>
        <p:txBody>
          <a:bodyPr wrap="square">
            <a:spAutoFit/>
          </a:bodyPr>
          <a:lstStyle/>
          <a:p>
            <a:r>
              <a:rPr lang="en-US" sz="1600"/>
              <a:t>model.fit(X</a:t>
            </a:r>
            <a:r>
              <a:rPr lang="en-US" sz="1600" baseline="-25000"/>
              <a:t>train</a:t>
            </a:r>
            <a:r>
              <a:rPr lang="en-US" sz="1600"/>
              <a:t>,Y</a:t>
            </a:r>
            <a:r>
              <a:rPr lang="en-US" sz="1600" baseline="-25000"/>
              <a:t>train</a:t>
            </a:r>
            <a:r>
              <a:rPr lang="en-US" sz="1600"/>
              <a:t>)				creates a linear regression fit based on independent data X</a:t>
            </a:r>
            <a:r>
              <a:rPr lang="en-US" sz="1600" baseline="-25000"/>
              <a:t>train</a:t>
            </a:r>
            <a:r>
              <a:rPr lang="en-US" sz="1600"/>
              <a:t>, and dependent</a:t>
            </a:r>
          </a:p>
          <a:p>
            <a:r>
              <a:rPr lang="en-US" sz="1600"/>
              <a:t>					data Y</a:t>
            </a:r>
            <a:r>
              <a:rPr lang="en-US" sz="1600" baseline="-25000"/>
              <a:t>train</a:t>
            </a:r>
            <a:r>
              <a:rPr lang="en-US" sz="1600"/>
              <a:t>.  Looks like X</a:t>
            </a:r>
            <a:r>
              <a:rPr lang="en-US" sz="1600" baseline="-25000"/>
              <a:t>train</a:t>
            </a:r>
            <a:r>
              <a:rPr lang="en-US" sz="1600"/>
              <a:t> must be of dataframe type.  And Y</a:t>
            </a:r>
            <a:r>
              <a:rPr lang="en-US" sz="1600" baseline="-25000"/>
              <a:t>train</a:t>
            </a:r>
            <a:r>
              <a:rPr lang="en-US" sz="1600"/>
              <a:t> must be series</a:t>
            </a:r>
          </a:p>
          <a:p>
            <a:r>
              <a:rPr lang="en-US" sz="1600"/>
              <a:t>					type.  Well they can be numpy arrays.  But X</a:t>
            </a:r>
            <a:r>
              <a:rPr lang="en-US" sz="1600" baseline="-25000"/>
              <a:t>train</a:t>
            </a:r>
            <a:r>
              <a:rPr lang="en-US" sz="1600"/>
              <a:t> must be a column vector, i.e., an</a:t>
            </a:r>
          </a:p>
          <a:p>
            <a:r>
              <a:rPr lang="en-US" sz="1600"/>
              <a:t>					array of tuples.    </a:t>
            </a:r>
          </a:p>
        </p:txBody>
      </p:sp>
      <p:sp>
        <p:nvSpPr>
          <p:cNvPr id="3" name="Rectangle 2">
            <a:extLst>
              <a:ext uri="{FF2B5EF4-FFF2-40B4-BE49-F238E27FC236}">
                <a16:creationId xmlns:a16="http://schemas.microsoft.com/office/drawing/2014/main" id="{C9FF0876-164E-442B-9B99-2C547C2A0238}"/>
              </a:ext>
            </a:extLst>
          </p:cNvPr>
          <p:cNvSpPr/>
          <p:nvPr/>
        </p:nvSpPr>
        <p:spPr>
          <a:xfrm>
            <a:off x="3897944" y="127933"/>
            <a:ext cx="3388556" cy="461665"/>
          </a:xfrm>
          <a:prstGeom prst="rect">
            <a:avLst/>
          </a:prstGeom>
        </p:spPr>
        <p:txBody>
          <a:bodyPr wrap="none">
            <a:spAutoFit/>
          </a:bodyPr>
          <a:lstStyle/>
          <a:p>
            <a:r>
              <a:rPr lang="en-US" sz="2400" b="1" u="sng">
                <a:solidFill>
                  <a:srgbClr val="FF0000"/>
                </a:solidFill>
              </a:rPr>
              <a:t>sklearn: linear regression</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9" y="981744"/>
            <a:ext cx="7356968" cy="338554"/>
          </a:xfrm>
          <a:prstGeom prst="rect">
            <a:avLst/>
          </a:prstGeom>
          <a:noFill/>
        </p:spPr>
        <p:txBody>
          <a:bodyPr wrap="square" rtlCol="0">
            <a:spAutoFit/>
          </a:bodyPr>
          <a:lstStyle/>
          <a:p>
            <a:r>
              <a:rPr lang="en-US" sz="1600"/>
              <a:t>Now we’ll get into specific models.  Here’s how to create a linear regression model. </a:t>
            </a:r>
          </a:p>
        </p:txBody>
      </p:sp>
      <p:sp>
        <p:nvSpPr>
          <p:cNvPr id="20" name="Rectangle 19">
            <a:extLst>
              <a:ext uri="{FF2B5EF4-FFF2-40B4-BE49-F238E27FC236}">
                <a16:creationId xmlns:a16="http://schemas.microsoft.com/office/drawing/2014/main" id="{B60D370D-3589-48CB-BF53-E1CC60C69858}"/>
              </a:ext>
            </a:extLst>
          </p:cNvPr>
          <p:cNvSpPr/>
          <p:nvPr/>
        </p:nvSpPr>
        <p:spPr>
          <a:xfrm>
            <a:off x="469508" y="3950129"/>
            <a:ext cx="11359324" cy="830997"/>
          </a:xfrm>
          <a:prstGeom prst="rect">
            <a:avLst/>
          </a:prstGeom>
        </p:spPr>
        <p:txBody>
          <a:bodyPr wrap="square">
            <a:spAutoFit/>
          </a:bodyPr>
          <a:lstStyle/>
          <a:p>
            <a:r>
              <a:rPr lang="en-US" sz="1600"/>
              <a:t>model.predict(X</a:t>
            </a:r>
            <a:r>
              <a:rPr lang="en-US" sz="1600" baseline="-25000"/>
              <a:t>test</a:t>
            </a:r>
            <a:r>
              <a:rPr lang="en-US" sz="1600"/>
              <a:t>)				outputs prediction, Y</a:t>
            </a:r>
            <a:r>
              <a:rPr lang="en-US" sz="1600" baseline="-25000"/>
              <a:t>pred</a:t>
            </a:r>
            <a:r>
              <a:rPr lang="en-US" sz="1600"/>
              <a:t>, of LinearRegression fit evaluated at X</a:t>
            </a:r>
            <a:r>
              <a:rPr lang="en-US" sz="1600" baseline="-25000"/>
              <a:t>test</a:t>
            </a:r>
            <a:r>
              <a:rPr lang="en-US" sz="1600"/>
              <a:t>.  	Seems that </a:t>
            </a:r>
          </a:p>
          <a:p>
            <a:r>
              <a:rPr lang="en-US" sz="1600"/>
              <a:t>					X</a:t>
            </a:r>
            <a:r>
              <a:rPr lang="en-US" sz="1600" baseline="-25000"/>
              <a:t>test</a:t>
            </a:r>
            <a:r>
              <a:rPr lang="en-US" sz="1600"/>
              <a:t> must be of dataframe type.  And if X</a:t>
            </a:r>
            <a:r>
              <a:rPr lang="en-US" sz="1600" baseline="-25000"/>
              <a:t>test</a:t>
            </a:r>
            <a:r>
              <a:rPr lang="en-US" sz="1600"/>
              <a:t> has multiple rows, then the output</a:t>
            </a:r>
          </a:p>
          <a:p>
            <a:r>
              <a:rPr lang="en-US" sz="1600"/>
              <a:t>					will too.  Will return numpy.array thing.</a:t>
            </a:r>
          </a:p>
        </p:txBody>
      </p:sp>
      <p:sp>
        <p:nvSpPr>
          <p:cNvPr id="21" name="Rectangle 20">
            <a:extLst>
              <a:ext uri="{FF2B5EF4-FFF2-40B4-BE49-F238E27FC236}">
                <a16:creationId xmlns:a16="http://schemas.microsoft.com/office/drawing/2014/main" id="{340755F4-E71B-4914-983D-72096246A1B6}"/>
              </a:ext>
            </a:extLst>
          </p:cNvPr>
          <p:cNvSpPr/>
          <p:nvPr/>
        </p:nvSpPr>
        <p:spPr>
          <a:xfrm>
            <a:off x="469509" y="1929024"/>
            <a:ext cx="11359324" cy="830997"/>
          </a:xfrm>
          <a:prstGeom prst="rect">
            <a:avLst/>
          </a:prstGeom>
        </p:spPr>
        <p:txBody>
          <a:bodyPr wrap="square">
            <a:spAutoFit/>
          </a:bodyPr>
          <a:lstStyle/>
          <a:p>
            <a:r>
              <a:rPr lang="en-US" sz="1600"/>
              <a:t>model = linear_model.LinearRegression()		creates a linear regression model object.   Gotta create the object before you</a:t>
            </a:r>
          </a:p>
          <a:p>
            <a:r>
              <a:rPr lang="en-US" sz="1600"/>
              <a:t>					can apply the methods below.  Takes an optional </a:t>
            </a:r>
            <a:r>
              <a:rPr lang="en-US" sz="1600" b="1"/>
              <a:t>fit_intercept = False </a:t>
            </a:r>
            <a:r>
              <a:rPr lang="en-US" sz="1600"/>
              <a:t>argument </a:t>
            </a:r>
          </a:p>
          <a:p>
            <a:r>
              <a:rPr lang="en-US" sz="1600"/>
              <a:t>					if want intercept to be zero.  </a:t>
            </a:r>
          </a:p>
        </p:txBody>
      </p:sp>
      <p:sp>
        <p:nvSpPr>
          <p:cNvPr id="22" name="Rectangle 21">
            <a:extLst>
              <a:ext uri="{FF2B5EF4-FFF2-40B4-BE49-F238E27FC236}">
                <a16:creationId xmlns:a16="http://schemas.microsoft.com/office/drawing/2014/main" id="{1B9112DA-ABE1-4415-AD54-B802BD216614}"/>
              </a:ext>
            </a:extLst>
          </p:cNvPr>
          <p:cNvSpPr/>
          <p:nvPr/>
        </p:nvSpPr>
        <p:spPr>
          <a:xfrm>
            <a:off x="469508" y="4991472"/>
            <a:ext cx="11164772" cy="830997"/>
          </a:xfrm>
          <a:prstGeom prst="rect">
            <a:avLst/>
          </a:prstGeom>
        </p:spPr>
        <p:txBody>
          <a:bodyPr wrap="square">
            <a:spAutoFit/>
          </a:bodyPr>
          <a:lstStyle/>
          <a:p>
            <a:r>
              <a:rPr lang="en-US" sz="1600"/>
              <a:t>model.coef_				outputs the linear regression slope(s).  Yes, underscore should be there.</a:t>
            </a:r>
          </a:p>
          <a:p>
            <a:r>
              <a:rPr lang="en-US" sz="1600"/>
              <a:t>model.intercept_				outputs the linear regression intercept.</a:t>
            </a:r>
          </a:p>
          <a:p>
            <a:r>
              <a:rPr lang="en-US" sz="1600"/>
              <a:t>model.score(X</a:t>
            </a:r>
            <a:r>
              <a:rPr lang="en-US" sz="1600" baseline="-25000"/>
              <a:t>test</a:t>
            </a:r>
            <a:r>
              <a:rPr lang="en-US" sz="1600"/>
              <a:t>, y</a:t>
            </a:r>
            <a:r>
              <a:rPr lang="en-US" sz="1600" baseline="-25000"/>
              <a:t>test</a:t>
            </a:r>
            <a:r>
              <a:rPr lang="en-US" sz="1600"/>
              <a:t>)			outputs R</a:t>
            </a:r>
            <a:r>
              <a:rPr lang="en-US" sz="1600" baseline="30000"/>
              <a:t>2</a:t>
            </a:r>
            <a:r>
              <a:rPr lang="en-US" sz="1600"/>
              <a:t> score.  Can also do test on training data of course.  </a:t>
            </a:r>
          </a:p>
        </p:txBody>
      </p:sp>
      <p:sp>
        <p:nvSpPr>
          <p:cNvPr id="9" name="TextBox 8">
            <a:extLst>
              <a:ext uri="{FF2B5EF4-FFF2-40B4-BE49-F238E27FC236}">
                <a16:creationId xmlns:a16="http://schemas.microsoft.com/office/drawing/2014/main" id="{BB0B12F5-5514-4CDD-8547-0D66306FFD7A}"/>
              </a:ext>
            </a:extLst>
          </p:cNvPr>
          <p:cNvSpPr txBox="1"/>
          <p:nvPr/>
        </p:nvSpPr>
        <p:spPr>
          <a:xfrm>
            <a:off x="469508" y="1505273"/>
            <a:ext cx="3557742" cy="338554"/>
          </a:xfrm>
          <a:prstGeom prst="rect">
            <a:avLst/>
          </a:prstGeom>
          <a:noFill/>
        </p:spPr>
        <p:txBody>
          <a:bodyPr wrap="square">
            <a:spAutoFit/>
          </a:bodyPr>
          <a:lstStyle/>
          <a:p>
            <a:r>
              <a:rPr lang="en-US" sz="1600" b="1"/>
              <a:t>from sklearn import linear_model</a:t>
            </a:r>
          </a:p>
        </p:txBody>
      </p:sp>
      <p:sp>
        <p:nvSpPr>
          <p:cNvPr id="5" name="TextBox 4">
            <a:extLst>
              <a:ext uri="{FF2B5EF4-FFF2-40B4-BE49-F238E27FC236}">
                <a16:creationId xmlns:a16="http://schemas.microsoft.com/office/drawing/2014/main" id="{0C628378-6FF2-D80C-D1FC-5123E6897FE7}"/>
              </a:ext>
            </a:extLst>
          </p:cNvPr>
          <p:cNvSpPr txBox="1"/>
          <p:nvPr/>
        </p:nvSpPr>
        <p:spPr>
          <a:xfrm>
            <a:off x="8630816" y="589598"/>
            <a:ext cx="2687217" cy="584775"/>
          </a:xfrm>
          <a:prstGeom prst="rect">
            <a:avLst/>
          </a:prstGeom>
          <a:solidFill>
            <a:schemeClr val="accent2">
              <a:lumMod val="20000"/>
              <a:lumOff val="80000"/>
            </a:schemeClr>
          </a:solidFill>
        </p:spPr>
        <p:txBody>
          <a:bodyPr wrap="square" rtlCol="0">
            <a:spAutoFit/>
          </a:bodyPr>
          <a:lstStyle/>
          <a:p>
            <a:r>
              <a:rPr lang="en-US" sz="1600"/>
              <a:t>generally best to scale data first for lin regression.</a:t>
            </a:r>
          </a:p>
        </p:txBody>
      </p:sp>
    </p:spTree>
    <p:extLst>
      <p:ext uri="{BB962C8B-B14F-4D97-AF65-F5344CB8AC3E}">
        <p14:creationId xmlns:p14="http://schemas.microsoft.com/office/powerpoint/2010/main" val="280328070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3897944" y="127933"/>
            <a:ext cx="3388556" cy="461665"/>
          </a:xfrm>
          <a:prstGeom prst="rect">
            <a:avLst/>
          </a:prstGeom>
        </p:spPr>
        <p:txBody>
          <a:bodyPr wrap="none">
            <a:spAutoFit/>
          </a:bodyPr>
          <a:lstStyle/>
          <a:p>
            <a:r>
              <a:rPr lang="en-US" sz="2400" b="1" u="sng">
                <a:solidFill>
                  <a:srgbClr val="FF0000"/>
                </a:solidFill>
              </a:rPr>
              <a:t>sklearn: linear regression</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9" y="981744"/>
            <a:ext cx="7356968" cy="338554"/>
          </a:xfrm>
          <a:prstGeom prst="rect">
            <a:avLst/>
          </a:prstGeom>
          <a:noFill/>
        </p:spPr>
        <p:txBody>
          <a:bodyPr wrap="square" rtlCol="0">
            <a:spAutoFit/>
          </a:bodyPr>
          <a:lstStyle/>
          <a:p>
            <a:r>
              <a:rPr lang="en-US" sz="1600"/>
              <a:t>Now we’ll get into specific models.  Here’s how to create a linear regression model. </a:t>
            </a:r>
          </a:p>
        </p:txBody>
      </p:sp>
      <p:sp>
        <p:nvSpPr>
          <p:cNvPr id="5" name="Rectangle 4">
            <a:extLst>
              <a:ext uri="{FF2B5EF4-FFF2-40B4-BE49-F238E27FC236}">
                <a16:creationId xmlns:a16="http://schemas.microsoft.com/office/drawing/2014/main" id="{E1E93F0B-7BBA-B05F-7A0D-D9539178CA09}"/>
              </a:ext>
            </a:extLst>
          </p:cNvPr>
          <p:cNvSpPr/>
          <p:nvPr/>
        </p:nvSpPr>
        <p:spPr>
          <a:xfrm>
            <a:off x="526006" y="1911954"/>
            <a:ext cx="11139988" cy="584775"/>
          </a:xfrm>
          <a:prstGeom prst="rect">
            <a:avLst/>
          </a:prstGeom>
        </p:spPr>
        <p:txBody>
          <a:bodyPr wrap="square">
            <a:spAutoFit/>
          </a:bodyPr>
          <a:lstStyle/>
          <a:p>
            <a:r>
              <a:rPr lang="en-US" sz="1600"/>
              <a:t>r2_score(Y</a:t>
            </a:r>
            <a:r>
              <a:rPr lang="en-US" sz="1600" baseline="-25000"/>
              <a:t>test</a:t>
            </a:r>
            <a:r>
              <a:rPr lang="en-US" sz="1600"/>
              <a:t>,Y</a:t>
            </a:r>
            <a:r>
              <a:rPr lang="en-US" sz="1600" baseline="-25000"/>
              <a:t>pred</a:t>
            </a:r>
            <a:r>
              <a:rPr lang="en-US" sz="1600"/>
              <a:t>)				returns R</a:t>
            </a:r>
            <a:r>
              <a:rPr lang="en-US" sz="1600" baseline="30000"/>
              <a:t>2</a:t>
            </a:r>
            <a:r>
              <a:rPr lang="en-US" sz="1600"/>
              <a:t> coefficient between data points Y</a:t>
            </a:r>
            <a:r>
              <a:rPr lang="en-US" sz="1600" baseline="-25000"/>
              <a:t>test</a:t>
            </a:r>
            <a:r>
              <a:rPr lang="en-US" sz="1600"/>
              <a:t> and fit points (from any kind</a:t>
            </a:r>
          </a:p>
          <a:p>
            <a:r>
              <a:rPr lang="en-US" sz="1600"/>
              <a:t>					of regression) Y</a:t>
            </a:r>
            <a:r>
              <a:rPr lang="en-US" sz="1600" baseline="-25000"/>
              <a:t>pred</a:t>
            </a:r>
            <a:r>
              <a:rPr lang="en-US" sz="1600"/>
              <a:t>.  </a:t>
            </a:r>
          </a:p>
        </p:txBody>
      </p:sp>
      <p:sp>
        <p:nvSpPr>
          <p:cNvPr id="6" name="TextBox 5">
            <a:extLst>
              <a:ext uri="{FF2B5EF4-FFF2-40B4-BE49-F238E27FC236}">
                <a16:creationId xmlns:a16="http://schemas.microsoft.com/office/drawing/2014/main" id="{9C1BB119-0722-E7C8-05B2-D0A41F336FAB}"/>
              </a:ext>
            </a:extLst>
          </p:cNvPr>
          <p:cNvSpPr txBox="1"/>
          <p:nvPr/>
        </p:nvSpPr>
        <p:spPr>
          <a:xfrm>
            <a:off x="526007" y="1632265"/>
            <a:ext cx="3388822" cy="338554"/>
          </a:xfrm>
          <a:prstGeom prst="rect">
            <a:avLst/>
          </a:prstGeom>
          <a:noFill/>
        </p:spPr>
        <p:txBody>
          <a:bodyPr wrap="square">
            <a:spAutoFit/>
          </a:bodyPr>
          <a:lstStyle/>
          <a:p>
            <a:r>
              <a:rPr lang="en-US" sz="1600" b="1"/>
              <a:t>from sklearn.metrics import r2_score</a:t>
            </a:r>
          </a:p>
        </p:txBody>
      </p:sp>
      <p:sp>
        <p:nvSpPr>
          <p:cNvPr id="7" name="Rectangle 6">
            <a:extLst>
              <a:ext uri="{FF2B5EF4-FFF2-40B4-BE49-F238E27FC236}">
                <a16:creationId xmlns:a16="http://schemas.microsoft.com/office/drawing/2014/main" id="{93417F37-0551-BEA8-712B-3CD02F475C2B}"/>
              </a:ext>
            </a:extLst>
          </p:cNvPr>
          <p:cNvSpPr/>
          <p:nvPr/>
        </p:nvSpPr>
        <p:spPr>
          <a:xfrm>
            <a:off x="526006" y="3088422"/>
            <a:ext cx="11139988" cy="584775"/>
          </a:xfrm>
          <a:prstGeom prst="rect">
            <a:avLst/>
          </a:prstGeom>
        </p:spPr>
        <p:txBody>
          <a:bodyPr wrap="square">
            <a:spAutoFit/>
          </a:bodyPr>
          <a:lstStyle/>
          <a:p>
            <a:r>
              <a:rPr lang="en-US" sz="1600"/>
              <a:t>mean_squared_error(Y</a:t>
            </a:r>
            <a:r>
              <a:rPr lang="en-US" sz="1600" baseline="-25000"/>
              <a:t>test</a:t>
            </a:r>
            <a:r>
              <a:rPr lang="en-US" sz="1600"/>
              <a:t>,Y</a:t>
            </a:r>
            <a:r>
              <a:rPr lang="en-US" sz="1600" baseline="-25000"/>
              <a:t>pred</a:t>
            </a:r>
            <a:r>
              <a:rPr lang="en-US" sz="1600"/>
              <a:t>)			returns mse.  Has optional argument </a:t>
            </a:r>
            <a:r>
              <a:rPr lang="en-US" sz="1600" b="1"/>
              <a:t>squared = False</a:t>
            </a:r>
            <a:r>
              <a:rPr lang="en-US" sz="1600"/>
              <a:t>, which will give you the</a:t>
            </a:r>
          </a:p>
          <a:p>
            <a:r>
              <a:rPr lang="en-US" sz="1600"/>
              <a:t>					rmse, then.</a:t>
            </a:r>
          </a:p>
        </p:txBody>
      </p:sp>
      <p:sp>
        <p:nvSpPr>
          <p:cNvPr id="8" name="TextBox 7">
            <a:extLst>
              <a:ext uri="{FF2B5EF4-FFF2-40B4-BE49-F238E27FC236}">
                <a16:creationId xmlns:a16="http://schemas.microsoft.com/office/drawing/2014/main" id="{7DD91733-36FA-7FC2-2488-19C54B8B82F4}"/>
              </a:ext>
            </a:extLst>
          </p:cNvPr>
          <p:cNvSpPr txBox="1"/>
          <p:nvPr/>
        </p:nvSpPr>
        <p:spPr>
          <a:xfrm>
            <a:off x="526007" y="2776418"/>
            <a:ext cx="4694922" cy="338554"/>
          </a:xfrm>
          <a:prstGeom prst="rect">
            <a:avLst/>
          </a:prstGeom>
          <a:noFill/>
        </p:spPr>
        <p:txBody>
          <a:bodyPr wrap="square">
            <a:spAutoFit/>
          </a:bodyPr>
          <a:lstStyle/>
          <a:p>
            <a:r>
              <a:rPr lang="en-US" sz="1600" b="1"/>
              <a:t>from sklearn.metrics import mean_squared_error</a:t>
            </a:r>
          </a:p>
        </p:txBody>
      </p:sp>
    </p:spTree>
    <p:extLst>
      <p:ext uri="{BB962C8B-B14F-4D97-AF65-F5344CB8AC3E}">
        <p14:creationId xmlns:p14="http://schemas.microsoft.com/office/powerpoint/2010/main" val="38854946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59196</TotalTime>
  <Words>31718</Words>
  <Application>Microsoft Office PowerPoint</Application>
  <PresentationFormat>Widescreen</PresentationFormat>
  <Paragraphs>1874</Paragraphs>
  <Slides>190</Slides>
  <Notes>190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190</vt:i4>
      </vt:variant>
    </vt:vector>
  </HeadingPairs>
  <TitlesOfParts>
    <vt:vector size="197" baseType="lpstr">
      <vt:lpstr>Arial</vt:lpstr>
      <vt:lpstr>Calibri</vt:lpstr>
      <vt:lpstr>Calibri Light</vt:lpstr>
      <vt:lpstr>Söhne Mono</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Andrew Douglas</dc:creator>
  <cp:lastModifiedBy>Andrew Douglas</cp:lastModifiedBy>
  <cp:revision>1123</cp:revision>
  <dcterms:created xsi:type="dcterms:W3CDTF">2019-08-30T00:32:24Z</dcterms:created>
  <dcterms:modified xsi:type="dcterms:W3CDTF">2025-07-14T03:14:00Z</dcterms:modified>
</cp:coreProperties>
</file>