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0" r:id="rId7"/>
    <p:sldId id="263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3:44:44.93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90,'236'2,"1"10,185 36,-256-19,-13 0,1-8,23-5,33-2,141 29,-327-39,95 15,1-4,71-3,-121-8,28 5,48 3,-153-13,0 0,0-1,1 0,-1-1,-5-2,-6-3,-33-12,0-3,2-2,-32-22,-133-99,117 77,78 49,18 13,16 10,31 20,-1 1,-1 2,1 4,54 32,-60-39,1 0,24 10,-56-29,66 29,-2 4,40 28,-112-65,1 0,-1 0,0 0,1 0,-1 0,0 0,1 1,-1-1,0 0,0 0,1 1,-1-1,0 0,0 0,1 1,-1-1,0 0,0 0,0 1,0-1,0 0,1 1,-1-1,0 0,0 1,0-1,0 0,0 1,0-1,0 0,0 1,0-1,0 0,0 1,0-1,0 0,0 1,-1-1,1 0,0 1,-16 7,-37 3,39-9,-38 10,1 2,0 3,-34 17,-24 16,-9 11,9 5,88-55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6:47:41.67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90,'236'2,"1"10,185 36,-256-19,-13 0,1-8,23-5,33-2,141 29,-327-39,95 15,1-4,71-3,-121-8,28 5,48 3,-153-13,0 0,0-1,1 0,-1-1,-5-2,-6-3,-33-12,0-3,2-2,-32-22,-133-99,117 77,78 49,18 13,16 10,31 20,-1 1,-1 2,1 4,54 32,-60-39,1 0,24 10,-56-29,66 29,-2 4,40 28,-112-65,1 0,-1 0,0 0,1 0,-1 0,0 0,1 1,-1-1,0 0,0 0,1 1,-1-1,0 0,0 0,1 1,-1-1,0 0,0 0,0 1,0-1,0 0,1 1,-1-1,0 0,0 1,0-1,0 0,0 1,0-1,0 0,0 1,0-1,0 0,0 1,0-1,0 0,0 1,-1-1,1 0,0 1,-16 7,-37 3,39-9,-38 10,1 2,0 3,-34 17,-24 16,-9 11,9 5,88-55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7:59:25.4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925 4,'-75'-1,"32"-1,0 2,-1 2,-12 4,35-2,0 2,1 0,0 1,0 1,-16 9,-22 15,-11 10,33-18,0 1,2 2,1 1,1 2,2 1,1 2,2 1,1 0,-11 21,28-40,3-7,0 0,1 0,1 1,-1 0,1 0,1 0,-1 0,2 1,-1-1,1 1,1-1,0 4,2 193,2-118,-7 69,-8-78,8-59,1 0,0 1,2 0,0-1,1 5,1-18,0 0,0 0,1 0,0-1,0 1,0 0,1-1,0 0,0 1,1-1,0 0,0-1,0 1,1-1,0 0,0 0,3 3,7 2,-1 0,2-2,0 1,0-2,0 0,1-1,14 4,25 9,-28-9,1-3,-1 0,4-1,-9-2,31 3,-1-2,1-2,-1-3,10-3,38 1,2 3,-22 1,48-6,-47-9,-55 7,1 2,23-1,361 5,-196 1,-200-1,0-1,-1-1,1 0,-1-2,0 1,0-2,0 0,-1 0,1-2,-1 0,-1 0,11-8,15-12,-25 18,-1-1,1 0,-1-1,-1 0,0-1,-1 0,6-8,-7 6,0-2,-1 1,-1-1,-1-1,0 1,-1-1,0-1,-1 1,-2-1,0 0,0 1,-2-1,0-4,1-125,-7-21,0 139,-2-1,-1 2,-1-1,-1 1,-2 0,-8-14,7 15,-1 2,-1-1,-1 2,-1 0,-2 1,0 1,-1 1,-1 0,-1 2,-1 0,-19-11,-5-2,-2 3,-46-21,70 39,0 1,0 1,-1 1,0 2,-1 1,1 0,-6 2,-3-1,1-2,0-1,-3-3,5 2,0 1,0 1,-17 0,-198 5,117 3,108-2</inkml:trace>
  <inkml:trace contextRef="#ctx0" brushRef="#br0" timeOffset="5331.93">2565 1010,'106'-2,"0"-5,-1-5,-1-4,99-29,191-67,-344 98,37-14,-1-5,-1-2,-1-6,150-67,-167 81,1 2,41-7,-22 10,0 3,1 5,1 3,11 3,139-4,57-1,-97 14,-185-3,-17-3,-24-4,-69-12,-3-1,-42-2,125 21,0-1,0 0,0-1,1-1,-1-1,-33-11,110 14,13 4,-36-1,1 1,0 2,-1 2,9 3,-32-4,2 0,-1 1,0 0,0 2,0-1,5 5,-18-9,-1 0,1 0,-1 0,0 1,1-1,-1 1,0 0,0 0,0 0,0 0,0 0,0 0,-1 0,1 0,-1 1,1-1,-1 1,0-1,0 1,0 0,0-1,-1 1,1 0,-1-1,0 1,1 0,-1 0,0 0,-1-1,1 1,0 0,-1 0,0-1,0 3,-1-1,0 1,0 0,-1-1,1 1,-1-1,0 0,-1 0,1 0,-1 0,1-1,-1 1,0-1,0 0,-1 0,-3 2,-11 4,0 0,-1-1,-9 2,-28 13,45-18,-3 2,0 1,0 0,0 1,1 0,1 1,-3 3,3-1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8:12:22.48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717 0,'-17'2,"0"0,0 1,0 1,1 0,-1 2,1-1,-8 6,-21 6,15-4,0 2,1 0,1 2,1 2,-12 9,-47 31,27-26,38-22,1 0,0 2,1 0,-15 14,28-21,0 0,1 0,0 0,0 0,1 1,0 0,0 0,0 0,1 0,0 0,1 1,-1 0,2-1,-1 1,1 0,0 4,-4 91,7 57,1-26,-3-81,-2 1,-2-1,-6 25,3-26,2 1,3 0,4 47,-1-14,0-78,0 1,0-1,0 1,1-1,0 0,1 0,0 0,0 0,1 0,0-1,0 1,1-1,-1 0,2-1,-1 1,1-1,0 0,0 0,18 15,2-2,0 0,0-2,7 2,-16-9,17 8,2-1,30 10,-2-2,-37-13,1-1,-1-2,2 0,-1-2,1-2,0 0,1-2,3-1,526-2,-242-2,-269-1,0-2,0-2,-1-3,26-8,-46 10,-1-2,0 0,0-2,5-4,98-59,-121 70,129-81,-4-5,61-59,-179 137,7-4,-1-2,-1 0,0-1,-2-1,0-1,7-12,-5 1,0 3,-2-1,-2 0,0-1,0-7,-13 30,1-1,-2 1,0-1,0 1,-1-1,0 0,0 0,-1 0,0 1,-1-1,0 0,-1 0,0 1,0-1,-1 1,-1 0,-1-5,-7-8,-1 0,-1 2,0-1,-2 2,-14-15,-17-13,-31-23,24 28,-2 2,-2 2,-35-16,37 27,-1 2,-19-3,69 25,-54-16,0 2,-2 3,-54-14,65 12,0 3,-1 2,0 2,-1 2,-38 2,62 4,-1-2,-28-5,-44-4,-210 10,162 3,131 0,1 1,-1 1,-15 4,14-2,0-1,-1-1,-3-1,-80-2,82 0</inkml:trace>
  <inkml:trace contextRef="#ctx0" brushRef="#br0" timeOffset="5099.04">2861 873,'203'1,"221"-3,-312-3,-1-4,0-5,0-5,-1-4,-2-6,12-8,-52 16,0 4,2 3,45-3,-48 8,75-14,3-1,0 7,53 3,-9 12,23 10,-145-2,0 3,-1 2,0 4,59 21,-55-12,0-3,1-3,1-4,1-2,-1-4,2-2,3-4,-43-2,-16 1,1-1,-1-1,1-1,-18 2,0-1,-1 1,1 0,-1 0,1 0,0-1,-1 1,1 0,-1 0,1-1,-1 1,1-1,-1 1,1 0,-1-1,1 1,-1-1,1 1,-1-1,0 0,1 1,-1-1,0 1,0-1,1 0,-1 1,0-1,0 1,0-1,0 0,0 1,0-1,0 0,0 1,0-1,0 0,0 1,0-1,0 1,-1-1,1 0,0 1,0-1,-1 1,1-1,0 0,-1 1,1-1,-1 1,1-1,0 1,-1-1,-22-29,4 9,0 2,-1 0,-1 1,0 1,-2 2,0 0,0 1,-22-9,24 13,1-1,1-1,0 0,-13-12,9 6,-2 1,-7-2,-31-7,79 36,0 0,-1 1,0 1,0 0,-2 1,1 1,0 2,8 6,2 0,0-2,26 16,-2 0,-31-23,0 0,2-1,-1-1,1-1,1 0,2-1,-21-8,1-1,-1 1,1-1,-1 1,1 0,-1-1,1 1,-1 0,0 0,0 0,1 0,-1 0,0 0,0 0,0 1,0-1,0 0,0 1,-1-1,1 0,0 1,-1 0,0-1,0 0,0 1,0-1,0 1,0-1,0 1,0-1,-1 1,1-1,-1 1,1-1,-1 0,0 1,1-1,-1 0,0 0,0 1,-7 8,0-2,-1 1,0-1,0 0,-5 2,1 1,-14 11,1 1,1 1,2 1,0 2,2 0,-1 3,-41 71,55-87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9T20:45:35.255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5493.41797"/>
      <inkml:brushProperty name="anchorY" value="2284.19263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8869.6875"/>
      <inkml:brushProperty name="anchorY" value="1999.42188"/>
      <inkml:brushProperty name="scaleFactor" value="0.5"/>
    </inkml:brush>
  </inkml:definitions>
  <inkml:trace contextRef="#ctx0" brushRef="#br0">54 3509,'0'0,"17"-4,44-7,71-21,67-20,47-14,12-5,-4-5,-19 2,-33 11,-30 10,-28 4,-31 8,-18 0,-19 5,-12-3,-8-8,-44 35,-1-1,0-1,1-2,26-47,0-13,-4-4,-2-8,2-2,-1-4,-1-3,-6 7,-3-1,0-3,-1-2,1-3,1-2,1-2,0 9,1 5,5 10,1 4,5 7,10 6,9-1,8-3,8 3,4-4,-3 3,2 2,0 8,1 8,-5 3,1 4,1 5,1 4,-9 1,1 3,1 5,-3 1,-7 5,-4 4,-2 5,-7 2,-4 3,-6 1,-4 1,-2 0,-2-1,-6 1</inkml:trace>
  <inkml:trace contextRef="#ctx0" brushRef="#br1" timeOffset="702.95">0 3483,'0'0,"14"0,31 0,24 0,24-5,39-5,35-12,18-9,0-3,3-12,-12-4,-12 1,-21-1,-16 0,-17 5,-18-1,-11 5,-6-1,-7 3,-16 4,-6 3,-7 7,-12 3,-3 1,-3 5,0 4,-4 4</inkml:trace>
  <inkml:trace contextRef="#ctx0" brushRef="#br2" timeOffset="3391.19">3981 1,'0'0,"9"0,14 0,9 0,8 0,8 0,3 0,-3 0,1 0,0 5,1 0,-4 1,-11 3,-5 0,-3-2,-8 4,-1-2,0-2,2-2,2-1,1-2,2-2,0 1,1-2,1 1,-6 5,-5 5,-5 6,-11 4,-7 4,-9-4,-5-4,-4 1,-1 0,3 3,1-4,0-3,4 2,0 0,-2-1,-1-3,4 1,-2-2,4 3,0-2,2 2,4 4,-3 3,-2-3,-4 2,3 1,2 2,4 1,3 2,-2 1,1 0,2 0,1 1,1-1,2-4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9T20:45:51.66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10251.14453"/>
      <inkml:brushProperty name="anchorY" value="280.43768"/>
      <inkml:brushProperty name="scaleFactor" value="0.5"/>
    </inkml:brush>
  </inkml:definitions>
  <inkml:trace contextRef="#ctx0" brushRef="#br0">0 0,'0'0,"0"0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A0F5F-F8D3-4AFB-A9CC-1D67D179E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94ADE3-3F64-4E6D-B60A-7304F7EF6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1F5FB-603A-439D-8B69-053C84924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E3CD6-B952-4742-B57C-5E7E86EA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71599-EBD6-4270-AD19-D0AC372B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1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6EE1F-4215-43CA-BFF5-5C3A00BD4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5B0C7-53C9-4F8D-A13C-FA7392173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D6F7C-F097-4201-AB6E-8F141C84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2B8D7-FE56-43E9-8D9A-7B78EBDF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AF808-998A-44D1-B9B2-35C49199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7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E9BAC-81B1-41A7-86D4-5F0CBB5DE3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688B6-C9C6-486A-AEA0-2A7B97A90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2F3EE-2826-4A93-83C5-A87C36FBE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601AE-70AE-459B-B64E-064489486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CAB9E-8B02-4F9A-A718-F0B5E9AC3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8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3D881-6C43-4E94-896E-568E6A4DF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A85DC-42E7-47A3-8C81-BB371DDD6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BB85E-9C01-4244-AC30-87FADF0B8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D8D88-4826-426F-AADB-09D16998C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AB4CC-8C48-4F97-BFB9-7185CE8B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7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0A7BD-F4C3-42CA-8A2D-62BC147C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D5BA6-7A7D-47C4-8F29-6AE6F269E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6BD77-5297-4C9E-B1B8-BA7A81B90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E0AA6-4390-4B8D-9F37-A718DFBD0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B59EE-2D3D-4A78-B335-7948BC56B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96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D31A9-975B-4DE0-A428-A932DC9E2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1530E-A817-41B2-93C0-2A135A46A7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B25A3C-B9C1-4697-9873-65271D86F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52DE4-91BC-419D-94C7-F95DE5091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1E3D-1A0D-44AC-B398-DF6991ED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4FFD3-9076-4084-8CF8-9FD87DF9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4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320ED-7BE4-40CD-87CE-52D4A06E1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57750-3E9C-4431-98C5-0E213993F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078D8-5AE8-4195-A1C4-EC65D02D7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DF3E0D-12FB-4DBC-9FB9-2F61E01BB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184D8-408D-4AE4-BF06-220028D19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D9980D-C832-400F-A177-F31EADF3C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E2E767-39D5-4292-B3EB-EC899FB4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B4E87-D746-4B52-BFF7-CC3D19600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6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AC383-23FF-43A2-82C1-DA20B425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2FF5C7-CEA7-4642-AB6E-CA72507D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6B6B2-10BC-40D2-8ACA-8B29E481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00914-71A4-4F20-B7EF-E24E5360E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58F7CE-1ACA-40CA-8C27-FECA897FA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DAA64A-9506-46DB-B854-817AFD37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5FA18-D0F7-474E-BEC1-03F38068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23902-D1C3-4150-BA1C-FB31F8BB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61F7C-AABD-4F7A-A54F-ADE25D3F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394A6-5AA6-4712-AED0-5895A25E2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69E83-4D18-46FB-BBC3-263281C60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45E68-91EB-4E3D-B64C-B4A03BA8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AD603-EDEF-4339-ACB8-28F0602E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4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BC25F-987F-4969-823E-67E3A599E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9633F-9471-45DF-B1C0-DDA18E567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7A325-1C06-4B9F-A724-5A02596F5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F92EF-44D0-43BE-95C7-A570DDD5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3A6D0A-2CC8-4EB2-9F97-E4AE73FB2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7313-E59A-4906-82B5-BCB7F43D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B9DB84-CE2E-4BFB-B3C5-B4A1662E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BDAC00-03D0-4CF8-9FE1-B72FE280B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CE9E5-6B52-4FFC-AA8E-145DCA9F93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73753-A6EF-45A9-89B2-68431B825C4C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9CB55-C48F-4929-827B-098A9F4FC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FC3B-D74E-4EC5-BD17-3D46C2007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6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11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16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6.wmf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8.png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customXml" Target="../ink/ink2.xml"/><Relationship Id="rId3" Type="http://schemas.openxmlformats.org/officeDocument/2006/relationships/image" Target="../media/image12.wm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15.bin"/><Relationship Id="rId10" Type="http://schemas.openxmlformats.org/officeDocument/2006/relationships/image" Target="../media/image14.wmf"/><Relationship Id="rId4" Type="http://schemas.openxmlformats.org/officeDocument/2006/relationships/customXml" Target="../ink/ink1.xml"/><Relationship Id="rId9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18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8" Type="http://schemas.openxmlformats.org/officeDocument/2006/relationships/image" Target="../media/image37.png"/><Relationship Id="rId3" Type="http://schemas.openxmlformats.org/officeDocument/2006/relationships/image" Target="../media/image26.wmf"/><Relationship Id="rId21" Type="http://schemas.openxmlformats.org/officeDocument/2006/relationships/oleObject" Target="../embeddings/oleObject33.bin"/><Relationship Id="rId7" Type="http://schemas.openxmlformats.org/officeDocument/2006/relationships/image" Target="../media/image28.wmf"/><Relationship Id="rId12" Type="http://schemas.openxmlformats.org/officeDocument/2006/relationships/customXml" Target="../ink/ink3.xml"/><Relationship Id="rId17" Type="http://schemas.openxmlformats.org/officeDocument/2006/relationships/customXml" Target="../ink/ink4.xml"/><Relationship Id="rId2" Type="http://schemas.openxmlformats.org/officeDocument/2006/relationships/oleObject" Target="../embeddings/oleObject26.bin"/><Relationship Id="rId16" Type="http://schemas.openxmlformats.org/officeDocument/2006/relationships/image" Target="../media/image31.wmf"/><Relationship Id="rId20" Type="http://schemas.openxmlformats.org/officeDocument/2006/relationships/image" Target="../media/image32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0.wmf"/><Relationship Id="rId24" Type="http://schemas.openxmlformats.org/officeDocument/2006/relationships/image" Target="../media/image34.wmf"/><Relationship Id="rId5" Type="http://schemas.openxmlformats.org/officeDocument/2006/relationships/image" Target="../media/image27.wmf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4.bin"/><Relationship Id="rId10" Type="http://schemas.openxmlformats.org/officeDocument/2006/relationships/oleObject" Target="../embeddings/oleObject30.bin"/><Relationship Id="rId19" Type="http://schemas.openxmlformats.org/officeDocument/2006/relationships/oleObject" Target="../embeddings/oleObject32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9.wmf"/><Relationship Id="rId14" Type="http://schemas.openxmlformats.org/officeDocument/2006/relationships/image" Target="../media/image36.png"/><Relationship Id="rId22" Type="http://schemas.openxmlformats.org/officeDocument/2006/relationships/image" Target="../media/image3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0.bin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7.wmf"/><Relationship Id="rId3" Type="http://schemas.openxmlformats.org/officeDocument/2006/relationships/image" Target="../media/image42.png"/><Relationship Id="rId7" Type="http://schemas.openxmlformats.org/officeDocument/2006/relationships/image" Target="../media/image44.wmf"/><Relationship Id="rId12" Type="http://schemas.openxmlformats.org/officeDocument/2006/relationships/image" Target="../media/image50.png"/><Relationship Id="rId17" Type="http://schemas.openxmlformats.org/officeDocument/2006/relationships/oleObject" Target="../embeddings/oleObject47.bin"/><Relationship Id="rId2" Type="http://schemas.openxmlformats.org/officeDocument/2006/relationships/oleObject" Target="../embeddings/oleObject42.bin"/><Relationship Id="rId16" Type="http://schemas.openxmlformats.org/officeDocument/2006/relationships/image" Target="../media/image46.wmf"/><Relationship Id="rId20" Type="http://schemas.openxmlformats.org/officeDocument/2006/relationships/image" Target="../media/image48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4.bin"/><Relationship Id="rId11" Type="http://schemas.openxmlformats.org/officeDocument/2006/relationships/customXml" Target="../ink/ink6.xml"/><Relationship Id="rId5" Type="http://schemas.openxmlformats.org/officeDocument/2006/relationships/image" Target="../media/image43.wmf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9.png"/><Relationship Id="rId19" Type="http://schemas.openxmlformats.org/officeDocument/2006/relationships/oleObject" Target="../embeddings/oleObject48.bin"/><Relationship Id="rId4" Type="http://schemas.openxmlformats.org/officeDocument/2006/relationships/oleObject" Target="../embeddings/oleObject43.bin"/><Relationship Id="rId14" Type="http://schemas.openxmlformats.org/officeDocument/2006/relationships/image" Target="../media/image4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4010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Manifolds and Metrics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4014721" y="1478884"/>
            <a:ext cx="7494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 </a:t>
            </a:r>
            <a:r>
              <a:rPr lang="en-US" sz="1600" b="1"/>
              <a:t>manifold</a:t>
            </a:r>
            <a:r>
              <a:rPr lang="en-US" sz="1600"/>
              <a:t> is a set of coordinates that is in one to one correspondence to a set of points in a geometric space.  So here, the coordinates (r,</a:t>
            </a:r>
            <a:r>
              <a:rPr lang="el-GR" sz="1600"/>
              <a:t>φ</a:t>
            </a:r>
            <a:r>
              <a:rPr lang="en-US" sz="1600"/>
              <a:t>) constitute a manifold.</a:t>
            </a:r>
          </a:p>
          <a:p>
            <a:endParaRPr lang="en-US" sz="1600"/>
          </a:p>
          <a:p>
            <a:r>
              <a:rPr lang="en-US" sz="1600"/>
              <a:t>A </a:t>
            </a:r>
            <a:r>
              <a:rPr lang="en-US" sz="1600" b="1"/>
              <a:t>metric</a:t>
            </a:r>
            <a:r>
              <a:rPr lang="en-US" sz="1600"/>
              <a:t> tells us the distance between the points (r,</a:t>
            </a:r>
            <a:r>
              <a:rPr lang="el-GR" sz="1600"/>
              <a:t>φ</a:t>
            </a:r>
            <a:r>
              <a:rPr lang="en-US" sz="1600"/>
              <a:t>) and (r+dr,</a:t>
            </a:r>
            <a:r>
              <a:rPr lang="el-GR" sz="1600"/>
              <a:t>φ</a:t>
            </a:r>
            <a:r>
              <a:rPr lang="en-US" sz="1600"/>
              <a:t>+d</a:t>
            </a:r>
            <a:r>
              <a:rPr lang="el-GR" sz="1600"/>
              <a:t>φ</a:t>
            </a:r>
            <a:r>
              <a:rPr lang="en-US" sz="1600"/>
              <a:t>).  We get distance between infinitesimal displacements, via Pythagorean theorem. This is a quadratic expression, with the following general form.  g</a:t>
            </a:r>
            <a:r>
              <a:rPr lang="en-US" sz="1600" baseline="-25000"/>
              <a:t>ab</a:t>
            </a:r>
            <a:r>
              <a:rPr lang="en-US" sz="1600"/>
              <a:t> is the metric.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955E3C8-ECCF-4009-83D9-D0BBEDD74D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766" y="1346909"/>
          <a:ext cx="2903456" cy="4718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734586" imgH="5952381" progId="Paint.Picture">
                  <p:embed/>
                </p:oleObj>
              </mc:Choice>
              <mc:Fallback>
                <p:oleObj name="Bitmap Image" r:id="rId2" imgW="4734586" imgH="5952381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955E3C8-ECCF-4009-83D9-D0BBEDD74D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-1627" r="21404" b="146"/>
                      <a:stretch>
                        <a:fillRect/>
                      </a:stretch>
                    </p:blipFill>
                    <p:spPr bwMode="auto">
                      <a:xfrm>
                        <a:off x="480766" y="1346909"/>
                        <a:ext cx="2903456" cy="4718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798185"/>
              </p:ext>
            </p:extLst>
          </p:nvPr>
        </p:nvGraphicFramePr>
        <p:xfrm>
          <a:off x="4088892" y="3168549"/>
          <a:ext cx="1567189" cy="37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253800" progId="Equation.DSMT4">
                  <p:embed/>
                </p:oleObj>
              </mc:Choice>
              <mc:Fallback>
                <p:oleObj name="Equation" r:id="rId4" imgW="106668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8892" y="3168549"/>
                        <a:ext cx="1567189" cy="37357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4014721" y="3682102"/>
            <a:ext cx="7589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metric tensor is symmetric.  And if coordinate system is orthogonal, then we get a diagonal tensor.  And if we rescale the coordinate appropriately (so that change in coordinate measures distance itself) then we get a unit metric, i.e., a flat space metric.  Which means that </a:t>
            </a:r>
            <a:r>
              <a:rPr lang="en-US" sz="1600" i="1"/>
              <a:t>locally</a:t>
            </a:r>
            <a:r>
              <a:rPr lang="en-US" sz="1600"/>
              <a:t>, every metric tensor can be written like flat space one.  We can ascertain whether space is curved by checking wether Pythagorean theorem still holds over </a:t>
            </a:r>
            <a:r>
              <a:rPr lang="en-US" sz="1600" i="1"/>
              <a:t>finite</a:t>
            </a:r>
            <a:r>
              <a:rPr lang="en-US" sz="1600"/>
              <a:t> displacements.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2D7501F-6D06-4127-8A22-25ED18648B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33112"/>
              </p:ext>
            </p:extLst>
          </p:nvPr>
        </p:nvGraphicFramePr>
        <p:xfrm>
          <a:off x="1008062" y="6065025"/>
          <a:ext cx="2017240" cy="530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00200" imgH="419040" progId="Equation.DSMT4">
                  <p:embed/>
                </p:oleObj>
              </mc:Choice>
              <mc:Fallback>
                <p:oleObj name="Equation" r:id="rId6" imgW="160020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062" y="6065025"/>
                        <a:ext cx="2017240" cy="5300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6937F3E-C8F1-4E61-BA90-EBA17DF560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637466"/>
              </p:ext>
            </p:extLst>
          </p:nvPr>
        </p:nvGraphicFramePr>
        <p:xfrm>
          <a:off x="1301750" y="968375"/>
          <a:ext cx="14001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228600" progId="Equation.DSMT4">
                  <p:embed/>
                </p:oleObj>
              </mc:Choice>
              <mc:Fallback>
                <p:oleObj name="Equation" r:id="rId8" imgW="111744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968375"/>
                        <a:ext cx="1400175" cy="285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78400C-09CE-49C4-9486-AA95D8C103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050516"/>
              </p:ext>
            </p:extLst>
          </p:nvPr>
        </p:nvGraphicFramePr>
        <p:xfrm>
          <a:off x="4088892" y="6047181"/>
          <a:ext cx="1915982" cy="368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73200" imgH="279400" progId="Equation.DSMT4">
                  <p:embed/>
                </p:oleObj>
              </mc:Choice>
              <mc:Fallback>
                <p:oleObj name="Equation" r:id="rId10" imgW="1473200" imgH="27940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8892" y="6047181"/>
                        <a:ext cx="1915982" cy="368299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C5B958D-449F-46EB-9D69-814FB06E3E3B}"/>
              </a:ext>
            </a:extLst>
          </p:cNvPr>
          <p:cNvSpPr txBox="1"/>
          <p:nvPr/>
        </p:nvSpPr>
        <p:spPr>
          <a:xfrm>
            <a:off x="4023189" y="5379116"/>
            <a:ext cx="7889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Since we have the distance between two points, we can get the volume element encompassed within a hypercube of those points.  It’s: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2402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Basis Vectors</a:t>
            </a:r>
            <a:endParaRPr lang="en-US" b="1" u="sn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3061CB-DE45-4248-9A37-7A5B3EB3D039}"/>
                  </a:ext>
                </a:extLst>
              </p:cNvPr>
              <p:cNvSpPr txBox="1"/>
              <p:nvPr/>
            </p:nvSpPr>
            <p:spPr>
              <a:xfrm>
                <a:off x="318005" y="908379"/>
                <a:ext cx="722093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We can construct local basis vectors at any point.  There are two kinds.  Let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p>
                        <m:r>
                          <m:rPr>
                            <m:sty m:val="p"/>
                          </m:rPr>
                          <a:rPr lang="el-GR" sz="1600" b="1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</m:oMath>
                </a14:m>
                <a:r>
                  <a:rPr lang="en-US" sz="1600"/>
                  <a:t> be a unit vector pointing tangent to the line delineating the coordinate u</a:t>
                </a:r>
                <a:r>
                  <a:rPr lang="el-GR" sz="1600" baseline="30000"/>
                  <a:t>α</a:t>
                </a:r>
                <a:r>
                  <a:rPr lang="en-US" sz="1600"/>
                  <a:t>.  Then the covariant basis vectors are parallel to these as follows.  Let d</a:t>
                </a:r>
                <a:r>
                  <a:rPr lang="en-US" sz="1600" b="1"/>
                  <a:t>r</a:t>
                </a:r>
                <a:r>
                  <a:rPr lang="en-US" sz="1600"/>
                  <a:t> be the vector pointing from u</a:t>
                </a:r>
                <a:r>
                  <a:rPr lang="el-GR" sz="1600" baseline="30000"/>
                  <a:t>α</a:t>
                </a:r>
                <a:r>
                  <a:rPr lang="en-US" sz="1600"/>
                  <a:t> to u</a:t>
                </a:r>
                <a:r>
                  <a:rPr lang="el-GR" sz="1600" baseline="30000"/>
                  <a:t>α</a:t>
                </a:r>
                <a:r>
                  <a:rPr lang="en-US" sz="1600"/>
                  <a:t> + du</a:t>
                </a:r>
                <a:r>
                  <a:rPr lang="el-GR" sz="1600" baseline="30000"/>
                  <a:t>α</a:t>
                </a:r>
                <a:r>
                  <a:rPr lang="en-US" sz="1600"/>
                  <a:t>.  It will have a magnitude we’ll denote dr</a:t>
                </a:r>
                <a:r>
                  <a:rPr lang="el-GR" sz="1600" baseline="30000"/>
                  <a:t>α</a:t>
                </a:r>
                <a:r>
                  <a:rPr lang="en-US" sz="1600"/>
                  <a:t> and point in direction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p>
                        <m:r>
                          <m:rPr>
                            <m:sty m:val="p"/>
                          </m:rPr>
                          <a:rPr lang="el-GR" sz="1600" b="1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</m:oMath>
                </a14:m>
                <a:r>
                  <a:rPr lang="en-US" sz="1600"/>
                  <a:t>. Then (no implicit summation),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3061CB-DE45-4248-9A37-7A5B3EB3D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05" y="908379"/>
                <a:ext cx="7220932" cy="1323439"/>
              </a:xfrm>
              <a:prstGeom prst="rect">
                <a:avLst/>
              </a:prstGeom>
              <a:blipFill>
                <a:blip r:embed="rId3"/>
                <a:stretch>
                  <a:fillRect l="-422"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726272"/>
              </p:ext>
            </p:extLst>
          </p:nvPr>
        </p:nvGraphicFramePr>
        <p:xfrm>
          <a:off x="444500" y="2360613"/>
          <a:ext cx="471646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13000" imgH="393480" progId="Equation.DSMT4">
                  <p:embed/>
                </p:oleObj>
              </mc:Choice>
              <mc:Fallback>
                <p:oleObj name="Equation" r:id="rId4" imgW="3213000" imgH="393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2360613"/>
                        <a:ext cx="4716463" cy="57626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5ACFD-3518-4671-8270-A01DAE9C1B8E}"/>
                  </a:ext>
                </a:extLst>
              </p:cNvPr>
              <p:cNvSpPr txBox="1"/>
              <p:nvPr/>
            </p:nvSpPr>
            <p:spPr>
              <a:xfrm>
                <a:off x="376020" y="3107186"/>
                <a:ext cx="656004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Note this </a:t>
                </a:r>
                <a:r>
                  <a:rPr lang="en-US" sz="1600" i="1"/>
                  <a:t>is</a:t>
                </a:r>
                <a:r>
                  <a:rPr lang="en-US" sz="1600"/>
                  <a:t> definable w/o having to step outside our space.  Then there are contravariant basis vectors.  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bSup>
                  </m:oMath>
                </a14:m>
                <a:r>
                  <a:rPr lang="en-US" sz="1600"/>
                  <a:t> be a set of unit vectors perpendicular to the surface of constant u</a:t>
                </a:r>
                <a:r>
                  <a:rPr lang="el-GR" sz="1600" baseline="30000"/>
                  <a:t>α</a:t>
                </a:r>
                <a:r>
                  <a:rPr lang="en-US" sz="1600"/>
                  <a:t>.  Let d</a:t>
                </a:r>
                <a:r>
                  <a:rPr lang="en-US" sz="1600" b="1"/>
                  <a:t>r</a:t>
                </a:r>
                <a:r>
                  <a:rPr lang="en-US" sz="1600"/>
                  <a:t> be the vector pointing perpendicular to the surface of constant u</a:t>
                </a:r>
                <a:r>
                  <a:rPr lang="el-GR" sz="1600" baseline="30000"/>
                  <a:t>α</a:t>
                </a:r>
                <a:r>
                  <a:rPr lang="en-US" sz="1600"/>
                  <a:t>, with length dr</a:t>
                </a:r>
                <a:r>
                  <a:rPr lang="el-GR" sz="1600" baseline="30000"/>
                  <a:t>α</a:t>
                </a:r>
                <a:r>
                  <a:rPr lang="en-US" sz="1600"/>
                  <a:t> and obviously in direction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bSup>
                  </m:oMath>
                </a14:m>
                <a:r>
                  <a:rPr lang="en-US" sz="1600"/>
                  <a:t>.  Then it will traverse an amount of coordinate u</a:t>
                </a:r>
                <a:r>
                  <a:rPr lang="el-GR" sz="1600" baseline="30000"/>
                  <a:t>α</a:t>
                </a:r>
                <a:r>
                  <a:rPr lang="en-US" sz="1600"/>
                  <a:t> which we’ll likewise call du</a:t>
                </a:r>
                <a:r>
                  <a:rPr lang="el-GR" sz="1600" baseline="30000"/>
                  <a:t>α</a:t>
                </a:r>
                <a:r>
                  <a:rPr lang="en-US" sz="1600"/>
                  <a:t>.   Therefore (no implicit summation)</a:t>
                </a:r>
                <a:endParaRPr lang="en-US" sz="1600" b="1" baseline="30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5ACFD-3518-4671-8270-A01DAE9C1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20" y="3107186"/>
                <a:ext cx="6560041" cy="1569660"/>
              </a:xfrm>
              <a:prstGeom prst="rect">
                <a:avLst/>
              </a:prstGeom>
              <a:blipFill>
                <a:blip r:embed="rId6"/>
                <a:stretch>
                  <a:fillRect l="-558" t="-1167" r="-929" b="-4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B111953-3C23-4789-B4DD-5C7E72F955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61306"/>
              </p:ext>
            </p:extLst>
          </p:nvPr>
        </p:nvGraphicFramePr>
        <p:xfrm>
          <a:off x="462728" y="4752340"/>
          <a:ext cx="5051425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441600" imgH="419040" progId="Equation.DSMT4">
                  <p:embed/>
                </p:oleObj>
              </mc:Choice>
              <mc:Fallback>
                <p:oleObj name="Equation" r:id="rId7" imgW="3441600" imgH="419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28" y="4752340"/>
                        <a:ext cx="5051425" cy="61436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E02CF2F-D3B6-4E94-B9F2-59071EE0F8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100157"/>
              </p:ext>
            </p:extLst>
          </p:nvPr>
        </p:nvGraphicFramePr>
        <p:xfrm>
          <a:off x="8907650" y="226243"/>
          <a:ext cx="2840476" cy="2750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2734057" imgH="2781688" progId="Paint.Picture">
                  <p:embed/>
                </p:oleObj>
              </mc:Choice>
              <mc:Fallback>
                <p:oleObj name="Bitmap Image" r:id="rId9" imgW="2734057" imgH="2781688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2195" b="16438"/>
                      <a:stretch>
                        <a:fillRect/>
                      </a:stretch>
                    </p:blipFill>
                    <p:spPr bwMode="auto">
                      <a:xfrm>
                        <a:off x="8907650" y="226243"/>
                        <a:ext cx="2840476" cy="2750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376019" y="5538387"/>
            <a:ext cx="62793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Likewise, this is definable w/o having to step outside our space.  These vectors form a mutually orthonormal set, and are related to the metric via a set of useful identities to the right.  These formulas would define the ‘dot product’ within our geometry.  </a:t>
            </a:r>
            <a:endParaRPr lang="en-US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0765F67-0663-4E29-98AB-17424C483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042377"/>
              </p:ext>
            </p:extLst>
          </p:nvPr>
        </p:nvGraphicFramePr>
        <p:xfrm>
          <a:off x="7800909" y="4198665"/>
          <a:ext cx="2030412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71600" imgH="774360" progId="Equation.DSMT4">
                  <p:embed/>
                </p:oleObj>
              </mc:Choice>
              <mc:Fallback>
                <p:oleObj name="Equation" r:id="rId11" imgW="1371600" imgH="77436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0909" y="4198665"/>
                        <a:ext cx="2030412" cy="11699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9C1E7B23-8BB9-4382-8941-219A36492D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997168"/>
              </p:ext>
            </p:extLst>
          </p:nvPr>
        </p:nvGraphicFramePr>
        <p:xfrm>
          <a:off x="10256499" y="4230085"/>
          <a:ext cx="974326" cy="1498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98500" imgH="1066800" progId="Equation.DSMT4">
                  <p:embed/>
                </p:oleObj>
              </mc:Choice>
              <mc:Fallback>
                <p:oleObj name="Equation" r:id="rId13" imgW="698500" imgH="10668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6499" y="4230085"/>
                        <a:ext cx="974326" cy="149827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40D8FE9-E913-487A-B703-68FD10B43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473071"/>
              </p:ext>
            </p:extLst>
          </p:nvPr>
        </p:nvGraphicFramePr>
        <p:xfrm>
          <a:off x="7781925" y="3125788"/>
          <a:ext cx="181768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244520" imgH="507960" progId="Equation.DSMT4">
                  <p:embed/>
                </p:oleObj>
              </mc:Choice>
              <mc:Fallback>
                <p:oleObj name="Equation" r:id="rId15" imgW="1244520" imgH="50796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F0765F67-0663-4E29-98AB-17424C4838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1925" y="3125788"/>
                        <a:ext cx="1817688" cy="7556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857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4933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Coordinate Transformations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303286" y="1180976"/>
            <a:ext cx="1160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Would like to know how the metric, and basis vectors change under a coordinate transformation.  So consider two coordinate systems, u</a:t>
            </a:r>
            <a:r>
              <a:rPr lang="en-US" sz="1600" baseline="30000"/>
              <a:t>a</a:t>
            </a:r>
            <a:r>
              <a:rPr lang="en-US" sz="1600"/>
              <a:t> and u’</a:t>
            </a:r>
            <a:r>
              <a:rPr lang="el-GR" sz="1600" baseline="30000"/>
              <a:t>α</a:t>
            </a:r>
            <a:r>
              <a:rPr lang="en-US" sz="1600"/>
              <a:t> = f</a:t>
            </a:r>
            <a:r>
              <a:rPr lang="el-GR" sz="1600" baseline="30000"/>
              <a:t>α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).  First we’ll look at the metric.  Consider that ds</a:t>
            </a:r>
            <a:r>
              <a:rPr lang="en-US" sz="1600" baseline="30000"/>
              <a:t>2</a:t>
            </a:r>
            <a:r>
              <a:rPr lang="en-US" sz="1600"/>
              <a:t> must be the same either way it’s described.  So,</a:t>
            </a:r>
          </a:p>
        </p:txBody>
      </p:sp>
      <p:sp>
        <p:nvSpPr>
          <p:cNvPr id="2" name="Rectangle 17">
            <a:extLst>
              <a:ext uri="{FF2B5EF4-FFF2-40B4-BE49-F238E27FC236}">
                <a16:creationId xmlns:a16="http://schemas.microsoft.com/office/drawing/2014/main" id="{86411B10-C982-49A3-84D5-7056309E7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37" y="282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7DC784F-DFED-4446-8E5E-E4DCEDD04E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472183"/>
              </p:ext>
            </p:extLst>
          </p:nvPr>
        </p:nvGraphicFramePr>
        <p:xfrm>
          <a:off x="382588" y="2044700"/>
          <a:ext cx="2795587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95200" imgH="1117440" progId="Equation.DSMT4">
                  <p:embed/>
                </p:oleObj>
              </mc:Choice>
              <mc:Fallback>
                <p:oleObj name="Equation" r:id="rId2" imgW="2095200" imgH="11174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7DC784F-DFED-4446-8E5E-E4DCEDD04E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2044700"/>
                        <a:ext cx="2795587" cy="1495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62FA43E-7352-4443-B1EE-2E84BA6ED2AA}"/>
                  </a:ext>
                </a:extLst>
              </p14:cNvPr>
              <p14:cNvContentPartPr/>
              <p14:nvPr/>
            </p14:nvContentPartPr>
            <p14:xfrm>
              <a:off x="3459233" y="2792056"/>
              <a:ext cx="1064520" cy="2462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62FA43E-7352-4443-B1EE-2E84BA6ED2A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50593" y="2783056"/>
                <a:ext cx="1082160" cy="2638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A811096-9271-43A3-8130-7394A869AC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492690"/>
              </p:ext>
            </p:extLst>
          </p:nvPr>
        </p:nvGraphicFramePr>
        <p:xfrm>
          <a:off x="4116388" y="4686300"/>
          <a:ext cx="9556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98400" imgH="482400" progId="Equation.DSMT4">
                  <p:embed/>
                </p:oleObj>
              </mc:Choice>
              <mc:Fallback>
                <p:oleObj name="Equation" r:id="rId7" imgW="69840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A811096-9271-43A3-8130-7394A869AC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4686300"/>
                        <a:ext cx="955675" cy="6524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1688CCB-16DE-4F31-94BF-13F4427D2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084899"/>
              </p:ext>
            </p:extLst>
          </p:nvPr>
        </p:nvGraphicFramePr>
        <p:xfrm>
          <a:off x="384175" y="4357688"/>
          <a:ext cx="2014538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511280" imgH="863280" progId="Equation.DSMT4">
                  <p:embed/>
                </p:oleObj>
              </mc:Choice>
              <mc:Fallback>
                <p:oleObj name="Equation" r:id="rId9" imgW="1511280" imgH="8632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7DC784F-DFED-4446-8E5E-E4DCEDD04E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4357688"/>
                        <a:ext cx="2014538" cy="1155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8D9DB63-6509-438B-A301-AD0219D4E5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069028"/>
              </p:ext>
            </p:extLst>
          </p:nvPr>
        </p:nvGraphicFramePr>
        <p:xfrm>
          <a:off x="5011738" y="2182813"/>
          <a:ext cx="3465512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539800" imgH="1079280" progId="Equation.DSMT4">
                  <p:embed/>
                </p:oleObj>
              </mc:Choice>
              <mc:Fallback>
                <p:oleObj name="Equation" r:id="rId11" imgW="2539800" imgH="10792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A811096-9271-43A3-8130-7394A869AC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738" y="2182813"/>
                        <a:ext cx="3465512" cy="14636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97CC13E2-3CCC-49D1-BB67-00E396F5B261}"/>
              </a:ext>
            </a:extLst>
          </p:cNvPr>
          <p:cNvSpPr txBox="1"/>
          <p:nvPr/>
        </p:nvSpPr>
        <p:spPr>
          <a:xfrm>
            <a:off x="303286" y="3856055"/>
            <a:ext cx="5981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from this we have how the basis vectors transform…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A8686924-1FF7-4298-A636-14604E3A26C4}"/>
                  </a:ext>
                </a:extLst>
              </p14:cNvPr>
              <p14:cNvContentPartPr/>
              <p14:nvPr/>
            </p14:nvContentPartPr>
            <p14:xfrm>
              <a:off x="2524862" y="4865524"/>
              <a:ext cx="1064520" cy="2462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A8686924-1FF7-4298-A636-14604E3A26C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16222" y="4856524"/>
                <a:ext cx="1082160" cy="26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461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437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Scalars, Vectors, Tensors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317388" y="976199"/>
            <a:ext cx="11606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Scalars, vectors, tensors are quantities of geometrical significance – basically which remain invariant under all (or a subset of all) coordinate transformations.  And we’d like to know whether a quantity or set of quantities under consideration constitute/s a scalar or components of a vector or tensor.  So consider two coordinate systems, u</a:t>
            </a:r>
            <a:r>
              <a:rPr lang="en-US" sz="1600" baseline="30000"/>
              <a:t>a</a:t>
            </a:r>
            <a:r>
              <a:rPr lang="en-US" sz="1600"/>
              <a:t> and u’</a:t>
            </a:r>
            <a:r>
              <a:rPr lang="el-GR" sz="1600" baseline="30000"/>
              <a:t>α</a:t>
            </a:r>
            <a:r>
              <a:rPr lang="en-US" sz="1600"/>
              <a:t> = f</a:t>
            </a:r>
            <a:r>
              <a:rPr lang="el-GR" sz="1600" baseline="30000"/>
              <a:t>α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).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92800"/>
              </p:ext>
            </p:extLst>
          </p:nvPr>
        </p:nvGraphicFramePr>
        <p:xfrm>
          <a:off x="357810" y="3477373"/>
          <a:ext cx="639127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356000" imgH="419040" progId="Equation.DSMT4">
                  <p:embed/>
                </p:oleObj>
              </mc:Choice>
              <mc:Fallback>
                <p:oleObj name="Equation" r:id="rId2" imgW="4356000" imgH="419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10" y="3477373"/>
                        <a:ext cx="6391275" cy="6143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317388" y="2000225"/>
            <a:ext cx="11418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Scalar</a:t>
            </a:r>
            <a:r>
              <a:rPr lang="en-US" sz="1600"/>
              <a:t>: Consider a quantity q(u</a:t>
            </a:r>
            <a:r>
              <a:rPr lang="en-US" sz="1600" baseline="30000"/>
              <a:t>a</a:t>
            </a:r>
            <a:r>
              <a:rPr lang="en-US" sz="1600"/>
              <a:t>) which transforms under coordinate transformations via same construction (perhaps) q’(u’</a:t>
            </a:r>
            <a:r>
              <a:rPr lang="el-GR" sz="1600" baseline="30000"/>
              <a:t>α</a:t>
            </a:r>
            <a:r>
              <a:rPr lang="en-US" sz="1600"/>
              <a:t>).  It constitutes a scalar if it is the case that q(u</a:t>
            </a:r>
            <a:r>
              <a:rPr lang="en-US" sz="1600" baseline="30000"/>
              <a:t>a</a:t>
            </a:r>
            <a:r>
              <a:rPr lang="en-US" sz="1600"/>
              <a:t>) = q’(u’</a:t>
            </a:r>
            <a:r>
              <a:rPr lang="el-GR" sz="1600" baseline="30000"/>
              <a:t>α</a:t>
            </a:r>
            <a:r>
              <a:rPr lang="en-US" sz="1600"/>
              <a:t>). </a:t>
            </a:r>
            <a:endParaRPr lang="en-US" sz="1600" b="1" baseline="30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317388" y="2738799"/>
            <a:ext cx="11449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Vector</a:t>
            </a:r>
            <a:r>
              <a:rPr lang="en-US" sz="1600"/>
              <a:t>:  Consider a set of quantities v</a:t>
            </a:r>
            <a:r>
              <a:rPr lang="en-US" sz="1600" baseline="-25000"/>
              <a:t>a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v</a:t>
            </a:r>
            <a:r>
              <a:rPr lang="en-US" sz="1600" baseline="30000"/>
              <a:t>a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), which transform, under coordinate transformation, via same construction (perhaps) v’</a:t>
            </a:r>
            <a:r>
              <a:rPr lang="el-GR" sz="1600" baseline="-25000"/>
              <a:t>α</a:t>
            </a:r>
            <a:r>
              <a:rPr lang="en-US" sz="1600"/>
              <a:t>(u’</a:t>
            </a:r>
            <a:r>
              <a:rPr lang="en-US" sz="1600" baseline="30000"/>
              <a:t>α</a:t>
            </a:r>
            <a:r>
              <a:rPr lang="en-US" sz="1600"/>
              <a:t>) or v’</a:t>
            </a:r>
            <a:r>
              <a:rPr lang="el-GR" sz="1600" baseline="30000"/>
              <a:t>α</a:t>
            </a:r>
            <a:r>
              <a:rPr lang="en-US" sz="1600"/>
              <a:t>(u’</a:t>
            </a:r>
            <a:r>
              <a:rPr lang="en-US" sz="1600" baseline="30000"/>
              <a:t>α</a:t>
            </a:r>
            <a:r>
              <a:rPr lang="en-US" sz="1600"/>
              <a:t>).  Then these quantities constitute the covariant or contravariant components of a vector if they transform as:</a:t>
            </a:r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AE8390D-D22B-4C3C-93AD-8CC58438EC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775432"/>
              </p:ext>
            </p:extLst>
          </p:nvPr>
        </p:nvGraphicFramePr>
        <p:xfrm>
          <a:off x="387350" y="5324475"/>
          <a:ext cx="5424488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95400" imgH="253800" progId="Equation.DSMT4">
                  <p:embed/>
                </p:oleObj>
              </mc:Choice>
              <mc:Fallback>
                <p:oleObj name="Equation" r:id="rId4" imgW="369540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5324475"/>
                        <a:ext cx="5424488" cy="3730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9B7E9051-6516-4116-9EF4-84D99468D7C9}"/>
              </a:ext>
            </a:extLst>
          </p:cNvPr>
          <p:cNvSpPr txBox="1"/>
          <p:nvPr/>
        </p:nvSpPr>
        <p:spPr>
          <a:xfrm>
            <a:off x="318005" y="4304510"/>
            <a:ext cx="11248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Tensor</a:t>
            </a:r>
            <a:r>
              <a:rPr lang="en-US" sz="1600"/>
              <a:t>:  Consider a set of quantities M</a:t>
            </a:r>
            <a:r>
              <a:rPr lang="en-US" sz="1600" baseline="-25000"/>
              <a:t>ab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M</a:t>
            </a:r>
            <a:r>
              <a:rPr lang="en-US" sz="1600" baseline="30000"/>
              <a:t>ab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M</a:t>
            </a:r>
            <a:r>
              <a:rPr lang="en-US" sz="1600" baseline="-25000"/>
              <a:t>a</a:t>
            </a:r>
            <a:r>
              <a:rPr lang="en-US" sz="1600" baseline="30000"/>
              <a:t>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), which transform, under coordinate transformation, via same construction (perhaps) M’</a:t>
            </a:r>
            <a:r>
              <a:rPr lang="el-GR" sz="1600" baseline="-25000"/>
              <a:t>αβ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or M’</a:t>
            </a:r>
            <a:r>
              <a:rPr lang="el-GR" sz="1600" baseline="30000"/>
              <a:t>αβ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or M’</a:t>
            </a:r>
            <a:r>
              <a:rPr lang="el-GR" sz="1600" baseline="-25000"/>
              <a:t>α</a:t>
            </a:r>
            <a:r>
              <a:rPr lang="el-GR" sz="1600" baseline="30000"/>
              <a:t>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Then these quantities constitute the covariant or contravariant or mixed components of a tensor if they transform as:</a:t>
            </a:r>
            <a:endParaRPr lang="en-US"/>
          </a:p>
        </p:txBody>
      </p:sp>
      <p:sp>
        <p:nvSpPr>
          <p:cNvPr id="2" name="Rectangle 17">
            <a:extLst>
              <a:ext uri="{FF2B5EF4-FFF2-40B4-BE49-F238E27FC236}">
                <a16:creationId xmlns:a16="http://schemas.microsoft.com/office/drawing/2014/main" id="{86411B10-C982-49A3-84D5-7056309E7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37" y="282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9AFF3C-6EE2-46B7-8DED-F2DD9889F39D}"/>
              </a:ext>
            </a:extLst>
          </p:cNvPr>
          <p:cNvSpPr txBox="1"/>
          <p:nvPr/>
        </p:nvSpPr>
        <p:spPr>
          <a:xfrm>
            <a:off x="357810" y="5852583"/>
            <a:ext cx="5759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We can construct scalars out of tensors and vice versa.  For instance the following inner and outer product constructions.</a:t>
            </a:r>
            <a:endParaRPr lang="en-US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4FA31734-AB49-4A8D-BCBA-80121BAE6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1350" y="5143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14D2531-1B5B-4D3D-B7C4-D5DFA651F6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821177"/>
              </p:ext>
            </p:extLst>
          </p:nvPr>
        </p:nvGraphicFramePr>
        <p:xfrm>
          <a:off x="6523038" y="5861050"/>
          <a:ext cx="1760537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95280" imgH="482400" progId="Equation.DSMT4">
                  <p:embed/>
                </p:oleObj>
              </mc:Choice>
              <mc:Fallback>
                <p:oleObj name="Equation" r:id="rId6" imgW="1295280" imgH="482400" progId="Equation.DSMT4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038" y="5861050"/>
                        <a:ext cx="1760537" cy="654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2696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267093" y="1225409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Kronecker-Delta</a:t>
            </a:r>
            <a:r>
              <a:rPr lang="en-US" sz="1600"/>
              <a:t>: Simple to show that the Kronecker delta symbol </a:t>
            </a:r>
            <a:r>
              <a:rPr lang="el-GR" sz="1600"/>
              <a:t>δ</a:t>
            </a:r>
            <a:r>
              <a:rPr lang="en-US" sz="1600" baseline="30000"/>
              <a:t>a</a:t>
            </a:r>
            <a:r>
              <a:rPr lang="en-US" sz="1600" baseline="-25000"/>
              <a:t>b</a:t>
            </a:r>
            <a:r>
              <a:rPr lang="en-US" sz="1600"/>
              <a:t> is a tensor.   </a:t>
            </a:r>
            <a:endParaRPr lang="en-US" sz="1600" b="1" baseline="30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267093" y="1908905"/>
            <a:ext cx="9791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Levi-Cevita</a:t>
            </a:r>
            <a:r>
              <a:rPr lang="en-US" sz="1600"/>
              <a:t>:  This symbol, defined in the special case of 3 indices is not a tensor for all coordinate transformations: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7E9051-6516-4116-9EF4-84D99468D7C9}"/>
              </a:ext>
            </a:extLst>
          </p:cNvPr>
          <p:cNvSpPr txBox="1"/>
          <p:nvPr/>
        </p:nvSpPr>
        <p:spPr>
          <a:xfrm>
            <a:off x="267093" y="4430305"/>
            <a:ext cx="5075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There a number of useful relationships between the two:</a:t>
            </a:r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16EBB50-F934-478B-8B43-F288C3518D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317411"/>
              </p:ext>
            </p:extLst>
          </p:nvPr>
        </p:nvGraphicFramePr>
        <p:xfrm>
          <a:off x="334322" y="2504875"/>
          <a:ext cx="3870226" cy="84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175000" imgH="698500" progId="Equation.DSMT4">
                  <p:embed/>
                </p:oleObj>
              </mc:Choice>
              <mc:Fallback>
                <p:oleObj name="Equation" r:id="rId2" imgW="3175000" imgH="698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322" y="2504875"/>
                        <a:ext cx="3870226" cy="8448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D24C7EF-18F8-4715-ABEF-D31670528C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053341"/>
              </p:ext>
            </p:extLst>
          </p:nvPr>
        </p:nvGraphicFramePr>
        <p:xfrm>
          <a:off x="334321" y="3648241"/>
          <a:ext cx="2012953" cy="51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86811" imgH="444307" progId="Equation.DSMT4">
                  <p:embed/>
                </p:oleObj>
              </mc:Choice>
              <mc:Fallback>
                <p:oleObj name="Equation" r:id="rId4" imgW="1586811" imgH="44430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321" y="3648241"/>
                        <a:ext cx="2012953" cy="51998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57C6199-C181-4B9C-8D60-1A28DEA05CC6}"/>
              </a:ext>
            </a:extLst>
          </p:cNvPr>
          <p:cNvSpPr txBox="1"/>
          <p:nvPr/>
        </p:nvSpPr>
        <p:spPr>
          <a:xfrm>
            <a:off x="2667001" y="3603450"/>
            <a:ext cx="6392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Can see from this equation that it’s a tensor only for linear coordinate transformations with unit determinant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702D3859-44AD-4D41-B06F-7DBB808E35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062559"/>
              </p:ext>
            </p:extLst>
          </p:nvPr>
        </p:nvGraphicFramePr>
        <p:xfrm>
          <a:off x="373697" y="4922028"/>
          <a:ext cx="1672279" cy="765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48728" imgH="710891" progId="Equation.DSMT4">
                  <p:embed/>
                </p:oleObj>
              </mc:Choice>
              <mc:Fallback>
                <p:oleObj name="Equation" r:id="rId6" imgW="1548728" imgH="710891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" y="4922028"/>
                        <a:ext cx="1672279" cy="765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3BDF1E35-AD32-483E-A03A-C4C9CC4B0F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567224"/>
              </p:ext>
            </p:extLst>
          </p:nvPr>
        </p:nvGraphicFramePr>
        <p:xfrm>
          <a:off x="3059112" y="5012512"/>
          <a:ext cx="1914733" cy="5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98320" imgH="457200" progId="Equation.DSMT4">
                  <p:embed/>
                </p:oleObj>
              </mc:Choice>
              <mc:Fallback>
                <p:oleObj name="Equation" r:id="rId8" imgW="1498320" imgH="4572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2" y="5012512"/>
                        <a:ext cx="1914733" cy="584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CB9AF1-E88A-4C69-8F40-9CCB3667AEBE}"/>
              </a:ext>
            </a:extLst>
          </p:cNvPr>
          <p:cNvCxnSpPr/>
          <p:nvPr/>
        </p:nvCxnSpPr>
        <p:spPr>
          <a:xfrm>
            <a:off x="2206044" y="5304900"/>
            <a:ext cx="59873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076F1CAC-AB19-4B04-AB9A-9D86779EC7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784475"/>
              </p:ext>
            </p:extLst>
          </p:nvPr>
        </p:nvGraphicFramePr>
        <p:xfrm>
          <a:off x="373697" y="5981275"/>
          <a:ext cx="1052513" cy="294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63280" imgH="241200" progId="Equation.DSMT4">
                  <p:embed/>
                </p:oleObj>
              </mc:Choice>
              <mc:Fallback>
                <p:oleObj name="Equation" r:id="rId10" imgW="863280" imgH="241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" y="5981275"/>
                        <a:ext cx="1052513" cy="2940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3246645" y="172582"/>
            <a:ext cx="437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Scalars, Vectors, Tensors</a:t>
            </a:r>
            <a:endParaRPr lang="en-US" b="1" u="sng"/>
          </a:p>
        </p:txBody>
      </p:sp>
    </p:spTree>
    <p:extLst>
      <p:ext uri="{BB962C8B-B14F-4D97-AF65-F5344CB8AC3E}">
        <p14:creationId xmlns:p14="http://schemas.microsoft.com/office/powerpoint/2010/main" val="342172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1177784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derivative of a basis vector is defined in terms of a Christoffel symbol: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3204403" y="195984"/>
            <a:ext cx="4841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Derivatives of Basis Vectors</a:t>
            </a:r>
            <a:endParaRPr lang="en-US" b="1" u="sng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B9477F7-3A8A-4425-9586-8202FD090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036972"/>
              </p:ext>
            </p:extLst>
          </p:nvPr>
        </p:nvGraphicFramePr>
        <p:xfrm>
          <a:off x="261938" y="1725613"/>
          <a:ext cx="4959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00320" imgH="838080" progId="Equation.DSMT4">
                  <p:embed/>
                </p:oleObj>
              </mc:Choice>
              <mc:Fallback>
                <p:oleObj name="Equation" r:id="rId2" imgW="4000320" imgH="8380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1725613"/>
                        <a:ext cx="4959350" cy="1047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A074A4E-6C76-428F-988E-E67B26B52A4E}"/>
              </a:ext>
            </a:extLst>
          </p:cNvPr>
          <p:cNvSpPr txBox="1"/>
          <p:nvPr/>
        </p:nvSpPr>
        <p:spPr>
          <a:xfrm>
            <a:off x="190893" y="2982638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these have a few interesting properties</a:t>
            </a:r>
            <a:endParaRPr lang="en-US" sz="1600" b="1" baseline="3000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0FFC0C6-17EE-4145-BB81-34CC13162D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169778"/>
              </p:ext>
            </p:extLst>
          </p:nvPr>
        </p:nvGraphicFramePr>
        <p:xfrm>
          <a:off x="261938" y="3630888"/>
          <a:ext cx="4202113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35160" imgH="1091880" progId="Equation.DSMT4">
                  <p:embed/>
                </p:oleObj>
              </mc:Choice>
              <mc:Fallback>
                <p:oleObj name="Equation" r:id="rId4" imgW="3035160" imgH="10918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3630888"/>
                        <a:ext cx="4202113" cy="15319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08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897776"/>
            <a:ext cx="1124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In terms of the Christoffel symbols we can write down and simplify expressions for the gradient, divergence, curl, and Laplacian.  So….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2318578" y="172582"/>
            <a:ext cx="6396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Special Differential Vector Operators</a:t>
            </a:r>
            <a:endParaRPr lang="en-US" b="1" u="sng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074A4E-6C76-428F-988E-E67B26B52A4E}"/>
              </a:ext>
            </a:extLst>
          </p:cNvPr>
          <p:cNvSpPr txBox="1"/>
          <p:nvPr/>
        </p:nvSpPr>
        <p:spPr>
          <a:xfrm>
            <a:off x="190893" y="4544781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generalizing to higher order tensors, we have:</a:t>
            </a:r>
            <a:endParaRPr lang="en-US" sz="1600" b="1" baseline="30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C765D-F84B-4621-B685-0C47B25510A9}"/>
              </a:ext>
            </a:extLst>
          </p:cNvPr>
          <p:cNvSpPr txBox="1"/>
          <p:nvPr/>
        </p:nvSpPr>
        <p:spPr>
          <a:xfrm>
            <a:off x="190893" y="1380538"/>
            <a:ext cx="1124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Gradient</a:t>
            </a:r>
            <a:r>
              <a:rPr lang="en-US" sz="1600"/>
              <a:t>.  Is defined below:</a:t>
            </a:r>
            <a:endParaRPr lang="en-US" sz="1600" b="1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62487FB-09BC-409D-B2ED-C0A02AA08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489299"/>
              </p:ext>
            </p:extLst>
          </p:nvPr>
        </p:nvGraphicFramePr>
        <p:xfrm>
          <a:off x="261938" y="1783239"/>
          <a:ext cx="819150" cy="491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60240" imgH="393480" progId="Equation.DSMT4">
                  <p:embed/>
                </p:oleObj>
              </mc:Choice>
              <mc:Fallback>
                <p:oleObj name="Equation" r:id="rId2" imgW="66024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62487FB-09BC-409D-B2ED-C0A02AA082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1783239"/>
                        <a:ext cx="819150" cy="4910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CD74CF-67FE-4DEB-B0B5-03E913136EB9}"/>
              </a:ext>
            </a:extLst>
          </p:cNvPr>
          <p:cNvSpPr txBox="1"/>
          <p:nvPr/>
        </p:nvSpPr>
        <p:spPr>
          <a:xfrm>
            <a:off x="190893" y="2383326"/>
            <a:ext cx="1124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a tensor, introduces us to more notation.  Consider a tensor in the covariant basis T = T</a:t>
            </a:r>
            <a:r>
              <a:rPr lang="en-US" sz="1600" baseline="30000"/>
              <a:t>a</a:t>
            </a:r>
            <a:r>
              <a:rPr lang="en-US" sz="1600" b="1"/>
              <a:t>e</a:t>
            </a:r>
            <a:r>
              <a:rPr lang="en-US" sz="1600" baseline="-25000"/>
              <a:t>a</a:t>
            </a:r>
            <a:r>
              <a:rPr lang="en-US" sz="1600"/>
              <a:t>.  We can write its derivative as: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10AB100-9257-46AB-A2C4-B3601BB36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893929"/>
              </p:ext>
            </p:extLst>
          </p:nvPr>
        </p:nvGraphicFramePr>
        <p:xfrm>
          <a:off x="555625" y="3090863"/>
          <a:ext cx="133985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914400" progId="Equation.DSMT4">
                  <p:embed/>
                </p:oleObj>
              </mc:Choice>
              <mc:Fallback>
                <p:oleObj name="Equation" r:id="rId4" imgW="1041120" imgH="914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10AB100-9257-46AB-A2C4-B3601BB36E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3090863"/>
                        <a:ext cx="1339850" cy="1181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9DD7F74-973F-4B92-874A-55F186CF30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402515"/>
              </p:ext>
            </p:extLst>
          </p:nvPr>
        </p:nvGraphicFramePr>
        <p:xfrm>
          <a:off x="8267645" y="3154559"/>
          <a:ext cx="3643312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28720" imgH="253800" progId="Equation.DSMT4">
                  <p:embed/>
                </p:oleObj>
              </mc:Choice>
              <mc:Fallback>
                <p:oleObj name="Equation" r:id="rId6" imgW="2628720" imgH="253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DD7F74-973F-4B92-874A-55F186CF30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645" y="3154559"/>
                        <a:ext cx="3643312" cy="3476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69FE9B2-C176-4090-9DE0-A7C6CF9697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028549"/>
              </p:ext>
            </p:extLst>
          </p:nvPr>
        </p:nvGraphicFramePr>
        <p:xfrm>
          <a:off x="280194" y="5003667"/>
          <a:ext cx="1601787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360" imgH="927000" progId="Equation.DSMT4">
                  <p:embed/>
                </p:oleObj>
              </mc:Choice>
              <mc:Fallback>
                <p:oleObj name="Equation" r:id="rId8" imgW="1206360" imgH="927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94" y="5003667"/>
                        <a:ext cx="1601787" cy="1230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3A16F5A-3D4D-4CA4-93C7-13BFE57D13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7167490"/>
              </p:ext>
            </p:extLst>
          </p:nvPr>
        </p:nvGraphicFramePr>
        <p:xfrm>
          <a:off x="5995987" y="5047199"/>
          <a:ext cx="2555289" cy="394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25400" imgH="253800" progId="Equation.DSMT4">
                  <p:embed/>
                </p:oleObj>
              </mc:Choice>
              <mc:Fallback>
                <p:oleObj name="Equation" r:id="rId10" imgW="1625400" imgH="253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7" y="5047199"/>
                        <a:ext cx="2555289" cy="39431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B4E0A6E-4422-422F-89E0-AD528AED8B01}"/>
                  </a:ext>
                </a:extLst>
              </p14:cNvPr>
              <p14:cNvContentPartPr/>
              <p14:nvPr/>
            </p14:nvContentPartPr>
            <p14:xfrm>
              <a:off x="1195388" y="3082925"/>
              <a:ext cx="2035080" cy="5371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B4E0A6E-4422-422F-89E0-AD528AED8B0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86388" y="3074285"/>
                <a:ext cx="2052720" cy="55476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CB05D0F-0B8F-44AF-AF2A-5D470DEACD5D}"/>
              </a:ext>
            </a:extLst>
          </p:cNvPr>
          <p:cNvSpPr txBox="1"/>
          <p:nvPr/>
        </p:nvSpPr>
        <p:spPr>
          <a:xfrm>
            <a:off x="3390845" y="3023466"/>
            <a:ext cx="3095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This quantity is called the covariant derivative and can be simplified to, where ,i means partial derivative w/r to u</a:t>
            </a:r>
            <a:r>
              <a:rPr lang="en-US" sz="1600" baseline="30000"/>
              <a:t>i</a:t>
            </a:r>
            <a:r>
              <a:rPr lang="en-US" sz="1600"/>
              <a:t>…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5767D39A-605D-4B42-BC7A-FF5E84C028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676277"/>
              </p:ext>
            </p:extLst>
          </p:nvPr>
        </p:nvGraphicFramePr>
        <p:xfrm>
          <a:off x="6646847" y="3058516"/>
          <a:ext cx="13493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90360" imgH="393480" progId="Equation.DSMT4">
                  <p:embed/>
                </p:oleObj>
              </mc:Choice>
              <mc:Fallback>
                <p:oleObj name="Equation" r:id="rId15" imgW="99036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10AB100-9257-46AB-A2C4-B3601BB36E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847" y="3058516"/>
                        <a:ext cx="1349375" cy="53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BF865EA-D461-46E6-970C-853258098BBC}"/>
                  </a:ext>
                </a:extLst>
              </p14:cNvPr>
              <p14:cNvContentPartPr/>
              <p14:nvPr/>
            </p14:nvContentPartPr>
            <p14:xfrm>
              <a:off x="932055" y="4972035"/>
              <a:ext cx="2441160" cy="6580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BF865EA-D461-46E6-970C-853258098BB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23056" y="4963035"/>
                <a:ext cx="2458797" cy="6757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AD2610F2-F37A-401B-B5BF-839F4F8B7B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462296"/>
              </p:ext>
            </p:extLst>
          </p:nvPr>
        </p:nvGraphicFramePr>
        <p:xfrm>
          <a:off x="3723413" y="5003667"/>
          <a:ext cx="17811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07880" imgH="393480" progId="Equation.DSMT4">
                  <p:embed/>
                </p:oleObj>
              </mc:Choice>
              <mc:Fallback>
                <p:oleObj name="Equation" r:id="rId19" imgW="1307880" imgH="393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5767D39A-605D-4B42-BC7A-FF5E84C028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413" y="5003667"/>
                        <a:ext cx="1781175" cy="53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5C39C5B0-469E-4FC4-BFF1-88CB55E91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733871"/>
              </p:ext>
            </p:extLst>
          </p:nvPr>
        </p:nvGraphicFramePr>
        <p:xfrm>
          <a:off x="5995987" y="5655375"/>
          <a:ext cx="23558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625400" imgH="507960" progId="Equation.DSMT4">
                  <p:embed/>
                </p:oleObj>
              </mc:Choice>
              <mc:Fallback>
                <p:oleObj name="Equation" r:id="rId21" imgW="1625400" imgH="50796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3A16F5A-3D4D-4CA4-93C7-13BFE57D13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7" y="5655375"/>
                        <a:ext cx="2355850" cy="7270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5941764-27CA-4EB6-8A09-A619CDAF8F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411350"/>
              </p:ext>
            </p:extLst>
          </p:nvPr>
        </p:nvGraphicFramePr>
        <p:xfrm>
          <a:off x="8267645" y="3688680"/>
          <a:ext cx="1389063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02960" imgH="253800" progId="Equation.DSMT4">
                  <p:embed/>
                </p:oleObj>
              </mc:Choice>
              <mc:Fallback>
                <p:oleObj name="Equation" r:id="rId23" imgW="1002960" imgH="253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DD7F74-973F-4B92-874A-55F186CF30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645" y="3688680"/>
                        <a:ext cx="1389063" cy="3476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2866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1183291"/>
            <a:ext cx="1580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Continuing….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2318578" y="172582"/>
            <a:ext cx="6396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Special Differential Vector Operators</a:t>
            </a:r>
            <a:endParaRPr lang="en-US" b="1" u="sng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C765D-F84B-4621-B685-0C47B25510A9}"/>
              </a:ext>
            </a:extLst>
          </p:cNvPr>
          <p:cNvSpPr txBox="1"/>
          <p:nvPr/>
        </p:nvSpPr>
        <p:spPr>
          <a:xfrm>
            <a:off x="190893" y="1771063"/>
            <a:ext cx="353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Divergence</a:t>
            </a:r>
            <a:r>
              <a:rPr lang="en-US" sz="1600"/>
              <a:t>.  Is defined below:</a:t>
            </a:r>
            <a:endParaRPr lang="en-US" sz="1600" b="1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62487FB-09BC-409D-B2ED-C0A02AA08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069909"/>
              </p:ext>
            </p:extLst>
          </p:nvPr>
        </p:nvGraphicFramePr>
        <p:xfrm>
          <a:off x="261938" y="2315807"/>
          <a:ext cx="9144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393480" progId="Equation.DSMT4">
                  <p:embed/>
                </p:oleObj>
              </mc:Choice>
              <mc:Fallback>
                <p:oleObj name="Equation" r:id="rId2" imgW="73656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2315807"/>
                        <a:ext cx="914400" cy="4905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CD74CF-67FE-4DEB-B0B5-03E913136EB9}"/>
              </a:ext>
            </a:extLst>
          </p:cNvPr>
          <p:cNvSpPr txBox="1"/>
          <p:nvPr/>
        </p:nvSpPr>
        <p:spPr>
          <a:xfrm>
            <a:off x="1543444" y="2268689"/>
            <a:ext cx="2180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a vector, gives us: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10AB100-9257-46AB-A2C4-B3601BB36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154212"/>
              </p:ext>
            </p:extLst>
          </p:nvPr>
        </p:nvGraphicFramePr>
        <p:xfrm>
          <a:off x="3864918" y="2093255"/>
          <a:ext cx="15287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93760" imgH="939600" progId="Equation.DSMT4">
                  <p:embed/>
                </p:oleObj>
              </mc:Choice>
              <mc:Fallback>
                <p:oleObj name="Equation" r:id="rId4" imgW="1193760" imgH="939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4918" y="2093255"/>
                        <a:ext cx="1528763" cy="1206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A0C8529-CC6C-4751-BB15-A0A8F8AED497}"/>
              </a:ext>
            </a:extLst>
          </p:cNvPr>
          <p:cNvSpPr txBox="1"/>
          <p:nvPr/>
        </p:nvSpPr>
        <p:spPr>
          <a:xfrm>
            <a:off x="5815209" y="2253825"/>
            <a:ext cx="2685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Which can be simplified to: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D7D08BD-DBDE-436C-A7F3-798F0FB4AD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785627"/>
              </p:ext>
            </p:extLst>
          </p:nvPr>
        </p:nvGraphicFramePr>
        <p:xfrm>
          <a:off x="8639175" y="2232056"/>
          <a:ext cx="1819275" cy="545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73120" imgH="444240" progId="Equation.DSMT4">
                  <p:embed/>
                </p:oleObj>
              </mc:Choice>
              <mc:Fallback>
                <p:oleObj name="Equation" r:id="rId6" imgW="1473120" imgH="4442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9175" y="2232056"/>
                        <a:ext cx="1819275" cy="54558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96E4087-F1FA-47AB-9F87-FDB72B816E9C}"/>
              </a:ext>
            </a:extLst>
          </p:cNvPr>
          <p:cNvSpPr txBox="1"/>
          <p:nvPr/>
        </p:nvSpPr>
        <p:spPr>
          <a:xfrm>
            <a:off x="190893" y="3553188"/>
            <a:ext cx="275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Curl</a:t>
            </a:r>
            <a:r>
              <a:rPr lang="en-US" sz="1600"/>
              <a:t>.  Is defined below:</a:t>
            </a:r>
            <a:endParaRPr lang="en-US" sz="1600" b="1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E5A06538-0656-4F22-A0DF-7A86DCAB63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1414"/>
              </p:ext>
            </p:extLst>
          </p:nvPr>
        </p:nvGraphicFramePr>
        <p:xfrm>
          <a:off x="261938" y="4003927"/>
          <a:ext cx="1039813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080" imgH="393480" progId="Equation.DSMT4">
                  <p:embed/>
                </p:oleObj>
              </mc:Choice>
              <mc:Fallback>
                <p:oleObj name="Equation" r:id="rId8" imgW="83808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62487FB-09BC-409D-B2ED-C0A02AA082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4003927"/>
                        <a:ext cx="1039813" cy="4905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7EEB213-61FA-4628-98EB-3009412625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062887"/>
              </p:ext>
            </p:extLst>
          </p:nvPr>
        </p:nvGraphicFramePr>
        <p:xfrm>
          <a:off x="5448713" y="4022155"/>
          <a:ext cx="2009361" cy="60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36480" imgH="457200" progId="Equation.DSMT4">
                  <p:embed/>
                </p:oleObj>
              </mc:Choice>
              <mc:Fallback>
                <p:oleObj name="Equation" r:id="rId10" imgW="1536480" imgH="45720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713" y="4022155"/>
                        <a:ext cx="2009361" cy="60343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DFE4F86-A499-417A-BC0B-566EFB0A6F8A}"/>
              </a:ext>
            </a:extLst>
          </p:cNvPr>
          <p:cNvSpPr txBox="1"/>
          <p:nvPr/>
        </p:nvSpPr>
        <p:spPr>
          <a:xfrm>
            <a:off x="1957584" y="3992646"/>
            <a:ext cx="308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vectors, ultimately simplifies to: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6E396C-298A-464F-8E51-F1C7E3AE726B}"/>
              </a:ext>
            </a:extLst>
          </p:cNvPr>
          <p:cNvSpPr txBox="1"/>
          <p:nvPr/>
        </p:nvSpPr>
        <p:spPr>
          <a:xfrm>
            <a:off x="190893" y="5137536"/>
            <a:ext cx="275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Laplacian</a:t>
            </a:r>
            <a:r>
              <a:rPr lang="en-US" sz="1600"/>
              <a:t>.  Is defined below:</a:t>
            </a:r>
            <a:endParaRPr lang="en-US" sz="1600" b="1"/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CC886D35-95A9-42CD-986F-289436ABFE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50320"/>
              </p:ext>
            </p:extLst>
          </p:nvPr>
        </p:nvGraphicFramePr>
        <p:xfrm>
          <a:off x="261938" y="5702830"/>
          <a:ext cx="22329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879560" imgH="393480" progId="Equation.DSMT4">
                  <p:embed/>
                </p:oleObj>
              </mc:Choice>
              <mc:Fallback>
                <p:oleObj name="Equation" r:id="rId12" imgW="1879560" imgH="39348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5702830"/>
                        <a:ext cx="2232962" cy="4714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4278C702-F481-4EAC-90BB-6981A019A2A5}"/>
              </a:ext>
            </a:extLst>
          </p:cNvPr>
          <p:cNvSpPr txBox="1"/>
          <p:nvPr/>
        </p:nvSpPr>
        <p:spPr>
          <a:xfrm>
            <a:off x="3281559" y="5646185"/>
            <a:ext cx="308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scalars, ultimately simplifies to:</a:t>
            </a:r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FCDA7246-9EF8-4D22-BA27-16930272F8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736788"/>
              </p:ext>
            </p:extLst>
          </p:nvPr>
        </p:nvGraphicFramePr>
        <p:xfrm>
          <a:off x="6858000" y="5702829"/>
          <a:ext cx="2201334" cy="578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39880" imgH="457200" progId="Equation.DSMT4">
                  <p:embed/>
                </p:oleObj>
              </mc:Choice>
              <mc:Fallback>
                <p:oleObj name="Equation" r:id="rId14" imgW="1739880" imgH="4572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702829"/>
                        <a:ext cx="2201334" cy="578981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7255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301067" y="917635"/>
            <a:ext cx="6721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Curvature is evinced from parallel transporting a vector around a surface in a closed loop.  When it returns it will have a different orientation.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4629299" y="104257"/>
            <a:ext cx="186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Curvature</a:t>
            </a:r>
            <a:endParaRPr lang="en-US" b="1" u="sng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F4842AC-C757-4C95-A94F-BA225B8C9D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24223" y="179110"/>
          <a:ext cx="3466709" cy="271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5161905" imgH="3753374" progId="Paint.Picture">
                  <p:embed/>
                </p:oleObj>
              </mc:Choice>
              <mc:Fallback>
                <p:oleObj name="Bitmap Image" r:id="rId2" imgW="5161905" imgH="3753374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F4842AC-C757-4C95-A94F-BA225B8C9D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75" r="11398"/>
                      <a:stretch>
                        <a:fillRect/>
                      </a:stretch>
                    </p:blipFill>
                    <p:spPr bwMode="auto">
                      <a:xfrm>
                        <a:off x="8424223" y="179110"/>
                        <a:ext cx="3466709" cy="2717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BA2DC3-79EF-40C6-B238-433D84974939}"/>
              </a:ext>
            </a:extLst>
          </p:cNvPr>
          <p:cNvSpPr txBox="1"/>
          <p:nvPr/>
        </p:nvSpPr>
        <p:spPr>
          <a:xfrm>
            <a:off x="301068" y="1666147"/>
            <a:ext cx="4670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Parallel Transport</a:t>
            </a:r>
            <a:r>
              <a:rPr lang="en-US" sz="1600"/>
              <a:t>:</a:t>
            </a:r>
            <a:r>
              <a:rPr lang="en-US"/>
              <a:t> </a:t>
            </a:r>
            <a:r>
              <a:rPr lang="en-US" sz="1600"/>
              <a:t>A set of vectors in a neighborhoold of a point x are parallel transported if </a:t>
            </a:r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C5E36E0-C8B8-4041-949A-4103288C5C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1292" y="2424326"/>
          <a:ext cx="1160463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749160" progId="Equation.DSMT4">
                  <p:embed/>
                </p:oleObj>
              </mc:Choice>
              <mc:Fallback>
                <p:oleObj name="Equation" r:id="rId4" imgW="838080" imgH="74916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C5E36E0-C8B8-4041-949A-4103288C5C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92" y="2424326"/>
                        <a:ext cx="1160463" cy="1038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54E7060-B356-4A9F-B90F-CE95346D77DF}"/>
              </a:ext>
            </a:extLst>
          </p:cNvPr>
          <p:cNvSpPr txBox="1"/>
          <p:nvPr/>
        </p:nvSpPr>
        <p:spPr>
          <a:xfrm>
            <a:off x="301066" y="3632615"/>
            <a:ext cx="11589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Adding up the changes in a vector component V</a:t>
            </a:r>
            <a:r>
              <a:rPr lang="en-US" sz="1600" baseline="30000"/>
              <a:t>a</a:t>
            </a:r>
            <a:r>
              <a:rPr lang="en-US" sz="1600"/>
              <a:t>, of a parallel transported vector </a:t>
            </a:r>
            <a:r>
              <a:rPr lang="en-US" sz="1600" b="1"/>
              <a:t>V</a:t>
            </a:r>
            <a:r>
              <a:rPr lang="en-US" sz="1600"/>
              <a:t>, as we go around the loop, we find it is proportional to a tensor we’ll define as the </a:t>
            </a:r>
            <a:r>
              <a:rPr lang="en-US" sz="1600" b="1"/>
              <a:t>Riemann curvature tensor</a:t>
            </a:r>
            <a:r>
              <a:rPr lang="en-US" sz="1600"/>
              <a:t>.  It tells us the change in V</a:t>
            </a:r>
            <a:r>
              <a:rPr lang="el-GR" sz="1600" baseline="30000"/>
              <a:t>α</a:t>
            </a:r>
            <a:r>
              <a:rPr lang="en-US" sz="1600"/>
              <a:t> as a proportion of V</a:t>
            </a:r>
            <a:r>
              <a:rPr lang="el-GR" sz="1600" baseline="30000"/>
              <a:t>β</a:t>
            </a:r>
            <a:r>
              <a:rPr lang="en-US" sz="1600"/>
              <a:t> as we make a loop in the </a:t>
            </a:r>
            <a:r>
              <a:rPr lang="el-GR" sz="1600"/>
              <a:t>μν</a:t>
            </a:r>
            <a:r>
              <a:rPr lang="en-US" sz="1600"/>
              <a:t> plane.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62FA92A-1BFE-4B64-8BE2-A4AEF7E73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967379"/>
              </p:ext>
            </p:extLst>
          </p:nvPr>
        </p:nvGraphicFramePr>
        <p:xfrm>
          <a:off x="421292" y="4422252"/>
          <a:ext cx="4409484" cy="192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55720" imgH="1498320" progId="Equation.DSMT4">
                  <p:embed/>
                </p:oleObj>
              </mc:Choice>
              <mc:Fallback>
                <p:oleObj name="Equation" r:id="rId6" imgW="3555720" imgH="149832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62FA92A-1BFE-4B64-8BE2-A4AEF7E735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92" y="4422252"/>
                        <a:ext cx="4409484" cy="1920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A23C6336-5C85-4F6E-A929-7A7525B96C6A}"/>
                  </a:ext>
                </a:extLst>
              </p14:cNvPr>
              <p14:cNvContentPartPr/>
              <p14:nvPr/>
            </p14:nvContentPartPr>
            <p14:xfrm>
              <a:off x="4288673" y="4863812"/>
              <a:ext cx="1724400" cy="12636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A23C6336-5C85-4F6E-A929-7A7525B96C6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70673" y="4846167"/>
                <a:ext cx="1760040" cy="1299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DCA273EA-965A-4979-99BA-CBE39F5B15A6}"/>
                  </a:ext>
                </a:extLst>
              </p14:cNvPr>
              <p14:cNvContentPartPr/>
              <p14:nvPr/>
            </p14:nvContentPartPr>
            <p14:xfrm>
              <a:off x="8078393" y="5033732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DCA273EA-965A-4979-99BA-CBE39F5B15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60393" y="5015732"/>
                <a:ext cx="36000" cy="36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1F416A5-3C70-40C9-A928-BB77D9FD74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939768"/>
              </p:ext>
            </p:extLst>
          </p:nvPr>
        </p:nvGraphicFramePr>
        <p:xfrm>
          <a:off x="6300223" y="4863812"/>
          <a:ext cx="3567329" cy="776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463480" imgH="533160" progId="Equation.DSMT4">
                  <p:embed/>
                </p:oleObj>
              </mc:Choice>
              <mc:Fallback>
                <p:oleObj name="Equation" r:id="rId13" imgW="2463480" imgH="53316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C1F416A5-3C70-40C9-A928-BB77D9FD74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223" y="4863812"/>
                        <a:ext cx="3567329" cy="77693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12A4A236-2600-4ED8-94A1-CA1DD182E0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07832"/>
              </p:ext>
            </p:extLst>
          </p:nvPr>
        </p:nvGraphicFramePr>
        <p:xfrm>
          <a:off x="6300224" y="4400798"/>
          <a:ext cx="1724400" cy="355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333440" imgH="253800" progId="Equation.DSMT4">
                  <p:embed/>
                </p:oleObj>
              </mc:Choice>
              <mc:Fallback>
                <p:oleObj name="Equation" r:id="rId15" imgW="1333440" imgH="2538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12A4A236-2600-4ED8-94A1-CA1DD182E0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224" y="4400798"/>
                        <a:ext cx="1724400" cy="355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F2DDFF-0DCC-44D3-B8CB-44CDA13C5B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73650"/>
              </p:ext>
            </p:extLst>
          </p:nvPr>
        </p:nvGraphicFramePr>
        <p:xfrm>
          <a:off x="6318605" y="5803900"/>
          <a:ext cx="33988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2171520" imgH="253800" progId="Equation.DSMT4">
                  <p:embed/>
                </p:oleObj>
              </mc:Choice>
              <mc:Fallback>
                <p:oleObj name="Equation" r:id="rId17" imgW="2171520" imgH="2538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AB20A333-50C7-4011-8FBB-52A0569807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605" y="5803900"/>
                        <a:ext cx="3398838" cy="352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772E546-3DD7-4F13-90B3-9EEEE7F45E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984540"/>
              </p:ext>
            </p:extLst>
          </p:nvPr>
        </p:nvGraphicFramePr>
        <p:xfrm>
          <a:off x="6321130" y="6342812"/>
          <a:ext cx="33210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145960" imgH="253800" progId="Equation.DSMT4">
                  <p:embed/>
                </p:oleObj>
              </mc:Choice>
              <mc:Fallback>
                <p:oleObj name="Equation" r:id="rId19" imgW="2145960" imgH="253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130" y="6342812"/>
                        <a:ext cx="3321050" cy="3556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3644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1132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Bitmap Image</vt:lpstr>
      <vt:lpstr>Equation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KENNARD, SHAUNA</dc:creator>
  <cp:lastModifiedBy>Kennard, Shauna</cp:lastModifiedBy>
  <cp:revision>43</cp:revision>
  <dcterms:created xsi:type="dcterms:W3CDTF">2019-12-16T18:12:33Z</dcterms:created>
  <dcterms:modified xsi:type="dcterms:W3CDTF">2021-08-22T19:53:36Z</dcterms:modified>
</cp:coreProperties>
</file>